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56" r:id="rId2"/>
    <p:sldId id="282" r:id="rId3"/>
    <p:sldId id="276" r:id="rId4"/>
    <p:sldId id="277" r:id="rId5"/>
    <p:sldId id="287" r:id="rId6"/>
    <p:sldId id="284" r:id="rId7"/>
    <p:sldId id="288" r:id="rId8"/>
    <p:sldId id="290" r:id="rId9"/>
    <p:sldId id="291" r:id="rId10"/>
    <p:sldId id="292" r:id="rId11"/>
    <p:sldId id="273" r:id="rId12"/>
    <p:sldId id="293" r:id="rId13"/>
    <p:sldId id="286" r:id="rId14"/>
    <p:sldId id="274" r:id="rId15"/>
    <p:sldId id="280" r:id="rId16"/>
    <p:sldId id="281" r:id="rId17"/>
    <p:sldId id="283" r:id="rId18"/>
    <p:sldId id="285" r:id="rId19"/>
    <p:sldId id="279" r:id="rId20"/>
    <p:sldId id="295" r:id="rId21"/>
    <p:sldId id="294" r:id="rId22"/>
    <p:sldId id="296"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2E3271-9CED-2259-3891-3631DEA5BF26}" v="701" dt="2022-11-26T16:26:03.535"/>
    <p1510:client id="{34C7FBC5-0729-2643-900C-93A0C94E69DF}" v="1462" dt="2022-11-26T16:38:53.977"/>
    <p1510:client id="{450B073E-DB3F-4F58-9514-721ACA29B19C}" v="557" dt="2022-11-26T14:34:17.106"/>
    <p1510:client id="{73CA016B-FF6D-2310-8E1D-93FE79A51F55}" v="511" dt="2022-11-26T16:27:42.821"/>
    <p1510:client id="{791BAF26-4E3E-4F94-B1F3-12A467C96B7F}" v="140" dt="2022-11-26T02:54:11.8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159DB1-19AA-4842-A5DB-7CDD94D3AF92}"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510938E8-25B9-429A-A57C-559FF8250C21}">
      <dgm:prSet/>
      <dgm:spPr/>
      <dgm:t>
        <a:bodyPr/>
        <a:lstStyle/>
        <a:p>
          <a:pPr>
            <a:defRPr b="1"/>
          </a:pPr>
          <a:r>
            <a:rPr lang="en-US" dirty="0"/>
            <a:t>Transformer has achieved promising performance in computer vision.</a:t>
          </a:r>
        </a:p>
      </dgm:t>
    </dgm:pt>
    <dgm:pt modelId="{7F06D3A6-E9B8-4252-A21B-80F061A45EA2}" type="parTrans" cxnId="{D2BC46D5-09A4-4628-A776-24BFA9D1BB3F}">
      <dgm:prSet/>
      <dgm:spPr/>
      <dgm:t>
        <a:bodyPr/>
        <a:lstStyle/>
        <a:p>
          <a:endParaRPr lang="en-US"/>
        </a:p>
      </dgm:t>
    </dgm:pt>
    <dgm:pt modelId="{927F9522-DAC6-4E2C-B1DF-8B482E9F0CFA}" type="sibTrans" cxnId="{D2BC46D5-09A4-4628-A776-24BFA9D1BB3F}">
      <dgm:prSet/>
      <dgm:spPr/>
      <dgm:t>
        <a:bodyPr/>
        <a:lstStyle/>
        <a:p>
          <a:endParaRPr lang="en-US"/>
        </a:p>
      </dgm:t>
    </dgm:pt>
    <dgm:pt modelId="{C4FE4912-4717-43AF-9321-016C612E7EBD}">
      <dgm:prSet/>
      <dgm:spPr/>
      <dgm:t>
        <a:bodyPr/>
        <a:lstStyle/>
        <a:p>
          <a:r>
            <a:rPr lang="en-US" dirty="0"/>
            <a:t>Vision Transformers require more training data than convolutional neural networks. </a:t>
          </a:r>
        </a:p>
      </dgm:t>
    </dgm:pt>
    <dgm:pt modelId="{67428FCA-14E4-4945-806C-7BCDFB67AE08}" type="parTrans" cxnId="{A209C98B-D780-4320-B779-2858A06F6BCE}">
      <dgm:prSet/>
      <dgm:spPr/>
      <dgm:t>
        <a:bodyPr/>
        <a:lstStyle/>
        <a:p>
          <a:endParaRPr lang="en-US"/>
        </a:p>
      </dgm:t>
    </dgm:pt>
    <dgm:pt modelId="{7EADB62B-6CD7-4E34-BD9B-1E86CDDF1289}" type="sibTrans" cxnId="{A209C98B-D780-4320-B779-2858A06F6BCE}">
      <dgm:prSet/>
      <dgm:spPr/>
      <dgm:t>
        <a:bodyPr/>
        <a:lstStyle/>
        <a:p>
          <a:endParaRPr lang="en-US"/>
        </a:p>
      </dgm:t>
    </dgm:pt>
    <dgm:pt modelId="{9510873C-0994-408A-BE2A-F2B2FC97E5B8}">
      <dgm:prSet/>
      <dgm:spPr/>
      <dgm:t>
        <a:bodyPr/>
        <a:lstStyle/>
        <a:p>
          <a:pPr>
            <a:defRPr b="1"/>
          </a:pPr>
          <a:r>
            <a:rPr lang="en-US" dirty="0"/>
            <a:t>To solve the data-hungry issue</a:t>
          </a:r>
        </a:p>
      </dgm:t>
    </dgm:pt>
    <dgm:pt modelId="{797233AF-8CCE-4624-BF8D-0FE3E9B82FCE}" type="parTrans" cxnId="{8A5EA538-4313-4A5B-B61E-B263582415A3}">
      <dgm:prSet/>
      <dgm:spPr/>
      <dgm:t>
        <a:bodyPr/>
        <a:lstStyle/>
        <a:p>
          <a:endParaRPr lang="en-US"/>
        </a:p>
      </dgm:t>
    </dgm:pt>
    <dgm:pt modelId="{8BE1FB46-6C9D-42C0-93D9-9C338E0A6F60}" type="sibTrans" cxnId="{8A5EA538-4313-4A5B-B61E-B263582415A3}">
      <dgm:prSet/>
      <dgm:spPr/>
      <dgm:t>
        <a:bodyPr/>
        <a:lstStyle/>
        <a:p>
          <a:endParaRPr lang="en-US"/>
        </a:p>
      </dgm:t>
    </dgm:pt>
    <dgm:pt modelId="{F90E5BC8-0994-4FB5-88CE-E4AE5D3509F8}">
      <dgm:prSet/>
      <dgm:spPr/>
      <dgm:t>
        <a:bodyPr/>
        <a:lstStyle/>
        <a:p>
          <a:r>
            <a:rPr lang="en-US" dirty="0"/>
            <a:t>self-supervised pre-training is a promising solution to leverage large-scale image data. </a:t>
          </a:r>
        </a:p>
      </dgm:t>
    </dgm:pt>
    <dgm:pt modelId="{7C351CBD-2375-454B-B763-9BAF22DE64A8}" type="parTrans" cxnId="{8DB468FB-6633-43CF-972A-DA348F20EA51}">
      <dgm:prSet/>
      <dgm:spPr/>
      <dgm:t>
        <a:bodyPr/>
        <a:lstStyle/>
        <a:p>
          <a:endParaRPr lang="en-US"/>
        </a:p>
      </dgm:t>
    </dgm:pt>
    <dgm:pt modelId="{9117C79A-00F5-404A-9849-AB32323DDEFF}" type="sibTrans" cxnId="{8DB468FB-6633-43CF-972A-DA348F20EA51}">
      <dgm:prSet/>
      <dgm:spPr/>
      <dgm:t>
        <a:bodyPr/>
        <a:lstStyle/>
        <a:p>
          <a:endParaRPr lang="en-US"/>
        </a:p>
      </dgm:t>
    </dgm:pt>
    <dgm:pt modelId="{595DCFBE-C017-4CCE-99EC-6C9350E885E6}" type="pres">
      <dgm:prSet presAssocID="{BF159DB1-19AA-4842-A5DB-7CDD94D3AF92}" presName="root" presStyleCnt="0">
        <dgm:presLayoutVars>
          <dgm:dir/>
          <dgm:resizeHandles val="exact"/>
        </dgm:presLayoutVars>
      </dgm:prSet>
      <dgm:spPr/>
    </dgm:pt>
    <dgm:pt modelId="{57330683-D61A-492B-B51B-13C93C36ECE5}" type="pres">
      <dgm:prSet presAssocID="{510938E8-25B9-429A-A57C-559FF8250C21}" presName="compNode" presStyleCnt="0"/>
      <dgm:spPr/>
    </dgm:pt>
    <dgm:pt modelId="{A55D9CC9-235D-471D-A444-E45168BB952C}" type="pres">
      <dgm:prSet presAssocID="{510938E8-25B9-429A-A57C-559FF8250C2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9ED02D36-E49E-43EA-B99E-688F6DBE7EFB}" type="pres">
      <dgm:prSet presAssocID="{510938E8-25B9-429A-A57C-559FF8250C21}" presName="iconSpace" presStyleCnt="0"/>
      <dgm:spPr/>
    </dgm:pt>
    <dgm:pt modelId="{6BCF964D-03B8-49C8-9419-B1B4F52CF4D3}" type="pres">
      <dgm:prSet presAssocID="{510938E8-25B9-429A-A57C-559FF8250C21}" presName="parTx" presStyleLbl="revTx" presStyleIdx="0" presStyleCnt="4">
        <dgm:presLayoutVars>
          <dgm:chMax val="0"/>
          <dgm:chPref val="0"/>
        </dgm:presLayoutVars>
      </dgm:prSet>
      <dgm:spPr/>
    </dgm:pt>
    <dgm:pt modelId="{9775C1A4-204F-4A57-96B8-CCC9DCED41D8}" type="pres">
      <dgm:prSet presAssocID="{510938E8-25B9-429A-A57C-559FF8250C21}" presName="txSpace" presStyleCnt="0"/>
      <dgm:spPr/>
    </dgm:pt>
    <dgm:pt modelId="{03E268CB-8D22-43EB-BC15-4633EA81DB17}" type="pres">
      <dgm:prSet presAssocID="{510938E8-25B9-429A-A57C-559FF8250C21}" presName="desTx" presStyleLbl="revTx" presStyleIdx="1" presStyleCnt="4">
        <dgm:presLayoutVars/>
      </dgm:prSet>
      <dgm:spPr/>
    </dgm:pt>
    <dgm:pt modelId="{FF6685C4-44C1-460A-AF8A-50AD7A23DFA6}" type="pres">
      <dgm:prSet presAssocID="{927F9522-DAC6-4E2C-B1DF-8B482E9F0CFA}" presName="sibTrans" presStyleCnt="0"/>
      <dgm:spPr/>
    </dgm:pt>
    <dgm:pt modelId="{D1A3B7B4-585F-4B72-986B-75EFEE691363}" type="pres">
      <dgm:prSet presAssocID="{9510873C-0994-408A-BE2A-F2B2FC97E5B8}" presName="compNode" presStyleCnt="0"/>
      <dgm:spPr/>
    </dgm:pt>
    <dgm:pt modelId="{7FD5F3B3-37FD-4CEE-80FF-217F23A70463}" type="pres">
      <dgm:prSet presAssocID="{9510873C-0994-408A-BE2A-F2B2FC97E5B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8B4D8F5E-4340-40F4-AC1F-1A8A3B369A7F}" type="pres">
      <dgm:prSet presAssocID="{9510873C-0994-408A-BE2A-F2B2FC97E5B8}" presName="iconSpace" presStyleCnt="0"/>
      <dgm:spPr/>
    </dgm:pt>
    <dgm:pt modelId="{10B424DF-8153-4312-987F-FA8149B5B32A}" type="pres">
      <dgm:prSet presAssocID="{9510873C-0994-408A-BE2A-F2B2FC97E5B8}" presName="parTx" presStyleLbl="revTx" presStyleIdx="2" presStyleCnt="4">
        <dgm:presLayoutVars>
          <dgm:chMax val="0"/>
          <dgm:chPref val="0"/>
        </dgm:presLayoutVars>
      </dgm:prSet>
      <dgm:spPr/>
    </dgm:pt>
    <dgm:pt modelId="{D36AD88F-C305-44D7-B8BA-E03AF79B6EED}" type="pres">
      <dgm:prSet presAssocID="{9510873C-0994-408A-BE2A-F2B2FC97E5B8}" presName="txSpace" presStyleCnt="0"/>
      <dgm:spPr/>
    </dgm:pt>
    <dgm:pt modelId="{8CBEB4AA-F199-42E4-9AD0-1A38B748D001}" type="pres">
      <dgm:prSet presAssocID="{9510873C-0994-408A-BE2A-F2B2FC97E5B8}" presName="desTx" presStyleLbl="revTx" presStyleIdx="3" presStyleCnt="4">
        <dgm:presLayoutVars/>
      </dgm:prSet>
      <dgm:spPr/>
    </dgm:pt>
  </dgm:ptLst>
  <dgm:cxnLst>
    <dgm:cxn modelId="{EABFE62E-6605-4759-B096-6B2CDBC3527F}" type="presOf" srcId="{BF159DB1-19AA-4842-A5DB-7CDD94D3AF92}" destId="{595DCFBE-C017-4CCE-99EC-6C9350E885E6}" srcOrd="0" destOrd="0" presId="urn:microsoft.com/office/officeart/2018/5/layout/CenteredIconLabelDescriptionList"/>
    <dgm:cxn modelId="{8A5EA538-4313-4A5B-B61E-B263582415A3}" srcId="{BF159DB1-19AA-4842-A5DB-7CDD94D3AF92}" destId="{9510873C-0994-408A-BE2A-F2B2FC97E5B8}" srcOrd="1" destOrd="0" parTransId="{797233AF-8CCE-4624-BF8D-0FE3E9B82FCE}" sibTransId="{8BE1FB46-6C9D-42C0-93D9-9C338E0A6F60}"/>
    <dgm:cxn modelId="{13E7157E-7CC1-48D1-8DBB-F994E5BCB3D8}" type="presOf" srcId="{F90E5BC8-0994-4FB5-88CE-E4AE5D3509F8}" destId="{8CBEB4AA-F199-42E4-9AD0-1A38B748D001}" srcOrd="0" destOrd="0" presId="urn:microsoft.com/office/officeart/2018/5/layout/CenteredIconLabelDescriptionList"/>
    <dgm:cxn modelId="{C724507F-5F4A-4112-A22D-B6C1746EFEE5}" type="presOf" srcId="{9510873C-0994-408A-BE2A-F2B2FC97E5B8}" destId="{10B424DF-8153-4312-987F-FA8149B5B32A}" srcOrd="0" destOrd="0" presId="urn:microsoft.com/office/officeart/2018/5/layout/CenteredIconLabelDescriptionList"/>
    <dgm:cxn modelId="{A209C98B-D780-4320-B779-2858A06F6BCE}" srcId="{510938E8-25B9-429A-A57C-559FF8250C21}" destId="{C4FE4912-4717-43AF-9321-016C612E7EBD}" srcOrd="0" destOrd="0" parTransId="{67428FCA-14E4-4945-806C-7BCDFB67AE08}" sibTransId="{7EADB62B-6CD7-4E34-BD9B-1E86CDDF1289}"/>
    <dgm:cxn modelId="{A5AFA98C-188A-4CB2-A92E-D31725496AAB}" type="presOf" srcId="{510938E8-25B9-429A-A57C-559FF8250C21}" destId="{6BCF964D-03B8-49C8-9419-B1B4F52CF4D3}" srcOrd="0" destOrd="0" presId="urn:microsoft.com/office/officeart/2018/5/layout/CenteredIconLabelDescriptionList"/>
    <dgm:cxn modelId="{CB992CA1-9745-4DC3-B22C-8AEC8B682C42}" type="presOf" srcId="{C4FE4912-4717-43AF-9321-016C612E7EBD}" destId="{03E268CB-8D22-43EB-BC15-4633EA81DB17}" srcOrd="0" destOrd="0" presId="urn:microsoft.com/office/officeart/2018/5/layout/CenteredIconLabelDescriptionList"/>
    <dgm:cxn modelId="{D2BC46D5-09A4-4628-A776-24BFA9D1BB3F}" srcId="{BF159DB1-19AA-4842-A5DB-7CDD94D3AF92}" destId="{510938E8-25B9-429A-A57C-559FF8250C21}" srcOrd="0" destOrd="0" parTransId="{7F06D3A6-E9B8-4252-A21B-80F061A45EA2}" sibTransId="{927F9522-DAC6-4E2C-B1DF-8B482E9F0CFA}"/>
    <dgm:cxn modelId="{8DB468FB-6633-43CF-972A-DA348F20EA51}" srcId="{9510873C-0994-408A-BE2A-F2B2FC97E5B8}" destId="{F90E5BC8-0994-4FB5-88CE-E4AE5D3509F8}" srcOrd="0" destOrd="0" parTransId="{7C351CBD-2375-454B-B763-9BAF22DE64A8}" sibTransId="{9117C79A-00F5-404A-9849-AB32323DDEFF}"/>
    <dgm:cxn modelId="{023A6212-79DB-428E-A32F-BE23E016A19D}" type="presParOf" srcId="{595DCFBE-C017-4CCE-99EC-6C9350E885E6}" destId="{57330683-D61A-492B-B51B-13C93C36ECE5}" srcOrd="0" destOrd="0" presId="urn:microsoft.com/office/officeart/2018/5/layout/CenteredIconLabelDescriptionList"/>
    <dgm:cxn modelId="{3676E350-D737-4D75-92C1-028AFDF91121}" type="presParOf" srcId="{57330683-D61A-492B-B51B-13C93C36ECE5}" destId="{A55D9CC9-235D-471D-A444-E45168BB952C}" srcOrd="0" destOrd="0" presId="urn:microsoft.com/office/officeart/2018/5/layout/CenteredIconLabelDescriptionList"/>
    <dgm:cxn modelId="{81865E14-B107-4929-A3BA-C49953ABD88C}" type="presParOf" srcId="{57330683-D61A-492B-B51B-13C93C36ECE5}" destId="{9ED02D36-E49E-43EA-B99E-688F6DBE7EFB}" srcOrd="1" destOrd="0" presId="urn:microsoft.com/office/officeart/2018/5/layout/CenteredIconLabelDescriptionList"/>
    <dgm:cxn modelId="{E7951337-842E-418A-9DAB-B628489F323D}" type="presParOf" srcId="{57330683-D61A-492B-B51B-13C93C36ECE5}" destId="{6BCF964D-03B8-49C8-9419-B1B4F52CF4D3}" srcOrd="2" destOrd="0" presId="urn:microsoft.com/office/officeart/2018/5/layout/CenteredIconLabelDescriptionList"/>
    <dgm:cxn modelId="{A482E4EB-A0C0-4B7B-917A-BFAB6B757C70}" type="presParOf" srcId="{57330683-D61A-492B-B51B-13C93C36ECE5}" destId="{9775C1A4-204F-4A57-96B8-CCC9DCED41D8}" srcOrd="3" destOrd="0" presId="urn:microsoft.com/office/officeart/2018/5/layout/CenteredIconLabelDescriptionList"/>
    <dgm:cxn modelId="{CC7998F0-BE6D-46ED-86A2-C0065C2BA634}" type="presParOf" srcId="{57330683-D61A-492B-B51B-13C93C36ECE5}" destId="{03E268CB-8D22-43EB-BC15-4633EA81DB17}" srcOrd="4" destOrd="0" presId="urn:microsoft.com/office/officeart/2018/5/layout/CenteredIconLabelDescriptionList"/>
    <dgm:cxn modelId="{C68577ED-91F5-460D-B7A2-152A59C99758}" type="presParOf" srcId="{595DCFBE-C017-4CCE-99EC-6C9350E885E6}" destId="{FF6685C4-44C1-460A-AF8A-50AD7A23DFA6}" srcOrd="1" destOrd="0" presId="urn:microsoft.com/office/officeart/2018/5/layout/CenteredIconLabelDescriptionList"/>
    <dgm:cxn modelId="{726AD55B-95BA-49E9-BFFC-AF2D054A8C17}" type="presParOf" srcId="{595DCFBE-C017-4CCE-99EC-6C9350E885E6}" destId="{D1A3B7B4-585F-4B72-986B-75EFEE691363}" srcOrd="2" destOrd="0" presId="urn:microsoft.com/office/officeart/2018/5/layout/CenteredIconLabelDescriptionList"/>
    <dgm:cxn modelId="{A62E64EC-E045-4D1D-9BDD-5D51BA5A3C1C}" type="presParOf" srcId="{D1A3B7B4-585F-4B72-986B-75EFEE691363}" destId="{7FD5F3B3-37FD-4CEE-80FF-217F23A70463}" srcOrd="0" destOrd="0" presId="urn:microsoft.com/office/officeart/2018/5/layout/CenteredIconLabelDescriptionList"/>
    <dgm:cxn modelId="{742CFA45-6EC0-448E-9ECC-0BA261ED8E39}" type="presParOf" srcId="{D1A3B7B4-585F-4B72-986B-75EFEE691363}" destId="{8B4D8F5E-4340-40F4-AC1F-1A8A3B369A7F}" srcOrd="1" destOrd="0" presId="urn:microsoft.com/office/officeart/2018/5/layout/CenteredIconLabelDescriptionList"/>
    <dgm:cxn modelId="{E25FE8BD-ECDD-4877-8B02-7BAA1E06ED6C}" type="presParOf" srcId="{D1A3B7B4-585F-4B72-986B-75EFEE691363}" destId="{10B424DF-8153-4312-987F-FA8149B5B32A}" srcOrd="2" destOrd="0" presId="urn:microsoft.com/office/officeart/2018/5/layout/CenteredIconLabelDescriptionList"/>
    <dgm:cxn modelId="{949BE4E0-0C22-4E21-A9B1-B238D22E1EB5}" type="presParOf" srcId="{D1A3B7B4-585F-4B72-986B-75EFEE691363}" destId="{D36AD88F-C305-44D7-B8BA-E03AF79B6EED}" srcOrd="3" destOrd="0" presId="urn:microsoft.com/office/officeart/2018/5/layout/CenteredIconLabelDescriptionList"/>
    <dgm:cxn modelId="{F83346B6-2364-4AB2-AE02-D47CAA5EE0BD}" type="presParOf" srcId="{D1A3B7B4-585F-4B72-986B-75EFEE691363}" destId="{8CBEB4AA-F199-42E4-9AD0-1A38B748D00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D9CC9-235D-471D-A444-E45168BB952C}">
      <dsp:nvSpPr>
        <dsp:cNvPr id="0" name=""/>
        <dsp:cNvSpPr/>
      </dsp:nvSpPr>
      <dsp:spPr>
        <a:xfrm>
          <a:off x="1963800" y="55752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CF964D-03B8-49C8-9419-B1B4F52CF4D3}">
      <dsp:nvSpPr>
        <dsp:cNvPr id="0" name=""/>
        <dsp:cNvSpPr/>
      </dsp:nvSpPr>
      <dsp:spPr>
        <a:xfrm>
          <a:off x="559800" y="219138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US" sz="2000" kern="1200" dirty="0"/>
            <a:t>Transformer has achieved promising performance in computer vision.</a:t>
          </a:r>
        </a:p>
      </dsp:txBody>
      <dsp:txXfrm>
        <a:off x="559800" y="2191382"/>
        <a:ext cx="4320000" cy="648000"/>
      </dsp:txXfrm>
    </dsp:sp>
    <dsp:sp modelId="{03E268CB-8D22-43EB-BC15-4633EA81DB17}">
      <dsp:nvSpPr>
        <dsp:cNvPr id="0" name=""/>
        <dsp:cNvSpPr/>
      </dsp:nvSpPr>
      <dsp:spPr>
        <a:xfrm>
          <a:off x="559800" y="2896058"/>
          <a:ext cx="4320000" cy="495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t>Vision Transformers require more training data than convolutional neural networks. </a:t>
          </a:r>
        </a:p>
      </dsp:txBody>
      <dsp:txXfrm>
        <a:off x="559800" y="2896058"/>
        <a:ext cx="4320000" cy="495289"/>
      </dsp:txXfrm>
    </dsp:sp>
    <dsp:sp modelId="{7FD5F3B3-37FD-4CEE-80FF-217F23A70463}">
      <dsp:nvSpPr>
        <dsp:cNvPr id="0" name=""/>
        <dsp:cNvSpPr/>
      </dsp:nvSpPr>
      <dsp:spPr>
        <a:xfrm>
          <a:off x="7039800" y="55752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B424DF-8153-4312-987F-FA8149B5B32A}">
      <dsp:nvSpPr>
        <dsp:cNvPr id="0" name=""/>
        <dsp:cNvSpPr/>
      </dsp:nvSpPr>
      <dsp:spPr>
        <a:xfrm>
          <a:off x="5635800" y="219138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US" sz="2000" kern="1200" dirty="0"/>
            <a:t>To solve the data-hungry issue</a:t>
          </a:r>
        </a:p>
      </dsp:txBody>
      <dsp:txXfrm>
        <a:off x="5635800" y="2191382"/>
        <a:ext cx="4320000" cy="648000"/>
      </dsp:txXfrm>
    </dsp:sp>
    <dsp:sp modelId="{8CBEB4AA-F199-42E4-9AD0-1A38B748D001}">
      <dsp:nvSpPr>
        <dsp:cNvPr id="0" name=""/>
        <dsp:cNvSpPr/>
      </dsp:nvSpPr>
      <dsp:spPr>
        <a:xfrm>
          <a:off x="5635800" y="2896058"/>
          <a:ext cx="4320000" cy="495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t>self-supervised pre-training is a promising solution to leverage large-scale image data. </a:t>
          </a:r>
        </a:p>
      </dsp:txBody>
      <dsp:txXfrm>
        <a:off x="5635800" y="2896058"/>
        <a:ext cx="4320000" cy="495289"/>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44B02DE-73A1-674D-A3E3-649A9EDBF7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3D73FED1-8A57-7440-94FB-5829EF9D591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24E10E-251C-5E4C-912F-73B2FB11037F}" type="datetimeFigureOut">
              <a:rPr kumimoji="1" lang="zh-CN" altLang="en-US" smtClean="0"/>
              <a:t>2022/11/26</a:t>
            </a:fld>
            <a:endParaRPr kumimoji="1" lang="zh-CN" altLang="en-US"/>
          </a:p>
        </p:txBody>
      </p:sp>
      <p:sp>
        <p:nvSpPr>
          <p:cNvPr id="4" name="页脚占位符 3">
            <a:extLst>
              <a:ext uri="{FF2B5EF4-FFF2-40B4-BE49-F238E27FC236}">
                <a16:creationId xmlns:a16="http://schemas.microsoft.com/office/drawing/2014/main" id="{6F21C285-A635-EA4C-B155-E51BC2DAF22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62A55869-7D5C-F74D-A448-700F06EDC1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B404BF-7E59-AB4A-AE2B-FE8710E7486E}" type="slidenum">
              <a:rPr kumimoji="1" lang="zh-CN" altLang="en-US" smtClean="0"/>
              <a:t>‹#›</a:t>
            </a:fld>
            <a:endParaRPr kumimoji="1" lang="zh-CN" altLang="en-US"/>
          </a:p>
        </p:txBody>
      </p:sp>
    </p:spTree>
    <p:extLst>
      <p:ext uri="{BB962C8B-B14F-4D97-AF65-F5344CB8AC3E}">
        <p14:creationId xmlns:p14="http://schemas.microsoft.com/office/powerpoint/2010/main" val="1540363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7A8941-0D6E-6342-A4CA-4F361F43274E}" type="datetimeFigureOut">
              <a:rPr kumimoji="1" lang="zh-CN" altLang="en-US" smtClean="0"/>
              <a:t>2022/11/26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E1D5E-6594-8D47-AAD3-429305FDC6A3}" type="slidenum">
              <a:rPr kumimoji="1" lang="zh-CN" altLang="en-US" smtClean="0"/>
              <a:t>‹#›</a:t>
            </a:fld>
            <a:endParaRPr kumimoji="1" lang="zh-CN" altLang="en-US"/>
          </a:p>
        </p:txBody>
      </p:sp>
    </p:spTree>
    <p:extLst>
      <p:ext uri="{BB962C8B-B14F-4D97-AF65-F5344CB8AC3E}">
        <p14:creationId xmlns:p14="http://schemas.microsoft.com/office/powerpoint/2010/main" val="415559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a:p>
        </p:txBody>
      </p:sp>
      <p:sp>
        <p:nvSpPr>
          <p:cNvPr id="4" name="灯片编号占位符 3"/>
          <p:cNvSpPr>
            <a:spLocks noGrp="1"/>
          </p:cNvSpPr>
          <p:nvPr>
            <p:ph type="sldNum" sz="quarter" idx="5"/>
          </p:nvPr>
        </p:nvSpPr>
        <p:spPr/>
        <p:txBody>
          <a:bodyPr/>
          <a:lstStyle/>
          <a:p>
            <a:fld id="{548E1D5E-6594-8D47-AAD3-429305FDC6A3}" type="slidenum">
              <a:rPr kumimoji="1" lang="zh-CN" altLang="en-US" smtClean="0"/>
              <a:t>1</a:t>
            </a:fld>
            <a:endParaRPr kumimoji="1" lang="zh-CN" altLang="en-US"/>
          </a:p>
        </p:txBody>
      </p:sp>
    </p:spTree>
    <p:extLst>
      <p:ext uri="{BB962C8B-B14F-4D97-AF65-F5344CB8AC3E}">
        <p14:creationId xmlns:p14="http://schemas.microsoft.com/office/powerpoint/2010/main" val="2890573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a:ea typeface="等线"/>
              </a:rPr>
              <a:t>In the article Generative Pretraining from Pixels, IGPT was proposed, and the model also used MLM or autoregressive to achieve image pre-training. However, the IGPT period lost a lot of image information because the modeling method of </a:t>
            </a:r>
            <a:r>
              <a:rPr lang="en" altLang="zh-CN" err="1">
                <a:ea typeface="等线"/>
              </a:rPr>
              <a:t>ViT</a:t>
            </a:r>
            <a:r>
              <a:rPr lang="en" altLang="zh-CN">
                <a:ea typeface="等线"/>
              </a:rPr>
              <a:t> was not yet available, and Transformer was implemented in CV by reducing the image resolution.</a:t>
            </a:r>
          </a:p>
          <a:p>
            <a:r>
              <a:rPr lang="en" altLang="zh-CN">
                <a:ea typeface="等线"/>
              </a:rPr>
              <a:t>The MLM self-supervised learning method was also tried in </a:t>
            </a:r>
            <a:r>
              <a:rPr lang="en" altLang="zh-CN" err="1">
                <a:ea typeface="等线"/>
              </a:rPr>
              <a:t>ViT</a:t>
            </a:r>
            <a:r>
              <a:rPr lang="en" altLang="zh-CN">
                <a:ea typeface="等线"/>
              </a:rPr>
              <a:t>, but regression modeling was used without discretization of image patches, and this pixel-level regression-based method suffers from the problem of over-learning small-scale detail information and under-learning on the overall structure.</a:t>
            </a:r>
          </a:p>
          <a:p>
            <a:r>
              <a:rPr lang="en" altLang="zh-CN">
                <a:ea typeface="等线"/>
              </a:rPr>
              <a:t>BEIT solves the problem of image discretization by </a:t>
            </a:r>
            <a:r>
              <a:rPr lang="en" altLang="zh-CN" err="1">
                <a:ea typeface="等线"/>
              </a:rPr>
              <a:t>dVAE</a:t>
            </a:r>
            <a:r>
              <a:rPr lang="en" altLang="zh-CN">
                <a:ea typeface="等线"/>
              </a:rPr>
              <a:t>, while based on </a:t>
            </a:r>
            <a:r>
              <a:rPr lang="en" altLang="zh-CN" err="1">
                <a:ea typeface="等线"/>
              </a:rPr>
              <a:t>ViT's</a:t>
            </a:r>
            <a:r>
              <a:rPr lang="en" altLang="zh-CN">
                <a:ea typeface="等线"/>
              </a:rPr>
              <a:t> mature Vision Transformer structure, it finally realizes the application of MLM in unsupervised learning in CV field.</a:t>
            </a:r>
          </a:p>
          <a:p>
            <a:endParaRPr lang="zh-CN" altLang="en-US">
              <a:ea typeface="等线"/>
            </a:endParaRPr>
          </a:p>
          <a:p>
            <a:endParaRPr kumimoji="1" lang="zh-CN" altLang="en-US"/>
          </a:p>
        </p:txBody>
      </p:sp>
      <p:sp>
        <p:nvSpPr>
          <p:cNvPr id="4" name="灯片编号占位符 3"/>
          <p:cNvSpPr>
            <a:spLocks noGrp="1"/>
          </p:cNvSpPr>
          <p:nvPr>
            <p:ph type="sldNum" sz="quarter" idx="5"/>
          </p:nvPr>
        </p:nvSpPr>
        <p:spPr/>
        <p:txBody>
          <a:bodyPr/>
          <a:lstStyle/>
          <a:p>
            <a:fld id="{548E1D5E-6594-8D47-AAD3-429305FDC6A3}" type="slidenum">
              <a:rPr kumimoji="1" lang="zh-CN" altLang="en-US" smtClean="0"/>
              <a:t>20</a:t>
            </a:fld>
            <a:endParaRPr kumimoji="1" lang="zh-CN" altLang="en-US"/>
          </a:p>
        </p:txBody>
      </p:sp>
    </p:spTree>
    <p:extLst>
      <p:ext uri="{BB962C8B-B14F-4D97-AF65-F5344CB8AC3E}">
        <p14:creationId xmlns:p14="http://schemas.microsoft.com/office/powerpoint/2010/main" val="2345198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548E1D5E-6594-8D47-AAD3-429305FDC6A3}" type="slidenum">
              <a:rPr kumimoji="1" lang="zh-CN" altLang="en-US" smtClean="0"/>
              <a:t>21</a:t>
            </a:fld>
            <a:endParaRPr kumimoji="1" lang="zh-CN" altLang="en-US"/>
          </a:p>
        </p:txBody>
      </p:sp>
    </p:spTree>
    <p:extLst>
      <p:ext uri="{BB962C8B-B14F-4D97-AF65-F5344CB8AC3E}">
        <p14:creationId xmlns:p14="http://schemas.microsoft.com/office/powerpoint/2010/main" val="4037379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548E1D5E-6594-8D47-AAD3-429305FDC6A3}" type="slidenum">
              <a:rPr kumimoji="1" lang="zh-CN" altLang="en-US" smtClean="0"/>
              <a:t>20</a:t>
            </a:fld>
            <a:endParaRPr kumimoji="1" lang="zh-CN" altLang="en-US"/>
          </a:p>
        </p:txBody>
      </p:sp>
    </p:spTree>
    <p:extLst>
      <p:ext uri="{BB962C8B-B14F-4D97-AF65-F5344CB8AC3E}">
        <p14:creationId xmlns:p14="http://schemas.microsoft.com/office/powerpoint/2010/main" val="1805806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548E1D5E-6594-8D47-AAD3-429305FDC6A3}" type="slidenum">
              <a:rPr kumimoji="1" lang="zh-CN" altLang="en-US" smtClean="0"/>
              <a:t>13</a:t>
            </a:fld>
            <a:endParaRPr kumimoji="1" lang="zh-CN" altLang="en-US"/>
          </a:p>
        </p:txBody>
      </p:sp>
    </p:spTree>
    <p:extLst>
      <p:ext uri="{BB962C8B-B14F-4D97-AF65-F5344CB8AC3E}">
        <p14:creationId xmlns:p14="http://schemas.microsoft.com/office/powerpoint/2010/main" val="1526668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548E1D5E-6594-8D47-AAD3-429305FDC6A3}" type="slidenum">
              <a:rPr kumimoji="1" lang="zh-CN" altLang="en-US" smtClean="0"/>
              <a:t>22</a:t>
            </a:fld>
            <a:endParaRPr kumimoji="1" lang="zh-CN" altLang="en-US"/>
          </a:p>
        </p:txBody>
      </p:sp>
    </p:spTree>
    <p:extLst>
      <p:ext uri="{BB962C8B-B14F-4D97-AF65-F5344CB8AC3E}">
        <p14:creationId xmlns:p14="http://schemas.microsoft.com/office/powerpoint/2010/main" val="2871880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548E1D5E-6594-8D47-AAD3-429305FDC6A3}" type="slidenum">
              <a:rPr kumimoji="1" lang="zh-CN" altLang="en-US" smtClean="0"/>
              <a:t>23</a:t>
            </a:fld>
            <a:endParaRPr kumimoji="1" lang="zh-CN" altLang="en-US"/>
          </a:p>
        </p:txBody>
      </p:sp>
    </p:spTree>
    <p:extLst>
      <p:ext uri="{BB962C8B-B14F-4D97-AF65-F5344CB8AC3E}">
        <p14:creationId xmlns:p14="http://schemas.microsoft.com/office/powerpoint/2010/main" val="3140466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In this section, I will talk about the method of BEIT model implementation.</a:t>
            </a:r>
          </a:p>
          <a:p>
            <a:pPr algn="just"/>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The overall implementation of the BEIT model can be seen in this picture. We can divide BEIT into two parts: </a:t>
            </a:r>
            <a:r>
              <a:rPr lang="en-US" altLang="zh-CN" sz="1200" kern="100" err="1">
                <a:effectLst/>
                <a:latin typeface="DengXian" panose="02010600030101010101" pitchFamily="2" charset="-122"/>
                <a:ea typeface="DengXian" panose="02010600030101010101" pitchFamily="2" charset="-122"/>
                <a:cs typeface="Times New Roman" panose="02020603050405020304" pitchFamily="18" charset="0"/>
              </a:rPr>
              <a:t>dVAE</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 and BEIT encoder.</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200" kern="100" err="1">
                <a:effectLst/>
                <a:latin typeface="DengXian" panose="02010600030101010101" pitchFamily="2" charset="-122"/>
                <a:ea typeface="DengXian" panose="02010600030101010101" pitchFamily="2" charset="-122"/>
                <a:cs typeface="Times New Roman" panose="02020603050405020304" pitchFamily="18" charset="0"/>
              </a:rPr>
              <a:t>dVAE</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 is used to tokenize the image,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and The BEIT encoder is a vision transformer based masking image modeling that encodes the image and predicts the role of the image token.</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200" kern="100">
              <a:effectLst/>
              <a:latin typeface="DengXian" panose="02010600030101010101" pitchFamily="2" charset="-122"/>
              <a:ea typeface="DengXian"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a:effectLst/>
                <a:latin typeface="DengXian" panose="02010600030101010101" pitchFamily="2" charset="-122"/>
                <a:ea typeface="DengXian" panose="02010600030101010101" pitchFamily="2" charset="-122"/>
                <a:cs typeface="Times New Roman" panose="02020603050405020304" pitchFamily="18" charset="0"/>
              </a:rPr>
              <a:t>在这个部分，我来讲一下</a:t>
            </a:r>
            <a:r>
              <a:rPr lang="en" altLang="zh-CN" sz="1200" kern="100">
                <a:effectLst/>
                <a:latin typeface="DengXian" panose="02010600030101010101" pitchFamily="2" charset="-122"/>
                <a:ea typeface="DengXian" panose="02010600030101010101" pitchFamily="2" charset="-122"/>
                <a:cs typeface="Times New Roman" panose="02020603050405020304" pitchFamily="18" charset="0"/>
              </a:rPr>
              <a:t>BEIT</a:t>
            </a:r>
            <a:r>
              <a:rPr lang="zh-CN" altLang="en-US" sz="1200" kern="100">
                <a:effectLst/>
                <a:latin typeface="DengXian" panose="02010600030101010101" pitchFamily="2" charset="-122"/>
                <a:ea typeface="DengXian" panose="02010600030101010101" pitchFamily="2" charset="-122"/>
                <a:cs typeface="Times New Roman" panose="02020603050405020304" pitchFamily="18" charset="0"/>
              </a:rPr>
              <a:t>模型实现的方法。</a:t>
            </a:r>
            <a:endParaRPr lang="zh-CN" altLang="zh-CN" sz="1200" kern="10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BEIT</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的流程图如图所示。我们可以将整个模型分为两个部分：</a:t>
            </a:r>
            <a:r>
              <a:rPr lang="en-US" altLang="zh-CN" sz="1200" kern="100" err="1">
                <a:effectLst/>
                <a:latin typeface="DengXian" panose="02010600030101010101" pitchFamily="2" charset="-122"/>
                <a:ea typeface="DengXian" panose="02010600030101010101" pitchFamily="2" charset="-122"/>
                <a:cs typeface="Times New Roman" panose="02020603050405020304" pitchFamily="18" charset="0"/>
              </a:rPr>
              <a:t>dVAE</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和</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BEIT</a:t>
            </a:r>
            <a:r>
              <a:rPr lang="zh-CN" altLang="en-US" sz="1200" kern="10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encoder</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a:t>
            </a:r>
            <a:endParaRPr lang="en-US" altLang="zh-CN" sz="1200" kern="10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200" kern="100" err="1">
                <a:effectLst/>
                <a:latin typeface="DengXian" panose="02010600030101010101" pitchFamily="2" charset="-122"/>
                <a:ea typeface="DengXian" panose="02010600030101010101" pitchFamily="2" charset="-122"/>
                <a:cs typeface="Times New Roman" panose="02020603050405020304" pitchFamily="18" charset="0"/>
              </a:rPr>
              <a:t>dVAE</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用于标记图像，</a:t>
            </a:r>
            <a:r>
              <a:rPr lang="en" altLang="zh-CN" sz="1200" kern="100">
                <a:effectLst/>
                <a:latin typeface="DengXian" panose="02010600030101010101" pitchFamily="2" charset="-122"/>
                <a:ea typeface="DengXian" panose="02010600030101010101" pitchFamily="2" charset="-122"/>
                <a:cs typeface="Times New Roman" panose="02020603050405020304" pitchFamily="18" charset="0"/>
              </a:rPr>
              <a:t>BEIT encoder</a:t>
            </a:r>
            <a:r>
              <a:rPr lang="zh-CN" altLang="en-US" sz="1200" kern="100">
                <a:effectLst/>
                <a:latin typeface="DengXian" panose="02010600030101010101" pitchFamily="2" charset="-122"/>
                <a:ea typeface="DengXian" panose="02010600030101010101" pitchFamily="2" charset="-122"/>
                <a:cs typeface="Times New Roman" panose="02020603050405020304" pitchFamily="18" charset="0"/>
              </a:rPr>
              <a:t>是一个基于视觉变换器的遮蔽图像建模，对图像进行编码并预测图像</a:t>
            </a:r>
            <a:r>
              <a:rPr lang="en" altLang="zh-CN" sz="1200" kern="100">
                <a:effectLst/>
                <a:latin typeface="DengXian" panose="02010600030101010101" pitchFamily="2" charset="-122"/>
                <a:ea typeface="DengXian" panose="02010600030101010101" pitchFamily="2" charset="-122"/>
                <a:cs typeface="Times New Roman" panose="02020603050405020304" pitchFamily="18" charset="0"/>
              </a:rPr>
              <a:t>token</a:t>
            </a:r>
            <a:r>
              <a:rPr lang="zh-CN" altLang="en-US" sz="1200" kern="100">
                <a:effectLst/>
                <a:latin typeface="DengXian" panose="02010600030101010101" pitchFamily="2" charset="-122"/>
                <a:ea typeface="DengXian" panose="02010600030101010101" pitchFamily="2" charset="-122"/>
                <a:cs typeface="Times New Roman" panose="02020603050405020304" pitchFamily="18" charset="0"/>
              </a:rPr>
              <a:t>的作用。</a:t>
            </a:r>
            <a:endParaRPr lang="en-US" altLang="zh-CN" sz="1200" kern="10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a:p>
        </p:txBody>
      </p:sp>
      <p:sp>
        <p:nvSpPr>
          <p:cNvPr id="4" name="灯片编号占位符 3"/>
          <p:cNvSpPr>
            <a:spLocks noGrp="1"/>
          </p:cNvSpPr>
          <p:nvPr>
            <p:ph type="sldNum" sz="quarter" idx="5"/>
          </p:nvPr>
        </p:nvSpPr>
        <p:spPr/>
        <p:txBody>
          <a:bodyPr/>
          <a:lstStyle/>
          <a:p>
            <a:fld id="{548E1D5E-6594-8D47-AAD3-429305FDC6A3}" type="slidenum">
              <a:rPr kumimoji="1" lang="zh-CN" altLang="en-US" smtClean="0"/>
              <a:t>23</a:t>
            </a:fld>
            <a:endParaRPr kumimoji="1" lang="zh-CN" altLang="en-US"/>
          </a:p>
        </p:txBody>
      </p:sp>
    </p:spTree>
    <p:extLst>
      <p:ext uri="{BB962C8B-B14F-4D97-AF65-F5344CB8AC3E}">
        <p14:creationId xmlns:p14="http://schemas.microsoft.com/office/powerpoint/2010/main" val="839194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BEIT</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模型在预处理的时有两个图片视角。分别是</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image patch </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和 </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visual token</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a:t>
            </a:r>
          </a:p>
          <a:p>
            <a:pPr algn="just"/>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The BEIT model has two image views during pre-processing. They are image patch and visual token.</a:t>
            </a:r>
          </a:p>
          <a:p>
            <a:pPr algn="just"/>
            <a:endParaRPr lang="en-US" altLang="zh-CN" sz="1200" kern="10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首先讲一下</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image patch</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的操作。</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Image Patch</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的思想是最先在</a:t>
            </a:r>
            <a:r>
              <a:rPr lang="en-US" altLang="zh-CN" sz="1200" kern="100" err="1">
                <a:effectLst/>
                <a:latin typeface="DengXian" panose="02010600030101010101" pitchFamily="2" charset="-122"/>
                <a:ea typeface="DengXian" panose="02010600030101010101" pitchFamily="2" charset="-122"/>
                <a:cs typeface="Times New Roman" panose="02020603050405020304" pitchFamily="18" charset="0"/>
              </a:rPr>
              <a:t>ViT</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中被提出的，它是将一个图像拆分成若干个不同的图像</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Patches</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，然后它们会被送到</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Transformer</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中进行模型的训练。</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image patch</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只是原始图片通过</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 Linear Transformation</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的结果，所以只能保留图片的原始信息。</a:t>
            </a:r>
          </a:p>
          <a:p>
            <a:pPr algn="just"/>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The idea of image patch was first proposed in </a:t>
            </a:r>
            <a:r>
              <a:rPr lang="en-US" altLang="zh-CN" sz="1200" kern="100" err="1">
                <a:effectLst/>
                <a:latin typeface="DengXian" panose="02010600030101010101" pitchFamily="2" charset="-122"/>
                <a:ea typeface="DengXian" panose="02010600030101010101" pitchFamily="2" charset="-122"/>
                <a:cs typeface="Times New Roman" panose="02020603050405020304" pitchFamily="18" charset="0"/>
              </a:rPr>
              <a:t>ViT</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 which is to split an image into several different image patches, and then they are sent to Transformer for model training.  The image patch is only the result of the original image through Linear Transformation, so only the original information of the image is retained.</a:t>
            </a:r>
            <a:endParaRPr lang="zh-CN" altLang="zh-CN" sz="1200" kern="10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48E1D5E-6594-8D47-AAD3-429305FDC6A3}" type="slidenum">
              <a:rPr kumimoji="1" lang="zh-CN" altLang="en-US" smtClean="0"/>
              <a:t>6</a:t>
            </a:fld>
            <a:endParaRPr kumimoji="1" lang="zh-CN" altLang="en-US"/>
          </a:p>
        </p:txBody>
      </p:sp>
    </p:spTree>
    <p:extLst>
      <p:ext uri="{BB962C8B-B14F-4D97-AF65-F5344CB8AC3E}">
        <p14:creationId xmlns:p14="http://schemas.microsoft.com/office/powerpoint/2010/main" val="3080727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我们知道要想将</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masked language model</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应用于图像领域，第一个问题就是如何将图像数据转化为</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natural language processing</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中离散化的</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token</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。作者提出的方法是采用</a:t>
            </a:r>
            <a:r>
              <a:rPr lang="en-US" altLang="zh-CN" sz="1200" kern="100" err="1">
                <a:effectLst/>
                <a:latin typeface="DengXian" panose="02010600030101010101" pitchFamily="2" charset="-122"/>
                <a:ea typeface="DengXian" panose="02010600030101010101" pitchFamily="2" charset="-122"/>
                <a:cs typeface="Times New Roman" panose="02020603050405020304" pitchFamily="18" charset="0"/>
              </a:rPr>
              <a:t>dVAE</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实现将图像离散化称为图像</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token</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BEIT</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采用</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zero-shot text to image </a:t>
            </a:r>
            <a:r>
              <a:rPr lang="en-US" altLang="zh-CN" sz="1200" kern="100" err="1">
                <a:effectLst/>
                <a:latin typeface="DengXian" panose="02010600030101010101" pitchFamily="2" charset="-122"/>
                <a:ea typeface="DengXian" panose="02010600030101010101" pitchFamily="2" charset="-122"/>
                <a:cs typeface="Times New Roman" panose="02020603050405020304" pitchFamily="18" charset="0"/>
              </a:rPr>
              <a:t>gereration</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(2021)</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这篇文章介绍的思路，利用</a:t>
            </a:r>
            <a:r>
              <a:rPr lang="en-US" altLang="zh-CN" sz="1200" kern="100" err="1">
                <a:effectLst/>
                <a:latin typeface="DengXian" panose="02010600030101010101" pitchFamily="2" charset="-122"/>
                <a:ea typeface="DengXian" panose="02010600030101010101" pitchFamily="2" charset="-122"/>
                <a:cs typeface="Times New Roman" panose="02020603050405020304" pitchFamily="18" charset="0"/>
              </a:rPr>
              <a:t>dVAE</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将图像转化为</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token</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a:t>
            </a:r>
          </a:p>
          <a:p>
            <a:pPr algn="just"/>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 </a:t>
            </a:r>
            <a:endParaRPr lang="zh-CN" altLang="zh-CN" sz="1200" kern="10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We know that to apply the masked language model to the image domain, the first problem is how to transform the image data into a discrete token like in natural language processing. The approach proposed by the authors is to use </a:t>
            </a:r>
            <a:r>
              <a:rPr lang="en-US" altLang="zh-CN" sz="1200" kern="100" err="1">
                <a:effectLst/>
                <a:latin typeface="DengXian" panose="02010600030101010101" pitchFamily="2" charset="-122"/>
                <a:ea typeface="DengXian" panose="02010600030101010101" pitchFamily="2" charset="-122"/>
                <a:cs typeface="Times New Roman" panose="02020603050405020304" pitchFamily="18" charset="0"/>
              </a:rPr>
              <a:t>dVAE</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 to implement the image discrete called image token. This method comes from the article zero-shot text to image generation (2021).</a:t>
            </a:r>
            <a:endParaRPr lang="zh-CN" altLang="zh-CN" sz="1200" kern="10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a:p>
          <a:p>
            <a:endParaRPr kumimoji="1" lang="zh-CN" altLang="en-US"/>
          </a:p>
        </p:txBody>
      </p:sp>
      <p:sp>
        <p:nvSpPr>
          <p:cNvPr id="4" name="灯片编号占位符 3"/>
          <p:cNvSpPr>
            <a:spLocks noGrp="1"/>
          </p:cNvSpPr>
          <p:nvPr>
            <p:ph type="sldNum" sz="quarter" idx="5"/>
          </p:nvPr>
        </p:nvSpPr>
        <p:spPr/>
        <p:txBody>
          <a:bodyPr/>
          <a:lstStyle/>
          <a:p>
            <a:fld id="{548E1D5E-6594-8D47-AAD3-429305FDC6A3}" type="slidenum">
              <a:rPr kumimoji="1" lang="zh-CN" altLang="en-US" smtClean="0"/>
              <a:t>6</a:t>
            </a:fld>
            <a:endParaRPr kumimoji="1" lang="zh-CN" altLang="en-US"/>
          </a:p>
        </p:txBody>
      </p:sp>
    </p:spTree>
    <p:extLst>
      <p:ext uri="{BB962C8B-B14F-4D97-AF65-F5344CB8AC3E}">
        <p14:creationId xmlns:p14="http://schemas.microsoft.com/office/powerpoint/2010/main" val="370689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VAE</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的原理，</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VAE</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主要用于生成任务，采用类似于</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Autoencoder</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的框架，利用</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encoder</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将输入数据映射到均值为</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0</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，方差为</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1</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的高斯分布中，再从高斯分布中进行采样，最后将结果向量通过</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Decoder</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还原出输入样本。</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The principle of VAE, VAE is mainly used for generation tasks, using a framework like Autoencoder, using encoder to map the input data into a Gaussian distribution with mean 0 and variance 1, then sampling from the Gaussian distribution, and finally reducing the result vector to the input samples by Decoder.</a:t>
            </a:r>
            <a:endParaRPr lang="zh-CN" altLang="zh-CN" sz="1200" kern="10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000" kern="100">
                <a:effectLst/>
                <a:latin typeface="DengXian" panose="02010600030101010101" pitchFamily="2" charset="-122"/>
                <a:ea typeface="DengXian" panose="02010600030101010101" pitchFamily="2" charset="-122"/>
                <a:cs typeface="Times New Roman" panose="02020603050405020304" pitchFamily="18" charset="0"/>
              </a:rPr>
              <a:t>由于我们的目的是将输入的图片映射成离散化的向量，所以我们把</a:t>
            </a:r>
            <a:r>
              <a:rPr lang="en-US" altLang="zh-CN" sz="1000" kern="100">
                <a:effectLst/>
                <a:latin typeface="DengXian" panose="02010600030101010101" pitchFamily="2" charset="-122"/>
                <a:ea typeface="DengXian" panose="02010600030101010101" pitchFamily="2" charset="-122"/>
                <a:cs typeface="Times New Roman" panose="02020603050405020304" pitchFamily="18" charset="0"/>
              </a:rPr>
              <a:t>VAE</a:t>
            </a:r>
            <a:r>
              <a:rPr lang="zh-CN" altLang="zh-CN" sz="1000" kern="100">
                <a:effectLst/>
                <a:latin typeface="DengXian" panose="02010600030101010101" pitchFamily="2" charset="-122"/>
                <a:ea typeface="DengXian" panose="02010600030101010101" pitchFamily="2" charset="-122"/>
                <a:cs typeface="Times New Roman" panose="02020603050405020304" pitchFamily="18" charset="0"/>
              </a:rPr>
              <a:t>中的高斯分布换成了一个从字典中的均匀分布，来建立</a:t>
            </a:r>
            <a:r>
              <a:rPr lang="en-US" altLang="zh-CN" sz="1000" kern="100" err="1">
                <a:effectLst/>
                <a:latin typeface="DengXian" panose="02010600030101010101" pitchFamily="2" charset="-122"/>
                <a:ea typeface="DengXian" panose="02010600030101010101" pitchFamily="2" charset="-122"/>
                <a:cs typeface="Times New Roman" panose="02020603050405020304" pitchFamily="18" charset="0"/>
              </a:rPr>
              <a:t>dVAE</a:t>
            </a:r>
            <a:r>
              <a:rPr lang="zh-CN" altLang="zh-CN" sz="1000" kern="100">
                <a:effectLst/>
                <a:latin typeface="DengXian" panose="02010600030101010101" pitchFamily="2" charset="-122"/>
                <a:ea typeface="DengXian" panose="02010600030101010101" pitchFamily="2" charset="-122"/>
                <a:cs typeface="Times New Roman" panose="02020603050405020304" pitchFamily="18" charset="0"/>
              </a:rPr>
              <a:t>模型，使得输入图片</a:t>
            </a:r>
            <a:r>
              <a:rPr lang="en-US" altLang="zh-CN" sz="1000" kern="100">
                <a:effectLst/>
                <a:latin typeface="DengXian" panose="02010600030101010101" pitchFamily="2" charset="-122"/>
                <a:ea typeface="DengXian" panose="02010600030101010101" pitchFamily="2" charset="-122"/>
                <a:cs typeface="Times New Roman" panose="02020603050405020304" pitchFamily="18" charset="0"/>
              </a:rPr>
              <a:t>tokenize</a:t>
            </a:r>
            <a:r>
              <a:rPr lang="zh-CN" altLang="zh-CN" sz="1000" kern="100">
                <a:effectLst/>
                <a:latin typeface="DengXian" panose="02010600030101010101" pitchFamily="2" charset="-122"/>
                <a:ea typeface="DengXian"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kern="100">
                <a:effectLst/>
                <a:latin typeface="DengXian" panose="02010600030101010101" pitchFamily="2" charset="-122"/>
                <a:ea typeface="DengXian" panose="02010600030101010101" pitchFamily="2" charset="-122"/>
                <a:cs typeface="Times New Roman" panose="02020603050405020304" pitchFamily="18" charset="0"/>
              </a:rPr>
              <a:t>Since our purpose is to map the input image into a discrete vector, we replace the Gaussian distribution in VAE with a uniform distribution from a dictionary to build the </a:t>
            </a:r>
            <a:r>
              <a:rPr lang="en-US" altLang="zh-CN" sz="1000" kern="100" err="1">
                <a:effectLst/>
                <a:latin typeface="DengXian" panose="02010600030101010101" pitchFamily="2" charset="-122"/>
                <a:ea typeface="DengXian" panose="02010600030101010101" pitchFamily="2" charset="-122"/>
                <a:cs typeface="Times New Roman" panose="02020603050405020304" pitchFamily="18" charset="0"/>
              </a:rPr>
              <a:t>dVAE</a:t>
            </a:r>
            <a:r>
              <a:rPr lang="en-US" altLang="zh-CN" sz="1000" kern="100">
                <a:effectLst/>
                <a:latin typeface="DengXian" panose="02010600030101010101" pitchFamily="2" charset="-122"/>
                <a:ea typeface="DengXian" panose="02010600030101010101" pitchFamily="2" charset="-122"/>
                <a:cs typeface="Times New Roman" panose="02020603050405020304" pitchFamily="18" charset="0"/>
              </a:rPr>
              <a:t> model that makes the input image tokenize.</a:t>
            </a:r>
            <a:endParaRPr lang="zh-CN" altLang="zh-CN" sz="1000" kern="10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a:p>
          <a:p>
            <a:endParaRPr kumimoji="1" lang="zh-CN" altLang="en-US"/>
          </a:p>
        </p:txBody>
      </p:sp>
      <p:sp>
        <p:nvSpPr>
          <p:cNvPr id="4" name="灯片编号占位符 3"/>
          <p:cNvSpPr>
            <a:spLocks noGrp="1"/>
          </p:cNvSpPr>
          <p:nvPr>
            <p:ph type="sldNum" sz="quarter" idx="5"/>
          </p:nvPr>
        </p:nvSpPr>
        <p:spPr/>
        <p:txBody>
          <a:bodyPr/>
          <a:lstStyle/>
          <a:p>
            <a:fld id="{548E1D5E-6594-8D47-AAD3-429305FDC6A3}" type="slidenum">
              <a:rPr kumimoji="1" lang="zh-CN" altLang="en-US" smtClean="0"/>
              <a:t>8</a:t>
            </a:fld>
            <a:endParaRPr kumimoji="1" lang="zh-CN" altLang="en-US"/>
          </a:p>
        </p:txBody>
      </p:sp>
    </p:spTree>
    <p:extLst>
      <p:ext uri="{BB962C8B-B14F-4D97-AF65-F5344CB8AC3E}">
        <p14:creationId xmlns:p14="http://schemas.microsoft.com/office/powerpoint/2010/main" val="2729452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548E1D5E-6594-8D47-AAD3-429305FDC6A3}" type="slidenum">
              <a:rPr kumimoji="1" lang="zh-CN" altLang="en-US" smtClean="0"/>
              <a:t>8</a:t>
            </a:fld>
            <a:endParaRPr kumimoji="1" lang="zh-CN" altLang="en-US"/>
          </a:p>
        </p:txBody>
      </p:sp>
    </p:spTree>
    <p:extLst>
      <p:ext uri="{BB962C8B-B14F-4D97-AF65-F5344CB8AC3E}">
        <p14:creationId xmlns:p14="http://schemas.microsoft.com/office/powerpoint/2010/main" val="20081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BEIT</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采用</a:t>
            </a:r>
            <a:r>
              <a:rPr lang="en-US" altLang="zh-CN" sz="1200" kern="100" err="1">
                <a:effectLst/>
                <a:latin typeface="DengXian" panose="02010600030101010101" pitchFamily="2" charset="-122"/>
                <a:ea typeface="DengXian" panose="02010600030101010101" pitchFamily="2" charset="-122"/>
                <a:cs typeface="Times New Roman" panose="02020603050405020304" pitchFamily="18" charset="0"/>
              </a:rPr>
              <a:t>ViT</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的结构，输入和</a:t>
            </a:r>
            <a:r>
              <a:rPr lang="en-US" altLang="zh-CN" sz="1200" kern="100" err="1">
                <a:effectLst/>
                <a:latin typeface="DengXian" panose="02010600030101010101" pitchFamily="2" charset="-122"/>
                <a:ea typeface="DengXian" panose="02010600030101010101" pitchFamily="2" charset="-122"/>
                <a:cs typeface="Times New Roman" panose="02020603050405020304" pitchFamily="18" charset="0"/>
              </a:rPr>
              <a:t>ViT</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相同，也是分割好的</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patch</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的，但是会随机</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mask</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掉部分</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patch</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，类似于</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MLM</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中的</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mask</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部分单词。不同于</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BERT</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的完全随机的遮盖，</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MIM</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的策略是</a:t>
            </a:r>
            <a:r>
              <a:rPr lang="en-US" altLang="zh-CN" sz="1200" kern="100" err="1">
                <a:effectLst/>
                <a:latin typeface="DengXian" panose="02010600030101010101" pitchFamily="2" charset="-122"/>
                <a:ea typeface="DengXian" panose="02010600030101010101" pitchFamily="2" charset="-122"/>
                <a:cs typeface="Times New Roman" panose="02020603050405020304" pitchFamily="18" charset="0"/>
              </a:rPr>
              <a:t>blockwise</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 masking</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。遮盖操作直到有</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40%</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的</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patch</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被遮盖时结束。</a:t>
            </a:r>
          </a:p>
          <a:p>
            <a:pPr algn="just"/>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BEIT adopts the structure of </a:t>
            </a:r>
            <a:r>
              <a:rPr lang="en-US" altLang="zh-CN" sz="1200" kern="100" err="1">
                <a:effectLst/>
                <a:latin typeface="DengXian" panose="02010600030101010101" pitchFamily="2" charset="-122"/>
                <a:ea typeface="DengXian" panose="02010600030101010101" pitchFamily="2" charset="-122"/>
                <a:cs typeface="Times New Roman" panose="02020603050405020304" pitchFamily="18" charset="0"/>
              </a:rPr>
              <a:t>ViT</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 and the input is the same as </a:t>
            </a:r>
            <a:r>
              <a:rPr lang="en-US" altLang="zh-CN" sz="1200" kern="100" err="1">
                <a:effectLst/>
                <a:latin typeface="DengXian" panose="02010600030101010101" pitchFamily="2" charset="-122"/>
                <a:ea typeface="DengXian" panose="02010600030101010101" pitchFamily="2" charset="-122"/>
                <a:cs typeface="Times New Roman" panose="02020603050405020304" pitchFamily="18" charset="0"/>
              </a:rPr>
              <a:t>ViT</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 which also splits the patches, but randomly masks some of the patches, similar to the masking of some words in MLM. Unlike BERT's completely random masking, MIM's strategy is </a:t>
            </a:r>
            <a:r>
              <a:rPr lang="en-US" altLang="zh-CN" sz="1200" kern="100" err="1">
                <a:effectLst/>
                <a:latin typeface="DengXian" panose="02010600030101010101" pitchFamily="2" charset="-122"/>
                <a:ea typeface="DengXian" panose="02010600030101010101" pitchFamily="2" charset="-122"/>
                <a:cs typeface="Times New Roman" panose="02020603050405020304" pitchFamily="18" charset="0"/>
              </a:rPr>
              <a:t>blockwise</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 masking, and the masking operation ends when 40% of the patches are masked.</a:t>
            </a:r>
            <a:endParaRPr lang="zh-CN" altLang="zh-CN" sz="1200" kern="10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a:p>
          <a:p>
            <a:endParaRPr kumimoji="1" lang="zh-CN" altLang="en-US"/>
          </a:p>
        </p:txBody>
      </p:sp>
      <p:sp>
        <p:nvSpPr>
          <p:cNvPr id="4" name="灯片编号占位符 3"/>
          <p:cNvSpPr>
            <a:spLocks noGrp="1"/>
          </p:cNvSpPr>
          <p:nvPr>
            <p:ph type="sldNum" sz="quarter" idx="5"/>
          </p:nvPr>
        </p:nvSpPr>
        <p:spPr/>
        <p:txBody>
          <a:bodyPr/>
          <a:lstStyle/>
          <a:p>
            <a:fld id="{548E1D5E-6594-8D47-AAD3-429305FDC6A3}" type="slidenum">
              <a:rPr kumimoji="1" lang="zh-CN" altLang="en-US" smtClean="0"/>
              <a:t>10</a:t>
            </a:fld>
            <a:endParaRPr kumimoji="1" lang="zh-CN" altLang="en-US"/>
          </a:p>
        </p:txBody>
      </p:sp>
    </p:spTree>
    <p:extLst>
      <p:ext uri="{BB962C8B-B14F-4D97-AF65-F5344CB8AC3E}">
        <p14:creationId xmlns:p14="http://schemas.microsoft.com/office/powerpoint/2010/main" val="1260504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a:effectLst/>
                <a:latin typeface="DengXian" panose="02010600030101010101" pitchFamily="2" charset="-122"/>
                <a:ea typeface="DengXian" panose="02010600030101010101" pitchFamily="2" charset="-122"/>
                <a:cs typeface="Times New Roman" panose="02020603050405020304" pitchFamily="18" charset="0"/>
              </a:rPr>
              <a:t>最终整体</a:t>
            </a:r>
            <a:r>
              <a:rPr lang="en-US" altLang="zh-CN" sz="1800" kern="100">
                <a:effectLst/>
                <a:latin typeface="DengXian" panose="02010600030101010101" pitchFamily="2" charset="-122"/>
                <a:ea typeface="DengXian" panose="02010600030101010101" pitchFamily="2" charset="-122"/>
                <a:cs typeface="Times New Roman" panose="02020603050405020304" pitchFamily="18" charset="0"/>
              </a:rPr>
              <a:t>BEIT</a:t>
            </a:r>
            <a:r>
              <a:rPr lang="zh-CN" altLang="zh-CN" sz="1800" kern="100">
                <a:effectLst/>
                <a:latin typeface="DengXian" panose="02010600030101010101" pitchFamily="2" charset="-122"/>
                <a:ea typeface="DengXian" panose="02010600030101010101" pitchFamily="2" charset="-122"/>
                <a:cs typeface="Times New Roman" panose="02020603050405020304" pitchFamily="18" charset="0"/>
              </a:rPr>
              <a:t>预训练简单来说就是通过随机盖住一些</a:t>
            </a:r>
            <a:r>
              <a:rPr lang="en-US" altLang="zh-CN" sz="1800" kern="100">
                <a:effectLst/>
                <a:latin typeface="DengXian" panose="02010600030101010101" pitchFamily="2" charset="-122"/>
                <a:ea typeface="DengXian" panose="02010600030101010101" pitchFamily="2" charset="-122"/>
                <a:cs typeface="Times New Roman" panose="02020603050405020304" pitchFamily="18" charset="0"/>
              </a:rPr>
              <a:t> image patches</a:t>
            </a:r>
            <a:r>
              <a:rPr lang="zh-CN" altLang="zh-CN" sz="1800" kern="100">
                <a:effectLst/>
                <a:latin typeface="DengXian" panose="02010600030101010101" pitchFamily="2" charset="-122"/>
                <a:ea typeface="DengXian" panose="02010600030101010101" pitchFamily="2" charset="-122"/>
                <a:cs typeface="Times New Roman" panose="02020603050405020304" pitchFamily="18" charset="0"/>
              </a:rPr>
              <a:t>，让</a:t>
            </a:r>
            <a:r>
              <a:rPr lang="en-US" altLang="zh-CN" sz="1800" kern="100">
                <a:effectLst/>
                <a:latin typeface="DengXian" panose="02010600030101010101" pitchFamily="2" charset="-122"/>
                <a:ea typeface="DengXian" panose="02010600030101010101" pitchFamily="2" charset="-122"/>
                <a:cs typeface="Times New Roman" panose="02020603050405020304" pitchFamily="18" charset="0"/>
              </a:rPr>
              <a:t> BEIT</a:t>
            </a:r>
            <a:r>
              <a:rPr lang="zh-CN" altLang="zh-CN" sz="1800" kern="100">
                <a:effectLst/>
                <a:latin typeface="DengXian" panose="02010600030101010101" pitchFamily="2" charset="-122"/>
                <a:ea typeface="DengXian" panose="02010600030101010101" pitchFamily="2" charset="-122"/>
                <a:cs typeface="Times New Roman" panose="02020603050405020304" pitchFamily="18" charset="0"/>
              </a:rPr>
              <a:t>模型预测盖住的</a:t>
            </a:r>
            <a:r>
              <a:rPr lang="en-US" altLang="zh-CN" sz="1800" kern="100">
                <a:effectLst/>
                <a:latin typeface="DengXian" panose="02010600030101010101" pitchFamily="2" charset="-122"/>
                <a:ea typeface="DengXian" panose="02010600030101010101" pitchFamily="2" charset="-122"/>
                <a:cs typeface="Times New Roman" panose="02020603050405020304" pitchFamily="18" charset="0"/>
              </a:rPr>
              <a:t>patches</a:t>
            </a:r>
            <a:r>
              <a:rPr lang="zh-CN" altLang="zh-CN" sz="1800" kern="100">
                <a:effectLst/>
                <a:latin typeface="DengXian" panose="02010600030101010101" pitchFamily="2" charset="-122"/>
                <a:ea typeface="DengXian" panose="02010600030101010101" pitchFamily="2" charset="-122"/>
                <a:cs typeface="Times New Roman" panose="02020603050405020304" pitchFamily="18" charset="0"/>
              </a:rPr>
              <a:t>是什么，不断计算预测的</a:t>
            </a:r>
            <a:r>
              <a:rPr lang="en-US" altLang="zh-CN" sz="1800" kern="100">
                <a:effectLst/>
                <a:latin typeface="DengXian" panose="02010600030101010101" pitchFamily="2" charset="-122"/>
                <a:ea typeface="DengXian" panose="02010600030101010101" pitchFamily="2" charset="-122"/>
                <a:cs typeface="Times New Roman" panose="02020603050405020304" pitchFamily="18" charset="0"/>
              </a:rPr>
              <a:t> patches </a:t>
            </a:r>
            <a:r>
              <a:rPr lang="zh-CN" altLang="zh-CN" sz="1800" kern="100">
                <a:effectLst/>
                <a:latin typeface="DengXian" panose="02010600030101010101" pitchFamily="2" charset="-122"/>
                <a:ea typeface="DengXian" panose="02010600030101010101" pitchFamily="2" charset="-122"/>
                <a:cs typeface="Times New Roman" panose="02020603050405020304" pitchFamily="18" charset="0"/>
              </a:rPr>
              <a:t>与真实的</a:t>
            </a:r>
            <a:r>
              <a:rPr lang="en-US" altLang="zh-CN" sz="1800" kern="100">
                <a:effectLst/>
                <a:latin typeface="DengXian" panose="02010600030101010101" pitchFamily="2" charset="-122"/>
                <a:ea typeface="DengXian" panose="02010600030101010101" pitchFamily="2" charset="-122"/>
                <a:cs typeface="Times New Roman" panose="02020603050405020304" pitchFamily="18" charset="0"/>
              </a:rPr>
              <a:t> patches </a:t>
            </a:r>
            <a:r>
              <a:rPr lang="zh-CN" altLang="zh-CN" sz="1800" kern="100">
                <a:effectLst/>
                <a:latin typeface="DengXian" panose="02010600030101010101" pitchFamily="2" charset="-122"/>
                <a:ea typeface="DengXian" panose="02010600030101010101" pitchFamily="2" charset="-122"/>
                <a:cs typeface="Times New Roman" panose="02020603050405020304" pitchFamily="18" charset="0"/>
              </a:rPr>
              <a:t>之间的差异，利用它作为</a:t>
            </a:r>
            <a:r>
              <a:rPr lang="en-US" altLang="zh-CN" sz="1800" kern="100">
                <a:effectLst/>
                <a:latin typeface="DengXian" panose="02010600030101010101" pitchFamily="2" charset="-122"/>
                <a:ea typeface="DengXian" panose="02010600030101010101" pitchFamily="2" charset="-122"/>
                <a:cs typeface="Times New Roman" panose="02020603050405020304" pitchFamily="18" charset="0"/>
              </a:rPr>
              <a:t> loss </a:t>
            </a:r>
            <a:r>
              <a:rPr lang="zh-CN" altLang="zh-CN" sz="1800" kern="100">
                <a:effectLst/>
                <a:latin typeface="DengXian" panose="02010600030101010101" pitchFamily="2" charset="-122"/>
                <a:ea typeface="DengXian" panose="02010600030101010101" pitchFamily="2" charset="-122"/>
                <a:cs typeface="Times New Roman" panose="02020603050405020304" pitchFamily="18" charset="0"/>
              </a:rPr>
              <a:t>进行反向传播更新参数，来达到</a:t>
            </a:r>
            <a:r>
              <a:rPr lang="en-US" altLang="zh-CN" sz="1800" kern="100">
                <a:effectLst/>
                <a:latin typeface="DengXian" panose="02010600030101010101" pitchFamily="2" charset="-122"/>
                <a:ea typeface="DengXian" panose="02010600030101010101" pitchFamily="2" charset="-122"/>
                <a:cs typeface="Times New Roman" panose="02020603050405020304" pitchFamily="18" charset="0"/>
              </a:rPr>
              <a:t> Self-Supervised Learning </a:t>
            </a:r>
            <a:r>
              <a:rPr lang="zh-CN" altLang="zh-CN" sz="1800" kern="100">
                <a:effectLst/>
                <a:latin typeface="DengXian" panose="02010600030101010101" pitchFamily="2" charset="-122"/>
                <a:ea typeface="DengXian" panose="02010600030101010101" pitchFamily="2" charset="-122"/>
                <a:cs typeface="Times New Roman" panose="02020603050405020304" pitchFamily="18" charset="0"/>
              </a:rPr>
              <a:t>的效果。</a:t>
            </a:r>
          </a:p>
          <a:p>
            <a:pPr algn="just"/>
            <a:r>
              <a:rPr lang="en-US" altLang="zh-CN" sz="1800" kern="100">
                <a:effectLst/>
                <a:latin typeface="DengXian" panose="02010600030101010101" pitchFamily="2" charset="-122"/>
                <a:ea typeface="DengXian" panose="02010600030101010101" pitchFamily="2" charset="-122"/>
                <a:cs typeface="Times New Roman" panose="02020603050405020304" pitchFamily="18" charset="0"/>
              </a:rPr>
              <a:t>The final overall BEIT pre-training simply means that by randomly covering some image patches, the BEIT model predicts what the covered patches are, continuously calculates the difference between the predicted patches and the real patches, and uses it as loss for back-propagation to update the parameters to achieve the effect of Self-Supervised Learning.</a:t>
            </a:r>
            <a:endParaRPr lang="zh-CN" altLang="zh-CN" sz="1800" kern="10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a:p>
        </p:txBody>
      </p:sp>
      <p:sp>
        <p:nvSpPr>
          <p:cNvPr id="4" name="灯片编号占位符 3"/>
          <p:cNvSpPr>
            <a:spLocks noGrp="1"/>
          </p:cNvSpPr>
          <p:nvPr>
            <p:ph type="sldNum" sz="quarter" idx="5"/>
          </p:nvPr>
        </p:nvSpPr>
        <p:spPr/>
        <p:txBody>
          <a:bodyPr/>
          <a:lstStyle/>
          <a:p>
            <a:fld id="{548E1D5E-6594-8D47-AAD3-429305FDC6A3}" type="slidenum">
              <a:rPr kumimoji="1" lang="zh-CN" altLang="en-US" smtClean="0"/>
              <a:t>11</a:t>
            </a:fld>
            <a:endParaRPr kumimoji="1" lang="zh-CN" altLang="en-US"/>
          </a:p>
        </p:txBody>
      </p:sp>
    </p:spTree>
    <p:extLst>
      <p:ext uri="{BB962C8B-B14F-4D97-AF65-F5344CB8AC3E}">
        <p14:creationId xmlns:p14="http://schemas.microsoft.com/office/powerpoint/2010/main" val="1030871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最终整体</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BEIT</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预训练简单来说就是通过随机盖住一些</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 image patches</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，让</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 BEIT</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模型预测盖住的</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patches</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是什么，不断计算预测的</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 patches </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与真实的</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 patches </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之间的差异，利用它作为</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 loss </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进行反向传播更新参数，来达到</a:t>
            </a:r>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 Self-Supervised Learning </a:t>
            </a:r>
            <a:r>
              <a:rPr lang="zh-CN" altLang="zh-CN" sz="1200" kern="100">
                <a:effectLst/>
                <a:latin typeface="DengXian" panose="02010600030101010101" pitchFamily="2" charset="-122"/>
                <a:ea typeface="DengXian" panose="02010600030101010101" pitchFamily="2" charset="-122"/>
                <a:cs typeface="Times New Roman" panose="02020603050405020304" pitchFamily="18" charset="0"/>
              </a:rPr>
              <a:t>的效果。</a:t>
            </a:r>
          </a:p>
          <a:p>
            <a:pPr algn="just"/>
            <a:r>
              <a:rPr lang="en-US" altLang="zh-CN" sz="1200" kern="100">
                <a:effectLst/>
                <a:latin typeface="DengXian" panose="02010600030101010101" pitchFamily="2" charset="-122"/>
                <a:ea typeface="DengXian" panose="02010600030101010101" pitchFamily="2" charset="-122"/>
                <a:cs typeface="Times New Roman" panose="02020603050405020304" pitchFamily="18" charset="0"/>
              </a:rPr>
              <a:t>The final overall BEIT pre-training simply means that by randomly covering some image patches, the BEIT model predicts what the covered patches are, continuously calculates the difference between the predicted patches and the real patches, and uses it as loss for back-propagation to update the parameters to achieve the effect of Self-Supervised Learning.</a:t>
            </a:r>
            <a:endParaRPr lang="zh-CN" altLang="zh-CN" sz="1200" kern="10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a:p>
          <a:p>
            <a:endParaRPr kumimoji="1" lang="zh-CN" altLang="en-US"/>
          </a:p>
        </p:txBody>
      </p:sp>
      <p:sp>
        <p:nvSpPr>
          <p:cNvPr id="4" name="灯片编号占位符 3"/>
          <p:cNvSpPr>
            <a:spLocks noGrp="1"/>
          </p:cNvSpPr>
          <p:nvPr>
            <p:ph type="sldNum" sz="quarter" idx="5"/>
          </p:nvPr>
        </p:nvSpPr>
        <p:spPr/>
        <p:txBody>
          <a:bodyPr/>
          <a:lstStyle/>
          <a:p>
            <a:fld id="{548E1D5E-6594-8D47-AAD3-429305FDC6A3}" type="slidenum">
              <a:rPr kumimoji="1" lang="zh-CN" altLang="en-US" smtClean="0"/>
              <a:t>6</a:t>
            </a:fld>
            <a:endParaRPr kumimoji="1" lang="zh-CN" altLang="en-US"/>
          </a:p>
        </p:txBody>
      </p:sp>
    </p:spTree>
    <p:extLst>
      <p:ext uri="{BB962C8B-B14F-4D97-AF65-F5344CB8AC3E}">
        <p14:creationId xmlns:p14="http://schemas.microsoft.com/office/powerpoint/2010/main" val="2179928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44F090-44E3-1F43-8D98-27AC2DFF8A8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4A938F24-B804-044B-8A98-8162FA684B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9239FB18-3932-0E42-BF13-79D454F146EE}"/>
              </a:ext>
            </a:extLst>
          </p:cNvPr>
          <p:cNvSpPr>
            <a:spLocks noGrp="1"/>
          </p:cNvSpPr>
          <p:nvPr>
            <p:ph type="dt" sz="half" idx="10"/>
          </p:nvPr>
        </p:nvSpPr>
        <p:spPr/>
        <p:txBody>
          <a:bodyPr/>
          <a:lstStyle/>
          <a:p>
            <a:fld id="{52D4561E-9EBA-6040-BF61-C1776CDA8694}" type="datetimeFigureOut">
              <a:rPr kumimoji="1" lang="zh-CN" altLang="en-US" smtClean="0"/>
              <a:t>2022/11/26</a:t>
            </a:fld>
            <a:endParaRPr kumimoji="1" lang="zh-CN" altLang="en-US"/>
          </a:p>
        </p:txBody>
      </p:sp>
      <p:sp>
        <p:nvSpPr>
          <p:cNvPr id="5" name="页脚占位符 4">
            <a:extLst>
              <a:ext uri="{FF2B5EF4-FFF2-40B4-BE49-F238E27FC236}">
                <a16:creationId xmlns:a16="http://schemas.microsoft.com/office/drawing/2014/main" id="{91B9C8A7-EB55-F54D-9296-E7D00F13796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246321B-F32A-4649-A8F7-F6C36CE67748}"/>
              </a:ext>
            </a:extLst>
          </p:cNvPr>
          <p:cNvSpPr>
            <a:spLocks noGrp="1"/>
          </p:cNvSpPr>
          <p:nvPr>
            <p:ph type="sldNum" sz="quarter" idx="12"/>
          </p:nvPr>
        </p:nvSpPr>
        <p:spPr/>
        <p:txBody>
          <a:bodyPr/>
          <a:lstStyle/>
          <a:p>
            <a:fld id="{575C2DEE-E60D-D04A-9D69-F86C71A4FCD4}" type="slidenum">
              <a:rPr kumimoji="1" lang="zh-CN" altLang="en-US" smtClean="0"/>
              <a:t>‹#›</a:t>
            </a:fld>
            <a:endParaRPr kumimoji="1" lang="zh-CN" altLang="en-US"/>
          </a:p>
        </p:txBody>
      </p:sp>
    </p:spTree>
    <p:extLst>
      <p:ext uri="{BB962C8B-B14F-4D97-AF65-F5344CB8AC3E}">
        <p14:creationId xmlns:p14="http://schemas.microsoft.com/office/powerpoint/2010/main" val="891311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AD91A-2B86-404C-A0BE-D6B95DE3AE6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C9712BB-FFBE-AA4C-94B5-17044E04621F}"/>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E93359C-2286-FE49-AE29-5A1EA982B70E}"/>
              </a:ext>
            </a:extLst>
          </p:cNvPr>
          <p:cNvSpPr>
            <a:spLocks noGrp="1"/>
          </p:cNvSpPr>
          <p:nvPr>
            <p:ph type="dt" sz="half" idx="10"/>
          </p:nvPr>
        </p:nvSpPr>
        <p:spPr/>
        <p:txBody>
          <a:bodyPr/>
          <a:lstStyle/>
          <a:p>
            <a:fld id="{52D4561E-9EBA-6040-BF61-C1776CDA8694}" type="datetimeFigureOut">
              <a:rPr kumimoji="1" lang="zh-CN" altLang="en-US" smtClean="0"/>
              <a:t>2022/11/26</a:t>
            </a:fld>
            <a:endParaRPr kumimoji="1" lang="zh-CN" altLang="en-US"/>
          </a:p>
        </p:txBody>
      </p:sp>
      <p:sp>
        <p:nvSpPr>
          <p:cNvPr id="5" name="页脚占位符 4">
            <a:extLst>
              <a:ext uri="{FF2B5EF4-FFF2-40B4-BE49-F238E27FC236}">
                <a16:creationId xmlns:a16="http://schemas.microsoft.com/office/drawing/2014/main" id="{9547DFD6-F4C4-5C4B-8D99-A5311AC7EEC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3321E1C-D6E3-CB40-B401-B2B1A08E705A}"/>
              </a:ext>
            </a:extLst>
          </p:cNvPr>
          <p:cNvSpPr>
            <a:spLocks noGrp="1"/>
          </p:cNvSpPr>
          <p:nvPr>
            <p:ph type="sldNum" sz="quarter" idx="12"/>
          </p:nvPr>
        </p:nvSpPr>
        <p:spPr/>
        <p:txBody>
          <a:bodyPr/>
          <a:lstStyle/>
          <a:p>
            <a:fld id="{575C2DEE-E60D-D04A-9D69-F86C71A4FCD4}" type="slidenum">
              <a:rPr kumimoji="1" lang="zh-CN" altLang="en-US" smtClean="0"/>
              <a:t>‹#›</a:t>
            </a:fld>
            <a:endParaRPr kumimoji="1" lang="zh-CN" altLang="en-US"/>
          </a:p>
        </p:txBody>
      </p:sp>
    </p:spTree>
    <p:extLst>
      <p:ext uri="{BB962C8B-B14F-4D97-AF65-F5344CB8AC3E}">
        <p14:creationId xmlns:p14="http://schemas.microsoft.com/office/powerpoint/2010/main" val="3322410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184D8FB-6875-6B4A-8462-C3D317B0FF0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4240A94-36A3-194C-8671-893DD5E8DED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B2F3383-712A-C14B-A128-D6BE5F86EB82}"/>
              </a:ext>
            </a:extLst>
          </p:cNvPr>
          <p:cNvSpPr>
            <a:spLocks noGrp="1"/>
          </p:cNvSpPr>
          <p:nvPr>
            <p:ph type="dt" sz="half" idx="10"/>
          </p:nvPr>
        </p:nvSpPr>
        <p:spPr/>
        <p:txBody>
          <a:bodyPr/>
          <a:lstStyle/>
          <a:p>
            <a:fld id="{52D4561E-9EBA-6040-BF61-C1776CDA8694}" type="datetimeFigureOut">
              <a:rPr kumimoji="1" lang="zh-CN" altLang="en-US" smtClean="0"/>
              <a:t>2022/11/26</a:t>
            </a:fld>
            <a:endParaRPr kumimoji="1" lang="zh-CN" altLang="en-US"/>
          </a:p>
        </p:txBody>
      </p:sp>
      <p:sp>
        <p:nvSpPr>
          <p:cNvPr id="5" name="页脚占位符 4">
            <a:extLst>
              <a:ext uri="{FF2B5EF4-FFF2-40B4-BE49-F238E27FC236}">
                <a16:creationId xmlns:a16="http://schemas.microsoft.com/office/drawing/2014/main" id="{BA95AF4C-FC64-8A45-AC87-914663BF861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04B84C8-2BB8-EE40-B2B5-527999E45DA5}"/>
              </a:ext>
            </a:extLst>
          </p:cNvPr>
          <p:cNvSpPr>
            <a:spLocks noGrp="1"/>
          </p:cNvSpPr>
          <p:nvPr>
            <p:ph type="sldNum" sz="quarter" idx="12"/>
          </p:nvPr>
        </p:nvSpPr>
        <p:spPr/>
        <p:txBody>
          <a:bodyPr/>
          <a:lstStyle/>
          <a:p>
            <a:fld id="{575C2DEE-E60D-D04A-9D69-F86C71A4FCD4}" type="slidenum">
              <a:rPr kumimoji="1" lang="zh-CN" altLang="en-US" smtClean="0"/>
              <a:t>‹#›</a:t>
            </a:fld>
            <a:endParaRPr kumimoji="1" lang="zh-CN" altLang="en-US"/>
          </a:p>
        </p:txBody>
      </p:sp>
    </p:spTree>
    <p:extLst>
      <p:ext uri="{BB962C8B-B14F-4D97-AF65-F5344CB8AC3E}">
        <p14:creationId xmlns:p14="http://schemas.microsoft.com/office/powerpoint/2010/main" val="1330074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7A2E76-6823-1F40-B5CB-CF90E84AF2D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F1E73A0-C550-F240-A3D6-A42185C04CA0}"/>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41C3A81-E315-244C-912A-02C3481C1DB9}"/>
              </a:ext>
            </a:extLst>
          </p:cNvPr>
          <p:cNvSpPr>
            <a:spLocks noGrp="1"/>
          </p:cNvSpPr>
          <p:nvPr>
            <p:ph type="dt" sz="half" idx="10"/>
          </p:nvPr>
        </p:nvSpPr>
        <p:spPr/>
        <p:txBody>
          <a:bodyPr/>
          <a:lstStyle/>
          <a:p>
            <a:fld id="{52D4561E-9EBA-6040-BF61-C1776CDA8694}" type="datetimeFigureOut">
              <a:rPr kumimoji="1" lang="zh-CN" altLang="en-US" smtClean="0"/>
              <a:t>2022/11/26</a:t>
            </a:fld>
            <a:endParaRPr kumimoji="1" lang="zh-CN" altLang="en-US"/>
          </a:p>
        </p:txBody>
      </p:sp>
      <p:sp>
        <p:nvSpPr>
          <p:cNvPr id="5" name="页脚占位符 4">
            <a:extLst>
              <a:ext uri="{FF2B5EF4-FFF2-40B4-BE49-F238E27FC236}">
                <a16:creationId xmlns:a16="http://schemas.microsoft.com/office/drawing/2014/main" id="{087416F9-2950-B84D-9376-655AF1B8C93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DB99895-1157-D749-BED5-4240D1E81702}"/>
              </a:ext>
            </a:extLst>
          </p:cNvPr>
          <p:cNvSpPr>
            <a:spLocks noGrp="1"/>
          </p:cNvSpPr>
          <p:nvPr>
            <p:ph type="sldNum" sz="quarter" idx="12"/>
          </p:nvPr>
        </p:nvSpPr>
        <p:spPr/>
        <p:txBody>
          <a:bodyPr/>
          <a:lstStyle/>
          <a:p>
            <a:fld id="{575C2DEE-E60D-D04A-9D69-F86C71A4FCD4}" type="slidenum">
              <a:rPr kumimoji="1" lang="zh-CN" altLang="en-US" smtClean="0"/>
              <a:t>‹#›</a:t>
            </a:fld>
            <a:endParaRPr kumimoji="1" lang="zh-CN" altLang="en-US"/>
          </a:p>
        </p:txBody>
      </p:sp>
    </p:spTree>
    <p:extLst>
      <p:ext uri="{BB962C8B-B14F-4D97-AF65-F5344CB8AC3E}">
        <p14:creationId xmlns:p14="http://schemas.microsoft.com/office/powerpoint/2010/main" val="1348006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46525-39D8-F845-8C4A-4110C3D2C01A}"/>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F3D25ECD-9A61-254E-96D7-1E5DF0B58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1E3E0C1-5316-4D43-A40E-F085C780233C}"/>
              </a:ext>
            </a:extLst>
          </p:cNvPr>
          <p:cNvSpPr>
            <a:spLocks noGrp="1"/>
          </p:cNvSpPr>
          <p:nvPr>
            <p:ph type="dt" sz="half" idx="10"/>
          </p:nvPr>
        </p:nvSpPr>
        <p:spPr/>
        <p:txBody>
          <a:bodyPr/>
          <a:lstStyle/>
          <a:p>
            <a:fld id="{52D4561E-9EBA-6040-BF61-C1776CDA8694}" type="datetimeFigureOut">
              <a:rPr kumimoji="1" lang="zh-CN" altLang="en-US" smtClean="0"/>
              <a:t>2022/11/26</a:t>
            </a:fld>
            <a:endParaRPr kumimoji="1" lang="zh-CN" altLang="en-US"/>
          </a:p>
        </p:txBody>
      </p:sp>
      <p:sp>
        <p:nvSpPr>
          <p:cNvPr id="5" name="页脚占位符 4">
            <a:extLst>
              <a:ext uri="{FF2B5EF4-FFF2-40B4-BE49-F238E27FC236}">
                <a16:creationId xmlns:a16="http://schemas.microsoft.com/office/drawing/2014/main" id="{D705C882-B3A8-B843-8F72-54D127D18DF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5D900D4-0D69-674E-9F27-14FCCD8521FD}"/>
              </a:ext>
            </a:extLst>
          </p:cNvPr>
          <p:cNvSpPr>
            <a:spLocks noGrp="1"/>
          </p:cNvSpPr>
          <p:nvPr>
            <p:ph type="sldNum" sz="quarter" idx="12"/>
          </p:nvPr>
        </p:nvSpPr>
        <p:spPr/>
        <p:txBody>
          <a:bodyPr/>
          <a:lstStyle/>
          <a:p>
            <a:fld id="{575C2DEE-E60D-D04A-9D69-F86C71A4FCD4}" type="slidenum">
              <a:rPr kumimoji="1" lang="zh-CN" altLang="en-US" smtClean="0"/>
              <a:t>‹#›</a:t>
            </a:fld>
            <a:endParaRPr kumimoji="1" lang="zh-CN" altLang="en-US"/>
          </a:p>
        </p:txBody>
      </p:sp>
    </p:spTree>
    <p:extLst>
      <p:ext uri="{BB962C8B-B14F-4D97-AF65-F5344CB8AC3E}">
        <p14:creationId xmlns:p14="http://schemas.microsoft.com/office/powerpoint/2010/main" val="1176359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83078-7248-B346-8125-BBB666905BA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26B9AA7-30DD-2746-8090-284737E371EF}"/>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11AC8F2-2053-FC4C-87A8-DABB28B5285D}"/>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88306C0-B5A6-4A41-93C1-7267C7B45A1E}"/>
              </a:ext>
            </a:extLst>
          </p:cNvPr>
          <p:cNvSpPr>
            <a:spLocks noGrp="1"/>
          </p:cNvSpPr>
          <p:nvPr>
            <p:ph type="dt" sz="half" idx="10"/>
          </p:nvPr>
        </p:nvSpPr>
        <p:spPr/>
        <p:txBody>
          <a:bodyPr/>
          <a:lstStyle/>
          <a:p>
            <a:fld id="{52D4561E-9EBA-6040-BF61-C1776CDA8694}" type="datetimeFigureOut">
              <a:rPr kumimoji="1" lang="zh-CN" altLang="en-US" smtClean="0"/>
              <a:t>2022/11/26</a:t>
            </a:fld>
            <a:endParaRPr kumimoji="1" lang="zh-CN" altLang="en-US"/>
          </a:p>
        </p:txBody>
      </p:sp>
      <p:sp>
        <p:nvSpPr>
          <p:cNvPr id="6" name="页脚占位符 5">
            <a:extLst>
              <a:ext uri="{FF2B5EF4-FFF2-40B4-BE49-F238E27FC236}">
                <a16:creationId xmlns:a16="http://schemas.microsoft.com/office/drawing/2014/main" id="{B7BE1C6F-3D05-6D49-AB0C-CFB69915DB2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E162DB4-3906-154E-9DD2-DD51B4415F98}"/>
              </a:ext>
            </a:extLst>
          </p:cNvPr>
          <p:cNvSpPr>
            <a:spLocks noGrp="1"/>
          </p:cNvSpPr>
          <p:nvPr>
            <p:ph type="sldNum" sz="quarter" idx="12"/>
          </p:nvPr>
        </p:nvSpPr>
        <p:spPr/>
        <p:txBody>
          <a:bodyPr/>
          <a:lstStyle/>
          <a:p>
            <a:fld id="{575C2DEE-E60D-D04A-9D69-F86C71A4FCD4}" type="slidenum">
              <a:rPr kumimoji="1" lang="zh-CN" altLang="en-US" smtClean="0"/>
              <a:t>‹#›</a:t>
            </a:fld>
            <a:endParaRPr kumimoji="1" lang="zh-CN" altLang="en-US"/>
          </a:p>
        </p:txBody>
      </p:sp>
    </p:spTree>
    <p:extLst>
      <p:ext uri="{BB962C8B-B14F-4D97-AF65-F5344CB8AC3E}">
        <p14:creationId xmlns:p14="http://schemas.microsoft.com/office/powerpoint/2010/main" val="487764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0315C-D2B3-9B46-97CA-192F04635FB9}"/>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041BE40-476A-7C45-8004-4ABB278B97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E22F88B0-DCA2-534C-8471-AD6E58BB5DA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8D28F2E3-B00B-AF4A-AA3D-3713BE9DFE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95B6AD93-B1E2-D846-AB4F-A6D3CCD3FE8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B7400E06-87C9-E641-BB52-8DBE11ADD038}"/>
              </a:ext>
            </a:extLst>
          </p:cNvPr>
          <p:cNvSpPr>
            <a:spLocks noGrp="1"/>
          </p:cNvSpPr>
          <p:nvPr>
            <p:ph type="dt" sz="half" idx="10"/>
          </p:nvPr>
        </p:nvSpPr>
        <p:spPr/>
        <p:txBody>
          <a:bodyPr/>
          <a:lstStyle/>
          <a:p>
            <a:fld id="{52D4561E-9EBA-6040-BF61-C1776CDA8694}" type="datetimeFigureOut">
              <a:rPr kumimoji="1" lang="zh-CN" altLang="en-US" smtClean="0"/>
              <a:t>2022/11/26</a:t>
            </a:fld>
            <a:endParaRPr kumimoji="1" lang="zh-CN" altLang="en-US"/>
          </a:p>
        </p:txBody>
      </p:sp>
      <p:sp>
        <p:nvSpPr>
          <p:cNvPr id="8" name="页脚占位符 7">
            <a:extLst>
              <a:ext uri="{FF2B5EF4-FFF2-40B4-BE49-F238E27FC236}">
                <a16:creationId xmlns:a16="http://schemas.microsoft.com/office/drawing/2014/main" id="{377A3CA9-84D1-3F4D-A2ED-B5A4C743A71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7B31F06A-1C26-0F40-B376-3B9979403570}"/>
              </a:ext>
            </a:extLst>
          </p:cNvPr>
          <p:cNvSpPr>
            <a:spLocks noGrp="1"/>
          </p:cNvSpPr>
          <p:nvPr>
            <p:ph type="sldNum" sz="quarter" idx="12"/>
          </p:nvPr>
        </p:nvSpPr>
        <p:spPr/>
        <p:txBody>
          <a:bodyPr/>
          <a:lstStyle/>
          <a:p>
            <a:fld id="{575C2DEE-E60D-D04A-9D69-F86C71A4FCD4}" type="slidenum">
              <a:rPr kumimoji="1" lang="zh-CN" altLang="en-US" smtClean="0"/>
              <a:t>‹#›</a:t>
            </a:fld>
            <a:endParaRPr kumimoji="1" lang="zh-CN" altLang="en-US"/>
          </a:p>
        </p:txBody>
      </p:sp>
    </p:spTree>
    <p:extLst>
      <p:ext uri="{BB962C8B-B14F-4D97-AF65-F5344CB8AC3E}">
        <p14:creationId xmlns:p14="http://schemas.microsoft.com/office/powerpoint/2010/main" val="2523539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A9717-9383-A042-A924-BC3C1C0A77F8}"/>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4AF44E4-38B2-0648-BC10-7CEC0C03EE72}"/>
              </a:ext>
            </a:extLst>
          </p:cNvPr>
          <p:cNvSpPr>
            <a:spLocks noGrp="1"/>
          </p:cNvSpPr>
          <p:nvPr>
            <p:ph type="dt" sz="half" idx="10"/>
          </p:nvPr>
        </p:nvSpPr>
        <p:spPr/>
        <p:txBody>
          <a:bodyPr/>
          <a:lstStyle/>
          <a:p>
            <a:fld id="{52D4561E-9EBA-6040-BF61-C1776CDA8694}" type="datetimeFigureOut">
              <a:rPr kumimoji="1" lang="zh-CN" altLang="en-US" smtClean="0"/>
              <a:t>2022/11/26</a:t>
            </a:fld>
            <a:endParaRPr kumimoji="1" lang="zh-CN" altLang="en-US"/>
          </a:p>
        </p:txBody>
      </p:sp>
      <p:sp>
        <p:nvSpPr>
          <p:cNvPr id="4" name="页脚占位符 3">
            <a:extLst>
              <a:ext uri="{FF2B5EF4-FFF2-40B4-BE49-F238E27FC236}">
                <a16:creationId xmlns:a16="http://schemas.microsoft.com/office/drawing/2014/main" id="{668BE7DF-072A-CC47-A5CA-A414F99ABB1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DCACC5A-0A14-A94C-BBD7-9DEC7E08D205}"/>
              </a:ext>
            </a:extLst>
          </p:cNvPr>
          <p:cNvSpPr>
            <a:spLocks noGrp="1"/>
          </p:cNvSpPr>
          <p:nvPr>
            <p:ph type="sldNum" sz="quarter" idx="12"/>
          </p:nvPr>
        </p:nvSpPr>
        <p:spPr/>
        <p:txBody>
          <a:bodyPr/>
          <a:lstStyle/>
          <a:p>
            <a:fld id="{575C2DEE-E60D-D04A-9D69-F86C71A4FCD4}" type="slidenum">
              <a:rPr kumimoji="1" lang="zh-CN" altLang="en-US" smtClean="0"/>
              <a:t>‹#›</a:t>
            </a:fld>
            <a:endParaRPr kumimoji="1" lang="zh-CN" altLang="en-US"/>
          </a:p>
        </p:txBody>
      </p:sp>
    </p:spTree>
    <p:extLst>
      <p:ext uri="{BB962C8B-B14F-4D97-AF65-F5344CB8AC3E}">
        <p14:creationId xmlns:p14="http://schemas.microsoft.com/office/powerpoint/2010/main" val="149246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6589FC3-F865-D744-A27C-20890C1616D6}"/>
              </a:ext>
            </a:extLst>
          </p:cNvPr>
          <p:cNvSpPr>
            <a:spLocks noGrp="1"/>
          </p:cNvSpPr>
          <p:nvPr>
            <p:ph type="dt" sz="half" idx="10"/>
          </p:nvPr>
        </p:nvSpPr>
        <p:spPr/>
        <p:txBody>
          <a:bodyPr/>
          <a:lstStyle/>
          <a:p>
            <a:fld id="{52D4561E-9EBA-6040-BF61-C1776CDA8694}" type="datetimeFigureOut">
              <a:rPr kumimoji="1" lang="zh-CN" altLang="en-US" smtClean="0"/>
              <a:t>2022/11/26</a:t>
            </a:fld>
            <a:endParaRPr kumimoji="1" lang="zh-CN" altLang="en-US"/>
          </a:p>
        </p:txBody>
      </p:sp>
      <p:sp>
        <p:nvSpPr>
          <p:cNvPr id="3" name="页脚占位符 2">
            <a:extLst>
              <a:ext uri="{FF2B5EF4-FFF2-40B4-BE49-F238E27FC236}">
                <a16:creationId xmlns:a16="http://schemas.microsoft.com/office/drawing/2014/main" id="{DA694077-7C6F-0C42-AAF1-B654351A80F9}"/>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0BABC690-77B2-BC47-80E9-BC2878A19ECD}"/>
              </a:ext>
            </a:extLst>
          </p:cNvPr>
          <p:cNvSpPr>
            <a:spLocks noGrp="1"/>
          </p:cNvSpPr>
          <p:nvPr>
            <p:ph type="sldNum" sz="quarter" idx="12"/>
          </p:nvPr>
        </p:nvSpPr>
        <p:spPr/>
        <p:txBody>
          <a:bodyPr/>
          <a:lstStyle/>
          <a:p>
            <a:fld id="{575C2DEE-E60D-D04A-9D69-F86C71A4FCD4}" type="slidenum">
              <a:rPr kumimoji="1" lang="zh-CN" altLang="en-US" smtClean="0"/>
              <a:t>‹#›</a:t>
            </a:fld>
            <a:endParaRPr kumimoji="1" lang="zh-CN" altLang="en-US"/>
          </a:p>
        </p:txBody>
      </p:sp>
    </p:spTree>
    <p:extLst>
      <p:ext uri="{BB962C8B-B14F-4D97-AF65-F5344CB8AC3E}">
        <p14:creationId xmlns:p14="http://schemas.microsoft.com/office/powerpoint/2010/main" val="547730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90686-0694-0147-94DB-2C31D2B97AC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CC95458-536F-1646-9CD4-B23E596402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17405FE7-42D9-3344-97AD-E3510258CB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2B6BA1F-E404-F841-ACFF-FA777399BC0C}"/>
              </a:ext>
            </a:extLst>
          </p:cNvPr>
          <p:cNvSpPr>
            <a:spLocks noGrp="1"/>
          </p:cNvSpPr>
          <p:nvPr>
            <p:ph type="dt" sz="half" idx="10"/>
          </p:nvPr>
        </p:nvSpPr>
        <p:spPr/>
        <p:txBody>
          <a:bodyPr/>
          <a:lstStyle/>
          <a:p>
            <a:fld id="{52D4561E-9EBA-6040-BF61-C1776CDA8694}" type="datetimeFigureOut">
              <a:rPr kumimoji="1" lang="zh-CN" altLang="en-US" smtClean="0"/>
              <a:t>2022/11/26</a:t>
            </a:fld>
            <a:endParaRPr kumimoji="1" lang="zh-CN" altLang="en-US"/>
          </a:p>
        </p:txBody>
      </p:sp>
      <p:sp>
        <p:nvSpPr>
          <p:cNvPr id="6" name="页脚占位符 5">
            <a:extLst>
              <a:ext uri="{FF2B5EF4-FFF2-40B4-BE49-F238E27FC236}">
                <a16:creationId xmlns:a16="http://schemas.microsoft.com/office/drawing/2014/main" id="{91B6F547-FAF4-C74A-B29F-2E4263E7DDA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27ADC9C-CFC3-6744-9842-6B4F8496620F}"/>
              </a:ext>
            </a:extLst>
          </p:cNvPr>
          <p:cNvSpPr>
            <a:spLocks noGrp="1"/>
          </p:cNvSpPr>
          <p:nvPr>
            <p:ph type="sldNum" sz="quarter" idx="12"/>
          </p:nvPr>
        </p:nvSpPr>
        <p:spPr/>
        <p:txBody>
          <a:bodyPr/>
          <a:lstStyle/>
          <a:p>
            <a:fld id="{575C2DEE-E60D-D04A-9D69-F86C71A4FCD4}" type="slidenum">
              <a:rPr kumimoji="1" lang="zh-CN" altLang="en-US" smtClean="0"/>
              <a:t>‹#›</a:t>
            </a:fld>
            <a:endParaRPr kumimoji="1" lang="zh-CN" altLang="en-US"/>
          </a:p>
        </p:txBody>
      </p:sp>
    </p:spTree>
    <p:extLst>
      <p:ext uri="{BB962C8B-B14F-4D97-AF65-F5344CB8AC3E}">
        <p14:creationId xmlns:p14="http://schemas.microsoft.com/office/powerpoint/2010/main" val="1872395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B94FD-9E3C-4D4A-B972-55574A16124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5A62C76-5825-BE49-A61C-938D1385A2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CE511412-A3E4-D242-98C3-0F46AF065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3B88AF9-B65E-4C4C-8F55-559A8725770F}"/>
              </a:ext>
            </a:extLst>
          </p:cNvPr>
          <p:cNvSpPr>
            <a:spLocks noGrp="1"/>
          </p:cNvSpPr>
          <p:nvPr>
            <p:ph type="dt" sz="half" idx="10"/>
          </p:nvPr>
        </p:nvSpPr>
        <p:spPr/>
        <p:txBody>
          <a:bodyPr/>
          <a:lstStyle/>
          <a:p>
            <a:fld id="{52D4561E-9EBA-6040-BF61-C1776CDA8694}" type="datetimeFigureOut">
              <a:rPr kumimoji="1" lang="zh-CN" altLang="en-US" smtClean="0"/>
              <a:t>2022/11/26</a:t>
            </a:fld>
            <a:endParaRPr kumimoji="1" lang="zh-CN" altLang="en-US"/>
          </a:p>
        </p:txBody>
      </p:sp>
      <p:sp>
        <p:nvSpPr>
          <p:cNvPr id="6" name="页脚占位符 5">
            <a:extLst>
              <a:ext uri="{FF2B5EF4-FFF2-40B4-BE49-F238E27FC236}">
                <a16:creationId xmlns:a16="http://schemas.microsoft.com/office/drawing/2014/main" id="{C9B82EE2-178E-AD47-8C5D-0EECDF2ECDF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7E3F8D6-B012-0449-8E1D-DCD0556B1828}"/>
              </a:ext>
            </a:extLst>
          </p:cNvPr>
          <p:cNvSpPr>
            <a:spLocks noGrp="1"/>
          </p:cNvSpPr>
          <p:nvPr>
            <p:ph type="sldNum" sz="quarter" idx="12"/>
          </p:nvPr>
        </p:nvSpPr>
        <p:spPr/>
        <p:txBody>
          <a:bodyPr/>
          <a:lstStyle/>
          <a:p>
            <a:fld id="{575C2DEE-E60D-D04A-9D69-F86C71A4FCD4}" type="slidenum">
              <a:rPr kumimoji="1" lang="zh-CN" altLang="en-US" smtClean="0"/>
              <a:t>‹#›</a:t>
            </a:fld>
            <a:endParaRPr kumimoji="1" lang="zh-CN" altLang="en-US"/>
          </a:p>
        </p:txBody>
      </p:sp>
    </p:spTree>
    <p:extLst>
      <p:ext uri="{BB962C8B-B14F-4D97-AF65-F5344CB8AC3E}">
        <p14:creationId xmlns:p14="http://schemas.microsoft.com/office/powerpoint/2010/main" val="1180661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335E64F-D7DF-B941-A49D-FAC613A715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852209D-12B7-154B-9194-F9E2E04BC2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1E5BCF8-8AA8-0344-84ED-DFA5639F1E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D4561E-9EBA-6040-BF61-C1776CDA8694}" type="datetimeFigureOut">
              <a:rPr kumimoji="1" lang="zh-CN" altLang="en-US" smtClean="0"/>
              <a:t>2022/11/26</a:t>
            </a:fld>
            <a:endParaRPr kumimoji="1" lang="zh-CN" altLang="en-US"/>
          </a:p>
        </p:txBody>
      </p:sp>
      <p:sp>
        <p:nvSpPr>
          <p:cNvPr id="5" name="页脚占位符 4">
            <a:extLst>
              <a:ext uri="{FF2B5EF4-FFF2-40B4-BE49-F238E27FC236}">
                <a16:creationId xmlns:a16="http://schemas.microsoft.com/office/drawing/2014/main" id="{5E4E9404-DEB7-F642-82E4-D672D8D7FE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E066D893-2E24-4247-88C0-631AF1D135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5C2DEE-E60D-D04A-9D69-F86C71A4FCD4}" type="slidenum">
              <a:rPr kumimoji="1" lang="zh-CN" altLang="en-US" smtClean="0"/>
              <a:t>‹#›</a:t>
            </a:fld>
            <a:endParaRPr kumimoji="1" lang="zh-CN" altLang="en-US"/>
          </a:p>
        </p:txBody>
      </p:sp>
    </p:spTree>
    <p:extLst>
      <p:ext uri="{BB962C8B-B14F-4D97-AF65-F5344CB8AC3E}">
        <p14:creationId xmlns:p14="http://schemas.microsoft.com/office/powerpoint/2010/main" val="2419088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8">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3EE0625-F993-C547-92C9-F5D8C0B9955C}"/>
              </a:ext>
            </a:extLst>
          </p:cNvPr>
          <p:cNvSpPr>
            <a:spLocks noGrp="1"/>
          </p:cNvSpPr>
          <p:nvPr>
            <p:ph type="ctrTitle"/>
          </p:nvPr>
        </p:nvSpPr>
        <p:spPr>
          <a:xfrm>
            <a:off x="477980" y="2557122"/>
            <a:ext cx="6096000" cy="1431161"/>
          </a:xfrm>
        </p:spPr>
        <p:txBody>
          <a:bodyPr vert="horz" lIns="91440" tIns="45720" rIns="91440" bIns="45720" rtlCol="0" anchor="b">
            <a:normAutofit/>
          </a:bodyPr>
          <a:lstStyle/>
          <a:p>
            <a:pPr algn="l"/>
            <a:r>
              <a:rPr lang="zh-CN" altLang="en-US" sz="4800">
                <a:latin typeface="Calibri"/>
                <a:ea typeface="等线 Light"/>
                <a:cs typeface="Calibri"/>
              </a:rPr>
              <a:t>BEiT is All You Need</a:t>
            </a:r>
          </a:p>
        </p:txBody>
      </p:sp>
      <p:sp>
        <p:nvSpPr>
          <p:cNvPr id="16"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文本框 9">
            <a:extLst>
              <a:ext uri="{FF2B5EF4-FFF2-40B4-BE49-F238E27FC236}">
                <a16:creationId xmlns:a16="http://schemas.microsoft.com/office/drawing/2014/main" id="{D912BA1E-05FC-B84E-BBEA-58962839ABEE}"/>
              </a:ext>
            </a:extLst>
          </p:cNvPr>
          <p:cNvSpPr txBox="1"/>
          <p:nvPr/>
        </p:nvSpPr>
        <p:spPr>
          <a:xfrm>
            <a:off x="477980" y="4635066"/>
            <a:ext cx="6096000" cy="1431161"/>
          </a:xfrm>
          <a:prstGeom prst="rect">
            <a:avLst/>
          </a:prstGeom>
          <a:noFill/>
        </p:spPr>
        <p:txBody>
          <a:bodyPr wrap="square" lIns="91440" tIns="45720" rIns="91440" bIns="45720" anchor="t">
            <a:spAutoFit/>
          </a:bodyPr>
          <a:lstStyle/>
          <a:p>
            <a:pPr>
              <a:spcAft>
                <a:spcPts val="600"/>
              </a:spcAft>
            </a:pPr>
            <a:r>
              <a:rPr lang="en-US" altLang="zh-CN">
                <a:latin typeface="Calibri"/>
                <a:ea typeface="等线"/>
                <a:cs typeface="Calibri"/>
              </a:rPr>
              <a:t>EECE 7370 Tutorial</a:t>
            </a:r>
          </a:p>
          <a:p>
            <a:pPr>
              <a:spcAft>
                <a:spcPts val="600"/>
              </a:spcAft>
            </a:pPr>
            <a:r>
              <a:rPr lang="en-US" altLang="zh-CN" err="1">
                <a:latin typeface="Calibri"/>
                <a:ea typeface="等线"/>
                <a:cs typeface="Calibri"/>
              </a:rPr>
              <a:t>Yihao</a:t>
            </a:r>
            <a:r>
              <a:rPr lang="en-US" altLang="zh-CN">
                <a:latin typeface="Calibri"/>
                <a:ea typeface="等线"/>
                <a:cs typeface="Calibri"/>
              </a:rPr>
              <a:t> Huang</a:t>
            </a:r>
            <a:r>
              <a:rPr lang="zh-CN" altLang="en-US">
                <a:latin typeface="Calibri"/>
                <a:ea typeface="等线"/>
                <a:cs typeface="Calibri"/>
              </a:rPr>
              <a:t> </a:t>
            </a:r>
            <a:r>
              <a:rPr lang="en-US" altLang="zh-CN">
                <a:latin typeface="Calibri"/>
                <a:ea typeface="等线"/>
                <a:cs typeface="Calibri"/>
              </a:rPr>
              <a:t>002190017</a:t>
            </a:r>
            <a:endParaRPr lang="en-US" altLang="zh-CN">
              <a:latin typeface="Calibri" panose="020F0502020204030204" pitchFamily="34" charset="0"/>
              <a:ea typeface="等线"/>
              <a:cs typeface="Calibri" panose="020F0502020204030204" pitchFamily="34" charset="0"/>
            </a:endParaRPr>
          </a:p>
          <a:p>
            <a:pPr>
              <a:spcAft>
                <a:spcPts val="600"/>
              </a:spcAft>
            </a:pPr>
            <a:r>
              <a:rPr lang="en-US" altLang="zh-CN" dirty="0" err="1">
                <a:latin typeface="Calibri"/>
                <a:ea typeface="等线"/>
                <a:cs typeface="Calibri"/>
              </a:rPr>
              <a:t>Jiayun</a:t>
            </a:r>
            <a:r>
              <a:rPr lang="en-US" altLang="zh-CN" dirty="0">
                <a:latin typeface="Calibri"/>
                <a:ea typeface="等线"/>
                <a:cs typeface="Calibri"/>
              </a:rPr>
              <a:t> Xin </a:t>
            </a:r>
            <a:r>
              <a:rPr lang="zh-CN" altLang="en-US">
                <a:latin typeface="Calibri"/>
                <a:ea typeface="等线"/>
                <a:cs typeface="Calibri"/>
              </a:rPr>
              <a:t>     </a:t>
            </a:r>
            <a:r>
              <a:rPr lang="en-US" altLang="zh-CN" dirty="0">
                <a:latin typeface="Calibri"/>
                <a:ea typeface="等线"/>
                <a:cs typeface="Calibri"/>
              </a:rPr>
              <a:t>001563582</a:t>
            </a:r>
            <a:endParaRPr lang="en-US" altLang="zh-CN">
              <a:latin typeface="Calibri" panose="020F0502020204030204" pitchFamily="34" charset="0"/>
              <a:ea typeface="等线"/>
              <a:cs typeface="Calibri" panose="020F0502020204030204" pitchFamily="34" charset="0"/>
            </a:endParaRPr>
          </a:p>
          <a:p>
            <a:pPr>
              <a:spcAft>
                <a:spcPts val="600"/>
              </a:spcAft>
            </a:pPr>
            <a:r>
              <a:rPr lang="en-US" altLang="zh-CN">
                <a:latin typeface="Calibri"/>
                <a:ea typeface="等线"/>
                <a:cs typeface="Calibri"/>
              </a:rPr>
              <a:t>Lingyu Yang </a:t>
            </a:r>
            <a:r>
              <a:rPr lang="zh-CN" altLang="en-US">
                <a:latin typeface="Calibri"/>
                <a:ea typeface="等线"/>
                <a:cs typeface="Calibri"/>
              </a:rPr>
              <a:t> </a:t>
            </a:r>
            <a:r>
              <a:rPr lang="en-US" altLang="zh-CN">
                <a:latin typeface="Calibri"/>
                <a:ea typeface="等线"/>
                <a:cs typeface="Calibri"/>
              </a:rPr>
              <a:t>002953563</a:t>
            </a:r>
            <a:endParaRPr lang="zh-CN" altLang="en-US">
              <a:latin typeface="Calibri"/>
              <a:ea typeface="等线"/>
              <a:cs typeface="Calibri"/>
            </a:endParaRPr>
          </a:p>
        </p:txBody>
      </p:sp>
      <p:sp>
        <p:nvSpPr>
          <p:cNvPr id="6" name="文本框 5">
            <a:extLst>
              <a:ext uri="{FF2B5EF4-FFF2-40B4-BE49-F238E27FC236}">
                <a16:creationId xmlns:a16="http://schemas.microsoft.com/office/drawing/2014/main" id="{128EB5D4-46C0-F32E-5226-2280658F217B}"/>
              </a:ext>
            </a:extLst>
          </p:cNvPr>
          <p:cNvSpPr txBox="1"/>
          <p:nvPr/>
        </p:nvSpPr>
        <p:spPr>
          <a:xfrm>
            <a:off x="477980" y="3919813"/>
            <a:ext cx="5834206" cy="923330"/>
          </a:xfrm>
          <a:prstGeom prst="rect">
            <a:avLst/>
          </a:prstGeom>
          <a:noFill/>
        </p:spPr>
        <p:txBody>
          <a:bodyPr wrap="square" rtlCol="0">
            <a:spAutoFit/>
          </a:bodyPr>
          <a:lstStyle/>
          <a:p>
            <a:pPr algn="l"/>
            <a:r>
              <a:rPr lang="en-US" altLang="zh-CN" sz="1800" b="0" i="0" u="none" strike="noStrike">
                <a:solidFill>
                  <a:srgbClr val="000000"/>
                </a:solidFill>
                <a:effectLst/>
                <a:latin typeface="Calibri" panose="020F0502020204030204" pitchFamily="34" charset="0"/>
              </a:rPr>
              <a:t>Bao H, Dong L, Wei F. </a:t>
            </a:r>
            <a:r>
              <a:rPr lang="en-US" altLang="zh-CN" sz="1800" b="1" i="0" u="none" strike="noStrike">
                <a:solidFill>
                  <a:srgbClr val="000000"/>
                </a:solidFill>
                <a:effectLst/>
                <a:latin typeface="Calibri" panose="020F0502020204030204" pitchFamily="34" charset="0"/>
              </a:rPr>
              <a:t>Beit: Bert pre-training of image transformers</a:t>
            </a:r>
            <a:r>
              <a:rPr lang="en-US" altLang="zh-CN" sz="1800" b="0" i="0" u="none" strike="noStrike">
                <a:solidFill>
                  <a:srgbClr val="000000"/>
                </a:solidFill>
                <a:effectLst/>
                <a:latin typeface="Calibri" panose="020F0502020204030204" pitchFamily="34" charset="0"/>
              </a:rPr>
              <a:t>[J]. </a:t>
            </a:r>
            <a:r>
              <a:rPr lang="en-US" altLang="zh-CN" sz="1800" b="0" i="0" u="none" strike="noStrike" err="1">
                <a:solidFill>
                  <a:srgbClr val="000000"/>
                </a:solidFill>
                <a:effectLst/>
                <a:latin typeface="Calibri" panose="020F0502020204030204" pitchFamily="34" charset="0"/>
              </a:rPr>
              <a:t>arXiv</a:t>
            </a:r>
            <a:r>
              <a:rPr lang="en-US" altLang="zh-CN" sz="1800" b="0" i="0" u="none" strike="noStrike">
                <a:solidFill>
                  <a:srgbClr val="000000"/>
                </a:solidFill>
                <a:effectLst/>
                <a:latin typeface="Calibri" panose="020F0502020204030204" pitchFamily="34" charset="0"/>
              </a:rPr>
              <a:t> preprint arXiv:2106.08254, 2021.</a:t>
            </a:r>
          </a:p>
          <a:p>
            <a:endParaRPr kumimoji="1" lang="zh-CN" altLang="en-US"/>
          </a:p>
        </p:txBody>
      </p:sp>
      <p:pic>
        <p:nvPicPr>
          <p:cNvPr id="4" name="Picture 4" descr="A picture containing looking, wild dog&#10;&#10;Description automatically generated">
            <a:extLst>
              <a:ext uri="{FF2B5EF4-FFF2-40B4-BE49-F238E27FC236}">
                <a16:creationId xmlns:a16="http://schemas.microsoft.com/office/drawing/2014/main" id="{61FAE88E-552F-0E8A-9247-20405499921E}"/>
              </a:ext>
            </a:extLst>
          </p:cNvPr>
          <p:cNvPicPr>
            <a:picLocks noChangeAspect="1"/>
          </p:cNvPicPr>
          <p:nvPr/>
        </p:nvPicPr>
        <p:blipFill>
          <a:blip r:embed="rId3"/>
          <a:stretch>
            <a:fillRect/>
          </a:stretch>
        </p:blipFill>
        <p:spPr>
          <a:xfrm>
            <a:off x="9101953" y="2555682"/>
            <a:ext cx="2245958" cy="2177571"/>
          </a:xfrm>
          <a:prstGeom prst="rect">
            <a:avLst/>
          </a:prstGeom>
        </p:spPr>
      </p:pic>
      <p:pic>
        <p:nvPicPr>
          <p:cNvPr id="7" name="Picture 7">
            <a:extLst>
              <a:ext uri="{FF2B5EF4-FFF2-40B4-BE49-F238E27FC236}">
                <a16:creationId xmlns:a16="http://schemas.microsoft.com/office/drawing/2014/main" id="{34F96D65-2F8B-F0B9-90C4-9EF6DC98D8E3}"/>
              </a:ext>
            </a:extLst>
          </p:cNvPr>
          <p:cNvPicPr>
            <a:picLocks noChangeAspect="1"/>
          </p:cNvPicPr>
          <p:nvPr/>
        </p:nvPicPr>
        <p:blipFill>
          <a:blip r:embed="rId4"/>
          <a:stretch>
            <a:fillRect/>
          </a:stretch>
        </p:blipFill>
        <p:spPr>
          <a:xfrm>
            <a:off x="6417104" y="2557122"/>
            <a:ext cx="2167270" cy="2176131"/>
          </a:xfrm>
          <a:prstGeom prst="rect">
            <a:avLst/>
          </a:prstGeom>
        </p:spPr>
      </p:pic>
    </p:spTree>
    <p:extLst>
      <p:ext uri="{BB962C8B-B14F-4D97-AF65-F5344CB8AC3E}">
        <p14:creationId xmlns:p14="http://schemas.microsoft.com/office/powerpoint/2010/main" val="3767353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文本框 16">
            <a:extLst>
              <a:ext uri="{FF2B5EF4-FFF2-40B4-BE49-F238E27FC236}">
                <a16:creationId xmlns:a16="http://schemas.microsoft.com/office/drawing/2014/main" id="{17F85126-C697-DF3B-0517-D59FE655BE33}"/>
              </a:ext>
            </a:extLst>
          </p:cNvPr>
          <p:cNvSpPr txBox="1"/>
          <p:nvPr/>
        </p:nvSpPr>
        <p:spPr>
          <a:xfrm>
            <a:off x="0" y="6576952"/>
            <a:ext cx="3815468" cy="430887"/>
          </a:xfrm>
          <a:prstGeom prst="rect">
            <a:avLst/>
          </a:prstGeom>
          <a:noFill/>
        </p:spPr>
        <p:txBody>
          <a:bodyPr wrap="none" lIns="91440" tIns="45720" rIns="91440" bIns="45720" rtlCol="0" anchor="t">
            <a:spAutoFit/>
          </a:bodyPr>
          <a:lstStyle/>
          <a:p>
            <a:r>
              <a:rPr lang="en" altLang="zh-CN" sz="1100">
                <a:latin typeface="Arial" panose="020B0604020202020204" pitchFamily="34" charset="0"/>
                <a:ea typeface="等线"/>
                <a:cs typeface="Arial" panose="020B0604020202020204" pitchFamily="34" charset="0"/>
              </a:rPr>
              <a:t>[1] BEIT</a:t>
            </a:r>
            <a:r>
              <a:rPr lang="en" altLang="zh-CN" sz="1100" b="0">
                <a:effectLst/>
                <a:latin typeface="Arial" panose="020B0604020202020204" pitchFamily="34" charset="0"/>
                <a:ea typeface="等线"/>
                <a:cs typeface="Arial" panose="020B0604020202020204" pitchFamily="34" charset="0"/>
              </a:rPr>
              <a:t>: BERT Pre-Training of Image Transformers, 2021</a:t>
            </a:r>
            <a:endParaRPr lang="en" altLang="zh-CN" sz="1100">
              <a:latin typeface="Arial" panose="020B0604020202020204" pitchFamily="34" charset="0"/>
              <a:ea typeface="等线"/>
              <a:cs typeface="Arial" panose="020B0604020202020204" pitchFamily="34" charset="0"/>
            </a:endParaRPr>
          </a:p>
          <a:p>
            <a:endParaRPr kumimoji="1" lang="zh-CN" altLang="en-US" sz="1100">
              <a:latin typeface="Arial" panose="020B0604020202020204" pitchFamily="34" charset="0"/>
              <a:cs typeface="Arial" panose="020B0604020202020204" pitchFamily="34" charset="0"/>
            </a:endParaRPr>
          </a:p>
        </p:txBody>
      </p:sp>
      <p:sp>
        <p:nvSpPr>
          <p:cNvPr id="6" name="标题 1">
            <a:extLst>
              <a:ext uri="{FF2B5EF4-FFF2-40B4-BE49-F238E27FC236}">
                <a16:creationId xmlns:a16="http://schemas.microsoft.com/office/drawing/2014/main" id="{97698322-4345-C045-5545-4113D1D8D96E}"/>
              </a:ext>
            </a:extLst>
          </p:cNvPr>
          <p:cNvSpPr txBox="1">
            <a:spLocks/>
          </p:cNvSpPr>
          <p:nvPr/>
        </p:nvSpPr>
        <p:spPr>
          <a:xfrm>
            <a:off x="669036" y="6463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 altLang="zh-CN" err="1"/>
              <a:t>BEiT</a:t>
            </a:r>
            <a:r>
              <a:rPr kumimoji="1" lang="en" altLang="zh-CN"/>
              <a:t> : </a:t>
            </a:r>
            <a:r>
              <a:rPr kumimoji="1" lang="en" altLang="zh-CN" err="1"/>
              <a:t>Blockwise</a:t>
            </a:r>
            <a:r>
              <a:rPr kumimoji="1" lang="en" altLang="zh-CN"/>
              <a:t> Masking</a:t>
            </a:r>
            <a:endParaRPr kumimoji="1" lang="zh-CN" altLang="en-US"/>
          </a:p>
        </p:txBody>
      </p:sp>
      <p:pic>
        <p:nvPicPr>
          <p:cNvPr id="4" name="图片 3">
            <a:extLst>
              <a:ext uri="{FF2B5EF4-FFF2-40B4-BE49-F238E27FC236}">
                <a16:creationId xmlns:a16="http://schemas.microsoft.com/office/drawing/2014/main" id="{5175F93F-FE1A-93ED-2742-F7791E0DB96B}"/>
              </a:ext>
            </a:extLst>
          </p:cNvPr>
          <p:cNvPicPr>
            <a:picLocks noChangeAspect="1"/>
          </p:cNvPicPr>
          <p:nvPr/>
        </p:nvPicPr>
        <p:blipFill>
          <a:blip r:embed="rId3"/>
          <a:stretch>
            <a:fillRect/>
          </a:stretch>
        </p:blipFill>
        <p:spPr>
          <a:xfrm>
            <a:off x="669036" y="1991567"/>
            <a:ext cx="5291666" cy="4220102"/>
          </a:xfrm>
          <a:prstGeom prst="rect">
            <a:avLst/>
          </a:prstGeom>
        </p:spPr>
      </p:pic>
      <p:pic>
        <p:nvPicPr>
          <p:cNvPr id="5" name="Picture 2">
            <a:extLst>
              <a:ext uri="{FF2B5EF4-FFF2-40B4-BE49-F238E27FC236}">
                <a16:creationId xmlns:a16="http://schemas.microsoft.com/office/drawing/2014/main" id="{451E6DEA-403B-7ED9-4539-6C8C1D69552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31300" y="2514118"/>
            <a:ext cx="5291667" cy="317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42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66C922D3-9DEA-16F4-9AF8-A708236920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7979" b="1"/>
          <a:stretch/>
        </p:blipFill>
        <p:spPr bwMode="auto">
          <a:xfrm>
            <a:off x="2827186" y="5162532"/>
            <a:ext cx="6788150" cy="151015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207FE258-4A14-8825-F243-891188A04EF7}"/>
                  </a:ext>
                </a:extLst>
              </p:cNvPr>
              <p:cNvSpPr txBox="1"/>
              <p:nvPr/>
            </p:nvSpPr>
            <p:spPr>
              <a:xfrm>
                <a:off x="2871642" y="4707248"/>
                <a:ext cx="6699238" cy="4104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𝐻</m:t>
                          </m:r>
                        </m:e>
                        <m:sub>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𝑒</m:t>
                              </m:r>
                            </m:e>
                            <m:sub>
                              <m:d>
                                <m:dPr>
                                  <m:begChr m:val="["/>
                                  <m:endChr m:val="]"/>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𝑠</m:t>
                                  </m:r>
                                </m:e>
                              </m:d>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𝐸</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𝑖</m:t>
                              </m:r>
                            </m:sub>
                            <m:sup>
                              <m:r>
                                <a:rPr kumimoji="1" lang="en-US" altLang="zh-CN" b="0" i="1" smtClean="0">
                                  <a:latin typeface="Cambria Math" panose="02040503050406030204" pitchFamily="18" charset="0"/>
                                </a:rPr>
                                <m:t>𝑝</m:t>
                              </m:r>
                            </m:sup>
                          </m:sSubSup>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𝐸</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𝑁</m:t>
                              </m:r>
                            </m:sub>
                            <m:sup>
                              <m:r>
                                <a:rPr kumimoji="1" lang="en-US" altLang="zh-CN" b="0" i="1" smtClean="0">
                                  <a:latin typeface="Cambria Math" panose="02040503050406030204" pitchFamily="18" charset="0"/>
                                </a:rPr>
                                <m:t>𝑝</m:t>
                              </m:r>
                            </m:sup>
                          </m:sSubSup>
                        </m:e>
                      </m:d>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𝐸</m:t>
                          </m:r>
                        </m:e>
                        <m:sub>
                          <m:r>
                            <a:rPr kumimoji="1" lang="en-US" altLang="zh-CN" b="0" i="1" smtClean="0">
                              <a:latin typeface="Cambria Math" panose="02040503050406030204" pitchFamily="18" charset="0"/>
                            </a:rPr>
                            <m:t>𝑝𝑜𝑠</m:t>
                          </m:r>
                        </m:sub>
                      </m:sSub>
                    </m:oMath>
                  </m:oMathPara>
                </a14:m>
                <a:endParaRPr kumimoji="1" lang="zh-CN" altLang="en-US"/>
              </a:p>
            </p:txBody>
          </p:sp>
        </mc:Choice>
        <mc:Fallback>
          <p:sp>
            <p:nvSpPr>
              <p:cNvPr id="4" name="文本框 3">
                <a:extLst>
                  <a:ext uri="{FF2B5EF4-FFF2-40B4-BE49-F238E27FC236}">
                    <a16:creationId xmlns:a16="http://schemas.microsoft.com/office/drawing/2014/main" id="{207FE258-4A14-8825-F243-891188A04EF7}"/>
                  </a:ext>
                </a:extLst>
              </p:cNvPr>
              <p:cNvSpPr txBox="1">
                <a:spLocks noRot="1" noChangeAspect="1" noMove="1" noResize="1" noEditPoints="1" noAdjustHandles="1" noChangeArrowheads="1" noChangeShapeType="1" noTextEdit="1"/>
              </p:cNvSpPr>
              <p:nvPr/>
            </p:nvSpPr>
            <p:spPr>
              <a:xfrm>
                <a:off x="2871642" y="4707248"/>
                <a:ext cx="6699238" cy="410497"/>
              </a:xfrm>
              <a:prstGeom prst="rect">
                <a:avLst/>
              </a:prstGeom>
              <a:blipFill>
                <a:blip r:embed="rId4"/>
                <a:stretch>
                  <a:fillRect b="-2941"/>
                </a:stretch>
              </a:blipFill>
            </p:spPr>
            <p:txBody>
              <a:bodyPr/>
              <a:lstStyle/>
              <a:p>
                <a:r>
                  <a:rPr lang="en-US">
                    <a:noFill/>
                  </a:rPr>
                  <a:t> </a:t>
                </a:r>
              </a:p>
            </p:txBody>
          </p:sp>
        </mc:Fallback>
      </mc:AlternateContent>
      <p:pic>
        <p:nvPicPr>
          <p:cNvPr id="14340" name="Picture 4">
            <a:extLst>
              <a:ext uri="{FF2B5EF4-FFF2-40B4-BE49-F238E27FC236}">
                <a16:creationId xmlns:a16="http://schemas.microsoft.com/office/drawing/2014/main" id="{806EC68E-3C3F-E35D-DE7C-6C95DE738FC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8383" b="22222"/>
          <a:stretch/>
        </p:blipFill>
        <p:spPr bwMode="auto">
          <a:xfrm>
            <a:off x="2916098" y="1960825"/>
            <a:ext cx="6788150" cy="270163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DD941C5C-1E96-29DF-CAD1-91B17E9E323E}"/>
                  </a:ext>
                </a:extLst>
              </p:cNvPr>
              <p:cNvSpPr txBox="1"/>
              <p:nvPr/>
            </p:nvSpPr>
            <p:spPr>
              <a:xfrm>
                <a:off x="4885126" y="1411220"/>
                <a:ext cx="2672270" cy="5048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 altLang="zh-CN" b="0" i="1" dirty="0" smtClean="0">
                              <a:solidFill>
                                <a:srgbClr val="37352F"/>
                              </a:solidFill>
                              <a:effectLst/>
                              <a:latin typeface="Cambria Math" panose="02040503050406030204" pitchFamily="18" charset="0"/>
                            </a:rPr>
                          </m:ctrlPr>
                        </m:sSupPr>
                        <m:e>
                          <m:r>
                            <a:rPr lang="en" altLang="zh-CN" b="0" i="1" dirty="0" smtClean="0">
                              <a:solidFill>
                                <a:srgbClr val="37352F"/>
                              </a:solidFill>
                              <a:effectLst/>
                              <a:latin typeface="Cambria Math" panose="02040503050406030204" pitchFamily="18" charset="0"/>
                            </a:rPr>
                            <m:t>𝐻</m:t>
                          </m:r>
                        </m:e>
                        <m:sup>
                          <m:r>
                            <a:rPr lang="en" altLang="zh-CN" b="0" i="1" dirty="0" smtClean="0">
                              <a:solidFill>
                                <a:srgbClr val="37352F"/>
                              </a:solidFill>
                              <a:effectLst/>
                              <a:latin typeface="Cambria Math" panose="02040503050406030204" pitchFamily="18" charset="0"/>
                            </a:rPr>
                            <m:t>𝐿</m:t>
                          </m:r>
                        </m:sup>
                      </m:sSup>
                      <m:r>
                        <a:rPr lang="en" altLang="zh-CN" b="0" i="1" dirty="0" smtClean="0">
                          <a:solidFill>
                            <a:srgbClr val="37352F"/>
                          </a:solidFill>
                          <a:effectLst/>
                          <a:latin typeface="Cambria Math" panose="02040503050406030204" pitchFamily="18" charset="0"/>
                        </a:rPr>
                        <m:t>= </m:t>
                      </m:r>
                      <m:d>
                        <m:dPr>
                          <m:begChr m:val="["/>
                          <m:endChr m:val="]"/>
                          <m:ctrlPr>
                            <a:rPr lang="en" altLang="zh-CN" b="0" i="1" dirty="0" smtClean="0">
                              <a:solidFill>
                                <a:srgbClr val="999999"/>
                              </a:solidFill>
                              <a:effectLst/>
                              <a:latin typeface="Cambria Math" panose="02040503050406030204" pitchFamily="18" charset="0"/>
                            </a:rPr>
                          </m:ctrlPr>
                        </m:dPr>
                        <m:e>
                          <m:sSubSup>
                            <m:sSubSupPr>
                              <m:ctrlPr>
                                <a:rPr lang="en" altLang="zh-CN" b="0" i="1" dirty="0" smtClean="0">
                                  <a:solidFill>
                                    <a:srgbClr val="37352F"/>
                                  </a:solidFill>
                                  <a:effectLst/>
                                  <a:latin typeface="Cambria Math" panose="02040503050406030204" pitchFamily="18" charset="0"/>
                                </a:rPr>
                              </m:ctrlPr>
                            </m:sSubSupPr>
                            <m:e>
                              <m:r>
                                <a:rPr lang="en" altLang="zh-CN" b="0" i="1" dirty="0" smtClean="0">
                                  <a:solidFill>
                                    <a:srgbClr val="37352F"/>
                                  </a:solidFill>
                                  <a:effectLst/>
                                  <a:latin typeface="Cambria Math" panose="02040503050406030204" pitchFamily="18" charset="0"/>
                                </a:rPr>
                                <m:t>h</m:t>
                              </m:r>
                            </m:e>
                            <m:sub>
                              <m:d>
                                <m:dPr>
                                  <m:begChr m:val="{"/>
                                  <m:endChr m:val="}"/>
                                  <m:ctrlPr>
                                    <a:rPr lang="en" altLang="zh-CN" b="0" i="1" dirty="0" smtClean="0">
                                      <a:solidFill>
                                        <a:srgbClr val="999999"/>
                                      </a:solidFill>
                                      <a:effectLst/>
                                      <a:latin typeface="Cambria Math" panose="02040503050406030204" pitchFamily="18" charset="0"/>
                                    </a:rPr>
                                  </m:ctrlPr>
                                </m:dPr>
                                <m:e>
                                  <m:d>
                                    <m:dPr>
                                      <m:begChr m:val="["/>
                                      <m:endChr m:val="]"/>
                                      <m:ctrlPr>
                                        <a:rPr lang="en" altLang="zh-CN" b="0" i="1" dirty="0" smtClean="0">
                                          <a:solidFill>
                                            <a:srgbClr val="999999"/>
                                          </a:solidFill>
                                          <a:effectLst/>
                                          <a:latin typeface="Cambria Math" panose="02040503050406030204" pitchFamily="18" charset="0"/>
                                        </a:rPr>
                                      </m:ctrlPr>
                                    </m:dPr>
                                    <m:e>
                                      <m:r>
                                        <a:rPr lang="en" altLang="zh-CN" b="0" i="1" dirty="0" smtClean="0">
                                          <a:solidFill>
                                            <a:srgbClr val="37352F"/>
                                          </a:solidFill>
                                          <a:effectLst/>
                                          <a:latin typeface="Cambria Math" panose="02040503050406030204" pitchFamily="18" charset="0"/>
                                        </a:rPr>
                                        <m:t>𝑠</m:t>
                                      </m:r>
                                    </m:e>
                                  </m:d>
                                </m:e>
                              </m:d>
                            </m:sub>
                            <m:sup>
                              <m:d>
                                <m:dPr>
                                  <m:begChr m:val="{"/>
                                  <m:endChr m:val="}"/>
                                  <m:ctrlPr>
                                    <a:rPr lang="en" altLang="zh-CN" b="0" i="1" dirty="0" smtClean="0">
                                      <a:solidFill>
                                        <a:srgbClr val="999999"/>
                                      </a:solidFill>
                                      <a:effectLst/>
                                      <a:latin typeface="Cambria Math" panose="02040503050406030204" pitchFamily="18" charset="0"/>
                                    </a:rPr>
                                  </m:ctrlPr>
                                </m:dPr>
                                <m:e>
                                  <m:r>
                                    <a:rPr lang="en" altLang="zh-CN" b="0" i="1" dirty="0" smtClean="0">
                                      <a:solidFill>
                                        <a:srgbClr val="37352F"/>
                                      </a:solidFill>
                                      <a:effectLst/>
                                      <a:latin typeface="Cambria Math" panose="02040503050406030204" pitchFamily="18" charset="0"/>
                                    </a:rPr>
                                    <m:t>𝐿</m:t>
                                  </m:r>
                                </m:e>
                              </m:d>
                            </m:sup>
                          </m:sSubSup>
                          <m:r>
                            <a:rPr lang="en" altLang="zh-CN" b="0" i="1" dirty="0" smtClean="0">
                              <a:solidFill>
                                <a:srgbClr val="37352F"/>
                              </a:solidFill>
                              <a:effectLst/>
                              <a:latin typeface="Cambria Math" panose="02040503050406030204" pitchFamily="18" charset="0"/>
                            </a:rPr>
                            <m:t>,</m:t>
                          </m:r>
                          <m:sSubSup>
                            <m:sSubSupPr>
                              <m:ctrlPr>
                                <a:rPr lang="en" altLang="zh-CN" b="0" i="1" dirty="0" smtClean="0">
                                  <a:solidFill>
                                    <a:srgbClr val="37352F"/>
                                  </a:solidFill>
                                  <a:effectLst/>
                                  <a:latin typeface="Cambria Math" panose="02040503050406030204" pitchFamily="18" charset="0"/>
                                </a:rPr>
                              </m:ctrlPr>
                            </m:sSubSupPr>
                            <m:e>
                              <m:r>
                                <a:rPr lang="en" altLang="zh-CN" b="0" i="1" dirty="0" smtClean="0">
                                  <a:solidFill>
                                    <a:srgbClr val="37352F"/>
                                  </a:solidFill>
                                  <a:effectLst/>
                                  <a:latin typeface="Cambria Math" panose="02040503050406030204" pitchFamily="18" charset="0"/>
                                </a:rPr>
                                <m:t>h</m:t>
                              </m:r>
                            </m:e>
                            <m:sub>
                              <m:d>
                                <m:dPr>
                                  <m:begChr m:val="{"/>
                                  <m:endChr m:val="}"/>
                                  <m:ctrlPr>
                                    <a:rPr lang="en" altLang="zh-CN" b="0" i="1" dirty="0" smtClean="0">
                                      <a:solidFill>
                                        <a:srgbClr val="999999"/>
                                      </a:solidFill>
                                      <a:effectLst/>
                                      <a:latin typeface="Cambria Math" panose="02040503050406030204" pitchFamily="18" charset="0"/>
                                    </a:rPr>
                                  </m:ctrlPr>
                                </m:dPr>
                                <m:e>
                                  <m:r>
                                    <a:rPr lang="en" altLang="zh-CN" b="0" i="1" dirty="0" smtClean="0">
                                      <a:solidFill>
                                        <a:srgbClr val="37352F"/>
                                      </a:solidFill>
                                      <a:effectLst/>
                                      <a:latin typeface="Cambria Math" panose="02040503050406030204" pitchFamily="18" charset="0"/>
                                    </a:rPr>
                                    <m:t>1</m:t>
                                  </m:r>
                                </m:e>
                              </m:d>
                            </m:sub>
                            <m:sup>
                              <m:d>
                                <m:dPr>
                                  <m:begChr m:val="{"/>
                                  <m:endChr m:val="}"/>
                                  <m:ctrlPr>
                                    <a:rPr lang="en" altLang="zh-CN" b="0" i="1" dirty="0" smtClean="0">
                                      <a:solidFill>
                                        <a:srgbClr val="999999"/>
                                      </a:solidFill>
                                      <a:effectLst/>
                                      <a:latin typeface="Cambria Math" panose="02040503050406030204" pitchFamily="18" charset="0"/>
                                    </a:rPr>
                                  </m:ctrlPr>
                                </m:dPr>
                                <m:e>
                                  <m:r>
                                    <a:rPr lang="en" altLang="zh-CN" b="0" i="1" dirty="0" smtClean="0">
                                      <a:solidFill>
                                        <a:srgbClr val="37352F"/>
                                      </a:solidFill>
                                      <a:effectLst/>
                                      <a:latin typeface="Cambria Math" panose="02040503050406030204" pitchFamily="18" charset="0"/>
                                    </a:rPr>
                                    <m:t>𝐿</m:t>
                                  </m:r>
                                </m:e>
                              </m:d>
                            </m:sup>
                          </m:sSubSup>
                          <m:r>
                            <a:rPr lang="en" altLang="zh-CN" b="0" i="1" dirty="0" smtClean="0">
                              <a:solidFill>
                                <a:srgbClr val="37352F"/>
                              </a:solidFill>
                              <a:effectLst/>
                              <a:latin typeface="Cambria Math" panose="02040503050406030204" pitchFamily="18" charset="0"/>
                            </a:rPr>
                            <m:t>,…</m:t>
                          </m:r>
                          <m:sSubSup>
                            <m:sSubSupPr>
                              <m:ctrlPr>
                                <a:rPr lang="en" altLang="zh-CN" b="0" i="1" dirty="0" smtClean="0">
                                  <a:solidFill>
                                    <a:srgbClr val="37352F"/>
                                  </a:solidFill>
                                  <a:effectLst/>
                                  <a:latin typeface="Cambria Math" panose="02040503050406030204" pitchFamily="18" charset="0"/>
                                </a:rPr>
                              </m:ctrlPr>
                            </m:sSubSupPr>
                            <m:e>
                              <m:r>
                                <a:rPr lang="en" altLang="zh-CN" b="0" i="1" dirty="0" smtClean="0">
                                  <a:solidFill>
                                    <a:srgbClr val="37352F"/>
                                  </a:solidFill>
                                  <a:effectLst/>
                                  <a:latin typeface="Cambria Math" panose="02040503050406030204" pitchFamily="18" charset="0"/>
                                </a:rPr>
                                <m:t>h</m:t>
                              </m:r>
                            </m:e>
                            <m:sub>
                              <m:d>
                                <m:dPr>
                                  <m:begChr m:val="{"/>
                                  <m:endChr m:val="}"/>
                                  <m:ctrlPr>
                                    <a:rPr lang="en" altLang="zh-CN" b="0" i="1" dirty="0" smtClean="0">
                                      <a:solidFill>
                                        <a:srgbClr val="999999"/>
                                      </a:solidFill>
                                      <a:effectLst/>
                                      <a:latin typeface="Cambria Math" panose="02040503050406030204" pitchFamily="18" charset="0"/>
                                    </a:rPr>
                                  </m:ctrlPr>
                                </m:dPr>
                                <m:e>
                                  <m:r>
                                    <a:rPr lang="en" altLang="zh-CN" b="0" i="1" dirty="0" smtClean="0">
                                      <a:solidFill>
                                        <a:srgbClr val="37352F"/>
                                      </a:solidFill>
                                      <a:effectLst/>
                                      <a:latin typeface="Cambria Math" panose="02040503050406030204" pitchFamily="18" charset="0"/>
                                    </a:rPr>
                                    <m:t>𝑁</m:t>
                                  </m:r>
                                </m:e>
                              </m:d>
                            </m:sub>
                            <m:sup>
                              <m:d>
                                <m:dPr>
                                  <m:begChr m:val="{"/>
                                  <m:endChr m:val="}"/>
                                  <m:ctrlPr>
                                    <a:rPr lang="en" altLang="zh-CN" b="0" i="1" dirty="0" smtClean="0">
                                      <a:solidFill>
                                        <a:srgbClr val="999999"/>
                                      </a:solidFill>
                                      <a:effectLst/>
                                      <a:latin typeface="Cambria Math" panose="02040503050406030204" pitchFamily="18" charset="0"/>
                                    </a:rPr>
                                  </m:ctrlPr>
                                </m:dPr>
                                <m:e>
                                  <m:r>
                                    <a:rPr lang="en" altLang="zh-CN" b="0" i="1" dirty="0" smtClean="0">
                                      <a:solidFill>
                                        <a:srgbClr val="37352F"/>
                                      </a:solidFill>
                                      <a:effectLst/>
                                      <a:latin typeface="Cambria Math" panose="02040503050406030204" pitchFamily="18" charset="0"/>
                                    </a:rPr>
                                    <m:t>𝐿</m:t>
                                  </m:r>
                                </m:e>
                              </m:d>
                            </m:sup>
                          </m:sSubSup>
                        </m:e>
                      </m:d>
                    </m:oMath>
                  </m:oMathPara>
                </a14:m>
                <a:endParaRPr kumimoji="1" lang="zh-CN" altLang="en-US"/>
              </a:p>
            </p:txBody>
          </p:sp>
        </mc:Choice>
        <mc:Fallback>
          <p:sp>
            <p:nvSpPr>
              <p:cNvPr id="5" name="文本框 4">
                <a:extLst>
                  <a:ext uri="{FF2B5EF4-FFF2-40B4-BE49-F238E27FC236}">
                    <a16:creationId xmlns:a16="http://schemas.microsoft.com/office/drawing/2014/main" id="{DD941C5C-1E96-29DF-CAD1-91B17E9E323E}"/>
                  </a:ext>
                </a:extLst>
              </p:cNvPr>
              <p:cNvSpPr txBox="1">
                <a:spLocks noRot="1" noChangeAspect="1" noMove="1" noResize="1" noEditPoints="1" noAdjustHandles="1" noChangeArrowheads="1" noChangeShapeType="1" noTextEdit="1"/>
              </p:cNvSpPr>
              <p:nvPr/>
            </p:nvSpPr>
            <p:spPr>
              <a:xfrm>
                <a:off x="4885126" y="1411220"/>
                <a:ext cx="2672270" cy="504818"/>
              </a:xfrm>
              <a:prstGeom prst="rect">
                <a:avLst/>
              </a:prstGeom>
              <a:blipFill>
                <a:blip r:embed="rId6"/>
                <a:stretch>
                  <a:fillRect/>
                </a:stretch>
              </a:blipFill>
            </p:spPr>
            <p:txBody>
              <a:bodyPr/>
              <a:lstStyle/>
              <a:p>
                <a:r>
                  <a:rPr lang="en-US">
                    <a:noFill/>
                  </a:rPr>
                  <a:t> </a:t>
                </a:r>
              </a:p>
            </p:txBody>
          </p:sp>
        </mc:Fallback>
      </mc:AlternateContent>
      <p:pic>
        <p:nvPicPr>
          <p:cNvPr id="14342" name="Picture 6">
            <a:extLst>
              <a:ext uri="{FF2B5EF4-FFF2-40B4-BE49-F238E27FC236}">
                <a16:creationId xmlns:a16="http://schemas.microsoft.com/office/drawing/2014/main" id="{9BC11290-76E8-13DC-3682-3B4E3C352B9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7697" b="61540"/>
          <a:stretch/>
        </p:blipFill>
        <p:spPr bwMode="auto">
          <a:xfrm>
            <a:off x="2827186" y="34431"/>
            <a:ext cx="6788150" cy="1423949"/>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317C1319-71F4-BBC0-4D47-A3D50386BC55}"/>
              </a:ext>
            </a:extLst>
          </p:cNvPr>
          <p:cNvSpPr txBox="1"/>
          <p:nvPr/>
        </p:nvSpPr>
        <p:spPr>
          <a:xfrm>
            <a:off x="0" y="6608125"/>
            <a:ext cx="3815468" cy="430887"/>
          </a:xfrm>
          <a:prstGeom prst="rect">
            <a:avLst/>
          </a:prstGeom>
          <a:noFill/>
        </p:spPr>
        <p:txBody>
          <a:bodyPr wrap="none" lIns="91440" tIns="45720" rIns="91440" bIns="45720" rtlCol="0" anchor="t">
            <a:spAutoFit/>
          </a:bodyPr>
          <a:lstStyle/>
          <a:p>
            <a:r>
              <a:rPr lang="en" altLang="zh-CN" sz="1100">
                <a:latin typeface="Arial" panose="020B0604020202020204" pitchFamily="34" charset="0"/>
                <a:ea typeface="等线"/>
                <a:cs typeface="Arial" panose="020B0604020202020204" pitchFamily="34" charset="0"/>
              </a:rPr>
              <a:t>[1] BEIT</a:t>
            </a:r>
            <a:r>
              <a:rPr lang="en" altLang="zh-CN" sz="1100" b="0">
                <a:effectLst/>
                <a:latin typeface="Arial" panose="020B0604020202020204" pitchFamily="34" charset="0"/>
                <a:ea typeface="等线"/>
                <a:cs typeface="Arial" panose="020B0604020202020204" pitchFamily="34" charset="0"/>
              </a:rPr>
              <a:t>: BERT Pre-Training of Image Transformers, 2021</a:t>
            </a:r>
            <a:endParaRPr lang="en" altLang="zh-CN" sz="1100">
              <a:latin typeface="Arial" panose="020B0604020202020204" pitchFamily="34" charset="0"/>
              <a:ea typeface="等线"/>
              <a:cs typeface="Arial" panose="020B0604020202020204" pitchFamily="34" charset="0"/>
            </a:endParaRPr>
          </a:p>
          <a:p>
            <a:endParaRPr kumimoji="1" lang="zh-CN" altLang="en-US"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488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8BF13C-29C9-D2C9-2BBA-0E32C6F2AA30}"/>
              </a:ext>
            </a:extLst>
          </p:cNvPr>
          <p:cNvSpPr>
            <a:spLocks noGrp="1"/>
          </p:cNvSpPr>
          <p:nvPr>
            <p:ph type="title"/>
          </p:nvPr>
        </p:nvSpPr>
        <p:spPr>
          <a:xfrm>
            <a:off x="669036" y="585465"/>
            <a:ext cx="12188952" cy="1325563"/>
          </a:xfrm>
        </p:spPr>
        <p:txBody>
          <a:bodyPr>
            <a:normAutofit/>
          </a:bodyPr>
          <a:lstStyle/>
          <a:p>
            <a:r>
              <a:rPr lang="en-US" err="1">
                <a:ea typeface="等线 Light"/>
              </a:rPr>
              <a:t>BEiT</a:t>
            </a:r>
            <a:r>
              <a:rPr lang="en-US">
                <a:ea typeface="等线 Light"/>
              </a:rPr>
              <a:t> : Bert pre-training of image transformers</a:t>
            </a: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图片 13">
            <a:extLst>
              <a:ext uri="{FF2B5EF4-FFF2-40B4-BE49-F238E27FC236}">
                <a16:creationId xmlns:a16="http://schemas.microsoft.com/office/drawing/2014/main" id="{86F79D68-313D-0144-C3EF-165C5D906F5D}"/>
              </a:ext>
            </a:extLst>
          </p:cNvPr>
          <p:cNvPicPr>
            <a:picLocks noChangeAspect="1"/>
          </p:cNvPicPr>
          <p:nvPr/>
        </p:nvPicPr>
        <p:blipFill>
          <a:blip r:embed="rId3"/>
          <a:stretch>
            <a:fillRect/>
          </a:stretch>
        </p:blipFill>
        <p:spPr>
          <a:xfrm>
            <a:off x="1688516" y="1751344"/>
            <a:ext cx="8811919" cy="4603559"/>
          </a:xfrm>
          <a:prstGeom prst="rect">
            <a:avLst/>
          </a:prstGeom>
        </p:spPr>
      </p:pic>
      <p:sp>
        <p:nvSpPr>
          <p:cNvPr id="17" name="文本框 16">
            <a:extLst>
              <a:ext uri="{FF2B5EF4-FFF2-40B4-BE49-F238E27FC236}">
                <a16:creationId xmlns:a16="http://schemas.microsoft.com/office/drawing/2014/main" id="{17F85126-C697-DF3B-0517-D59FE655BE33}"/>
              </a:ext>
            </a:extLst>
          </p:cNvPr>
          <p:cNvSpPr txBox="1"/>
          <p:nvPr/>
        </p:nvSpPr>
        <p:spPr>
          <a:xfrm>
            <a:off x="0" y="6534796"/>
            <a:ext cx="3815468" cy="430887"/>
          </a:xfrm>
          <a:prstGeom prst="rect">
            <a:avLst/>
          </a:prstGeom>
          <a:noFill/>
        </p:spPr>
        <p:txBody>
          <a:bodyPr wrap="none" lIns="91440" tIns="45720" rIns="91440" bIns="45720" rtlCol="0" anchor="t">
            <a:spAutoFit/>
          </a:bodyPr>
          <a:lstStyle/>
          <a:p>
            <a:r>
              <a:rPr lang="en" altLang="zh-CN" sz="1100">
                <a:latin typeface="Arial" panose="020B0604020202020204" pitchFamily="34" charset="0"/>
                <a:ea typeface="等线"/>
                <a:cs typeface="Arial" panose="020B0604020202020204" pitchFamily="34" charset="0"/>
              </a:rPr>
              <a:t>[1] BEIT</a:t>
            </a:r>
            <a:r>
              <a:rPr lang="en" altLang="zh-CN" sz="1100" b="0">
                <a:effectLst/>
                <a:latin typeface="Arial" panose="020B0604020202020204" pitchFamily="34" charset="0"/>
                <a:ea typeface="等线"/>
                <a:cs typeface="Arial" panose="020B0604020202020204" pitchFamily="34" charset="0"/>
              </a:rPr>
              <a:t>: BERT Pre-Training of Image Transformers, 2021</a:t>
            </a:r>
            <a:endParaRPr lang="en" altLang="zh-CN" sz="1100">
              <a:latin typeface="Arial" panose="020B0604020202020204" pitchFamily="34" charset="0"/>
              <a:ea typeface="等线"/>
              <a:cs typeface="Arial" panose="020B0604020202020204" pitchFamily="34" charset="0"/>
            </a:endParaRPr>
          </a:p>
          <a:p>
            <a:endParaRPr kumimoji="1" lang="zh-CN" altLang="en-US"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5633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0A3235-B1BA-901D-E82B-84EA143D9B94}"/>
              </a:ext>
            </a:extLst>
          </p:cNvPr>
          <p:cNvSpPr>
            <a:spLocks noGrp="1"/>
          </p:cNvSpPr>
          <p:nvPr>
            <p:ph type="title"/>
          </p:nvPr>
        </p:nvSpPr>
        <p:spPr>
          <a:xfrm>
            <a:off x="638881" y="745905"/>
            <a:ext cx="10909640" cy="1249394"/>
          </a:xfrm>
        </p:spPr>
        <p:txBody>
          <a:bodyPr vert="horz" lIns="91440" tIns="45720" rIns="91440" bIns="45720" rtlCol="0" anchor="ctr">
            <a:normAutofit/>
          </a:bodyPr>
          <a:lstStyle/>
          <a:p>
            <a:pPr algn="ctr"/>
            <a:r>
              <a:rPr lang="en-US" kern="1200">
                <a:solidFill>
                  <a:schemeClr val="tx1"/>
                </a:solidFill>
                <a:latin typeface="+mj-lt"/>
                <a:ea typeface="+mj-ea"/>
                <a:cs typeface="+mj-cs"/>
              </a:rPr>
              <a:t>Pre-training Setup</a:t>
            </a:r>
          </a:p>
        </p:txBody>
      </p:sp>
      <p:sp>
        <p:nvSpPr>
          <p:cNvPr id="3" name="Content Placeholder 2">
            <a:extLst>
              <a:ext uri="{FF2B5EF4-FFF2-40B4-BE49-F238E27FC236}">
                <a16:creationId xmlns:a16="http://schemas.microsoft.com/office/drawing/2014/main" id="{DB0D9559-3622-C680-D2AA-EBF779B9A518}"/>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kern="1200">
                <a:solidFill>
                  <a:schemeClr val="tx1"/>
                </a:solidFill>
                <a:latin typeface="+mn-lt"/>
                <a:ea typeface="+mn-ea"/>
                <a:cs typeface="+mn-cs"/>
              </a:rPr>
              <a:t>BEiT: Pre-training on ImageNet-1K</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50AB588-C6F8-B8C1-0E87-C8D476364F55}"/>
              </a:ext>
            </a:extLst>
          </p:cNvPr>
          <p:cNvSpPr txBox="1"/>
          <p:nvPr/>
        </p:nvSpPr>
        <p:spPr>
          <a:xfrm>
            <a:off x="0" y="6596390"/>
            <a:ext cx="601457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 sz="1100">
                <a:latin typeface="Arial" panose="020B0604020202020204" pitchFamily="34" charset="0"/>
                <a:ea typeface="+mn-lt"/>
                <a:cs typeface="Arial" panose="020B0604020202020204" pitchFamily="34" charset="0"/>
              </a:rPr>
              <a:t>[1] BEIT: BERT Pre-Training of Image Transformers, 2021</a:t>
            </a:r>
            <a:endParaRPr lang="en-US" sz="1100">
              <a:latin typeface="Arial" panose="020B0604020202020204" pitchFamily="34" charset="0"/>
              <a:ea typeface="等线"/>
              <a:cs typeface="Arial" panose="020B0604020202020204" pitchFamily="34" charset="0"/>
            </a:endParaRPr>
          </a:p>
        </p:txBody>
      </p:sp>
      <p:graphicFrame>
        <p:nvGraphicFramePr>
          <p:cNvPr id="5" name="Table 5">
            <a:extLst>
              <a:ext uri="{FF2B5EF4-FFF2-40B4-BE49-F238E27FC236}">
                <a16:creationId xmlns:a16="http://schemas.microsoft.com/office/drawing/2014/main" id="{5CDD7AD5-BE9A-1367-0935-7ACC1376C397}"/>
              </a:ext>
            </a:extLst>
          </p:cNvPr>
          <p:cNvGraphicFramePr>
            <a:graphicFrameLocks noGrp="1"/>
          </p:cNvGraphicFramePr>
          <p:nvPr>
            <p:extLst>
              <p:ext uri="{D42A27DB-BD31-4B8C-83A1-F6EECF244321}">
                <p14:modId xmlns:p14="http://schemas.microsoft.com/office/powerpoint/2010/main" val="1546711398"/>
              </p:ext>
            </p:extLst>
          </p:nvPr>
        </p:nvGraphicFramePr>
        <p:xfrm>
          <a:off x="565122" y="2633472"/>
          <a:ext cx="11058710" cy="3586355"/>
        </p:xfrm>
        <a:graphic>
          <a:graphicData uri="http://schemas.openxmlformats.org/drawingml/2006/table">
            <a:tbl>
              <a:tblPr firstRow="1" bandRow="1">
                <a:tableStyleId>{5C22544A-7EE6-4342-B048-85BDC9FD1C3A}</a:tableStyleId>
              </a:tblPr>
              <a:tblGrid>
                <a:gridCol w="5529355">
                  <a:extLst>
                    <a:ext uri="{9D8B030D-6E8A-4147-A177-3AD203B41FA5}">
                      <a16:colId xmlns:a16="http://schemas.microsoft.com/office/drawing/2014/main" val="3362465279"/>
                    </a:ext>
                  </a:extLst>
                </a:gridCol>
                <a:gridCol w="5529355">
                  <a:extLst>
                    <a:ext uri="{9D8B030D-6E8A-4147-A177-3AD203B41FA5}">
                      <a16:colId xmlns:a16="http://schemas.microsoft.com/office/drawing/2014/main" val="938136403"/>
                    </a:ext>
                  </a:extLst>
                </a:gridCol>
              </a:tblGrid>
              <a:tr h="413088">
                <a:tc>
                  <a:txBody>
                    <a:bodyPr/>
                    <a:lstStyle/>
                    <a:p>
                      <a:r>
                        <a:rPr lang="en-US" sz="1800"/>
                        <a:t>Parameters</a:t>
                      </a:r>
                    </a:p>
                  </a:txBody>
                  <a:tcPr marL="93884" marR="93884" marT="46942" marB="46942"/>
                </a:tc>
                <a:tc>
                  <a:txBody>
                    <a:bodyPr/>
                    <a:lstStyle/>
                    <a:p>
                      <a:r>
                        <a:rPr lang="en-US" sz="1800"/>
                        <a:t>Value</a:t>
                      </a:r>
                    </a:p>
                  </a:txBody>
                  <a:tcPr marL="93884" marR="93884" marT="46942" marB="46942"/>
                </a:tc>
                <a:extLst>
                  <a:ext uri="{0D108BD9-81ED-4DB2-BD59-A6C34878D82A}">
                    <a16:rowId xmlns:a16="http://schemas.microsoft.com/office/drawing/2014/main" val="935847861"/>
                  </a:ext>
                </a:extLst>
              </a:tr>
              <a:tr h="413088">
                <a:tc>
                  <a:txBody>
                    <a:bodyPr/>
                    <a:lstStyle/>
                    <a:p>
                      <a:r>
                        <a:rPr lang="en-US" sz="1800"/>
                        <a:t>Batch Size</a:t>
                      </a:r>
                    </a:p>
                  </a:txBody>
                  <a:tcPr marL="93884" marR="93884" marT="46942" marB="46942"/>
                </a:tc>
                <a:tc>
                  <a:txBody>
                    <a:bodyPr/>
                    <a:lstStyle/>
                    <a:p>
                      <a:r>
                        <a:rPr lang="en-US" sz="1800"/>
                        <a:t>2000</a:t>
                      </a:r>
                    </a:p>
                  </a:txBody>
                  <a:tcPr marL="93884" marR="93884" marT="46942" marB="46942"/>
                </a:tc>
                <a:extLst>
                  <a:ext uri="{0D108BD9-81ED-4DB2-BD59-A6C34878D82A}">
                    <a16:rowId xmlns:a16="http://schemas.microsoft.com/office/drawing/2014/main" val="347362951"/>
                  </a:ext>
                </a:extLst>
              </a:tr>
              <a:tr h="413088">
                <a:tc>
                  <a:txBody>
                    <a:bodyPr/>
                    <a:lstStyle/>
                    <a:p>
                      <a:r>
                        <a:rPr lang="en-US" sz="1800"/>
                        <a:t>Epochs</a:t>
                      </a:r>
                    </a:p>
                  </a:txBody>
                  <a:tcPr marL="93884" marR="93884" marT="46942" marB="46942"/>
                </a:tc>
                <a:tc>
                  <a:txBody>
                    <a:bodyPr/>
                    <a:lstStyle/>
                    <a:p>
                      <a:r>
                        <a:rPr lang="en-US" sz="1800"/>
                        <a:t>800</a:t>
                      </a:r>
                    </a:p>
                  </a:txBody>
                  <a:tcPr marL="93884" marR="93884" marT="46942" marB="46942"/>
                </a:tc>
                <a:extLst>
                  <a:ext uri="{0D108BD9-81ED-4DB2-BD59-A6C34878D82A}">
                    <a16:rowId xmlns:a16="http://schemas.microsoft.com/office/drawing/2014/main" val="1088733112"/>
                  </a:ext>
                </a:extLst>
              </a:tr>
              <a:tr h="413088">
                <a:tc>
                  <a:txBody>
                    <a:bodyPr/>
                    <a:lstStyle/>
                    <a:p>
                      <a:r>
                        <a:rPr lang="en-US" sz="1800"/>
                        <a:t>Optimizer and parameters</a:t>
                      </a:r>
                    </a:p>
                  </a:txBody>
                  <a:tcPr marL="93884" marR="93884" marT="46942" marB="46942"/>
                </a:tc>
                <a:tc>
                  <a:txBody>
                    <a:bodyPr/>
                    <a:lstStyle/>
                    <a:p>
                      <a:r>
                        <a:rPr lang="en-US" sz="1800"/>
                        <a:t>Adam, β1 = 0.9, β2 = 0.999</a:t>
                      </a:r>
                    </a:p>
                  </a:txBody>
                  <a:tcPr marL="93884" marR="93884" marT="46942" marB="46942"/>
                </a:tc>
                <a:extLst>
                  <a:ext uri="{0D108BD9-81ED-4DB2-BD59-A6C34878D82A}">
                    <a16:rowId xmlns:a16="http://schemas.microsoft.com/office/drawing/2014/main" val="2918542250"/>
                  </a:ext>
                </a:extLst>
              </a:tr>
              <a:tr h="413088">
                <a:tc>
                  <a:txBody>
                    <a:bodyPr/>
                    <a:lstStyle/>
                    <a:p>
                      <a:r>
                        <a:rPr lang="en-US" sz="1800"/>
                        <a:t>Learning rate</a:t>
                      </a:r>
                    </a:p>
                  </a:txBody>
                  <a:tcPr marL="93884" marR="93884" marT="46942" marB="46942"/>
                </a:tc>
                <a:tc>
                  <a:txBody>
                    <a:bodyPr/>
                    <a:lstStyle/>
                    <a:p>
                      <a:r>
                        <a:rPr lang="en-US" sz="1800"/>
                        <a:t>1.5e-3</a:t>
                      </a:r>
                    </a:p>
                  </a:txBody>
                  <a:tcPr marL="93884" marR="93884" marT="46942" marB="46942"/>
                </a:tc>
                <a:extLst>
                  <a:ext uri="{0D108BD9-81ED-4DB2-BD59-A6C34878D82A}">
                    <a16:rowId xmlns:a16="http://schemas.microsoft.com/office/drawing/2014/main" val="2997255246"/>
                  </a:ext>
                </a:extLst>
              </a:tr>
              <a:tr h="413088">
                <a:tc>
                  <a:txBody>
                    <a:bodyPr/>
                    <a:lstStyle/>
                    <a:p>
                      <a:r>
                        <a:rPr lang="en-US" sz="1800"/>
                        <a:t>Warmup epochs</a:t>
                      </a:r>
                    </a:p>
                  </a:txBody>
                  <a:tcPr marL="93884" marR="93884" marT="46942" marB="46942"/>
                </a:tc>
                <a:tc>
                  <a:txBody>
                    <a:bodyPr/>
                    <a:lstStyle/>
                    <a:p>
                      <a:r>
                        <a:rPr lang="en-US" sz="1800"/>
                        <a:t>10</a:t>
                      </a:r>
                    </a:p>
                  </a:txBody>
                  <a:tcPr marL="93884" marR="93884" marT="46942" marB="46942"/>
                </a:tc>
                <a:extLst>
                  <a:ext uri="{0D108BD9-81ED-4DB2-BD59-A6C34878D82A}">
                    <a16:rowId xmlns:a16="http://schemas.microsoft.com/office/drawing/2014/main" val="2094446646"/>
                  </a:ext>
                </a:extLst>
              </a:tr>
              <a:tr h="413088">
                <a:tc>
                  <a:txBody>
                    <a:bodyPr/>
                    <a:lstStyle/>
                    <a:p>
                      <a:r>
                        <a:rPr lang="en-US" sz="1800"/>
                        <a:t>Cosine learning rate decay</a:t>
                      </a:r>
                    </a:p>
                  </a:txBody>
                  <a:tcPr marL="93884" marR="93884" marT="46942" marB="46942"/>
                </a:tc>
                <a:tc>
                  <a:txBody>
                    <a:bodyPr/>
                    <a:lstStyle/>
                    <a:p>
                      <a:r>
                        <a:rPr lang="en-US" sz="1800"/>
                        <a:t>Weight decay = 0.05</a:t>
                      </a:r>
                    </a:p>
                  </a:txBody>
                  <a:tcPr marL="93884" marR="93884" marT="46942" marB="46942"/>
                </a:tc>
                <a:extLst>
                  <a:ext uri="{0D108BD9-81ED-4DB2-BD59-A6C34878D82A}">
                    <a16:rowId xmlns:a16="http://schemas.microsoft.com/office/drawing/2014/main" val="2002813794"/>
                  </a:ext>
                </a:extLst>
              </a:tr>
              <a:tr h="694739">
                <a:tc>
                  <a:txBody>
                    <a:bodyPr/>
                    <a:lstStyle/>
                    <a:p>
                      <a:r>
                        <a:rPr lang="en-US" sz="1800"/>
                        <a:t>Data augmentation</a:t>
                      </a:r>
                    </a:p>
                  </a:txBody>
                  <a:tcPr marL="93884" marR="93884" marT="46942" marB="46942"/>
                </a:tc>
                <a:tc>
                  <a:txBody>
                    <a:bodyPr/>
                    <a:lstStyle/>
                    <a:p>
                      <a:r>
                        <a:rPr lang="en-US" sz="1800"/>
                        <a:t>Random resized cropping, horizontal flipping, color jittering</a:t>
                      </a:r>
                    </a:p>
                  </a:txBody>
                  <a:tcPr marL="93884" marR="93884" marT="46942" marB="46942"/>
                </a:tc>
                <a:extLst>
                  <a:ext uri="{0D108BD9-81ED-4DB2-BD59-A6C34878D82A}">
                    <a16:rowId xmlns:a16="http://schemas.microsoft.com/office/drawing/2014/main" val="1585906694"/>
                  </a:ext>
                </a:extLst>
              </a:tr>
            </a:tbl>
          </a:graphicData>
        </a:graphic>
      </p:graphicFrame>
    </p:spTree>
    <p:extLst>
      <p:ext uri="{BB962C8B-B14F-4D97-AF65-F5344CB8AC3E}">
        <p14:creationId xmlns:p14="http://schemas.microsoft.com/office/powerpoint/2010/main" val="2358454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58BDAD-2215-E606-D0FC-34608849EECF}"/>
              </a:ext>
            </a:extLst>
          </p:cNvPr>
          <p:cNvSpPr>
            <a:spLocks noGrp="1"/>
          </p:cNvSpPr>
          <p:nvPr>
            <p:ph type="title"/>
          </p:nvPr>
        </p:nvSpPr>
        <p:spPr>
          <a:xfrm>
            <a:off x="635366" y="639520"/>
            <a:ext cx="3703674" cy="1719072"/>
          </a:xfrm>
        </p:spPr>
        <p:txBody>
          <a:bodyPr anchor="b">
            <a:normAutofit/>
          </a:bodyPr>
          <a:lstStyle/>
          <a:p>
            <a:r>
              <a:rPr lang="en-US" sz="4600">
                <a:ea typeface="等线 Light"/>
              </a:rPr>
              <a:t>Image </a:t>
            </a:r>
            <a:r>
              <a:rPr lang="en-US">
                <a:ea typeface="等线 Light"/>
              </a:rPr>
              <a:t>Classification</a:t>
            </a:r>
            <a:endParaRPr lang="en-US" sz="4600"/>
          </a:p>
        </p:txBody>
      </p:sp>
      <p:sp>
        <p:nvSpPr>
          <p:cNvPr id="2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5DAA8836-B487-33D1-5BE1-52A5007F1EF2}"/>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200">
                <a:ea typeface="+mn-lt"/>
                <a:cs typeface="+mn-lt"/>
              </a:rPr>
              <a:t>All the compared models are base-size.</a:t>
            </a:r>
          </a:p>
          <a:p>
            <a:r>
              <a:rPr lang="en-US" sz="2200">
                <a:ea typeface="+mn-lt"/>
                <a:cs typeface="+mn-lt"/>
              </a:rPr>
              <a:t>Fine-tuning to 384*384 resolution.</a:t>
            </a:r>
          </a:p>
          <a:p>
            <a:r>
              <a:rPr lang="en-US" sz="2200">
                <a:ea typeface="+mn-lt"/>
                <a:cs typeface="+mn-lt"/>
              </a:rPr>
              <a:t>Scaling up to larger size.</a:t>
            </a:r>
            <a:endParaRPr lang="en-US" sz="2200">
              <a:ea typeface="等线"/>
            </a:endParaRPr>
          </a:p>
        </p:txBody>
      </p:sp>
      <p:pic>
        <p:nvPicPr>
          <p:cNvPr id="4" name="Picture 4" descr="Table&#10;&#10;Description automatically generated">
            <a:extLst>
              <a:ext uri="{FF2B5EF4-FFF2-40B4-BE49-F238E27FC236}">
                <a16:creationId xmlns:a16="http://schemas.microsoft.com/office/drawing/2014/main" id="{63640049-6FB0-65F3-78CE-523DA094D814}"/>
              </a:ext>
            </a:extLst>
          </p:cNvPr>
          <p:cNvPicPr>
            <a:picLocks noChangeAspect="1"/>
          </p:cNvPicPr>
          <p:nvPr/>
        </p:nvPicPr>
        <p:blipFill>
          <a:blip r:embed="rId2"/>
          <a:stretch>
            <a:fillRect/>
          </a:stretch>
        </p:blipFill>
        <p:spPr>
          <a:xfrm>
            <a:off x="4654296" y="1047217"/>
            <a:ext cx="6903720" cy="4763566"/>
          </a:xfrm>
          <a:prstGeom prst="rect">
            <a:avLst/>
          </a:prstGeom>
        </p:spPr>
      </p:pic>
      <p:sp>
        <p:nvSpPr>
          <p:cNvPr id="3" name="TextBox 2">
            <a:extLst>
              <a:ext uri="{FF2B5EF4-FFF2-40B4-BE49-F238E27FC236}">
                <a16:creationId xmlns:a16="http://schemas.microsoft.com/office/drawing/2014/main" id="{7B71C883-1294-3149-DF75-1E35FFFC5D6E}"/>
              </a:ext>
            </a:extLst>
          </p:cNvPr>
          <p:cNvSpPr txBox="1"/>
          <p:nvPr/>
        </p:nvSpPr>
        <p:spPr>
          <a:xfrm>
            <a:off x="-16879" y="6642277"/>
            <a:ext cx="611287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1100">
                <a:latin typeface="Arial" panose="020B0604020202020204" pitchFamily="34" charset="0"/>
                <a:ea typeface="等线"/>
                <a:cs typeface="Arial" panose="020B0604020202020204" pitchFamily="34" charset="0"/>
              </a:rPr>
              <a:t>[1] BEIT: BERT Pre-Training of Image Transformers, 2021</a:t>
            </a:r>
            <a:endParaRPr lang="en-US" sz="1100">
              <a:latin typeface="Arial" panose="020B0604020202020204" pitchFamily="34" charset="0"/>
              <a:ea typeface="+mn-lt"/>
              <a:cs typeface="Arial" panose="020B0604020202020204" pitchFamily="34" charset="0"/>
            </a:endParaRPr>
          </a:p>
          <a:p>
            <a:pPr algn="l"/>
            <a:endParaRPr lang="en-US" sz="1100">
              <a:latin typeface="Arial" panose="020B0604020202020204" pitchFamily="34" charset="0"/>
              <a:ea typeface="等线"/>
              <a:cs typeface="Arial" panose="020B0604020202020204" pitchFamily="34" charset="0"/>
            </a:endParaRPr>
          </a:p>
        </p:txBody>
      </p:sp>
    </p:spTree>
    <p:extLst>
      <p:ext uri="{BB962C8B-B14F-4D97-AF65-F5344CB8AC3E}">
        <p14:creationId xmlns:p14="http://schemas.microsoft.com/office/powerpoint/2010/main" val="559807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241B72-196E-736D-A8B5-7AA7B22B4052}"/>
              </a:ext>
            </a:extLst>
          </p:cNvPr>
          <p:cNvSpPr>
            <a:spLocks noGrp="1"/>
          </p:cNvSpPr>
          <p:nvPr>
            <p:ph type="title"/>
          </p:nvPr>
        </p:nvSpPr>
        <p:spPr>
          <a:xfrm>
            <a:off x="630936" y="1291161"/>
            <a:ext cx="4329155" cy="1719072"/>
          </a:xfrm>
        </p:spPr>
        <p:txBody>
          <a:bodyPr anchor="b">
            <a:normAutofit fontScale="90000"/>
          </a:bodyPr>
          <a:lstStyle/>
          <a:p>
            <a:r>
              <a:rPr lang="en-US" sz="4900">
                <a:ea typeface="等线 Light"/>
              </a:rPr>
              <a:t>Convergence </a:t>
            </a:r>
            <a:br>
              <a:rPr lang="en-US" sz="4900">
                <a:ea typeface="等线 Light"/>
              </a:rPr>
            </a:br>
            <a:r>
              <a:rPr lang="en-US" sz="4900">
                <a:ea typeface="等线 Light"/>
              </a:rPr>
              <a:t>Curves</a:t>
            </a:r>
            <a:br>
              <a:rPr lang="en-US" sz="3800">
                <a:ea typeface="等线 Light"/>
              </a:rPr>
            </a:br>
            <a:endParaRPr lang="en-US" sz="3800"/>
          </a:p>
        </p:txBody>
      </p:sp>
      <p:sp>
        <p:nvSpPr>
          <p:cNvPr id="2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C3C02745-5522-0BE7-F094-1D805527C355}"/>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endParaRPr lang="en-US" sz="2200">
              <a:ea typeface="等线" panose="020F0502020204030204"/>
            </a:endParaRPr>
          </a:p>
          <a:p>
            <a:r>
              <a:rPr lang="en-US" sz="2200">
                <a:ea typeface="+mn-lt"/>
                <a:cs typeface="+mn-lt"/>
              </a:rPr>
              <a:t>BEIT can reach reasonable numbers within very few epochs.</a:t>
            </a:r>
            <a:endParaRPr lang="en-US" sz="2200"/>
          </a:p>
        </p:txBody>
      </p:sp>
      <p:pic>
        <p:nvPicPr>
          <p:cNvPr id="4" name="Picture 4" descr="Diagram&#10;&#10;Description automatically generated">
            <a:extLst>
              <a:ext uri="{FF2B5EF4-FFF2-40B4-BE49-F238E27FC236}">
                <a16:creationId xmlns:a16="http://schemas.microsoft.com/office/drawing/2014/main" id="{E62D64F4-2A4D-A6AA-920B-98AC63D2E3FE}"/>
              </a:ext>
            </a:extLst>
          </p:cNvPr>
          <p:cNvPicPr>
            <a:picLocks noChangeAspect="1"/>
          </p:cNvPicPr>
          <p:nvPr/>
        </p:nvPicPr>
        <p:blipFill>
          <a:blip r:embed="rId2"/>
          <a:stretch>
            <a:fillRect/>
          </a:stretch>
        </p:blipFill>
        <p:spPr>
          <a:xfrm>
            <a:off x="4838991" y="950755"/>
            <a:ext cx="6432298" cy="4956489"/>
          </a:xfrm>
          <a:prstGeom prst="rect">
            <a:avLst/>
          </a:prstGeom>
        </p:spPr>
      </p:pic>
      <p:sp>
        <p:nvSpPr>
          <p:cNvPr id="3" name="TextBox 2">
            <a:extLst>
              <a:ext uri="{FF2B5EF4-FFF2-40B4-BE49-F238E27FC236}">
                <a16:creationId xmlns:a16="http://schemas.microsoft.com/office/drawing/2014/main" id="{3CDCCCC0-014B-056C-59B2-A30E712A6FDF}"/>
              </a:ext>
            </a:extLst>
          </p:cNvPr>
          <p:cNvSpPr txBox="1"/>
          <p:nvPr/>
        </p:nvSpPr>
        <p:spPr>
          <a:xfrm>
            <a:off x="0" y="6562486"/>
            <a:ext cx="4885480"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 sz="1100">
                <a:latin typeface="Arial" panose="020B0604020202020204" pitchFamily="34" charset="0"/>
                <a:ea typeface="等线"/>
                <a:cs typeface="Arial" panose="020B0604020202020204" pitchFamily="34" charset="0"/>
              </a:rPr>
              <a:t>[1] BEIT: BERT Pre-Training of Image Transformers, 2021</a:t>
            </a:r>
            <a:endParaRPr lang="en-US" sz="1100">
              <a:latin typeface="Arial" panose="020B0604020202020204" pitchFamily="34" charset="0"/>
              <a:ea typeface="+mn-lt"/>
              <a:cs typeface="Arial" panose="020B0604020202020204" pitchFamily="34" charset="0"/>
            </a:endParaRPr>
          </a:p>
          <a:p>
            <a:pPr algn="l">
              <a:spcAft>
                <a:spcPts val="600"/>
              </a:spcAft>
            </a:pPr>
            <a:endParaRPr lang="en-US">
              <a:ea typeface="等线"/>
            </a:endParaRPr>
          </a:p>
        </p:txBody>
      </p:sp>
    </p:spTree>
    <p:extLst>
      <p:ext uri="{BB962C8B-B14F-4D97-AF65-F5344CB8AC3E}">
        <p14:creationId xmlns:p14="http://schemas.microsoft.com/office/powerpoint/2010/main" val="1167780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4">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D8C69-5247-4CD2-B160-20776C835BA5}"/>
              </a:ext>
            </a:extLst>
          </p:cNvPr>
          <p:cNvSpPr>
            <a:spLocks noGrp="1"/>
          </p:cNvSpPr>
          <p:nvPr>
            <p:ph type="title"/>
          </p:nvPr>
        </p:nvSpPr>
        <p:spPr>
          <a:xfrm>
            <a:off x="630936" y="640823"/>
            <a:ext cx="3419856" cy="5583148"/>
          </a:xfrm>
        </p:spPr>
        <p:txBody>
          <a:bodyPr anchor="ctr">
            <a:normAutofit/>
          </a:bodyPr>
          <a:lstStyle/>
          <a:p>
            <a:r>
              <a:rPr lang="en-US">
                <a:ea typeface="等线 Light"/>
              </a:rPr>
              <a:t>Semantic Segmentation</a:t>
            </a:r>
            <a:endParaRPr lang="en-US"/>
          </a:p>
        </p:txBody>
      </p:sp>
      <p:sp>
        <p:nvSpPr>
          <p:cNvPr id="36"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610CF5D3-505E-D198-98FA-05EC0E462006}"/>
              </a:ext>
            </a:extLst>
          </p:cNvPr>
          <p:cNvPicPr>
            <a:picLocks noChangeAspect="1"/>
          </p:cNvPicPr>
          <p:nvPr/>
        </p:nvPicPr>
        <p:blipFill rotWithShape="1">
          <a:blip r:embed="rId2"/>
          <a:srcRect r="1825"/>
          <a:stretch/>
        </p:blipFill>
        <p:spPr>
          <a:xfrm>
            <a:off x="4654296" y="630936"/>
            <a:ext cx="6668088" cy="3913632"/>
          </a:xfrm>
          <a:prstGeom prst="rect">
            <a:avLst/>
          </a:prstGeom>
        </p:spPr>
      </p:pic>
      <p:sp>
        <p:nvSpPr>
          <p:cNvPr id="8" name="Content Placeholder 7">
            <a:extLst>
              <a:ext uri="{FF2B5EF4-FFF2-40B4-BE49-F238E27FC236}">
                <a16:creationId xmlns:a16="http://schemas.microsoft.com/office/drawing/2014/main" id="{AF6CB3DC-2190-F529-F45A-E18E0AAE7BC0}"/>
              </a:ext>
            </a:extLst>
          </p:cNvPr>
          <p:cNvSpPr>
            <a:spLocks noGrp="1"/>
          </p:cNvSpPr>
          <p:nvPr>
            <p:ph idx="1"/>
          </p:nvPr>
        </p:nvSpPr>
        <p:spPr>
          <a:xfrm>
            <a:off x="4654296" y="4798577"/>
            <a:ext cx="6894576" cy="1428487"/>
          </a:xfrm>
        </p:spPr>
        <p:txBody>
          <a:bodyPr anchor="t">
            <a:normAutofit/>
          </a:bodyPr>
          <a:lstStyle/>
          <a:p>
            <a:pPr>
              <a:buNone/>
            </a:pPr>
            <a:r>
              <a:rPr lang="en-US" sz="2200">
                <a:ea typeface="+mn-lt"/>
                <a:cs typeface="+mn-lt"/>
              </a:rPr>
              <a:t>On ADE20K, we use Adam as the optimizer. The learning rate is set to 1e-3 with layer-wise decay similar to image classification. We conduct fine-tuning for 160K steps. The batch size is 16.</a:t>
            </a:r>
            <a:endParaRPr lang="en-US" sz="2200">
              <a:ea typeface="等线" panose="020F0502020204030204"/>
            </a:endParaRPr>
          </a:p>
        </p:txBody>
      </p:sp>
      <p:sp>
        <p:nvSpPr>
          <p:cNvPr id="3" name="TextBox 2">
            <a:extLst>
              <a:ext uri="{FF2B5EF4-FFF2-40B4-BE49-F238E27FC236}">
                <a16:creationId xmlns:a16="http://schemas.microsoft.com/office/drawing/2014/main" id="{DA5B3C82-D670-30BD-A6FF-F999E36FEF54}"/>
              </a:ext>
            </a:extLst>
          </p:cNvPr>
          <p:cNvSpPr txBox="1"/>
          <p:nvPr/>
        </p:nvSpPr>
        <p:spPr>
          <a:xfrm>
            <a:off x="0" y="6592835"/>
            <a:ext cx="5611309"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1100">
                <a:latin typeface="Arial" panose="020B0604020202020204" pitchFamily="34" charset="0"/>
                <a:ea typeface="等线"/>
                <a:cs typeface="Arial" panose="020B0604020202020204" pitchFamily="34" charset="0"/>
              </a:rPr>
              <a:t>[1] BEIT: BERT Pre-Training of Image Transformers, 2021</a:t>
            </a:r>
            <a:endParaRPr lang="en-US" sz="1100">
              <a:latin typeface="Arial" panose="020B0604020202020204" pitchFamily="34" charset="0"/>
              <a:ea typeface="+mn-lt"/>
              <a:cs typeface="Arial" panose="020B0604020202020204" pitchFamily="34" charset="0"/>
            </a:endParaRPr>
          </a:p>
          <a:p>
            <a:pPr algn="l"/>
            <a:endParaRPr lang="en-US">
              <a:ea typeface="等线"/>
            </a:endParaRPr>
          </a:p>
        </p:txBody>
      </p:sp>
    </p:spTree>
    <p:extLst>
      <p:ext uri="{BB962C8B-B14F-4D97-AF65-F5344CB8AC3E}">
        <p14:creationId xmlns:p14="http://schemas.microsoft.com/office/powerpoint/2010/main" val="125869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3621D-A14B-BFFC-8E7D-508728811CEA}"/>
              </a:ext>
            </a:extLst>
          </p:cNvPr>
          <p:cNvSpPr>
            <a:spLocks noGrp="1"/>
          </p:cNvSpPr>
          <p:nvPr>
            <p:ph type="title"/>
          </p:nvPr>
        </p:nvSpPr>
        <p:spPr>
          <a:xfrm>
            <a:off x="639656" y="785700"/>
            <a:ext cx="10909640" cy="1368614"/>
          </a:xfrm>
        </p:spPr>
        <p:txBody>
          <a:bodyPr vert="horz" lIns="91440" tIns="45720" rIns="91440" bIns="45720" rtlCol="0" anchor="ctr">
            <a:normAutofit/>
          </a:bodyPr>
          <a:lstStyle/>
          <a:p>
            <a:pPr algn="ctr"/>
            <a:r>
              <a:rPr lang="en-US"/>
              <a:t>Ablation Studies </a:t>
            </a:r>
          </a:p>
        </p:txBody>
      </p:sp>
      <p:sp>
        <p:nvSpPr>
          <p:cNvPr id="8" name="Content Placeholder 7">
            <a:extLst>
              <a:ext uri="{FF2B5EF4-FFF2-40B4-BE49-F238E27FC236}">
                <a16:creationId xmlns:a16="http://schemas.microsoft.com/office/drawing/2014/main" id="{1B3215BC-4973-3026-5C4A-87BC5CCD238A}"/>
              </a:ext>
            </a:extLst>
          </p:cNvPr>
          <p:cNvSpPr>
            <a:spLocks noGrp="1"/>
          </p:cNvSpPr>
          <p:nvPr>
            <p:ph idx="1"/>
          </p:nvPr>
        </p:nvSpPr>
        <p:spPr>
          <a:xfrm>
            <a:off x="0" y="6469386"/>
            <a:ext cx="10909643" cy="552659"/>
          </a:xfrm>
        </p:spPr>
        <p:txBody>
          <a:bodyPr vert="horz" lIns="91440" tIns="45720" rIns="91440" bIns="45720" rtlCol="0" anchor="ctr">
            <a:normAutofit/>
          </a:bodyPr>
          <a:lstStyle/>
          <a:p>
            <a:pPr marL="0" indent="0">
              <a:buNone/>
            </a:pPr>
            <a:r>
              <a:rPr lang="en-US" sz="1100">
                <a:latin typeface="Arial" panose="020B0604020202020204" pitchFamily="34" charset="0"/>
                <a:cs typeface="Arial" panose="020B0604020202020204" pitchFamily="34" charset="0"/>
              </a:rPr>
              <a:t>[1] BEIT: BERT Pre-Training of Image Transformers, 2021</a:t>
            </a:r>
          </a:p>
        </p:txBody>
      </p:sp>
      <p:sp>
        <p:nvSpPr>
          <p:cNvPr id="1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文本&#10;&#10;中度可信度描述已自动生成">
            <a:extLst>
              <a:ext uri="{FF2B5EF4-FFF2-40B4-BE49-F238E27FC236}">
                <a16:creationId xmlns:a16="http://schemas.microsoft.com/office/drawing/2014/main" id="{EA2274D5-8E66-9183-A28B-AE67767F1ACC}"/>
              </a:ext>
            </a:extLst>
          </p:cNvPr>
          <p:cNvPicPr>
            <a:picLocks noChangeAspect="1"/>
          </p:cNvPicPr>
          <p:nvPr/>
        </p:nvPicPr>
        <p:blipFill>
          <a:blip r:embed="rId2"/>
          <a:stretch>
            <a:fillRect/>
          </a:stretch>
        </p:blipFill>
        <p:spPr>
          <a:xfrm>
            <a:off x="1078435" y="2617038"/>
            <a:ext cx="10035129" cy="3361766"/>
          </a:xfrm>
          <a:prstGeom prst="rect">
            <a:avLst/>
          </a:prstGeom>
        </p:spPr>
      </p:pic>
    </p:spTree>
    <p:extLst>
      <p:ext uri="{BB962C8B-B14F-4D97-AF65-F5344CB8AC3E}">
        <p14:creationId xmlns:p14="http://schemas.microsoft.com/office/powerpoint/2010/main" val="1635537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8BF13C-29C9-D2C9-2BBA-0E32C6F2AA30}"/>
              </a:ext>
            </a:extLst>
          </p:cNvPr>
          <p:cNvSpPr>
            <a:spLocks noGrp="1"/>
          </p:cNvSpPr>
          <p:nvPr>
            <p:ph type="title"/>
          </p:nvPr>
        </p:nvSpPr>
        <p:spPr>
          <a:xfrm>
            <a:off x="665988" y="688682"/>
            <a:ext cx="10853928" cy="1325563"/>
          </a:xfrm>
        </p:spPr>
        <p:txBody>
          <a:bodyPr>
            <a:normAutofit/>
          </a:bodyPr>
          <a:lstStyle/>
          <a:p>
            <a:r>
              <a:rPr lang="en-US" altLang="zh-CN"/>
              <a:t>Strength and Weakness</a:t>
            </a: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89955822-F4CF-C4D2-3E78-24246D36C9C5}"/>
              </a:ext>
            </a:extLst>
          </p:cNvPr>
          <p:cNvSpPr txBox="1"/>
          <p:nvPr/>
        </p:nvSpPr>
        <p:spPr>
          <a:xfrm>
            <a:off x="667512" y="2702927"/>
            <a:ext cx="5162550" cy="2308324"/>
          </a:xfrm>
          <a:prstGeom prst="rect">
            <a:avLst/>
          </a:prstGeom>
          <a:noFill/>
        </p:spPr>
        <p:txBody>
          <a:bodyPr wrap="square" lIns="91440" tIns="45720" rIns="91440" bIns="45720" rtlCol="0" anchor="t">
            <a:spAutoFit/>
          </a:bodyPr>
          <a:lstStyle/>
          <a:p>
            <a:r>
              <a:rPr kumimoji="1" lang="en" altLang="zh-CN" b="1" dirty="0">
                <a:ea typeface="等线"/>
              </a:rPr>
              <a:t>Strength:</a:t>
            </a:r>
          </a:p>
          <a:p>
            <a:pPr marL="285750" indent="-285750">
              <a:buFont typeface="Arial" panose="020B0604020202020204" pitchFamily="34" charset="0"/>
              <a:buChar char="•"/>
            </a:pPr>
            <a:r>
              <a:rPr kumimoji="1" lang="en" altLang="zh-CN" dirty="0">
                <a:ea typeface="等线"/>
              </a:rPr>
              <a:t>Solve the problem of pre-training visual transformers.</a:t>
            </a:r>
            <a:endParaRPr lang="en" altLang="zh-CN" dirty="0">
              <a:ea typeface="等线"/>
            </a:endParaRPr>
          </a:p>
          <a:p>
            <a:pPr marL="742950" lvl="1" indent="-285750">
              <a:buFont typeface="Arial" panose="020B0604020202020204" pitchFamily="34" charset="0"/>
              <a:buChar char="•"/>
            </a:pPr>
            <a:r>
              <a:rPr lang="en" altLang="zh-CN" dirty="0">
                <a:ea typeface="+mn-lt"/>
                <a:cs typeface="+mn-lt"/>
              </a:rPr>
              <a:t>Excessive learning of small-scale detail information</a:t>
            </a:r>
            <a:r>
              <a:rPr lang="en" altLang="zh-CN">
                <a:ea typeface="+mn-lt"/>
                <a:cs typeface="+mn-lt"/>
              </a:rPr>
              <a:t> </a:t>
            </a:r>
            <a:endParaRPr lang="en" altLang="zh-CN" dirty="0">
              <a:ea typeface="+mn-lt"/>
              <a:cs typeface="+mn-lt"/>
            </a:endParaRPr>
          </a:p>
          <a:p>
            <a:pPr marL="742950" lvl="1" indent="-285750">
              <a:buFont typeface="Arial" panose="020B0604020202020204" pitchFamily="34" charset="0"/>
              <a:buChar char="•"/>
            </a:pPr>
            <a:r>
              <a:rPr lang="en" altLang="zh-CN" dirty="0">
                <a:ea typeface="+mn-lt"/>
                <a:cs typeface="+mn-lt"/>
              </a:rPr>
              <a:t>Insufficient learning of the overall structure</a:t>
            </a:r>
            <a:br>
              <a:rPr lang="en-US" dirty="0"/>
            </a:br>
            <a:endParaRPr lang="en-US">
              <a:ea typeface="等线"/>
            </a:endParaRPr>
          </a:p>
          <a:p>
            <a:endParaRPr lang="zh-CN" altLang="en-US"/>
          </a:p>
        </p:txBody>
      </p:sp>
      <p:sp>
        <p:nvSpPr>
          <p:cNvPr id="7" name="文本框 6">
            <a:extLst>
              <a:ext uri="{FF2B5EF4-FFF2-40B4-BE49-F238E27FC236}">
                <a16:creationId xmlns:a16="http://schemas.microsoft.com/office/drawing/2014/main" id="{9566925E-C650-6C08-A0E7-1355ADE1CD7F}"/>
              </a:ext>
            </a:extLst>
          </p:cNvPr>
          <p:cNvSpPr txBox="1"/>
          <p:nvPr/>
        </p:nvSpPr>
        <p:spPr>
          <a:xfrm>
            <a:off x="6497574" y="2702927"/>
            <a:ext cx="5022342" cy="2308324"/>
          </a:xfrm>
          <a:prstGeom prst="rect">
            <a:avLst/>
          </a:prstGeom>
          <a:noFill/>
        </p:spPr>
        <p:txBody>
          <a:bodyPr wrap="square" lIns="91440" tIns="45720" rIns="91440" bIns="45720" rtlCol="0" anchor="t">
            <a:spAutoFit/>
          </a:bodyPr>
          <a:lstStyle/>
          <a:p>
            <a:r>
              <a:rPr kumimoji="1" lang="en-US" altLang="zh-CN" b="1" dirty="0">
                <a:ea typeface="等线"/>
              </a:rPr>
              <a:t>Weakness:</a:t>
            </a:r>
          </a:p>
          <a:p>
            <a:pPr marL="285750" indent="-285750">
              <a:buFont typeface="Arial" panose="020B0604020202020204" pitchFamily="34" charset="0"/>
              <a:buChar char="•"/>
            </a:pPr>
            <a:r>
              <a:rPr lang="en" dirty="0" err="1">
                <a:ea typeface="+mn-lt"/>
                <a:cs typeface="+mn-lt"/>
              </a:rPr>
              <a:t>BEiT</a:t>
            </a:r>
            <a:r>
              <a:rPr lang="en" dirty="0">
                <a:ea typeface="+mn-lt"/>
                <a:cs typeface="+mn-lt"/>
              </a:rPr>
              <a:t> v1 did not conduct in-depth exploration and optimization of the semantic space learned by </a:t>
            </a:r>
            <a:r>
              <a:rPr lang="en" dirty="0" err="1">
                <a:ea typeface="+mn-lt"/>
                <a:cs typeface="+mn-lt"/>
              </a:rPr>
              <a:t>dVAE</a:t>
            </a:r>
            <a:r>
              <a:rPr lang="en">
                <a:ea typeface="+mn-lt"/>
                <a:cs typeface="+mn-lt"/>
              </a:rPr>
              <a:t>.</a:t>
            </a:r>
          </a:p>
          <a:p>
            <a:pPr marL="285750" indent="-285750">
              <a:buFont typeface="Arial" panose="020B0604020202020204" pitchFamily="34" charset="0"/>
              <a:buChar char="•"/>
            </a:pPr>
            <a:endParaRPr lang="en-US"/>
          </a:p>
          <a:p>
            <a:br>
              <a:rPr lang="en-US" dirty="0"/>
            </a:br>
            <a:endParaRPr lang="en-US" dirty="0"/>
          </a:p>
          <a:p>
            <a:pPr marL="285750" indent="-285750">
              <a:buFont typeface="Arial" panose="020B0604020202020204" pitchFamily="34" charset="0"/>
              <a:buChar char="•"/>
            </a:pPr>
            <a:endParaRPr lang="zh-CN" altLang="en-US"/>
          </a:p>
        </p:txBody>
      </p:sp>
    </p:spTree>
    <p:extLst>
      <p:ext uri="{BB962C8B-B14F-4D97-AF65-F5344CB8AC3E}">
        <p14:creationId xmlns:p14="http://schemas.microsoft.com/office/powerpoint/2010/main" val="1462546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741EEB-85DF-9AAF-BD09-9A9C582A058E}"/>
              </a:ext>
            </a:extLst>
          </p:cNvPr>
          <p:cNvSpPr>
            <a:spLocks noGrp="1"/>
          </p:cNvSpPr>
          <p:nvPr>
            <p:ph type="title"/>
          </p:nvPr>
        </p:nvSpPr>
        <p:spPr>
          <a:xfrm>
            <a:off x="5297593" y="461772"/>
            <a:ext cx="6251110" cy="1783080"/>
          </a:xfrm>
        </p:spPr>
        <p:txBody>
          <a:bodyPr vert="horz" lIns="91440" tIns="45720" rIns="91440" bIns="45720" rtlCol="0" anchor="b">
            <a:normAutofit/>
          </a:bodyPr>
          <a:lstStyle/>
          <a:p>
            <a:r>
              <a:rPr lang="en-US"/>
              <a:t>Extension</a:t>
            </a:r>
          </a:p>
        </p:txBody>
      </p:sp>
      <p:pic>
        <p:nvPicPr>
          <p:cNvPr id="12" name="Picture 4" descr="3D rendering of game pieces tied together with a rope">
            <a:extLst>
              <a:ext uri="{FF2B5EF4-FFF2-40B4-BE49-F238E27FC236}">
                <a16:creationId xmlns:a16="http://schemas.microsoft.com/office/drawing/2014/main" id="{91BF2953-AE25-E284-4F1E-7E1CC82AE0E4}"/>
              </a:ext>
            </a:extLst>
          </p:cNvPr>
          <p:cNvPicPr>
            <a:picLocks noChangeAspect="1"/>
          </p:cNvPicPr>
          <p:nvPr/>
        </p:nvPicPr>
        <p:blipFill rotWithShape="1">
          <a:blip r:embed="rId3"/>
          <a:srcRect l="9950" r="39118" b="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BC3B122-6853-B0A3-548E-8C617E80F8DD}"/>
              </a:ext>
            </a:extLst>
          </p:cNvPr>
          <p:cNvSpPr txBox="1"/>
          <p:nvPr/>
        </p:nvSpPr>
        <p:spPr>
          <a:xfrm>
            <a:off x="5297762" y="2706624"/>
            <a:ext cx="6251110" cy="34838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dirty="0"/>
              <a:t>With </a:t>
            </a:r>
            <a:r>
              <a:rPr lang="en-US" sz="1900" dirty="0" err="1"/>
              <a:t>BEiT</a:t>
            </a:r>
            <a:r>
              <a:rPr lang="en-US" sz="1900" dirty="0"/>
              <a:t>, the visual model can be scaled up to a larger scale while making better use of unlabeled big data.</a:t>
            </a:r>
          </a:p>
          <a:p>
            <a:pPr indent="-228600">
              <a:lnSpc>
                <a:spcPct val="90000"/>
              </a:lnSpc>
              <a:spcAft>
                <a:spcPts val="600"/>
              </a:spcAft>
              <a:buFont typeface="Arial" panose="020B0604020202020204" pitchFamily="34" charset="0"/>
              <a:buChar char="•"/>
            </a:pPr>
            <a:r>
              <a:rPr lang="en-US" sz="1900" dirty="0"/>
              <a:t>Under the framework of masked image modeling, other pre-training methods can be proposed.</a:t>
            </a:r>
            <a:endParaRPr lang="en-US" sz="1900" dirty="0">
              <a:ea typeface="等线"/>
            </a:endParaRPr>
          </a:p>
          <a:p>
            <a:pPr indent="-228600">
              <a:lnSpc>
                <a:spcPct val="90000"/>
              </a:lnSpc>
              <a:spcAft>
                <a:spcPts val="600"/>
              </a:spcAft>
              <a:buFont typeface="Arial" panose="020B0604020202020204" pitchFamily="34" charset="0"/>
              <a:buChar char="•"/>
            </a:pPr>
            <a:r>
              <a:rPr lang="en-US" sz="1900" dirty="0"/>
              <a:t>Extended </a:t>
            </a:r>
            <a:r>
              <a:rPr lang="en-US" sz="1900" dirty="0" err="1"/>
              <a:t>BEiT</a:t>
            </a:r>
            <a:r>
              <a:rPr lang="en-US" sz="1900" dirty="0"/>
              <a:t> to multimodal learning and better unify with semantic pre-training.</a:t>
            </a:r>
            <a:br>
              <a:rPr lang="en-US" sz="1900" dirty="0"/>
            </a:br>
            <a:endParaRPr lang="en-US" sz="1900">
              <a:ea typeface="等线"/>
            </a:endParaRPr>
          </a:p>
          <a:p>
            <a:pPr indent="-228600">
              <a:lnSpc>
                <a:spcPct val="90000"/>
              </a:lnSpc>
              <a:spcAft>
                <a:spcPts val="600"/>
              </a:spcAft>
              <a:buFont typeface="Arial" panose="020B0604020202020204" pitchFamily="34" charset="0"/>
              <a:buChar char="•"/>
            </a:pPr>
            <a:endParaRPr lang="en-US" sz="1900">
              <a:ea typeface="等线"/>
            </a:endParaRPr>
          </a:p>
        </p:txBody>
      </p:sp>
    </p:spTree>
    <p:extLst>
      <p:ext uri="{BB962C8B-B14F-4D97-AF65-F5344CB8AC3E}">
        <p14:creationId xmlns:p14="http://schemas.microsoft.com/office/powerpoint/2010/main" val="3420226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194339-C30F-2C1E-153E-3375C27F5686}"/>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等线 Light"/>
              </a:rPr>
              <a:t>Problem Statement</a:t>
            </a:r>
            <a:endParaRPr lang="en-US">
              <a:solidFill>
                <a:srgbClr val="FFFFFF"/>
              </a:solidFill>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A6F0AFF-01F8-0E28-3BAB-8DCEBCF52D91}"/>
              </a:ext>
            </a:extLst>
          </p:cNvPr>
          <p:cNvSpPr>
            <a:spLocks noGrp="1"/>
          </p:cNvSpPr>
          <p:nvPr>
            <p:ph idx="1"/>
          </p:nvPr>
        </p:nvSpPr>
        <p:spPr>
          <a:xfrm>
            <a:off x="4571020" y="953293"/>
            <a:ext cx="6906491" cy="5585619"/>
          </a:xfrm>
        </p:spPr>
        <p:txBody>
          <a:bodyPr vert="horz" lIns="91440" tIns="45720" rIns="91440" bIns="45720" rtlCol="0" anchor="ctr">
            <a:normAutofit/>
          </a:bodyPr>
          <a:lstStyle/>
          <a:p>
            <a:r>
              <a:rPr lang="en-US" sz="3200">
                <a:latin typeface="Calibri" panose="020F0502020204030204" pitchFamily="34" charset="0"/>
                <a:ea typeface="+mn-lt"/>
                <a:cs typeface="Calibri" panose="020F0502020204030204" pitchFamily="34" charset="0"/>
              </a:rPr>
              <a:t>Directly apply BERT- style pre-training for image data?</a:t>
            </a:r>
          </a:p>
          <a:p>
            <a:endParaRPr lang="en-US">
              <a:latin typeface="等线" panose="020F0502020204030204"/>
              <a:ea typeface="等线"/>
              <a:cs typeface="Times New Roman" panose="02020603050405020304" pitchFamily="18" charset="0"/>
            </a:endParaRPr>
          </a:p>
          <a:p>
            <a:endParaRPr lang="en-US">
              <a:ea typeface="等线"/>
            </a:endParaRPr>
          </a:p>
        </p:txBody>
      </p:sp>
    </p:spTree>
    <p:extLst>
      <p:ext uri="{BB962C8B-B14F-4D97-AF65-F5344CB8AC3E}">
        <p14:creationId xmlns:p14="http://schemas.microsoft.com/office/powerpoint/2010/main" val="3254245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8BF13C-29C9-D2C9-2BBA-0E32C6F2AA30}"/>
              </a:ext>
            </a:extLst>
          </p:cNvPr>
          <p:cNvSpPr>
            <a:spLocks noGrp="1"/>
          </p:cNvSpPr>
          <p:nvPr>
            <p:ph type="title"/>
          </p:nvPr>
        </p:nvSpPr>
        <p:spPr>
          <a:xfrm>
            <a:off x="669036" y="579649"/>
            <a:ext cx="12188952" cy="1325563"/>
          </a:xfrm>
        </p:spPr>
        <p:txBody>
          <a:bodyPr>
            <a:normAutofit/>
          </a:bodyPr>
          <a:lstStyle/>
          <a:p>
            <a:r>
              <a:rPr lang="en" altLang="zh-CN" b="0" i="0">
                <a:solidFill>
                  <a:srgbClr val="222222"/>
                </a:solidFill>
                <a:effectLst/>
              </a:rPr>
              <a:t>Beit v2 </a:t>
            </a:r>
            <a:r>
              <a:rPr lang="en-US" altLang="zh-CN">
                <a:solidFill>
                  <a:srgbClr val="222222"/>
                </a:solidFill>
              </a:rPr>
              <a:t>: Visual Token</a:t>
            </a: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a:extLst>
              <a:ext uri="{FF2B5EF4-FFF2-40B4-BE49-F238E27FC236}">
                <a16:creationId xmlns:a16="http://schemas.microsoft.com/office/drawing/2014/main" id="{1CD28ABE-5B9D-096B-643A-8EEE710E4F5F}"/>
              </a:ext>
            </a:extLst>
          </p:cNvPr>
          <p:cNvSpPr txBox="1"/>
          <p:nvPr/>
        </p:nvSpPr>
        <p:spPr>
          <a:xfrm>
            <a:off x="0" y="6596390"/>
            <a:ext cx="5259773" cy="261610"/>
          </a:xfrm>
          <a:prstGeom prst="rect">
            <a:avLst/>
          </a:prstGeom>
          <a:noFill/>
        </p:spPr>
        <p:txBody>
          <a:bodyPr wrap="none" lIns="91440" tIns="45720" rIns="91440" bIns="45720" rtlCol="0" anchor="t">
            <a:spAutoFit/>
          </a:bodyPr>
          <a:lstStyle/>
          <a:p>
            <a:r>
              <a:rPr lang="en" altLang="zh-CN" sz="1100" dirty="0">
                <a:solidFill>
                  <a:srgbClr val="222222"/>
                </a:solidFill>
                <a:latin typeface="Arial"/>
                <a:ea typeface="等线"/>
                <a:cs typeface="Arial"/>
              </a:rPr>
              <a:t>[2] Beit</a:t>
            </a:r>
            <a:r>
              <a:rPr lang="en" altLang="zh-CN" sz="1100" b="0" i="0" dirty="0">
                <a:solidFill>
                  <a:srgbClr val="222222"/>
                </a:solidFill>
                <a:effectLst/>
                <a:latin typeface="Arial"/>
                <a:ea typeface="等线"/>
                <a:cs typeface="Arial"/>
              </a:rPr>
              <a:t> v2: Masked image modeling with vector-quantized visual tokenizers,</a:t>
            </a:r>
            <a:r>
              <a:rPr lang="en" altLang="zh-CN" sz="1100" dirty="0">
                <a:solidFill>
                  <a:srgbClr val="222222"/>
                </a:solidFill>
                <a:latin typeface="Arial"/>
                <a:ea typeface="等线"/>
                <a:cs typeface="Arial"/>
              </a:rPr>
              <a:t> </a:t>
            </a:r>
            <a:r>
              <a:rPr lang="en" altLang="zh-CN" sz="1100" b="0" i="0" dirty="0">
                <a:solidFill>
                  <a:srgbClr val="222222"/>
                </a:solidFill>
                <a:effectLst/>
                <a:latin typeface="Arial"/>
                <a:ea typeface="等线"/>
                <a:cs typeface="Arial"/>
              </a:rPr>
              <a:t>2022</a:t>
            </a:r>
            <a:endParaRPr kumimoji="1" lang="zh-CN" altLang="en-US" sz="1100" dirty="0">
              <a:latin typeface="Arial"/>
              <a:ea typeface="等线"/>
              <a:cs typeface="Arial"/>
            </a:endParaRPr>
          </a:p>
        </p:txBody>
      </p:sp>
      <p:pic>
        <p:nvPicPr>
          <p:cNvPr id="9" name="内容占位符 8">
            <a:extLst>
              <a:ext uri="{FF2B5EF4-FFF2-40B4-BE49-F238E27FC236}">
                <a16:creationId xmlns:a16="http://schemas.microsoft.com/office/drawing/2014/main" id="{88470476-4CF7-0AD5-E9AB-C75A9740F053}"/>
              </a:ext>
            </a:extLst>
          </p:cNvPr>
          <p:cNvPicPr>
            <a:picLocks noGrp="1" noChangeAspect="1"/>
          </p:cNvPicPr>
          <p:nvPr>
            <p:ph idx="1"/>
          </p:nvPr>
        </p:nvPicPr>
        <p:blipFill>
          <a:blip r:embed="rId3"/>
          <a:stretch>
            <a:fillRect/>
          </a:stretch>
        </p:blipFill>
        <p:spPr>
          <a:xfrm>
            <a:off x="964819" y="1802540"/>
            <a:ext cx="10259314" cy="4475811"/>
          </a:xfrm>
          <a:prstGeom prst="rect">
            <a:avLst/>
          </a:prstGeom>
        </p:spPr>
      </p:pic>
    </p:spTree>
    <p:extLst>
      <p:ext uri="{BB962C8B-B14F-4D97-AF65-F5344CB8AC3E}">
        <p14:creationId xmlns:p14="http://schemas.microsoft.com/office/powerpoint/2010/main" val="3630812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8BF13C-29C9-D2C9-2BBA-0E32C6F2AA30}"/>
              </a:ext>
            </a:extLst>
          </p:cNvPr>
          <p:cNvSpPr>
            <a:spLocks noGrp="1"/>
          </p:cNvSpPr>
          <p:nvPr>
            <p:ph type="title"/>
          </p:nvPr>
        </p:nvSpPr>
        <p:spPr>
          <a:xfrm>
            <a:off x="669036" y="585465"/>
            <a:ext cx="12188952" cy="1325563"/>
          </a:xfrm>
        </p:spPr>
        <p:txBody>
          <a:bodyPr>
            <a:normAutofit/>
          </a:bodyPr>
          <a:lstStyle/>
          <a:p>
            <a:r>
              <a:rPr lang="en" altLang="zh-CN" b="0" i="0">
                <a:solidFill>
                  <a:srgbClr val="222222"/>
                </a:solidFill>
                <a:effectLst/>
              </a:rPr>
              <a:t>Overall Framework for BEIT V2 </a:t>
            </a: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内容占位符 3" descr="图形用户界面&#10;&#10;低可信度描述已自动生成">
            <a:extLst>
              <a:ext uri="{FF2B5EF4-FFF2-40B4-BE49-F238E27FC236}">
                <a16:creationId xmlns:a16="http://schemas.microsoft.com/office/drawing/2014/main" id="{9A1358F6-F227-9D1C-7B62-8DEDC07DE1FA}"/>
              </a:ext>
            </a:extLst>
          </p:cNvPr>
          <p:cNvPicPr>
            <a:picLocks noGrp="1" noChangeAspect="1"/>
          </p:cNvPicPr>
          <p:nvPr>
            <p:ph idx="1"/>
          </p:nvPr>
        </p:nvPicPr>
        <p:blipFill>
          <a:blip r:embed="rId3"/>
          <a:stretch>
            <a:fillRect/>
          </a:stretch>
        </p:blipFill>
        <p:spPr>
          <a:xfrm>
            <a:off x="2420491" y="1843651"/>
            <a:ext cx="7347970" cy="4537372"/>
          </a:xfrm>
          <a:prstGeom prst="rect">
            <a:avLst/>
          </a:prstGeom>
        </p:spPr>
      </p:pic>
      <p:sp>
        <p:nvSpPr>
          <p:cNvPr id="4" name="文本框 3">
            <a:extLst>
              <a:ext uri="{FF2B5EF4-FFF2-40B4-BE49-F238E27FC236}">
                <a16:creationId xmlns:a16="http://schemas.microsoft.com/office/drawing/2014/main" id="{1CD28ABE-5B9D-096B-643A-8EEE710E4F5F}"/>
              </a:ext>
            </a:extLst>
          </p:cNvPr>
          <p:cNvSpPr txBox="1"/>
          <p:nvPr/>
        </p:nvSpPr>
        <p:spPr>
          <a:xfrm>
            <a:off x="0" y="6596390"/>
            <a:ext cx="8109912" cy="261610"/>
          </a:xfrm>
          <a:prstGeom prst="rect">
            <a:avLst/>
          </a:prstGeom>
          <a:noFill/>
        </p:spPr>
        <p:txBody>
          <a:bodyPr wrap="square" lIns="91440" tIns="45720" rIns="91440" bIns="45720" rtlCol="0" anchor="t">
            <a:spAutoFit/>
          </a:bodyPr>
          <a:lstStyle/>
          <a:p>
            <a:r>
              <a:rPr lang="en" altLang="zh-CN" sz="1100" dirty="0">
                <a:solidFill>
                  <a:srgbClr val="222222"/>
                </a:solidFill>
                <a:latin typeface="Arial"/>
                <a:ea typeface="等线"/>
                <a:cs typeface="Arial"/>
              </a:rPr>
              <a:t>[2] </a:t>
            </a:r>
            <a:r>
              <a:rPr lang="en" altLang="zh-CN" sz="1100" b="0" i="0" dirty="0">
                <a:solidFill>
                  <a:srgbClr val="222222"/>
                </a:solidFill>
                <a:effectLst/>
                <a:latin typeface="Arial"/>
                <a:ea typeface="等线"/>
                <a:cs typeface="Arial"/>
              </a:rPr>
              <a:t>Beit v2: Masked image modeling with vector-quantized visual tokenizers,</a:t>
            </a:r>
            <a:r>
              <a:rPr lang="en" altLang="zh-CN" sz="1100" dirty="0">
                <a:solidFill>
                  <a:srgbClr val="222222"/>
                </a:solidFill>
                <a:latin typeface="Arial"/>
                <a:ea typeface="等线"/>
                <a:cs typeface="Arial"/>
              </a:rPr>
              <a:t> </a:t>
            </a:r>
            <a:r>
              <a:rPr lang="en" altLang="zh-CN" sz="1100" b="0" i="0" dirty="0">
                <a:solidFill>
                  <a:srgbClr val="222222"/>
                </a:solidFill>
                <a:effectLst/>
                <a:latin typeface="Arial"/>
                <a:ea typeface="等线"/>
                <a:cs typeface="Arial"/>
              </a:rPr>
              <a:t>2022</a:t>
            </a:r>
            <a:endParaRPr kumimoji="1" lang="zh-CN" altLang="en-US" sz="1100" dirty="0">
              <a:latin typeface="Arial"/>
              <a:ea typeface="等线"/>
              <a:cs typeface="Arial"/>
            </a:endParaRPr>
          </a:p>
        </p:txBody>
      </p:sp>
    </p:spTree>
    <p:extLst>
      <p:ext uri="{BB962C8B-B14F-4D97-AF65-F5344CB8AC3E}">
        <p14:creationId xmlns:p14="http://schemas.microsoft.com/office/powerpoint/2010/main" val="1966592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8BF13C-29C9-D2C9-2BBA-0E32C6F2AA30}"/>
              </a:ext>
            </a:extLst>
          </p:cNvPr>
          <p:cNvSpPr>
            <a:spLocks noGrp="1"/>
          </p:cNvSpPr>
          <p:nvPr>
            <p:ph type="title"/>
          </p:nvPr>
        </p:nvSpPr>
        <p:spPr>
          <a:xfrm>
            <a:off x="669036" y="585465"/>
            <a:ext cx="12188952" cy="1325563"/>
          </a:xfrm>
        </p:spPr>
        <p:txBody>
          <a:bodyPr>
            <a:normAutofit/>
          </a:bodyPr>
          <a:lstStyle/>
          <a:p>
            <a:r>
              <a:rPr lang="en-US" altLang="zh-CN" err="1">
                <a:ea typeface="等线 Light"/>
              </a:rPr>
              <a:t>BEiT</a:t>
            </a:r>
            <a:r>
              <a:rPr lang="en-US" altLang="zh-CN">
                <a:ea typeface="等线 Light"/>
              </a:rPr>
              <a:t> v3</a:t>
            </a: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4">
            <a:extLst>
              <a:ext uri="{FF2B5EF4-FFF2-40B4-BE49-F238E27FC236}">
                <a16:creationId xmlns:a16="http://schemas.microsoft.com/office/drawing/2014/main" id="{CB5BACCC-9DFD-F03E-8B52-8FA751D2EA5D}"/>
              </a:ext>
            </a:extLst>
          </p:cNvPr>
          <p:cNvPicPr>
            <a:picLocks noGrp="1" noChangeAspect="1"/>
          </p:cNvPicPr>
          <p:nvPr>
            <p:ph idx="1"/>
          </p:nvPr>
        </p:nvPicPr>
        <p:blipFill>
          <a:blip r:embed="rId3"/>
          <a:stretch>
            <a:fillRect/>
          </a:stretch>
        </p:blipFill>
        <p:spPr>
          <a:xfrm>
            <a:off x="2039520" y="1744352"/>
            <a:ext cx="8109912" cy="4837766"/>
          </a:xfrm>
          <a:prstGeom prst="rect">
            <a:avLst/>
          </a:prstGeom>
        </p:spPr>
      </p:pic>
      <p:sp>
        <p:nvSpPr>
          <p:cNvPr id="11" name="TextBox 4">
            <a:extLst>
              <a:ext uri="{FF2B5EF4-FFF2-40B4-BE49-F238E27FC236}">
                <a16:creationId xmlns:a16="http://schemas.microsoft.com/office/drawing/2014/main" id="{0CBC44B8-5759-5891-9D4A-CB8A009898E0}"/>
              </a:ext>
            </a:extLst>
          </p:cNvPr>
          <p:cNvSpPr txBox="1"/>
          <p:nvPr/>
        </p:nvSpPr>
        <p:spPr>
          <a:xfrm>
            <a:off x="0" y="6582118"/>
            <a:ext cx="9499286" cy="2616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latin typeface="Arial"/>
                <a:ea typeface="+mn-lt"/>
                <a:cs typeface="Arial"/>
              </a:rPr>
              <a:t>[3] Image as a foreign language: Beit pretraining for all vision and vision-language tasks, 2022</a:t>
            </a:r>
            <a:endParaRPr lang="en-US" sz="1100" dirty="0">
              <a:latin typeface="Arial"/>
              <a:cs typeface="Arial"/>
            </a:endParaRPr>
          </a:p>
        </p:txBody>
      </p:sp>
    </p:spTree>
    <p:extLst>
      <p:ext uri="{BB962C8B-B14F-4D97-AF65-F5344CB8AC3E}">
        <p14:creationId xmlns:p14="http://schemas.microsoft.com/office/powerpoint/2010/main" val="1320134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8BF13C-29C9-D2C9-2BBA-0E32C6F2AA30}"/>
              </a:ext>
            </a:extLst>
          </p:cNvPr>
          <p:cNvSpPr>
            <a:spLocks noGrp="1"/>
          </p:cNvSpPr>
          <p:nvPr>
            <p:ph type="title"/>
          </p:nvPr>
        </p:nvSpPr>
        <p:spPr>
          <a:xfrm>
            <a:off x="669036" y="540281"/>
            <a:ext cx="10515600" cy="1325563"/>
          </a:xfrm>
        </p:spPr>
        <p:txBody>
          <a:bodyPr>
            <a:normAutofit/>
          </a:bodyPr>
          <a:lstStyle/>
          <a:p>
            <a:r>
              <a:rPr lang="en-US">
                <a:ea typeface="等线 Light"/>
              </a:rPr>
              <a:t>References</a:t>
            </a: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B488577-7C0F-49ED-7F59-0841FAF6C87D}"/>
              </a:ext>
            </a:extLst>
          </p:cNvPr>
          <p:cNvSpPr>
            <a:spLocks noGrp="1"/>
          </p:cNvSpPr>
          <p:nvPr>
            <p:ph idx="1"/>
          </p:nvPr>
        </p:nvSpPr>
        <p:spPr>
          <a:xfrm>
            <a:off x="669036" y="2065759"/>
            <a:ext cx="10853928" cy="4251960"/>
          </a:xfrm>
        </p:spPr>
        <p:txBody>
          <a:bodyPr vert="horz" lIns="91440" tIns="45720" rIns="91440" bIns="45720" rtlCol="0">
            <a:normAutofit/>
          </a:bodyPr>
          <a:lstStyle/>
          <a:p>
            <a:pPr marL="0" indent="0">
              <a:spcBef>
                <a:spcPts val="0"/>
              </a:spcBef>
              <a:spcAft>
                <a:spcPts val="600"/>
              </a:spcAft>
              <a:buNone/>
            </a:pPr>
            <a:r>
              <a:rPr lang="en-US" sz="1600">
                <a:latin typeface="Arial" panose="020B0604020202020204" pitchFamily="34" charset="0"/>
                <a:cs typeface="Arial" panose="020B0604020202020204" pitchFamily="34" charset="0"/>
              </a:rPr>
              <a:t>[1]Bao H, Dong L, Wei F. Beit: Bert pre-training of image transformers[J]. </a:t>
            </a:r>
            <a:r>
              <a:rPr lang="en-US" sz="1600" err="1">
                <a:latin typeface="Arial" panose="020B0604020202020204" pitchFamily="34" charset="0"/>
                <a:cs typeface="Arial" panose="020B0604020202020204" pitchFamily="34" charset="0"/>
              </a:rPr>
              <a:t>arXiv</a:t>
            </a:r>
            <a:r>
              <a:rPr lang="en-US" sz="1600">
                <a:latin typeface="Arial" panose="020B0604020202020204" pitchFamily="34" charset="0"/>
                <a:cs typeface="Arial" panose="020B0604020202020204" pitchFamily="34" charset="0"/>
              </a:rPr>
              <a:t> preprint arXiv:2106.08254, 2021.</a:t>
            </a:r>
          </a:p>
          <a:p>
            <a:pPr marL="0" indent="0">
              <a:spcBef>
                <a:spcPts val="0"/>
              </a:spcBef>
              <a:spcAft>
                <a:spcPts val="600"/>
              </a:spcAft>
              <a:buNone/>
            </a:pPr>
            <a:r>
              <a:rPr lang="en-US" sz="1600">
                <a:latin typeface="Arial" panose="020B0604020202020204" pitchFamily="34" charset="0"/>
                <a:cs typeface="Arial" panose="020B0604020202020204" pitchFamily="34" charset="0"/>
              </a:rPr>
              <a:t>[2]Peng Z, Dong L, Bao H, et al. Beit v2: Masked image modeling with vector-quantized visual tokenizers[J]. </a:t>
            </a:r>
            <a:r>
              <a:rPr lang="en-US" sz="1600" err="1">
                <a:latin typeface="Arial" panose="020B0604020202020204" pitchFamily="34" charset="0"/>
                <a:cs typeface="Arial" panose="020B0604020202020204" pitchFamily="34" charset="0"/>
              </a:rPr>
              <a:t>arXiv</a:t>
            </a:r>
            <a:r>
              <a:rPr lang="en-US" sz="1600">
                <a:latin typeface="Arial" panose="020B0604020202020204" pitchFamily="34" charset="0"/>
                <a:cs typeface="Arial" panose="020B0604020202020204" pitchFamily="34" charset="0"/>
              </a:rPr>
              <a:t> preprint arXiv:2208.06366, 2022.</a:t>
            </a:r>
          </a:p>
          <a:p>
            <a:pPr marL="0" indent="0">
              <a:spcBef>
                <a:spcPts val="0"/>
              </a:spcBef>
              <a:spcAft>
                <a:spcPts val="600"/>
              </a:spcAft>
              <a:buNone/>
            </a:pPr>
            <a:r>
              <a:rPr lang="en-US" sz="1600">
                <a:latin typeface="Arial" panose="020B0604020202020204" pitchFamily="34" charset="0"/>
                <a:cs typeface="Arial" panose="020B0604020202020204" pitchFamily="34" charset="0"/>
              </a:rPr>
              <a:t>[3]Wang, W., Bao, H., Dong, L., </a:t>
            </a:r>
            <a:r>
              <a:rPr lang="en-US" sz="1600" err="1">
                <a:latin typeface="Arial" panose="020B0604020202020204" pitchFamily="34" charset="0"/>
                <a:cs typeface="Arial" panose="020B0604020202020204" pitchFamily="34" charset="0"/>
              </a:rPr>
              <a:t>Bjorck</a:t>
            </a:r>
            <a:r>
              <a:rPr lang="en-US" sz="1600">
                <a:latin typeface="Arial" panose="020B0604020202020204" pitchFamily="34" charset="0"/>
                <a:cs typeface="Arial" panose="020B0604020202020204" pitchFamily="34" charset="0"/>
              </a:rPr>
              <a:t>, J., Peng, Z., Liu, Q., ... &amp; Wei, F. (2022). Image as a foreign language: Beit pretraining for all vision and vision-language tasks. </a:t>
            </a:r>
            <a:r>
              <a:rPr lang="en-US" sz="1600" err="1">
                <a:latin typeface="Arial" panose="020B0604020202020204" pitchFamily="34" charset="0"/>
                <a:cs typeface="Arial" panose="020B0604020202020204" pitchFamily="34" charset="0"/>
              </a:rPr>
              <a:t>arXiv</a:t>
            </a:r>
            <a:r>
              <a:rPr lang="en-US" sz="1600">
                <a:latin typeface="Arial" panose="020B0604020202020204" pitchFamily="34" charset="0"/>
                <a:cs typeface="Arial" panose="020B0604020202020204" pitchFamily="34" charset="0"/>
              </a:rPr>
              <a:t> preprint arXiv:2208.10442.</a:t>
            </a:r>
          </a:p>
          <a:p>
            <a:pPr marL="0" indent="0">
              <a:spcBef>
                <a:spcPts val="0"/>
              </a:spcBef>
              <a:spcAft>
                <a:spcPts val="600"/>
              </a:spcAft>
              <a:buNone/>
            </a:pPr>
            <a:r>
              <a:rPr lang="en-US" sz="1600">
                <a:latin typeface="Arial" panose="020B0604020202020204" pitchFamily="34" charset="0"/>
                <a:cs typeface="Arial" panose="020B0604020202020204" pitchFamily="34" charset="0"/>
              </a:rPr>
              <a:t>[4]</a:t>
            </a:r>
            <a:r>
              <a:rPr lang="en" altLang="zh-CN" sz="1600">
                <a:latin typeface="Arial" panose="020B0604020202020204" pitchFamily="34" charset="0"/>
                <a:cs typeface="Arial" panose="020B0604020202020204" pitchFamily="34" charset="0"/>
              </a:rPr>
              <a:t> Ramesh A, Pavlov M, Goh G, et al. Zero-shot text-to-image generation[C]//International Conference on Machine Learning. PMLR, 2021: 8821-8831.</a:t>
            </a:r>
          </a:p>
          <a:p>
            <a:pPr marL="0" indent="0">
              <a:spcBef>
                <a:spcPts val="0"/>
              </a:spcBef>
              <a:spcAft>
                <a:spcPts val="600"/>
              </a:spcAft>
              <a:buNone/>
            </a:pPr>
            <a:r>
              <a:rPr lang="en-US" sz="1600">
                <a:latin typeface="Arial" panose="020B0604020202020204" pitchFamily="34" charset="0"/>
                <a:cs typeface="Arial" panose="020B0604020202020204" pitchFamily="34" charset="0"/>
              </a:rPr>
              <a:t>[5]</a:t>
            </a:r>
            <a:r>
              <a:rPr lang="en" altLang="zh-CN" sz="1600">
                <a:latin typeface="Arial" panose="020B0604020202020204" pitchFamily="34" charset="0"/>
                <a:cs typeface="Arial" panose="020B0604020202020204" pitchFamily="34" charset="0"/>
              </a:rPr>
              <a:t> Yan W, Zhang Y, </a:t>
            </a:r>
            <a:r>
              <a:rPr lang="en" altLang="zh-CN" sz="1600" err="1">
                <a:latin typeface="Arial" panose="020B0604020202020204" pitchFamily="34" charset="0"/>
                <a:cs typeface="Arial" panose="020B0604020202020204" pitchFamily="34" charset="0"/>
              </a:rPr>
              <a:t>Abbeel</a:t>
            </a:r>
            <a:r>
              <a:rPr lang="en" altLang="zh-CN" sz="1600">
                <a:latin typeface="Arial" panose="020B0604020202020204" pitchFamily="34" charset="0"/>
                <a:cs typeface="Arial" panose="020B0604020202020204" pitchFamily="34" charset="0"/>
              </a:rPr>
              <a:t> P, et al. </a:t>
            </a:r>
            <a:r>
              <a:rPr lang="en" altLang="zh-CN" sz="1600" err="1">
                <a:latin typeface="Arial" panose="020B0604020202020204" pitchFamily="34" charset="0"/>
                <a:cs typeface="Arial" panose="020B0604020202020204" pitchFamily="34" charset="0"/>
              </a:rPr>
              <a:t>Videogpt</a:t>
            </a:r>
            <a:r>
              <a:rPr lang="en" altLang="zh-CN" sz="1600">
                <a:latin typeface="Arial" panose="020B0604020202020204" pitchFamily="34" charset="0"/>
                <a:cs typeface="Arial" panose="020B0604020202020204" pitchFamily="34" charset="0"/>
              </a:rPr>
              <a:t>: Video generation using </a:t>
            </a:r>
            <a:r>
              <a:rPr lang="en" altLang="zh-CN" sz="1600" err="1">
                <a:latin typeface="Arial" panose="020B0604020202020204" pitchFamily="34" charset="0"/>
                <a:cs typeface="Arial" panose="020B0604020202020204" pitchFamily="34" charset="0"/>
              </a:rPr>
              <a:t>vq-vae</a:t>
            </a:r>
            <a:r>
              <a:rPr lang="en" altLang="zh-CN" sz="1600">
                <a:latin typeface="Arial" panose="020B0604020202020204" pitchFamily="34" charset="0"/>
                <a:cs typeface="Arial" panose="020B0604020202020204" pitchFamily="34" charset="0"/>
              </a:rPr>
              <a:t> and transformers[J]. </a:t>
            </a:r>
            <a:r>
              <a:rPr lang="en" altLang="zh-CN" sz="1600" err="1">
                <a:latin typeface="Arial" panose="020B0604020202020204" pitchFamily="34" charset="0"/>
                <a:cs typeface="Arial" panose="020B0604020202020204" pitchFamily="34" charset="0"/>
              </a:rPr>
              <a:t>arXiv</a:t>
            </a:r>
            <a:r>
              <a:rPr lang="en" altLang="zh-CN" sz="1600">
                <a:latin typeface="Arial" panose="020B0604020202020204" pitchFamily="34" charset="0"/>
                <a:cs typeface="Arial" panose="020B0604020202020204" pitchFamily="34" charset="0"/>
              </a:rPr>
              <a:t> preprint arXiv:2104.10157, 2021.</a:t>
            </a:r>
          </a:p>
          <a:p>
            <a:pPr marL="0" indent="0">
              <a:spcBef>
                <a:spcPts val="0"/>
              </a:spcBef>
              <a:spcAft>
                <a:spcPts val="600"/>
              </a:spcAft>
              <a:buNone/>
            </a:pPr>
            <a:r>
              <a:rPr lang="en" sz="1600">
                <a:latin typeface="Arial" panose="020B0604020202020204" pitchFamily="34" charset="0"/>
                <a:cs typeface="Arial" panose="020B0604020202020204" pitchFamily="34" charset="0"/>
              </a:rPr>
              <a:t>[6]</a:t>
            </a:r>
            <a:r>
              <a:rPr lang="en" altLang="zh-CN" sz="1600">
                <a:latin typeface="Arial" panose="020B0604020202020204" pitchFamily="34" charset="0"/>
                <a:cs typeface="Arial" panose="020B0604020202020204" pitchFamily="34" charset="0"/>
              </a:rPr>
              <a:t> Devlin, Jacob, et al. "Bert: Pre-training of deep bidirectional transformers for language understanding." </a:t>
            </a:r>
            <a:r>
              <a:rPr lang="en" altLang="zh-CN" sz="1600" err="1">
                <a:latin typeface="Arial" panose="020B0604020202020204" pitchFamily="34" charset="0"/>
                <a:cs typeface="Arial" panose="020B0604020202020204" pitchFamily="34" charset="0"/>
              </a:rPr>
              <a:t>arXiv</a:t>
            </a:r>
            <a:r>
              <a:rPr lang="en" altLang="zh-CN" sz="1600">
                <a:latin typeface="Arial" panose="020B0604020202020204" pitchFamily="34" charset="0"/>
                <a:cs typeface="Arial" panose="020B0604020202020204" pitchFamily="34" charset="0"/>
              </a:rPr>
              <a:t> preprint arXiv:1810.04805, 2018.</a:t>
            </a:r>
          </a:p>
          <a:p>
            <a:pPr marL="0" indent="0">
              <a:spcBef>
                <a:spcPts val="0"/>
              </a:spcBef>
              <a:spcAft>
                <a:spcPts val="600"/>
              </a:spcAft>
              <a:buNone/>
            </a:pPr>
            <a:r>
              <a:rPr lang="en-US" sz="1600">
                <a:latin typeface="Arial" panose="020B0604020202020204" pitchFamily="34" charset="0"/>
                <a:cs typeface="Arial" panose="020B0604020202020204" pitchFamily="34" charset="0"/>
              </a:rPr>
              <a:t>[7]</a:t>
            </a:r>
            <a:r>
              <a:rPr lang="en" altLang="zh-CN" sz="1600">
                <a:effectLst/>
                <a:latin typeface="Arial" panose="020B0604020202020204" pitchFamily="34" charset="0"/>
                <a:cs typeface="Arial" panose="020B0604020202020204" pitchFamily="34" charset="0"/>
              </a:rPr>
              <a:t> Alexey </a:t>
            </a:r>
            <a:r>
              <a:rPr lang="en" altLang="zh-CN" sz="1600" err="1">
                <a:effectLst/>
                <a:latin typeface="Arial" panose="020B0604020202020204" pitchFamily="34" charset="0"/>
                <a:cs typeface="Arial" panose="020B0604020202020204" pitchFamily="34" charset="0"/>
              </a:rPr>
              <a:t>Dosovitskiy</a:t>
            </a:r>
            <a:r>
              <a:rPr lang="en" altLang="zh-CN" sz="1600">
                <a:effectLst/>
                <a:latin typeface="Arial" panose="020B0604020202020204" pitchFamily="34" charset="0"/>
                <a:cs typeface="Arial" panose="020B0604020202020204" pitchFamily="34" charset="0"/>
              </a:rPr>
              <a:t>, et al. An image is worth 16x16 words: Transformers for image recognition at scale. </a:t>
            </a:r>
            <a:r>
              <a:rPr lang="en" altLang="zh-CN" sz="1600" i="1">
                <a:effectLst/>
                <a:latin typeface="Arial" panose="020B0604020202020204" pitchFamily="34" charset="0"/>
                <a:cs typeface="Arial" panose="020B0604020202020204" pitchFamily="34" charset="0"/>
              </a:rPr>
              <a:t>preprint arXiv:2010.11929</a:t>
            </a:r>
            <a:r>
              <a:rPr lang="en" altLang="zh-CN" sz="1600">
                <a:effectLst/>
                <a:latin typeface="Arial" panose="020B0604020202020204" pitchFamily="34" charset="0"/>
                <a:cs typeface="Arial" panose="020B0604020202020204" pitchFamily="34" charset="0"/>
              </a:rPr>
              <a:t>, 2020. </a:t>
            </a:r>
          </a:p>
          <a:p>
            <a:pPr marL="0" indent="0">
              <a:spcBef>
                <a:spcPts val="0"/>
              </a:spcBef>
              <a:spcAft>
                <a:spcPts val="600"/>
              </a:spcAft>
              <a:buNone/>
            </a:pPr>
            <a:endParaRPr lang="en-US" sz="2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6874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8385E4-ECFD-834A-5230-4F5ABEBDFEBB}"/>
              </a:ext>
            </a:extLst>
          </p:cNvPr>
          <p:cNvSpPr>
            <a:spLocks noGrp="1"/>
          </p:cNvSpPr>
          <p:nvPr>
            <p:ph type="title"/>
          </p:nvPr>
        </p:nvSpPr>
        <p:spPr>
          <a:xfrm>
            <a:off x="838200" y="884268"/>
            <a:ext cx="10515600" cy="1325563"/>
          </a:xfrm>
        </p:spPr>
        <p:txBody>
          <a:bodyPr>
            <a:normAutofit/>
          </a:bodyPr>
          <a:lstStyle/>
          <a:p>
            <a:r>
              <a:rPr lang="en-US">
                <a:ea typeface="等线 Light"/>
              </a:rPr>
              <a:t>Motivation</a:t>
            </a:r>
            <a:endParaRPr lang="en-US"/>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D310DEF-50D0-361F-4C96-6ABC70400B1D}"/>
              </a:ext>
            </a:extLst>
          </p:cNvPr>
          <p:cNvGraphicFramePr>
            <a:graphicFrameLocks noGrp="1"/>
          </p:cNvGraphicFramePr>
          <p:nvPr>
            <p:ph idx="1"/>
            <p:extLst>
              <p:ext uri="{D42A27DB-BD31-4B8C-83A1-F6EECF244321}">
                <p14:modId xmlns:p14="http://schemas.microsoft.com/office/powerpoint/2010/main" val="1640827460"/>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7536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31583E-1764-6429-E7A3-FE5D7B657044}"/>
              </a:ext>
            </a:extLst>
          </p:cNvPr>
          <p:cNvSpPr>
            <a:spLocks noGrp="1"/>
          </p:cNvSpPr>
          <p:nvPr>
            <p:ph type="title"/>
          </p:nvPr>
        </p:nvSpPr>
        <p:spPr>
          <a:xfrm>
            <a:off x="841248" y="548640"/>
            <a:ext cx="3600860" cy="5431536"/>
          </a:xfrm>
        </p:spPr>
        <p:txBody>
          <a:bodyPr vert="horz" lIns="91440" tIns="45720" rIns="91440" bIns="45720" rtlCol="0" anchor="ctr">
            <a:normAutofit/>
          </a:bodyPr>
          <a:lstStyle/>
          <a:p>
            <a:r>
              <a:rPr lang="en-US" kern="1200">
                <a:latin typeface="+mj-lt"/>
                <a:ea typeface="+mj-ea"/>
                <a:cs typeface="+mj-cs"/>
              </a:rPr>
              <a:t>Contributions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B8DBE93-604A-747B-7722-DF9E1A016D41}"/>
              </a:ext>
            </a:extLst>
          </p:cNvPr>
          <p:cNvSpPr txBox="1"/>
          <p:nvPr/>
        </p:nvSpPr>
        <p:spPr>
          <a:xfrm>
            <a:off x="5126418" y="1027579"/>
            <a:ext cx="6374359" cy="495259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200" dirty="0"/>
              <a:t>First paper that makes self-supervised pre-training of Vision Transformers (</a:t>
            </a:r>
            <a:r>
              <a:rPr lang="en-US" sz="2200" dirty="0" err="1"/>
              <a:t>ViTs</a:t>
            </a:r>
            <a:r>
              <a:rPr lang="en-US" sz="2200" dirty="0"/>
              <a:t>) outperform supervised pre-training.</a:t>
            </a:r>
          </a:p>
          <a:p>
            <a:pPr marL="285750" indent="-228600">
              <a:lnSpc>
                <a:spcPct val="90000"/>
              </a:lnSpc>
              <a:spcAft>
                <a:spcPts val="600"/>
              </a:spcAft>
              <a:buFont typeface="Arial" panose="020B0604020202020204" pitchFamily="34" charset="0"/>
              <a:buChar char="•"/>
            </a:pPr>
            <a:r>
              <a:rPr lang="en-US" sz="2200" dirty="0"/>
              <a:t>Proposed a masked image modeling task to pretrain vision Transformers in a self-supervised manner.</a:t>
            </a:r>
            <a:endParaRPr lang="en-US" sz="2200" dirty="0">
              <a:ea typeface="等线"/>
            </a:endParaRPr>
          </a:p>
          <a:p>
            <a:pPr marL="285750" indent="-228600">
              <a:lnSpc>
                <a:spcPct val="90000"/>
              </a:lnSpc>
              <a:spcAft>
                <a:spcPts val="600"/>
              </a:spcAft>
              <a:buFont typeface="Arial" panose="020B0604020202020204" pitchFamily="34" charset="0"/>
              <a:buChar char="•"/>
            </a:pPr>
            <a:r>
              <a:rPr lang="en-US" sz="2200" dirty="0"/>
              <a:t>Present the self-attention mechanism of self-supervised </a:t>
            </a:r>
            <a:r>
              <a:rPr lang="en-US" sz="2200" dirty="0" err="1"/>
              <a:t>BEiT</a:t>
            </a:r>
            <a:r>
              <a:rPr lang="en-US" sz="2200" dirty="0"/>
              <a:t> learning to distinguish semantic regions and object boundaries.</a:t>
            </a:r>
            <a:endParaRPr lang="en-US" sz="2200" dirty="0">
              <a:ea typeface="等线"/>
            </a:endParaRPr>
          </a:p>
        </p:txBody>
      </p:sp>
    </p:spTree>
    <p:extLst>
      <p:ext uri="{BB962C8B-B14F-4D97-AF65-F5344CB8AC3E}">
        <p14:creationId xmlns:p14="http://schemas.microsoft.com/office/powerpoint/2010/main" val="242246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8BF13C-29C9-D2C9-2BBA-0E32C6F2AA30}"/>
              </a:ext>
            </a:extLst>
          </p:cNvPr>
          <p:cNvSpPr>
            <a:spLocks noGrp="1"/>
          </p:cNvSpPr>
          <p:nvPr>
            <p:ph type="title"/>
          </p:nvPr>
        </p:nvSpPr>
        <p:spPr>
          <a:xfrm>
            <a:off x="604879" y="691998"/>
            <a:ext cx="10515600" cy="1325563"/>
          </a:xfrm>
        </p:spPr>
        <p:txBody>
          <a:bodyPr>
            <a:normAutofit/>
          </a:bodyPr>
          <a:lstStyle/>
          <a:p>
            <a:r>
              <a:rPr lang="en-US">
                <a:ea typeface="等线 Light"/>
              </a:rPr>
              <a:t>Method</a:t>
            </a: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图片 13">
            <a:extLst>
              <a:ext uri="{FF2B5EF4-FFF2-40B4-BE49-F238E27FC236}">
                <a16:creationId xmlns:a16="http://schemas.microsoft.com/office/drawing/2014/main" id="{86F79D68-313D-0144-C3EF-165C5D906F5D}"/>
              </a:ext>
            </a:extLst>
          </p:cNvPr>
          <p:cNvPicPr>
            <a:picLocks noChangeAspect="1"/>
          </p:cNvPicPr>
          <p:nvPr/>
        </p:nvPicPr>
        <p:blipFill>
          <a:blip r:embed="rId3"/>
          <a:stretch>
            <a:fillRect/>
          </a:stretch>
        </p:blipFill>
        <p:spPr>
          <a:xfrm>
            <a:off x="1901059" y="1884343"/>
            <a:ext cx="8811919" cy="4603559"/>
          </a:xfrm>
          <a:prstGeom prst="rect">
            <a:avLst/>
          </a:prstGeom>
        </p:spPr>
      </p:pic>
      <p:sp>
        <p:nvSpPr>
          <p:cNvPr id="15" name="矩形 14">
            <a:extLst>
              <a:ext uri="{FF2B5EF4-FFF2-40B4-BE49-F238E27FC236}">
                <a16:creationId xmlns:a16="http://schemas.microsoft.com/office/drawing/2014/main" id="{E0166AFE-BDF8-FB9A-67B4-B995448005AF}"/>
              </a:ext>
            </a:extLst>
          </p:cNvPr>
          <p:cNvSpPr/>
          <p:nvPr/>
        </p:nvSpPr>
        <p:spPr>
          <a:xfrm>
            <a:off x="1012380" y="1873986"/>
            <a:ext cx="9700598" cy="1583746"/>
          </a:xfrm>
          <a:prstGeom prst="rect">
            <a:avLst/>
          </a:prstGeom>
          <a:noFill/>
          <a:ln w="4762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a:extLst>
              <a:ext uri="{FF2B5EF4-FFF2-40B4-BE49-F238E27FC236}">
                <a16:creationId xmlns:a16="http://schemas.microsoft.com/office/drawing/2014/main" id="{792C1170-7C86-9635-2BE2-29F81D08593D}"/>
              </a:ext>
            </a:extLst>
          </p:cNvPr>
          <p:cNvSpPr/>
          <p:nvPr/>
        </p:nvSpPr>
        <p:spPr>
          <a:xfrm>
            <a:off x="1012380" y="3693346"/>
            <a:ext cx="9700598" cy="2841488"/>
          </a:xfrm>
          <a:prstGeom prst="rect">
            <a:avLst/>
          </a:prstGeom>
          <a:noFill/>
          <a:ln w="476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17F85126-C697-DF3B-0517-D59FE655BE33}"/>
              </a:ext>
            </a:extLst>
          </p:cNvPr>
          <p:cNvSpPr txBox="1"/>
          <p:nvPr/>
        </p:nvSpPr>
        <p:spPr>
          <a:xfrm>
            <a:off x="-25911" y="6619053"/>
            <a:ext cx="3853940" cy="261610"/>
          </a:xfrm>
          <a:prstGeom prst="rect">
            <a:avLst/>
          </a:prstGeom>
          <a:noFill/>
        </p:spPr>
        <p:txBody>
          <a:bodyPr wrap="none" lIns="91440" tIns="45720" rIns="91440" bIns="45720" rtlCol="0" anchor="t">
            <a:spAutoFit/>
          </a:bodyPr>
          <a:lstStyle/>
          <a:p>
            <a:r>
              <a:rPr lang="en" altLang="zh-CN" sz="1100">
                <a:latin typeface="Arial" panose="020B0604020202020204" pitchFamily="34" charset="0"/>
                <a:ea typeface="等线"/>
                <a:cs typeface="Arial" panose="020B0604020202020204" pitchFamily="34" charset="0"/>
              </a:rPr>
              <a:t>[1] BEIT</a:t>
            </a:r>
            <a:r>
              <a:rPr lang="en" altLang="zh-CN" sz="1100" b="0">
                <a:effectLst/>
                <a:latin typeface="Arial" panose="020B0604020202020204" pitchFamily="34" charset="0"/>
                <a:ea typeface="等线"/>
                <a:cs typeface="Arial" panose="020B0604020202020204" pitchFamily="34" charset="0"/>
              </a:rPr>
              <a:t>: BERT Pre-Training of Image Transformers , 2021</a:t>
            </a:r>
            <a:endParaRPr lang="en" altLang="zh-CN" sz="1100">
              <a:latin typeface="Arial" panose="020B0604020202020204" pitchFamily="34" charset="0"/>
              <a:ea typeface="等线"/>
              <a:cs typeface="Arial" panose="020B0604020202020204" pitchFamily="34" charset="0"/>
            </a:endParaRPr>
          </a:p>
        </p:txBody>
      </p:sp>
      <p:sp>
        <p:nvSpPr>
          <p:cNvPr id="18" name="文本框 17">
            <a:extLst>
              <a:ext uri="{FF2B5EF4-FFF2-40B4-BE49-F238E27FC236}">
                <a16:creationId xmlns:a16="http://schemas.microsoft.com/office/drawing/2014/main" id="{9EC566C6-3984-7FF0-CA43-0D8AEA1527BD}"/>
              </a:ext>
            </a:extLst>
          </p:cNvPr>
          <p:cNvSpPr txBox="1"/>
          <p:nvPr/>
        </p:nvSpPr>
        <p:spPr>
          <a:xfrm>
            <a:off x="1012380" y="1903270"/>
            <a:ext cx="822745" cy="369332"/>
          </a:xfrm>
          <a:prstGeom prst="rect">
            <a:avLst/>
          </a:prstGeom>
          <a:noFill/>
        </p:spPr>
        <p:txBody>
          <a:bodyPr wrap="square" rtlCol="0">
            <a:spAutoFit/>
          </a:bodyPr>
          <a:lstStyle/>
          <a:p>
            <a:r>
              <a:rPr kumimoji="1" lang="en-US" altLang="zh-CN" b="1" err="1">
                <a:solidFill>
                  <a:schemeClr val="accent6">
                    <a:lumMod val="75000"/>
                  </a:schemeClr>
                </a:solidFill>
              </a:rPr>
              <a:t>dVAE</a:t>
            </a:r>
            <a:endParaRPr kumimoji="1" lang="zh-CN" altLang="en-US" b="1">
              <a:solidFill>
                <a:schemeClr val="accent6">
                  <a:lumMod val="75000"/>
                </a:schemeClr>
              </a:solidFill>
            </a:endParaRPr>
          </a:p>
        </p:txBody>
      </p:sp>
      <p:sp>
        <p:nvSpPr>
          <p:cNvPr id="19" name="文本框 18">
            <a:extLst>
              <a:ext uri="{FF2B5EF4-FFF2-40B4-BE49-F238E27FC236}">
                <a16:creationId xmlns:a16="http://schemas.microsoft.com/office/drawing/2014/main" id="{63DD0757-458B-AD27-93FD-EC6440ED6ADA}"/>
              </a:ext>
            </a:extLst>
          </p:cNvPr>
          <p:cNvSpPr txBox="1"/>
          <p:nvPr/>
        </p:nvSpPr>
        <p:spPr>
          <a:xfrm>
            <a:off x="1012380" y="3736675"/>
            <a:ext cx="1583675" cy="369332"/>
          </a:xfrm>
          <a:prstGeom prst="rect">
            <a:avLst/>
          </a:prstGeom>
          <a:noFill/>
        </p:spPr>
        <p:txBody>
          <a:bodyPr wrap="square" rtlCol="0">
            <a:spAutoFit/>
          </a:bodyPr>
          <a:lstStyle/>
          <a:p>
            <a:r>
              <a:rPr kumimoji="1" lang="en-US" altLang="zh-CN" b="1">
                <a:solidFill>
                  <a:srgbClr val="0070C0"/>
                </a:solidFill>
              </a:rPr>
              <a:t>BEIT Encoder</a:t>
            </a:r>
            <a:endParaRPr kumimoji="1" lang="zh-CN" altLang="en-US" b="1">
              <a:solidFill>
                <a:srgbClr val="0070C0"/>
              </a:solidFill>
            </a:endParaRPr>
          </a:p>
        </p:txBody>
      </p:sp>
    </p:spTree>
    <p:extLst>
      <p:ext uri="{BB962C8B-B14F-4D97-AF65-F5344CB8AC3E}">
        <p14:creationId xmlns:p14="http://schemas.microsoft.com/office/powerpoint/2010/main" val="481500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58BDAD-2215-E606-D0FC-34608849EECF}"/>
              </a:ext>
            </a:extLst>
          </p:cNvPr>
          <p:cNvSpPr>
            <a:spLocks noGrp="1"/>
          </p:cNvSpPr>
          <p:nvPr>
            <p:ph type="title"/>
          </p:nvPr>
        </p:nvSpPr>
        <p:spPr>
          <a:xfrm>
            <a:off x="630936" y="850340"/>
            <a:ext cx="3789489" cy="1719072"/>
          </a:xfrm>
        </p:spPr>
        <p:txBody>
          <a:bodyPr anchor="b">
            <a:noAutofit/>
          </a:bodyPr>
          <a:lstStyle/>
          <a:p>
            <a:r>
              <a:rPr lang="en-US" altLang="zh-CN">
                <a:ea typeface="等线 Light"/>
              </a:rPr>
              <a:t>Image Representation</a:t>
            </a:r>
            <a:endParaRPr lang="en-US">
              <a:ea typeface="等线 Light"/>
            </a:endParaRPr>
          </a:p>
        </p:txBody>
      </p:sp>
      <p:sp>
        <p:nvSpPr>
          <p:cNvPr id="2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5DAA8836-B487-33D1-5BE1-52A5007F1EF2}"/>
              </a:ext>
            </a:extLst>
          </p:cNvPr>
          <p:cNvSpPr>
            <a:spLocks noGrp="1"/>
          </p:cNvSpPr>
          <p:nvPr>
            <p:ph idx="1"/>
          </p:nvPr>
        </p:nvSpPr>
        <p:spPr>
          <a:xfrm>
            <a:off x="630936" y="2807208"/>
            <a:ext cx="3429000" cy="3410712"/>
          </a:xfrm>
        </p:spPr>
        <p:txBody>
          <a:bodyPr vert="horz" lIns="91440" tIns="45720" rIns="91440" bIns="45720" rtlCol="0" anchor="t">
            <a:normAutofit/>
          </a:bodyPr>
          <a:lstStyle/>
          <a:p>
            <a:pPr marL="285750" indent="-228600">
              <a:spcAft>
                <a:spcPts val="600"/>
              </a:spcAft>
              <a:buFont typeface="Arial" panose="020B0604020202020204" pitchFamily="34" charset="0"/>
              <a:buChar char="•"/>
            </a:pPr>
            <a:r>
              <a:rPr kumimoji="1" lang="en-US" altLang="zh-CN" sz="2200"/>
              <a:t>Image Patches</a:t>
            </a:r>
          </a:p>
          <a:p>
            <a:pPr marL="285750" indent="-228600">
              <a:spcAft>
                <a:spcPts val="600"/>
              </a:spcAft>
              <a:buFont typeface="Arial" panose="020B0604020202020204" pitchFamily="34" charset="0"/>
              <a:buChar char="•"/>
            </a:pPr>
            <a:r>
              <a:rPr kumimoji="1" lang="en-US" altLang="zh-CN" sz="2200"/>
              <a:t>Visual Tokens</a:t>
            </a:r>
          </a:p>
        </p:txBody>
      </p:sp>
      <p:pic>
        <p:nvPicPr>
          <p:cNvPr id="3" name="Picture 3" descr="page14image61851472">
            <a:extLst>
              <a:ext uri="{FF2B5EF4-FFF2-40B4-BE49-F238E27FC236}">
                <a16:creationId xmlns:a16="http://schemas.microsoft.com/office/drawing/2014/main" id="{3521C6F3-093A-8B3E-0F19-4B1BFF97C5B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93326" y="1756881"/>
            <a:ext cx="6903720" cy="3745271"/>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A7E2ECA-D70A-9AE9-E337-FA887A61621E}"/>
              </a:ext>
            </a:extLst>
          </p:cNvPr>
          <p:cNvSpPr txBox="1"/>
          <p:nvPr/>
        </p:nvSpPr>
        <p:spPr>
          <a:xfrm>
            <a:off x="0" y="6433084"/>
            <a:ext cx="5559535" cy="769441"/>
          </a:xfrm>
          <a:prstGeom prst="rect">
            <a:avLst/>
          </a:prstGeom>
          <a:noFill/>
        </p:spPr>
        <p:txBody>
          <a:bodyPr wrap="none" lIns="91440" tIns="45720" rIns="91440" bIns="45720" rtlCol="0" anchor="t">
            <a:spAutoFit/>
          </a:bodyPr>
          <a:lstStyle/>
          <a:p>
            <a:r>
              <a:rPr lang="en" altLang="zh-CN" sz="1100" dirty="0">
                <a:latin typeface="Arial"/>
                <a:ea typeface="等线"/>
                <a:cs typeface="Arial"/>
              </a:rPr>
              <a:t>[1] </a:t>
            </a:r>
            <a:r>
              <a:rPr lang="en" altLang="zh-CN" sz="1100" b="0" dirty="0">
                <a:effectLst/>
                <a:latin typeface="Arial"/>
                <a:ea typeface="等线"/>
                <a:cs typeface="Arial"/>
              </a:rPr>
              <a:t>BEIT: BERT Pre-Training of Image Transformers , 2021</a:t>
            </a:r>
          </a:p>
          <a:p>
            <a:r>
              <a:rPr lang="en" altLang="zh-CN" sz="1100" dirty="0">
                <a:latin typeface="Arial"/>
                <a:ea typeface="等线"/>
                <a:cs typeface="Arial"/>
              </a:rPr>
              <a:t>[7] An</a:t>
            </a:r>
            <a:r>
              <a:rPr lang="en" altLang="zh-CN" sz="1100" dirty="0">
                <a:effectLst/>
                <a:latin typeface="Arial"/>
                <a:ea typeface="等线"/>
                <a:cs typeface="Arial"/>
              </a:rPr>
              <a:t> image is worth 16x16 words: Transformers for image recognition at scale, 2020</a:t>
            </a:r>
            <a:r>
              <a:rPr lang="en" altLang="zh-CN" sz="1100" dirty="0">
                <a:latin typeface="Arial"/>
                <a:ea typeface="等线"/>
                <a:cs typeface="Arial"/>
              </a:rPr>
              <a:t> </a:t>
            </a:r>
          </a:p>
          <a:p>
            <a:endParaRPr lang="en" altLang="zh-CN" sz="1100">
              <a:latin typeface="Arial" panose="020B0604020202020204" pitchFamily="34" charset="0"/>
              <a:ea typeface="等线"/>
              <a:cs typeface="Arial" panose="020B0604020202020204" pitchFamily="34" charset="0"/>
            </a:endParaRPr>
          </a:p>
          <a:p>
            <a:endParaRPr kumimoji="1" lang="zh-CN" altLang="en-US"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9138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文本框 16">
            <a:extLst>
              <a:ext uri="{FF2B5EF4-FFF2-40B4-BE49-F238E27FC236}">
                <a16:creationId xmlns:a16="http://schemas.microsoft.com/office/drawing/2014/main" id="{17F85126-C697-DF3B-0517-D59FE655BE33}"/>
              </a:ext>
            </a:extLst>
          </p:cNvPr>
          <p:cNvSpPr txBox="1"/>
          <p:nvPr/>
        </p:nvSpPr>
        <p:spPr>
          <a:xfrm>
            <a:off x="0" y="6565389"/>
            <a:ext cx="3853940" cy="430887"/>
          </a:xfrm>
          <a:prstGeom prst="rect">
            <a:avLst/>
          </a:prstGeom>
          <a:noFill/>
        </p:spPr>
        <p:txBody>
          <a:bodyPr wrap="none" lIns="91440" tIns="45720" rIns="91440" bIns="45720" rtlCol="0" anchor="t">
            <a:spAutoFit/>
          </a:bodyPr>
          <a:lstStyle/>
          <a:p>
            <a:r>
              <a:rPr lang="en" altLang="zh-CN" sz="1100">
                <a:latin typeface="Arial" panose="020B0604020202020204" pitchFamily="34" charset="0"/>
                <a:ea typeface="等线"/>
                <a:cs typeface="Arial" panose="020B0604020202020204" pitchFamily="34" charset="0"/>
              </a:rPr>
              <a:t>[1] BEIT</a:t>
            </a:r>
            <a:r>
              <a:rPr lang="en" altLang="zh-CN" sz="1100" b="0">
                <a:effectLst/>
                <a:latin typeface="Arial" panose="020B0604020202020204" pitchFamily="34" charset="0"/>
                <a:ea typeface="等线"/>
                <a:cs typeface="Arial" panose="020B0604020202020204" pitchFamily="34" charset="0"/>
              </a:rPr>
              <a:t>: BERT Pre-Training of Image Transformers , 2021</a:t>
            </a:r>
            <a:endParaRPr lang="en" altLang="zh-CN" sz="1100">
              <a:latin typeface="Arial" panose="020B0604020202020204" pitchFamily="34" charset="0"/>
              <a:ea typeface="等线"/>
              <a:cs typeface="Arial" panose="020B0604020202020204" pitchFamily="34" charset="0"/>
            </a:endParaRPr>
          </a:p>
          <a:p>
            <a:endParaRPr kumimoji="1" lang="zh-CN" altLang="en-US" sz="1100">
              <a:latin typeface="Arial" panose="020B0604020202020204" pitchFamily="34" charset="0"/>
              <a:cs typeface="Arial" panose="020B0604020202020204" pitchFamily="34" charset="0"/>
            </a:endParaRPr>
          </a:p>
        </p:txBody>
      </p:sp>
      <p:pic>
        <p:nvPicPr>
          <p:cNvPr id="3" name="Picture 1" descr="page13image61692416">
            <a:extLst>
              <a:ext uri="{FF2B5EF4-FFF2-40B4-BE49-F238E27FC236}">
                <a16:creationId xmlns:a16="http://schemas.microsoft.com/office/drawing/2014/main" id="{2EBE1199-6CF7-9671-2497-DFAE12D1D90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57139" y="2663322"/>
            <a:ext cx="10506508" cy="2652128"/>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97698322-4345-C045-5545-4113D1D8D96E}"/>
              </a:ext>
            </a:extLst>
          </p:cNvPr>
          <p:cNvSpPr txBox="1">
            <a:spLocks/>
          </p:cNvSpPr>
          <p:nvPr/>
        </p:nvSpPr>
        <p:spPr>
          <a:xfrm>
            <a:off x="669036" y="6466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 altLang="zh-CN" err="1"/>
              <a:t>BEiT</a:t>
            </a:r>
            <a:r>
              <a:rPr kumimoji="1" lang="en" altLang="zh-CN"/>
              <a:t> : Visual Tokens</a:t>
            </a:r>
            <a:endParaRPr kumimoji="1" lang="zh-CN" altLang="en-US"/>
          </a:p>
        </p:txBody>
      </p:sp>
    </p:spTree>
    <p:extLst>
      <p:ext uri="{BB962C8B-B14F-4D97-AF65-F5344CB8AC3E}">
        <p14:creationId xmlns:p14="http://schemas.microsoft.com/office/powerpoint/2010/main" val="232421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标题 1">
            <a:extLst>
              <a:ext uri="{FF2B5EF4-FFF2-40B4-BE49-F238E27FC236}">
                <a16:creationId xmlns:a16="http://schemas.microsoft.com/office/drawing/2014/main" id="{97698322-4345-C045-5545-4113D1D8D96E}"/>
              </a:ext>
            </a:extLst>
          </p:cNvPr>
          <p:cNvSpPr txBox="1">
            <a:spLocks/>
          </p:cNvSpPr>
          <p:nvPr/>
        </p:nvSpPr>
        <p:spPr>
          <a:xfrm>
            <a:off x="669036" y="62056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a:t>VAE &amp; VQVAE</a:t>
            </a:r>
            <a:endParaRPr kumimoji="1" lang="zh-CN" altLang="en-US"/>
          </a:p>
        </p:txBody>
      </p:sp>
      <p:pic>
        <p:nvPicPr>
          <p:cNvPr id="4" name="Picture 6">
            <a:extLst>
              <a:ext uri="{FF2B5EF4-FFF2-40B4-BE49-F238E27FC236}">
                <a16:creationId xmlns:a16="http://schemas.microsoft.com/office/drawing/2014/main" id="{2CE0504A-5412-C30D-AC60-2DC4E29D4144}"/>
              </a:ext>
            </a:extLst>
          </p:cNvPr>
          <p:cNvPicPr>
            <a:picLocks noGrp="1" noChangeAspect="1" noChangeArrowheads="1"/>
          </p:cNvPicPr>
          <p:nvPr/>
        </p:nvPicPr>
        <p:blipFill rotWithShape="1">
          <a:blip r:embed="rId3">
            <a:extLst>
              <a:ext uri="{28A0092B-C50C-407E-A947-70E740481C1C}">
                <a14:useLocalDpi xmlns:a14="http://schemas.microsoft.com/office/drawing/2010/main" val="0"/>
              </a:ext>
            </a:extLst>
          </a:blip>
          <a:srcRect t="31832" r="54701"/>
          <a:stretch/>
        </p:blipFill>
        <p:spPr bwMode="auto">
          <a:xfrm>
            <a:off x="390782" y="2874649"/>
            <a:ext cx="5832485" cy="27866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EADECCBC-8355-6B01-DDB9-77B257FA1E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53" r="5468" b="11598"/>
          <a:stretch/>
        </p:blipFill>
        <p:spPr bwMode="auto">
          <a:xfrm>
            <a:off x="6255682" y="1581595"/>
            <a:ext cx="5545536" cy="357988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E3F7D378-4291-A689-BA00-A68340726BCD}"/>
              </a:ext>
            </a:extLst>
          </p:cNvPr>
          <p:cNvSpPr/>
          <p:nvPr/>
        </p:nvSpPr>
        <p:spPr>
          <a:xfrm>
            <a:off x="8667272" y="1196656"/>
            <a:ext cx="2419349" cy="1765340"/>
          </a:xfrm>
          <a:prstGeom prst="rect">
            <a:avLst/>
          </a:prstGeom>
          <a:noFill/>
          <a:ln w="476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9" name="文本框 3">
            <a:extLst>
              <a:ext uri="{FF2B5EF4-FFF2-40B4-BE49-F238E27FC236}">
                <a16:creationId xmlns:a16="http://schemas.microsoft.com/office/drawing/2014/main" id="{A1B59418-449B-30E2-12A6-F322B121306A}"/>
              </a:ext>
            </a:extLst>
          </p:cNvPr>
          <p:cNvSpPr txBox="1"/>
          <p:nvPr/>
        </p:nvSpPr>
        <p:spPr>
          <a:xfrm>
            <a:off x="9028449" y="1207242"/>
            <a:ext cx="1696996" cy="523220"/>
          </a:xfrm>
          <a:prstGeom prst="rect">
            <a:avLst/>
          </a:prstGeom>
          <a:noFill/>
        </p:spPr>
        <p:txBody>
          <a:bodyPr wrap="square" lIns="91440" tIns="45720" rIns="91440" bIns="4572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 altLang="zh-CN" sz="1400" dirty="0">
                <a:effectLst/>
                <a:latin typeface="NimbusRomNo9L"/>
                <a:ea typeface="等线"/>
              </a:rPr>
              <a:t>visual codebook (i.e., vocabulary)</a:t>
            </a:r>
            <a:r>
              <a:rPr lang="en" altLang="zh-CN" sz="1400" dirty="0">
                <a:latin typeface="NimbusRomNo9L"/>
                <a:ea typeface="等线"/>
              </a:rPr>
              <a:t> </a:t>
            </a:r>
            <a:endParaRPr lang="en" altLang="zh-CN" sz="1400">
              <a:ea typeface="等线"/>
            </a:endParaRPr>
          </a:p>
        </p:txBody>
      </p:sp>
      <p:sp>
        <p:nvSpPr>
          <p:cNvPr id="13" name="文本框 5">
            <a:extLst>
              <a:ext uri="{FF2B5EF4-FFF2-40B4-BE49-F238E27FC236}">
                <a16:creationId xmlns:a16="http://schemas.microsoft.com/office/drawing/2014/main" id="{C17AE199-B6C7-2687-60EE-575D183604EE}"/>
              </a:ext>
            </a:extLst>
          </p:cNvPr>
          <p:cNvSpPr txBox="1"/>
          <p:nvPr/>
        </p:nvSpPr>
        <p:spPr>
          <a:xfrm>
            <a:off x="0" y="6432528"/>
            <a:ext cx="4794839" cy="984885"/>
          </a:xfrm>
          <a:prstGeom prst="rect">
            <a:avLst/>
          </a:prstGeom>
          <a:noFill/>
        </p:spPr>
        <p:txBody>
          <a:bodyPr wrap="square" lIns="91440" tIns="45720" rIns="91440" bIns="45720"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 altLang="zh-CN" sz="1100">
                <a:latin typeface="Arial" panose="020B0604020202020204" pitchFamily="34" charset="0"/>
                <a:ea typeface="等线"/>
                <a:cs typeface="Arial" panose="020B0604020202020204" pitchFamily="34" charset="0"/>
              </a:rPr>
              <a:t>[4] Zero-shot</a:t>
            </a:r>
            <a:r>
              <a:rPr lang="en" altLang="zh-CN" sz="1100">
                <a:effectLst/>
                <a:latin typeface="Arial" panose="020B0604020202020204" pitchFamily="34" charset="0"/>
                <a:ea typeface="等线"/>
                <a:cs typeface="Arial" panose="020B0604020202020204" pitchFamily="34" charset="0"/>
              </a:rPr>
              <a:t> text-to-image generation,</a:t>
            </a:r>
            <a:r>
              <a:rPr lang="en" altLang="zh-CN" sz="1100">
                <a:latin typeface="Arial" panose="020B0604020202020204" pitchFamily="34" charset="0"/>
                <a:ea typeface="等线"/>
                <a:cs typeface="Arial" panose="020B0604020202020204" pitchFamily="34" charset="0"/>
              </a:rPr>
              <a:t> </a:t>
            </a:r>
            <a:r>
              <a:rPr lang="en" altLang="zh-CN" sz="1100">
                <a:effectLst/>
                <a:latin typeface="Arial" panose="020B0604020202020204" pitchFamily="34" charset="0"/>
                <a:ea typeface="等线"/>
                <a:cs typeface="Arial" panose="020B0604020202020204" pitchFamily="34" charset="0"/>
              </a:rPr>
              <a:t>2021</a:t>
            </a:r>
          </a:p>
          <a:p>
            <a:r>
              <a:rPr lang="en" altLang="zh-CN" sz="1100">
                <a:solidFill>
                  <a:srgbClr val="222222"/>
                </a:solidFill>
                <a:latin typeface="Arial" panose="020B0604020202020204" pitchFamily="34" charset="0"/>
                <a:ea typeface="等线"/>
                <a:cs typeface="Arial" panose="020B0604020202020204" pitchFamily="34" charset="0"/>
              </a:rPr>
              <a:t>[5] </a:t>
            </a:r>
            <a:r>
              <a:rPr lang="en" altLang="zh-CN" sz="1100" b="0" i="0">
                <a:solidFill>
                  <a:srgbClr val="222222"/>
                </a:solidFill>
                <a:effectLst/>
                <a:latin typeface="Arial" panose="020B0604020202020204" pitchFamily="34" charset="0"/>
                <a:ea typeface="等线"/>
                <a:cs typeface="Arial" panose="020B0604020202020204" pitchFamily="34" charset="0"/>
              </a:rPr>
              <a:t>Video generation using </a:t>
            </a:r>
            <a:r>
              <a:rPr lang="en" altLang="zh-CN" sz="1100" b="0" i="0" err="1">
                <a:solidFill>
                  <a:srgbClr val="222222"/>
                </a:solidFill>
                <a:effectLst/>
                <a:latin typeface="Arial" panose="020B0604020202020204" pitchFamily="34" charset="0"/>
                <a:ea typeface="等线"/>
                <a:cs typeface="Arial" panose="020B0604020202020204" pitchFamily="34" charset="0"/>
              </a:rPr>
              <a:t>vq-vae</a:t>
            </a:r>
            <a:r>
              <a:rPr lang="en" altLang="zh-CN" sz="1100" b="0" i="0">
                <a:solidFill>
                  <a:srgbClr val="222222"/>
                </a:solidFill>
                <a:effectLst/>
                <a:latin typeface="Arial" panose="020B0604020202020204" pitchFamily="34" charset="0"/>
                <a:ea typeface="等线"/>
                <a:cs typeface="Arial" panose="020B0604020202020204" pitchFamily="34" charset="0"/>
              </a:rPr>
              <a:t> and transformers, 2021</a:t>
            </a:r>
            <a:endParaRPr lang="zh-CN" altLang="en-US" sz="1100">
              <a:latin typeface="Arial" panose="020B0604020202020204" pitchFamily="34" charset="0"/>
              <a:ea typeface="等线"/>
              <a:cs typeface="Arial" panose="020B0604020202020204" pitchFamily="34" charset="0"/>
            </a:endParaRPr>
          </a:p>
          <a:p>
            <a:endParaRPr lang="en" altLang="zh-CN" dirty="0">
              <a:latin typeface="Arial" panose="020B0604020202020204" pitchFamily="34" charset="0"/>
              <a:ea typeface="等线"/>
              <a:cs typeface="Arial" panose="020B0604020202020204" pitchFamily="34" charset="0"/>
            </a:endParaRPr>
          </a:p>
          <a:p>
            <a:endParaRPr kumimoji="1" lang="zh-CN" altLang="en-US"/>
          </a:p>
        </p:txBody>
      </p:sp>
    </p:spTree>
    <p:extLst>
      <p:ext uri="{BB962C8B-B14F-4D97-AF65-F5344CB8AC3E}">
        <p14:creationId xmlns:p14="http://schemas.microsoft.com/office/powerpoint/2010/main" val="175578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文本框 16">
            <a:extLst>
              <a:ext uri="{FF2B5EF4-FFF2-40B4-BE49-F238E27FC236}">
                <a16:creationId xmlns:a16="http://schemas.microsoft.com/office/drawing/2014/main" id="{17F85126-C697-DF3B-0517-D59FE655BE33}"/>
              </a:ext>
            </a:extLst>
          </p:cNvPr>
          <p:cNvSpPr txBox="1"/>
          <p:nvPr/>
        </p:nvSpPr>
        <p:spPr>
          <a:xfrm>
            <a:off x="0" y="6588695"/>
            <a:ext cx="3815468" cy="538609"/>
          </a:xfrm>
          <a:prstGeom prst="rect">
            <a:avLst/>
          </a:prstGeom>
          <a:noFill/>
        </p:spPr>
        <p:txBody>
          <a:bodyPr wrap="none" lIns="91440" tIns="45720" rIns="91440" bIns="45720" rtlCol="0" anchor="t">
            <a:spAutoFit/>
          </a:bodyPr>
          <a:lstStyle/>
          <a:p>
            <a:r>
              <a:rPr lang="en" altLang="zh-CN" sz="1100">
                <a:latin typeface="Arial" panose="020B0604020202020204" pitchFamily="34" charset="0"/>
                <a:ea typeface="等线"/>
                <a:cs typeface="Arial" panose="020B0604020202020204" pitchFamily="34" charset="0"/>
              </a:rPr>
              <a:t>[1] </a:t>
            </a:r>
            <a:r>
              <a:rPr lang="en" altLang="zh-CN" sz="1100" b="0">
                <a:effectLst/>
                <a:latin typeface="Arial" panose="020B0604020202020204" pitchFamily="34" charset="0"/>
                <a:ea typeface="等线"/>
                <a:cs typeface="Arial" panose="020B0604020202020204" pitchFamily="34" charset="0"/>
              </a:rPr>
              <a:t>BEIT: BERT Pre-Training of Image Transformers, 2021</a:t>
            </a:r>
            <a:endParaRPr lang="en" altLang="zh-CN" sz="1100">
              <a:latin typeface="Arial" panose="020B0604020202020204" pitchFamily="34" charset="0"/>
              <a:ea typeface="等线"/>
              <a:cs typeface="Arial" panose="020B0604020202020204" pitchFamily="34" charset="0"/>
            </a:endParaRPr>
          </a:p>
          <a:p>
            <a:endParaRPr kumimoji="1" lang="zh-CN" altLang="en-US"/>
          </a:p>
        </p:txBody>
      </p:sp>
      <p:pic>
        <p:nvPicPr>
          <p:cNvPr id="3" name="Picture 1" descr="page13image61692416">
            <a:extLst>
              <a:ext uri="{FF2B5EF4-FFF2-40B4-BE49-F238E27FC236}">
                <a16:creationId xmlns:a16="http://schemas.microsoft.com/office/drawing/2014/main" id="{2EBE1199-6CF7-9671-2497-DFAE12D1D90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57139" y="2663322"/>
            <a:ext cx="10506508" cy="2652128"/>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a:extLst>
              <a:ext uri="{FF2B5EF4-FFF2-40B4-BE49-F238E27FC236}">
                <a16:creationId xmlns:a16="http://schemas.microsoft.com/office/drawing/2014/main" id="{97698322-4345-C045-5545-4113D1D8D96E}"/>
              </a:ext>
            </a:extLst>
          </p:cNvPr>
          <p:cNvSpPr txBox="1">
            <a:spLocks/>
          </p:cNvSpPr>
          <p:nvPr/>
        </p:nvSpPr>
        <p:spPr>
          <a:xfrm>
            <a:off x="669036" y="6466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 altLang="zh-CN" err="1"/>
              <a:t>BEiT</a:t>
            </a:r>
            <a:r>
              <a:rPr kumimoji="1" lang="en" altLang="zh-CN"/>
              <a:t> : Visual Tokens</a:t>
            </a:r>
            <a:endParaRPr kumimoji="1" lang="zh-CN" altLang="en-US"/>
          </a:p>
        </p:txBody>
      </p:sp>
    </p:spTree>
    <p:extLst>
      <p:ext uri="{BB962C8B-B14F-4D97-AF65-F5344CB8AC3E}">
        <p14:creationId xmlns:p14="http://schemas.microsoft.com/office/powerpoint/2010/main" val="38685617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15</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主题​​</vt:lpstr>
      <vt:lpstr>BEiT is All You Need</vt:lpstr>
      <vt:lpstr>Problem Statement</vt:lpstr>
      <vt:lpstr>Motivation</vt:lpstr>
      <vt:lpstr>Contributions</vt:lpstr>
      <vt:lpstr>Method</vt:lpstr>
      <vt:lpstr>Image Representation</vt:lpstr>
      <vt:lpstr>PowerPoint Presentation</vt:lpstr>
      <vt:lpstr>PowerPoint Presentation</vt:lpstr>
      <vt:lpstr>PowerPoint Presentation</vt:lpstr>
      <vt:lpstr>PowerPoint Presentation</vt:lpstr>
      <vt:lpstr>PowerPoint Presentation</vt:lpstr>
      <vt:lpstr>BEiT : Bert pre-training of image transformers</vt:lpstr>
      <vt:lpstr>Pre-training Setup</vt:lpstr>
      <vt:lpstr>Image Classification</vt:lpstr>
      <vt:lpstr>Convergence  Curves </vt:lpstr>
      <vt:lpstr>Semantic Segmentation</vt:lpstr>
      <vt:lpstr>Ablation Studies </vt:lpstr>
      <vt:lpstr>Strength and Weakness</vt:lpstr>
      <vt:lpstr>Extension</vt:lpstr>
      <vt:lpstr>Beit v2 : Visual Token</vt:lpstr>
      <vt:lpstr>Overall Framework for BEIT V2 </vt:lpstr>
      <vt:lpstr>BEiT v3</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Visualizing and Analyzing Factors affecting the popularity of the movie</dc:title>
  <dc:creator>Lingyu Yang</dc:creator>
  <cp:revision>250</cp:revision>
  <dcterms:created xsi:type="dcterms:W3CDTF">2022-03-28T03:13:55Z</dcterms:created>
  <dcterms:modified xsi:type="dcterms:W3CDTF">2022-11-26T16:40:16Z</dcterms:modified>
</cp:coreProperties>
</file>