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8"/>
  </p:notesMasterIdLst>
  <p:sldIdLst>
    <p:sldId id="292" r:id="rId2"/>
    <p:sldId id="264" r:id="rId3"/>
    <p:sldId id="272" r:id="rId4"/>
    <p:sldId id="293" r:id="rId5"/>
    <p:sldId id="257" r:id="rId6"/>
    <p:sldId id="265" r:id="rId7"/>
    <p:sldId id="258" r:id="rId8"/>
    <p:sldId id="266" r:id="rId9"/>
    <p:sldId id="259" r:id="rId10"/>
    <p:sldId id="268" r:id="rId11"/>
    <p:sldId id="267" r:id="rId12"/>
    <p:sldId id="260" r:id="rId13"/>
    <p:sldId id="269" r:id="rId14"/>
    <p:sldId id="261" r:id="rId15"/>
    <p:sldId id="270" r:id="rId16"/>
    <p:sldId id="262" r:id="rId17"/>
    <p:sldId id="271" r:id="rId18"/>
    <p:sldId id="263" r:id="rId19"/>
    <p:sldId id="275" r:id="rId20"/>
    <p:sldId id="276" r:id="rId21"/>
    <p:sldId id="277" r:id="rId22"/>
    <p:sldId id="278" r:id="rId23"/>
    <p:sldId id="280" r:id="rId24"/>
    <p:sldId id="279" r:id="rId25"/>
    <p:sldId id="281" r:id="rId26"/>
    <p:sldId id="282" r:id="rId27"/>
    <p:sldId id="283" r:id="rId28"/>
    <p:sldId id="284" r:id="rId29"/>
    <p:sldId id="285" r:id="rId30"/>
    <p:sldId id="286" r:id="rId31"/>
    <p:sldId id="287" r:id="rId32"/>
    <p:sldId id="288" r:id="rId33"/>
    <p:sldId id="291" r:id="rId34"/>
    <p:sldId id="294" r:id="rId35"/>
    <p:sldId id="290" r:id="rId36"/>
    <p:sldId id="28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96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725B2C-6687-4585-9271-88B7E5CE9FDE}" type="datetimeFigureOut">
              <a:rPr lang="en-US" smtClean="0"/>
              <a:pPr/>
              <a:t>12/20/2020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11C7B4-8F85-46C2-AD1A-DC27A692021B}" type="slidenum">
              <a:rPr lang="en-US" smtClean="0"/>
              <a:pPr/>
              <a:t>‹#›</a:t>
            </a:fld>
            <a:endParaRPr lang="en-US"/>
          </a:p>
        </p:txBody>
      </p:sp>
    </p:spTree>
    <p:extLst>
      <p:ext uri="{BB962C8B-B14F-4D97-AF65-F5344CB8AC3E}">
        <p14:creationId xmlns:p14="http://schemas.microsoft.com/office/powerpoint/2010/main" val="65562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11C7B4-8F85-46C2-AD1A-DC27A692021B}" type="slidenum">
              <a:rPr lang="en-US" smtClean="0"/>
              <a:pPr/>
              <a:t>5</a:t>
            </a:fld>
            <a:endParaRPr lang="en-US"/>
          </a:p>
        </p:txBody>
      </p:sp>
    </p:spTree>
    <p:extLst>
      <p:ext uri="{BB962C8B-B14F-4D97-AF65-F5344CB8AC3E}">
        <p14:creationId xmlns:p14="http://schemas.microsoft.com/office/powerpoint/2010/main" val="2849232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1F15926-8D0F-4AFA-B792-6CDA0E227E4A}" type="datetimeFigureOut">
              <a:rPr lang="en-US" smtClean="0"/>
              <a:pPr/>
              <a:t>12/20/2020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FFCF0F14-880D-4DD9-BDEE-0EC1483DCFB8}"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F15926-8D0F-4AFA-B792-6CDA0E227E4A}"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F0F14-880D-4DD9-BDEE-0EC1483DCF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F15926-8D0F-4AFA-B792-6CDA0E227E4A}"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F0F14-880D-4DD9-BDEE-0EC1483DCF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F15926-8D0F-4AFA-B792-6CDA0E227E4A}"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F0F14-880D-4DD9-BDEE-0EC1483DCF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1F15926-8D0F-4AFA-B792-6CDA0E227E4A}"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FFCF0F14-880D-4DD9-BDEE-0EC1483DCFB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1F15926-8D0F-4AFA-B792-6CDA0E227E4A}"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F0F14-880D-4DD9-BDEE-0EC1483DCF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1F15926-8D0F-4AFA-B792-6CDA0E227E4A}" type="datetimeFigureOut">
              <a:rPr lang="en-US" smtClean="0"/>
              <a:pPr/>
              <a:t>12/20/2020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CF0F14-880D-4DD9-BDEE-0EC1483DCF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1F15926-8D0F-4AFA-B792-6CDA0E227E4A}" type="datetimeFigureOut">
              <a:rPr lang="en-US" smtClean="0"/>
              <a:pPr/>
              <a:t>12/20/2020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CF0F14-880D-4DD9-BDEE-0EC1483DCF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15926-8D0F-4AFA-B792-6CDA0E227E4A}" type="datetimeFigureOut">
              <a:rPr lang="en-US" smtClean="0"/>
              <a:pPr/>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CF0F14-880D-4DD9-BDEE-0EC1483DCF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1F15926-8D0F-4AFA-B792-6CDA0E227E4A}"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F0F14-880D-4DD9-BDEE-0EC1483DCF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1F15926-8D0F-4AFA-B792-6CDA0E227E4A}"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F0F14-880D-4DD9-BDEE-0EC1483DCF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1F15926-8D0F-4AFA-B792-6CDA0E227E4A}" type="datetimeFigureOut">
              <a:rPr lang="en-US" smtClean="0"/>
              <a:pPr/>
              <a:t>12/20/2020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FCF0F14-880D-4DD9-BDEE-0EC1483DCFB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992562"/>
          </a:xfrm>
        </p:spPr>
        <p:txBody>
          <a:bodyPr>
            <a:normAutofit/>
          </a:bodyPr>
          <a:lstStyle/>
          <a:p>
            <a:r>
              <a:rPr lang="en-US" b="1" dirty="0"/>
              <a:t>R</a:t>
            </a:r>
            <a:r>
              <a:rPr lang="en-US" b="1" dirty="0" smtClean="0"/>
              <a:t>esponsibilities of nurses regarding terminally ill patient.</a:t>
            </a:r>
            <a:br>
              <a:rPr lang="en-US" b="1" dirty="0" smtClean="0"/>
            </a:br>
            <a:endParaRPr lang="en-US" dirty="0"/>
          </a:p>
        </p:txBody>
      </p:sp>
      <p:sp>
        <p:nvSpPr>
          <p:cNvPr id="3" name="Content Placeholder 2"/>
          <p:cNvSpPr>
            <a:spLocks noGrp="1"/>
          </p:cNvSpPr>
          <p:nvPr>
            <p:ph idx="1"/>
          </p:nvPr>
        </p:nvSpPr>
        <p:spPr>
          <a:xfrm>
            <a:off x="457200" y="3962400"/>
            <a:ext cx="8229600" cy="2163763"/>
          </a:xfrm>
        </p:spPr>
        <p:txBody>
          <a:bodyPr/>
          <a:lstStyle/>
          <a:p>
            <a:pPr>
              <a:buNone/>
            </a:pPr>
            <a:r>
              <a:rPr lang="en-US" dirty="0" smtClean="0"/>
              <a:t>                                    Unit 5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lstStyle/>
          <a:p>
            <a:pPr algn="just"/>
            <a:r>
              <a:rPr lang="en-US" sz="3600" dirty="0" smtClean="0">
                <a:solidFill>
                  <a:schemeClr val="bg1"/>
                </a:solidFill>
              </a:rPr>
              <a:t>Additionally, nurses may place a foam pad beneath areas of client’s elbow and heels as well as request a special mattress to improve the blood circulation and reduce the risk of recurrent sores.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3200" dirty="0" smtClean="0">
                <a:solidFill>
                  <a:schemeClr val="bg1"/>
                </a:solidFill>
              </a:rPr>
              <a:t>Keeping the patient’s skin cleaned and </a:t>
            </a:r>
            <a:r>
              <a:rPr lang="en-US" sz="3200" dirty="0" err="1" smtClean="0">
                <a:solidFill>
                  <a:schemeClr val="bg1"/>
                </a:solidFill>
              </a:rPr>
              <a:t>moisturised</a:t>
            </a:r>
            <a:r>
              <a:rPr lang="en-US" sz="3200" dirty="0" smtClean="0">
                <a:solidFill>
                  <a:schemeClr val="bg1"/>
                </a:solidFill>
              </a:rPr>
              <a:t> is also important to avoid infection. Also, serve the pain killer as prescribed by the doctor as the care for someone who is dying should focus on relieving pain without worrying about possible long-term complications of drug dependence or abuse .</a:t>
            </a:r>
            <a:endParaRPr lang="en-US" sz="32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a:xfrm>
            <a:off x="457200" y="1219200"/>
            <a:ext cx="8229600" cy="5090160"/>
          </a:xfrm>
        </p:spPr>
        <p:txBody>
          <a:bodyPr>
            <a:normAutofit lnSpcReduction="10000"/>
          </a:bodyPr>
          <a:lstStyle/>
          <a:p>
            <a:pPr>
              <a:buNone/>
            </a:pPr>
            <a:r>
              <a:rPr lang="en-US" sz="3200" b="1" dirty="0">
                <a:solidFill>
                  <a:schemeClr val="bg1"/>
                </a:solidFill>
              </a:rPr>
              <a:t>Emotional support</a:t>
            </a:r>
          </a:p>
          <a:p>
            <a:pPr algn="just"/>
            <a:r>
              <a:rPr lang="en-US" sz="3200" dirty="0">
                <a:solidFill>
                  <a:schemeClr val="bg1"/>
                </a:solidFill>
              </a:rPr>
              <a:t>Complete end-of-life care also includes helping the dying person manage mental and emotional distress. Someone who is alert near the end of life might understandably feel depressed or anxious. The simple act of physical contact such as holding hands, a touch, or a gentle massage can make a person feel connected to those he or she </a:t>
            </a:r>
            <a:r>
              <a:rPr lang="en-US" sz="3200" dirty="0" smtClean="0">
                <a:solidFill>
                  <a:schemeClr val="bg1"/>
                </a:solidFill>
              </a:rPr>
              <a:t>loves It can be </a:t>
            </a:r>
            <a:r>
              <a:rPr lang="en-US" dirty="0" smtClean="0">
                <a:solidFill>
                  <a:schemeClr val="bg1"/>
                </a:solidFill>
              </a:rPr>
              <a:t>very soothing. </a:t>
            </a:r>
            <a:endParaRPr 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buNone/>
            </a:pPr>
            <a:r>
              <a:rPr lang="en-US" dirty="0" smtClean="0">
                <a:solidFill>
                  <a:schemeClr val="bg1"/>
                </a:solidFill>
              </a:rPr>
              <a:t>Meanwhile, some healthcare providers suggest that a low volume music and soft lighting are comforting for a dying patient. It has been proven that music therapy is able to improve a patient’s mood by increasing relaxation and reducing their pain. Or else, just being present with the patient is often enough. Sometimes, your quiet presence can be a meaningful gift for a dying family member or friend.</a:t>
            </a:r>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lnSpcReduction="10000"/>
          </a:bodyPr>
          <a:lstStyle/>
          <a:p>
            <a:pPr>
              <a:buNone/>
            </a:pPr>
            <a:r>
              <a:rPr lang="en-US" sz="3200" b="1" dirty="0">
                <a:solidFill>
                  <a:schemeClr val="bg1"/>
                </a:solidFill>
              </a:rPr>
              <a:t>Spiritual needs</a:t>
            </a:r>
          </a:p>
          <a:p>
            <a:pPr algn="just"/>
            <a:r>
              <a:rPr lang="en-US" sz="3200" dirty="0">
                <a:solidFill>
                  <a:schemeClr val="bg1"/>
                </a:solidFill>
              </a:rPr>
              <a:t>While an unconscious patient is still able to hear, nurses may suggest that family members invite religious person/s to come and perform certain prayers as it will help the patient with their spiritual needs. Nurses can also encourage families to share their memories of good times with the patient since it is never too late to say how they </a:t>
            </a:r>
            <a:r>
              <a:rPr lang="en-US" sz="3200" dirty="0" smtClean="0">
                <a:solidFill>
                  <a:schemeClr val="bg1"/>
                </a:solidFill>
              </a:rPr>
              <a:t>feel</a:t>
            </a:r>
            <a:endParaRPr lang="en-US" sz="32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sp>
        <p:nvSpPr>
          <p:cNvPr id="3" name="Content Placeholder 2"/>
          <p:cNvSpPr>
            <a:spLocks noGrp="1"/>
          </p:cNvSpPr>
          <p:nvPr>
            <p:ph idx="1"/>
          </p:nvPr>
        </p:nvSpPr>
        <p:spPr/>
        <p:txBody>
          <a:bodyPr/>
          <a:lstStyle/>
          <a:p>
            <a:pPr algn="just"/>
            <a:r>
              <a:rPr lang="en-US" sz="3600" dirty="0" smtClean="0">
                <a:solidFill>
                  <a:schemeClr val="bg1"/>
                </a:solidFill>
              </a:rPr>
              <a:t> It is also a good idea for them to make an audiotape or videotape for the family, writing letters, or keeping a journal as it assures the patient that something of their essence will survive past their death (Buckley &amp; </a:t>
            </a:r>
            <a:r>
              <a:rPr lang="en-US" sz="3600" dirty="0" err="1" smtClean="0">
                <a:solidFill>
                  <a:schemeClr val="bg1"/>
                </a:solidFill>
              </a:rPr>
              <a:t>Herth</a:t>
            </a:r>
            <a:r>
              <a:rPr lang="en-US" sz="3600" dirty="0" smtClean="0">
                <a:solidFill>
                  <a:schemeClr val="bg1"/>
                </a:solidFill>
              </a:rPr>
              <a:t>, 2004).</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buNone/>
            </a:pPr>
            <a:r>
              <a:rPr lang="en-US" sz="3200" b="1" dirty="0">
                <a:solidFill>
                  <a:schemeClr val="bg1"/>
                </a:solidFill>
              </a:rPr>
              <a:t>Supporting the family member</a:t>
            </a:r>
          </a:p>
          <a:p>
            <a:pPr algn="just"/>
            <a:r>
              <a:rPr lang="en-US" sz="3200" dirty="0">
                <a:solidFill>
                  <a:schemeClr val="bg1"/>
                </a:solidFill>
              </a:rPr>
              <a:t>Family members require a nurse’s support, guidance, and education as they care for their loved one in their final journey. It is common for patients in their last days of life to have decreased appetite or feel nauseated by food.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Autofit/>
          </a:bodyPr>
          <a:lstStyle/>
          <a:p>
            <a:pPr algn="just"/>
            <a:r>
              <a:rPr lang="en-US" sz="3200" dirty="0" smtClean="0">
                <a:solidFill>
                  <a:schemeClr val="bg1"/>
                </a:solidFill>
              </a:rPr>
              <a:t>So, as a nurse, you should educate the family about the symptoms the client will likely experience and the implications for care. Whenever possible, communicate news of a patient’s declining condition or impending death when family members are together so they can provide support to one another. Give the news in private, and stay with the family as long as needed or desired.</a:t>
            </a:r>
            <a:endParaRPr lang="en-US" sz="32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a:xfrm>
            <a:off x="457200" y="1143000"/>
            <a:ext cx="8229600" cy="5166360"/>
          </a:xfrm>
        </p:spPr>
        <p:txBody>
          <a:bodyPr>
            <a:noAutofit/>
          </a:bodyPr>
          <a:lstStyle/>
          <a:p>
            <a:pPr algn="just"/>
            <a:r>
              <a:rPr lang="en-US" sz="3200" dirty="0">
                <a:solidFill>
                  <a:schemeClr val="bg1"/>
                </a:solidFill>
              </a:rPr>
              <a:t>It is a fact that when caring for dying clients and families, nurses, too, experience grief and loss. Before they recover from one loss, they are introduced to another difficult human story. To adapt, you can develop support systems that allow time away from </a:t>
            </a:r>
            <a:r>
              <a:rPr lang="en-US" sz="3200" dirty="0" err="1">
                <a:solidFill>
                  <a:schemeClr val="bg1"/>
                </a:solidFill>
              </a:rPr>
              <a:t>caregiving</a:t>
            </a:r>
            <a:r>
              <a:rPr lang="en-US" sz="3200" dirty="0">
                <a:solidFill>
                  <a:schemeClr val="bg1"/>
                </a:solidFill>
              </a:rPr>
              <a:t> and focus on pleasant and non-stressful activities. Otherwise, stress management techniques also can help to restore your energy and keep you refreshed.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a:solidFill>
                  <a:schemeClr val="bg1"/>
                </a:solidFill>
              </a:rPr>
              <a:t>SYMPTOMATIC MANAGEMENT </a:t>
            </a:r>
            <a:endParaRPr lang="en-US" dirty="0" smtClean="0">
              <a:solidFill>
                <a:schemeClr val="bg1"/>
              </a:solidFill>
            </a:endParaRPr>
          </a:p>
          <a:p>
            <a:pPr>
              <a:buNone/>
            </a:pPr>
            <a:r>
              <a:rPr lang="en-US" dirty="0" smtClean="0">
                <a:solidFill>
                  <a:schemeClr val="bg1"/>
                </a:solidFill>
              </a:rPr>
              <a:t>Problem </a:t>
            </a:r>
            <a:r>
              <a:rPr lang="en-US" dirty="0">
                <a:solidFill>
                  <a:schemeClr val="bg1"/>
                </a:solidFill>
              </a:rPr>
              <a:t>associated with breathing: </a:t>
            </a:r>
            <a:endParaRPr lang="en-US" dirty="0" smtClean="0">
              <a:solidFill>
                <a:schemeClr val="bg1"/>
              </a:solidFill>
            </a:endParaRPr>
          </a:p>
          <a:p>
            <a:pPr>
              <a:buFont typeface="Wingdings" pitchFamily="2" charset="2"/>
              <a:buChar char="ü"/>
            </a:pPr>
            <a:r>
              <a:rPr lang="en-US" dirty="0" smtClean="0">
                <a:solidFill>
                  <a:schemeClr val="bg1"/>
                </a:solidFill>
              </a:rPr>
              <a:t>The </a:t>
            </a:r>
            <a:r>
              <a:rPr lang="en-US" dirty="0">
                <a:solidFill>
                  <a:schemeClr val="bg1"/>
                </a:solidFill>
              </a:rPr>
              <a:t>dying person who is restless, apprehensive and short of breath may be given- </a:t>
            </a:r>
          </a:p>
          <a:p>
            <a:pPr>
              <a:buFont typeface="Wingdings" pitchFamily="2" charset="2"/>
              <a:buChar char="ü"/>
            </a:pPr>
            <a:r>
              <a:rPr lang="en-US" dirty="0" smtClean="0">
                <a:solidFill>
                  <a:schemeClr val="bg1"/>
                </a:solidFill>
              </a:rPr>
              <a:t>Oxygen </a:t>
            </a:r>
            <a:r>
              <a:rPr lang="en-US" dirty="0">
                <a:solidFill>
                  <a:schemeClr val="bg1"/>
                </a:solidFill>
              </a:rPr>
              <a:t>inhalation to remove his discomfort. </a:t>
            </a:r>
            <a:endParaRPr lang="en-US" dirty="0" smtClean="0">
              <a:solidFill>
                <a:schemeClr val="bg1"/>
              </a:solidFill>
            </a:endParaRPr>
          </a:p>
          <a:p>
            <a:pPr>
              <a:buFont typeface="Wingdings" pitchFamily="2" charset="2"/>
              <a:buChar char="ü"/>
            </a:pPr>
            <a:r>
              <a:rPr lang="en-US" dirty="0" smtClean="0">
                <a:solidFill>
                  <a:schemeClr val="bg1"/>
                </a:solidFill>
              </a:rPr>
              <a:t> </a:t>
            </a:r>
            <a:r>
              <a:rPr lang="en-US" dirty="0">
                <a:solidFill>
                  <a:schemeClr val="bg1"/>
                </a:solidFill>
              </a:rPr>
              <a:t>Elevation of the patient’s head and shoulders may make breathing easier. </a:t>
            </a:r>
            <a:endParaRPr lang="en-US" dirty="0" smtClean="0">
              <a:solidFill>
                <a:schemeClr val="bg1"/>
              </a:solidFill>
            </a:endParaRPr>
          </a:p>
          <a:p>
            <a:pPr>
              <a:buFont typeface="Wingdings" pitchFamily="2" charset="2"/>
              <a:buChar char="ü"/>
            </a:pPr>
            <a:r>
              <a:rPr lang="en-US" dirty="0" smtClean="0">
                <a:solidFill>
                  <a:schemeClr val="bg1"/>
                </a:solidFill>
              </a:rPr>
              <a:t>Keep </a:t>
            </a:r>
            <a:r>
              <a:rPr lang="en-US" dirty="0">
                <a:solidFill>
                  <a:schemeClr val="bg1"/>
                </a:solidFill>
              </a:rPr>
              <a:t>the room well ventilated and keep crowed away. </a:t>
            </a:r>
            <a:endParaRPr lang="en-US" dirty="0" smtClean="0">
              <a:solidFill>
                <a:schemeClr val="bg1"/>
              </a:solidFill>
            </a:endParaRPr>
          </a:p>
          <a:p>
            <a:pPr>
              <a:buFont typeface="Wingdings" pitchFamily="2" charset="2"/>
              <a:buChar char="ü"/>
            </a:pPr>
            <a:r>
              <a:rPr lang="en-US" dirty="0" smtClean="0">
                <a:solidFill>
                  <a:schemeClr val="bg1"/>
                </a:solidFill>
              </a:rPr>
              <a:t>Periodic </a:t>
            </a:r>
            <a:r>
              <a:rPr lang="en-US" dirty="0">
                <a:solidFill>
                  <a:schemeClr val="bg1"/>
                </a:solidFill>
              </a:rPr>
              <a:t>suctioning is necessary.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nurse with elderly.jpg"/>
          <p:cNvPicPr>
            <a:picLocks noGrp="1" noChangeAspect="1" noChangeArrowheads="1"/>
          </p:cNvPicPr>
          <p:nvPr>
            <p:ph idx="1"/>
          </p:nvPr>
        </p:nvPicPr>
        <p:blipFill>
          <a:blip r:embed="rId2" cstate="print"/>
          <a:stretch>
            <a:fillRect/>
          </a:stretch>
        </p:blipFill>
        <p:spPr bwMode="auto">
          <a:xfrm>
            <a:off x="1038397" y="1600200"/>
            <a:ext cx="7067205" cy="47085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Autofit/>
          </a:bodyPr>
          <a:lstStyle/>
          <a:p>
            <a:pPr>
              <a:buNone/>
            </a:pPr>
            <a:r>
              <a:rPr lang="en-US" sz="3200" dirty="0">
                <a:solidFill>
                  <a:schemeClr val="bg1"/>
                </a:solidFill>
              </a:rPr>
              <a:t>Problem associated with eating and drinking: </a:t>
            </a:r>
            <a:endParaRPr lang="en-US" sz="3200" dirty="0" smtClean="0">
              <a:solidFill>
                <a:schemeClr val="bg1"/>
              </a:solidFill>
            </a:endParaRPr>
          </a:p>
          <a:p>
            <a:pPr>
              <a:buFont typeface="Wingdings" pitchFamily="2" charset="2"/>
              <a:buChar char="ü"/>
            </a:pPr>
            <a:r>
              <a:rPr lang="en-US" sz="3200" dirty="0" smtClean="0">
                <a:solidFill>
                  <a:schemeClr val="bg1"/>
                </a:solidFill>
              </a:rPr>
              <a:t>Anorexia</a:t>
            </a:r>
            <a:r>
              <a:rPr lang="en-US" sz="3200" dirty="0">
                <a:solidFill>
                  <a:schemeClr val="bg1"/>
                </a:solidFill>
              </a:rPr>
              <a:t>, nausea, and vomiting are commonly seen in dying patient person. </a:t>
            </a:r>
            <a:endParaRPr lang="en-US" sz="3200" dirty="0" smtClean="0">
              <a:solidFill>
                <a:schemeClr val="bg1"/>
              </a:solidFill>
            </a:endParaRPr>
          </a:p>
          <a:p>
            <a:pPr>
              <a:buFont typeface="Wingdings" pitchFamily="2" charset="2"/>
              <a:buChar char="ü"/>
            </a:pPr>
            <a:r>
              <a:rPr lang="en-US" sz="3200" dirty="0" smtClean="0">
                <a:solidFill>
                  <a:schemeClr val="bg1"/>
                </a:solidFill>
              </a:rPr>
              <a:t>They </a:t>
            </a:r>
            <a:r>
              <a:rPr lang="en-US" sz="3200" dirty="0">
                <a:solidFill>
                  <a:schemeClr val="bg1"/>
                </a:solidFill>
              </a:rPr>
              <a:t>are unable to take any form of food and if they taken, they are unable to retain the food. </a:t>
            </a:r>
            <a:endParaRPr lang="en-US" sz="3200" dirty="0" smtClean="0">
              <a:solidFill>
                <a:schemeClr val="bg1"/>
              </a:solidFill>
            </a:endParaRPr>
          </a:p>
          <a:p>
            <a:pPr>
              <a:buFont typeface="Wingdings" pitchFamily="2" charset="2"/>
              <a:buChar char="ü"/>
            </a:pPr>
            <a:r>
              <a:rPr lang="en-US" sz="3200" dirty="0" smtClean="0">
                <a:solidFill>
                  <a:schemeClr val="bg1"/>
                </a:solidFill>
              </a:rPr>
              <a:t>The </a:t>
            </a:r>
            <a:r>
              <a:rPr lang="en-US" sz="3200" dirty="0">
                <a:solidFill>
                  <a:schemeClr val="bg1"/>
                </a:solidFill>
              </a:rPr>
              <a:t>patient is unable to swallow even the sips of water poured in the mouth. Most of them may require I.V </a:t>
            </a:r>
            <a:r>
              <a:rPr lang="en-US" sz="3200" dirty="0" smtClean="0">
                <a:solidFill>
                  <a:schemeClr val="bg1"/>
                </a:solidFill>
              </a:rPr>
              <a:t>fluids.</a:t>
            </a:r>
            <a:endParaRPr lang="en-US" sz="320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sz="3200" dirty="0" smtClean="0">
                <a:solidFill>
                  <a:schemeClr val="bg1"/>
                </a:solidFill>
              </a:rPr>
              <a:t>If they can tolerate the oral fluids, sips of water is given with teaspoon. That will help the patient to keep the mouth moist. </a:t>
            </a:r>
          </a:p>
          <a:p>
            <a:pPr>
              <a:buFont typeface="Wingdings" pitchFamily="2" charset="2"/>
              <a:buChar char="ü"/>
            </a:pPr>
            <a:r>
              <a:rPr lang="en-US" sz="3200" dirty="0" smtClean="0">
                <a:solidFill>
                  <a:schemeClr val="bg1"/>
                </a:solidFill>
              </a:rPr>
              <a:t>Give frequent oral hygiene. </a:t>
            </a:r>
          </a:p>
          <a:p>
            <a:pPr>
              <a:buFont typeface="Wingdings" pitchFamily="2" charset="2"/>
              <a:buChar char="ü"/>
            </a:pPr>
            <a:r>
              <a:rPr lang="en-US" sz="3200" dirty="0" smtClean="0">
                <a:solidFill>
                  <a:schemeClr val="bg1"/>
                </a:solidFill>
              </a:rPr>
              <a:t>Apply emollients to the dry lips. </a:t>
            </a:r>
          </a:p>
          <a:p>
            <a:pPr>
              <a:buFont typeface="Wingdings" pitchFamily="2" charset="2"/>
              <a:buChar char="ü"/>
            </a:pPr>
            <a:r>
              <a:rPr lang="en-US" sz="3200" dirty="0" smtClean="0">
                <a:solidFill>
                  <a:schemeClr val="bg1"/>
                </a:solidFill>
              </a:rPr>
              <a:t>The denture are removed and kept safely.</a:t>
            </a:r>
            <a:endParaRPr lang="en-US" sz="32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r>
              <a:rPr lang="en-US" sz="3200" dirty="0">
                <a:solidFill>
                  <a:schemeClr val="bg1"/>
                </a:solidFill>
              </a:rPr>
              <a:t>Problem associated with elimination: </a:t>
            </a:r>
            <a:endParaRPr lang="en-US" sz="3200" dirty="0" smtClean="0">
              <a:solidFill>
                <a:schemeClr val="bg1"/>
              </a:solidFill>
            </a:endParaRPr>
          </a:p>
          <a:p>
            <a:pPr>
              <a:buFont typeface="Wingdings" pitchFamily="2" charset="2"/>
              <a:buChar char="ü"/>
            </a:pPr>
            <a:r>
              <a:rPr lang="en-US" sz="3200" dirty="0" smtClean="0">
                <a:solidFill>
                  <a:schemeClr val="bg1"/>
                </a:solidFill>
              </a:rPr>
              <a:t>Constipation</a:t>
            </a:r>
            <a:r>
              <a:rPr lang="en-US" sz="3200" dirty="0">
                <a:solidFill>
                  <a:schemeClr val="bg1"/>
                </a:solidFill>
              </a:rPr>
              <a:t>, retention of urine and incontinence of urine and stool are some of problem faced by the patient. </a:t>
            </a:r>
          </a:p>
          <a:p>
            <a:pPr>
              <a:buFont typeface="Wingdings" pitchFamily="2" charset="2"/>
              <a:buChar char="ü"/>
            </a:pPr>
            <a:r>
              <a:rPr lang="en-US" sz="3200" dirty="0" smtClean="0">
                <a:solidFill>
                  <a:schemeClr val="bg1"/>
                </a:solidFill>
              </a:rPr>
              <a:t>Catheterization </a:t>
            </a:r>
            <a:r>
              <a:rPr lang="en-US" sz="3200" dirty="0">
                <a:solidFill>
                  <a:schemeClr val="bg1"/>
                </a:solidFill>
              </a:rPr>
              <a:t>has to be done </a:t>
            </a:r>
            <a:endParaRPr lang="en-US" sz="3200" dirty="0" smtClean="0">
              <a:solidFill>
                <a:schemeClr val="bg1"/>
              </a:solidFill>
            </a:endParaRPr>
          </a:p>
          <a:p>
            <a:pPr>
              <a:buFont typeface="Wingdings" pitchFamily="2" charset="2"/>
              <a:buChar char="ü"/>
            </a:pPr>
            <a:r>
              <a:rPr lang="en-US" sz="3200" dirty="0" smtClean="0">
                <a:solidFill>
                  <a:schemeClr val="bg1"/>
                </a:solidFill>
              </a:rPr>
              <a:t>Through </a:t>
            </a:r>
            <a:r>
              <a:rPr lang="en-US" sz="3200" dirty="0">
                <a:solidFill>
                  <a:schemeClr val="bg1"/>
                </a:solidFill>
              </a:rPr>
              <a:t>skin and </a:t>
            </a:r>
            <a:r>
              <a:rPr lang="en-US" sz="3200" dirty="0" err="1">
                <a:solidFill>
                  <a:schemeClr val="bg1"/>
                </a:solidFill>
              </a:rPr>
              <a:t>Perineal</a:t>
            </a:r>
            <a:r>
              <a:rPr lang="en-US" sz="3200" dirty="0">
                <a:solidFill>
                  <a:schemeClr val="bg1"/>
                </a:solidFill>
              </a:rPr>
              <a:t> care is to be given, to keep the patient clean and to prevent skin breakdown. </a:t>
            </a:r>
            <a:endParaRPr lang="en-US" sz="3200" dirty="0" smtClean="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buNone/>
            </a:pPr>
            <a:r>
              <a:rPr lang="en-US" sz="3200" dirty="0" smtClean="0">
                <a:solidFill>
                  <a:schemeClr val="bg1"/>
                </a:solidFill>
              </a:rPr>
              <a:t>Problem associated with immobility: </a:t>
            </a:r>
          </a:p>
          <a:p>
            <a:pPr>
              <a:buFont typeface="Wingdings" pitchFamily="2" charset="2"/>
              <a:buChar char="ü"/>
            </a:pPr>
            <a:r>
              <a:rPr lang="en-US" sz="3200" dirty="0" smtClean="0">
                <a:solidFill>
                  <a:schemeClr val="bg1"/>
                </a:solidFill>
              </a:rPr>
              <a:t>Frequent skin care should be given with particular attention to the pressure point. </a:t>
            </a:r>
          </a:p>
          <a:p>
            <a:pPr>
              <a:buFont typeface="Wingdings" pitchFamily="2" charset="2"/>
              <a:buChar char="ü"/>
            </a:pPr>
            <a:r>
              <a:rPr lang="en-US" sz="3200" dirty="0" smtClean="0">
                <a:solidFill>
                  <a:schemeClr val="bg1"/>
                </a:solidFill>
              </a:rPr>
              <a:t>Patient should be comfortably placed and their position frequently changed in the bed.</a:t>
            </a:r>
          </a:p>
          <a:p>
            <a:endParaRPr lang="en-US" sz="3200"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r>
              <a:rPr lang="en-US" sz="3200" dirty="0">
                <a:solidFill>
                  <a:schemeClr val="bg1"/>
                </a:solidFill>
              </a:rPr>
              <a:t>Problem associated with sense organ: </a:t>
            </a:r>
            <a:endParaRPr lang="en-US" sz="3200" dirty="0" smtClean="0">
              <a:solidFill>
                <a:schemeClr val="bg1"/>
              </a:solidFill>
            </a:endParaRPr>
          </a:p>
          <a:p>
            <a:pPr>
              <a:buFont typeface="Wingdings" pitchFamily="2" charset="2"/>
              <a:buChar char="ü"/>
            </a:pPr>
            <a:r>
              <a:rPr lang="en-US" sz="3200" dirty="0" smtClean="0">
                <a:solidFill>
                  <a:schemeClr val="bg1"/>
                </a:solidFill>
              </a:rPr>
              <a:t>Since </a:t>
            </a:r>
            <a:r>
              <a:rPr lang="en-US" sz="3200" dirty="0">
                <a:solidFill>
                  <a:schemeClr val="bg1"/>
                </a:solidFill>
              </a:rPr>
              <a:t>the patient loses sight, before given any care to the patient, the nurse should touch the patient and say what she is going to do. </a:t>
            </a:r>
            <a:endParaRPr lang="en-US" sz="3200" dirty="0" smtClean="0">
              <a:solidFill>
                <a:schemeClr val="bg1"/>
              </a:solidFill>
            </a:endParaRPr>
          </a:p>
          <a:p>
            <a:pPr>
              <a:buFont typeface="Wingdings" pitchFamily="2" charset="2"/>
              <a:buChar char="ü"/>
            </a:pPr>
            <a:r>
              <a:rPr lang="en-US" sz="3200" dirty="0" smtClean="0">
                <a:solidFill>
                  <a:schemeClr val="bg1"/>
                </a:solidFill>
              </a:rPr>
              <a:t>Since </a:t>
            </a:r>
            <a:r>
              <a:rPr lang="en-US" sz="3200" dirty="0">
                <a:solidFill>
                  <a:schemeClr val="bg1"/>
                </a:solidFill>
              </a:rPr>
              <a:t>the hearing is retained longer, speak only what is </a:t>
            </a:r>
            <a:r>
              <a:rPr lang="en-US" sz="3200" dirty="0" smtClean="0">
                <a:solidFill>
                  <a:schemeClr val="bg1"/>
                </a:solidFill>
              </a:rPr>
              <a:t>appropriate</a:t>
            </a:r>
            <a:endParaRPr lang="en-US" sz="3200"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sz="3200" dirty="0" smtClean="0">
                <a:solidFill>
                  <a:schemeClr val="bg1"/>
                </a:solidFill>
              </a:rPr>
              <a:t>Avoid whispering any think in patient room. </a:t>
            </a:r>
          </a:p>
          <a:p>
            <a:pPr>
              <a:buFont typeface="Wingdings" pitchFamily="2" charset="2"/>
              <a:buChar char="ü"/>
            </a:pPr>
            <a:r>
              <a:rPr lang="en-US" sz="3200" dirty="0" smtClean="0">
                <a:solidFill>
                  <a:schemeClr val="bg1"/>
                </a:solidFill>
              </a:rPr>
              <a:t>Speak distinctly so that patient may understand what is done for him. </a:t>
            </a:r>
          </a:p>
          <a:p>
            <a:pPr>
              <a:buFont typeface="Wingdings" pitchFamily="2" charset="2"/>
              <a:buChar char="ü"/>
            </a:pPr>
            <a:r>
              <a:rPr lang="en-US" sz="3200" dirty="0" smtClean="0">
                <a:solidFill>
                  <a:schemeClr val="bg1"/>
                </a:solidFill>
              </a:rPr>
              <a:t>Since the eyes are opened, protect the eyes from corneal ulceration with protective ointment.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sz="3200" dirty="0" smtClean="0">
                <a:solidFill>
                  <a:schemeClr val="bg1"/>
                </a:solidFill>
              </a:rPr>
              <a:t>Problem </a:t>
            </a:r>
            <a:r>
              <a:rPr lang="en-US" sz="3200" dirty="0">
                <a:solidFill>
                  <a:schemeClr val="bg1"/>
                </a:solidFill>
              </a:rPr>
              <a:t>associated with rest and </a:t>
            </a:r>
            <a:r>
              <a:rPr lang="en-US" sz="3200" dirty="0" smtClean="0">
                <a:solidFill>
                  <a:schemeClr val="bg1"/>
                </a:solidFill>
              </a:rPr>
              <a:t>sleep:</a:t>
            </a:r>
          </a:p>
          <a:p>
            <a:pPr>
              <a:buFont typeface="Wingdings" pitchFamily="2" charset="2"/>
              <a:buChar char="ü"/>
            </a:pPr>
            <a:r>
              <a:rPr lang="en-US" sz="3200" dirty="0" smtClean="0">
                <a:solidFill>
                  <a:schemeClr val="bg1"/>
                </a:solidFill>
              </a:rPr>
              <a:t>Patient </a:t>
            </a:r>
            <a:r>
              <a:rPr lang="en-US" sz="3200" dirty="0">
                <a:solidFill>
                  <a:schemeClr val="bg1"/>
                </a:solidFill>
              </a:rPr>
              <a:t>may distressing symptoms in these patients. </a:t>
            </a:r>
            <a:endParaRPr lang="en-US" sz="3200" dirty="0" smtClean="0">
              <a:solidFill>
                <a:schemeClr val="bg1"/>
              </a:solidFill>
            </a:endParaRPr>
          </a:p>
          <a:p>
            <a:pPr>
              <a:buFont typeface="Wingdings" pitchFamily="2" charset="2"/>
              <a:buChar char="ü"/>
            </a:pPr>
            <a:r>
              <a:rPr lang="en-US" sz="3200" dirty="0" smtClean="0">
                <a:solidFill>
                  <a:schemeClr val="bg1"/>
                </a:solidFill>
              </a:rPr>
              <a:t>Patient </a:t>
            </a:r>
            <a:r>
              <a:rPr lang="en-US" sz="3200" dirty="0">
                <a:solidFill>
                  <a:schemeClr val="bg1"/>
                </a:solidFill>
              </a:rPr>
              <a:t>should not be disturbed while sleeping. </a:t>
            </a:r>
            <a:endParaRPr lang="en-US" sz="3200" dirty="0" smtClean="0">
              <a:solidFill>
                <a:schemeClr val="bg1"/>
              </a:solidFill>
            </a:endParaRPr>
          </a:p>
          <a:p>
            <a:pPr>
              <a:buFont typeface="Wingdings" pitchFamily="2" charset="2"/>
              <a:buChar char="ü"/>
            </a:pPr>
            <a:r>
              <a:rPr lang="en-US" sz="3200" dirty="0" smtClean="0">
                <a:solidFill>
                  <a:schemeClr val="bg1"/>
                </a:solidFill>
              </a:rPr>
              <a:t>The </a:t>
            </a:r>
            <a:r>
              <a:rPr lang="en-US" sz="3200" dirty="0">
                <a:solidFill>
                  <a:schemeClr val="bg1"/>
                </a:solidFill>
              </a:rPr>
              <a:t>visitors should be instructed not to disturbed the patient during his resting.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sz="3200" dirty="0" smtClean="0">
                <a:solidFill>
                  <a:schemeClr val="bg1"/>
                </a:solidFill>
              </a:rPr>
              <a:t>Maintain calm and quit environment. </a:t>
            </a:r>
          </a:p>
          <a:p>
            <a:pPr>
              <a:buFont typeface="Wingdings" pitchFamily="2" charset="2"/>
              <a:buChar char="ü"/>
            </a:pPr>
            <a:r>
              <a:rPr lang="en-US" sz="3200" dirty="0" smtClean="0">
                <a:solidFill>
                  <a:schemeClr val="bg1"/>
                </a:solidFill>
              </a:rPr>
              <a:t>Problem associated with cleanliness and grooming: </a:t>
            </a:r>
          </a:p>
          <a:p>
            <a:pPr>
              <a:buFont typeface="Wingdings" pitchFamily="2" charset="2"/>
              <a:buChar char="ü"/>
            </a:pPr>
            <a:r>
              <a:rPr lang="en-US" sz="3200" dirty="0" smtClean="0">
                <a:solidFill>
                  <a:schemeClr val="bg1"/>
                </a:solidFill>
              </a:rPr>
              <a:t>Cleanliness and appearance are important until the end. </a:t>
            </a:r>
          </a:p>
          <a:p>
            <a:pPr>
              <a:buFont typeface="Wingdings" pitchFamily="2" charset="2"/>
              <a:buChar char="ü"/>
            </a:pPr>
            <a:r>
              <a:rPr lang="en-US" sz="3200" dirty="0" smtClean="0">
                <a:solidFill>
                  <a:schemeClr val="bg1"/>
                </a:solidFill>
              </a:rPr>
              <a:t>Cleanliness of the skin, hair, mouth, and cloth has to be maintained.</a:t>
            </a:r>
            <a:endParaRPr lang="en-US" sz="3200"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r>
              <a:rPr lang="en-US" sz="3200" b="1" dirty="0">
                <a:solidFill>
                  <a:schemeClr val="bg1"/>
                </a:solidFill>
              </a:rPr>
              <a:t>CARING FOR THE BODY AFTER DEATH </a:t>
            </a:r>
            <a:endParaRPr lang="en-US" sz="3200" b="1" dirty="0" smtClean="0">
              <a:solidFill>
                <a:schemeClr val="bg1"/>
              </a:solidFill>
            </a:endParaRPr>
          </a:p>
          <a:p>
            <a:pPr>
              <a:buFont typeface="Wingdings" pitchFamily="2" charset="2"/>
              <a:buChar char="Ø"/>
            </a:pPr>
            <a:r>
              <a:rPr lang="en-US" sz="3200" dirty="0" smtClean="0">
                <a:solidFill>
                  <a:schemeClr val="bg1"/>
                </a:solidFill>
              </a:rPr>
              <a:t> </a:t>
            </a:r>
            <a:r>
              <a:rPr lang="en-US" sz="3200" dirty="0">
                <a:solidFill>
                  <a:schemeClr val="bg1"/>
                </a:solidFill>
              </a:rPr>
              <a:t>After the physician has pronounced death legally documented the death in the medical record, care of the body is usually performed by the nurse. </a:t>
            </a:r>
            <a:endParaRPr lang="en-US" sz="3200" dirty="0" smtClean="0">
              <a:solidFill>
                <a:schemeClr val="bg1"/>
              </a:solidFill>
            </a:endParaRPr>
          </a:p>
          <a:p>
            <a:pPr>
              <a:buFont typeface="Wingdings" pitchFamily="2" charset="2"/>
              <a:buChar char="Ø"/>
            </a:pPr>
            <a:r>
              <a:rPr lang="en-US" sz="3200" dirty="0" smtClean="0">
                <a:solidFill>
                  <a:schemeClr val="bg1"/>
                </a:solidFill>
              </a:rPr>
              <a:t> </a:t>
            </a:r>
            <a:r>
              <a:rPr lang="en-US" sz="3200" dirty="0">
                <a:solidFill>
                  <a:schemeClr val="bg1"/>
                </a:solidFill>
              </a:rPr>
              <a:t>An autopsy consent may be requested &amp; obtained if required. </a:t>
            </a:r>
            <a:endParaRPr lang="en-US" sz="3200" dirty="0" smtClean="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sz="3200" dirty="0" smtClean="0">
                <a:solidFill>
                  <a:schemeClr val="bg1"/>
                </a:solidFill>
              </a:rPr>
              <a:t>If the patient is to be an organ donor arrangements will be made immediately. </a:t>
            </a:r>
          </a:p>
          <a:p>
            <a:pPr>
              <a:buFont typeface="Wingdings" pitchFamily="2" charset="2"/>
              <a:buChar char="Ø"/>
            </a:pPr>
            <a:r>
              <a:rPr lang="en-US" sz="3200" dirty="0" smtClean="0">
                <a:solidFill>
                  <a:schemeClr val="bg1"/>
                </a:solidFill>
              </a:rPr>
              <a:t> The family often wishes to view the body before final preparations are made, they may be allowed. </a:t>
            </a:r>
          </a:p>
          <a:p>
            <a:pPr>
              <a:buFont typeface="Wingdings" pitchFamily="2" charset="2"/>
              <a:buChar char="Ø"/>
            </a:pPr>
            <a:r>
              <a:rPr lang="en-US" sz="3200" dirty="0" smtClean="0">
                <a:solidFill>
                  <a:schemeClr val="bg1"/>
                </a:solidFill>
              </a:rPr>
              <a:t> If the patient had any valuables, they are handed over to the relatives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3200" dirty="0">
                <a:solidFill>
                  <a:schemeClr val="bg1"/>
                </a:solidFill>
              </a:rPr>
              <a:t>“Nurses spend so much time with patients that they are often in a better position than doctors to know how patients are really coping with often highly toxic, technically life-prolonging treatments.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a:xfrm>
            <a:off x="457200" y="1066800"/>
            <a:ext cx="8229600" cy="5242560"/>
          </a:xfrm>
        </p:spPr>
        <p:txBody>
          <a:bodyPr>
            <a:noAutofit/>
          </a:bodyPr>
          <a:lstStyle/>
          <a:p>
            <a:r>
              <a:rPr lang="en-US" sz="3200" dirty="0">
                <a:solidFill>
                  <a:schemeClr val="bg1"/>
                </a:solidFill>
              </a:rPr>
              <a:t>PROCEDURE </a:t>
            </a:r>
            <a:endParaRPr lang="en-US" sz="3200" dirty="0" smtClean="0">
              <a:solidFill>
                <a:schemeClr val="bg1"/>
              </a:solidFill>
            </a:endParaRPr>
          </a:p>
          <a:p>
            <a:pPr>
              <a:buFont typeface="Wingdings" pitchFamily="2" charset="2"/>
              <a:buChar char="Ø"/>
            </a:pPr>
            <a:r>
              <a:rPr lang="en-US" sz="3200" dirty="0" smtClean="0">
                <a:solidFill>
                  <a:schemeClr val="bg1"/>
                </a:solidFill>
              </a:rPr>
              <a:t>Wash </a:t>
            </a:r>
            <a:r>
              <a:rPr lang="en-US" sz="3200" dirty="0">
                <a:solidFill>
                  <a:schemeClr val="bg1"/>
                </a:solidFill>
              </a:rPr>
              <a:t>hands and put on gloves </a:t>
            </a:r>
            <a:endParaRPr lang="en-US" sz="3200" dirty="0" smtClean="0">
              <a:solidFill>
                <a:schemeClr val="bg1"/>
              </a:solidFill>
            </a:endParaRPr>
          </a:p>
          <a:p>
            <a:pPr>
              <a:buFont typeface="Wingdings" pitchFamily="2" charset="2"/>
              <a:buChar char="Ø"/>
            </a:pPr>
            <a:r>
              <a:rPr lang="en-US" sz="3200" dirty="0" smtClean="0">
                <a:solidFill>
                  <a:schemeClr val="bg1"/>
                </a:solidFill>
              </a:rPr>
              <a:t>Soon </a:t>
            </a:r>
            <a:r>
              <a:rPr lang="en-US" sz="3200" dirty="0">
                <a:solidFill>
                  <a:schemeClr val="bg1"/>
                </a:solidFill>
              </a:rPr>
              <a:t>the death is pronounced, remove the backrest, extra pillows and gently put the patient in a supine position with the head elevated on the pillow. </a:t>
            </a:r>
            <a:endParaRPr lang="en-US" sz="3200" dirty="0" smtClean="0">
              <a:solidFill>
                <a:schemeClr val="bg1"/>
              </a:solidFill>
            </a:endParaRPr>
          </a:p>
          <a:p>
            <a:pPr>
              <a:buFont typeface="Wingdings" pitchFamily="2" charset="2"/>
              <a:buChar char="Ø"/>
            </a:pPr>
            <a:r>
              <a:rPr lang="en-US" sz="3200" dirty="0" smtClean="0">
                <a:solidFill>
                  <a:schemeClr val="bg1"/>
                </a:solidFill>
              </a:rPr>
              <a:t>Positioning </a:t>
            </a:r>
            <a:r>
              <a:rPr lang="en-US" sz="3200" dirty="0">
                <a:solidFill>
                  <a:schemeClr val="bg1"/>
                </a:solidFill>
              </a:rPr>
              <a:t>is important after death, because of rigor mortis. close the patients eyes and mouth. </a:t>
            </a:r>
            <a:endParaRPr lang="en-US" sz="3200" dirty="0" smtClean="0">
              <a:solidFill>
                <a:schemeClr val="bg1"/>
              </a:solidFill>
            </a:endParaRPr>
          </a:p>
          <a:p>
            <a:pPr>
              <a:buFont typeface="Wingdings" pitchFamily="2" charset="2"/>
              <a:buChar char="Ø"/>
            </a:pPr>
            <a:r>
              <a:rPr lang="en-US" sz="3200" dirty="0" smtClean="0">
                <a:solidFill>
                  <a:schemeClr val="bg1"/>
                </a:solidFill>
              </a:rPr>
              <a:t>Remove </a:t>
            </a:r>
            <a:r>
              <a:rPr lang="en-US" sz="3200" dirty="0">
                <a:solidFill>
                  <a:schemeClr val="bg1"/>
                </a:solidFill>
              </a:rPr>
              <a:t>all tubes and other devices from the patients body.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Autofit/>
          </a:bodyPr>
          <a:lstStyle/>
          <a:p>
            <a:pPr>
              <a:buFont typeface="Wingdings" pitchFamily="2" charset="2"/>
              <a:buChar char="Ø"/>
            </a:pPr>
            <a:r>
              <a:rPr lang="en-US" sz="3200" dirty="0" smtClean="0">
                <a:solidFill>
                  <a:schemeClr val="bg1"/>
                </a:solidFill>
              </a:rPr>
              <a:t>Consult </a:t>
            </a:r>
            <a:r>
              <a:rPr lang="en-US" sz="3200" dirty="0">
                <a:solidFill>
                  <a:schemeClr val="bg1"/>
                </a:solidFill>
              </a:rPr>
              <a:t>close relatives before preparing the body for removal from the ward to the mortuary where the relatives will receive the body. </a:t>
            </a:r>
          </a:p>
          <a:p>
            <a:pPr>
              <a:buFont typeface="Wingdings" pitchFamily="2" charset="2"/>
              <a:buChar char="Ø"/>
            </a:pPr>
            <a:r>
              <a:rPr lang="en-US" sz="3200" dirty="0" smtClean="0">
                <a:solidFill>
                  <a:schemeClr val="bg1"/>
                </a:solidFill>
              </a:rPr>
              <a:t>If </a:t>
            </a:r>
            <a:r>
              <a:rPr lang="en-US" sz="3200" dirty="0">
                <a:solidFill>
                  <a:schemeClr val="bg1"/>
                </a:solidFill>
              </a:rPr>
              <a:t>the relatives require, the nurse should help them to sponge the patient as necessary. brush and comb hair. </a:t>
            </a:r>
            <a:endParaRPr lang="en-US" sz="3200" dirty="0" smtClean="0">
              <a:solidFill>
                <a:schemeClr val="bg1"/>
              </a:solidFill>
            </a:endParaRPr>
          </a:p>
          <a:p>
            <a:pPr>
              <a:buFont typeface="Wingdings" pitchFamily="2" charset="2"/>
              <a:buChar char="Ø"/>
            </a:pPr>
            <a:r>
              <a:rPr lang="en-US" sz="3200" dirty="0" smtClean="0">
                <a:solidFill>
                  <a:schemeClr val="bg1"/>
                </a:solidFill>
              </a:rPr>
              <a:t>Replace </a:t>
            </a:r>
            <a:r>
              <a:rPr lang="en-US" sz="3200" dirty="0">
                <a:solidFill>
                  <a:schemeClr val="bg1"/>
                </a:solidFill>
              </a:rPr>
              <a:t>soiled dressing with cleaned ones. </a:t>
            </a:r>
            <a:endParaRPr lang="en-US" sz="3200" dirty="0" smtClean="0">
              <a:solidFill>
                <a:schemeClr val="bg1"/>
              </a:solidFill>
            </a:endParaRPr>
          </a:p>
          <a:p>
            <a:pPr>
              <a:buFont typeface="Wingdings" pitchFamily="2" charset="2"/>
              <a:buChar char="Ø"/>
            </a:pPr>
            <a:r>
              <a:rPr lang="en-US" sz="3200" dirty="0" smtClean="0">
                <a:solidFill>
                  <a:schemeClr val="bg1"/>
                </a:solidFill>
              </a:rPr>
              <a:t>Apply </a:t>
            </a:r>
            <a:r>
              <a:rPr lang="en-US" sz="3200" dirty="0" err="1">
                <a:solidFill>
                  <a:schemeClr val="bg1"/>
                </a:solidFill>
              </a:rPr>
              <a:t>perineal</a:t>
            </a:r>
            <a:r>
              <a:rPr lang="en-US" sz="3200" dirty="0">
                <a:solidFill>
                  <a:schemeClr val="bg1"/>
                </a:solidFill>
              </a:rPr>
              <a:t> pads and plug the rectum &amp; vagina (in females) with cotton balls. </a:t>
            </a:r>
            <a:endParaRPr lang="en-US" sz="3200" dirty="0" smtClean="0">
              <a:solidFill>
                <a:schemeClr val="bg1"/>
              </a:solidFill>
            </a:endParaRPr>
          </a:p>
          <a:p>
            <a:pPr>
              <a:buFont typeface="Wingdings" pitchFamily="2" charset="2"/>
              <a:buChar char="Ø"/>
            </a:pPr>
            <a:r>
              <a:rPr lang="en-US" sz="3200" dirty="0" smtClean="0">
                <a:solidFill>
                  <a:schemeClr val="bg1"/>
                </a:solidFill>
              </a:rPr>
              <a:t>Provide </a:t>
            </a:r>
            <a:r>
              <a:rPr lang="en-US" sz="3200" dirty="0">
                <a:solidFill>
                  <a:schemeClr val="bg1"/>
                </a:solidFill>
              </a:rPr>
              <a:t>clean cloths(own).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3200" dirty="0" smtClean="0">
                <a:solidFill>
                  <a:schemeClr val="bg1"/>
                </a:solidFill>
              </a:rPr>
              <a:t>Take </a:t>
            </a:r>
            <a:r>
              <a:rPr lang="en-US" sz="3200" dirty="0">
                <a:solidFill>
                  <a:schemeClr val="bg1"/>
                </a:solidFill>
              </a:rPr>
              <a:t>care of valuables and personal belongings by handing over to members of family. </a:t>
            </a:r>
            <a:endParaRPr lang="en-US" sz="3200" dirty="0" smtClean="0">
              <a:solidFill>
                <a:schemeClr val="bg1"/>
              </a:solidFill>
            </a:endParaRPr>
          </a:p>
          <a:p>
            <a:pPr algn="just">
              <a:buFont typeface="Wingdings" pitchFamily="2" charset="2"/>
              <a:buChar char="Ø"/>
            </a:pPr>
            <a:r>
              <a:rPr lang="en-US" sz="3200" dirty="0" smtClean="0">
                <a:solidFill>
                  <a:schemeClr val="bg1"/>
                </a:solidFill>
              </a:rPr>
              <a:t>Allow </a:t>
            </a:r>
            <a:r>
              <a:rPr lang="en-US" sz="3200" dirty="0">
                <a:solidFill>
                  <a:schemeClr val="bg1"/>
                </a:solidFill>
              </a:rPr>
              <a:t>members of family to see the patient &amp; remain in the room &amp; remember that the body is still dear to someone. </a:t>
            </a:r>
            <a:endParaRPr lang="en-US" sz="3200" dirty="0" smtClean="0">
              <a:solidFill>
                <a:schemeClr val="bg1"/>
              </a:solidFill>
            </a:endParaRPr>
          </a:p>
          <a:p>
            <a:pPr algn="just">
              <a:buFont typeface="Wingdings" pitchFamily="2" charset="2"/>
              <a:buChar char="Ø"/>
            </a:pPr>
            <a:r>
              <a:rPr lang="en-US" sz="3200" dirty="0" smtClean="0">
                <a:solidFill>
                  <a:schemeClr val="bg1"/>
                </a:solidFill>
              </a:rPr>
              <a:t>Close </a:t>
            </a:r>
            <a:r>
              <a:rPr lang="en-US" sz="3200" dirty="0">
                <a:solidFill>
                  <a:schemeClr val="bg1"/>
                </a:solidFill>
              </a:rPr>
              <a:t>the body from side to side and head to foot with the </a:t>
            </a:r>
            <a:r>
              <a:rPr lang="en-US" sz="3200" dirty="0" smtClean="0">
                <a:solidFill>
                  <a:schemeClr val="bg1"/>
                </a:solidFill>
              </a:rPr>
              <a:t>sheet.</a:t>
            </a:r>
          </a:p>
          <a:p>
            <a:pPr>
              <a:buNone/>
            </a:pPr>
            <a:endParaRPr lang="en-US"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sz="3200" dirty="0" smtClean="0">
                <a:solidFill>
                  <a:schemeClr val="bg1"/>
                </a:solidFill>
              </a:rPr>
              <a:t>Prepare the identification slip and attach it to the patients pack sheet. </a:t>
            </a:r>
          </a:p>
          <a:p>
            <a:pPr>
              <a:buFont typeface="Wingdings" pitchFamily="2" charset="2"/>
              <a:buChar char="Ø"/>
            </a:pPr>
            <a:r>
              <a:rPr lang="en-US" sz="3200" dirty="0" smtClean="0">
                <a:solidFill>
                  <a:schemeClr val="bg1"/>
                </a:solidFill>
              </a:rPr>
              <a:t>Attach a special label if the patient had a contagious disease. </a:t>
            </a:r>
          </a:p>
          <a:p>
            <a:pPr>
              <a:buFont typeface="Wingdings" pitchFamily="2" charset="2"/>
              <a:buChar char="Ø"/>
            </a:pPr>
            <a:r>
              <a:rPr lang="en-US" sz="3200" dirty="0" smtClean="0">
                <a:solidFill>
                  <a:schemeClr val="bg1"/>
                </a:solidFill>
              </a:rPr>
              <a:t>Transfer the body to the mortuary. </a:t>
            </a:r>
          </a:p>
          <a:p>
            <a:pPr>
              <a:buFont typeface="Wingdings" pitchFamily="2" charset="2"/>
              <a:buChar char="Ø"/>
            </a:pPr>
            <a:r>
              <a:rPr lang="en-US" sz="3200" dirty="0" smtClean="0">
                <a:solidFill>
                  <a:schemeClr val="bg1"/>
                </a:solidFill>
              </a:rPr>
              <a:t>Remove contaminated articles from room</a:t>
            </a:r>
            <a:r>
              <a:rPr lang="en-US" dirty="0" smtClean="0"/>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solidFill>
                  <a:schemeClr val="bg1"/>
                </a:solidFill>
              </a:rPr>
              <a:t>MEETING THE NEEDS OF DYING INDIVIDUAL </a:t>
            </a:r>
          </a:p>
          <a:p>
            <a:pPr>
              <a:buFont typeface="Wingdings" pitchFamily="2" charset="2"/>
              <a:buChar char="ü"/>
            </a:pPr>
            <a:r>
              <a:rPr lang="en-US" dirty="0" smtClean="0">
                <a:solidFill>
                  <a:schemeClr val="bg1"/>
                </a:solidFill>
              </a:rPr>
              <a:t>Assessing needs</a:t>
            </a:r>
          </a:p>
          <a:p>
            <a:pPr>
              <a:buFont typeface="Wingdings" pitchFamily="2" charset="2"/>
              <a:buChar char="ü"/>
            </a:pPr>
            <a:r>
              <a:rPr lang="en-US" dirty="0" smtClean="0">
                <a:solidFill>
                  <a:schemeClr val="bg1"/>
                </a:solidFill>
              </a:rPr>
              <a:t> Explaining the clients condition and treatment </a:t>
            </a:r>
          </a:p>
          <a:p>
            <a:pPr>
              <a:buFont typeface="Wingdings" pitchFamily="2" charset="2"/>
              <a:buChar char="ü"/>
            </a:pPr>
            <a:r>
              <a:rPr lang="en-US" dirty="0" smtClean="0">
                <a:solidFill>
                  <a:schemeClr val="bg1"/>
                </a:solidFill>
              </a:rPr>
              <a:t>Maintaining good communication </a:t>
            </a:r>
          </a:p>
          <a:p>
            <a:pPr>
              <a:buFont typeface="Wingdings" pitchFamily="2" charset="2"/>
              <a:buChar char="ü"/>
            </a:pPr>
            <a:r>
              <a:rPr lang="en-US" dirty="0" smtClean="0">
                <a:solidFill>
                  <a:schemeClr val="bg1"/>
                </a:solidFill>
              </a:rPr>
              <a:t>Promoting self care &amp; Self Esteem </a:t>
            </a:r>
          </a:p>
          <a:p>
            <a:pPr>
              <a:buFont typeface="Wingdings" pitchFamily="2" charset="2"/>
              <a:buChar char="ü"/>
            </a:pPr>
            <a:r>
              <a:rPr lang="en-US" dirty="0" smtClean="0">
                <a:solidFill>
                  <a:schemeClr val="bg1"/>
                </a:solidFill>
              </a:rPr>
              <a:t>Allowing family members to assists in care.</a:t>
            </a:r>
          </a:p>
          <a:p>
            <a:pPr>
              <a:buFont typeface="Wingdings" pitchFamily="2" charset="2"/>
              <a:buChar char="ü"/>
            </a:pPr>
            <a:r>
              <a:rPr lang="en-US" dirty="0" smtClean="0">
                <a:solidFill>
                  <a:schemeClr val="bg1"/>
                </a:solidFill>
              </a:rPr>
              <a:t>Meeting clients needs. </a:t>
            </a:r>
          </a:p>
          <a:p>
            <a:pPr>
              <a:buNone/>
            </a:pPr>
            <a:r>
              <a:rPr lang="en-US" dirty="0" smtClean="0">
                <a:solidFill>
                  <a:schemeClr val="bg1"/>
                </a:solidFill>
              </a:rPr>
              <a:t>     - Physiological needs </a:t>
            </a:r>
          </a:p>
          <a:p>
            <a:pPr>
              <a:buNone/>
            </a:pPr>
            <a:r>
              <a:rPr lang="en-US" dirty="0" smtClean="0">
                <a:solidFill>
                  <a:schemeClr val="bg1"/>
                </a:solidFill>
              </a:rPr>
              <a:t>     - Psychological needs </a:t>
            </a:r>
          </a:p>
          <a:p>
            <a:pPr>
              <a:buNone/>
            </a:pPr>
            <a:r>
              <a:rPr lang="en-US" dirty="0" smtClean="0">
                <a:solidFill>
                  <a:schemeClr val="bg1"/>
                </a:solidFill>
              </a:rPr>
              <a:t>     -  Spiritual needs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chemeClr val="bg1"/>
                </a:solidFill>
              </a:rPr>
              <a:t>IDENTIFICATION TAG SHOULD CONTAIN </a:t>
            </a:r>
            <a:endParaRPr lang="en-US" dirty="0" smtClean="0">
              <a:solidFill>
                <a:schemeClr val="bg1"/>
              </a:solidFill>
            </a:endParaRPr>
          </a:p>
          <a:p>
            <a:pPr>
              <a:buFont typeface="Wingdings" pitchFamily="2" charset="2"/>
              <a:buChar char="Ø"/>
            </a:pPr>
            <a:r>
              <a:rPr lang="en-US" dirty="0" smtClean="0">
                <a:solidFill>
                  <a:schemeClr val="bg1"/>
                </a:solidFill>
              </a:rPr>
              <a:t> </a:t>
            </a:r>
            <a:r>
              <a:rPr lang="en-US" dirty="0">
                <a:solidFill>
                  <a:schemeClr val="bg1"/>
                </a:solidFill>
              </a:rPr>
              <a:t>Patient name </a:t>
            </a:r>
            <a:endParaRPr lang="en-US" dirty="0" smtClean="0">
              <a:solidFill>
                <a:schemeClr val="bg1"/>
              </a:solidFill>
            </a:endParaRPr>
          </a:p>
          <a:p>
            <a:pPr>
              <a:buFont typeface="Wingdings" pitchFamily="2" charset="2"/>
              <a:buChar char="Ø"/>
            </a:pPr>
            <a:r>
              <a:rPr lang="en-US" dirty="0" smtClean="0">
                <a:solidFill>
                  <a:schemeClr val="bg1"/>
                </a:solidFill>
              </a:rPr>
              <a:t> </a:t>
            </a:r>
            <a:r>
              <a:rPr lang="en-US" dirty="0">
                <a:solidFill>
                  <a:schemeClr val="bg1"/>
                </a:solidFill>
              </a:rPr>
              <a:t>Age </a:t>
            </a:r>
            <a:endParaRPr lang="en-US" dirty="0" smtClean="0">
              <a:solidFill>
                <a:schemeClr val="bg1"/>
              </a:solidFill>
            </a:endParaRPr>
          </a:p>
          <a:p>
            <a:pPr>
              <a:buFont typeface="Wingdings" pitchFamily="2" charset="2"/>
              <a:buChar char="Ø"/>
            </a:pPr>
            <a:r>
              <a:rPr lang="en-US" dirty="0" smtClean="0">
                <a:solidFill>
                  <a:schemeClr val="bg1"/>
                </a:solidFill>
              </a:rPr>
              <a:t> </a:t>
            </a:r>
            <a:r>
              <a:rPr lang="en-US" dirty="0">
                <a:solidFill>
                  <a:schemeClr val="bg1"/>
                </a:solidFill>
              </a:rPr>
              <a:t>Registration number </a:t>
            </a:r>
            <a:endParaRPr lang="en-US" dirty="0" smtClean="0">
              <a:solidFill>
                <a:schemeClr val="bg1"/>
              </a:solidFill>
            </a:endParaRPr>
          </a:p>
          <a:p>
            <a:pPr>
              <a:buFont typeface="Wingdings" pitchFamily="2" charset="2"/>
              <a:buChar char="Ø"/>
            </a:pPr>
            <a:r>
              <a:rPr lang="en-US" dirty="0" smtClean="0">
                <a:solidFill>
                  <a:schemeClr val="bg1"/>
                </a:solidFill>
              </a:rPr>
              <a:t> </a:t>
            </a:r>
            <a:r>
              <a:rPr lang="en-US" dirty="0">
                <a:solidFill>
                  <a:schemeClr val="bg1"/>
                </a:solidFill>
              </a:rPr>
              <a:t>Relatives name (specify) </a:t>
            </a:r>
            <a:endParaRPr lang="en-US" dirty="0" smtClean="0">
              <a:solidFill>
                <a:schemeClr val="bg1"/>
              </a:solidFill>
            </a:endParaRPr>
          </a:p>
          <a:p>
            <a:pPr>
              <a:buFont typeface="Wingdings" pitchFamily="2" charset="2"/>
              <a:buChar char="Ø"/>
            </a:pPr>
            <a:r>
              <a:rPr lang="en-US" dirty="0" smtClean="0">
                <a:solidFill>
                  <a:schemeClr val="bg1"/>
                </a:solidFill>
              </a:rPr>
              <a:t> </a:t>
            </a:r>
            <a:r>
              <a:rPr lang="en-US" dirty="0">
                <a:solidFill>
                  <a:schemeClr val="bg1"/>
                </a:solidFill>
              </a:rPr>
              <a:t>Address </a:t>
            </a:r>
            <a:endParaRPr lang="en-US" dirty="0" smtClean="0">
              <a:solidFill>
                <a:schemeClr val="bg1"/>
              </a:solidFill>
            </a:endParaRPr>
          </a:p>
          <a:p>
            <a:pPr>
              <a:buFont typeface="Wingdings" pitchFamily="2" charset="2"/>
              <a:buChar char="Ø"/>
            </a:pPr>
            <a:r>
              <a:rPr lang="en-US" dirty="0" smtClean="0">
                <a:solidFill>
                  <a:schemeClr val="bg1"/>
                </a:solidFill>
              </a:rPr>
              <a:t> </a:t>
            </a:r>
            <a:r>
              <a:rPr lang="en-US" dirty="0">
                <a:solidFill>
                  <a:schemeClr val="bg1"/>
                </a:solidFill>
              </a:rPr>
              <a:t>Ward number </a:t>
            </a:r>
            <a:endParaRPr lang="en-US" dirty="0" smtClean="0">
              <a:solidFill>
                <a:schemeClr val="bg1"/>
              </a:solidFill>
            </a:endParaRPr>
          </a:p>
          <a:p>
            <a:pPr>
              <a:buFont typeface="Wingdings" pitchFamily="2" charset="2"/>
              <a:buChar char="Ø"/>
            </a:pPr>
            <a:r>
              <a:rPr lang="en-US" dirty="0" smtClean="0">
                <a:solidFill>
                  <a:schemeClr val="bg1"/>
                </a:solidFill>
              </a:rPr>
              <a:t> </a:t>
            </a:r>
            <a:r>
              <a:rPr lang="en-US" dirty="0">
                <a:solidFill>
                  <a:schemeClr val="bg1"/>
                </a:solidFill>
              </a:rPr>
              <a:t>Bed number </a:t>
            </a:r>
            <a:endParaRPr lang="en-US" dirty="0" smtClean="0">
              <a:solidFill>
                <a:schemeClr val="bg1"/>
              </a:solidFill>
            </a:endParaRPr>
          </a:p>
          <a:p>
            <a:pPr>
              <a:buFont typeface="Wingdings" pitchFamily="2" charset="2"/>
              <a:buChar char="Ø"/>
            </a:pPr>
            <a:r>
              <a:rPr lang="en-US" dirty="0" smtClean="0">
                <a:solidFill>
                  <a:schemeClr val="bg1"/>
                </a:solidFill>
              </a:rPr>
              <a:t> </a:t>
            </a:r>
            <a:r>
              <a:rPr lang="en-US" dirty="0">
                <a:solidFill>
                  <a:schemeClr val="bg1"/>
                </a:solidFill>
              </a:rPr>
              <a:t>Date and time of death </a:t>
            </a:r>
            <a:endParaRPr lang="en-US" dirty="0" smtClean="0">
              <a:solidFill>
                <a:schemeClr val="bg1"/>
              </a:solidFill>
            </a:endParaRPr>
          </a:p>
          <a:p>
            <a:pPr>
              <a:buFont typeface="Wingdings" pitchFamily="2" charset="2"/>
              <a:buChar char="Ø"/>
            </a:pPr>
            <a:r>
              <a:rPr lang="en-US" dirty="0" smtClean="0">
                <a:solidFill>
                  <a:schemeClr val="bg1"/>
                </a:solidFill>
              </a:rPr>
              <a:t> </a:t>
            </a:r>
            <a:r>
              <a:rPr lang="en-US" dirty="0">
                <a:solidFill>
                  <a:schemeClr val="bg1"/>
                </a:solidFill>
              </a:rPr>
              <a:t>Cause of death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endParaRPr lang="en-US" dirty="0" smtClean="0"/>
          </a:p>
          <a:p>
            <a:endParaRPr lang="en-US" dirty="0"/>
          </a:p>
          <a:p>
            <a:pPr>
              <a:buNone/>
            </a:pPr>
            <a:r>
              <a:rPr lang="en-US" sz="6000" dirty="0" smtClean="0"/>
              <a:t>            END </a:t>
            </a:r>
            <a:endParaRPr 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lstStyle/>
          <a:p>
            <a:pPr algn="just"/>
            <a:r>
              <a:rPr lang="en-US" sz="3200" dirty="0" smtClean="0">
                <a:solidFill>
                  <a:schemeClr val="bg1"/>
                </a:solidFill>
              </a:rPr>
              <a:t>Terminal illness is a disease that cannot be cured or adequately treated and that is reasonably expected to result in the death of the patient within a short period of time. This term is more commonly used for progressive diseases such as cancer or advanced heart disease than for trauma.</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3200" dirty="0">
                <a:solidFill>
                  <a:schemeClr val="bg1"/>
                </a:solidFill>
              </a:rPr>
              <a:t>Dealing with dying clients would be among the most stressful thing to go through as a nurse. The transition from life to death is emotionally stressful for patients and families as well as nurses who provide care at the end stage of a patient’s </a:t>
            </a:r>
            <a:r>
              <a:rPr lang="en-US" sz="3200" dirty="0" smtClean="0">
                <a:solidFill>
                  <a:schemeClr val="bg1"/>
                </a:solidFill>
              </a:rPr>
              <a:t>life.</a:t>
            </a:r>
            <a:endParaRPr lang="en-US" sz="3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sp>
        <p:nvSpPr>
          <p:cNvPr id="3" name="Content Placeholder 2"/>
          <p:cNvSpPr>
            <a:spLocks noGrp="1"/>
          </p:cNvSpPr>
          <p:nvPr>
            <p:ph idx="1"/>
          </p:nvPr>
        </p:nvSpPr>
        <p:spPr/>
        <p:txBody>
          <a:bodyPr>
            <a:normAutofit/>
          </a:bodyPr>
          <a:lstStyle/>
          <a:p>
            <a:pPr algn="just"/>
            <a:r>
              <a:rPr lang="en-US" sz="3200" dirty="0" smtClean="0">
                <a:solidFill>
                  <a:schemeClr val="bg1"/>
                </a:solidFill>
              </a:rPr>
              <a:t> Even though it is a difficult period for nurses, concentrating on the patient’s needs at this moment will help to ease their roles. Generally, terminal ill clients need care in three areas which are: </a:t>
            </a:r>
            <a:r>
              <a:rPr lang="en-US" sz="3200" b="1" dirty="0" smtClean="0">
                <a:solidFill>
                  <a:schemeClr val="bg1"/>
                </a:solidFill>
              </a:rPr>
              <a:t>physical comfort, mental and emotional needs, and spiritual issues.</a:t>
            </a:r>
            <a:endParaRPr lang="en-US" sz="320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buNone/>
            </a:pPr>
            <a:r>
              <a:rPr lang="en-US" sz="3200" b="1" dirty="0">
                <a:solidFill>
                  <a:schemeClr val="bg1"/>
                </a:solidFill>
              </a:rPr>
              <a:t>Physical comfort</a:t>
            </a:r>
          </a:p>
          <a:p>
            <a:r>
              <a:rPr lang="en-US" sz="3200" dirty="0">
                <a:solidFill>
                  <a:schemeClr val="bg1"/>
                </a:solidFill>
              </a:rPr>
              <a:t>Providing physical comfort is an essential part of nursing care as the patient approaches the end of their life. The patient may feel uncomfortable due to certain factors such as pain, skin irritation, breathing and digestive problems and fatigue</a:t>
            </a:r>
            <a:r>
              <a:rPr lang="en-US" sz="32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3200" dirty="0" smtClean="0">
                <a:solidFill>
                  <a:schemeClr val="bg1"/>
                </a:solidFill>
              </a:rPr>
              <a:t>Proper positioning is the most crucial part in relieving the patient’s pain as lying or sitting in one position for a long duration will induce muscles’ aching and back pain.</a:t>
            </a:r>
            <a:endParaRPr lang="en-US" sz="32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3200" dirty="0">
                <a:solidFill>
                  <a:schemeClr val="bg1"/>
                </a:solidFill>
              </a:rPr>
              <a:t>Indeed, a prolonged and constant pressure on the skin will lead to pressure ulcers. To overcome the pain, nurses need to switch their patient’s position every four hours or turn the patient from side to back and to the other side every few hours to prevent the bed sores.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203</TotalTime>
  <Words>1737</Words>
  <Application>Microsoft Office PowerPoint</Application>
  <PresentationFormat>On-screen Show (4:3)</PresentationFormat>
  <Paragraphs>138</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Book Antiqua</vt:lpstr>
      <vt:lpstr>Calibri</vt:lpstr>
      <vt:lpstr>Lucida Sans</vt:lpstr>
      <vt:lpstr>Wingdings</vt:lpstr>
      <vt:lpstr>Wingdings 2</vt:lpstr>
      <vt:lpstr>Wingdings 3</vt:lpstr>
      <vt:lpstr>Apex</vt:lpstr>
      <vt:lpstr>Responsibilities of nurses regarding terminally ill patient. </vt:lpstr>
      <vt:lpstr>PowerPoint Presentation</vt:lpstr>
      <vt:lpstr>Contd .</vt:lpstr>
      <vt:lpstr>Contd </vt:lpstr>
      <vt:lpstr>Contd .</vt:lpstr>
      <vt:lpstr>Contd</vt:lpstr>
      <vt:lpstr>Contd </vt:lpstr>
      <vt:lpstr>Contd .</vt:lpstr>
      <vt:lpstr>Contd </vt:lpstr>
      <vt:lpstr>Contd ..</vt:lpstr>
      <vt:lpstr>Contd ..</vt:lpstr>
      <vt:lpstr>Contd </vt:lpstr>
      <vt:lpstr>Contd </vt:lpstr>
      <vt:lpstr>Contd.</vt:lpstr>
      <vt:lpstr>Contd</vt:lpstr>
      <vt:lpstr>Contd .</vt:lpstr>
      <vt:lpstr>Contd .</vt:lpstr>
      <vt:lpstr>Contd .</vt:lpstr>
      <vt:lpstr>Contd .</vt:lpstr>
      <vt:lpstr>Contd .</vt:lpstr>
      <vt:lpstr>Contd .</vt:lpstr>
      <vt:lpstr>Contd .</vt:lpstr>
      <vt:lpstr>Contd .</vt:lpstr>
      <vt:lpstr>Contd </vt:lpstr>
      <vt:lpstr>Contd </vt:lpstr>
      <vt:lpstr>Contd .</vt:lpstr>
      <vt:lpstr>Contd .</vt:lpstr>
      <vt:lpstr>Contd </vt:lpstr>
      <vt:lpstr>Contd </vt:lpstr>
      <vt:lpstr>Contd </vt:lpstr>
      <vt:lpstr>Contd.</vt:lpstr>
      <vt:lpstr>Contd </vt:lpstr>
      <vt:lpstr>Contd </vt:lpstr>
      <vt:lpstr>Contd </vt:lpstr>
      <vt:lpstr>Contd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nurse’s vital responsibilities when dealing with terminally ill patients</dc:title>
  <dc:creator>ADMIN</dc:creator>
  <cp:lastModifiedBy>Microsoft account</cp:lastModifiedBy>
  <cp:revision>45</cp:revision>
  <dcterms:created xsi:type="dcterms:W3CDTF">2020-09-20T04:22:57Z</dcterms:created>
  <dcterms:modified xsi:type="dcterms:W3CDTF">2020-12-20T04:45:27Z</dcterms:modified>
</cp:coreProperties>
</file>