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3" r:id="rId13"/>
    <p:sldId id="267" r:id="rId14"/>
    <p:sldId id="268" r:id="rId15"/>
    <p:sldId id="269" r:id="rId16"/>
    <p:sldId id="270" r:id="rId17"/>
    <p:sldId id="271" r:id="rId18"/>
    <p:sldId id="272" r:id="rId19"/>
    <p:sldId id="274" r:id="rId20"/>
    <p:sldId id="275" r:id="rId21"/>
    <p:sldId id="277" r:id="rId22"/>
    <p:sldId id="278" r:id="rId23"/>
    <p:sldId id="279" r:id="rId24"/>
    <p:sldId id="280" r:id="rId25"/>
    <p:sldId id="287" r:id="rId26"/>
    <p:sldId id="286" r:id="rId27"/>
    <p:sldId id="288" r:id="rId28"/>
    <p:sldId id="281" r:id="rId29"/>
    <p:sldId id="282" r:id="rId30"/>
    <p:sldId id="283" r:id="rId31"/>
    <p:sldId id="284" r:id="rId32"/>
    <p:sldId id="285" r:id="rId33"/>
    <p:sldId id="289" r:id="rId34"/>
    <p:sldId id="290" r:id="rId35"/>
    <p:sldId id="29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varScale="1">
        <p:scale>
          <a:sx n="55" d="100"/>
          <a:sy n="55" d="100"/>
        </p:scale>
        <p:origin x="97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8753B78-F850-4EF6-B5DD-C2125306760E}" type="datetimeFigureOut">
              <a:rPr lang="en-US" smtClean="0"/>
              <a:pPr/>
              <a:t>12/20/2020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79A513A-D1C6-48CF-80FB-1FF8D51CF96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753B78-F850-4EF6-B5DD-C2125306760E}" type="datetimeFigureOut">
              <a:rPr lang="en-US" smtClean="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A513A-D1C6-48CF-80FB-1FF8D51CF9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753B78-F850-4EF6-B5DD-C2125306760E}" type="datetimeFigureOut">
              <a:rPr lang="en-US" smtClean="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A513A-D1C6-48CF-80FB-1FF8D51CF96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8753B78-F850-4EF6-B5DD-C2125306760E}" type="datetimeFigureOut">
              <a:rPr lang="en-US" smtClean="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A513A-D1C6-48CF-80FB-1FF8D51CF96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8753B78-F850-4EF6-B5DD-C2125306760E}" type="datetimeFigureOut">
              <a:rPr lang="en-US" smtClean="0"/>
              <a:pPr/>
              <a:t>12/20/2020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A513A-D1C6-48CF-80FB-1FF8D51CF96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8753B78-F850-4EF6-B5DD-C2125306760E}" type="datetimeFigureOut">
              <a:rPr lang="en-US" smtClean="0"/>
              <a:pPr/>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9A513A-D1C6-48CF-80FB-1FF8D51CF96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8753B78-F850-4EF6-B5DD-C2125306760E}" type="datetimeFigureOut">
              <a:rPr lang="en-US" smtClean="0"/>
              <a:pPr/>
              <a:t>12/20/2020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9A513A-D1C6-48CF-80FB-1FF8D51CF96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8753B78-F850-4EF6-B5DD-C2125306760E}" type="datetimeFigureOut">
              <a:rPr lang="en-US" smtClean="0"/>
              <a:pPr/>
              <a:t>12/20/2020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9A513A-D1C6-48CF-80FB-1FF8D51CF96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753B78-F850-4EF6-B5DD-C2125306760E}" type="datetimeFigureOut">
              <a:rPr lang="en-US" smtClean="0"/>
              <a:pPr/>
              <a:t>12/20/2020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9A513A-D1C6-48CF-80FB-1FF8D51CF96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8753B78-F850-4EF6-B5DD-C2125306760E}" type="datetimeFigureOut">
              <a:rPr lang="en-US" smtClean="0"/>
              <a:pPr/>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9A513A-D1C6-48CF-80FB-1FF8D51CF96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8753B78-F850-4EF6-B5DD-C2125306760E}" type="datetimeFigureOut">
              <a:rPr lang="en-US" smtClean="0"/>
              <a:pPr/>
              <a:t>12/20/2020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79A513A-D1C6-48CF-80FB-1FF8D51CF96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8753B78-F850-4EF6-B5DD-C2125306760E}" type="datetimeFigureOut">
              <a:rPr lang="en-US" smtClean="0"/>
              <a:pPr/>
              <a:t>12/20/2020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79A513A-D1C6-48CF-80FB-1FF8D51CF96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838200"/>
            <a:ext cx="7854696" cy="4142936"/>
          </a:xfrm>
        </p:spPr>
        <p:txBody>
          <a:bodyPr>
            <a:normAutofit/>
          </a:bodyPr>
          <a:lstStyle/>
          <a:p>
            <a:pPr algn="ctr"/>
            <a:r>
              <a:rPr lang="en-US" dirty="0" smtClean="0"/>
              <a:t>Unit  7</a:t>
            </a:r>
          </a:p>
          <a:p>
            <a:pPr algn="ctr"/>
            <a:r>
              <a:rPr lang="en-US" sz="4400" dirty="0" smtClean="0"/>
              <a:t>Different facilities for health care services : at National an international level.</a:t>
            </a:r>
          </a:p>
          <a:p>
            <a:pPr algn="ctr"/>
            <a:r>
              <a:rPr lang="en-US" sz="4400" dirty="0" smtClean="0"/>
              <a:t> </a:t>
            </a:r>
            <a:endParaRPr 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Hospital care </a:t>
            </a:r>
            <a:endParaRPr lang="en-US" b="1" dirty="0"/>
          </a:p>
        </p:txBody>
      </p:sp>
      <p:sp>
        <p:nvSpPr>
          <p:cNvPr id="3" name="Content Placeholder 2"/>
          <p:cNvSpPr>
            <a:spLocks noGrp="1"/>
          </p:cNvSpPr>
          <p:nvPr>
            <p:ph idx="1"/>
          </p:nvPr>
        </p:nvSpPr>
        <p:spPr/>
        <p:txBody>
          <a:bodyPr>
            <a:normAutofit/>
          </a:bodyPr>
          <a:lstStyle/>
          <a:p>
            <a:r>
              <a:rPr lang="en-US" sz="3200" dirty="0" smtClean="0"/>
              <a:t>hospital care ;The main goal is to restore or improve health so that people can return home. Patient may sen</a:t>
            </a:r>
            <a:r>
              <a:rPr lang="en-US" sz="3200" dirty="0"/>
              <a:t>d</a:t>
            </a:r>
            <a:r>
              <a:rPr lang="en-US" sz="3200" dirty="0" smtClean="0"/>
              <a:t> to another  facilities.</a:t>
            </a: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Base Health Care </a:t>
            </a:r>
            <a:endParaRPr lang="en-US" dirty="0"/>
          </a:p>
        </p:txBody>
      </p:sp>
      <p:sp>
        <p:nvSpPr>
          <p:cNvPr id="3" name="Content Placeholder 2"/>
          <p:cNvSpPr>
            <a:spLocks noGrp="1"/>
          </p:cNvSpPr>
          <p:nvPr>
            <p:ph idx="1"/>
          </p:nvPr>
        </p:nvSpPr>
        <p:spPr/>
        <p:txBody>
          <a:bodyPr>
            <a:normAutofit/>
          </a:bodyPr>
          <a:lstStyle/>
          <a:p>
            <a:pPr algn="just"/>
            <a:r>
              <a:rPr lang="en-US" sz="3200" dirty="0" smtClean="0"/>
              <a:t>It prevent hospitalization . It can also be used as high technical substitute for hospitalization and can include the use of intravenous therapy and other therapies previously delivered in acute care setting.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lstStyle/>
          <a:p>
            <a:pPr algn="just"/>
            <a:r>
              <a:rPr lang="en-US" sz="3200" dirty="0" smtClean="0"/>
              <a:t>Health  provider visit the patient .</a:t>
            </a:r>
          </a:p>
          <a:p>
            <a:pPr algn="just"/>
            <a:r>
              <a:rPr lang="en-US" sz="3200" dirty="0" smtClean="0"/>
              <a:t>Home care involves patient , the family and care givers. The nurse provide skilled nursing care .</a:t>
            </a:r>
          </a:p>
          <a:p>
            <a:pPr algn="just"/>
            <a:r>
              <a:rPr lang="en-US" sz="3200" dirty="0" smtClean="0"/>
              <a:t> She consider the need of the family and identify areas for collaboration  and referral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pPr algn="just"/>
            <a:r>
              <a:rPr lang="en-US" sz="3200" dirty="0" smtClean="0"/>
              <a:t>Home </a:t>
            </a:r>
            <a:r>
              <a:rPr lang="en-US" sz="3200" dirty="0"/>
              <a:t> </a:t>
            </a:r>
            <a:r>
              <a:rPr lang="en-US" sz="3200" dirty="0" smtClean="0"/>
              <a:t>health care service are episodic or ongoing  according to the older adults need for service. These services are provided by private agencies or by visiting nurse agencies or district organizations.</a:t>
            </a:r>
          </a:p>
          <a:p>
            <a:pPr algn="just"/>
            <a:r>
              <a:rPr lang="en-US" sz="3200" dirty="0" smtClean="0"/>
              <a:t>Offer several services : hospices care , physical care, occupational, speech therapy, home health aid  and as per needs .</a:t>
            </a:r>
            <a:endParaRPr lang="en-US"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normAutofit/>
          </a:bodyPr>
          <a:lstStyle/>
          <a:p>
            <a:pPr algn="just"/>
            <a:r>
              <a:rPr lang="en-US" sz="3200" dirty="0" smtClean="0"/>
              <a:t>The primary goals is to promote optimal health and independent function in the home for both patient and their families. </a:t>
            </a:r>
          </a:p>
          <a:p>
            <a:pPr algn="just"/>
            <a:r>
              <a:rPr lang="en-US" sz="3200" dirty="0" smtClean="0"/>
              <a:t> Consultation  with specialist in nutrition, cardiac, diabetes and wound care is available.</a:t>
            </a:r>
            <a:endParaRPr lang="en-US" sz="3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Home health care </a:t>
            </a:r>
            <a:endParaRPr lang="en-US" dirty="0"/>
          </a:p>
        </p:txBody>
      </p:sp>
      <p:sp>
        <p:nvSpPr>
          <p:cNvPr id="3" name="Content Placeholder 2"/>
          <p:cNvSpPr>
            <a:spLocks noGrp="1"/>
          </p:cNvSpPr>
          <p:nvPr>
            <p:ph idx="1"/>
          </p:nvPr>
        </p:nvSpPr>
        <p:spPr/>
        <p:txBody>
          <a:bodyPr>
            <a:normAutofit/>
          </a:bodyPr>
          <a:lstStyle/>
          <a:p>
            <a:r>
              <a:rPr lang="en-US" sz="3200" dirty="0" smtClean="0"/>
              <a:t>Home care setting ?</a:t>
            </a:r>
          </a:p>
          <a:p>
            <a:r>
              <a:rPr lang="en-US" sz="3200" dirty="0" smtClean="0"/>
              <a:t>Safety an comfort in  the home environment ?</a:t>
            </a:r>
            <a:endParaRPr lang="en-US" sz="3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Day care center </a:t>
            </a:r>
            <a:endParaRPr lang="en-US" b="1" dirty="0"/>
          </a:p>
        </p:txBody>
      </p:sp>
      <p:sp>
        <p:nvSpPr>
          <p:cNvPr id="3" name="Content Placeholder 2"/>
          <p:cNvSpPr>
            <a:spLocks noGrp="1"/>
          </p:cNvSpPr>
          <p:nvPr>
            <p:ph idx="1"/>
          </p:nvPr>
        </p:nvSpPr>
        <p:spPr/>
        <p:txBody>
          <a:bodyPr>
            <a:noAutofit/>
          </a:bodyPr>
          <a:lstStyle/>
          <a:p>
            <a:pPr algn="just"/>
            <a:r>
              <a:rPr lang="en-US" sz="3200" dirty="0" smtClean="0"/>
              <a:t>Provide a safe, supportive group environment for senior s who need care and or assistance with people tasks during the day.</a:t>
            </a:r>
          </a:p>
          <a:p>
            <a:pPr algn="just"/>
            <a:r>
              <a:rPr lang="en-US" sz="3200" dirty="0" smtClean="0"/>
              <a:t>Generally men and women aged 65 and older are eligible to attend elderly day care.</a:t>
            </a:r>
          </a:p>
          <a:p>
            <a:pPr algn="just"/>
            <a:r>
              <a:rPr lang="en-US" sz="3200" dirty="0" smtClean="0"/>
              <a:t>Most of the participants in day care center are  cognitive impairment such as memory loss,</a:t>
            </a:r>
            <a:endParaRPr lang="en-US" sz="3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lstStyle/>
          <a:p>
            <a:pPr algn="just"/>
            <a:r>
              <a:rPr lang="en-US" sz="3200" dirty="0" smtClean="0"/>
              <a:t>Location of Day care Center,  Hospital, community , schools, religious place, rehabilitation centers an privates homes .</a:t>
            </a:r>
          </a:p>
          <a:p>
            <a:pPr algn="just"/>
            <a:r>
              <a:rPr lang="en-US" sz="3200" dirty="0"/>
              <a:t> </a:t>
            </a:r>
            <a:endParaRPr lang="en-US" sz="3200"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normAutofit/>
          </a:bodyPr>
          <a:lstStyle/>
          <a:p>
            <a:r>
              <a:rPr lang="en-US" dirty="0" smtClean="0"/>
              <a:t>Types of services provided .</a:t>
            </a:r>
          </a:p>
          <a:p>
            <a:r>
              <a:rPr lang="en-US" sz="3200" dirty="0" smtClean="0"/>
              <a:t>Transportation to and from the center.</a:t>
            </a:r>
          </a:p>
          <a:p>
            <a:r>
              <a:rPr lang="en-US" sz="3200" dirty="0" smtClean="0"/>
              <a:t>Snacks and meals during they day </a:t>
            </a:r>
          </a:p>
          <a:p>
            <a:r>
              <a:rPr lang="en-US" sz="3200" dirty="0" smtClean="0"/>
              <a:t>P physiotherapy services , including help with rehabilitation programming .</a:t>
            </a:r>
          </a:p>
          <a:p>
            <a:r>
              <a:rPr lang="en-US" sz="3200" dirty="0" smtClean="0"/>
              <a:t>Personal care support , such as personal hygiene and grooming .</a:t>
            </a:r>
          </a:p>
          <a:p>
            <a:r>
              <a:rPr lang="en-US" sz="3200" dirty="0" smtClean="0"/>
              <a:t>Medication monitoring an </a:t>
            </a:r>
            <a:r>
              <a:rPr lang="en-US" sz="3200" dirty="0" err="1" smtClean="0"/>
              <a:t>dadministration</a:t>
            </a:r>
            <a:r>
              <a:rPr lang="en-US" sz="3200" dirty="0" smtClean="0"/>
              <a:t> </a:t>
            </a:r>
            <a:endParaRPr lang="en-US"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normAutofit/>
          </a:bodyPr>
          <a:lstStyle/>
          <a:p>
            <a:r>
              <a:rPr lang="en-US" sz="3200" dirty="0" smtClean="0"/>
              <a:t>Social activities, including organized  group an outings.</a:t>
            </a:r>
          </a:p>
          <a:p>
            <a:r>
              <a:rPr lang="en-US" sz="3200" dirty="0" smtClean="0"/>
              <a:t>Supervision of seniors who may wander ,such as those with memory impairment .</a:t>
            </a:r>
          </a:p>
          <a:p>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b="1" dirty="0" smtClean="0"/>
              <a:t>Senior Citizen Home / Geriatric Home </a:t>
            </a:r>
            <a:endParaRPr lang="en-US" b="1" dirty="0"/>
          </a:p>
        </p:txBody>
      </p:sp>
      <p:sp>
        <p:nvSpPr>
          <p:cNvPr id="3" name="Content Placeholder 2"/>
          <p:cNvSpPr>
            <a:spLocks noGrp="1"/>
          </p:cNvSpPr>
          <p:nvPr>
            <p:ph idx="1"/>
          </p:nvPr>
        </p:nvSpPr>
        <p:spPr/>
        <p:txBody>
          <a:bodyPr>
            <a:noAutofit/>
          </a:bodyPr>
          <a:lstStyle/>
          <a:p>
            <a:pPr algn="just"/>
            <a:r>
              <a:rPr lang="en-US" sz="3200" dirty="0" smtClean="0"/>
              <a:t>- Multiple residence housing facility intended for elderly people or senior citizens </a:t>
            </a:r>
          </a:p>
          <a:p>
            <a:pPr algn="just"/>
            <a:r>
              <a:rPr lang="en-US" sz="3200" dirty="0" smtClean="0"/>
              <a:t>Consist: Meal, recreational , religious activities , health care, nursing services , rehabilitation, referral to  hospital ,and hospice too.</a:t>
            </a:r>
          </a:p>
          <a:p>
            <a:pPr algn="just">
              <a:buNone/>
            </a:pPr>
            <a:r>
              <a:rPr lang="en-US" sz="3200" dirty="0"/>
              <a:t> </a:t>
            </a:r>
            <a:r>
              <a:rPr lang="en-US" sz="3200" dirty="0" smtClean="0"/>
              <a:t>naming : Retirement home , old people’s home, Nursing home , Geriatric home.</a:t>
            </a:r>
            <a:endParaRPr lang="en-US" sz="3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elderly day care</a:t>
            </a:r>
            <a:endParaRPr lang="en-US" dirty="0"/>
          </a:p>
        </p:txBody>
      </p:sp>
      <p:sp>
        <p:nvSpPr>
          <p:cNvPr id="3" name="Content Placeholder 2"/>
          <p:cNvSpPr>
            <a:spLocks noGrp="1"/>
          </p:cNvSpPr>
          <p:nvPr>
            <p:ph idx="1"/>
          </p:nvPr>
        </p:nvSpPr>
        <p:spPr/>
        <p:txBody>
          <a:bodyPr/>
          <a:lstStyle/>
          <a:p>
            <a:r>
              <a:rPr lang="en-US" dirty="0" smtClean="0"/>
              <a:t>Enjoy the social interaction with both the staff and other participants .</a:t>
            </a:r>
          </a:p>
          <a:p>
            <a:r>
              <a:rPr lang="en-US" dirty="0" smtClean="0"/>
              <a:t>Important part of prevention long term institutionalization of seniors.</a:t>
            </a:r>
          </a:p>
          <a:p>
            <a:r>
              <a:rPr lang="en-US" dirty="0" smtClean="0"/>
              <a:t>Caregivers feel comfortable and relax knowing that their parent is safe during the day.</a:t>
            </a:r>
          </a:p>
          <a:p>
            <a:r>
              <a:rPr lang="en-US" dirty="0" smtClean="0"/>
              <a:t>Caregivers can do their job freely .</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Social Service </a:t>
            </a:r>
            <a:r>
              <a:rPr lang="en-US" dirty="0" smtClean="0"/>
              <a:t/>
            </a:r>
            <a:br>
              <a:rPr lang="en-US" dirty="0" smtClean="0"/>
            </a:br>
            <a:endParaRPr lang="en-US" dirty="0"/>
          </a:p>
        </p:txBody>
      </p:sp>
      <p:sp>
        <p:nvSpPr>
          <p:cNvPr id="3" name="Content Placeholder 2"/>
          <p:cNvSpPr>
            <a:spLocks noGrp="1"/>
          </p:cNvSpPr>
          <p:nvPr>
            <p:ph idx="1"/>
          </p:nvPr>
        </p:nvSpPr>
        <p:spPr>
          <a:xfrm>
            <a:off x="457200" y="1295400"/>
            <a:ext cx="8229600" cy="5029200"/>
          </a:xfrm>
        </p:spPr>
        <p:txBody>
          <a:bodyPr/>
          <a:lstStyle/>
          <a:p>
            <a:pPr algn="just"/>
            <a:r>
              <a:rPr lang="en-US" sz="3200" dirty="0" smtClean="0"/>
              <a:t>Many social or community support exist that help the older person independence, informal source of help such a family, friend/ Temple / Members , neighbors ,</a:t>
            </a:r>
          </a:p>
          <a:p>
            <a:pPr algn="just">
              <a:buNone/>
            </a:pPr>
            <a:r>
              <a:rPr lang="en-US" sz="3200" dirty="0" smtClean="0"/>
              <a:t>religious members ,  can all keep an informal watch on community dwelling senior citizens .</a:t>
            </a:r>
            <a:endParaRPr lang="en-US" sz="3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lstStyle/>
          <a:p>
            <a:r>
              <a:rPr lang="en-US" dirty="0" smtClean="0"/>
              <a:t>Some agencies on aging perform many community services including assessment of need, information and referral . Case management , transportation , outreach, home maker service, day care , nutritional education and collect meal. Legal service, relief car , senior center, and time community work.</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lstStyle/>
          <a:p>
            <a:r>
              <a:rPr lang="en-US" sz="3200" dirty="0" smtClean="0"/>
              <a:t>If a person is unable to may these services may be subsidized through local or state funds.</a:t>
            </a:r>
          </a:p>
          <a:p>
            <a:r>
              <a:rPr lang="en-US" sz="3200" dirty="0" smtClean="0"/>
              <a:t>Older community support services are available to help older person outside the home . Senior centers have social and health promotion activities and some provide nutritious noon time meal.</a:t>
            </a:r>
            <a:endParaRPr lang="en-US" sz="3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normAutofit/>
          </a:bodyPr>
          <a:lstStyle/>
          <a:p>
            <a:pPr algn="just"/>
            <a:r>
              <a:rPr lang="en-US" sz="3200" dirty="0" smtClean="0"/>
              <a:t>Adult day care facilities offer daily nursing care and social opportunities : these services also enable family members to carry on daily activities while older person is at the day care center.</a:t>
            </a:r>
            <a:endParaRPr lang="en-US" sz="3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Community based Rehabilitation centers.</a:t>
            </a:r>
            <a:endParaRPr lang="en-US" dirty="0"/>
          </a:p>
        </p:txBody>
      </p:sp>
      <p:sp>
        <p:nvSpPr>
          <p:cNvPr id="3" name="Content Placeholder 2"/>
          <p:cNvSpPr>
            <a:spLocks noGrp="1"/>
          </p:cNvSpPr>
          <p:nvPr>
            <p:ph idx="1"/>
          </p:nvPr>
        </p:nvSpPr>
        <p:spPr/>
        <p:txBody>
          <a:bodyPr>
            <a:normAutofit/>
          </a:bodyPr>
          <a:lstStyle/>
          <a:p>
            <a:pPr algn="just"/>
            <a:r>
              <a:rPr lang="en-US" sz="3200" dirty="0" smtClean="0"/>
              <a:t>Community-based rehabilitation (CBR) was initiated by WHO following the Declaration of Alma-Ata in 1978 in an effort to enhance the quality of life for people with disabilities and their families; meet their basic needs; and ensure their inclusion and participation.</a:t>
            </a:r>
            <a:endParaRPr lang="en-US" sz="3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normAutofit/>
          </a:bodyPr>
          <a:lstStyle/>
          <a:p>
            <a:r>
              <a:rPr lang="en-US" sz="3200" dirty="0" smtClean="0"/>
              <a:t>While initially a strategy to increase access to rehabilitation services in resource-constrained settings, CBR is now a </a:t>
            </a:r>
            <a:r>
              <a:rPr lang="en-US" sz="3200" dirty="0" err="1" smtClean="0"/>
              <a:t>multisectoral</a:t>
            </a:r>
            <a:r>
              <a:rPr lang="en-US" sz="3200" dirty="0" smtClean="0"/>
              <a:t> approach working to improve the equalization of opportunities and social inclusion of people with disabilities.</a:t>
            </a:r>
            <a:endParaRPr lang="en-US" sz="3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normAutofit/>
          </a:bodyPr>
          <a:lstStyle/>
          <a:p>
            <a:pPr algn="just"/>
            <a:r>
              <a:rPr lang="en-US" sz="3200" dirty="0" smtClean="0"/>
              <a:t>CBR is implemented through the combined efforts of people with disabilities, their families and communities, and relevant government and non-government health, education, vocational, social and other services.</a:t>
            </a:r>
            <a:endParaRPr lang="en-US" sz="3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t>Contd</a:t>
            </a:r>
            <a:r>
              <a:rPr lang="en-US" b="1" dirty="0" smtClean="0"/>
              <a:t> </a:t>
            </a:r>
            <a:endParaRPr lang="en-US" b="1" dirty="0"/>
          </a:p>
        </p:txBody>
      </p:sp>
      <p:sp>
        <p:nvSpPr>
          <p:cNvPr id="3" name="Content Placeholder 2"/>
          <p:cNvSpPr>
            <a:spLocks noGrp="1"/>
          </p:cNvSpPr>
          <p:nvPr>
            <p:ph idx="1"/>
          </p:nvPr>
        </p:nvSpPr>
        <p:spPr/>
        <p:txBody>
          <a:bodyPr>
            <a:normAutofit/>
          </a:bodyPr>
          <a:lstStyle/>
          <a:p>
            <a:pPr algn="just"/>
            <a:r>
              <a:rPr lang="en-US" sz="3200" dirty="0" smtClean="0"/>
              <a:t>Rehabilitation helps people recover lost function . Many people think of rehabilitation in terms of recovering a physical ability ( physical rehabilitation . But it can include any therapy or service that helps people function better and more independently.</a:t>
            </a:r>
            <a:endParaRPr lang="en-US" sz="3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normAutofit/>
          </a:bodyPr>
          <a:lstStyle/>
          <a:p>
            <a:pPr algn="just"/>
            <a:r>
              <a:rPr lang="en-US" sz="3200" dirty="0" smtClean="0"/>
              <a:t>Rehabilitation may include doing physical exercises , using devices that make doing activities easier, modifying the person's living environment , and teaching family members how to help the person.</a:t>
            </a:r>
            <a:endParaRPr 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a:bodyPr>
          <a:lstStyle/>
          <a:p>
            <a:pPr algn="just"/>
            <a:r>
              <a:rPr lang="en-US" sz="3200" dirty="0" smtClean="0"/>
              <a:t>The elderly who want to remain in their own home ,but need daily help, may choose to have a live in geriatric attendant. the cost of the care service may be paid for by the elderly person receiving them or by the government or an health plain.</a:t>
            </a:r>
            <a:endParaRPr lang="en-US" sz="3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normAutofit/>
          </a:bodyPr>
          <a:lstStyle/>
          <a:p>
            <a:pPr algn="just"/>
            <a:r>
              <a:rPr lang="en-US" sz="3200" dirty="0" smtClean="0"/>
              <a:t>Most people who have been disabled can benefit from rehabilitation . </a:t>
            </a:r>
          </a:p>
          <a:p>
            <a:pPr algn="just"/>
            <a:r>
              <a:rPr lang="en-US" sz="3200" dirty="0" smtClean="0"/>
              <a:t>Conditions that can disable people include a stroke, hip surgery, replacement of a knee , amputation of a limb , a severe  injury , an infection , cancer or a chronic progressive disorder ( such as arthritis )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3200" dirty="0" smtClean="0"/>
              <a:t>Rehabilitation is particularly important for older people . Rehabilitation helps them remain independent  able to live on their own and take care of themselves.</a:t>
            </a:r>
          </a:p>
          <a:p>
            <a:pPr algn="just"/>
            <a:r>
              <a:rPr lang="en-US" sz="3200" dirty="0" smtClean="0"/>
              <a:t>The major </a:t>
            </a:r>
            <a:r>
              <a:rPr lang="en-US" sz="3200" b="1" dirty="0" smtClean="0"/>
              <a:t>objectives of CBR</a:t>
            </a:r>
            <a:r>
              <a:rPr lang="en-US" sz="3200" dirty="0" smtClean="0"/>
              <a:t> are: To ensure that people with disabilities are able to </a:t>
            </a:r>
            <a:r>
              <a:rPr lang="en-US" sz="3200" dirty="0" err="1" smtClean="0"/>
              <a:t>maximise</a:t>
            </a:r>
            <a:r>
              <a:rPr lang="en-US" sz="3200" dirty="0" smtClean="0"/>
              <a:t> their physical and mental abilities, to access regular services and opportunities, and to become active contributors to the </a:t>
            </a:r>
            <a:r>
              <a:rPr lang="en-US" sz="3200" b="1" dirty="0" smtClean="0"/>
              <a:t>community</a:t>
            </a:r>
            <a:r>
              <a:rPr lang="en-US" sz="3200" dirty="0" smtClean="0"/>
              <a:t> and society at large.</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Nutrition / food service </a:t>
            </a:r>
            <a:endParaRPr lang="en-US" dirty="0"/>
          </a:p>
        </p:txBody>
      </p:sp>
      <p:sp>
        <p:nvSpPr>
          <p:cNvPr id="3" name="Content Placeholder 2"/>
          <p:cNvSpPr>
            <a:spLocks noGrp="1"/>
          </p:cNvSpPr>
          <p:nvPr>
            <p:ph idx="1"/>
          </p:nvPr>
        </p:nvSpPr>
        <p:spPr/>
        <p:txBody>
          <a:bodyPr>
            <a:normAutofit/>
          </a:bodyPr>
          <a:lstStyle/>
          <a:p>
            <a:pPr algn="just"/>
            <a:r>
              <a:rPr lang="en-US" sz="3200" dirty="0" smtClean="0"/>
              <a:t>Poor nutritional status is a primary concern for the elderly. Nutritionally inadequate diets can contribute to or exacerbate chronic an acute diseases and hasten the development of degenerative diseases associated with aging.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normAutofit/>
          </a:bodyPr>
          <a:lstStyle/>
          <a:p>
            <a:pPr algn="just"/>
            <a:r>
              <a:rPr lang="en-US" sz="3200" dirty="0" smtClean="0"/>
              <a:t>In the past , It has been difficult to determine the scope of nutritional problems among the aged. However, methods of assessing dietary intake have improved. Providing information on the relationship of socioeconomic and other factors to nutrient intake is basic to improving the health and well- being of the elderly.</a:t>
            </a:r>
            <a:endParaRPr lang="en-US" sz="3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Policies and programs of our country regarding the  nutrition for  target elderly population is not specially mentioned .</a:t>
            </a:r>
          </a:p>
          <a:p>
            <a:r>
              <a:rPr lang="en-US" dirty="0" smtClean="0"/>
              <a:t>The present nutrition program in the Ministry of health and population aims to ensure improvement in the overall nutritional  status of vulnerable groups.</a:t>
            </a:r>
          </a:p>
          <a:p>
            <a:r>
              <a:rPr lang="en-US" dirty="0" smtClean="0"/>
              <a:t>There nutritional provision of children , pregnant women and lactating mothers as major interventions area to  be improved . </a:t>
            </a:r>
          </a:p>
          <a:p>
            <a:r>
              <a:rPr lang="en-US" dirty="0" smtClean="0"/>
              <a:t>There is still a lack of comprehensive studies of the health and </a:t>
            </a:r>
            <a:r>
              <a:rPr lang="en-US" dirty="0" err="1" smtClean="0"/>
              <a:t>nutrional</a:t>
            </a:r>
            <a:r>
              <a:rPr lang="en-US" dirty="0" smtClean="0"/>
              <a:t> state and the quality of life of elderly people in Nepal .</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4800" dirty="0" smtClean="0"/>
              <a:t>   END</a:t>
            </a:r>
            <a:endParaRPr lang="en-US" sz="4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normAutofit/>
          </a:bodyPr>
          <a:lstStyle/>
          <a:p>
            <a:pPr algn="just"/>
            <a:r>
              <a:rPr lang="en-US" sz="3200" dirty="0" smtClean="0"/>
              <a:t>Actually people in Nepal live in the old age homes because some:</a:t>
            </a:r>
          </a:p>
          <a:p>
            <a:pPr algn="just">
              <a:buFont typeface="Wingdings" pitchFamily="2" charset="2"/>
              <a:buChar char="ü"/>
            </a:pPr>
            <a:r>
              <a:rPr lang="en-US" sz="3200" dirty="0" smtClean="0"/>
              <a:t> have no children</a:t>
            </a:r>
          </a:p>
          <a:p>
            <a:pPr algn="just">
              <a:buFont typeface="Wingdings" pitchFamily="2" charset="2"/>
              <a:buChar char="ü"/>
            </a:pPr>
            <a:r>
              <a:rPr lang="en-US" sz="3200" dirty="0"/>
              <a:t> T</a:t>
            </a:r>
            <a:r>
              <a:rPr lang="en-US" sz="3200" dirty="0" smtClean="0"/>
              <a:t>hey  are ignored or avoided by children.</a:t>
            </a:r>
          </a:p>
          <a:p>
            <a:pPr algn="just">
              <a:buFont typeface="Wingdings" pitchFamily="2" charset="2"/>
              <a:buChar char="ü"/>
            </a:pPr>
            <a:r>
              <a:rPr lang="en-US" sz="3200" dirty="0"/>
              <a:t> T</a:t>
            </a:r>
            <a:r>
              <a:rPr lang="en-US" sz="3200" dirty="0" smtClean="0"/>
              <a:t>he elderly may have many sons or grandsons too busy.</a:t>
            </a:r>
          </a:p>
          <a:p>
            <a:pPr algn="just">
              <a:buFont typeface="Wingdings" pitchFamily="2" charset="2"/>
              <a:buChar char="ü"/>
            </a:pPr>
            <a:r>
              <a:rPr lang="en-US" sz="3200" dirty="0" smtClean="0"/>
              <a:t>The elderly may be too old or sick and difficult to be cared or cured at home.</a:t>
            </a:r>
            <a:endParaRPr 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normAutofit/>
          </a:bodyPr>
          <a:lstStyle/>
          <a:p>
            <a:pPr algn="just">
              <a:buNone/>
            </a:pPr>
            <a:r>
              <a:rPr lang="en-US" sz="3200" dirty="0" smtClean="0"/>
              <a:t>Qualities of old age home </a:t>
            </a:r>
          </a:p>
          <a:p>
            <a:pPr algn="just">
              <a:buFont typeface="Wingdings" pitchFamily="2" charset="2"/>
              <a:buChar char="ü"/>
            </a:pPr>
            <a:r>
              <a:rPr lang="en-US" sz="3200" dirty="0" smtClean="0"/>
              <a:t> Peaceful and Greenery surrounding </a:t>
            </a:r>
          </a:p>
          <a:p>
            <a:pPr algn="just">
              <a:buFont typeface="Wingdings" pitchFamily="2" charset="2"/>
              <a:buChar char="ü"/>
            </a:pPr>
            <a:r>
              <a:rPr lang="en-US" sz="3200" dirty="0" smtClean="0"/>
              <a:t>Safe , well ventilated, well lighted , clean rooms, furniture's, beds. bathrooms. </a:t>
            </a:r>
            <a:r>
              <a:rPr lang="en-US" sz="3200" dirty="0" err="1" smtClean="0"/>
              <a:t>Ect</a:t>
            </a:r>
            <a:r>
              <a:rPr lang="en-US" sz="3200" dirty="0" smtClean="0"/>
              <a:t> . Maximum two people in each room.</a:t>
            </a:r>
          </a:p>
          <a:p>
            <a:pPr algn="just">
              <a:buFont typeface="Wingdings" pitchFamily="2" charset="2"/>
              <a:buChar char="ü"/>
            </a:pPr>
            <a:r>
              <a:rPr lang="en-US" sz="3200" dirty="0" smtClean="0"/>
              <a:t>Healthy , nutritious </a:t>
            </a:r>
            <a:r>
              <a:rPr lang="en-US" sz="3200" dirty="0" err="1" smtClean="0"/>
              <a:t>foods,digestable</a:t>
            </a:r>
            <a:r>
              <a:rPr lang="en-US" sz="3200" dirty="0" smtClean="0"/>
              <a:t> foods in appropriate time. </a:t>
            </a:r>
          </a:p>
          <a:p>
            <a:pPr algn="just">
              <a:buFont typeface="Wingdings" pitchFamily="2" charset="2"/>
              <a:buChar char="ü"/>
            </a:pPr>
            <a:r>
              <a:rPr lang="en-US" sz="3200" dirty="0" smtClean="0"/>
              <a:t>Timely recreational or religious activities.</a:t>
            </a:r>
            <a:endParaRPr 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normAutofit/>
          </a:bodyPr>
          <a:lstStyle/>
          <a:p>
            <a:pPr algn="just"/>
            <a:r>
              <a:rPr lang="en-US" sz="3200" dirty="0" smtClean="0"/>
              <a:t>Facility to meet relatives time to time.</a:t>
            </a:r>
          </a:p>
          <a:p>
            <a:pPr algn="just"/>
            <a:r>
              <a:rPr lang="en-US" sz="3200" dirty="0" smtClean="0"/>
              <a:t>Facilitate for travelling , tour etc.</a:t>
            </a:r>
          </a:p>
          <a:p>
            <a:pPr algn="just"/>
            <a:r>
              <a:rPr lang="en-US" sz="3200" dirty="0" smtClean="0"/>
              <a:t>Facility for good health care givers.</a:t>
            </a:r>
          </a:p>
          <a:p>
            <a:pPr algn="just"/>
            <a:r>
              <a:rPr lang="en-US" sz="3200" dirty="0" smtClean="0"/>
              <a:t>First aid rooms and referral services.</a:t>
            </a:r>
          </a:p>
          <a:p>
            <a:pPr algn="just"/>
            <a:r>
              <a:rPr lang="en-US" sz="3200" dirty="0" smtClean="0"/>
              <a:t>Earthquake proved building / home must be there.</a:t>
            </a:r>
          </a:p>
          <a:p>
            <a:pPr algn="just"/>
            <a:r>
              <a:rPr lang="en-US" sz="3200" dirty="0" smtClean="0"/>
              <a:t>Up t date about recent news.</a:t>
            </a:r>
            <a:endParaRPr 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Advantages of old age homes </a:t>
            </a:r>
            <a:endParaRPr lang="en-US" dirty="0"/>
          </a:p>
        </p:txBody>
      </p:sp>
      <p:sp>
        <p:nvSpPr>
          <p:cNvPr id="3" name="Content Placeholder 2"/>
          <p:cNvSpPr>
            <a:spLocks noGrp="1"/>
          </p:cNvSpPr>
          <p:nvPr>
            <p:ph idx="1"/>
          </p:nvPr>
        </p:nvSpPr>
        <p:spPr>
          <a:xfrm>
            <a:off x="381000" y="1600200"/>
            <a:ext cx="8229600" cy="4525963"/>
          </a:xfrm>
        </p:spPr>
        <p:txBody>
          <a:bodyPr/>
          <a:lstStyle/>
          <a:p>
            <a:pPr algn="just">
              <a:buFont typeface="Wingdings" pitchFamily="2" charset="2"/>
              <a:buChar char="Ø"/>
            </a:pPr>
            <a:r>
              <a:rPr lang="en-US" dirty="0" smtClean="0"/>
              <a:t> </a:t>
            </a:r>
            <a:r>
              <a:rPr lang="en-US" sz="3200" dirty="0" smtClean="0"/>
              <a:t>residential security and safety</a:t>
            </a:r>
          </a:p>
          <a:p>
            <a:pPr algn="just">
              <a:buFont typeface="Wingdings" pitchFamily="2" charset="2"/>
              <a:buChar char="Ø"/>
            </a:pPr>
            <a:r>
              <a:rPr lang="en-US" sz="3200" dirty="0" smtClean="0"/>
              <a:t>Health food , appropriate exercise , safe homely environment makes them physically and mentally healthy. </a:t>
            </a:r>
          </a:p>
          <a:p>
            <a:pPr algn="just">
              <a:buFont typeface="Wingdings" pitchFamily="2" charset="2"/>
              <a:buChar char="Ø"/>
            </a:pPr>
            <a:r>
              <a:rPr lang="en-US" sz="3200" dirty="0" smtClean="0"/>
              <a:t>Time is well spent.</a:t>
            </a:r>
          </a:p>
          <a:p>
            <a:pPr algn="just">
              <a:buFont typeface="Wingdings" pitchFamily="2" charset="2"/>
              <a:buChar char="Ø"/>
            </a:pPr>
            <a:r>
              <a:rPr lang="en-US" sz="3200" dirty="0" smtClean="0"/>
              <a:t>Recreational activities provides freshness and happiness.</a:t>
            </a:r>
            <a:endParaRPr 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Contd</a:t>
            </a:r>
            <a:r>
              <a:rPr lang="en-US" dirty="0" smtClean="0"/>
              <a:t> </a:t>
            </a:r>
            <a:endParaRPr lang="en-US" dirty="0"/>
          </a:p>
        </p:txBody>
      </p:sp>
      <p:sp>
        <p:nvSpPr>
          <p:cNvPr id="3" name="Content Placeholder 2"/>
          <p:cNvSpPr>
            <a:spLocks noGrp="1"/>
          </p:cNvSpPr>
          <p:nvPr>
            <p:ph idx="1"/>
          </p:nvPr>
        </p:nvSpPr>
        <p:spPr/>
        <p:txBody>
          <a:bodyPr>
            <a:normAutofit/>
          </a:bodyPr>
          <a:lstStyle/>
          <a:p>
            <a:pPr algn="just"/>
            <a:r>
              <a:rPr lang="en-US" sz="3200" dirty="0" smtClean="0"/>
              <a:t>Gathering of same age group people helps sharing same views an experiences.</a:t>
            </a:r>
          </a:p>
          <a:p>
            <a:pPr algn="just"/>
            <a:r>
              <a:rPr lang="en-US" sz="3200" dirty="0" smtClean="0"/>
              <a:t>Physical and emotional care by care givers.</a:t>
            </a:r>
          </a:p>
          <a:p>
            <a:pPr algn="just"/>
            <a:r>
              <a:rPr lang="en-US" sz="3200" dirty="0" smtClean="0"/>
              <a:t>They get continuous care and if critically ill, referred to better heath centre.</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normAutofit/>
          </a:bodyPr>
          <a:lstStyle/>
          <a:p>
            <a:r>
              <a:rPr lang="en-US" dirty="0" smtClean="0"/>
              <a:t>They may feel some grief of separation from family.</a:t>
            </a:r>
          </a:p>
          <a:p>
            <a:r>
              <a:rPr lang="en-US" dirty="0" smtClean="0"/>
              <a:t>Although , they meet with some age group people , but may not match cultural aspects norms, so problem may occur there.</a:t>
            </a:r>
          </a:p>
          <a:p>
            <a:r>
              <a:rPr lang="en-US" dirty="0" smtClean="0"/>
              <a:t>At the beginning , people may  not adjust with the new environment, new habits and the rules regulations of old age  home.</a:t>
            </a:r>
          </a:p>
          <a:p>
            <a:r>
              <a:rPr lang="en-US" dirty="0" smtClean="0"/>
              <a:t>Some of them may feel regret of thinking that they could not  make their children happy so they are sent to the old age home.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449</TotalTime>
  <Words>1505</Words>
  <Application>Microsoft Office PowerPoint</Application>
  <PresentationFormat>On-screen Show (4:3)</PresentationFormat>
  <Paragraphs>117</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Calibri</vt:lpstr>
      <vt:lpstr>Constantia</vt:lpstr>
      <vt:lpstr>Wingdings</vt:lpstr>
      <vt:lpstr>Wingdings 2</vt:lpstr>
      <vt:lpstr>Flow</vt:lpstr>
      <vt:lpstr>PowerPoint Presentation</vt:lpstr>
      <vt:lpstr> Senior Citizen Home / Geriatric Home </vt:lpstr>
      <vt:lpstr>Contd..</vt:lpstr>
      <vt:lpstr>Contd ..</vt:lpstr>
      <vt:lpstr>Contd </vt:lpstr>
      <vt:lpstr>Contd .</vt:lpstr>
      <vt:lpstr>Advantages of old age homes </vt:lpstr>
      <vt:lpstr>Contd </vt:lpstr>
      <vt:lpstr>Disadvantages</vt:lpstr>
      <vt:lpstr> Hospital care </vt:lpstr>
      <vt:lpstr>Home Base Health Care </vt:lpstr>
      <vt:lpstr>Contd </vt:lpstr>
      <vt:lpstr>Contd.</vt:lpstr>
      <vt:lpstr>Contd </vt:lpstr>
      <vt:lpstr>Contd Home health care </vt:lpstr>
      <vt:lpstr>Day care center </vt:lpstr>
      <vt:lpstr>Contd </vt:lpstr>
      <vt:lpstr>Contd </vt:lpstr>
      <vt:lpstr>Contd </vt:lpstr>
      <vt:lpstr>Benefits of elderly day care</vt:lpstr>
      <vt:lpstr>Social Service  </vt:lpstr>
      <vt:lpstr>Contd ..</vt:lpstr>
      <vt:lpstr>Contd .</vt:lpstr>
      <vt:lpstr>Contd </vt:lpstr>
      <vt:lpstr>Community based Rehabilitation centers.</vt:lpstr>
      <vt:lpstr>Contd </vt:lpstr>
      <vt:lpstr>Contd .</vt:lpstr>
      <vt:lpstr>Contd </vt:lpstr>
      <vt:lpstr>Contd .</vt:lpstr>
      <vt:lpstr>Contd </vt:lpstr>
      <vt:lpstr>Contd </vt:lpstr>
      <vt:lpstr>Nutrition / food service </vt:lpstr>
      <vt:lpstr>Contd </vt:lpstr>
      <vt:lpstr>Contd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Senior Citizen Home / Geriatric Home</dc:title>
  <dc:creator>ADMIN</dc:creator>
  <cp:lastModifiedBy>Microsoft account</cp:lastModifiedBy>
  <cp:revision>48</cp:revision>
  <dcterms:created xsi:type="dcterms:W3CDTF">2020-10-01T02:51:15Z</dcterms:created>
  <dcterms:modified xsi:type="dcterms:W3CDTF">2020-12-20T04:46:52Z</dcterms:modified>
</cp:coreProperties>
</file>