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 id="258" r:id="rId11"/>
    <p:sldId id="266" r:id="rId12"/>
    <p:sldId id="267" r:id="rId13"/>
    <p:sldId id="268" r:id="rId14"/>
    <p:sldId id="269" r:id="rId15"/>
    <p:sldId id="270" r:id="rId16"/>
    <p:sldId id="271" r:id="rId17"/>
    <p:sldId id="272" r:id="rId18"/>
    <p:sldId id="273" r:id="rId19"/>
    <p:sldId id="277" r:id="rId20"/>
    <p:sldId id="278" r:id="rId21"/>
    <p:sldId id="274" r:id="rId22"/>
    <p:sldId id="276" r:id="rId23"/>
    <p:sldId id="275"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5" d="100"/>
          <a:sy n="55" d="100"/>
        </p:scale>
        <p:origin x="96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DCA35BD6-588F-450F-A492-2F63A60934A1}" type="datetimeFigureOut">
              <a:rPr lang="en-US" smtClean="0"/>
              <a:pPr/>
              <a:t>12/20/2020</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30B2B46D-1738-4CF9-A3A2-5995F7AAB72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CA35BD6-588F-450F-A492-2F63A60934A1}" type="datetimeFigureOut">
              <a:rPr lang="en-US" smtClean="0"/>
              <a:pPr/>
              <a:t>12/20/2020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0B2B46D-1738-4CF9-A3A2-5995F7AAB72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DCA35BD6-588F-450F-A492-2F63A60934A1}" type="datetimeFigureOut">
              <a:rPr lang="en-US" smtClean="0"/>
              <a:pPr/>
              <a:t>12/20/2020</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30B2B46D-1738-4CF9-A3A2-5995F7AAB72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CA35BD6-588F-450F-A492-2F63A60934A1}" type="datetimeFigureOut">
              <a:rPr lang="en-US" smtClean="0"/>
              <a:pPr/>
              <a:t>12/20/2020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0B2B46D-1738-4CF9-A3A2-5995F7AAB72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DCA35BD6-588F-450F-A492-2F63A60934A1}" type="datetimeFigureOut">
              <a:rPr lang="en-US" smtClean="0"/>
              <a:pPr/>
              <a:t>12/20/2020</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30B2B46D-1738-4CF9-A3A2-5995F7AAB72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CA35BD6-588F-450F-A492-2F63A60934A1}" type="datetimeFigureOut">
              <a:rPr lang="en-US" smtClean="0"/>
              <a:pPr/>
              <a:t>12/20/2020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0B2B46D-1738-4CF9-A3A2-5995F7AAB72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CA35BD6-588F-450F-A492-2F63A60934A1}" type="datetimeFigureOut">
              <a:rPr lang="en-US" smtClean="0"/>
              <a:pPr/>
              <a:t>12/20/2020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0B2B46D-1738-4CF9-A3A2-5995F7AAB72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CA35BD6-588F-450F-A492-2F63A60934A1}" type="datetimeFigureOut">
              <a:rPr lang="en-US" smtClean="0"/>
              <a:pPr/>
              <a:t>12/20/2020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0B2B46D-1738-4CF9-A3A2-5995F7AAB72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DCA35BD6-588F-450F-A492-2F63A60934A1}" type="datetimeFigureOut">
              <a:rPr lang="en-US" smtClean="0"/>
              <a:pPr/>
              <a:t>12/20/2020</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30B2B46D-1738-4CF9-A3A2-5995F7AAB72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CA35BD6-588F-450F-A492-2F63A60934A1}" type="datetimeFigureOut">
              <a:rPr lang="en-US" smtClean="0"/>
              <a:pPr/>
              <a:t>12/20/2020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0B2B46D-1738-4CF9-A3A2-5995F7AAB72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DCA35BD6-588F-450F-A492-2F63A60934A1}" type="datetimeFigureOut">
              <a:rPr lang="en-US" smtClean="0"/>
              <a:pPr/>
              <a:t>12/20/2020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0B2B46D-1738-4CF9-A3A2-5995F7AAB72F}"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DCA35BD6-588F-450F-A492-2F63A60934A1}" type="datetimeFigureOut">
              <a:rPr lang="en-US" smtClean="0"/>
              <a:pPr/>
              <a:t>12/20/2020</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30B2B46D-1738-4CF9-A3A2-5995F7AAB72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ncbi.nlm.nih.gov/pmc/articles/PMC351088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Safe-Medication use for elderly</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pharmacodynamics</a:t>
            </a:r>
            <a:endParaRPr lang="en-US" dirty="0"/>
          </a:p>
        </p:txBody>
      </p:sp>
      <p:sp>
        <p:nvSpPr>
          <p:cNvPr id="3" name="Content Placeholder 2"/>
          <p:cNvSpPr>
            <a:spLocks noGrp="1"/>
          </p:cNvSpPr>
          <p:nvPr>
            <p:ph idx="1"/>
          </p:nvPr>
        </p:nvSpPr>
        <p:spPr/>
        <p:txBody>
          <a:bodyPr>
            <a:normAutofit/>
          </a:bodyPr>
          <a:lstStyle/>
          <a:p>
            <a:pPr algn="just"/>
            <a:r>
              <a:rPr lang="en-US" dirty="0" smtClean="0">
                <a:latin typeface="Times New Roman" pitchFamily="18" charset="0"/>
                <a:cs typeface="Times New Roman" pitchFamily="18" charset="0"/>
              </a:rPr>
              <a:t>The effect that a drug has on the body. </a:t>
            </a:r>
          </a:p>
          <a:p>
            <a:pPr algn="just"/>
            <a:r>
              <a:rPr lang="en-US" dirty="0" smtClean="0">
                <a:latin typeface="Times New Roman" pitchFamily="18" charset="0"/>
                <a:cs typeface="Times New Roman" pitchFamily="18" charset="0"/>
              </a:rPr>
              <a:t>Aging is associated with enhanced sensitivity to a number of drug therapies. </a:t>
            </a:r>
          </a:p>
          <a:p>
            <a:pPr algn="just"/>
            <a:r>
              <a:rPr lang="en-US" dirty="0" smtClean="0">
                <a:latin typeface="Times New Roman" pitchFamily="18" charset="0"/>
                <a:cs typeface="Times New Roman" pitchFamily="18" charset="0"/>
              </a:rPr>
              <a:t>The older the person gets, the more likely there will be an altered or unreliable response of the body to the drug.</a:t>
            </a:r>
          </a:p>
          <a:p>
            <a:pPr algn="just"/>
            <a:r>
              <a:rPr lang="en-US" dirty="0" smtClean="0">
                <a:latin typeface="Times New Roman" pitchFamily="18" charset="0"/>
                <a:cs typeface="Times New Roman" pitchFamily="18" charset="0"/>
              </a:rPr>
              <a:t>For example, older people may be more sensitive to the effects of benzodiazepines, </a:t>
            </a:r>
            <a:r>
              <a:rPr lang="en-US" dirty="0" err="1" smtClean="0">
                <a:latin typeface="Times New Roman" pitchFamily="18" charset="0"/>
                <a:cs typeface="Times New Roman" pitchFamily="18" charset="0"/>
              </a:rPr>
              <a:t>opioids</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warfarin</a:t>
            </a:r>
            <a:r>
              <a:rPr lang="en-US" dirty="0" smtClean="0">
                <a:latin typeface="Times New Roman" pitchFamily="18" charset="0"/>
                <a:cs typeface="Times New Roman" pitchFamily="18" charset="0"/>
              </a:rPr>
              <a:t>, exclusive of any age-related pharmacokinetic changes that might exist.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7239000" cy="5465136"/>
          </a:xfrm>
        </p:spPr>
        <p:txBody>
          <a:bodyPr>
            <a:normAutofit fontScale="85000" lnSpcReduction="20000"/>
          </a:bodyPr>
          <a:lstStyle/>
          <a:p>
            <a:pPr algn="just"/>
            <a:r>
              <a:rPr lang="en-US" dirty="0" smtClean="0">
                <a:latin typeface="Times New Roman" pitchFamily="18" charset="0"/>
                <a:cs typeface="Times New Roman" pitchFamily="18" charset="0"/>
              </a:rPr>
              <a:t>Responses to medications are less predictable in the aging person. Pathologic changes in target organs may affect the response to medications. </a:t>
            </a:r>
          </a:p>
          <a:p>
            <a:pPr algn="just"/>
            <a:r>
              <a:rPr lang="en-US" dirty="0" smtClean="0">
                <a:latin typeface="Times New Roman" pitchFamily="18" charset="0"/>
                <a:cs typeface="Times New Roman" pitchFamily="18" charset="0"/>
              </a:rPr>
              <a:t>Receptor sites on the target organs may respond more or less sensitively to medications. The receptors may respond normally to some medications but not to others. </a:t>
            </a:r>
          </a:p>
          <a:p>
            <a:pPr algn="just"/>
            <a:r>
              <a:rPr lang="en-US" dirty="0" smtClean="0">
                <a:latin typeface="Times New Roman" pitchFamily="18" charset="0"/>
                <a:cs typeface="Times New Roman" pitchFamily="18" charset="0"/>
              </a:rPr>
              <a:t>Receptors often may be more sensitive to medications, placing older adults at increased risk for toxic responses. </a:t>
            </a:r>
          </a:p>
          <a:p>
            <a:pPr algn="just"/>
            <a:r>
              <a:rPr lang="en-US" dirty="0" smtClean="0">
                <a:latin typeface="Times New Roman" pitchFamily="18" charset="0"/>
                <a:cs typeface="Times New Roman" pitchFamily="18" charset="0"/>
              </a:rPr>
              <a:t>Brain receptors are particularly sensitive, thus older adults typically respond strongly to psychotropic medications. </a:t>
            </a:r>
          </a:p>
          <a:p>
            <a:pPr algn="just"/>
            <a:r>
              <a:rPr lang="en-US" dirty="0" smtClean="0">
                <a:latin typeface="Times New Roman" pitchFamily="18" charset="0"/>
                <a:cs typeface="Times New Roman" pitchFamily="18" charset="0"/>
              </a:rPr>
              <a:t>When the receptor sites are less sensitive, the individual may require larger-than-normal doses to achieve therapeutic effects. If receptor sites in the myocardium are affected, older people may require higher doses of common medications such as </a:t>
            </a:r>
            <a:r>
              <a:rPr lang="en-US" dirty="0" err="1" smtClean="0">
                <a:latin typeface="Times New Roman" pitchFamily="18" charset="0"/>
                <a:cs typeface="Times New Roman" pitchFamily="18" charset="0"/>
              </a:rPr>
              <a:t>propranolol</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lidocaine</a:t>
            </a:r>
            <a:r>
              <a:rPr lang="en-US" dirty="0" smtClean="0">
                <a:latin typeface="Times New Roman" pitchFamily="18" charset="0"/>
                <a:cs typeface="Times New Roman" pitchFamily="18" charset="0"/>
              </a:rPr>
              <a:t>. Administration of these higher doses increases the risk for toxicity.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Medication-Related Problems</a:t>
            </a:r>
            <a:br>
              <a:rPr lang="en-US" dirty="0" smtClean="0"/>
            </a:br>
            <a:r>
              <a:rPr lang="en-US" dirty="0" smtClean="0"/>
              <a:t>and Older Adults</a:t>
            </a:r>
            <a:endParaRPr lang="en-US" dirty="0"/>
          </a:p>
        </p:txBody>
      </p:sp>
      <p:sp>
        <p:nvSpPr>
          <p:cNvPr id="3" name="Content Placeholder 2"/>
          <p:cNvSpPr>
            <a:spLocks noGrp="1"/>
          </p:cNvSpPr>
          <p:nvPr>
            <p:ph idx="1"/>
          </p:nvPr>
        </p:nvSpPr>
        <p:spPr/>
        <p:txBody>
          <a:bodyPr>
            <a:normAutofit fontScale="85000" lnSpcReduction="10000"/>
          </a:bodyPr>
          <a:lstStyle/>
          <a:p>
            <a:pPr algn="just">
              <a:buNone/>
            </a:pPr>
            <a:r>
              <a:rPr lang="en-US" b="1" dirty="0" err="1" smtClean="0">
                <a:latin typeface="Times New Roman" pitchFamily="18" charset="0"/>
                <a:cs typeface="Times New Roman" pitchFamily="18" charset="0"/>
              </a:rPr>
              <a:t>Polypharmacy</a:t>
            </a:r>
            <a:endParaRPr lang="en-US" b="1" dirty="0" smtClean="0">
              <a:latin typeface="Times New Roman" pitchFamily="18" charset="0"/>
              <a:cs typeface="Times New Roman" pitchFamily="18" charset="0"/>
            </a:endParaRPr>
          </a:p>
          <a:p>
            <a:pPr algn="just"/>
            <a:r>
              <a:rPr lang="en-US" dirty="0" err="1" smtClean="0">
                <a:latin typeface="Times New Roman" pitchFamily="18" charset="0"/>
                <a:cs typeface="Times New Roman" pitchFamily="18" charset="0"/>
              </a:rPr>
              <a:t>Polypharmacy</a:t>
            </a:r>
            <a:r>
              <a:rPr lang="en-US" dirty="0" smtClean="0">
                <a:latin typeface="Times New Roman" pitchFamily="18" charset="0"/>
                <a:cs typeface="Times New Roman" pitchFamily="18" charset="0"/>
              </a:rPr>
              <a:t>, the prescription, administration, or use of more medications than are clinically indicated, is a common problem in older adults.</a:t>
            </a:r>
            <a:endParaRPr lang="en-US" b="1"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Although there is controversy about how many drugs are “too many,” </a:t>
            </a:r>
            <a:r>
              <a:rPr lang="en-US" dirty="0" err="1" smtClean="0">
                <a:latin typeface="Times New Roman" pitchFamily="18" charset="0"/>
                <a:cs typeface="Times New Roman" pitchFamily="18" charset="0"/>
              </a:rPr>
              <a:t>polypharmacy</a:t>
            </a:r>
            <a:r>
              <a:rPr lang="en-US" dirty="0" smtClean="0">
                <a:latin typeface="Times New Roman" pitchFamily="18" charset="0"/>
                <a:cs typeface="Times New Roman" pitchFamily="18" charset="0"/>
              </a:rPr>
              <a:t> is the term used to indicate multiple drug use, and usually this implies the use of some drugs that are duplicated or unnecessary .</a:t>
            </a:r>
          </a:p>
          <a:p>
            <a:pPr algn="just"/>
            <a:r>
              <a:rPr lang="en-US" dirty="0" err="1" smtClean="0">
                <a:latin typeface="Times New Roman" pitchFamily="18" charset="0"/>
                <a:cs typeface="Times New Roman" pitchFamily="18" charset="0"/>
              </a:rPr>
              <a:t>Junius</a:t>
            </a:r>
            <a:r>
              <a:rPr lang="en-US" dirty="0" smtClean="0">
                <a:latin typeface="Times New Roman" pitchFamily="18" charset="0"/>
                <a:cs typeface="Times New Roman" pitchFamily="18" charset="0"/>
              </a:rPr>
              <a:t>-Walker and colleagues (2007) define </a:t>
            </a:r>
            <a:r>
              <a:rPr lang="en-US" dirty="0" err="1" smtClean="0">
                <a:latin typeface="Times New Roman" pitchFamily="18" charset="0"/>
                <a:cs typeface="Times New Roman" pitchFamily="18" charset="0"/>
              </a:rPr>
              <a:t>polypharmacy</a:t>
            </a:r>
            <a:r>
              <a:rPr lang="en-US" dirty="0" smtClean="0">
                <a:latin typeface="Times New Roman" pitchFamily="18" charset="0"/>
                <a:cs typeface="Times New Roman" pitchFamily="18" charset="0"/>
              </a:rPr>
              <a:t> as taking more than five medications at the same time. </a:t>
            </a:r>
          </a:p>
          <a:p>
            <a:pPr algn="just"/>
            <a:r>
              <a:rPr lang="en-US" dirty="0" smtClean="0">
                <a:latin typeface="Times New Roman" pitchFamily="18" charset="0"/>
                <a:cs typeface="Times New Roman" pitchFamily="18" charset="0"/>
              </a:rPr>
              <a:t>Older adults ingest far more medications than do younger people in addition to OTC medications, herbs, and supplements that may be taken with or without the primary care provider’s recommendation or knowledge.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fontScale="85000" lnSpcReduction="20000"/>
          </a:bodyPr>
          <a:lstStyle/>
          <a:p>
            <a:pPr algn="just"/>
            <a:r>
              <a:rPr lang="en-US" dirty="0" smtClean="0">
                <a:latin typeface="Times New Roman" pitchFamily="18" charset="0"/>
                <a:cs typeface="Times New Roman" pitchFamily="18" charset="0"/>
              </a:rPr>
              <a:t>Many factors contribute to the increased usage of medication among older adults, including an increased likelihood of multiple acute or chronic disease conditions; increased availability of a variety of prescription medications, OTC medications, supplements and herbs; changes in patient expectations; and changes in the health care delivery system.</a:t>
            </a:r>
          </a:p>
          <a:p>
            <a:pPr algn="just"/>
            <a:r>
              <a:rPr lang="en-US" dirty="0" smtClean="0">
                <a:latin typeface="Times New Roman" pitchFamily="18" charset="0"/>
                <a:cs typeface="Times New Roman" pitchFamily="18" charset="0"/>
              </a:rPr>
              <a:t>It is estimated that older adults purchase 40% of all nonprescription medications. The more medications taken, including OTCs, supplements, and herbs, the greater the risk for untoward reactions, drug interactions, and drug toxicities.</a:t>
            </a:r>
          </a:p>
          <a:p>
            <a:pPr algn="just"/>
            <a:r>
              <a:rPr lang="en-US" dirty="0" smtClean="0">
                <a:latin typeface="Times New Roman" pitchFamily="18" charset="0"/>
                <a:cs typeface="Times New Roman" pitchFamily="18" charset="0"/>
              </a:rPr>
              <a:t>Drug interactions and toxicities in older adults are likely to result in behavioral or cognitive changes, often mistaken for dementia.</a:t>
            </a:r>
          </a:p>
          <a:p>
            <a:pPr algn="just"/>
            <a:r>
              <a:rPr lang="en-US" dirty="0" smtClean="0">
                <a:latin typeface="Times New Roman" pitchFamily="18" charset="0"/>
                <a:cs typeface="Times New Roman" pitchFamily="18" charset="0"/>
              </a:rPr>
              <a:t>The two major concerns with </a:t>
            </a:r>
            <a:r>
              <a:rPr lang="en-US" dirty="0" err="1" smtClean="0">
                <a:latin typeface="Times New Roman" pitchFamily="18" charset="0"/>
                <a:cs typeface="Times New Roman" pitchFamily="18" charset="0"/>
              </a:rPr>
              <a:t>polypharmacy</a:t>
            </a:r>
            <a:r>
              <a:rPr lang="en-US" dirty="0" smtClean="0">
                <a:latin typeface="Times New Roman" pitchFamily="18" charset="0"/>
                <a:cs typeface="Times New Roman" pitchFamily="18" charset="0"/>
              </a:rPr>
              <a:t> are the increased risk for drug interactions and the increased risk for adverse events. </a:t>
            </a:r>
          </a:p>
          <a:p>
            <a:pPr algn="just"/>
            <a:r>
              <a:rPr lang="en-US" dirty="0" smtClean="0">
                <a:latin typeface="Times New Roman" pitchFamily="18" charset="0"/>
                <a:cs typeface="Times New Roman" pitchFamily="18" charset="0"/>
              </a:rPr>
              <a:t>Adverse events include adverse drug interactions and reactions, adverse drug withdrawal, and therapeutic failures.</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a:bodyPr>
          <a:lstStyle/>
          <a:p>
            <a:r>
              <a:rPr lang="en-US" dirty="0" smtClean="0"/>
              <a:t>Drug interaction</a:t>
            </a:r>
          </a:p>
          <a:p>
            <a:pPr>
              <a:buFont typeface="Wingdings" pitchFamily="2" charset="2"/>
              <a:buChar char="Ø"/>
            </a:pPr>
            <a:r>
              <a:rPr lang="en-US" dirty="0" smtClean="0"/>
              <a:t>The more medications a person takes, the greater the possibility that one or more of them will interact with each other, with an herbal product, with a nutritional supplement, with food, or with alcohol. </a:t>
            </a:r>
          </a:p>
          <a:p>
            <a:pPr>
              <a:buFont typeface="Wingdings" pitchFamily="2" charset="2"/>
              <a:buChar char="Ø"/>
            </a:pPr>
            <a:r>
              <a:rPr lang="en-US" dirty="0" smtClean="0"/>
              <a:t>When two or more medications or foods are taken together or close together, the drugs may potentiate one another, or make one or both either more or less effective.</a:t>
            </a:r>
          </a:p>
          <a:p>
            <a:pPr>
              <a:buFont typeface="Wingdings" pitchFamily="2" charset="2"/>
              <a:buChar char="Ø"/>
            </a:pPr>
            <a:r>
              <a:rPr lang="en-US" dirty="0" smtClean="0"/>
              <a:t>An interaction may result in altered pharmacokinetic activity, that is, alterations in the absorption, distribution, metabolism, or excretion of one or any of </a:t>
            </a:r>
            <a:r>
              <a:rPr lang="en-US" dirty="0" err="1" smtClean="0"/>
              <a:t>th</a:t>
            </a:r>
            <a:r>
              <a:rPr lang="en-US" dirty="0" smtClean="0"/>
              <a:t> medications.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7239000" cy="5846136"/>
          </a:xfrm>
        </p:spPr>
        <p:txBody>
          <a:bodyPr>
            <a:normAutofit/>
          </a:bodyPr>
          <a:lstStyle/>
          <a:p>
            <a:pPr algn="just"/>
            <a:r>
              <a:rPr lang="en-US" b="1" dirty="0" smtClean="0">
                <a:latin typeface="Times New Roman" pitchFamily="18" charset="0"/>
                <a:cs typeface="Times New Roman" pitchFamily="18" charset="0"/>
              </a:rPr>
              <a:t>Adverse Drug Reactions</a:t>
            </a:r>
          </a:p>
          <a:p>
            <a:pPr algn="just">
              <a:buFont typeface="Wingdings" pitchFamily="2" charset="2"/>
              <a:buChar char="Ø"/>
            </a:pPr>
            <a:r>
              <a:rPr lang="en-US" dirty="0" smtClean="0">
                <a:latin typeface="Times New Roman" pitchFamily="18" charset="0"/>
                <a:cs typeface="Times New Roman" pitchFamily="18" charset="0"/>
              </a:rPr>
              <a:t>An adverse drug reaction (ADR) or adverse drug event (ADE) is an unwanted pharmacological effect, ranging from a minor annoyance to death and including allergic reactions.</a:t>
            </a:r>
          </a:p>
          <a:p>
            <a:pPr algn="just">
              <a:buFont typeface="Wingdings" pitchFamily="2" charset="2"/>
              <a:buChar char="Ø"/>
            </a:pPr>
            <a:r>
              <a:rPr lang="en-US" dirty="0" smtClean="0">
                <a:latin typeface="Times New Roman" pitchFamily="18" charset="0"/>
                <a:cs typeface="Times New Roman" pitchFamily="18" charset="0"/>
              </a:rPr>
              <a:t>These may be iatrogenic, drug-drug, drug-supplement, or drug-disease. </a:t>
            </a:r>
          </a:p>
          <a:p>
            <a:pPr algn="just">
              <a:buFont typeface="Wingdings" pitchFamily="2" charset="2"/>
              <a:buChar char="Ø"/>
            </a:pPr>
            <a:r>
              <a:rPr lang="en-US" dirty="0" smtClean="0">
                <a:latin typeface="Times New Roman" pitchFamily="18" charset="0"/>
                <a:cs typeface="Times New Roman" pitchFamily="18" charset="0"/>
              </a:rPr>
              <a:t>It has been estimated that a person taking two different drugs has a 13% chance of having an ADR at some point, compared to 82% of those taking seven or more drugs (</a:t>
            </a:r>
            <a:r>
              <a:rPr lang="en-US" dirty="0" err="1" smtClean="0">
                <a:latin typeface="Times New Roman" pitchFamily="18" charset="0"/>
                <a:cs typeface="Times New Roman" pitchFamily="18" charset="0"/>
              </a:rPr>
              <a:t>Constantiner</a:t>
            </a:r>
            <a:r>
              <a:rPr lang="en-US" dirty="0" smtClean="0">
                <a:latin typeface="Times New Roman" pitchFamily="18" charset="0"/>
                <a:cs typeface="Times New Roman" pitchFamily="18" charset="0"/>
              </a:rPr>
              <a:t>, 2011).</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7239000" cy="5617536"/>
          </a:xfrm>
        </p:spPr>
        <p:txBody>
          <a:bodyPr>
            <a:normAutofit fontScale="92500"/>
          </a:bodyPr>
          <a:lstStyle/>
          <a:p>
            <a:pPr algn="just">
              <a:buFont typeface="Wingdings" pitchFamily="2" charset="2"/>
              <a:buChar char="Ø"/>
            </a:pPr>
            <a:r>
              <a:rPr lang="en-US" dirty="0" smtClean="0">
                <a:latin typeface="Times New Roman" pitchFamily="18" charset="0"/>
                <a:cs typeface="Times New Roman" pitchFamily="18" charset="0"/>
              </a:rPr>
              <a:t>ADRs occur in all situations in which one takes or is administered medications. Older adults are four time more likely to be hospitalized for an ADR than younger persons ( </a:t>
            </a:r>
            <a:r>
              <a:rPr lang="en-US" dirty="0" err="1" smtClean="0">
                <a:latin typeface="Times New Roman" pitchFamily="18" charset="0"/>
                <a:cs typeface="Times New Roman" pitchFamily="18" charset="0"/>
              </a:rPr>
              <a:t>Ruscin</a:t>
            </a:r>
            <a:r>
              <a:rPr lang="en-US" dirty="0" smtClean="0">
                <a:latin typeface="Times New Roman" pitchFamily="18" charset="0"/>
                <a:cs typeface="Times New Roman" pitchFamily="18" charset="0"/>
              </a:rPr>
              <a:t>, 2009). Page and </a:t>
            </a:r>
            <a:r>
              <a:rPr lang="en-US" dirty="0" err="1" smtClean="0">
                <a:latin typeface="Times New Roman" pitchFamily="18" charset="0"/>
                <a:cs typeface="Times New Roman" pitchFamily="18" charset="0"/>
              </a:rPr>
              <a:t>Ruscin</a:t>
            </a:r>
            <a:r>
              <a:rPr lang="en-US" dirty="0" smtClean="0">
                <a:latin typeface="Times New Roman" pitchFamily="18" charset="0"/>
                <a:cs typeface="Times New Roman" pitchFamily="18" charset="0"/>
              </a:rPr>
              <a:t> (2006) found that 31.9% of the elders studied experienced at least one ADR while hospitalized.</a:t>
            </a:r>
          </a:p>
          <a:p>
            <a:pPr algn="just">
              <a:buFont typeface="Wingdings" pitchFamily="2" charset="2"/>
              <a:buChar char="Ø"/>
            </a:pPr>
            <a:r>
              <a:rPr lang="en-US" dirty="0" smtClean="0">
                <a:latin typeface="Times New Roman" pitchFamily="18" charset="0"/>
                <a:cs typeface="Times New Roman" pitchFamily="18" charset="0"/>
              </a:rPr>
              <a:t>ADRs are not always predictable. An older patient who is well controlled on a stable dose of a drug may undergo a change in his or her physiology or environment and the body’s response to the drug may be altered.</a:t>
            </a:r>
          </a:p>
          <a:p>
            <a:pPr algn="just">
              <a:buFont typeface="Wingdings" pitchFamily="2" charset="2"/>
              <a:buChar char="Ø"/>
            </a:pPr>
            <a:r>
              <a:rPr lang="en-US" dirty="0" smtClean="0">
                <a:latin typeface="Times New Roman" pitchFamily="18" charset="0"/>
                <a:cs typeface="Times New Roman" pitchFamily="18" charset="0"/>
              </a:rPr>
              <a:t>One of the most troublesome ADRs for the older adult is drug-induced delirium and confusion.</a:t>
            </a:r>
          </a:p>
          <a:p>
            <a:pPr algn="just">
              <a:buFont typeface="Wingdings" pitchFamily="2" charset="2"/>
              <a:buChar char="Ø"/>
            </a:pPr>
            <a:r>
              <a:rPr lang="en-US" dirty="0" smtClean="0">
                <a:latin typeface="Times New Roman" pitchFamily="18" charset="0"/>
                <a:cs typeface="Times New Roman" pitchFamily="18" charset="0"/>
              </a:rPr>
              <a:t>Others are lethargy and sexual </a:t>
            </a:r>
            <a:r>
              <a:rPr lang="en-US" dirty="0" err="1" smtClean="0">
                <a:latin typeface="Times New Roman" pitchFamily="18" charset="0"/>
                <a:cs typeface="Times New Roman" pitchFamily="18" charset="0"/>
              </a:rPr>
              <a:t>dysfunctioning</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Safety and </a:t>
            </a:r>
            <a:r>
              <a:rPr lang="en-US" dirty="0" err="1" smtClean="0"/>
              <a:t>nonadherence</a:t>
            </a:r>
            <a:r>
              <a:rPr lang="en-US" dirty="0" smtClean="0"/>
              <a:t> (noncompliance) issues</a:t>
            </a:r>
          </a:p>
          <a:p>
            <a:r>
              <a:rPr lang="en-US" dirty="0" err="1" smtClean="0"/>
              <a:t>Nonadherence</a:t>
            </a:r>
            <a:r>
              <a:rPr lang="en-US" dirty="0" smtClean="0"/>
              <a:t> with prescribed medication regimens is common among older adults. </a:t>
            </a:r>
          </a:p>
          <a:p>
            <a:r>
              <a:rPr lang="en-US" dirty="0" smtClean="0"/>
              <a:t>Choosing to not take medication as prescribed can result in poorer health, adverse reactions, emergency department visits, hospitalization, and even death. </a:t>
            </a:r>
          </a:p>
          <a:p>
            <a:r>
              <a:rPr lang="en-US" dirty="0" smtClean="0"/>
              <a:t>Drugs may be ineffective in older adults because clinicians under-dose (</a:t>
            </a:r>
            <a:r>
              <a:rPr lang="en-US" dirty="0" err="1" smtClean="0"/>
              <a:t>eg</a:t>
            </a:r>
            <a:r>
              <a:rPr lang="en-US" dirty="0" smtClean="0"/>
              <a:t>, because of increased concern about adverse effects) or because adherence is poor (</a:t>
            </a:r>
            <a:r>
              <a:rPr lang="en-US" dirty="0" err="1" smtClean="0"/>
              <a:t>eg</a:t>
            </a:r>
            <a:r>
              <a:rPr lang="en-US" dirty="0" smtClean="0"/>
              <a:t>, because of financial or cognitive limitations).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Promoting the use of safe drug in elderly</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Improving safer use of medications in elderly</a:t>
            </a:r>
          </a:p>
          <a:p>
            <a:r>
              <a:rPr lang="en-US" dirty="0" smtClean="0"/>
              <a:t>Methods to improve safe use of medications in elderly should be a multidimensional and multidisciplinary approach. This should start from the point of patient visit and should be an ongoing process involving all steps of drug use, and frequently revisited for individual patients. Prescribing step needs to be refined and more cautiously approached while prescribing in geriatrics patients. </a:t>
            </a:r>
          </a:p>
          <a:p>
            <a:r>
              <a:rPr lang="en-US" dirty="0" smtClean="0"/>
              <a:t>Safer use of the drugs can be promoted with appropriate education of patient, monitoring for adverse effects and frequent review for any drug interactions.</a:t>
            </a:r>
          </a:p>
          <a:p>
            <a:r>
              <a:rPr lang="en-US" b="1" dirty="0" smtClean="0"/>
              <a:t>Appropriate history taking </a:t>
            </a:r>
            <a:r>
              <a:rPr lang="en-US" dirty="0" smtClean="0"/>
              <a:t>is a vital step and equally challenging due to various inherent difficulties in this age group. Ensuring the participation of patient's caregivers in this process is essential with evaluation of use of non-prescription medications and dietary supplements, allergy history, and experience of any adverse effects or any other problem with the medications.</a:t>
            </a:r>
          </a:p>
          <a:p>
            <a:r>
              <a:rPr lang="en-US" dirty="0" smtClean="0"/>
              <a:t> It is necessary </a:t>
            </a:r>
            <a:r>
              <a:rPr lang="en-US" b="1" dirty="0" smtClean="0"/>
              <a:t>to start with a low dose </a:t>
            </a:r>
            <a:r>
              <a:rPr lang="en-US" dirty="0" smtClean="0"/>
              <a:t>and titrate the medication dose slowly giving due consideration for the renal and hepatic function of the patient.</a:t>
            </a:r>
          </a:p>
          <a:p>
            <a:r>
              <a:rPr lang="en-US" b="1" dirty="0" smtClean="0"/>
              <a:t> Always use the least number of drugs</a:t>
            </a:r>
            <a:r>
              <a:rPr lang="en-US" dirty="0" smtClean="0"/>
              <a:t>, routinely review possible drug toxicity, and review concomitant medications and diseases to evaluate possible interaction with new drugs. Always weigh the risks and benefits of adding new drugs to patient's existing drug therapy</a:t>
            </a:r>
            <a:r>
              <a:rPr lang="en-US" baseline="30000" dirty="0" smtClean="0">
                <a:hlinkClick r:id="rId2"/>
              </a:rPr>
              <a:t>16</a:t>
            </a:r>
            <a:r>
              <a:rPr lang="en-US" dirty="0" smtClean="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Response of older adults to drugs</a:t>
            </a:r>
            <a:endParaRPr lang="en-US"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Problems related to medications are common in older adults, and they are costly in terms of both time and money. </a:t>
            </a:r>
          </a:p>
          <a:p>
            <a:pPr algn="just"/>
            <a:r>
              <a:rPr lang="en-US" dirty="0" smtClean="0">
                <a:latin typeface="Times New Roman" pitchFamily="18" charset="0"/>
                <a:cs typeface="Times New Roman" pitchFamily="18" charset="0"/>
              </a:rPr>
              <a:t>Medications can alter an older adult’s ability to perform normal functions, can result in behavior changes, and can be life threatening. </a:t>
            </a:r>
          </a:p>
          <a:p>
            <a:pPr algn="just"/>
            <a:r>
              <a:rPr lang="en-US" dirty="0" smtClean="0">
                <a:latin typeface="Times New Roman" pitchFamily="18" charset="0"/>
                <a:cs typeface="Times New Roman" pitchFamily="18" charset="0"/>
              </a:rPr>
              <a:t>Adverse drug reactions (ADR) are common in older adults.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7239000" cy="5846136"/>
          </a:xfrm>
        </p:spPr>
        <p:txBody>
          <a:bodyPr>
            <a:normAutofit fontScale="92500" lnSpcReduction="20000"/>
          </a:bodyPr>
          <a:lstStyle/>
          <a:p>
            <a:pPr algn="just"/>
            <a:r>
              <a:rPr lang="en-US" b="1" dirty="0" smtClean="0">
                <a:latin typeface="Times New Roman" pitchFamily="18" charset="0"/>
                <a:cs typeface="Times New Roman" pitchFamily="18" charset="0"/>
              </a:rPr>
              <a:t>Good communication </a:t>
            </a:r>
            <a:r>
              <a:rPr lang="en-US" dirty="0" smtClean="0">
                <a:latin typeface="Times New Roman" pitchFamily="18" charset="0"/>
                <a:cs typeface="Times New Roman" pitchFamily="18" charset="0"/>
              </a:rPr>
              <a:t>is crucial to ensure safe use of medications. </a:t>
            </a:r>
          </a:p>
          <a:p>
            <a:pPr lvl="1" algn="just"/>
            <a:r>
              <a:rPr lang="en-US" dirty="0" smtClean="0">
                <a:latin typeface="Times New Roman" pitchFamily="18" charset="0"/>
                <a:cs typeface="Times New Roman" pitchFamily="18" charset="0"/>
              </a:rPr>
              <a:t>Prescribers should develop an effective therapeutic partnership with the patient. </a:t>
            </a:r>
          </a:p>
          <a:p>
            <a:pPr lvl="1" algn="just"/>
            <a:r>
              <a:rPr lang="en-US" dirty="0" smtClean="0">
                <a:latin typeface="Times New Roman" pitchFamily="18" charset="0"/>
                <a:cs typeface="Times New Roman" pitchFamily="18" charset="0"/>
              </a:rPr>
              <a:t>Patient and caregivers should be well educated about the appropriate dose regimen; necessary details on side effects of the medications prescribed including methods for prevention, identification, managing and action to be taken in case of developing the same. </a:t>
            </a:r>
          </a:p>
          <a:p>
            <a:pPr lvl="1" algn="just"/>
            <a:r>
              <a:rPr lang="en-US" dirty="0" smtClean="0">
                <a:latin typeface="Times New Roman" pitchFamily="18" charset="0"/>
                <a:cs typeface="Times New Roman" pitchFamily="18" charset="0"/>
              </a:rPr>
              <a:t>Pharmacists need to be encouraged to take up a more active role in this process of patient education in collaboration with the prescribers.</a:t>
            </a:r>
          </a:p>
          <a:p>
            <a:pPr algn="just"/>
            <a:r>
              <a:rPr lang="en-US" dirty="0" smtClean="0">
                <a:latin typeface="Times New Roman" pitchFamily="18" charset="0"/>
                <a:cs typeface="Times New Roman" pitchFamily="18" charset="0"/>
              </a:rPr>
              <a:t>Measures have to be taken to </a:t>
            </a:r>
            <a:r>
              <a:rPr lang="en-US" b="1" dirty="0" smtClean="0">
                <a:latin typeface="Times New Roman" pitchFamily="18" charset="0"/>
                <a:cs typeface="Times New Roman" pitchFamily="18" charset="0"/>
              </a:rPr>
              <a:t>ensure frequent patient follow ups</a:t>
            </a:r>
            <a:r>
              <a:rPr lang="en-US" dirty="0" smtClean="0">
                <a:latin typeface="Times New Roman" pitchFamily="18" charset="0"/>
                <a:cs typeface="Times New Roman" pitchFamily="18" charset="0"/>
              </a:rPr>
              <a:t>. </a:t>
            </a:r>
          </a:p>
          <a:p>
            <a:pPr lvl="1" algn="just"/>
            <a:r>
              <a:rPr lang="en-US" dirty="0" smtClean="0">
                <a:latin typeface="Times New Roman" pitchFamily="18" charset="0"/>
                <a:cs typeface="Times New Roman" pitchFamily="18" charset="0"/>
              </a:rPr>
              <a:t>Reassessing the need of drugs in the present dose regimen has to be given priority during the routine follow ups. Any drug related problem has to be assessed at every patient visits</a:t>
            </a:r>
            <a:r>
              <a:rPr lang="en-US" baseline="30000" dirty="0" smtClean="0">
                <a:latin typeface="Times New Roman" pitchFamily="18" charset="0"/>
                <a:cs typeface="Times New Roman" pitchFamily="18" charset="0"/>
              </a:rPr>
              <a:t>.</a:t>
            </a:r>
          </a:p>
          <a:p>
            <a:pPr lvl="1" algn="just"/>
            <a:r>
              <a:rPr lang="en-US" dirty="0" smtClean="0">
                <a:latin typeface="Times New Roman" pitchFamily="18" charset="0"/>
                <a:cs typeface="Times New Roman" pitchFamily="18" charset="0"/>
              </a:rPr>
              <a:t>Patient adherence with the suggested regimen has to be reinstated at each visit. </a:t>
            </a:r>
          </a:p>
          <a:p>
            <a:pPr lvl="1"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Preventing drug related problems in older people</a:t>
            </a:r>
            <a:endParaRPr lang="en-US" dirty="0"/>
          </a:p>
        </p:txBody>
      </p:sp>
      <p:sp>
        <p:nvSpPr>
          <p:cNvPr id="3" name="Content Placeholder 2"/>
          <p:cNvSpPr>
            <a:spLocks noGrp="1"/>
          </p:cNvSpPr>
          <p:nvPr>
            <p:ph idx="1"/>
          </p:nvPr>
        </p:nvSpPr>
        <p:spPr/>
        <p:txBody>
          <a:bodyPr>
            <a:normAutofit fontScale="92500" lnSpcReduction="10000"/>
          </a:bodyPr>
          <a:lstStyle/>
          <a:p>
            <a:pPr algn="just">
              <a:buNone/>
            </a:pPr>
            <a:r>
              <a:rPr lang="en-US" b="1" dirty="0" smtClean="0">
                <a:latin typeface="Times New Roman" pitchFamily="18" charset="0"/>
                <a:cs typeface="Times New Roman" pitchFamily="18" charset="0"/>
              </a:rPr>
              <a:t>Before starting a new drug</a:t>
            </a:r>
          </a:p>
          <a:p>
            <a:pPr algn="just"/>
            <a:r>
              <a:rPr lang="en-US" dirty="0" smtClean="0">
                <a:latin typeface="Times New Roman" pitchFamily="18" charset="0"/>
                <a:cs typeface="Times New Roman" pitchFamily="18" charset="0"/>
              </a:rPr>
              <a:t>To reduce the risk of adverse drug effects in older adults, clinicians should do the following before starting a new drug:</a:t>
            </a:r>
          </a:p>
          <a:p>
            <a:pPr lvl="1" algn="just"/>
            <a:r>
              <a:rPr lang="en-US" dirty="0" smtClean="0">
                <a:latin typeface="Times New Roman" pitchFamily="18" charset="0"/>
                <a:cs typeface="Times New Roman" pitchFamily="18" charset="0"/>
              </a:rPr>
              <a:t>Consider nondrug treatment</a:t>
            </a:r>
          </a:p>
          <a:p>
            <a:pPr lvl="1" algn="just"/>
            <a:r>
              <a:rPr lang="en-US" dirty="0" smtClean="0">
                <a:latin typeface="Times New Roman" pitchFamily="18" charset="0"/>
                <a:cs typeface="Times New Roman" pitchFamily="18" charset="0"/>
              </a:rPr>
              <a:t>Discuss goals of care with the patient</a:t>
            </a:r>
          </a:p>
          <a:p>
            <a:pPr lvl="1" algn="just"/>
            <a:r>
              <a:rPr lang="en-US" dirty="0" smtClean="0">
                <a:latin typeface="Times New Roman" pitchFamily="18" charset="0"/>
                <a:cs typeface="Times New Roman" pitchFamily="18" charset="0"/>
              </a:rPr>
              <a:t>Document the indication for each new drug (to avoid using unnecessary drugs)</a:t>
            </a:r>
          </a:p>
          <a:p>
            <a:pPr lvl="1" algn="just"/>
            <a:r>
              <a:rPr lang="en-US" dirty="0" smtClean="0">
                <a:latin typeface="Times New Roman" pitchFamily="18" charset="0"/>
                <a:cs typeface="Times New Roman" pitchFamily="18" charset="0"/>
              </a:rPr>
              <a:t>Consider age-related changes in pharmacokinetics or </a:t>
            </a:r>
            <a:r>
              <a:rPr lang="en-US" dirty="0" err="1" smtClean="0">
                <a:latin typeface="Times New Roman" pitchFamily="18" charset="0"/>
                <a:cs typeface="Times New Roman" pitchFamily="18" charset="0"/>
              </a:rPr>
              <a:t>pharmacodynamics</a:t>
            </a:r>
            <a:r>
              <a:rPr lang="en-US" dirty="0" smtClean="0">
                <a:latin typeface="Times New Roman" pitchFamily="18" charset="0"/>
                <a:cs typeface="Times New Roman" pitchFamily="18" charset="0"/>
              </a:rPr>
              <a:t> and their effect on dosing requirements</a:t>
            </a:r>
          </a:p>
          <a:p>
            <a:pPr lvl="1" algn="just"/>
            <a:r>
              <a:rPr lang="en-US" dirty="0" smtClean="0">
                <a:latin typeface="Times New Roman" pitchFamily="18" charset="0"/>
                <a:cs typeface="Times New Roman" pitchFamily="18" charset="0"/>
              </a:rPr>
              <a:t>Choose the safest possible alternative (</a:t>
            </a:r>
            <a:r>
              <a:rPr lang="en-US" dirty="0" err="1" smtClean="0">
                <a:latin typeface="Times New Roman" pitchFamily="18" charset="0"/>
                <a:cs typeface="Times New Roman" pitchFamily="18" charset="0"/>
              </a:rPr>
              <a:t>eg</a:t>
            </a:r>
            <a:r>
              <a:rPr lang="en-US" dirty="0" smtClean="0">
                <a:latin typeface="Times New Roman" pitchFamily="18" charset="0"/>
                <a:cs typeface="Times New Roman" pitchFamily="18" charset="0"/>
              </a:rPr>
              <a:t>, for </a:t>
            </a:r>
            <a:r>
              <a:rPr lang="en-US" dirty="0" err="1" smtClean="0">
                <a:latin typeface="Times New Roman" pitchFamily="18" charset="0"/>
                <a:cs typeface="Times New Roman" pitchFamily="18" charset="0"/>
              </a:rPr>
              <a:t>noninflammatory</a:t>
            </a:r>
            <a:r>
              <a:rPr lang="en-US" dirty="0" smtClean="0">
                <a:latin typeface="Times New Roman" pitchFamily="18" charset="0"/>
                <a:cs typeface="Times New Roman" pitchFamily="18" charset="0"/>
              </a:rPr>
              <a:t> arthritis, acetaminophen instead of an NSAID)</a:t>
            </a:r>
          </a:p>
          <a:p>
            <a:pPr lvl="1" algn="just"/>
            <a:r>
              <a:rPr lang="en-US" dirty="0" smtClean="0">
                <a:latin typeface="Times New Roman" pitchFamily="18" charset="0"/>
                <a:cs typeface="Times New Roman" pitchFamily="18" charset="0"/>
              </a:rPr>
              <a:t>Check for potential drug-disease and drug-drug interactions</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lvl="1" algn="just"/>
            <a:r>
              <a:rPr lang="en-US" dirty="0" smtClean="0">
                <a:latin typeface="Times New Roman" pitchFamily="18" charset="0"/>
                <a:cs typeface="Times New Roman" pitchFamily="18" charset="0"/>
              </a:rPr>
              <a:t>Start with a low dose</a:t>
            </a:r>
          </a:p>
          <a:p>
            <a:pPr lvl="1" algn="just"/>
            <a:r>
              <a:rPr lang="en-US" dirty="0" smtClean="0">
                <a:latin typeface="Times New Roman" pitchFamily="18" charset="0"/>
                <a:cs typeface="Times New Roman" pitchFamily="18" charset="0"/>
              </a:rPr>
              <a:t>Use the fewest drugs necessary</a:t>
            </a:r>
          </a:p>
          <a:p>
            <a:pPr lvl="1" algn="just"/>
            <a:r>
              <a:rPr lang="en-US" dirty="0" smtClean="0">
                <a:latin typeface="Times New Roman" pitchFamily="18" charset="0"/>
                <a:cs typeface="Times New Roman" pitchFamily="18" charset="0"/>
              </a:rPr>
              <a:t>Note coexisting disorders and their likelihood of contributing to adverse drug effects</a:t>
            </a:r>
          </a:p>
          <a:p>
            <a:pPr lvl="1" algn="just"/>
            <a:r>
              <a:rPr lang="en-US" dirty="0" smtClean="0">
                <a:latin typeface="Times New Roman" pitchFamily="18" charset="0"/>
                <a:cs typeface="Times New Roman" pitchFamily="18" charset="0"/>
              </a:rPr>
              <a:t>Explain the uses and adverse effects of each drug</a:t>
            </a:r>
          </a:p>
          <a:p>
            <a:pPr lvl="1" algn="just"/>
            <a:r>
              <a:rPr lang="en-US" dirty="0" smtClean="0">
                <a:latin typeface="Times New Roman" pitchFamily="18" charset="0"/>
                <a:cs typeface="Times New Roman" pitchFamily="18" charset="0"/>
              </a:rPr>
              <a:t>Provide clear instructions to patients about how to take their drugs (including generic and brand names, spelling of each drug name, indication for each drug, and explanation of formulations that contain more than one drug) and for how long the drug will likely be necessary</a:t>
            </a:r>
          </a:p>
          <a:p>
            <a:pPr lvl="1" algn="just"/>
            <a:r>
              <a:rPr lang="en-US" dirty="0" smtClean="0">
                <a:latin typeface="Times New Roman" pitchFamily="18" charset="0"/>
                <a:cs typeface="Times New Roman" pitchFamily="18" charset="0"/>
              </a:rPr>
              <a:t>Anticipate confusion due to sound-alike drug names and pointing out any names that could be confused (</a:t>
            </a:r>
            <a:r>
              <a:rPr lang="en-US" dirty="0" err="1" smtClean="0">
                <a:latin typeface="Times New Roman" pitchFamily="18" charset="0"/>
                <a:cs typeface="Times New Roman" pitchFamily="18" charset="0"/>
              </a:rPr>
              <a:t>eg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Glucophage</a:t>
            </a:r>
            <a:r>
              <a:rPr lang="en-US" baseline="30000"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Glucovance</a:t>
            </a:r>
            <a:r>
              <a:rPr lang="en-US" baseline="30000"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b="1" dirty="0" smtClean="0">
                <a:latin typeface="Times New Roman" pitchFamily="18" charset="0"/>
                <a:cs typeface="Times New Roman" pitchFamily="18" charset="0"/>
              </a:rPr>
              <a:t>After starting a drug</a:t>
            </a:r>
          </a:p>
          <a:p>
            <a:r>
              <a:rPr lang="en-US" dirty="0" smtClean="0">
                <a:latin typeface="Times New Roman" pitchFamily="18" charset="0"/>
                <a:cs typeface="Times New Roman" pitchFamily="18" charset="0"/>
              </a:rPr>
              <a:t>The following should be done after starting a drug:</a:t>
            </a:r>
          </a:p>
          <a:p>
            <a:pPr lvl="1" algn="just"/>
            <a:r>
              <a:rPr lang="en-US" dirty="0" smtClean="0">
                <a:latin typeface="Times New Roman" pitchFamily="18" charset="0"/>
                <a:cs typeface="Times New Roman" pitchFamily="18" charset="0"/>
              </a:rPr>
              <a:t>Assume a new symptom may be drug-related until proved otherwise (to prevent a prescribing cascade).</a:t>
            </a:r>
          </a:p>
          <a:p>
            <a:pPr lvl="1" algn="just"/>
            <a:r>
              <a:rPr lang="en-US" dirty="0" smtClean="0">
                <a:latin typeface="Times New Roman" pitchFamily="18" charset="0"/>
                <a:cs typeface="Times New Roman" pitchFamily="18" charset="0"/>
              </a:rPr>
              <a:t>Monitor patients for signs of adverse drug effects, including measuring drug levels and doing other laboratory tests as necessary.</a:t>
            </a:r>
          </a:p>
          <a:p>
            <a:pPr lvl="1" algn="just"/>
            <a:r>
              <a:rPr lang="en-US" dirty="0" smtClean="0">
                <a:latin typeface="Times New Roman" pitchFamily="18" charset="0"/>
                <a:cs typeface="Times New Roman" pitchFamily="18" charset="0"/>
              </a:rPr>
              <a:t>Document the response to therapy and increase doses as necessary to achieve the desired effect.</a:t>
            </a:r>
          </a:p>
          <a:p>
            <a:pPr lvl="1" algn="just"/>
            <a:r>
              <a:rPr lang="en-US" dirty="0" smtClean="0">
                <a:latin typeface="Times New Roman" pitchFamily="18" charset="0"/>
                <a:cs typeface="Times New Roman" pitchFamily="18" charset="0"/>
              </a:rPr>
              <a:t>Regularly reevaluate the need to continue drug therapy and stop drugs that are no longer necessary.</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Alternative medications in elderly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use of complementary and alternative medicine (CAM) is increasing rapidly, exceeding prevalence of 53% among those aged 50 years and above in a joint survey by American Association of Retired People (AARP) and National Center for Complementary and Alternative Medicine (NCCAM). </a:t>
            </a:r>
          </a:p>
          <a:p>
            <a:r>
              <a:rPr lang="en-US" dirty="0" smtClean="0"/>
              <a:t>Due to natural ageing processes, elderly populations are more susceptible to chronic health conditions. CAM has caught the attention of many older adults and their caregivers as CAM often offers gentler and safer approaches to addressing common health conditions suffered by elderly.</a:t>
            </a:r>
          </a:p>
          <a:p>
            <a:r>
              <a:rPr lang="en-US" dirty="0" smtClean="0"/>
              <a:t>CAM, as defined by NCCAM, is a group of diverse medical and health care systems, practices and products that are not generally considered part of conventional medicine. </a:t>
            </a:r>
          </a:p>
          <a:p>
            <a:r>
              <a:rPr lang="en-US" dirty="0" smtClean="0"/>
              <a:t>CAM includes such products and practices as herbal or dietary.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Older adults use CAM for various reasons, including lower costs, the search for more effective therapies, improving the quality of life and for pain relief.</a:t>
            </a:r>
          </a:p>
          <a:p>
            <a:r>
              <a:rPr lang="en-US" dirty="0" smtClean="0"/>
              <a:t>Many older adults have turn to CAM therapies for treating their conditions, as they believe that CAM therapies are generally more “natural” and safer than conventional medicine and provide greater relief of symptoms and CAM being consistent with their beliefs and philosophical orientation toward health and illness as well.</a:t>
            </a:r>
          </a:p>
          <a:p>
            <a:r>
              <a:rPr lang="en-US" dirty="0" smtClean="0"/>
              <a:t>CAM plays a substantial role in the health promotion, treatment and prevention of diseases and frailties in elderly people, which encompasses the wholesome approach of handling ageing and its effect as well.</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Refer to </a:t>
            </a:r>
            <a:r>
              <a:rPr lang="en-US" smtClean="0"/>
              <a:t>your textbook.</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0" y="381000"/>
            <a:ext cx="8839200" cy="6477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70560"/>
          </a:xfrm>
        </p:spPr>
        <p:txBody>
          <a:bodyPr/>
          <a:lstStyle/>
          <a:p>
            <a:r>
              <a:rPr lang="en-US" dirty="0" smtClean="0"/>
              <a:t>Pharmacokinetics</a:t>
            </a:r>
            <a:endParaRPr lang="en-US" dirty="0"/>
          </a:p>
        </p:txBody>
      </p:sp>
      <p:sp>
        <p:nvSpPr>
          <p:cNvPr id="3" name="Content Placeholder 2"/>
          <p:cNvSpPr>
            <a:spLocks noGrp="1"/>
          </p:cNvSpPr>
          <p:nvPr>
            <p:ph idx="1"/>
          </p:nvPr>
        </p:nvSpPr>
        <p:spPr>
          <a:xfrm>
            <a:off x="457200" y="1143000"/>
            <a:ext cx="7239000" cy="5312736"/>
          </a:xfrm>
        </p:spPr>
        <p:txBody>
          <a:bodyPr>
            <a:normAutofit fontScale="77500" lnSpcReduction="20000"/>
          </a:bodyPr>
          <a:lstStyle/>
          <a:p>
            <a:pPr algn="just"/>
            <a:r>
              <a:rPr lang="en-US" dirty="0" smtClean="0">
                <a:latin typeface="Times New Roman" pitchFamily="18" charset="0"/>
                <a:cs typeface="Times New Roman" pitchFamily="18" charset="0"/>
              </a:rPr>
              <a:t>The movement of a drug in the body from the point of administration as it is absorbed, distributed, metabolized, and finally, excreted.</a:t>
            </a:r>
          </a:p>
          <a:p>
            <a:r>
              <a:rPr lang="en-US" dirty="0" smtClean="0">
                <a:latin typeface="Times New Roman" pitchFamily="18" charset="0"/>
                <a:cs typeface="Times New Roman" pitchFamily="18" charset="0"/>
              </a:rPr>
              <a:t>The way the body handles a drug.</a:t>
            </a:r>
          </a:p>
          <a:p>
            <a:pPr algn="just">
              <a:buNone/>
            </a:pPr>
            <a:r>
              <a:rPr lang="en-US" b="1" dirty="0" smtClean="0">
                <a:latin typeface="Times New Roman" pitchFamily="18" charset="0"/>
                <a:cs typeface="Times New Roman" pitchFamily="18" charset="0"/>
              </a:rPr>
              <a:t>Drug absorption</a:t>
            </a:r>
          </a:p>
          <a:p>
            <a:pPr algn="just"/>
            <a:r>
              <a:rPr lang="en-US" dirty="0" smtClean="0">
                <a:latin typeface="Times New Roman" pitchFamily="18" charset="0"/>
                <a:cs typeface="Times New Roman" pitchFamily="18" charset="0"/>
              </a:rPr>
              <a:t>Most medications are taken orally and are absorbed through the gastrointestinal (GI) tract. </a:t>
            </a:r>
          </a:p>
          <a:p>
            <a:pPr algn="just"/>
            <a:r>
              <a:rPr lang="en-US" dirty="0" smtClean="0">
                <a:latin typeface="Times New Roman" pitchFamily="18" charset="0"/>
                <a:cs typeface="Times New Roman" pitchFamily="18" charset="0"/>
              </a:rPr>
              <a:t>First pass effect is a phase of drug absorption that is altered in the older adult. In first pass effect, oral medications take a </a:t>
            </a:r>
            <a:r>
              <a:rPr lang="en-US" i="1" dirty="0" smtClean="0">
                <a:latin typeface="Times New Roman" pitchFamily="18" charset="0"/>
                <a:cs typeface="Times New Roman" pitchFamily="18" charset="0"/>
              </a:rPr>
              <a:t>first pass through the liver before entering the systemic </a:t>
            </a:r>
            <a:r>
              <a:rPr lang="en-US" dirty="0" smtClean="0">
                <a:latin typeface="Times New Roman" pitchFamily="18" charset="0"/>
                <a:cs typeface="Times New Roman" pitchFamily="18" charset="0"/>
              </a:rPr>
              <a:t>circulation, greatly reducing the drug concentration.</a:t>
            </a:r>
          </a:p>
          <a:p>
            <a:pPr algn="just"/>
            <a:r>
              <a:rPr lang="en-US" dirty="0" smtClean="0">
                <a:latin typeface="Times New Roman" pitchFamily="18" charset="0"/>
                <a:cs typeface="Times New Roman" pitchFamily="18" charset="0"/>
              </a:rPr>
              <a:t>Because of decreased liver mass and blood flow, there is reduced first pass metabolism in the older adult, which can lead to a significant increase in the effects of certain medications like </a:t>
            </a:r>
            <a:r>
              <a:rPr lang="en-US" dirty="0" err="1" smtClean="0">
                <a:latin typeface="Times New Roman" pitchFamily="18" charset="0"/>
                <a:cs typeface="Times New Roman" pitchFamily="18" charset="0"/>
              </a:rPr>
              <a:t>propanolol</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labetalol</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Other medications need to be “activated” by the liver, such as </a:t>
            </a:r>
            <a:r>
              <a:rPr lang="en-US" dirty="0" err="1" smtClean="0">
                <a:latin typeface="Times New Roman" pitchFamily="18" charset="0"/>
                <a:cs typeface="Times New Roman" pitchFamily="18" charset="0"/>
              </a:rPr>
              <a:t>angiotensin</a:t>
            </a:r>
            <a:r>
              <a:rPr lang="en-US" dirty="0" smtClean="0">
                <a:latin typeface="Times New Roman" pitchFamily="18" charset="0"/>
                <a:cs typeface="Times New Roman" pitchFamily="18" charset="0"/>
              </a:rPr>
              <a:t>-converting-enzyme (ACE) inhibitors (e.g., </a:t>
            </a:r>
            <a:r>
              <a:rPr lang="en-US" dirty="0" err="1" smtClean="0">
                <a:latin typeface="Times New Roman" pitchFamily="18" charset="0"/>
                <a:cs typeface="Times New Roman" pitchFamily="18" charset="0"/>
              </a:rPr>
              <a:t>enalapril</a:t>
            </a:r>
            <a:r>
              <a:rPr lang="en-US" dirty="0" smtClean="0">
                <a:latin typeface="Times New Roman" pitchFamily="18" charset="0"/>
                <a:cs typeface="Times New Roman" pitchFamily="18" charset="0"/>
              </a:rPr>
              <a:t>); therefore, the effect of these medications can be reduced in the older adult.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7239000" cy="5236536"/>
          </a:xfrm>
        </p:spPr>
        <p:txBody>
          <a:bodyPr>
            <a:normAutofit fontScale="92500" lnSpcReduction="20000"/>
          </a:bodyPr>
          <a:lstStyle/>
          <a:p>
            <a:pPr algn="just"/>
            <a:r>
              <a:rPr lang="en-US" dirty="0" smtClean="0">
                <a:latin typeface="Times New Roman" pitchFamily="18" charset="0"/>
                <a:cs typeface="Times New Roman" pitchFamily="18" charset="0"/>
              </a:rPr>
              <a:t>It was a long-held belief that gastric acid secretion decreases as we age, resulting in an increased gastric pH and reduced drug absorption. </a:t>
            </a:r>
          </a:p>
          <a:p>
            <a:pPr algn="just"/>
            <a:r>
              <a:rPr lang="en-US" dirty="0" smtClean="0">
                <a:latin typeface="Times New Roman" pitchFamily="18" charset="0"/>
                <a:cs typeface="Times New Roman" pitchFamily="18" charset="0"/>
              </a:rPr>
              <a:t>Newer research has shown this so-called age-related change to only be present in certain disease states and not true for healthy </a:t>
            </a:r>
            <a:r>
              <a:rPr lang="de-DE" dirty="0" smtClean="0">
                <a:latin typeface="Times New Roman" pitchFamily="18" charset="0"/>
                <a:cs typeface="Times New Roman" pitchFamily="18" charset="0"/>
              </a:rPr>
              <a:t>older adults (Zwicker &amp; Fulmer, 2012). </a:t>
            </a:r>
          </a:p>
          <a:p>
            <a:pPr algn="just"/>
            <a:r>
              <a:rPr lang="de-DE" dirty="0" smtClean="0">
                <a:latin typeface="Times New Roman" pitchFamily="18" charset="0"/>
                <a:cs typeface="Times New Roman" pitchFamily="18" charset="0"/>
              </a:rPr>
              <a:t>Likewise, </a:t>
            </a:r>
            <a:r>
              <a:rPr lang="en-US" dirty="0" smtClean="0">
                <a:latin typeface="Times New Roman" pitchFamily="18" charset="0"/>
                <a:cs typeface="Times New Roman" pitchFamily="18" charset="0"/>
              </a:rPr>
              <a:t>decreased gastric motility and a slower emptying rate of the stomach can occur, but again, usually only in the presence of disease.</a:t>
            </a:r>
          </a:p>
          <a:p>
            <a:pPr algn="just"/>
            <a:r>
              <a:rPr lang="en-US" dirty="0" smtClean="0">
                <a:latin typeface="Times New Roman" pitchFamily="18" charset="0"/>
                <a:cs typeface="Times New Roman" pitchFamily="18" charset="0"/>
              </a:rPr>
              <a:t>Decreased peristalsis can slow the speed at which enteric medication reaches the intestine, therefore delaying its onset of action. </a:t>
            </a:r>
          </a:p>
          <a:p>
            <a:pPr algn="just"/>
            <a:r>
              <a:rPr lang="en-US" dirty="0" smtClean="0">
                <a:latin typeface="Times New Roman" pitchFamily="18" charset="0"/>
                <a:cs typeface="Times New Roman" pitchFamily="18" charset="0"/>
              </a:rPr>
              <a:t>Changes in the ability of the cells in the GI tract to absorb and transport the drug can further influence its absorption.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7239000" cy="5846136"/>
          </a:xfrm>
        </p:spPr>
        <p:txBody>
          <a:bodyPr>
            <a:normAutofit fontScale="85000" lnSpcReduction="20000"/>
          </a:bodyPr>
          <a:lstStyle/>
          <a:p>
            <a:pPr algn="just">
              <a:buNone/>
            </a:pPr>
            <a:r>
              <a:rPr lang="en-US" b="1" dirty="0" smtClean="0">
                <a:latin typeface="Times New Roman" pitchFamily="18" charset="0"/>
                <a:cs typeface="Times New Roman" pitchFamily="18" charset="0"/>
              </a:rPr>
              <a:t>Drug Distribution</a:t>
            </a:r>
          </a:p>
          <a:p>
            <a:pPr algn="just"/>
            <a:r>
              <a:rPr lang="en-US" dirty="0" smtClean="0">
                <a:latin typeface="Times New Roman" pitchFamily="18" charset="0"/>
                <a:cs typeface="Times New Roman" pitchFamily="18" charset="0"/>
              </a:rPr>
              <a:t>With aging, there is typically a decrease in total body mass, lean body mass, and total body water and an increase in total body fat which can significantly alter the distribution of medications. </a:t>
            </a:r>
          </a:p>
          <a:p>
            <a:pPr algn="just"/>
            <a:r>
              <a:rPr lang="en-US" dirty="0" smtClean="0">
                <a:latin typeface="Times New Roman" pitchFamily="18" charset="0"/>
                <a:cs typeface="Times New Roman" pitchFamily="18" charset="0"/>
              </a:rPr>
              <a:t>Because there is less total body water, water-soluble drugs such as </a:t>
            </a:r>
            <a:r>
              <a:rPr lang="en-US" dirty="0" err="1" smtClean="0">
                <a:latin typeface="Times New Roman" pitchFamily="18" charset="0"/>
                <a:cs typeface="Times New Roman" pitchFamily="18" charset="0"/>
              </a:rPr>
              <a:t>gentamicin</a:t>
            </a:r>
            <a:r>
              <a:rPr lang="en-US" dirty="0" smtClean="0">
                <a:latin typeface="Times New Roman" pitchFamily="18" charset="0"/>
                <a:cs typeface="Times New Roman" pitchFamily="18" charset="0"/>
              </a:rPr>
              <a:t>, histamine-receptor blockers, and lithium tend to remain in higher concentrations in the bloodstream. </a:t>
            </a:r>
          </a:p>
          <a:p>
            <a:pPr algn="just"/>
            <a:r>
              <a:rPr lang="en-US" dirty="0" smtClean="0">
                <a:latin typeface="Times New Roman" pitchFamily="18" charset="0"/>
                <a:cs typeface="Times New Roman" pitchFamily="18" charset="0"/>
              </a:rPr>
              <a:t>An older person who is dehydrated is at even greater risk for reaching excessive blood levels of water-soluble drugs.</a:t>
            </a:r>
          </a:p>
          <a:p>
            <a:pPr algn="just"/>
            <a:r>
              <a:rPr lang="en-US" dirty="0" smtClean="0">
                <a:latin typeface="Times New Roman" pitchFamily="18" charset="0"/>
                <a:cs typeface="Times New Roman" pitchFamily="18" charset="0"/>
              </a:rPr>
              <a:t>As muscle mass decreases and the percentage of adipose tissue increases, fat-soluble drugs such as </a:t>
            </a:r>
            <a:r>
              <a:rPr lang="en-US" dirty="0" err="1" smtClean="0">
                <a:latin typeface="Times New Roman" pitchFamily="18" charset="0"/>
                <a:cs typeface="Times New Roman" pitchFamily="18" charset="0"/>
              </a:rPr>
              <a:t>phenobarbital</a:t>
            </a:r>
            <a:r>
              <a:rPr lang="en-US" dirty="0" smtClean="0">
                <a:latin typeface="Times New Roman" pitchFamily="18" charset="0"/>
                <a:cs typeface="Times New Roman" pitchFamily="18" charset="0"/>
              </a:rPr>
              <a:t> and the benzodiazepines become trapped in the fatty tissue, resulting in abnormally low blood levels.</a:t>
            </a:r>
          </a:p>
          <a:p>
            <a:pPr algn="just"/>
            <a:r>
              <a:rPr lang="en-US" dirty="0" smtClean="0">
                <a:latin typeface="Times New Roman" pitchFamily="18" charset="0"/>
                <a:cs typeface="Times New Roman" pitchFamily="18" charset="0"/>
              </a:rPr>
              <a:t>If the dosage is increased based on these blood levels, an excessive amount of medication may be administered. Because fat-soluble drugs continue to be released slowly from the fat into the bloodstream, older persons may exhibit delayed or hangover effects.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smtClean="0">
                <a:latin typeface="Times New Roman" pitchFamily="18" charset="0"/>
                <a:cs typeface="Times New Roman" pitchFamily="18" charset="0"/>
              </a:rPr>
              <a:t>A decrease in hemoglobin and the plasma protein albumin is common with aging which results in fewer available sites for protein-bound drugs, such as </a:t>
            </a:r>
            <a:r>
              <a:rPr lang="en-US" dirty="0" err="1" smtClean="0">
                <a:latin typeface="Times New Roman" pitchFamily="18" charset="0"/>
                <a:cs typeface="Times New Roman" pitchFamily="18" charset="0"/>
              </a:rPr>
              <a:t>warfarin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phenytoin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theophylline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salicylates</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tolbutamide</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The danger of adverse or toxic reactions is high even with smaller doses due to unbound active drug which still circulates in the bloodstream. </a:t>
            </a:r>
          </a:p>
          <a:p>
            <a:pPr algn="just"/>
            <a:r>
              <a:rPr lang="en-US" dirty="0" smtClean="0">
                <a:latin typeface="Times New Roman" pitchFamily="18" charset="0"/>
                <a:cs typeface="Times New Roman" pitchFamily="18" charset="0"/>
              </a:rPr>
              <a:t>The risk for toxicity is greater in malnourished older adults.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7239000" cy="5846136"/>
          </a:xfrm>
        </p:spPr>
        <p:txBody>
          <a:bodyPr>
            <a:normAutofit fontScale="92500" lnSpcReduction="10000"/>
          </a:bodyPr>
          <a:lstStyle/>
          <a:p>
            <a:pPr algn="just">
              <a:buNone/>
            </a:pPr>
            <a:r>
              <a:rPr lang="en-US" b="1" dirty="0" smtClean="0">
                <a:latin typeface="Times New Roman" pitchFamily="18" charset="0"/>
                <a:cs typeface="Times New Roman" pitchFamily="18" charset="0"/>
              </a:rPr>
              <a:t>Drug Metabolism</a:t>
            </a:r>
          </a:p>
          <a:p>
            <a:pPr algn="just"/>
            <a:r>
              <a:rPr lang="en-US" dirty="0" smtClean="0">
                <a:latin typeface="Times New Roman" pitchFamily="18" charset="0"/>
                <a:cs typeface="Times New Roman" pitchFamily="18" charset="0"/>
              </a:rPr>
              <a:t>The liver is the primary site of drug metabolism. </a:t>
            </a:r>
          </a:p>
          <a:p>
            <a:pPr algn="just"/>
            <a:r>
              <a:rPr lang="en-US" dirty="0" smtClean="0">
                <a:latin typeface="Times New Roman" pitchFamily="18" charset="0"/>
                <a:cs typeface="Times New Roman" pitchFamily="18" charset="0"/>
              </a:rPr>
              <a:t>Aging often results in decreased activity of liver cells, decreased metabolic enzymes, and decreased cardiac output, which results in reduced blood flow to the liver. </a:t>
            </a:r>
          </a:p>
          <a:p>
            <a:pPr algn="just"/>
            <a:r>
              <a:rPr lang="en-US" dirty="0" smtClean="0">
                <a:latin typeface="Times New Roman" pitchFamily="18" charset="0"/>
                <a:cs typeface="Times New Roman" pitchFamily="18" charset="0"/>
              </a:rPr>
              <a:t>By 65 years of age, the liver has only 55% to 65% of the perfusion of a young adult. This reduction in perfusion decreases the liver’s effectiveness in metabolizing drugs. </a:t>
            </a:r>
          </a:p>
          <a:p>
            <a:pPr algn="just"/>
            <a:r>
              <a:rPr lang="en-US" dirty="0" smtClean="0">
                <a:latin typeface="Times New Roman" pitchFamily="18" charset="0"/>
                <a:cs typeface="Times New Roman" pitchFamily="18" charset="0"/>
              </a:rPr>
              <a:t>When drugs are not metabolized effectively by the older adult’s liver, the risk for toxicity increases. </a:t>
            </a:r>
          </a:p>
          <a:p>
            <a:pPr algn="just"/>
            <a:r>
              <a:rPr lang="en-US" dirty="0" smtClean="0">
                <a:latin typeface="Times New Roman" pitchFamily="18" charset="0"/>
                <a:cs typeface="Times New Roman" pitchFamily="18" charset="0"/>
              </a:rPr>
              <a:t>Toxicity is always a concern with medications commonly prescribed for older adults, including </a:t>
            </a:r>
            <a:r>
              <a:rPr lang="en-US" dirty="0" err="1" smtClean="0">
                <a:latin typeface="Times New Roman" pitchFamily="18" charset="0"/>
                <a:cs typeface="Times New Roman" pitchFamily="18" charset="0"/>
              </a:rPr>
              <a:t>digoxin</a:t>
            </a:r>
            <a:r>
              <a:rPr lang="en-US" dirty="0" smtClean="0">
                <a:latin typeface="Times New Roman" pitchFamily="18" charset="0"/>
                <a:cs typeface="Times New Roman" pitchFamily="18" charset="0"/>
              </a:rPr>
              <a:t>, β-blockers, calcium-channel blockers, and </a:t>
            </a:r>
            <a:r>
              <a:rPr lang="en-US" dirty="0" err="1" smtClean="0">
                <a:latin typeface="Times New Roman" pitchFamily="18" charset="0"/>
                <a:cs typeface="Times New Roman" pitchFamily="18" charset="0"/>
              </a:rPr>
              <a:t>tricyclic</a:t>
            </a:r>
            <a:r>
              <a:rPr lang="en-US" dirty="0" smtClean="0">
                <a:latin typeface="Times New Roman" pitchFamily="18" charset="0"/>
                <a:cs typeface="Times New Roman" pitchFamily="18" charset="0"/>
              </a:rPr>
              <a:t> antidepressants.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7239000" cy="5846136"/>
          </a:xfrm>
        </p:spPr>
        <p:txBody>
          <a:bodyPr>
            <a:normAutofit/>
          </a:bodyPr>
          <a:lstStyle/>
          <a:p>
            <a:pPr algn="just">
              <a:buNone/>
            </a:pPr>
            <a:r>
              <a:rPr lang="en-US" b="1" dirty="0" smtClean="0">
                <a:latin typeface="Times New Roman" pitchFamily="18" charset="0"/>
                <a:cs typeface="Times New Roman" pitchFamily="18" charset="0"/>
              </a:rPr>
              <a:t>Drug Excretion</a:t>
            </a:r>
          </a:p>
          <a:p>
            <a:pPr algn="just"/>
            <a:r>
              <a:rPr lang="en-US" dirty="0" smtClean="0">
                <a:latin typeface="Times New Roman" pitchFamily="18" charset="0"/>
                <a:cs typeface="Times New Roman" pitchFamily="18" charset="0"/>
              </a:rPr>
              <a:t>Aging kidneys are significantly less effective at removing waste products, including the by-products of medications due to which more drug remains in the circulation, leading to elevated drug levels and symptoms of drug toxicity.</a:t>
            </a:r>
          </a:p>
          <a:p>
            <a:pPr algn="just"/>
            <a:r>
              <a:rPr lang="en-US" dirty="0" smtClean="0">
                <a:latin typeface="Times New Roman" pitchFamily="18" charset="0"/>
                <a:cs typeface="Times New Roman" pitchFamily="18" charset="0"/>
              </a:rPr>
              <a:t>Medications such as </a:t>
            </a:r>
            <a:r>
              <a:rPr lang="en-US" dirty="0" err="1" smtClean="0">
                <a:latin typeface="Times New Roman" pitchFamily="18" charset="0"/>
                <a:cs typeface="Times New Roman" pitchFamily="18" charset="0"/>
              </a:rPr>
              <a:t>aminoglycosides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digoxin</a:t>
            </a:r>
            <a:r>
              <a:rPr lang="en-US" dirty="0" smtClean="0">
                <a:latin typeface="Times New Roman" pitchFamily="18" charset="0"/>
                <a:cs typeface="Times New Roman" pitchFamily="18" charset="0"/>
              </a:rPr>
              <a:t>, lithium, </a:t>
            </a:r>
            <a:r>
              <a:rPr lang="en-US" dirty="0" err="1" smtClean="0">
                <a:latin typeface="Times New Roman" pitchFamily="18" charset="0"/>
                <a:cs typeface="Times New Roman" pitchFamily="18" charset="0"/>
              </a:rPr>
              <a:t>procainamide</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cimetidine</a:t>
            </a:r>
            <a:r>
              <a:rPr lang="en-US" dirty="0" smtClean="0">
                <a:latin typeface="Times New Roman" pitchFamily="18" charset="0"/>
                <a:cs typeface="Times New Roman" pitchFamily="18" charset="0"/>
              </a:rPr>
              <a:t> are likely to reach toxic levels because of poor renal excretion.</a:t>
            </a:r>
          </a:p>
          <a:p>
            <a:pPr algn="just"/>
            <a:r>
              <a:rPr lang="en-US" dirty="0" smtClean="0">
                <a:latin typeface="Times New Roman" pitchFamily="18" charset="0"/>
                <a:cs typeface="Times New Roman" pitchFamily="18" charset="0"/>
              </a:rPr>
              <a:t>Nonprescription drugs, such as alcohol and nicotine, can also affect kidney function and cause changes in drug elimination in older persons.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747</TotalTime>
  <Words>2621</Words>
  <Application>Microsoft Office PowerPoint</Application>
  <PresentationFormat>On-screen Show (4:3)</PresentationFormat>
  <Paragraphs>118</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Times New Roman</vt:lpstr>
      <vt:lpstr>Trebuchet MS</vt:lpstr>
      <vt:lpstr>Wingdings</vt:lpstr>
      <vt:lpstr>Wingdings 2</vt:lpstr>
      <vt:lpstr>Opulent</vt:lpstr>
      <vt:lpstr>Safe-Medication use for elderly</vt:lpstr>
      <vt:lpstr>Response of older adults to drugs</vt:lpstr>
      <vt:lpstr>PowerPoint Presentation</vt:lpstr>
      <vt:lpstr>Pharmacokinetics</vt:lpstr>
      <vt:lpstr>PowerPoint Presentation</vt:lpstr>
      <vt:lpstr>PowerPoint Presentation</vt:lpstr>
      <vt:lpstr>PowerPoint Presentation</vt:lpstr>
      <vt:lpstr>PowerPoint Presentation</vt:lpstr>
      <vt:lpstr>PowerPoint Presentation</vt:lpstr>
      <vt:lpstr>PowerPoint Presentation</vt:lpstr>
      <vt:lpstr>pharmacodynamics</vt:lpstr>
      <vt:lpstr>PowerPoint Presentation</vt:lpstr>
      <vt:lpstr>Medication-Related Problems and Older Adults</vt:lpstr>
      <vt:lpstr>PowerPoint Presentation</vt:lpstr>
      <vt:lpstr>PowerPoint Presentation</vt:lpstr>
      <vt:lpstr>PowerPoint Presentation</vt:lpstr>
      <vt:lpstr>PowerPoint Presentation</vt:lpstr>
      <vt:lpstr>PowerPoint Presentation</vt:lpstr>
      <vt:lpstr>Promoting the use of safe drug in elderly</vt:lpstr>
      <vt:lpstr>PowerPoint Presentation</vt:lpstr>
      <vt:lpstr>Preventing drug related problems in older people</vt:lpstr>
      <vt:lpstr>PowerPoint Presentation</vt:lpstr>
      <vt:lpstr>PowerPoint Presentation</vt:lpstr>
      <vt:lpstr>Alternative medications in elderly</vt:lpstr>
      <vt:lpstr>PowerPoint Presentation</vt:lpstr>
      <vt:lpstr>PowerPoint Presentation</vt:lpstr>
    </vt:vector>
  </TitlesOfParts>
  <Company>Deftones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Medication use for elderly</dc:title>
  <dc:creator>HP-PC</dc:creator>
  <cp:lastModifiedBy>Microsoft account</cp:lastModifiedBy>
  <cp:revision>60</cp:revision>
  <dcterms:created xsi:type="dcterms:W3CDTF">2020-09-09T03:56:38Z</dcterms:created>
  <dcterms:modified xsi:type="dcterms:W3CDTF">2020-12-20T04:48:42Z</dcterms:modified>
</cp:coreProperties>
</file>