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257" r:id="rId3"/>
    <p:sldId id="260" r:id="rId4"/>
    <p:sldId id="261" r:id="rId5"/>
    <p:sldId id="333" r:id="rId6"/>
    <p:sldId id="334" r:id="rId7"/>
    <p:sldId id="258" r:id="rId8"/>
    <p:sldId id="336" r:id="rId9"/>
    <p:sldId id="337" r:id="rId10"/>
    <p:sldId id="339" r:id="rId11"/>
    <p:sldId id="34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6" r:id="rId51"/>
    <p:sldId id="411" r:id="rId52"/>
    <p:sldId id="423" r:id="rId53"/>
    <p:sldId id="418" r:id="rId54"/>
    <p:sldId id="419" r:id="rId55"/>
    <p:sldId id="420" r:id="rId56"/>
    <p:sldId id="421" r:id="rId57"/>
    <p:sldId id="422" r:id="rId58"/>
    <p:sldId id="424" r:id="rId59"/>
    <p:sldId id="412" r:id="rId60"/>
    <p:sldId id="414" r:id="rId61"/>
    <p:sldId id="415" r:id="rId62"/>
    <p:sldId id="347" r:id="rId63"/>
    <p:sldId id="425" r:id="rId64"/>
    <p:sldId id="348" r:id="rId65"/>
    <p:sldId id="426" r:id="rId66"/>
    <p:sldId id="427"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259" r:id="rId84"/>
    <p:sldId id="262" r:id="rId85"/>
    <p:sldId id="264" r:id="rId86"/>
    <p:sldId id="265" r:id="rId87"/>
    <p:sldId id="266" r:id="rId88"/>
    <p:sldId id="267" r:id="rId89"/>
    <p:sldId id="268" r:id="rId90"/>
    <p:sldId id="269" r:id="rId91"/>
    <p:sldId id="270" r:id="rId92"/>
    <p:sldId id="271" r:id="rId93"/>
    <p:sldId id="272" r:id="rId94"/>
    <p:sldId id="273" r:id="rId95"/>
    <p:sldId id="274" r:id="rId96"/>
    <p:sldId id="275" r:id="rId97"/>
    <p:sldId id="276" r:id="rId98"/>
    <p:sldId id="277" r:id="rId99"/>
    <p:sldId id="278" r:id="rId100"/>
    <p:sldId id="279" r:id="rId101"/>
    <p:sldId id="280" r:id="rId102"/>
    <p:sldId id="281" r:id="rId103"/>
    <p:sldId id="282" r:id="rId104"/>
    <p:sldId id="283" r:id="rId105"/>
    <p:sldId id="284" r:id="rId106"/>
    <p:sldId id="366" r:id="rId107"/>
    <p:sldId id="367" r:id="rId108"/>
    <p:sldId id="368" r:id="rId109"/>
    <p:sldId id="369" r:id="rId110"/>
    <p:sldId id="370" r:id="rId111"/>
    <p:sldId id="285" r:id="rId112"/>
    <p:sldId id="286"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4660"/>
  </p:normalViewPr>
  <p:slideViewPr>
    <p:cSldViewPr>
      <p:cViewPr varScale="1">
        <p:scale>
          <a:sx n="83" d="100"/>
          <a:sy n="83" d="100"/>
        </p:scale>
        <p:origin x="3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F4EB1-5FE3-41AB-A092-D6C5692887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96929A-B109-407C-9FF7-71A9126FCD08}">
      <dgm:prSet phldrT="[Text]"/>
      <dgm:spPr/>
      <dgm:t>
        <a:bodyPr/>
        <a:lstStyle/>
        <a:p>
          <a:r>
            <a:rPr lang="en-US" dirty="0" smtClean="0"/>
            <a:t>Experimental studies</a:t>
          </a:r>
          <a:endParaRPr lang="en-US" dirty="0"/>
        </a:p>
      </dgm:t>
    </dgm:pt>
    <dgm:pt modelId="{0B5E1337-87F4-4E05-9BBE-BFA9B1E8831C}" type="parTrans" cxnId="{6620C355-5AE1-4CC0-BE54-5B07B4EA3FFA}">
      <dgm:prSet/>
      <dgm:spPr/>
      <dgm:t>
        <a:bodyPr/>
        <a:lstStyle/>
        <a:p>
          <a:endParaRPr lang="en-US"/>
        </a:p>
      </dgm:t>
    </dgm:pt>
    <dgm:pt modelId="{50BFD5E6-1AEF-42D9-A011-C180B62FBE17}" type="sibTrans" cxnId="{6620C355-5AE1-4CC0-BE54-5B07B4EA3FFA}">
      <dgm:prSet/>
      <dgm:spPr/>
      <dgm:t>
        <a:bodyPr/>
        <a:lstStyle/>
        <a:p>
          <a:endParaRPr lang="en-US"/>
        </a:p>
      </dgm:t>
    </dgm:pt>
    <dgm:pt modelId="{89509034-D6F4-4AAD-813F-62392913C479}">
      <dgm:prSet phldrT="[Text]"/>
      <dgm:spPr/>
      <dgm:t>
        <a:bodyPr/>
        <a:lstStyle/>
        <a:p>
          <a:r>
            <a:rPr lang="en-US" dirty="0" smtClean="0"/>
            <a:t>Randomized controlled trial (RCT) or clinical trials(with patients as unit of study)</a:t>
          </a:r>
          <a:endParaRPr lang="en-US" dirty="0"/>
        </a:p>
      </dgm:t>
    </dgm:pt>
    <dgm:pt modelId="{90E32AA6-3481-4D72-AF2E-16FE9154000E}" type="parTrans" cxnId="{B5579B56-3069-40B0-8F06-54DF1D438212}">
      <dgm:prSet/>
      <dgm:spPr/>
      <dgm:t>
        <a:bodyPr/>
        <a:lstStyle/>
        <a:p>
          <a:endParaRPr lang="en-US"/>
        </a:p>
      </dgm:t>
    </dgm:pt>
    <dgm:pt modelId="{9CD85ECF-6E0A-49A4-959A-88545183F8C9}" type="sibTrans" cxnId="{B5579B56-3069-40B0-8F06-54DF1D438212}">
      <dgm:prSet/>
      <dgm:spPr/>
      <dgm:t>
        <a:bodyPr/>
        <a:lstStyle/>
        <a:p>
          <a:endParaRPr lang="en-US"/>
        </a:p>
      </dgm:t>
    </dgm:pt>
    <dgm:pt modelId="{90C00170-65E6-4CAF-AFF3-30777A39186B}">
      <dgm:prSet phldrT="[Text]"/>
      <dgm:spPr/>
      <dgm:t>
        <a:bodyPr/>
        <a:lstStyle/>
        <a:p>
          <a:r>
            <a:rPr lang="en-US" dirty="0" smtClean="0"/>
            <a:t>Observational  or non-experimental  studies</a:t>
          </a:r>
          <a:endParaRPr lang="en-US" dirty="0"/>
        </a:p>
      </dgm:t>
    </dgm:pt>
    <dgm:pt modelId="{57EBC848-2E8E-4C17-B39A-5C6311AC948E}" type="parTrans" cxnId="{D526FDE0-B1EC-4325-B1E6-88487DC14714}">
      <dgm:prSet/>
      <dgm:spPr/>
      <dgm:t>
        <a:bodyPr/>
        <a:lstStyle/>
        <a:p>
          <a:endParaRPr lang="en-US"/>
        </a:p>
      </dgm:t>
    </dgm:pt>
    <dgm:pt modelId="{9641FFA4-2F6B-4EDD-8A7E-4363E885ABE8}" type="sibTrans" cxnId="{D526FDE0-B1EC-4325-B1E6-88487DC14714}">
      <dgm:prSet/>
      <dgm:spPr/>
      <dgm:t>
        <a:bodyPr/>
        <a:lstStyle/>
        <a:p>
          <a:endParaRPr lang="en-US"/>
        </a:p>
      </dgm:t>
    </dgm:pt>
    <dgm:pt modelId="{791C54ED-2B2C-49AB-9348-81366ECFDBAE}">
      <dgm:prSet phldrT="[Text]"/>
      <dgm:spPr/>
      <dgm:t>
        <a:bodyPr/>
        <a:lstStyle/>
        <a:p>
          <a:r>
            <a:rPr lang="en-US" dirty="0" smtClean="0"/>
            <a:t>Descriptive studies</a:t>
          </a:r>
          <a:endParaRPr lang="en-US" dirty="0"/>
        </a:p>
      </dgm:t>
    </dgm:pt>
    <dgm:pt modelId="{62A80AB4-7D3C-4A18-834E-0C93A408279A}" type="parTrans" cxnId="{366DBBD6-43F6-4BFC-84B9-7F06ED5027F5}">
      <dgm:prSet/>
      <dgm:spPr/>
      <dgm:t>
        <a:bodyPr/>
        <a:lstStyle/>
        <a:p>
          <a:endParaRPr lang="en-US"/>
        </a:p>
      </dgm:t>
    </dgm:pt>
    <dgm:pt modelId="{ADD0AE71-D148-45D5-91CF-3587BD40F10D}" type="sibTrans" cxnId="{366DBBD6-43F6-4BFC-84B9-7F06ED5027F5}">
      <dgm:prSet/>
      <dgm:spPr/>
      <dgm:t>
        <a:bodyPr/>
        <a:lstStyle/>
        <a:p>
          <a:endParaRPr lang="en-US"/>
        </a:p>
      </dgm:t>
    </dgm:pt>
    <dgm:pt modelId="{C4563AFF-6471-4B1F-ABD0-3C1A41B16338}">
      <dgm:prSet phldrT="[Text]"/>
      <dgm:spPr/>
      <dgm:t>
        <a:bodyPr/>
        <a:lstStyle/>
        <a:p>
          <a:r>
            <a:rPr lang="en-US" dirty="0" smtClean="0"/>
            <a:t>Field trials or community interventional study (with health people as unit of study)</a:t>
          </a:r>
          <a:endParaRPr lang="en-US" dirty="0"/>
        </a:p>
      </dgm:t>
    </dgm:pt>
    <dgm:pt modelId="{BB4EE10F-3EC3-46C9-BDCA-9388127E32C2}" type="parTrans" cxnId="{F14F4147-36BC-483D-BF24-A526659298B4}">
      <dgm:prSet/>
      <dgm:spPr/>
      <dgm:t>
        <a:bodyPr/>
        <a:lstStyle/>
        <a:p>
          <a:endParaRPr lang="en-US"/>
        </a:p>
      </dgm:t>
    </dgm:pt>
    <dgm:pt modelId="{488C2A49-933E-499F-ACBD-4E62D39B1C3E}" type="sibTrans" cxnId="{F14F4147-36BC-483D-BF24-A526659298B4}">
      <dgm:prSet/>
      <dgm:spPr/>
      <dgm:t>
        <a:bodyPr/>
        <a:lstStyle/>
        <a:p>
          <a:endParaRPr lang="en-US"/>
        </a:p>
      </dgm:t>
    </dgm:pt>
    <dgm:pt modelId="{DE3B9FE1-2695-448F-BDBE-B076C31FC8D8}">
      <dgm:prSet phldrT="[Text]"/>
      <dgm:spPr/>
      <dgm:t>
        <a:bodyPr/>
        <a:lstStyle/>
        <a:p>
          <a:r>
            <a:rPr lang="en-US" dirty="0" smtClean="0"/>
            <a:t>Community trials (with community as unit of study)</a:t>
          </a:r>
          <a:endParaRPr lang="en-US" dirty="0"/>
        </a:p>
      </dgm:t>
    </dgm:pt>
    <dgm:pt modelId="{11EE631A-3631-4DF4-8A27-CC30617C5933}" type="parTrans" cxnId="{61225069-940B-402B-8CEB-F69472DF0211}">
      <dgm:prSet/>
      <dgm:spPr/>
      <dgm:t>
        <a:bodyPr/>
        <a:lstStyle/>
        <a:p>
          <a:endParaRPr lang="en-US"/>
        </a:p>
      </dgm:t>
    </dgm:pt>
    <dgm:pt modelId="{CEEEE4DD-B16B-4664-92D4-F9A2D6AF4E16}" type="sibTrans" cxnId="{61225069-940B-402B-8CEB-F69472DF0211}">
      <dgm:prSet/>
      <dgm:spPr/>
      <dgm:t>
        <a:bodyPr/>
        <a:lstStyle/>
        <a:p>
          <a:endParaRPr lang="en-US"/>
        </a:p>
      </dgm:t>
    </dgm:pt>
    <dgm:pt modelId="{687804AD-D106-423C-B7B1-56F627C1D4B1}">
      <dgm:prSet phldrT="[Text]"/>
      <dgm:spPr/>
      <dgm:t>
        <a:bodyPr/>
        <a:lstStyle/>
        <a:p>
          <a:r>
            <a:rPr lang="en-US" dirty="0" smtClean="0"/>
            <a:t>Analytical studies: case-control studies, cross sectional studies, cohort studies, ecological studies</a:t>
          </a:r>
          <a:endParaRPr lang="en-US" dirty="0"/>
        </a:p>
      </dgm:t>
    </dgm:pt>
    <dgm:pt modelId="{8F7C1DCB-E014-42AE-87E4-D746DCA8D6FA}" type="parTrans" cxnId="{34D6772C-3B50-4661-8547-83DAD8583E4F}">
      <dgm:prSet/>
      <dgm:spPr/>
      <dgm:t>
        <a:bodyPr/>
        <a:lstStyle/>
        <a:p>
          <a:endParaRPr lang="en-US"/>
        </a:p>
      </dgm:t>
    </dgm:pt>
    <dgm:pt modelId="{2FC29651-16C9-40F6-9964-7B80A107954B}" type="sibTrans" cxnId="{34D6772C-3B50-4661-8547-83DAD8583E4F}">
      <dgm:prSet/>
      <dgm:spPr/>
      <dgm:t>
        <a:bodyPr/>
        <a:lstStyle/>
        <a:p>
          <a:endParaRPr lang="en-US"/>
        </a:p>
      </dgm:t>
    </dgm:pt>
    <dgm:pt modelId="{A9C8DB3B-A039-4FFB-9E51-DC662FC4E9D0}" type="pres">
      <dgm:prSet presAssocID="{F3DF4EB1-5FE3-41AB-A092-D6C5692887AD}" presName="linear" presStyleCnt="0">
        <dgm:presLayoutVars>
          <dgm:animLvl val="lvl"/>
          <dgm:resizeHandles val="exact"/>
        </dgm:presLayoutVars>
      </dgm:prSet>
      <dgm:spPr/>
      <dgm:t>
        <a:bodyPr/>
        <a:lstStyle/>
        <a:p>
          <a:endParaRPr lang="en-US"/>
        </a:p>
      </dgm:t>
    </dgm:pt>
    <dgm:pt modelId="{384FFDAA-40BB-42F9-976B-B675B3962013}" type="pres">
      <dgm:prSet presAssocID="{F296929A-B109-407C-9FF7-71A9126FCD08}" presName="parentText" presStyleLbl="node1" presStyleIdx="0" presStyleCnt="2">
        <dgm:presLayoutVars>
          <dgm:chMax val="0"/>
          <dgm:bulletEnabled val="1"/>
        </dgm:presLayoutVars>
      </dgm:prSet>
      <dgm:spPr/>
      <dgm:t>
        <a:bodyPr/>
        <a:lstStyle/>
        <a:p>
          <a:endParaRPr lang="en-US"/>
        </a:p>
      </dgm:t>
    </dgm:pt>
    <dgm:pt modelId="{30272064-457F-415D-9953-B7F3A52F13ED}" type="pres">
      <dgm:prSet presAssocID="{F296929A-B109-407C-9FF7-71A9126FCD08}" presName="childText" presStyleLbl="revTx" presStyleIdx="0" presStyleCnt="2">
        <dgm:presLayoutVars>
          <dgm:bulletEnabled val="1"/>
        </dgm:presLayoutVars>
      </dgm:prSet>
      <dgm:spPr/>
      <dgm:t>
        <a:bodyPr/>
        <a:lstStyle/>
        <a:p>
          <a:endParaRPr lang="en-US"/>
        </a:p>
      </dgm:t>
    </dgm:pt>
    <dgm:pt modelId="{EDD97F4E-9696-4CAA-8916-B1CDECF13648}" type="pres">
      <dgm:prSet presAssocID="{90C00170-65E6-4CAF-AFF3-30777A39186B}" presName="parentText" presStyleLbl="node1" presStyleIdx="1" presStyleCnt="2">
        <dgm:presLayoutVars>
          <dgm:chMax val="0"/>
          <dgm:bulletEnabled val="1"/>
        </dgm:presLayoutVars>
      </dgm:prSet>
      <dgm:spPr/>
      <dgm:t>
        <a:bodyPr/>
        <a:lstStyle/>
        <a:p>
          <a:endParaRPr lang="en-US"/>
        </a:p>
      </dgm:t>
    </dgm:pt>
    <dgm:pt modelId="{EE2B15AB-4331-412E-BC45-5AC86CE4B79D}" type="pres">
      <dgm:prSet presAssocID="{90C00170-65E6-4CAF-AFF3-30777A39186B}" presName="childText" presStyleLbl="revTx" presStyleIdx="1" presStyleCnt="2">
        <dgm:presLayoutVars>
          <dgm:bulletEnabled val="1"/>
        </dgm:presLayoutVars>
      </dgm:prSet>
      <dgm:spPr/>
      <dgm:t>
        <a:bodyPr/>
        <a:lstStyle/>
        <a:p>
          <a:endParaRPr lang="en-US"/>
        </a:p>
      </dgm:t>
    </dgm:pt>
  </dgm:ptLst>
  <dgm:cxnLst>
    <dgm:cxn modelId="{61225069-940B-402B-8CEB-F69472DF0211}" srcId="{F296929A-B109-407C-9FF7-71A9126FCD08}" destId="{DE3B9FE1-2695-448F-BDBE-B076C31FC8D8}" srcOrd="2" destOrd="0" parTransId="{11EE631A-3631-4DF4-8A27-CC30617C5933}" sibTransId="{CEEEE4DD-B16B-4664-92D4-F9A2D6AF4E16}"/>
    <dgm:cxn modelId="{B5579B56-3069-40B0-8F06-54DF1D438212}" srcId="{F296929A-B109-407C-9FF7-71A9126FCD08}" destId="{89509034-D6F4-4AAD-813F-62392913C479}" srcOrd="0" destOrd="0" parTransId="{90E32AA6-3481-4D72-AF2E-16FE9154000E}" sibTransId="{9CD85ECF-6E0A-49A4-959A-88545183F8C9}"/>
    <dgm:cxn modelId="{EE1909AD-4334-41FB-ACCF-BB96BE3AF0B6}" type="presOf" srcId="{89509034-D6F4-4AAD-813F-62392913C479}" destId="{30272064-457F-415D-9953-B7F3A52F13ED}" srcOrd="0" destOrd="0" presId="urn:microsoft.com/office/officeart/2005/8/layout/vList2"/>
    <dgm:cxn modelId="{BF7DB3DC-9275-46F0-80A1-BD8416501AB5}" type="presOf" srcId="{687804AD-D106-423C-B7B1-56F627C1D4B1}" destId="{EE2B15AB-4331-412E-BC45-5AC86CE4B79D}" srcOrd="0" destOrd="1" presId="urn:microsoft.com/office/officeart/2005/8/layout/vList2"/>
    <dgm:cxn modelId="{6620C355-5AE1-4CC0-BE54-5B07B4EA3FFA}" srcId="{F3DF4EB1-5FE3-41AB-A092-D6C5692887AD}" destId="{F296929A-B109-407C-9FF7-71A9126FCD08}" srcOrd="0" destOrd="0" parTransId="{0B5E1337-87F4-4E05-9BBE-BFA9B1E8831C}" sibTransId="{50BFD5E6-1AEF-42D9-A011-C180B62FBE17}"/>
    <dgm:cxn modelId="{4DDD557E-FDAA-438C-87BA-AD463417126F}" type="presOf" srcId="{791C54ED-2B2C-49AB-9348-81366ECFDBAE}" destId="{EE2B15AB-4331-412E-BC45-5AC86CE4B79D}" srcOrd="0" destOrd="0" presId="urn:microsoft.com/office/officeart/2005/8/layout/vList2"/>
    <dgm:cxn modelId="{366DBBD6-43F6-4BFC-84B9-7F06ED5027F5}" srcId="{90C00170-65E6-4CAF-AFF3-30777A39186B}" destId="{791C54ED-2B2C-49AB-9348-81366ECFDBAE}" srcOrd="0" destOrd="0" parTransId="{62A80AB4-7D3C-4A18-834E-0C93A408279A}" sibTransId="{ADD0AE71-D148-45D5-91CF-3587BD40F10D}"/>
    <dgm:cxn modelId="{34D6772C-3B50-4661-8547-83DAD8583E4F}" srcId="{90C00170-65E6-4CAF-AFF3-30777A39186B}" destId="{687804AD-D106-423C-B7B1-56F627C1D4B1}" srcOrd="1" destOrd="0" parTransId="{8F7C1DCB-E014-42AE-87E4-D746DCA8D6FA}" sibTransId="{2FC29651-16C9-40F6-9964-7B80A107954B}"/>
    <dgm:cxn modelId="{F14F4147-36BC-483D-BF24-A526659298B4}" srcId="{F296929A-B109-407C-9FF7-71A9126FCD08}" destId="{C4563AFF-6471-4B1F-ABD0-3C1A41B16338}" srcOrd="1" destOrd="0" parTransId="{BB4EE10F-3EC3-46C9-BDCA-9388127E32C2}" sibTransId="{488C2A49-933E-499F-ACBD-4E62D39B1C3E}"/>
    <dgm:cxn modelId="{0A2E9B89-C386-46D7-BC59-CC30D2A0356C}" type="presOf" srcId="{C4563AFF-6471-4B1F-ABD0-3C1A41B16338}" destId="{30272064-457F-415D-9953-B7F3A52F13ED}" srcOrd="0" destOrd="1" presId="urn:microsoft.com/office/officeart/2005/8/layout/vList2"/>
    <dgm:cxn modelId="{2A05D627-1B68-4D4E-B9E4-0FDC30330D07}" type="presOf" srcId="{90C00170-65E6-4CAF-AFF3-30777A39186B}" destId="{EDD97F4E-9696-4CAA-8916-B1CDECF13648}" srcOrd="0" destOrd="0" presId="urn:microsoft.com/office/officeart/2005/8/layout/vList2"/>
    <dgm:cxn modelId="{D526FDE0-B1EC-4325-B1E6-88487DC14714}" srcId="{F3DF4EB1-5FE3-41AB-A092-D6C5692887AD}" destId="{90C00170-65E6-4CAF-AFF3-30777A39186B}" srcOrd="1" destOrd="0" parTransId="{57EBC848-2E8E-4C17-B39A-5C6311AC948E}" sibTransId="{9641FFA4-2F6B-4EDD-8A7E-4363E885ABE8}"/>
    <dgm:cxn modelId="{1DF69C4B-5DF3-4330-A027-39994AFBBFF9}" type="presOf" srcId="{F296929A-B109-407C-9FF7-71A9126FCD08}" destId="{384FFDAA-40BB-42F9-976B-B675B3962013}" srcOrd="0" destOrd="0" presId="urn:microsoft.com/office/officeart/2005/8/layout/vList2"/>
    <dgm:cxn modelId="{A8880202-C8F0-47C2-89D9-91CDA6504B93}" type="presOf" srcId="{F3DF4EB1-5FE3-41AB-A092-D6C5692887AD}" destId="{A9C8DB3B-A039-4FFB-9E51-DC662FC4E9D0}" srcOrd="0" destOrd="0" presId="urn:microsoft.com/office/officeart/2005/8/layout/vList2"/>
    <dgm:cxn modelId="{B16CDDFF-18C3-4C0D-B523-779F33B2D6F4}" type="presOf" srcId="{DE3B9FE1-2695-448F-BDBE-B076C31FC8D8}" destId="{30272064-457F-415D-9953-B7F3A52F13ED}" srcOrd="0" destOrd="2" presId="urn:microsoft.com/office/officeart/2005/8/layout/vList2"/>
    <dgm:cxn modelId="{21D4B55F-5482-408F-84FC-4CC40643AEAF}" type="presParOf" srcId="{A9C8DB3B-A039-4FFB-9E51-DC662FC4E9D0}" destId="{384FFDAA-40BB-42F9-976B-B675B3962013}" srcOrd="0" destOrd="0" presId="urn:microsoft.com/office/officeart/2005/8/layout/vList2"/>
    <dgm:cxn modelId="{B13F8796-612B-4E01-9F8C-A736A1077D86}" type="presParOf" srcId="{A9C8DB3B-A039-4FFB-9E51-DC662FC4E9D0}" destId="{30272064-457F-415D-9953-B7F3A52F13ED}" srcOrd="1" destOrd="0" presId="urn:microsoft.com/office/officeart/2005/8/layout/vList2"/>
    <dgm:cxn modelId="{D04696FD-90E4-4FE1-8080-7FE151CEE2DD}" type="presParOf" srcId="{A9C8DB3B-A039-4FFB-9E51-DC662FC4E9D0}" destId="{EDD97F4E-9696-4CAA-8916-B1CDECF13648}" srcOrd="2" destOrd="0" presId="urn:microsoft.com/office/officeart/2005/8/layout/vList2"/>
    <dgm:cxn modelId="{100B4D8F-1709-43EC-8F8D-B8002BA4E404}" type="presParOf" srcId="{A9C8DB3B-A039-4FFB-9E51-DC662FC4E9D0}" destId="{EE2B15AB-4331-412E-BC45-5AC86CE4B79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FDAA-40BB-42F9-976B-B675B3962013}">
      <dsp:nvSpPr>
        <dsp:cNvPr id="0" name=""/>
        <dsp:cNvSpPr/>
      </dsp:nvSpPr>
      <dsp:spPr>
        <a:xfrm>
          <a:off x="0" y="491729"/>
          <a:ext cx="86868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Experimental studies</a:t>
          </a:r>
          <a:endParaRPr lang="en-US" sz="3600" kern="1200" dirty="0"/>
        </a:p>
      </dsp:txBody>
      <dsp:txXfrm>
        <a:off x="42151" y="533880"/>
        <a:ext cx="8602498" cy="779158"/>
      </dsp:txXfrm>
    </dsp:sp>
    <dsp:sp modelId="{30272064-457F-415D-9953-B7F3A52F13ED}">
      <dsp:nvSpPr>
        <dsp:cNvPr id="0" name=""/>
        <dsp:cNvSpPr/>
      </dsp:nvSpPr>
      <dsp:spPr>
        <a:xfrm>
          <a:off x="0" y="1355189"/>
          <a:ext cx="8686800"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Randomized controlled trial (RCT) or clinical trials(with patients as unit of study)</a:t>
          </a:r>
          <a:endParaRPr lang="en-US" sz="2800" kern="1200" dirty="0"/>
        </a:p>
        <a:p>
          <a:pPr marL="285750" lvl="1" indent="-285750" algn="l" defTabSz="1244600">
            <a:lnSpc>
              <a:spcPct val="90000"/>
            </a:lnSpc>
            <a:spcBef>
              <a:spcPct val="0"/>
            </a:spcBef>
            <a:spcAft>
              <a:spcPct val="20000"/>
            </a:spcAft>
            <a:buChar char="••"/>
          </a:pPr>
          <a:r>
            <a:rPr lang="en-US" sz="2800" kern="1200" dirty="0" smtClean="0"/>
            <a:t>Field trials or community interventional study (with health people as unit of study)</a:t>
          </a:r>
          <a:endParaRPr lang="en-US" sz="2800" kern="1200" dirty="0"/>
        </a:p>
        <a:p>
          <a:pPr marL="285750" lvl="1" indent="-285750" algn="l" defTabSz="1244600">
            <a:lnSpc>
              <a:spcPct val="90000"/>
            </a:lnSpc>
            <a:spcBef>
              <a:spcPct val="0"/>
            </a:spcBef>
            <a:spcAft>
              <a:spcPct val="20000"/>
            </a:spcAft>
            <a:buChar char="••"/>
          </a:pPr>
          <a:r>
            <a:rPr lang="en-US" sz="2800" kern="1200" dirty="0" smtClean="0"/>
            <a:t>Community trials (with community as unit of study)</a:t>
          </a:r>
          <a:endParaRPr lang="en-US" sz="2800" kern="1200" dirty="0"/>
        </a:p>
      </dsp:txBody>
      <dsp:txXfrm>
        <a:off x="0" y="1355189"/>
        <a:ext cx="8686800" cy="2235600"/>
      </dsp:txXfrm>
    </dsp:sp>
    <dsp:sp modelId="{EDD97F4E-9696-4CAA-8916-B1CDECF13648}">
      <dsp:nvSpPr>
        <dsp:cNvPr id="0" name=""/>
        <dsp:cNvSpPr/>
      </dsp:nvSpPr>
      <dsp:spPr>
        <a:xfrm>
          <a:off x="0" y="3590790"/>
          <a:ext cx="86868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Observational  or non-experimental  studies</a:t>
          </a:r>
          <a:endParaRPr lang="en-US" sz="3600" kern="1200" dirty="0"/>
        </a:p>
      </dsp:txBody>
      <dsp:txXfrm>
        <a:off x="42151" y="3632941"/>
        <a:ext cx="8602498" cy="779158"/>
      </dsp:txXfrm>
    </dsp:sp>
    <dsp:sp modelId="{EE2B15AB-4331-412E-BC45-5AC86CE4B79D}">
      <dsp:nvSpPr>
        <dsp:cNvPr id="0" name=""/>
        <dsp:cNvSpPr/>
      </dsp:nvSpPr>
      <dsp:spPr>
        <a:xfrm>
          <a:off x="0" y="4454250"/>
          <a:ext cx="8686800"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Descriptive studies</a:t>
          </a:r>
          <a:endParaRPr lang="en-US" sz="2800" kern="1200" dirty="0"/>
        </a:p>
        <a:p>
          <a:pPr marL="285750" lvl="1" indent="-285750" algn="l" defTabSz="1244600">
            <a:lnSpc>
              <a:spcPct val="90000"/>
            </a:lnSpc>
            <a:spcBef>
              <a:spcPct val="0"/>
            </a:spcBef>
            <a:spcAft>
              <a:spcPct val="20000"/>
            </a:spcAft>
            <a:buChar char="••"/>
          </a:pPr>
          <a:r>
            <a:rPr lang="en-US" sz="2800" kern="1200" dirty="0" smtClean="0"/>
            <a:t>Analytical studies: case-control studies, cross sectional studies, cohort studies, ecological studies</a:t>
          </a:r>
          <a:endParaRPr lang="en-US" sz="2800" kern="1200" dirty="0"/>
        </a:p>
      </dsp:txBody>
      <dsp:txXfrm>
        <a:off x="0" y="4454250"/>
        <a:ext cx="8686800" cy="1378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2FF51-1245-4E39-B134-62C68BD0D76E}" type="datetimeFigureOut">
              <a:rPr lang="en-US" smtClean="0"/>
              <a:pPr/>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03221-6CEB-4DF9-B6CE-D15AE1212661}" type="slidenum">
              <a:rPr lang="en-US" smtClean="0"/>
              <a:pPr/>
              <a:t>‹#›</a:t>
            </a:fld>
            <a:endParaRPr lang="en-US"/>
          </a:p>
        </p:txBody>
      </p:sp>
    </p:spTree>
    <p:extLst>
      <p:ext uri="{BB962C8B-B14F-4D97-AF65-F5344CB8AC3E}">
        <p14:creationId xmlns:p14="http://schemas.microsoft.com/office/powerpoint/2010/main" val="278333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p>
            <a:fld id="{50094358-D563-416D-A9F4-EB90D34E180E}" type="slidenum">
              <a:rPr lang="en-US" altLang="en-US"/>
              <a:pPr/>
              <a:t>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253560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0AF291DD-88F6-4B00-8565-14FF973F46A0}" type="slidenum">
              <a:rPr lang="en-US" altLang="en-US"/>
              <a:pPr/>
              <a:t>69</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93107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A884E28D-0D23-4DC8-BEBD-CC87EE9CC1C4}" type="slidenum">
              <a:rPr lang="en-US" altLang="en-US"/>
              <a:pPr/>
              <a:t>70</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701284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3530B68C-38E6-462C-85A7-FE2367ACB9EB}" type="slidenum">
              <a:rPr lang="en-US" altLang="en-US"/>
              <a:pPr/>
              <a:t>71</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618220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82132322-0146-4C11-8581-7E33502AC20E}" type="slidenum">
              <a:rPr lang="en-US" altLang="en-US"/>
              <a:pPr/>
              <a:t>72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333000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p:spPr>
        <p:txBody>
          <a:bodyPr/>
          <a:lstStyle/>
          <a:p>
            <a:fld id="{8E30F26D-75FD-4C26-92BB-BFC39432EFDD}" type="slidenum">
              <a:rPr lang="en-US" altLang="en-US"/>
              <a:pPr/>
              <a:t>73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802129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0ECB1F89-5F47-4A4A-B93E-13C97F083EA4}" type="slidenum">
              <a:rPr lang="en-US" altLang="en-US"/>
              <a:pPr/>
              <a:t>74</a:t>
            </a:fld>
            <a:endParaRPr lang="en-US" altLang="en-US"/>
          </a:p>
        </p:txBody>
      </p:sp>
      <p:sp>
        <p:nvSpPr>
          <p:cNvPr id="61443" name="Rectangle 2"/>
          <p:cNvSpPr>
            <a:spLocks noGrp="1" noRot="1" noChangeAspect="1" noChangeArrowheads="1" noTextEdit="1"/>
          </p:cNvSpPr>
          <p:nvPr>
            <p:ph type="sldImg"/>
          </p:nvPr>
        </p:nvSpPr>
        <p:spPr>
          <a:xfrm>
            <a:off x="1155424" y="685488"/>
            <a:ext cx="4547152" cy="3429000"/>
          </a:xfrm>
          <a:ln/>
        </p:spPr>
      </p:sp>
      <p:sp>
        <p:nvSpPr>
          <p:cNvPr id="61444" name="Rectangle 3"/>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1271968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AA44A961-37AE-4F75-810E-396E379F9BD3}" type="slidenum">
              <a:rPr lang="en-US" altLang="en-US"/>
              <a:pPr/>
              <a:t>75</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378570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0D9901E1-A151-4E18-A672-EFC62345710E}" type="slidenum">
              <a:rPr lang="en-US" altLang="en-US"/>
              <a:pPr/>
              <a:t>76</a:t>
            </a:fld>
            <a:endParaRPr lang="en-US" altLang="en-US"/>
          </a:p>
        </p:txBody>
      </p:sp>
      <p:sp>
        <p:nvSpPr>
          <p:cNvPr id="63491" name="Rectangle 2"/>
          <p:cNvSpPr>
            <a:spLocks noGrp="1" noRot="1" noChangeAspect="1" noChangeArrowheads="1" noTextEdit="1"/>
          </p:cNvSpPr>
          <p:nvPr>
            <p:ph type="sldImg"/>
          </p:nvPr>
        </p:nvSpPr>
        <p:spPr>
          <a:xfrm>
            <a:off x="1155424" y="685488"/>
            <a:ext cx="4547152" cy="3429000"/>
          </a:xfrm>
          <a:ln/>
        </p:spPr>
      </p:sp>
      <p:sp>
        <p:nvSpPr>
          <p:cNvPr id="63492" name="Rectangle 3"/>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2859534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26517F9C-32E0-4484-ADBA-E3DE0733A76B}" type="slidenum">
              <a:rPr lang="en-US" altLang="en-US"/>
              <a:pPr/>
              <a:t>77</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66855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27B897DA-C244-468D-9E37-8097E5D6FD39}" type="slidenum">
              <a:rPr lang="en-US" altLang="en-US"/>
              <a:pPr/>
              <a:t>78</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305199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BF7FD868-87DD-4E9F-9AFF-1AAA7BD62C54}" type="slidenum">
              <a:rPr lang="en-US" altLang="en-US"/>
              <a:pPr/>
              <a:t>10</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2643155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C17F2A79-DB7F-45A3-9437-BF095852FD2D}" type="slidenum">
              <a:rPr lang="en-US" altLang="en-US"/>
              <a:pPr/>
              <a:t>79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292489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9A9A1324-A431-4619-B6AA-2650F31D50AF}" type="slidenum">
              <a:rPr lang="en-US" altLang="en-US"/>
              <a:pPr/>
              <a:t>80</a:t>
            </a:fld>
            <a:endParaRPr lang="en-US" altLang="en-US"/>
          </a:p>
        </p:txBody>
      </p:sp>
      <p:sp>
        <p:nvSpPr>
          <p:cNvPr id="67587" name="Rectangle 2"/>
          <p:cNvSpPr>
            <a:spLocks noGrp="1" noRot="1" noChangeAspect="1" noChangeArrowheads="1" noTextEdit="1"/>
          </p:cNvSpPr>
          <p:nvPr>
            <p:ph type="sldImg"/>
          </p:nvPr>
        </p:nvSpPr>
        <p:spPr>
          <a:xfrm>
            <a:off x="1155424" y="685488"/>
            <a:ext cx="4547152" cy="3429000"/>
          </a:xfrm>
          <a:ln/>
        </p:spPr>
      </p:sp>
      <p:sp>
        <p:nvSpPr>
          <p:cNvPr id="67588" name="Rectangle 3"/>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475459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85D4FFC4-0605-4D3C-89D3-DC41D683D911}" type="slidenum">
              <a:rPr lang="en-US" altLang="en-US"/>
              <a:pPr/>
              <a:t>81</a:t>
            </a:fld>
            <a:endParaRPr lang="en-US" altLang="en-US"/>
          </a:p>
        </p:txBody>
      </p:sp>
      <p:sp>
        <p:nvSpPr>
          <p:cNvPr id="68611" name="Rectangle 2"/>
          <p:cNvSpPr>
            <a:spLocks noGrp="1" noRot="1" noChangeAspect="1" noChangeArrowheads="1" noTextEdit="1"/>
          </p:cNvSpPr>
          <p:nvPr>
            <p:ph type="sldImg"/>
          </p:nvPr>
        </p:nvSpPr>
        <p:spPr>
          <a:xfrm>
            <a:off x="1155424" y="685488"/>
            <a:ext cx="4547152" cy="3429000"/>
          </a:xfrm>
          <a:ln/>
        </p:spPr>
      </p:sp>
      <p:sp>
        <p:nvSpPr>
          <p:cNvPr id="68612" name="Rectangle 3"/>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3532880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B8C4FF2A-07FA-485D-A312-E7547EAC3A51}" type="slidenum">
              <a:rPr lang="en-US" altLang="en-US"/>
              <a:pPr/>
              <a:t>82</a:t>
            </a:fld>
            <a:endParaRPr lang="en-US" altLang="en-US"/>
          </a:p>
        </p:txBody>
      </p:sp>
      <p:sp>
        <p:nvSpPr>
          <p:cNvPr id="69635" name="Rectangle 1026"/>
          <p:cNvSpPr>
            <a:spLocks noGrp="1" noRot="1" noChangeAspect="1" noChangeArrowheads="1" noTextEdit="1"/>
          </p:cNvSpPr>
          <p:nvPr>
            <p:ph type="sldImg"/>
          </p:nvPr>
        </p:nvSpPr>
        <p:spPr>
          <a:xfrm>
            <a:off x="1155424" y="685488"/>
            <a:ext cx="4547152" cy="3429000"/>
          </a:xfrm>
          <a:ln/>
        </p:spPr>
      </p:sp>
      <p:sp>
        <p:nvSpPr>
          <p:cNvPr id="69636" name="Rectangle 1027"/>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235841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A7CD5BAC-26B2-42A5-A96F-E222CFBA5220}" type="slidenum">
              <a:rPr lang="en-US" altLang="en-US"/>
              <a:pPr/>
              <a:t>106</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375354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A26C79A-D89F-4A45-851F-9AA05CB66E02}" type="slidenum">
              <a:rPr lang="en-US" altLang="en-US"/>
              <a:pPr/>
              <a:t>107</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2606329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77458AF6-7332-4A6E-8E06-3B5CE08383B7}" type="slidenum">
              <a:rPr lang="en-US" altLang="en-US"/>
              <a:pPr/>
              <a:t>108</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209150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p:spPr>
        <p:txBody>
          <a:bodyPr/>
          <a:lstStyle/>
          <a:p>
            <a:fld id="{8EFCD848-6292-42D2-BB0E-C543BCBE493B}" type="slidenum">
              <a:rPr lang="en-US" altLang="en-US"/>
              <a:pPr/>
              <a:t>11</a:t>
            </a:fld>
            <a:endParaRPr lang="en-US" altLang="en-US"/>
          </a:p>
        </p:txBody>
      </p:sp>
      <p:sp>
        <p:nvSpPr>
          <p:cNvPr id="49155" name="Rectangle 2"/>
          <p:cNvSpPr>
            <a:spLocks noGrp="1" noRot="1" noChangeAspect="1" noChangeArrowheads="1" noTextEdit="1"/>
          </p:cNvSpPr>
          <p:nvPr>
            <p:ph type="sldImg"/>
          </p:nvPr>
        </p:nvSpPr>
        <p:spPr>
          <a:ln w="12700" cap="flat"/>
        </p:spPr>
      </p:sp>
      <p:sp>
        <p:nvSpPr>
          <p:cNvPr id="49156" name="Rectangle 3"/>
          <p:cNvSpPr>
            <a:spLocks noGrp="1" noChangeArrowheads="1"/>
          </p:cNvSpPr>
          <p:nvPr>
            <p:ph type="body" idx="1"/>
          </p:nvPr>
        </p:nvSpPr>
        <p:spPr>
          <a:xfrm>
            <a:off x="902287" y="4344025"/>
            <a:ext cx="5048767" cy="4114488"/>
          </a:xfrm>
          <a:noFill/>
          <a:ln/>
        </p:spPr>
        <p:txBody>
          <a:bodyPr lIns="92224" tIns="46112" rIns="92224" bIns="46112"/>
          <a:lstStyle/>
          <a:p>
            <a:endParaRPr lang="en-US" altLang="en-US" smtClean="0"/>
          </a:p>
        </p:txBody>
      </p:sp>
    </p:spTree>
    <p:extLst>
      <p:ext uri="{BB962C8B-B14F-4D97-AF65-F5344CB8AC3E}">
        <p14:creationId xmlns:p14="http://schemas.microsoft.com/office/powerpoint/2010/main" val="226161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fld id="{CA5B7C3C-62BF-4E29-9326-86354A3D2FA9}" type="slidenum">
              <a:rPr lang="en-US" altLang="en-US"/>
              <a:pPr/>
              <a:t>53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02595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859426D8-A7A6-4B86-9504-95B262FF641F}" type="slidenum">
              <a:rPr lang="en-US" altLang="en-US"/>
              <a:pPr/>
              <a:t>54</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33724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p>
            <a:fld id="{56CE914B-A23B-4766-B21D-F14EBFE95E4B}" type="slidenum">
              <a:rPr lang="en-US" altLang="en-US"/>
              <a:pPr/>
              <a:t>55</a:t>
            </a:fld>
            <a:endParaRPr lang="en-US" altLang="en-US"/>
          </a:p>
        </p:txBody>
      </p:sp>
      <p:sp>
        <p:nvSpPr>
          <p:cNvPr id="52227" name="Rectangle 1026"/>
          <p:cNvSpPr>
            <a:spLocks noGrp="1" noRot="1" noChangeAspect="1" noChangeArrowheads="1" noTextEdit="1"/>
          </p:cNvSpPr>
          <p:nvPr>
            <p:ph type="sldImg"/>
          </p:nvPr>
        </p:nvSpPr>
        <p:spPr>
          <a:xfrm>
            <a:off x="1155424" y="685488"/>
            <a:ext cx="4547152" cy="3429000"/>
          </a:xfrm>
          <a:ln/>
        </p:spPr>
      </p:sp>
      <p:sp>
        <p:nvSpPr>
          <p:cNvPr id="52228" name="Rectangle 1027"/>
          <p:cNvSpPr>
            <a:spLocks noGrp="1" noChangeArrowheads="1"/>
          </p:cNvSpPr>
          <p:nvPr>
            <p:ph type="body" idx="1"/>
          </p:nvPr>
        </p:nvSpPr>
        <p:spPr>
          <a:xfrm>
            <a:off x="914711" y="4344025"/>
            <a:ext cx="5028579" cy="4114488"/>
          </a:xfrm>
          <a:noFill/>
          <a:ln/>
        </p:spPr>
        <p:txBody>
          <a:bodyPr lIns="91435" tIns="45718" rIns="91435" bIns="45718"/>
          <a:lstStyle/>
          <a:p>
            <a:endParaRPr lang="en-US" altLang="en-US" smtClean="0"/>
          </a:p>
        </p:txBody>
      </p:sp>
    </p:spTree>
    <p:extLst>
      <p:ext uri="{BB962C8B-B14F-4D97-AF65-F5344CB8AC3E}">
        <p14:creationId xmlns:p14="http://schemas.microsoft.com/office/powerpoint/2010/main" val="346460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tLang="en-US" smtClean="0"/>
          </a:p>
        </p:txBody>
      </p:sp>
      <p:sp>
        <p:nvSpPr>
          <p:cNvPr id="53252" name="Slide Number Placeholder 3"/>
          <p:cNvSpPr>
            <a:spLocks noGrp="1"/>
          </p:cNvSpPr>
          <p:nvPr>
            <p:ph type="sldNum" sz="quarter" idx="5"/>
          </p:nvPr>
        </p:nvSpPr>
        <p:spPr>
          <a:noFill/>
        </p:spPr>
        <p:txBody>
          <a:bodyPr/>
          <a:lstStyle/>
          <a:p>
            <a:fld id="{409E509C-80BF-4C5B-A469-69516EE12026}" type="slidenum">
              <a:rPr lang="en-US" altLang="en-US"/>
              <a:pPr/>
              <a:t>56</a:t>
            </a:fld>
            <a:endParaRPr lang="en-US" altLang="en-US"/>
          </a:p>
        </p:txBody>
      </p:sp>
    </p:spTree>
    <p:extLst>
      <p:ext uri="{BB962C8B-B14F-4D97-AF65-F5344CB8AC3E}">
        <p14:creationId xmlns:p14="http://schemas.microsoft.com/office/powerpoint/2010/main" val="4377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AD1AFFD7-4E3D-42EA-864F-C9BA43ECDAA8}" type="slidenum">
              <a:rPr lang="en-US" altLang="en-US"/>
              <a:pPr/>
              <a:t>62</a:t>
            </a:fld>
            <a:endParaRPr lang="en-US" altLang="en-US"/>
          </a:p>
        </p:txBody>
      </p:sp>
      <p:sp>
        <p:nvSpPr>
          <p:cNvPr id="54275" name="Rectangle 1026"/>
          <p:cNvSpPr>
            <a:spLocks noGrp="1" noRot="1" noChangeAspect="1" noChangeArrowheads="1" noTextEdit="1"/>
          </p:cNvSpPr>
          <p:nvPr>
            <p:ph type="sldImg"/>
          </p:nvPr>
        </p:nvSpPr>
        <p:spPr>
          <a:ln w="12700" cap="flat"/>
        </p:spPr>
      </p:sp>
      <p:sp>
        <p:nvSpPr>
          <p:cNvPr id="54276" name="Rectangle 1027"/>
          <p:cNvSpPr>
            <a:spLocks noGrp="1" noChangeArrowheads="1"/>
          </p:cNvSpPr>
          <p:nvPr>
            <p:ph type="body" idx="1"/>
          </p:nvPr>
        </p:nvSpPr>
        <p:spPr>
          <a:xfrm>
            <a:off x="902287" y="4344025"/>
            <a:ext cx="5048767" cy="4114488"/>
          </a:xfrm>
          <a:noFill/>
          <a:ln/>
        </p:spPr>
        <p:txBody>
          <a:bodyPr lIns="92224" tIns="46112" rIns="92224" bIns="46112"/>
          <a:lstStyle/>
          <a:p>
            <a:endParaRPr lang="en-US" altLang="en-US" smtClean="0"/>
          </a:p>
          <a:p>
            <a:endParaRPr lang="en-US" altLang="en-US" smtClean="0"/>
          </a:p>
        </p:txBody>
      </p:sp>
    </p:spTree>
    <p:extLst>
      <p:ext uri="{BB962C8B-B14F-4D97-AF65-F5344CB8AC3E}">
        <p14:creationId xmlns:p14="http://schemas.microsoft.com/office/powerpoint/2010/main" val="330599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40A60EDC-E4B6-4D95-8E96-BC88F8A57772}" type="slidenum">
              <a:rPr lang="en-US" altLang="en-US"/>
              <a:pPr/>
              <a:t>68</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ltLang="en-US" smtClean="0"/>
          </a:p>
        </p:txBody>
      </p:sp>
    </p:spTree>
    <p:extLst>
      <p:ext uri="{BB962C8B-B14F-4D97-AF65-F5344CB8AC3E}">
        <p14:creationId xmlns:p14="http://schemas.microsoft.com/office/powerpoint/2010/main" val="121976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7.wmf"/><Relationship Id="rId4"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Epidemiological methods</a:t>
            </a:r>
            <a:endParaRPr lang="en-US" dirty="0"/>
          </a:p>
        </p:txBody>
      </p:sp>
      <p:sp>
        <p:nvSpPr>
          <p:cNvPr id="3" name="Subtitle 2"/>
          <p:cNvSpPr>
            <a:spLocks noGrp="1"/>
          </p:cNvSpPr>
          <p:nvPr>
            <p:ph type="subTitle" idx="1"/>
          </p:nvPr>
        </p:nvSpPr>
        <p:spPr/>
        <p:txBody>
          <a:bodyPr/>
          <a:lstStyle/>
          <a:p>
            <a:r>
              <a:rPr lang="en-US" dirty="0" smtClean="0"/>
              <a:t>Unit 3</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762000"/>
            <a:ext cx="7772400" cy="609600"/>
          </a:xfrm>
        </p:spPr>
        <p:txBody>
          <a:bodyPr/>
          <a:lstStyle/>
          <a:p>
            <a:pPr algn="ctr" eaLnBrk="1" hangingPunct="1"/>
            <a:r>
              <a:rPr lang="en-US" altLang="en-US" sz="3200" b="1" smtClean="0"/>
              <a:t>Observational Studies</a:t>
            </a:r>
            <a:endParaRPr lang="en-US" altLang="en-US" sz="3200" smtClean="0"/>
          </a:p>
        </p:txBody>
      </p:sp>
      <p:sp>
        <p:nvSpPr>
          <p:cNvPr id="9219" name="Rectangle 3"/>
          <p:cNvSpPr>
            <a:spLocks noGrp="1" noChangeArrowheads="1"/>
          </p:cNvSpPr>
          <p:nvPr>
            <p:ph idx="1"/>
          </p:nvPr>
        </p:nvSpPr>
        <p:spPr>
          <a:xfrm>
            <a:off x="381000" y="1524000"/>
            <a:ext cx="8534400" cy="2590800"/>
          </a:xfrm>
        </p:spPr>
        <p:txBody>
          <a:bodyPr/>
          <a:lstStyle/>
          <a:p>
            <a:pPr eaLnBrk="1" hangingPunct="1"/>
            <a:r>
              <a:rPr lang="en-US" altLang="en-US" sz="2400" b="1" dirty="0" smtClean="0"/>
              <a:t>Non-experimental</a:t>
            </a:r>
          </a:p>
          <a:p>
            <a:pPr eaLnBrk="1" hangingPunct="1"/>
            <a:r>
              <a:rPr lang="en-US" altLang="en-US" sz="2400" b="1" dirty="0" smtClean="0"/>
              <a:t>Observational because there is no individual intervention</a:t>
            </a:r>
          </a:p>
          <a:p>
            <a:pPr eaLnBrk="1" hangingPunct="1"/>
            <a:r>
              <a:rPr lang="en-US" altLang="en-US" sz="2400" b="1" dirty="0" smtClean="0"/>
              <a:t>individuals can be observed prospectively, retrospectively, or currently</a:t>
            </a:r>
            <a:r>
              <a:rPr lang="en-US" altLang="en-US" sz="2400"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Blinding Technique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order to reduce these problems, a technique known as “blinding” is adopted, which will ensure that the outcome is assessed objectively.</a:t>
            </a:r>
          </a:p>
          <a:p>
            <a:r>
              <a:rPr lang="en-US" dirty="0" smtClean="0"/>
              <a:t>Blinding can be done in three ways:</a:t>
            </a:r>
          </a:p>
          <a:p>
            <a:r>
              <a:rPr lang="en-US" b="1" dirty="0" smtClean="0"/>
              <a:t>(a) SINGLE BLIND TRIAL:</a:t>
            </a:r>
            <a:r>
              <a:rPr lang="en-US" dirty="0" smtClean="0"/>
              <a:t> The trial is so planned that the participant is not aware whether he belongs to the study group or control group.</a:t>
            </a:r>
          </a:p>
          <a:p>
            <a:r>
              <a:rPr lang="en-US" b="1" dirty="0" smtClean="0"/>
              <a:t>(B) DOUBLE-BLIND TRIAL:</a:t>
            </a:r>
            <a:r>
              <a:rPr lang="en-US" dirty="0" smtClean="0"/>
              <a:t> The trial is so planned that neither the doctor nor the participant is aware of the group allocation and the treatment received.</a:t>
            </a:r>
          </a:p>
          <a:p>
            <a:r>
              <a:rPr lang="en-US" b="1" dirty="0" smtClean="0"/>
              <a:t>(C) TRIPLE BLIND TRIAL:</a:t>
            </a:r>
            <a:r>
              <a:rPr lang="en-US" dirty="0" smtClean="0"/>
              <a:t> This goes one step further. The participant, the investigator and the person analyzing the data are all “blind”.</a:t>
            </a:r>
          </a:p>
          <a:p>
            <a:r>
              <a:rPr lang="en-US" dirty="0" smtClean="0"/>
              <a:t>Ideally, of course, triple blinding should be used; but the double-blinding is the most frequently used method when a blind trial is conducted.</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Significance of Randomized Controlled Trials (RCTs)</a:t>
            </a:r>
            <a:br>
              <a:rPr lang="en-US" sz="3600" b="1" dirty="0" smtClean="0"/>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Randomized controlled trials are the most reliable method available for testing new treatments.</a:t>
            </a:r>
          </a:p>
          <a:p>
            <a:r>
              <a:rPr lang="en-US" dirty="0" smtClean="0"/>
              <a:t>RCTs are the most stringent way of determining whether a cause-effect relation exists between the intervention and the outcome</a:t>
            </a:r>
          </a:p>
          <a:p>
            <a:r>
              <a:rPr lang="en-US" dirty="0" smtClean="0"/>
              <a:t>They have become the standard that pharmaceutical companies must meet for calculating and proving the level of efficacy and safety of an experimental drug.</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
            </a:r>
            <a:br>
              <a:rPr lang="en-US" sz="3600" dirty="0" smtClean="0"/>
            </a:br>
            <a:r>
              <a:rPr lang="en-US" sz="3600" dirty="0" smtClean="0"/>
              <a:t>Field trials or community interventional study (with health people as unit of study)</a:t>
            </a:r>
            <a:br>
              <a:rPr lang="en-US" sz="3600" dirty="0" smtClean="0"/>
            </a:br>
            <a:endParaRPr lang="en-US" sz="3600" dirty="0"/>
          </a:p>
        </p:txBody>
      </p:sp>
      <p:pic>
        <p:nvPicPr>
          <p:cNvPr id="1026" name="Picture 2" descr="FIELD TRIAL&#10;• Field trial is the one of types of interventional study designed to evaluate&#10;prevention strategies. They are..."/>
          <p:cNvPicPr>
            <a:picLocks noChangeAspect="1" noChangeArrowheads="1"/>
          </p:cNvPicPr>
          <p:nvPr/>
        </p:nvPicPr>
        <p:blipFill>
          <a:blip r:embed="rId2"/>
          <a:srcRect l="6100" t="22034" r="6157" b="13678"/>
          <a:stretch>
            <a:fillRect/>
          </a:stretch>
        </p:blipFill>
        <p:spPr bwMode="auto">
          <a:xfrm>
            <a:off x="-1" y="1600200"/>
            <a:ext cx="9056451" cy="4495800"/>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 Field trials are generally have to be conducted in the ‘field’ rather&#10;than in hospitals or clinics.&#10;• Field trials can b..."/>
          <p:cNvPicPr>
            <a:picLocks noChangeAspect="1" noChangeArrowheads="1"/>
          </p:cNvPicPr>
          <p:nvPr/>
        </p:nvPicPr>
        <p:blipFill>
          <a:blip r:embed="rId2"/>
          <a:srcRect l="5225" t="17363" r="5747" b="22767"/>
          <a:stretch>
            <a:fillRect/>
          </a:stretch>
        </p:blipFill>
        <p:spPr bwMode="auto">
          <a:xfrm>
            <a:off x="228600" y="1524000"/>
            <a:ext cx="8610600" cy="3962400"/>
          </a:xfrm>
          <a:prstGeom prst="rect">
            <a:avLst/>
          </a:prstGeom>
          <a:noFill/>
        </p:spPr>
      </p:pic>
      <p:sp>
        <p:nvSpPr>
          <p:cNvPr id="5" name="Title 1"/>
          <p:cNvSpPr>
            <a:spLocks noGrp="1"/>
          </p:cNvSpPr>
          <p:nvPr>
            <p:ph type="title"/>
          </p:nvPr>
        </p:nvSpPr>
        <p:spPr>
          <a:xfrm>
            <a:off x="457200" y="274638"/>
            <a:ext cx="8229600" cy="1143000"/>
          </a:xfrm>
        </p:spPr>
        <p:txBody>
          <a:bodyPr>
            <a:noAutofit/>
          </a:bodyPr>
          <a:lstStyle/>
          <a:p>
            <a:pPr lvl="0"/>
            <a:r>
              <a:rPr lang="en-US" sz="3600" dirty="0" smtClean="0"/>
              <a:t/>
            </a:r>
            <a:br>
              <a:rPr lang="en-US" sz="3600" dirty="0" smtClean="0"/>
            </a:br>
            <a:r>
              <a:rPr lang="en-US" sz="3600" dirty="0" smtClean="0"/>
              <a:t>Field trials or community interventional study (with health people as unit of study)</a:t>
            </a:r>
            <a:br>
              <a:rPr lang="en-US" sz="3600" dirty="0" smtClean="0"/>
            </a:br>
            <a:endParaRPr lang="en-US" sz="36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Community trials (with community as a unit of study)</a:t>
            </a:r>
            <a:endParaRPr lang="en-US" dirty="0"/>
          </a:p>
        </p:txBody>
      </p:sp>
      <p:pic>
        <p:nvPicPr>
          <p:cNvPr id="40962" name="Picture 2" descr="Community trials&#10;• Field trial in whole populations (communities) are usually referred to&#10;as community trials or community..."/>
          <p:cNvPicPr>
            <a:picLocks noChangeAspect="1" noChangeArrowheads="1"/>
          </p:cNvPicPr>
          <p:nvPr/>
        </p:nvPicPr>
        <p:blipFill>
          <a:blip r:embed="rId2"/>
          <a:srcRect l="5016" t="22284" r="5956" b="19777"/>
          <a:stretch>
            <a:fillRect/>
          </a:stretch>
        </p:blipFill>
        <p:spPr bwMode="auto">
          <a:xfrm>
            <a:off x="228600" y="1676400"/>
            <a:ext cx="8686800" cy="40386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hese community intervention studies can be characterized as:&#10;(1) explicitly nutritional (a) nutrition oriented food progr..."/>
          <p:cNvPicPr>
            <a:picLocks noChangeAspect="1" noChangeArrowheads="1"/>
          </p:cNvPicPr>
          <p:nvPr/>
        </p:nvPicPr>
        <p:blipFill>
          <a:blip r:embed="rId2"/>
          <a:srcRect l="5225" t="24048" r="5747" b="20241"/>
          <a:stretch>
            <a:fillRect/>
          </a:stretch>
        </p:blipFill>
        <p:spPr bwMode="auto">
          <a:xfrm>
            <a:off x="228600" y="1295400"/>
            <a:ext cx="8656320" cy="30480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609600"/>
            <a:ext cx="7772400" cy="762000"/>
          </a:xfrm>
        </p:spPr>
        <p:txBody>
          <a:bodyPr/>
          <a:lstStyle/>
          <a:p>
            <a:pPr algn="ctr" eaLnBrk="1" hangingPunct="1"/>
            <a:r>
              <a:rPr lang="en-US" altLang="en-US" sz="3200" b="1" smtClean="0"/>
              <a:t>Experimental Studies</a:t>
            </a:r>
          </a:p>
        </p:txBody>
      </p:sp>
      <p:sp>
        <p:nvSpPr>
          <p:cNvPr id="26627" name="Rectangle 3"/>
          <p:cNvSpPr>
            <a:spLocks noGrp="1" noChangeArrowheads="1"/>
          </p:cNvSpPr>
          <p:nvPr>
            <p:ph idx="1"/>
          </p:nvPr>
        </p:nvSpPr>
        <p:spPr>
          <a:xfrm>
            <a:off x="381000" y="1676400"/>
            <a:ext cx="8458200" cy="4343400"/>
          </a:xfrm>
        </p:spPr>
        <p:txBody>
          <a:bodyPr>
            <a:normAutofit/>
          </a:bodyPr>
          <a:lstStyle/>
          <a:p>
            <a:pPr marL="0" indent="0" eaLnBrk="1" hangingPunct="1">
              <a:buFont typeface="Wingdings 2" pitchFamily="18" charset="2"/>
              <a:buNone/>
            </a:pPr>
            <a:r>
              <a:rPr lang="en-US" altLang="en-US" sz="2400" b="1" i="1" smtClean="0"/>
              <a:t>Randomized Controlled Trials (RCTs)/Clinical trials</a:t>
            </a:r>
          </a:p>
          <a:p>
            <a:pPr marL="0" indent="0" eaLnBrk="1" hangingPunct="1"/>
            <a:r>
              <a:rPr lang="en-US" altLang="en-US" sz="2400" b="1" smtClean="0">
                <a:cs typeface="Arial" charset="0"/>
              </a:rPr>
              <a:t>Clinical trials are the most well known experimental studies</a:t>
            </a:r>
          </a:p>
          <a:p>
            <a:pPr marL="0" indent="0" eaLnBrk="1" hangingPunct="1"/>
            <a:r>
              <a:rPr lang="en-US" altLang="en-US" sz="2400" b="1" smtClean="0"/>
              <a:t>The “gold standard” of research designs</a:t>
            </a:r>
          </a:p>
          <a:p>
            <a:pPr marL="0" indent="0" eaLnBrk="1" hangingPunct="1"/>
            <a:r>
              <a:rPr lang="en-US" altLang="en-US" sz="2400" b="1" smtClean="0"/>
              <a:t>Provides </a:t>
            </a:r>
            <a:r>
              <a:rPr lang="en-US" altLang="en-US" sz="2400" b="1" smtClean="0">
                <a:solidFill>
                  <a:srgbClr val="7030A0"/>
                </a:solidFill>
              </a:rPr>
              <a:t>most convincing evidence </a:t>
            </a:r>
            <a:r>
              <a:rPr lang="en-US" altLang="en-US" sz="2400" b="1" smtClean="0"/>
              <a:t>of relationship between exposure and effect</a:t>
            </a:r>
          </a:p>
          <a:p>
            <a:pPr marL="0" indent="0" eaLnBrk="1" hangingPunct="1"/>
            <a:r>
              <a:rPr lang="en-US" altLang="en-US" sz="2400" b="1" smtClean="0">
                <a:cs typeface="Arial" charset="0"/>
              </a:rPr>
              <a:t>Planned research designs</a:t>
            </a:r>
          </a:p>
          <a:p>
            <a:pPr marL="0" indent="0" eaLnBrk="1" hangingPunct="1"/>
            <a:r>
              <a:rPr lang="en-US" altLang="en-US" sz="2400" b="1" smtClean="0">
                <a:cs typeface="Arial" charset="0"/>
              </a:rPr>
              <a:t>Involves random assignment to groups design</a:t>
            </a:r>
          </a:p>
          <a:p>
            <a:pPr marL="0" indent="0" eaLnBrk="1" hangingPunct="1"/>
            <a:r>
              <a:rPr lang="en-US" altLang="en-US" sz="2400" b="1" smtClean="0">
                <a:cs typeface="Arial" charset="0"/>
              </a:rPr>
              <a:t>The ultimate step in testing causal hypotheses</a:t>
            </a:r>
          </a:p>
          <a:p>
            <a:pPr marL="0" indent="0" eaLnBrk="1" hangingPunct="1"/>
            <a:endParaRPr lang="en-US" altLang="en-US" sz="2400" b="1" smtClean="0">
              <a:cs typeface="Arial"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rot="16266012">
            <a:off x="-1982787" y="3198813"/>
            <a:ext cx="5410200" cy="838200"/>
          </a:xfrm>
        </p:spPr>
        <p:txBody>
          <a:bodyPr/>
          <a:lstStyle/>
          <a:p>
            <a:pPr eaLnBrk="1" hangingPunct="1"/>
            <a:r>
              <a:rPr lang="en-US" altLang="en-US" smtClean="0"/>
              <a:t>Experimental Design</a:t>
            </a:r>
          </a:p>
        </p:txBody>
      </p:sp>
      <p:sp>
        <p:nvSpPr>
          <p:cNvPr id="38915" name="Rectangle 3"/>
          <p:cNvSpPr>
            <a:spLocks noChangeArrowheads="1"/>
          </p:cNvSpPr>
          <p:nvPr/>
        </p:nvSpPr>
        <p:spPr bwMode="auto">
          <a:xfrm>
            <a:off x="1828800" y="37338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38916" name="Line 4"/>
          <p:cNvSpPr>
            <a:spLocks noChangeShapeType="1"/>
          </p:cNvSpPr>
          <p:nvPr/>
        </p:nvSpPr>
        <p:spPr bwMode="auto">
          <a:xfrm>
            <a:off x="1828800" y="57150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38917" name="Text Box 5"/>
          <p:cNvSpPr txBox="1">
            <a:spLocks noChangeArrowheads="1"/>
          </p:cNvSpPr>
          <p:nvPr/>
        </p:nvSpPr>
        <p:spPr bwMode="auto">
          <a:xfrm>
            <a:off x="3505200" y="5664200"/>
            <a:ext cx="855663" cy="519113"/>
          </a:xfrm>
          <a:prstGeom prst="rect">
            <a:avLst/>
          </a:prstGeom>
          <a:noFill/>
          <a:ln w="9525">
            <a:noFill/>
            <a:miter lim="800000"/>
            <a:headEnd/>
            <a:tailEnd/>
          </a:ln>
        </p:spPr>
        <p:txBody>
          <a:bodyPr wrap="none">
            <a:spAutoFit/>
          </a:bodyPr>
          <a:lstStyle/>
          <a:p>
            <a:r>
              <a:rPr lang="en-US" altLang="en-US" sz="2800" b="1">
                <a:solidFill>
                  <a:srgbClr val="009900"/>
                </a:solidFill>
              </a:rPr>
              <a:t>time</a:t>
            </a:r>
          </a:p>
        </p:txBody>
      </p:sp>
      <p:sp>
        <p:nvSpPr>
          <p:cNvPr id="38918" name="AutoShape 6"/>
          <p:cNvSpPr>
            <a:spLocks noChangeArrowheads="1"/>
          </p:cNvSpPr>
          <p:nvPr/>
        </p:nvSpPr>
        <p:spPr bwMode="auto">
          <a:xfrm>
            <a:off x="2057400" y="5943600"/>
            <a:ext cx="452438"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38919" name="Text Box 7"/>
          <p:cNvSpPr txBox="1">
            <a:spLocks noChangeArrowheads="1"/>
          </p:cNvSpPr>
          <p:nvPr/>
        </p:nvSpPr>
        <p:spPr bwMode="auto">
          <a:xfrm>
            <a:off x="2743200" y="6121400"/>
            <a:ext cx="5413375" cy="519113"/>
          </a:xfrm>
          <a:prstGeom prst="rect">
            <a:avLst/>
          </a:prstGeom>
          <a:noFill/>
          <a:ln w="9525">
            <a:noFill/>
            <a:miter lim="800000"/>
            <a:headEnd/>
            <a:tailEnd/>
          </a:ln>
        </p:spPr>
        <p:txBody>
          <a:bodyPr wrap="none">
            <a:spAutoFit/>
          </a:bodyPr>
          <a:lstStyle/>
          <a:p>
            <a:r>
              <a:rPr lang="en-US" altLang="en-US" sz="2800" b="1"/>
              <a:t>Study begins here  (baseline point)</a:t>
            </a:r>
          </a:p>
        </p:txBody>
      </p:sp>
      <p:sp>
        <p:nvSpPr>
          <p:cNvPr id="38920" name="AutoShape 8"/>
          <p:cNvSpPr>
            <a:spLocks noChangeArrowheads="1"/>
          </p:cNvSpPr>
          <p:nvPr/>
        </p:nvSpPr>
        <p:spPr bwMode="auto">
          <a:xfrm>
            <a:off x="2362200" y="17526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Study</a:t>
            </a:r>
          </a:p>
          <a:p>
            <a:pPr algn="ctr"/>
            <a:r>
              <a:rPr lang="en-US" altLang="en-US" b="1"/>
              <a:t>population</a:t>
            </a:r>
          </a:p>
        </p:txBody>
      </p:sp>
      <p:sp>
        <p:nvSpPr>
          <p:cNvPr id="38921" name="AutoShape 9"/>
          <p:cNvSpPr>
            <a:spLocks noChangeArrowheads="1"/>
          </p:cNvSpPr>
          <p:nvPr/>
        </p:nvSpPr>
        <p:spPr bwMode="auto">
          <a:xfrm>
            <a:off x="4343400" y="8382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Intervention</a:t>
            </a:r>
          </a:p>
        </p:txBody>
      </p:sp>
      <p:sp>
        <p:nvSpPr>
          <p:cNvPr id="38922" name="AutoShape 10"/>
          <p:cNvSpPr>
            <a:spLocks noChangeArrowheads="1"/>
          </p:cNvSpPr>
          <p:nvPr/>
        </p:nvSpPr>
        <p:spPr bwMode="auto">
          <a:xfrm>
            <a:off x="4343400" y="24384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Control</a:t>
            </a:r>
          </a:p>
        </p:txBody>
      </p:sp>
      <p:sp>
        <p:nvSpPr>
          <p:cNvPr id="38923" name="AutoShape 11"/>
          <p:cNvSpPr>
            <a:spLocks noChangeArrowheads="1"/>
          </p:cNvSpPr>
          <p:nvPr/>
        </p:nvSpPr>
        <p:spPr bwMode="auto">
          <a:xfrm>
            <a:off x="6324600" y="533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outcome</a:t>
            </a:r>
          </a:p>
        </p:txBody>
      </p:sp>
      <p:sp>
        <p:nvSpPr>
          <p:cNvPr id="38924" name="AutoShape 12"/>
          <p:cNvSpPr>
            <a:spLocks noChangeArrowheads="1"/>
          </p:cNvSpPr>
          <p:nvPr/>
        </p:nvSpPr>
        <p:spPr bwMode="auto">
          <a:xfrm>
            <a:off x="6324600" y="1295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no outcome</a:t>
            </a:r>
          </a:p>
        </p:txBody>
      </p:sp>
      <p:sp>
        <p:nvSpPr>
          <p:cNvPr id="38925" name="AutoShape 13"/>
          <p:cNvSpPr>
            <a:spLocks noChangeArrowheads="1"/>
          </p:cNvSpPr>
          <p:nvPr/>
        </p:nvSpPr>
        <p:spPr bwMode="auto">
          <a:xfrm>
            <a:off x="6324600" y="2286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outcome</a:t>
            </a:r>
          </a:p>
        </p:txBody>
      </p:sp>
      <p:sp>
        <p:nvSpPr>
          <p:cNvPr id="38926" name="AutoShape 14"/>
          <p:cNvSpPr>
            <a:spLocks noChangeArrowheads="1"/>
          </p:cNvSpPr>
          <p:nvPr/>
        </p:nvSpPr>
        <p:spPr bwMode="auto">
          <a:xfrm>
            <a:off x="6324600" y="3048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no outcome</a:t>
            </a:r>
          </a:p>
        </p:txBody>
      </p:sp>
      <p:sp>
        <p:nvSpPr>
          <p:cNvPr id="38927" name="AutoShape 15"/>
          <p:cNvSpPr>
            <a:spLocks/>
          </p:cNvSpPr>
          <p:nvPr/>
        </p:nvSpPr>
        <p:spPr bwMode="auto">
          <a:xfrm>
            <a:off x="4114800" y="1447800"/>
            <a:ext cx="76200" cy="1447800"/>
          </a:xfrm>
          <a:prstGeom prst="leftBrace">
            <a:avLst>
              <a:gd name="adj1" fmla="val 158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38928" name="AutoShape 16"/>
          <p:cNvSpPr>
            <a:spLocks/>
          </p:cNvSpPr>
          <p:nvPr/>
        </p:nvSpPr>
        <p:spPr bwMode="auto">
          <a:xfrm>
            <a:off x="6096000" y="8382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38929" name="AutoShape 17"/>
          <p:cNvSpPr>
            <a:spLocks/>
          </p:cNvSpPr>
          <p:nvPr/>
        </p:nvSpPr>
        <p:spPr bwMode="auto">
          <a:xfrm>
            <a:off x="6096000" y="25908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cxnSp>
        <p:nvCxnSpPr>
          <p:cNvPr id="38930" name="AutoShape 18"/>
          <p:cNvCxnSpPr>
            <a:cxnSpLocks noChangeShapeType="1"/>
          </p:cNvCxnSpPr>
          <p:nvPr/>
        </p:nvCxnSpPr>
        <p:spPr bwMode="auto">
          <a:xfrm>
            <a:off x="2590800" y="3657600"/>
            <a:ext cx="3124200" cy="0"/>
          </a:xfrm>
          <a:prstGeom prst="straightConnector1">
            <a:avLst/>
          </a:prstGeom>
          <a:noFill/>
          <a:ln w="38100">
            <a:solidFill>
              <a:schemeClr val="tx1"/>
            </a:solidFill>
            <a:prstDash val="sysDot"/>
            <a:round/>
            <a:headEnd type="oval" w="sm" len="sm"/>
            <a:tailEnd type="oval" w="sm" len="sm"/>
          </a:ln>
        </p:spPr>
      </p:cxnSp>
      <p:sp>
        <p:nvSpPr>
          <p:cNvPr id="38931" name="AutoShape 19"/>
          <p:cNvSpPr>
            <a:spLocks noChangeArrowheads="1"/>
          </p:cNvSpPr>
          <p:nvPr/>
        </p:nvSpPr>
        <p:spPr bwMode="auto">
          <a:xfrm>
            <a:off x="3365500" y="4876800"/>
            <a:ext cx="3111500" cy="446088"/>
          </a:xfrm>
          <a:prstGeom prst="rightArrow">
            <a:avLst>
              <a:gd name="adj1" fmla="val 50000"/>
              <a:gd name="adj2" fmla="val 348786"/>
            </a:avLst>
          </a:prstGeom>
          <a:solidFill>
            <a:schemeClr val="accent1"/>
          </a:solidFill>
          <a:ln w="12700">
            <a:solidFill>
              <a:schemeClr val="tx1"/>
            </a:solidFill>
            <a:miter lim="800000"/>
            <a:headEnd/>
            <a:tailEnd/>
          </a:ln>
        </p:spPr>
        <p:txBody>
          <a:bodyPr wrap="none" anchor="ctr"/>
          <a:lstStyle/>
          <a:p>
            <a:endParaRPr lang="en-US" altLang="en-US"/>
          </a:p>
        </p:txBody>
      </p:sp>
      <p:cxnSp>
        <p:nvCxnSpPr>
          <p:cNvPr id="38932" name="AutoShape 20"/>
          <p:cNvCxnSpPr>
            <a:cxnSpLocks noChangeShapeType="1"/>
          </p:cNvCxnSpPr>
          <p:nvPr/>
        </p:nvCxnSpPr>
        <p:spPr bwMode="auto">
          <a:xfrm>
            <a:off x="6324600" y="4038600"/>
            <a:ext cx="2209800" cy="0"/>
          </a:xfrm>
          <a:prstGeom prst="straightConnector1">
            <a:avLst/>
          </a:prstGeom>
          <a:noFill/>
          <a:ln w="38100">
            <a:solidFill>
              <a:schemeClr val="tx1"/>
            </a:solidFill>
            <a:prstDash val="sysDot"/>
            <a:round/>
            <a:headEnd type="oval" w="sm" len="sm"/>
            <a:tailEnd type="oval" w="sm" len="sm"/>
          </a:ln>
        </p:spPr>
      </p:cxnSp>
      <p:sp>
        <p:nvSpPr>
          <p:cNvPr id="38933" name="Text Box 21"/>
          <p:cNvSpPr txBox="1">
            <a:spLocks noChangeArrowheads="1"/>
          </p:cNvSpPr>
          <p:nvPr/>
        </p:nvSpPr>
        <p:spPr bwMode="auto">
          <a:xfrm>
            <a:off x="3336925" y="3698875"/>
            <a:ext cx="1233488" cy="457200"/>
          </a:xfrm>
          <a:prstGeom prst="rect">
            <a:avLst/>
          </a:prstGeom>
          <a:noFill/>
          <a:ln w="12699">
            <a:noFill/>
            <a:miter lim="800000"/>
            <a:headEnd type="none" w="sm" len="sm"/>
            <a:tailEnd type="none" w="sm" len="sm"/>
          </a:ln>
        </p:spPr>
        <p:txBody>
          <a:bodyPr wrap="none">
            <a:spAutoFit/>
          </a:bodyPr>
          <a:lstStyle/>
          <a:p>
            <a:r>
              <a:rPr lang="en-US" altLang="en-US" b="1"/>
              <a:t>baseline</a:t>
            </a:r>
          </a:p>
        </p:txBody>
      </p:sp>
      <p:sp>
        <p:nvSpPr>
          <p:cNvPr id="38934" name="Text Box 22"/>
          <p:cNvSpPr txBox="1">
            <a:spLocks noChangeArrowheads="1"/>
          </p:cNvSpPr>
          <p:nvPr/>
        </p:nvSpPr>
        <p:spPr bwMode="auto">
          <a:xfrm>
            <a:off x="6994525" y="4003675"/>
            <a:ext cx="996950" cy="457200"/>
          </a:xfrm>
          <a:prstGeom prst="rect">
            <a:avLst/>
          </a:prstGeom>
          <a:noFill/>
          <a:ln w="12699">
            <a:noFill/>
            <a:miter lim="800000"/>
            <a:headEnd type="none" w="sm" len="sm"/>
            <a:tailEnd type="none" w="sm" len="sm"/>
          </a:ln>
        </p:spPr>
        <p:txBody>
          <a:bodyPr wrap="none">
            <a:spAutoFit/>
          </a:bodyPr>
          <a:lstStyle/>
          <a:p>
            <a:r>
              <a:rPr lang="en-US" altLang="en-US" b="1"/>
              <a:t>future</a:t>
            </a:r>
          </a:p>
        </p:txBody>
      </p:sp>
      <p:sp>
        <p:nvSpPr>
          <p:cNvPr id="38935" name="Line 23"/>
          <p:cNvSpPr>
            <a:spLocks noChangeShapeType="1"/>
          </p:cNvSpPr>
          <p:nvPr/>
        </p:nvSpPr>
        <p:spPr bwMode="auto">
          <a:xfrm flipV="1">
            <a:off x="2209800" y="4191000"/>
            <a:ext cx="1447800" cy="914400"/>
          </a:xfrm>
          <a:prstGeom prst="line">
            <a:avLst/>
          </a:prstGeom>
          <a:noFill/>
          <a:ln w="38100">
            <a:solidFill>
              <a:schemeClr val="tx1"/>
            </a:solidFill>
            <a:round/>
            <a:headEnd type="none" w="sm" len="sm"/>
            <a:tailEnd type="triangle" w="sm" len="sm"/>
          </a:ln>
        </p:spPr>
        <p:txBody>
          <a:bodyPr wrap="none" anchor="ctr"/>
          <a:lstStyle/>
          <a:p>
            <a:endParaRPr lang="en-US"/>
          </a:p>
        </p:txBody>
      </p:sp>
      <p:sp>
        <p:nvSpPr>
          <p:cNvPr id="38936" name="Rectangle 24"/>
          <p:cNvSpPr>
            <a:spLocks noChangeArrowheads="1"/>
          </p:cNvSpPr>
          <p:nvPr/>
        </p:nvSpPr>
        <p:spPr bwMode="auto">
          <a:xfrm>
            <a:off x="1828800" y="685800"/>
            <a:ext cx="1916113" cy="346075"/>
          </a:xfrm>
          <a:prstGeom prst="rect">
            <a:avLst/>
          </a:prstGeom>
          <a:solidFill>
            <a:srgbClr val="FC0128"/>
          </a:solidFill>
          <a:ln w="9525">
            <a:noFill/>
            <a:miter lim="800000"/>
            <a:headEnd/>
            <a:tailEnd/>
          </a:ln>
        </p:spPr>
        <p:txBody>
          <a:bodyPr/>
          <a:lstStyle/>
          <a:p>
            <a:endParaRPr lang="en-US" altLang="en-US"/>
          </a:p>
        </p:txBody>
      </p:sp>
      <p:sp>
        <p:nvSpPr>
          <p:cNvPr id="38937" name="Rectangle 25"/>
          <p:cNvSpPr>
            <a:spLocks noChangeArrowheads="1"/>
          </p:cNvSpPr>
          <p:nvPr/>
        </p:nvSpPr>
        <p:spPr bwMode="auto">
          <a:xfrm>
            <a:off x="1828800" y="685800"/>
            <a:ext cx="1909763" cy="336550"/>
          </a:xfrm>
          <a:prstGeom prst="rect">
            <a:avLst/>
          </a:prstGeom>
          <a:noFill/>
          <a:ln w="12699">
            <a:noFill/>
            <a:miter lim="800000"/>
            <a:headEnd type="none" w="sm" len="sm"/>
            <a:tailEnd type="none" w="sm" len="sm"/>
          </a:ln>
        </p:spPr>
        <p:txBody>
          <a:bodyPr wrap="none">
            <a:spAutoFit/>
          </a:bodyPr>
          <a:lstStyle/>
          <a:p>
            <a:r>
              <a:rPr lang="en-US" altLang="en-US" sz="1600" b="1">
                <a:solidFill>
                  <a:srgbClr val="FFFFFF"/>
                </a:solidFill>
                <a:latin typeface="Arial" charset="0"/>
              </a:rPr>
              <a:t>RANDOMIZATION</a:t>
            </a:r>
          </a:p>
        </p:txBody>
      </p:sp>
      <p:sp>
        <p:nvSpPr>
          <p:cNvPr id="38938" name="Line 26"/>
          <p:cNvSpPr>
            <a:spLocks noChangeShapeType="1"/>
          </p:cNvSpPr>
          <p:nvPr/>
        </p:nvSpPr>
        <p:spPr bwMode="auto">
          <a:xfrm>
            <a:off x="2743200" y="1066800"/>
            <a:ext cx="1295400" cy="609600"/>
          </a:xfrm>
          <a:prstGeom prst="line">
            <a:avLst/>
          </a:prstGeom>
          <a:noFill/>
          <a:ln w="38100">
            <a:solidFill>
              <a:schemeClr val="tx1"/>
            </a:solidFill>
            <a:round/>
            <a:headEnd type="none" w="sm" len="sm"/>
            <a:tailEnd type="triangl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7924800" cy="1143000"/>
          </a:xfrm>
        </p:spPr>
        <p:txBody>
          <a:bodyPr/>
          <a:lstStyle/>
          <a:p>
            <a:pPr algn="ctr" eaLnBrk="1" hangingPunct="1"/>
            <a:r>
              <a:rPr lang="en-US" altLang="en-US" sz="3200" b="1" smtClean="0"/>
              <a:t>Randomized Controlled Trials</a:t>
            </a:r>
            <a:endParaRPr lang="en-US" altLang="en-US" sz="3200" smtClean="0"/>
          </a:p>
        </p:txBody>
      </p:sp>
      <p:sp>
        <p:nvSpPr>
          <p:cNvPr id="39939" name="Rectangle 3"/>
          <p:cNvSpPr>
            <a:spLocks noGrp="1" noChangeArrowheads="1"/>
          </p:cNvSpPr>
          <p:nvPr>
            <p:ph idx="1"/>
          </p:nvPr>
        </p:nvSpPr>
        <p:spPr>
          <a:xfrm>
            <a:off x="685800" y="1676400"/>
            <a:ext cx="7772400" cy="3352800"/>
          </a:xfrm>
        </p:spPr>
        <p:txBody>
          <a:bodyPr/>
          <a:lstStyle/>
          <a:p>
            <a:pPr eaLnBrk="1" hangingPunct="1"/>
            <a:r>
              <a:rPr lang="en-US" altLang="en-US" sz="2400" b="1" smtClean="0"/>
              <a:t>Disadvantages</a:t>
            </a:r>
          </a:p>
          <a:p>
            <a:pPr lvl="1" eaLnBrk="1" hangingPunct="1"/>
            <a:r>
              <a:rPr lang="en-US" altLang="en-US" b="1" smtClean="0"/>
              <a:t>Very expensive</a:t>
            </a:r>
          </a:p>
          <a:p>
            <a:pPr lvl="1" eaLnBrk="1" hangingPunct="1"/>
            <a:r>
              <a:rPr lang="en-US" altLang="en-US" b="1" smtClean="0"/>
              <a:t>Not appropriate to answer certain types of questions</a:t>
            </a:r>
          </a:p>
          <a:p>
            <a:pPr lvl="2" eaLnBrk="1" hangingPunct="1"/>
            <a:r>
              <a:rPr lang="en-US" altLang="en-US" sz="2400" b="1" smtClean="0"/>
              <a:t>it may be unethical, for example, to assign persons to certain treatment or comparison groups</a:t>
            </a:r>
            <a:endParaRPr lang="en-US" altLang="en-US" sz="24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990600"/>
            <a:ext cx="8229600" cy="762000"/>
          </a:xfrm>
        </p:spPr>
        <p:txBody>
          <a:bodyPr/>
          <a:lstStyle/>
          <a:p>
            <a:pPr algn="ctr" eaLnBrk="1" hangingPunct="1"/>
            <a:r>
              <a:rPr lang="en-US" altLang="en-US" sz="3200" b="1" smtClean="0"/>
              <a:t>Community Trial </a:t>
            </a:r>
          </a:p>
        </p:txBody>
      </p:sp>
      <p:sp>
        <p:nvSpPr>
          <p:cNvPr id="3" name="Content Placeholder 2"/>
          <p:cNvSpPr>
            <a:spLocks noGrp="1"/>
          </p:cNvSpPr>
          <p:nvPr>
            <p:ph idx="1"/>
          </p:nvPr>
        </p:nvSpPr>
        <p:spPr>
          <a:xfrm>
            <a:off x="457200" y="1935163"/>
            <a:ext cx="8229600" cy="2713037"/>
          </a:xfrm>
        </p:spPr>
        <p:txBody>
          <a:bodyPr/>
          <a:lstStyle/>
          <a:p>
            <a:pPr eaLnBrk="1" hangingPunct="1"/>
            <a:endParaRPr lang="en-US" smtClean="0"/>
          </a:p>
          <a:p>
            <a:pPr eaLnBrk="1" hangingPunct="1"/>
            <a:r>
              <a:rPr lang="en-US" sz="2400" b="1" smtClean="0"/>
              <a:t>Community are randomly assigned into experimental and control group</a:t>
            </a:r>
          </a:p>
          <a:p>
            <a:pPr eaLnBrk="1" hangingPunct="1">
              <a:buFont typeface="Wingdings 2" pitchFamily="18" charset="2"/>
              <a:buNone/>
            </a:pPr>
            <a:endParaRPr lang="en-US" sz="2400" b="1" smtClean="0"/>
          </a:p>
          <a:p>
            <a:pPr eaLnBrk="1" hangingPunct="1"/>
            <a:r>
              <a:rPr lang="en-US" sz="2400" b="1" smtClean="0"/>
              <a:t>For prevention, intervention trial  are done in some community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228600" y="2743200"/>
            <a:ext cx="86868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altLang="en-US" sz="5400" dirty="0" smtClean="0">
                <a:solidFill>
                  <a:schemeClr val="tx1"/>
                </a:solidFill>
              </a:rPr>
              <a:t>Descriptive Studies</a:t>
            </a:r>
            <a:endParaRPr lang="en-US" altLang="en-US" dirty="0" smtClean="0">
              <a:solidFill>
                <a:schemeClr val="tx1"/>
              </a:solidFill>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990600"/>
            <a:ext cx="8229600" cy="762000"/>
          </a:xfrm>
        </p:spPr>
        <p:txBody>
          <a:bodyPr/>
          <a:lstStyle/>
          <a:p>
            <a:pPr algn="ctr" eaLnBrk="1" hangingPunct="1"/>
            <a:r>
              <a:rPr lang="en-US" altLang="en-US" sz="3200" b="1" smtClean="0"/>
              <a:t>Quasi experimental </a:t>
            </a:r>
          </a:p>
        </p:txBody>
      </p:sp>
      <p:sp>
        <p:nvSpPr>
          <p:cNvPr id="3" name="Content Placeholder 2"/>
          <p:cNvSpPr>
            <a:spLocks noGrp="1"/>
          </p:cNvSpPr>
          <p:nvPr>
            <p:ph idx="1"/>
          </p:nvPr>
        </p:nvSpPr>
        <p:spPr>
          <a:xfrm>
            <a:off x="457200" y="1935163"/>
            <a:ext cx="8229600" cy="4618037"/>
          </a:xfrm>
        </p:spPr>
        <p:txBody>
          <a:bodyPr/>
          <a:lstStyle/>
          <a:p>
            <a:pPr eaLnBrk="1" hangingPunct="1"/>
            <a:r>
              <a:rPr lang="en-US" b="1" smtClean="0"/>
              <a:t>An Experimental study design always has</a:t>
            </a:r>
          </a:p>
          <a:p>
            <a:pPr lvl="1" eaLnBrk="1" hangingPunct="1"/>
            <a:r>
              <a:rPr lang="en-US" b="1" smtClean="0"/>
              <a:t>Intervention</a:t>
            </a:r>
          </a:p>
          <a:p>
            <a:pPr lvl="1" eaLnBrk="1" hangingPunct="1"/>
            <a:r>
              <a:rPr lang="en-US" b="1" smtClean="0"/>
              <a:t>Random allocation </a:t>
            </a:r>
          </a:p>
          <a:p>
            <a:pPr lvl="1" eaLnBrk="1" hangingPunct="1"/>
            <a:r>
              <a:rPr lang="en-US" b="1" smtClean="0"/>
              <a:t>Comparison group</a:t>
            </a:r>
          </a:p>
          <a:p>
            <a:pPr lvl="1" eaLnBrk="1" hangingPunct="1">
              <a:buFont typeface="Wingdings 2" pitchFamily="18" charset="2"/>
              <a:buNone/>
            </a:pPr>
            <a:endParaRPr lang="en-US" b="1" smtClean="0"/>
          </a:p>
          <a:p>
            <a:pPr eaLnBrk="1" hangingPunct="1"/>
            <a:r>
              <a:rPr lang="en-US" b="1" smtClean="0"/>
              <a:t>Usually  </a:t>
            </a:r>
            <a:r>
              <a:rPr lang="en-US" b="1" smtClean="0">
                <a:solidFill>
                  <a:srgbClr val="7030A0"/>
                </a:solidFill>
              </a:rPr>
              <a:t>randomization </a:t>
            </a:r>
            <a:r>
              <a:rPr lang="en-US" b="1" smtClean="0"/>
              <a:t> is missing in quasi-experimental study design </a:t>
            </a:r>
          </a:p>
          <a:p>
            <a:pPr lvl="1" eaLnBrk="1" hangingPunct="1">
              <a:buFont typeface="Wingdings 2" pitchFamily="18" charset="2"/>
              <a:buNone/>
            </a:pPr>
            <a:r>
              <a:rPr lang="en-US" b="1" smtClean="0"/>
              <a:t>e.g Pre and post intervention study</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Observational or non-experimental studies</a:t>
            </a:r>
            <a:endParaRPr lang="en-US" dirty="0"/>
          </a:p>
        </p:txBody>
      </p:sp>
      <p:sp>
        <p:nvSpPr>
          <p:cNvPr id="3" name="Content Placeholder 2"/>
          <p:cNvSpPr>
            <a:spLocks noGrp="1"/>
          </p:cNvSpPr>
          <p:nvPr>
            <p:ph idx="1"/>
          </p:nvPr>
        </p:nvSpPr>
        <p:spPr/>
        <p:txBody>
          <a:bodyPr/>
          <a:lstStyle/>
          <a:p>
            <a:pPr>
              <a:buNone/>
            </a:pPr>
            <a:r>
              <a:rPr lang="en-US" b="1" dirty="0" smtClean="0"/>
              <a:t>Non-experimental research</a:t>
            </a:r>
            <a:r>
              <a:rPr lang="en-US" dirty="0" smtClean="0"/>
              <a:t> is research that lacks the manipulation of an independent variable. Rather than manipulating an independent variable, researchers conducting non-experimental research simply measure variables as they naturally occur (in the lab or real world).</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RESEARCH HYPOTHESIS&#10;Hypothesis is a predictive statement that relates an&#10;independent variable to a dependent variable.&#10; T..."/>
          <p:cNvPicPr>
            <a:picLocks noChangeAspect="1" noChangeArrowheads="1"/>
          </p:cNvPicPr>
          <p:nvPr/>
        </p:nvPicPr>
        <p:blipFill>
          <a:blip r:embed="rId2"/>
          <a:srcRect b="13556"/>
          <a:stretch>
            <a:fillRect/>
          </a:stretch>
        </p:blipFill>
        <p:spPr bwMode="auto">
          <a:xfrm>
            <a:off x="14385" y="1082675"/>
            <a:ext cx="9053415" cy="44037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ntroduction&#10;• A descriptive study can be defined as one in which only&#10;one group of subjects is studied, without any compa..."/>
          <p:cNvPicPr>
            <a:picLocks noChangeAspect="1" noChangeArrowheads="1"/>
          </p:cNvPicPr>
          <p:nvPr/>
        </p:nvPicPr>
        <p:blipFill>
          <a:blip r:embed="rId2"/>
          <a:srcRect/>
          <a:stretch>
            <a:fillRect/>
          </a:stretch>
        </p:blipFill>
        <p:spPr bwMode="auto">
          <a:xfrm>
            <a:off x="81277" y="92075"/>
            <a:ext cx="8910323" cy="66897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haracteristics&#10;• No comparison group.&#10;• The main objective is to describe:&#10; Incidence or prevalence of disease&#10; Describ..."/>
          <p:cNvPicPr>
            <a:picLocks noChangeAspect="1" noChangeArrowheads="1"/>
          </p:cNvPicPr>
          <p:nvPr/>
        </p:nvPicPr>
        <p:blipFill>
          <a:blip r:embed="rId2"/>
          <a:srcRect/>
          <a:stretch>
            <a:fillRect/>
          </a:stretch>
        </p:blipFill>
        <p:spPr bwMode="auto">
          <a:xfrm>
            <a:off x="0" y="15875"/>
            <a:ext cx="9011817" cy="67659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 First phase of an epidemiological investigation.&#10;• These are concerned with observing the&#10;distribution of the disease or..."/>
          <p:cNvPicPr>
            <a:picLocks noChangeAspect="1" noChangeArrowheads="1"/>
          </p:cNvPicPr>
          <p:nvPr/>
        </p:nvPicPr>
        <p:blipFill>
          <a:blip r:embed="rId2"/>
          <a:srcRect/>
          <a:stretch>
            <a:fillRect/>
          </a:stretch>
        </p:blipFill>
        <p:spPr bwMode="auto">
          <a:xfrm>
            <a:off x="81277" y="92075"/>
            <a:ext cx="8910323" cy="66897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Descriptive studies answer&#10;3 basic questions&#10;• When is the disease occurring?&#10;Time distribution&#10;• Where is it occurring?&#10;P..."/>
          <p:cNvPicPr>
            <a:picLocks noChangeAspect="1" noChangeArrowheads="1"/>
          </p:cNvPicPr>
          <p:nvPr/>
        </p:nvPicPr>
        <p:blipFill>
          <a:blip r:embed="rId2"/>
          <a:srcRect l="2454" t="22651" r="32112" b="4358"/>
          <a:stretch>
            <a:fillRect/>
          </a:stretch>
        </p:blipFill>
        <p:spPr bwMode="auto">
          <a:xfrm>
            <a:off x="228600" y="1447800"/>
            <a:ext cx="6096000" cy="5105400"/>
          </a:xfrm>
          <a:prstGeom prst="rect">
            <a:avLst/>
          </a:prstGeom>
          <a:noFill/>
        </p:spPr>
      </p:pic>
      <p:pic>
        <p:nvPicPr>
          <p:cNvPr id="3" name="Picture 2" descr="Descriptive studies answer&#10;3 basic questions&#10;• When is the disease occurring?&#10;Time distribution&#10;• Where is it occurring?&#10;P..."/>
          <p:cNvPicPr>
            <a:picLocks noChangeAspect="1" noChangeArrowheads="1"/>
          </p:cNvPicPr>
          <p:nvPr/>
        </p:nvPicPr>
        <p:blipFill>
          <a:blip r:embed="rId2"/>
          <a:srcRect r="1636" b="79528"/>
          <a:stretch>
            <a:fillRect/>
          </a:stretch>
        </p:blipFill>
        <p:spPr bwMode="auto">
          <a:xfrm>
            <a:off x="-19898" y="0"/>
            <a:ext cx="9163898" cy="14319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Steps&#10;1. Defining the population to be studied&#10;2. Defining the disease under study&#10;3. Describing the disease by&#10;• Time&#10;• P..."/>
          <p:cNvPicPr>
            <a:picLocks noChangeAspect="1" noChangeArrowheads="1"/>
          </p:cNvPicPr>
          <p:nvPr/>
        </p:nvPicPr>
        <p:blipFill>
          <a:blip r:embed="rId2"/>
          <a:srcRect/>
          <a:stretch>
            <a:fillRect/>
          </a:stretch>
        </p:blipFill>
        <p:spPr bwMode="auto">
          <a:xfrm>
            <a:off x="81278" y="92075"/>
            <a:ext cx="8910322" cy="66897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1. Defining the Population to be&#10;Studied&#10;Descriptive study is the study of populations not individuals&#10; "/>
          <p:cNvPicPr>
            <a:picLocks noChangeAspect="1" noChangeArrowheads="1"/>
          </p:cNvPicPr>
          <p:nvPr/>
        </p:nvPicPr>
        <p:blipFill>
          <a:blip r:embed="rId2"/>
          <a:srcRect/>
          <a:stretch>
            <a:fillRect/>
          </a:stretch>
        </p:blipFill>
        <p:spPr bwMode="auto">
          <a:xfrm>
            <a:off x="182771" y="92075"/>
            <a:ext cx="8808829" cy="66135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Defining the population to be studied&#10;• Define population base in terms of&#10;• Age&#10;• Gender&#10;• Occupation&#10;• Cultural characte..."/>
          <p:cNvPicPr>
            <a:picLocks noChangeAspect="1" noChangeArrowheads="1"/>
          </p:cNvPicPr>
          <p:nvPr/>
        </p:nvPicPr>
        <p:blipFill>
          <a:blip r:embed="rId2"/>
          <a:srcRect/>
          <a:stretch>
            <a:fillRect/>
          </a:stretch>
        </p:blipFill>
        <p:spPr bwMode="auto">
          <a:xfrm>
            <a:off x="55983" y="76200"/>
            <a:ext cx="9011817" cy="67659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Defining the population to be studied&#10;• Defined population needs to be large enough&#10;• The community should be stable&#10;• Cle..."/>
          <p:cNvPicPr>
            <a:picLocks noChangeAspect="1" noChangeArrowheads="1"/>
          </p:cNvPicPr>
          <p:nvPr/>
        </p:nvPicPr>
        <p:blipFill>
          <a:blip r:embed="rId2"/>
          <a:srcRect/>
          <a:stretch>
            <a:fillRect/>
          </a:stretch>
        </p:blipFill>
        <p:spPr bwMode="auto">
          <a:xfrm>
            <a:off x="131865" y="152400"/>
            <a:ext cx="8707335" cy="65373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Study designed is a specific plan or protocol for conducting the study which allows the investigator to translate conceptual hypothesis into and operational use.  </a:t>
            </a:r>
          </a:p>
          <a:p>
            <a:r>
              <a:rPr lang="en-US" dirty="0" smtClean="0"/>
              <a:t>It primarily concerns on to study disease occurrence in people,  during the course of their live are exposed to various factors and circumstances and some may have a role in disease etiology.</a:t>
            </a:r>
          </a:p>
          <a:p>
            <a:r>
              <a:rPr lang="en-US" dirty="0" smtClean="0"/>
              <a:t>It is the study of the distribution and determinants of health- related states or events and the application of this study to  control the disease and other health problem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Why do we need “defined population?”&#10;• To provide denominators for calculation of&#10;rates.&#10;• Rates are required for measurem..."/>
          <p:cNvPicPr>
            <a:picLocks noChangeAspect="1" noChangeArrowheads="1"/>
          </p:cNvPicPr>
          <p:nvPr/>
        </p:nvPicPr>
        <p:blipFill>
          <a:blip r:embed="rId2"/>
          <a:srcRect/>
          <a:stretch>
            <a:fillRect/>
          </a:stretch>
        </p:blipFill>
        <p:spPr bwMode="auto">
          <a:xfrm>
            <a:off x="63499" y="-136525"/>
            <a:ext cx="9011817" cy="67659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2. Defining the disease under study&#10; "/>
          <p:cNvPicPr>
            <a:picLocks noChangeAspect="1" noChangeArrowheads="1"/>
          </p:cNvPicPr>
          <p:nvPr/>
        </p:nvPicPr>
        <p:blipFill>
          <a:blip r:embed="rId2"/>
          <a:srcRect/>
          <a:stretch>
            <a:fillRect/>
          </a:stretch>
        </p:blipFill>
        <p:spPr bwMode="auto">
          <a:xfrm>
            <a:off x="63499" y="92075"/>
            <a:ext cx="9011817" cy="67659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Defining the disease under study&#10;• Needs of clinician and epidemiologist may&#10;diverge&#10;• Precise and valid definition is req..."/>
          <p:cNvPicPr>
            <a:picLocks noChangeAspect="1" noChangeArrowheads="1"/>
          </p:cNvPicPr>
          <p:nvPr/>
        </p:nvPicPr>
        <p:blipFill>
          <a:blip r:embed="rId2"/>
          <a:srcRect/>
          <a:stretch>
            <a:fillRect/>
          </a:stretch>
        </p:blipFill>
        <p:spPr bwMode="auto">
          <a:xfrm>
            <a:off x="63499" y="92075"/>
            <a:ext cx="9011817" cy="67659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Measles&#10;Clinical Case definition: An illness characterized&#10;by following:&#10;(1) Generalized rash lasting ≥ to 3 ds&#10;(2) Temper..."/>
          <p:cNvPicPr>
            <a:picLocks noChangeAspect="1" noChangeArrowheads="1"/>
          </p:cNvPicPr>
          <p:nvPr/>
        </p:nvPicPr>
        <p:blipFill>
          <a:blip r:embed="rId2"/>
          <a:srcRect/>
          <a:stretch>
            <a:fillRect/>
          </a:stretch>
        </p:blipFill>
        <p:spPr bwMode="auto">
          <a:xfrm>
            <a:off x="63499" y="15875"/>
            <a:ext cx="9011817" cy="67659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pidemiologist definition&#10;• Suspected case: Any febrile illness accompanied by&#10;rash&#10;• Probable case: A case that meets cli..."/>
          <p:cNvPicPr>
            <a:picLocks noChangeAspect="1" noChangeArrowheads="1"/>
          </p:cNvPicPr>
          <p:nvPr/>
        </p:nvPicPr>
        <p:blipFill>
          <a:blip r:embed="rId2"/>
          <a:srcRect/>
          <a:stretch>
            <a:fillRect/>
          </a:stretch>
        </p:blipFill>
        <p:spPr bwMode="auto">
          <a:xfrm>
            <a:off x="182771" y="152400"/>
            <a:ext cx="8808829" cy="66135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3. Describing the disease&#10; "/>
          <p:cNvPicPr>
            <a:picLocks noChangeAspect="1" noChangeArrowheads="1"/>
          </p:cNvPicPr>
          <p:nvPr/>
        </p:nvPicPr>
        <p:blipFill>
          <a:blip r:embed="rId2"/>
          <a:srcRect/>
          <a:stretch>
            <a:fillRect/>
          </a:stretch>
        </p:blipFill>
        <p:spPr bwMode="auto">
          <a:xfrm>
            <a:off x="63499" y="92075"/>
            <a:ext cx="9011817" cy="67659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Describing the disease&#10;• Time distribution&#10;– When is the disease occurring?&#10;• Place distribution&#10;– Where is it occurring?&#10;..."/>
          <p:cNvPicPr>
            <a:picLocks noChangeAspect="1" noChangeArrowheads="1"/>
          </p:cNvPicPr>
          <p:nvPr/>
        </p:nvPicPr>
        <p:blipFill>
          <a:blip r:embed="rId2"/>
          <a:srcRect/>
          <a:stretch>
            <a:fillRect/>
          </a:stretch>
        </p:blipFill>
        <p:spPr bwMode="auto">
          <a:xfrm>
            <a:off x="208065" y="92075"/>
            <a:ext cx="8707335" cy="65373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Time Place Person&#10;Year, Season Climatic zones Age Birth Order&#10;Month, Week Country, region Sex Family size&#10;Day, Hour of ons..."/>
          <p:cNvPicPr>
            <a:picLocks noChangeAspect="1" noChangeArrowheads="1"/>
          </p:cNvPicPr>
          <p:nvPr/>
        </p:nvPicPr>
        <p:blipFill>
          <a:blip r:embed="rId2"/>
          <a:srcRect/>
          <a:stretch>
            <a:fillRect/>
          </a:stretch>
        </p:blipFill>
        <p:spPr bwMode="auto">
          <a:xfrm>
            <a:off x="63499" y="92075"/>
            <a:ext cx="8910323" cy="66897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Time distribution&#10;• The disease pattern may be described by its time of&#10;occurrence ie. By week, month, year, day of weak, ..."/>
          <p:cNvPicPr>
            <a:picLocks noChangeAspect="1" noChangeArrowheads="1"/>
          </p:cNvPicPr>
          <p:nvPr/>
        </p:nvPicPr>
        <p:blipFill>
          <a:blip r:embed="rId2"/>
          <a:srcRect/>
          <a:stretch>
            <a:fillRect/>
          </a:stretch>
        </p:blipFill>
        <p:spPr bwMode="auto">
          <a:xfrm>
            <a:off x="63500" y="-136525"/>
            <a:ext cx="9316298" cy="699452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Short term fluctuations&#10;• Epidemic is the best known short term&#10;fluctuation.&#10; "/>
          <p:cNvPicPr>
            <a:picLocks noChangeAspect="1" noChangeArrowheads="1"/>
          </p:cNvPicPr>
          <p:nvPr/>
        </p:nvPicPr>
        <p:blipFill>
          <a:blip r:embed="rId2"/>
          <a:srcRect/>
          <a:stretch>
            <a:fillRect/>
          </a:stretch>
        </p:blipFill>
        <p:spPr bwMode="auto">
          <a:xfrm>
            <a:off x="63499" y="76200"/>
            <a:ext cx="8910323" cy="66897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944562"/>
          </a:xfrm>
        </p:spPr>
        <p:txBody>
          <a:bodyPr>
            <a:noAutofit/>
          </a:bodyPr>
          <a:lstStyle/>
          <a:p>
            <a:r>
              <a:rPr lang="en-US" sz="3600" dirty="0" smtClean="0"/>
              <a:t>Epidemiological study design is needed for…</a:t>
            </a:r>
            <a:endParaRPr lang="en-US" sz="3600" dirty="0"/>
          </a:p>
        </p:txBody>
      </p:sp>
      <p:sp>
        <p:nvSpPr>
          <p:cNvPr id="3" name="Content Placeholder 2"/>
          <p:cNvSpPr>
            <a:spLocks noGrp="1"/>
          </p:cNvSpPr>
          <p:nvPr>
            <p:ph idx="1"/>
          </p:nvPr>
        </p:nvSpPr>
        <p:spPr>
          <a:xfrm>
            <a:off x="228600" y="1295400"/>
            <a:ext cx="8610600" cy="5181600"/>
          </a:xfrm>
        </p:spPr>
        <p:txBody>
          <a:bodyPr>
            <a:normAutofit fontScale="92500" lnSpcReduction="10000"/>
          </a:bodyPr>
          <a:lstStyle/>
          <a:p>
            <a:r>
              <a:rPr lang="en-US" dirty="0" smtClean="0"/>
              <a:t>Identification of the health need </a:t>
            </a:r>
          </a:p>
          <a:p>
            <a:r>
              <a:rPr lang="en-US" dirty="0" smtClean="0"/>
              <a:t>Formulate hypothesis</a:t>
            </a:r>
          </a:p>
          <a:p>
            <a:r>
              <a:rPr lang="en-US" dirty="0" smtClean="0"/>
              <a:t>Examine the pattern of disease</a:t>
            </a:r>
          </a:p>
          <a:p>
            <a:r>
              <a:rPr lang="en-US" dirty="0" smtClean="0"/>
              <a:t>Look for the cause</a:t>
            </a:r>
          </a:p>
          <a:p>
            <a:r>
              <a:rPr lang="en-US" dirty="0" smtClean="0"/>
              <a:t>Formulate health promotion, prevention and control strategy</a:t>
            </a:r>
          </a:p>
          <a:p>
            <a:r>
              <a:rPr lang="en-US" dirty="0" smtClean="0"/>
              <a:t>Study the natural history of disease</a:t>
            </a:r>
          </a:p>
          <a:p>
            <a:r>
              <a:rPr lang="en-US" dirty="0" smtClean="0"/>
              <a:t>Plan for the health service</a:t>
            </a:r>
          </a:p>
          <a:p>
            <a:r>
              <a:rPr lang="en-US" dirty="0" smtClean="0"/>
              <a:t>Evaluate the health services</a:t>
            </a:r>
          </a:p>
          <a:p>
            <a:r>
              <a:rPr lang="en-US" dirty="0" smtClean="0"/>
              <a:t>Develop priorities etc.</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Types of epidemics&#10;A. Common-source epidemics&#10;A. Single exposure or ‘point- source’ epidemics&#10;B. Continuous or multiple ex..."/>
          <p:cNvPicPr>
            <a:picLocks noChangeAspect="1" noChangeArrowheads="1"/>
          </p:cNvPicPr>
          <p:nvPr/>
        </p:nvPicPr>
        <p:blipFill>
          <a:blip r:embed="rId2"/>
          <a:srcRect/>
          <a:stretch>
            <a:fillRect/>
          </a:stretch>
        </p:blipFill>
        <p:spPr bwMode="auto">
          <a:xfrm>
            <a:off x="63499" y="92075"/>
            <a:ext cx="8808829" cy="66135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Periodic fluctuations&#10;• Seasonal trend&#10;Eg. Measles, Varicella, Cerebro-spinal meningitis,&#10;Upper respiratory infections, ma..."/>
          <p:cNvPicPr>
            <a:picLocks noChangeAspect="1" noChangeArrowheads="1"/>
          </p:cNvPicPr>
          <p:nvPr/>
        </p:nvPicPr>
        <p:blipFill>
          <a:blip r:embed="rId2"/>
          <a:srcRect/>
          <a:stretch>
            <a:fillRect/>
          </a:stretch>
        </p:blipFill>
        <p:spPr bwMode="auto">
          <a:xfrm>
            <a:off x="63499" y="92075"/>
            <a:ext cx="8808829" cy="661352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Steps&#10;1. Defining the population to be studied&#10;2. Defining the disease under study&#10;3. Describing the disease by&#10;• Time&#10;• P..."/>
          <p:cNvPicPr>
            <a:picLocks noChangeAspect="1" noChangeArrowheads="1"/>
          </p:cNvPicPr>
          <p:nvPr/>
        </p:nvPicPr>
        <p:blipFill>
          <a:blip r:embed="rId2"/>
          <a:srcRect/>
          <a:stretch>
            <a:fillRect/>
          </a:stretch>
        </p:blipFill>
        <p:spPr bwMode="auto">
          <a:xfrm>
            <a:off x="63499" y="168275"/>
            <a:ext cx="8808829" cy="661352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nternational Variation&#10;• Pattern of disease is not same everywhere.&#10;• Ca stomach&#10;• Oral Cancer and Ca Cervix&#10;• Breast Can..."/>
          <p:cNvPicPr>
            <a:picLocks noChangeAspect="1" noChangeArrowheads="1"/>
          </p:cNvPicPr>
          <p:nvPr/>
        </p:nvPicPr>
        <p:blipFill>
          <a:blip r:embed="rId2"/>
          <a:srcRect/>
          <a:stretch>
            <a:fillRect/>
          </a:stretch>
        </p:blipFill>
        <p:spPr bwMode="auto">
          <a:xfrm>
            <a:off x="63500" y="-136525"/>
            <a:ext cx="9316298" cy="69945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 Chronic bronchitis&#10;• Accidents&#10;• Lung cancer&#10;• Cardiovascular disease&#10;• Mental illness and drug&#10;dependence&#10;• Hand, skin ..."/>
          <p:cNvPicPr>
            <a:picLocks noChangeAspect="1" noChangeArrowheads="1"/>
          </p:cNvPicPr>
          <p:nvPr/>
        </p:nvPicPr>
        <p:blipFill>
          <a:blip r:embed="rId2"/>
          <a:srcRect/>
          <a:stretch>
            <a:fillRect/>
          </a:stretch>
        </p:blipFill>
        <p:spPr bwMode="auto">
          <a:xfrm>
            <a:off x="157159" y="168275"/>
            <a:ext cx="8605841" cy="646112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Local distributions&#10;• Best studied by spot maps or shaded maps&#10;• “Clustering of cases”: common source&#10;• John Snow&#10; "/>
          <p:cNvPicPr>
            <a:picLocks noChangeAspect="1" noChangeArrowheads="1"/>
          </p:cNvPicPr>
          <p:nvPr/>
        </p:nvPicPr>
        <p:blipFill>
          <a:blip r:embed="rId2"/>
          <a:srcRect/>
          <a:stretch>
            <a:fillRect/>
          </a:stretch>
        </p:blipFill>
        <p:spPr bwMode="auto">
          <a:xfrm>
            <a:off x="63499" y="15875"/>
            <a:ext cx="9011817" cy="676592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Migration studies&#10;• Comparison of disease and death rates of&#10;migrants with those of their kin who stayed at&#10;home&#10;• Compari..."/>
          <p:cNvPicPr>
            <a:picLocks noChangeAspect="1" noChangeArrowheads="1"/>
          </p:cNvPicPr>
          <p:nvPr/>
        </p:nvPicPr>
        <p:blipFill>
          <a:blip r:embed="rId2"/>
          <a:srcRect/>
          <a:stretch>
            <a:fillRect/>
          </a:stretch>
        </p:blipFill>
        <p:spPr bwMode="auto">
          <a:xfrm>
            <a:off x="131865" y="168275"/>
            <a:ext cx="8707335" cy="65373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Person distribution&#10;• Age&#10;• Sex&#10;• Ethnicity&#10;• Marital Status&#10;• Occupation&#10;• Social Class&#10;• Behavior&#10;• Stress&#10;• Migration&#10; "/>
          <p:cNvPicPr>
            <a:picLocks noChangeAspect="1" noChangeArrowheads="1"/>
          </p:cNvPicPr>
          <p:nvPr/>
        </p:nvPicPr>
        <p:blipFill>
          <a:blip r:embed="rId2"/>
          <a:srcRect/>
          <a:stretch>
            <a:fillRect/>
          </a:stretch>
        </p:blipFill>
        <p:spPr bwMode="auto">
          <a:xfrm>
            <a:off x="63499" y="152400"/>
            <a:ext cx="8808829" cy="661352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4. Measurement of disease&#10; "/>
          <p:cNvPicPr>
            <a:picLocks noChangeAspect="1" noChangeArrowheads="1"/>
          </p:cNvPicPr>
          <p:nvPr/>
        </p:nvPicPr>
        <p:blipFill>
          <a:blip r:embed="rId2"/>
          <a:srcRect/>
          <a:stretch>
            <a:fillRect/>
          </a:stretch>
        </p:blipFill>
        <p:spPr bwMode="auto">
          <a:xfrm>
            <a:off x="63499" y="92075"/>
            <a:ext cx="8910323" cy="6689725"/>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Measurement of disease&#10;• Disease load in terms of&#10;– Mortality&#10;– Morbidity&#10;• Incidence: longitudinal studies&#10;• Prevalence: ..."/>
          <p:cNvPicPr>
            <a:picLocks noChangeAspect="1" noChangeArrowheads="1"/>
          </p:cNvPicPr>
          <p:nvPr/>
        </p:nvPicPr>
        <p:blipFill>
          <a:blip r:embed="rId2"/>
          <a:srcRect/>
          <a:stretch>
            <a:fillRect/>
          </a:stretch>
        </p:blipFill>
        <p:spPr bwMode="auto">
          <a:xfrm>
            <a:off x="63499" y="168275"/>
            <a:ext cx="8605841" cy="64611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Broadly epidemiological study are classified:</a:t>
            </a:r>
            <a:endParaRPr lang="en-US" dirty="0"/>
          </a:p>
        </p:txBody>
      </p:sp>
      <p:sp>
        <p:nvSpPr>
          <p:cNvPr id="3" name="Content Placeholder 2"/>
          <p:cNvSpPr>
            <a:spLocks noGrp="1"/>
          </p:cNvSpPr>
          <p:nvPr>
            <p:ph idx="1"/>
          </p:nvPr>
        </p:nvSpPr>
        <p:spPr/>
        <p:txBody>
          <a:bodyPr/>
          <a:lstStyle/>
          <a:p>
            <a:r>
              <a:rPr lang="en-US" dirty="0" smtClean="0"/>
              <a:t>Experimental studies</a:t>
            </a:r>
          </a:p>
          <a:p>
            <a:r>
              <a:rPr lang="en-US" dirty="0" smtClean="0"/>
              <a:t>Observational (non-experimental) studies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5. Comparing with known indices&#10; "/>
          <p:cNvPicPr>
            <a:picLocks noChangeAspect="1" noChangeArrowheads="1"/>
          </p:cNvPicPr>
          <p:nvPr/>
        </p:nvPicPr>
        <p:blipFill>
          <a:blip r:embed="rId2"/>
          <a:srcRect/>
          <a:stretch>
            <a:fillRect/>
          </a:stretch>
        </p:blipFill>
        <p:spPr bwMode="auto">
          <a:xfrm>
            <a:off x="182453" y="244475"/>
            <a:ext cx="8504347" cy="638492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Comparing with known indices&#10;• Making comparisons and asking questions&#10;• Making comparison between different&#10;population&#10;• ..."/>
          <p:cNvPicPr>
            <a:picLocks noChangeAspect="1" noChangeArrowheads="1"/>
          </p:cNvPicPr>
          <p:nvPr/>
        </p:nvPicPr>
        <p:blipFill>
          <a:blip r:embed="rId2"/>
          <a:srcRect/>
          <a:stretch>
            <a:fillRect/>
          </a:stretch>
        </p:blipFill>
        <p:spPr bwMode="auto">
          <a:xfrm>
            <a:off x="63499" y="92075"/>
            <a:ext cx="8808829" cy="6613525"/>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Formulation of a hypothesis&#10;• A hypothesis is a supposition arrived at from&#10;observation&#10;• It can be accepted or rejected u..."/>
          <p:cNvPicPr>
            <a:picLocks noChangeAspect="1" noChangeArrowheads="1"/>
          </p:cNvPicPr>
          <p:nvPr/>
        </p:nvPicPr>
        <p:blipFill>
          <a:blip r:embed="rId2"/>
          <a:srcRect/>
          <a:stretch>
            <a:fillRect/>
          </a:stretch>
        </p:blipFill>
        <p:spPr bwMode="auto">
          <a:xfrm>
            <a:off x="258653" y="168275"/>
            <a:ext cx="8504347" cy="638492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An hypothesis should specify the&#10;following&#10;• The population&#10;• The specific cause being considered&#10;• The expected outcome&#10;•..."/>
          <p:cNvPicPr>
            <a:picLocks noChangeAspect="1" noChangeArrowheads="1"/>
          </p:cNvPicPr>
          <p:nvPr/>
        </p:nvPicPr>
        <p:blipFill>
          <a:blip r:embed="rId2"/>
          <a:srcRect/>
          <a:stretch>
            <a:fillRect/>
          </a:stretch>
        </p:blipFill>
        <p:spPr bwMode="auto">
          <a:xfrm>
            <a:off x="182771" y="92075"/>
            <a:ext cx="8808829" cy="661352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igarette smoking causes lung cancer&#10;Smoking of 30-40 cigarettes per day causes&#10;lung cancer in 10 percent of smokers after..."/>
          <p:cNvPicPr>
            <a:picLocks noChangeAspect="1" noChangeArrowheads="1"/>
          </p:cNvPicPr>
          <p:nvPr/>
        </p:nvPicPr>
        <p:blipFill>
          <a:blip r:embed="rId2"/>
          <a:srcRect/>
          <a:stretch>
            <a:fillRect/>
          </a:stretch>
        </p:blipFill>
        <p:spPr bwMode="auto">
          <a:xfrm>
            <a:off x="639335" y="320675"/>
            <a:ext cx="8199865" cy="615632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Uses of descriptive epidemiology&#10;• Provide date: magnitude of disease problems in community&#10;in terms of morbidity and mort..."/>
          <p:cNvPicPr>
            <a:picLocks noChangeAspect="1" noChangeArrowheads="1"/>
          </p:cNvPicPr>
          <p:nvPr/>
        </p:nvPicPr>
        <p:blipFill>
          <a:blip r:embed="rId2"/>
          <a:srcRect/>
          <a:stretch>
            <a:fillRect/>
          </a:stretch>
        </p:blipFill>
        <p:spPr bwMode="auto">
          <a:xfrm>
            <a:off x="63499" y="15875"/>
            <a:ext cx="9011817" cy="6765925"/>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Thank You&#10; "/>
          <p:cNvPicPr>
            <a:picLocks noChangeAspect="1" noChangeArrowheads="1"/>
          </p:cNvPicPr>
          <p:nvPr/>
        </p:nvPicPr>
        <p:blipFill>
          <a:blip r:embed="rId2"/>
          <a:srcRect/>
          <a:stretch>
            <a:fillRect/>
          </a:stretch>
        </p:blipFill>
        <p:spPr bwMode="auto">
          <a:xfrm>
            <a:off x="157159" y="152400"/>
            <a:ext cx="8605841" cy="646112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3. descriptive study"/>
          <p:cNvPicPr>
            <a:picLocks noChangeAspect="1" noChangeArrowheads="1"/>
          </p:cNvPicPr>
          <p:nvPr/>
        </p:nvPicPr>
        <p:blipFill>
          <a:blip r:embed="rId2"/>
          <a:srcRect/>
          <a:stretch>
            <a:fillRect/>
          </a:stretch>
        </p:blipFill>
        <p:spPr bwMode="auto">
          <a:xfrm>
            <a:off x="80959" y="168275"/>
            <a:ext cx="8605841" cy="646112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3. descriptive study"/>
          <p:cNvPicPr>
            <a:picLocks noChangeAspect="1" noChangeArrowheads="1"/>
          </p:cNvPicPr>
          <p:nvPr/>
        </p:nvPicPr>
        <p:blipFill>
          <a:blip r:embed="rId2"/>
          <a:srcRect/>
          <a:stretch>
            <a:fillRect/>
          </a:stretch>
        </p:blipFill>
        <p:spPr bwMode="auto">
          <a:xfrm>
            <a:off x="63499" y="92075"/>
            <a:ext cx="8910323" cy="668972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study</a:t>
            </a:r>
            <a:endParaRPr lang="en-US" dirty="0"/>
          </a:p>
        </p:txBody>
      </p:sp>
      <p:sp>
        <p:nvSpPr>
          <p:cNvPr id="3" name="Content Placeholder 2"/>
          <p:cNvSpPr>
            <a:spLocks noGrp="1"/>
          </p:cNvSpPr>
          <p:nvPr>
            <p:ph idx="1"/>
          </p:nvPr>
        </p:nvSpPr>
        <p:spPr/>
        <p:txBody>
          <a:bodyPr>
            <a:noAutofit/>
          </a:bodyPr>
          <a:lstStyle/>
          <a:p>
            <a:r>
              <a:rPr lang="en-US" sz="2400" dirty="0" smtClean="0"/>
              <a:t>A simple description of the health status of a community, based on routinely available data or on data obtained in special surveys, is often the first step in an epidemiological investigation. Such a study is termed as a descriptive study.</a:t>
            </a:r>
          </a:p>
          <a:p>
            <a:r>
              <a:rPr lang="en-US" sz="2400" dirty="0" smtClean="0"/>
              <a:t>A descriptive study – as the name implies – describes the distributions of disease, injury or health in a population, outlining the burden of disease or the extent of exposure. </a:t>
            </a:r>
          </a:p>
          <a:p>
            <a:r>
              <a:rPr lang="en-US" sz="2400" dirty="0" smtClean="0"/>
              <a:t>Pure descriptive studies make no attempt to analyze the links between exposure and effect.</a:t>
            </a:r>
          </a:p>
          <a:p>
            <a:r>
              <a:rPr lang="en-US" sz="2400" dirty="0" smtClean="0"/>
              <a:t>They summarize patterns of disease or of disease determinants in terms of time, place and person. </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304801"/>
            <a:ext cx="8382000" cy="6096000"/>
          </a:xfrm>
          <a:solidFill>
            <a:schemeClr val="bg1">
              <a:lumMod val="95000"/>
            </a:schemeClr>
          </a:solidFill>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altLang="en-US" sz="3300" b="1" dirty="0" smtClean="0"/>
              <a:t>Basic Types of studies</a:t>
            </a:r>
          </a:p>
          <a:p>
            <a:pPr marL="393192" lvl="1" indent="0" eaLnBrk="1" fontAlgn="auto" hangingPunct="1">
              <a:spcAft>
                <a:spcPts val="0"/>
              </a:spcAft>
              <a:buFont typeface="Wingdings 2"/>
              <a:buNone/>
              <a:defRPr/>
            </a:pPr>
            <a:r>
              <a:rPr lang="en-US" altLang="en-US" sz="3100" b="1" i="1" dirty="0" smtClean="0"/>
              <a:t>1. Observational </a:t>
            </a:r>
          </a:p>
          <a:p>
            <a:pPr lvl="2" indent="-246888" eaLnBrk="1" fontAlgn="auto" hangingPunct="1">
              <a:spcAft>
                <a:spcPts val="0"/>
              </a:spcAft>
              <a:buFont typeface="Wingdings 2"/>
              <a:buChar char=""/>
              <a:defRPr/>
            </a:pPr>
            <a:r>
              <a:rPr lang="en-US" altLang="en-US" sz="3100" b="1" dirty="0" smtClean="0"/>
              <a:t>Descriptive Studies</a:t>
            </a:r>
          </a:p>
          <a:p>
            <a:pPr marL="1188720" lvl="3" indent="-210312" eaLnBrk="1" fontAlgn="auto" hangingPunct="1">
              <a:spcAft>
                <a:spcPts val="0"/>
              </a:spcAft>
              <a:buClr>
                <a:schemeClr val="accent3"/>
              </a:buClr>
              <a:buFont typeface="Wingdings 2"/>
              <a:buChar char=""/>
              <a:defRPr/>
            </a:pPr>
            <a:r>
              <a:rPr lang="en-US" altLang="en-US" sz="2900" dirty="0"/>
              <a:t>Case studies</a:t>
            </a:r>
          </a:p>
          <a:p>
            <a:pPr marL="1188720" lvl="3" indent="-210312" eaLnBrk="1" fontAlgn="auto" hangingPunct="1">
              <a:spcAft>
                <a:spcPts val="0"/>
              </a:spcAft>
              <a:buClr>
                <a:schemeClr val="accent3"/>
              </a:buClr>
              <a:buFont typeface="Wingdings 2"/>
              <a:buChar char=""/>
              <a:defRPr/>
            </a:pPr>
            <a:r>
              <a:rPr lang="en-US" altLang="en-US" sz="2900" dirty="0"/>
              <a:t>Case series</a:t>
            </a:r>
          </a:p>
          <a:p>
            <a:pPr marL="1188720" lvl="3" indent="-210312" eaLnBrk="1" fontAlgn="auto" hangingPunct="1">
              <a:spcAft>
                <a:spcPts val="0"/>
              </a:spcAft>
              <a:buClr>
                <a:schemeClr val="accent3"/>
              </a:buClr>
              <a:buFont typeface="Wingdings 2"/>
              <a:buChar char=""/>
              <a:defRPr/>
            </a:pPr>
            <a:r>
              <a:rPr lang="en-US" altLang="en-US" sz="2900" dirty="0"/>
              <a:t>Ecological studies </a:t>
            </a:r>
          </a:p>
          <a:p>
            <a:pPr lvl="2" indent="-246888" eaLnBrk="1" fontAlgn="auto" hangingPunct="1">
              <a:spcAft>
                <a:spcPts val="0"/>
              </a:spcAft>
              <a:buFont typeface="Wingdings 2"/>
              <a:buChar char=""/>
              <a:defRPr/>
            </a:pPr>
            <a:r>
              <a:rPr lang="en-US" altLang="en-US" sz="3400" b="1" dirty="0" smtClean="0"/>
              <a:t>Analytical Studies</a:t>
            </a:r>
          </a:p>
          <a:p>
            <a:pPr marL="1188720" lvl="3" indent="-210312" eaLnBrk="1" fontAlgn="auto" hangingPunct="1">
              <a:spcAft>
                <a:spcPts val="0"/>
              </a:spcAft>
              <a:buClr>
                <a:schemeClr val="accent3"/>
              </a:buClr>
              <a:buFont typeface="Wingdings 2"/>
              <a:buChar char=""/>
              <a:defRPr/>
            </a:pPr>
            <a:r>
              <a:rPr lang="en-US" sz="2900" dirty="0"/>
              <a:t>Cross-sectional studies</a:t>
            </a:r>
          </a:p>
          <a:p>
            <a:pPr marL="1188720" lvl="3" indent="-210312" eaLnBrk="1" fontAlgn="auto" hangingPunct="1">
              <a:spcAft>
                <a:spcPts val="0"/>
              </a:spcAft>
              <a:buClr>
                <a:schemeClr val="accent3"/>
              </a:buClr>
              <a:buFont typeface="Wingdings 2"/>
              <a:buChar char=""/>
              <a:defRPr/>
            </a:pPr>
            <a:r>
              <a:rPr lang="en-US" sz="2900" dirty="0"/>
              <a:t>Case-control</a:t>
            </a:r>
          </a:p>
          <a:p>
            <a:pPr marL="1188720" lvl="3" indent="-210312" eaLnBrk="1" fontAlgn="auto" hangingPunct="1">
              <a:spcAft>
                <a:spcPts val="0"/>
              </a:spcAft>
              <a:buClr>
                <a:schemeClr val="accent3"/>
              </a:buClr>
              <a:buFont typeface="Wingdings 2"/>
              <a:buChar char=""/>
              <a:defRPr/>
            </a:pPr>
            <a:r>
              <a:rPr lang="en-US" sz="2900" dirty="0"/>
              <a:t>Cohort </a:t>
            </a:r>
          </a:p>
          <a:p>
            <a:pPr marL="393192" lvl="1" indent="0" eaLnBrk="1" fontAlgn="auto" hangingPunct="1">
              <a:spcAft>
                <a:spcPts val="0"/>
              </a:spcAft>
              <a:buFont typeface="Wingdings 2"/>
              <a:buNone/>
              <a:defRPr/>
            </a:pPr>
            <a:r>
              <a:rPr lang="en-US" altLang="en-US" sz="3000" b="1" i="1" dirty="0"/>
              <a:t>2. Experimental Studies</a:t>
            </a:r>
          </a:p>
          <a:p>
            <a:pPr marL="1188720" lvl="3" indent="-210312" eaLnBrk="1" fontAlgn="auto" hangingPunct="1">
              <a:spcAft>
                <a:spcPts val="0"/>
              </a:spcAft>
              <a:buClr>
                <a:schemeClr val="accent3"/>
              </a:buClr>
              <a:buFont typeface="Wingdings 2"/>
              <a:buChar char=""/>
              <a:defRPr/>
            </a:pPr>
            <a:r>
              <a:rPr lang="en-US" sz="2900" dirty="0"/>
              <a:t>Randomized control trial</a:t>
            </a:r>
          </a:p>
          <a:p>
            <a:pPr marL="1188720" lvl="3" indent="-210312" eaLnBrk="1" fontAlgn="auto" hangingPunct="1">
              <a:spcAft>
                <a:spcPts val="0"/>
              </a:spcAft>
              <a:buClr>
                <a:schemeClr val="accent3"/>
              </a:buClr>
              <a:buFont typeface="Wingdings 2"/>
              <a:buChar char=""/>
              <a:defRPr/>
            </a:pPr>
            <a:r>
              <a:rPr lang="en-US" sz="2900" dirty="0"/>
              <a:t>Quasi-experimental </a:t>
            </a:r>
          </a:p>
          <a:p>
            <a:pPr marL="1188720" lvl="3" indent="-210312" eaLnBrk="1" fontAlgn="auto" hangingPunct="1">
              <a:spcAft>
                <a:spcPts val="0"/>
              </a:spcAft>
              <a:buClr>
                <a:schemeClr val="accent3"/>
              </a:buClr>
              <a:buFont typeface="Wingdings 2"/>
              <a:buChar char=""/>
              <a:defRPr/>
            </a:pPr>
            <a:r>
              <a:rPr lang="en-US" sz="2900" dirty="0"/>
              <a:t>Community trial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study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They are usually based on mortality statistics and may examine patterns of death by age, sex, race or ethnicity during specified time periods or in various countries.</a:t>
            </a:r>
          </a:p>
          <a:p>
            <a:r>
              <a:rPr lang="en-US" dirty="0" smtClean="0"/>
              <a:t>They describe a health outcome by different characteristics of a person (race, age, or sex, for example), place (geographic location), and time (a specific year or a span of time). For example, the case fatality of cholera in 1854 in London was 40% (John Snow, the cholera outbreak in London).</a:t>
            </a:r>
          </a:p>
          <a:p>
            <a:r>
              <a:rPr lang="en-US" dirty="0" smtClean="0"/>
              <a:t>The results are used to understand a population’s health status, generate hypotheses about the causes of diseases, and inform program planning and evaluation. In other words, descriptive epidemiology describes the distribution of disease</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types of descriptive studies include: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case report or case series</a:t>
            </a:r>
          </a:p>
          <a:p>
            <a:r>
              <a:rPr lang="en-US" dirty="0" smtClean="0"/>
              <a:t>correlation or ecologic studies</a:t>
            </a:r>
          </a:p>
          <a:p>
            <a:r>
              <a:rPr lang="en-US" dirty="0" smtClean="0"/>
              <a:t>cross-sectional studies</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study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Descriptive studies that examine individuals can take the form of case reports (a report of a single case of an unusual disease or association), case series (a description of several similar cases) and cross-sectional studies. </a:t>
            </a:r>
          </a:p>
          <a:p>
            <a:pPr>
              <a:buNone/>
            </a:pPr>
            <a:r>
              <a:rPr lang="en-US" dirty="0" smtClean="0"/>
              <a:t>Descriptive studies that examine populations, or groups, as the unit of observation, are known as ecological studies.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685800" y="609600"/>
            <a:ext cx="7772400" cy="685800"/>
          </a:xfrm>
        </p:spPr>
        <p:txBody>
          <a:bodyPr>
            <a:normAutofit fontScale="90000"/>
          </a:bodyPr>
          <a:lstStyle/>
          <a:p>
            <a:pPr eaLnBrk="1" hangingPunct="1"/>
            <a:r>
              <a:rPr lang="en-US" altLang="en-US" sz="4500" b="1" smtClean="0"/>
              <a:t>Case Reports</a:t>
            </a:r>
            <a:endParaRPr lang="en-US" altLang="en-US" sz="4500" smtClean="0"/>
          </a:p>
        </p:txBody>
      </p:sp>
      <p:sp>
        <p:nvSpPr>
          <p:cNvPr id="13315" name="Rectangle 1027"/>
          <p:cNvSpPr>
            <a:spLocks noGrp="1" noChangeArrowheads="1"/>
          </p:cNvSpPr>
          <p:nvPr>
            <p:ph idx="1"/>
          </p:nvPr>
        </p:nvSpPr>
        <p:spPr>
          <a:xfrm>
            <a:off x="304800" y="1752600"/>
            <a:ext cx="8686800" cy="4114800"/>
          </a:xfrm>
        </p:spPr>
        <p:txBody>
          <a:bodyPr/>
          <a:lstStyle/>
          <a:p>
            <a:pPr eaLnBrk="1" hangingPunct="1"/>
            <a:r>
              <a:rPr lang="en-US" altLang="en-US" sz="2800" b="1" smtClean="0"/>
              <a:t>Detailed presentation of a single case or handful of cases</a:t>
            </a:r>
          </a:p>
          <a:p>
            <a:pPr eaLnBrk="1" hangingPunct="1"/>
            <a:r>
              <a:rPr lang="en-US" altLang="en-US" sz="2800" b="1" smtClean="0"/>
              <a:t>Generally report a new or unique finding</a:t>
            </a:r>
          </a:p>
          <a:p>
            <a:pPr lvl="2" eaLnBrk="1" hangingPunct="1"/>
            <a:r>
              <a:rPr lang="en-US" altLang="en-US" sz="2800" smtClean="0"/>
              <a:t>e.g. previous undescribed disease</a:t>
            </a:r>
          </a:p>
          <a:p>
            <a:pPr lvl="2" eaLnBrk="1" hangingPunct="1"/>
            <a:r>
              <a:rPr lang="en-US" altLang="en-US" sz="2800" smtClean="0"/>
              <a:t>e.g. e.g. unexpected new therapeutic effect</a:t>
            </a:r>
          </a:p>
          <a:p>
            <a:pPr lvl="2" eaLnBrk="1" hangingPunct="1"/>
            <a:r>
              <a:rPr lang="en-US" altLang="en-US" sz="2800" smtClean="0"/>
              <a:t>e.g. adverse events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685800" y="457200"/>
            <a:ext cx="7772400" cy="838200"/>
          </a:xfrm>
        </p:spPr>
        <p:txBody>
          <a:bodyPr/>
          <a:lstStyle/>
          <a:p>
            <a:pPr algn="ctr" eaLnBrk="1" hangingPunct="1"/>
            <a:r>
              <a:rPr lang="en-US" altLang="en-US" sz="3200" b="1" smtClean="0"/>
              <a:t>Case Series</a:t>
            </a:r>
            <a:endParaRPr lang="en-US" altLang="en-US" sz="3200" smtClean="0"/>
          </a:p>
        </p:txBody>
      </p:sp>
      <p:sp>
        <p:nvSpPr>
          <p:cNvPr id="14339" name="Rectangle 1027"/>
          <p:cNvSpPr>
            <a:spLocks noGrp="1" noChangeArrowheads="1"/>
          </p:cNvSpPr>
          <p:nvPr>
            <p:ph idx="1"/>
          </p:nvPr>
        </p:nvSpPr>
        <p:spPr>
          <a:xfrm>
            <a:off x="381000" y="1676400"/>
            <a:ext cx="8534400" cy="2514600"/>
          </a:xfrm>
        </p:spPr>
        <p:txBody>
          <a:bodyPr/>
          <a:lstStyle/>
          <a:p>
            <a:pPr eaLnBrk="1" hangingPunct="1"/>
            <a:r>
              <a:rPr lang="en-US" altLang="en-US" sz="2400" smtClean="0"/>
              <a:t>Experience of a group of patients with a similar diagnosis</a:t>
            </a:r>
          </a:p>
          <a:p>
            <a:pPr eaLnBrk="1" hangingPunct="1"/>
            <a:r>
              <a:rPr lang="en-US" altLang="en-US" sz="2400" smtClean="0"/>
              <a:t>Cases may be identified from a single or multiple sources</a:t>
            </a:r>
          </a:p>
          <a:p>
            <a:pPr eaLnBrk="1" hangingPunct="1"/>
            <a:r>
              <a:rPr lang="en-US" altLang="en-US" sz="2400" smtClean="0"/>
              <a:t>Generally report on new/unique condition</a:t>
            </a:r>
          </a:p>
          <a:p>
            <a:pPr eaLnBrk="1" hangingPunct="1"/>
            <a:r>
              <a:rPr lang="en-US" altLang="en-US" sz="2400" smtClean="0"/>
              <a:t>May be only realistic design for rare disorders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104900" y="1603375"/>
            <a:ext cx="2087563" cy="520700"/>
          </a:xfrm>
          <a:prstGeom prst="rect">
            <a:avLst/>
          </a:prstGeom>
          <a:noFill/>
          <a:ln w="12700">
            <a:noFill/>
            <a:miter lim="800000"/>
            <a:headEnd/>
            <a:tailEnd/>
          </a:ln>
        </p:spPr>
        <p:txBody>
          <a:bodyPr wrap="none" lIns="90488" tIns="44450" rIns="90488" bIns="44450">
            <a:spAutoFit/>
          </a:bodyPr>
          <a:lstStyle/>
          <a:p>
            <a:r>
              <a:rPr lang="en-US" altLang="en-US" sz="2800" b="1"/>
              <a:t>Case Report</a:t>
            </a:r>
          </a:p>
        </p:txBody>
      </p:sp>
      <p:sp>
        <p:nvSpPr>
          <p:cNvPr id="15363" name="Rectangle 3"/>
          <p:cNvSpPr>
            <a:spLocks noChangeArrowheads="1"/>
          </p:cNvSpPr>
          <p:nvPr/>
        </p:nvSpPr>
        <p:spPr bwMode="auto">
          <a:xfrm>
            <a:off x="1127125" y="3124200"/>
            <a:ext cx="1925638" cy="520700"/>
          </a:xfrm>
          <a:prstGeom prst="rect">
            <a:avLst/>
          </a:prstGeom>
          <a:noFill/>
          <a:ln w="12700">
            <a:noFill/>
            <a:miter lim="800000"/>
            <a:headEnd/>
            <a:tailEnd/>
          </a:ln>
        </p:spPr>
        <p:txBody>
          <a:bodyPr wrap="none" lIns="90488" tIns="44450" rIns="90488" bIns="44450">
            <a:spAutoFit/>
          </a:bodyPr>
          <a:lstStyle/>
          <a:p>
            <a:r>
              <a:rPr lang="en-US" altLang="en-US" sz="2800" b="1"/>
              <a:t>Case Series</a:t>
            </a:r>
          </a:p>
        </p:txBody>
      </p:sp>
      <p:sp>
        <p:nvSpPr>
          <p:cNvPr id="15364" name="Rectangle 4"/>
          <p:cNvSpPr>
            <a:spLocks noChangeArrowheads="1"/>
          </p:cNvSpPr>
          <p:nvPr/>
        </p:nvSpPr>
        <p:spPr bwMode="auto">
          <a:xfrm>
            <a:off x="1400175" y="4270375"/>
            <a:ext cx="1914525" cy="950913"/>
          </a:xfrm>
          <a:prstGeom prst="rect">
            <a:avLst/>
          </a:prstGeom>
          <a:noFill/>
          <a:ln w="12700">
            <a:noFill/>
            <a:miter lim="800000"/>
            <a:headEnd/>
            <a:tailEnd/>
          </a:ln>
        </p:spPr>
        <p:txBody>
          <a:bodyPr wrap="none" lIns="90488" tIns="44450" rIns="90488" bIns="44450">
            <a:spAutoFit/>
          </a:bodyPr>
          <a:lstStyle/>
          <a:p>
            <a:pPr algn="ctr"/>
            <a:r>
              <a:rPr lang="en-US" altLang="en-US" sz="2800" b="1"/>
              <a:t>Descriptive</a:t>
            </a:r>
          </a:p>
          <a:p>
            <a:pPr algn="ctr"/>
            <a:r>
              <a:rPr lang="en-US" altLang="en-US" sz="2800" b="1"/>
              <a:t>Study</a:t>
            </a:r>
            <a:endParaRPr lang="en-US" altLang="en-US" sz="2800"/>
          </a:p>
        </p:txBody>
      </p:sp>
      <p:sp>
        <p:nvSpPr>
          <p:cNvPr id="15365" name="Rectangle 5"/>
          <p:cNvSpPr>
            <a:spLocks noChangeArrowheads="1"/>
          </p:cNvSpPr>
          <p:nvPr/>
        </p:nvSpPr>
        <p:spPr bwMode="auto">
          <a:xfrm>
            <a:off x="5216525" y="1450975"/>
            <a:ext cx="3246438" cy="950913"/>
          </a:xfrm>
          <a:prstGeom prst="rect">
            <a:avLst/>
          </a:prstGeom>
          <a:noFill/>
          <a:ln w="12700">
            <a:noFill/>
            <a:miter lim="800000"/>
            <a:headEnd/>
            <a:tailEnd/>
          </a:ln>
        </p:spPr>
        <p:txBody>
          <a:bodyPr wrap="none" lIns="90488" tIns="44450" rIns="90488" bIns="44450">
            <a:spAutoFit/>
          </a:bodyPr>
          <a:lstStyle/>
          <a:p>
            <a:pPr algn="ctr"/>
            <a:r>
              <a:rPr lang="en-US" altLang="en-US" sz="2800" b="1">
                <a:solidFill>
                  <a:schemeClr val="tx2"/>
                </a:solidFill>
              </a:rPr>
              <a:t>One case of unusual</a:t>
            </a:r>
          </a:p>
          <a:p>
            <a:pPr algn="ctr"/>
            <a:r>
              <a:rPr lang="en-US" altLang="en-US" sz="2800" b="1">
                <a:solidFill>
                  <a:schemeClr val="tx2"/>
                </a:solidFill>
              </a:rPr>
              <a:t>findings</a:t>
            </a:r>
          </a:p>
        </p:txBody>
      </p:sp>
      <p:sp>
        <p:nvSpPr>
          <p:cNvPr id="15366" name="Rectangle 6"/>
          <p:cNvSpPr>
            <a:spLocks noChangeArrowheads="1"/>
          </p:cNvSpPr>
          <p:nvPr/>
        </p:nvSpPr>
        <p:spPr bwMode="auto">
          <a:xfrm>
            <a:off x="5372100" y="2898775"/>
            <a:ext cx="2754313" cy="950913"/>
          </a:xfrm>
          <a:prstGeom prst="rect">
            <a:avLst/>
          </a:prstGeom>
          <a:noFill/>
          <a:ln w="12700">
            <a:noFill/>
            <a:miter lim="800000"/>
            <a:headEnd/>
            <a:tailEnd/>
          </a:ln>
        </p:spPr>
        <p:txBody>
          <a:bodyPr wrap="none" lIns="90488" tIns="44450" rIns="90488" bIns="44450">
            <a:spAutoFit/>
          </a:bodyPr>
          <a:lstStyle/>
          <a:p>
            <a:pPr algn="ctr"/>
            <a:r>
              <a:rPr lang="en-US" altLang="en-US" sz="2800" b="1">
                <a:solidFill>
                  <a:schemeClr val="tx2"/>
                </a:solidFill>
              </a:rPr>
              <a:t>Multiple cases of</a:t>
            </a:r>
          </a:p>
          <a:p>
            <a:pPr algn="ctr"/>
            <a:r>
              <a:rPr lang="en-US" altLang="en-US" sz="2800" b="1">
                <a:solidFill>
                  <a:schemeClr val="tx2"/>
                </a:solidFill>
              </a:rPr>
              <a:t> findings</a:t>
            </a:r>
          </a:p>
        </p:txBody>
      </p:sp>
      <p:sp>
        <p:nvSpPr>
          <p:cNvPr id="15367" name="Rectangle 7"/>
          <p:cNvSpPr>
            <a:spLocks noChangeArrowheads="1"/>
          </p:cNvSpPr>
          <p:nvPr/>
        </p:nvSpPr>
        <p:spPr bwMode="auto">
          <a:xfrm>
            <a:off x="4991100" y="4422775"/>
            <a:ext cx="3794125" cy="950913"/>
          </a:xfrm>
          <a:prstGeom prst="rect">
            <a:avLst/>
          </a:prstGeom>
          <a:noFill/>
          <a:ln w="12700">
            <a:noFill/>
            <a:miter lim="800000"/>
            <a:headEnd/>
            <a:tailEnd/>
          </a:ln>
        </p:spPr>
        <p:txBody>
          <a:bodyPr wrap="none" lIns="90488" tIns="44450" rIns="90488" bIns="44450">
            <a:spAutoFit/>
          </a:bodyPr>
          <a:lstStyle/>
          <a:p>
            <a:pPr algn="ctr"/>
            <a:r>
              <a:rPr lang="en-US" altLang="en-US" sz="2800" b="1">
                <a:solidFill>
                  <a:schemeClr val="tx2"/>
                </a:solidFill>
              </a:rPr>
              <a:t>Population-based </a:t>
            </a:r>
          </a:p>
          <a:p>
            <a:pPr algn="ctr"/>
            <a:r>
              <a:rPr lang="en-US" altLang="en-US" sz="2800" b="1">
                <a:solidFill>
                  <a:schemeClr val="tx2"/>
                </a:solidFill>
              </a:rPr>
              <a:t>cases with denominator</a:t>
            </a:r>
            <a:endParaRPr lang="en-US" altLang="en-US" sz="2800">
              <a:solidFill>
                <a:schemeClr val="tx2"/>
              </a:solidFill>
            </a:endParaRPr>
          </a:p>
        </p:txBody>
      </p:sp>
      <p:sp>
        <p:nvSpPr>
          <p:cNvPr id="15368" name="AutoShape 10"/>
          <p:cNvSpPr>
            <a:spLocks noChangeArrowheads="1"/>
          </p:cNvSpPr>
          <p:nvPr/>
        </p:nvSpPr>
        <p:spPr bwMode="auto">
          <a:xfrm>
            <a:off x="3886200" y="1831975"/>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en-US" altLang="en-US"/>
          </a:p>
        </p:txBody>
      </p:sp>
      <p:sp>
        <p:nvSpPr>
          <p:cNvPr id="15369" name="AutoShape 11"/>
          <p:cNvSpPr>
            <a:spLocks noChangeArrowheads="1"/>
          </p:cNvSpPr>
          <p:nvPr/>
        </p:nvSpPr>
        <p:spPr bwMode="auto">
          <a:xfrm>
            <a:off x="3886200" y="3352800"/>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en-US" altLang="en-US"/>
          </a:p>
        </p:txBody>
      </p:sp>
      <p:sp>
        <p:nvSpPr>
          <p:cNvPr id="15370" name="AutoShape 12"/>
          <p:cNvSpPr>
            <a:spLocks noChangeArrowheads="1"/>
          </p:cNvSpPr>
          <p:nvPr/>
        </p:nvSpPr>
        <p:spPr bwMode="auto">
          <a:xfrm>
            <a:off x="4419600" y="4879975"/>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457200" y="1019175"/>
            <a:ext cx="5200650" cy="3324225"/>
          </a:xfrm>
          <a:prstGeom prst="rect">
            <a:avLst/>
          </a:prstGeom>
          <a:noFill/>
          <a:ln w="12699">
            <a:noFill/>
            <a:miter lim="800000"/>
            <a:headEnd type="none" w="sm" len="sm"/>
            <a:tailEnd type="none" w="sm" len="sm"/>
          </a:ln>
        </p:spPr>
      </p:pic>
      <p:sp>
        <p:nvSpPr>
          <p:cNvPr id="9219" name="TextBox 3"/>
          <p:cNvSpPr txBox="1">
            <a:spLocks noChangeArrowheads="1"/>
          </p:cNvSpPr>
          <p:nvPr/>
        </p:nvSpPr>
        <p:spPr bwMode="auto">
          <a:xfrm>
            <a:off x="5334000" y="4495800"/>
            <a:ext cx="3200400" cy="83026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dirty="0" smtClean="0">
                <a:solidFill>
                  <a:srgbClr val="000000"/>
                </a:solidFill>
              </a:rPr>
              <a:t>32% usually purchase Cappuccino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36588" y="762000"/>
            <a:ext cx="7083425" cy="4800600"/>
          </a:xfrm>
          <a:prstGeom prst="rect">
            <a:avLst/>
          </a:prstGeom>
          <a:noFill/>
          <a:ln w="12699">
            <a:noFill/>
            <a:miter lim="800000"/>
            <a:headEnd type="none" w="sm" len="sm"/>
            <a:tailEnd type="none" w="sm" len="sm"/>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cross-sectional survey may be purely descriptive and used to assess the burden of a particular disease in a defined population.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t>Applications of Descriptive Studies</a:t>
            </a:r>
            <a:endParaRPr lang="en-US" sz="4000" dirty="0"/>
          </a:p>
        </p:txBody>
      </p:sp>
      <p:sp>
        <p:nvSpPr>
          <p:cNvPr id="3" name="Content Placeholder 2"/>
          <p:cNvSpPr>
            <a:spLocks noGrp="1"/>
          </p:cNvSpPr>
          <p:nvPr>
            <p:ph idx="1"/>
          </p:nvPr>
        </p:nvSpPr>
        <p:spPr>
          <a:xfrm>
            <a:off x="304800" y="1143000"/>
            <a:ext cx="8382000" cy="5410200"/>
          </a:xfrm>
        </p:spPr>
        <p:txBody>
          <a:bodyPr>
            <a:normAutofit/>
          </a:bodyPr>
          <a:lstStyle/>
          <a:p>
            <a:r>
              <a:rPr lang="en-US" sz="2000" dirty="0" smtClean="0"/>
              <a:t>Descriptive epidemiology identifies non-random variation in the distribution of disease, injury or health. </a:t>
            </a:r>
          </a:p>
          <a:p>
            <a:r>
              <a:rPr lang="en-US" sz="2000" dirty="0" smtClean="0"/>
              <a:t>Their function is to describe the “who, what, why, when, where” without regard to the hypothesis, highlighting patterns of disease and associated factors.</a:t>
            </a:r>
          </a:p>
          <a:p>
            <a:r>
              <a:rPr lang="en-US" sz="2000" dirty="0" smtClean="0"/>
              <a:t>This allows the public health practitioner to generate testable hypotheses regarding why such variation occurs. </a:t>
            </a:r>
          </a:p>
          <a:p>
            <a:r>
              <a:rPr lang="en-US" sz="2000" dirty="0" smtClean="0"/>
              <a:t>Descriptive epidemiology identifies who is affected, when, and where the situation is occurring in the community or population of interest.  This is an important tool for health services planning and programming. </a:t>
            </a:r>
          </a:p>
          <a:p>
            <a:r>
              <a:rPr lang="en-US" sz="2000" dirty="0" smtClean="0"/>
              <a:t>Pure descriptive studies are rare, but descriptive data in reports of health statistics are a useful source of ideas for epidemiological studies.</a:t>
            </a:r>
          </a:p>
          <a:p>
            <a:r>
              <a:rPr lang="en-US" sz="2000" dirty="0" smtClean="0"/>
              <a:t>Limited descriptive information (such as that provided in a case series) in which the characteristics of several patients with a specific disease are described but are not compared with those of a reference population, often stimulates the initiation of a more detailed epidemiological study.</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cross sectional analytical survey"/>
          <p:cNvPicPr>
            <a:picLocks noChangeAspect="1" noChangeArrowheads="1"/>
          </p:cNvPicPr>
          <p:nvPr/>
        </p:nvPicPr>
        <p:blipFill>
          <a:blip r:embed="rId2"/>
          <a:srcRect/>
          <a:stretch>
            <a:fillRect/>
          </a:stretch>
        </p:blipFill>
        <p:spPr bwMode="auto">
          <a:xfrm>
            <a:off x="304800" y="419100"/>
            <a:ext cx="8229600" cy="6120304"/>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 of Descriptive Studies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Descriptive (including ecological) studies are generally relatively quick, easy and cheap to conduct.</a:t>
            </a:r>
          </a:p>
          <a:p>
            <a:r>
              <a:rPr lang="en-US" dirty="0" smtClean="0"/>
              <a:t>Exposure data often only available at the area level.</a:t>
            </a:r>
          </a:p>
          <a:p>
            <a:r>
              <a:rPr lang="en-US" dirty="0" smtClean="0"/>
              <a:t>Differences in exposure between areas may be bigger than at the individual level, and so are more easily examined.</a:t>
            </a:r>
          </a:p>
          <a:p>
            <a:r>
              <a:rPr lang="en-US" dirty="0" smtClean="0"/>
              <a:t>Utilization of geographical information systems to examine the spatial framework of disease and exposure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endParaRPr lang="en-US" dirty="0"/>
          </a:p>
        </p:txBody>
      </p:sp>
      <p:sp>
        <p:nvSpPr>
          <p:cNvPr id="3" name="Content Placeholder 2"/>
          <p:cNvSpPr>
            <a:spLocks noGrp="1"/>
          </p:cNvSpPr>
          <p:nvPr>
            <p:ph idx="1"/>
          </p:nvPr>
        </p:nvSpPr>
        <p:spPr/>
        <p:txBody>
          <a:bodyPr>
            <a:normAutofit fontScale="92500"/>
          </a:bodyPr>
          <a:lstStyle/>
          <a:p>
            <a:r>
              <a:rPr lang="en-US" dirty="0" smtClean="0"/>
              <a:t>A descriptive study is limited to a description of the occurrence of a disease in a population.</a:t>
            </a:r>
          </a:p>
          <a:p>
            <a:r>
              <a:rPr lang="en-US" dirty="0" smtClean="0"/>
              <a:t>It is unable to test hypotheses.</a:t>
            </a:r>
          </a:p>
          <a:p>
            <a:r>
              <a:rPr lang="en-US" dirty="0" smtClean="0"/>
              <a:t>Weaknesses of case reports and case series are that they have no comparison (control) group, they cannot be tested for statistical associations, and they are especially prone to publication bias (especially where case reports/series describe the effectiveness of an intervention).</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228600" y="2438400"/>
            <a:ext cx="8686800" cy="175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altLang="en-US" sz="5400" dirty="0" smtClean="0">
                <a:solidFill>
                  <a:schemeClr val="tx1"/>
                </a:solidFill>
              </a:rPr>
              <a:t>Analytical Studies</a:t>
            </a:r>
            <a:endParaRPr lang="en-US" altLang="en-US" dirty="0" smtClean="0">
              <a:solidFill>
                <a:schemeClr val="tx1"/>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ok to link exposure and disease&#10; What is the exposure?&#10; Who are the exposed?&#10; What are the potential health effects?&#10;..."/>
          <p:cNvPicPr>
            <a:picLocks noChangeAspect="1" noChangeArrowheads="1"/>
          </p:cNvPicPr>
          <p:nvPr/>
        </p:nvPicPr>
        <p:blipFill>
          <a:blip r:embed="rId2"/>
          <a:srcRect/>
          <a:stretch>
            <a:fillRect/>
          </a:stretch>
        </p:blipFill>
        <p:spPr bwMode="auto">
          <a:xfrm>
            <a:off x="156841" y="244475"/>
            <a:ext cx="8301359" cy="623252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Image result for epidemiological study designs ppt"/>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ltLang="en-US"/>
          </a:p>
        </p:txBody>
      </p:sp>
      <p:pic>
        <p:nvPicPr>
          <p:cNvPr id="19459" name="Picture 4" descr="Image result for epidemiological study designs ppt"/>
          <p:cNvPicPr>
            <a:picLocks noChangeAspect="1" noChangeArrowheads="1"/>
          </p:cNvPicPr>
          <p:nvPr/>
        </p:nvPicPr>
        <p:blipFill>
          <a:blip r:embed="rId2"/>
          <a:srcRect b="13769"/>
          <a:stretch>
            <a:fillRect/>
          </a:stretch>
        </p:blipFill>
        <p:spPr bwMode="auto">
          <a:xfrm>
            <a:off x="685800" y="790350"/>
            <a:ext cx="7886469" cy="477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descr="Analytical Stdies&#10; "/>
          <p:cNvPicPr>
            <a:picLocks noChangeAspect="1" noChangeArrowheads="1"/>
          </p:cNvPicPr>
          <p:nvPr/>
        </p:nvPicPr>
        <p:blipFill>
          <a:blip r:embed="rId2"/>
          <a:srcRect/>
          <a:stretch>
            <a:fillRect/>
          </a:stretch>
        </p:blipFill>
        <p:spPr bwMode="auto">
          <a:xfrm>
            <a:off x="233359" y="168275"/>
            <a:ext cx="8605841" cy="6461125"/>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descr="Analytical Stdies&#10; "/>
          <p:cNvPicPr>
            <a:picLocks noChangeAspect="1" noChangeArrowheads="1"/>
          </p:cNvPicPr>
          <p:nvPr/>
        </p:nvPicPr>
        <p:blipFill>
          <a:blip r:embed="rId2"/>
          <a:srcRect/>
          <a:stretch>
            <a:fillRect/>
          </a:stretch>
        </p:blipFill>
        <p:spPr bwMode="auto">
          <a:xfrm>
            <a:off x="284265" y="92075"/>
            <a:ext cx="8707335" cy="653732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066799" y="457200"/>
            <a:ext cx="7047301" cy="5944418"/>
          </a:xfrm>
          <a:prstGeom prst="rect">
            <a:avLst/>
          </a:prstGeom>
          <a:noFill/>
          <a:ln w="12699">
            <a:noFill/>
            <a:miter lim="800000"/>
            <a:headEnd type="none" w="sm" len="sm"/>
            <a:tailEnd type="none" w="sm" len="sm"/>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609600"/>
            <a:ext cx="8077200" cy="762000"/>
          </a:xfrm>
        </p:spPr>
        <p:txBody>
          <a:bodyPr/>
          <a:lstStyle/>
          <a:p>
            <a:pPr eaLnBrk="1" hangingPunct="1"/>
            <a:r>
              <a:rPr lang="en-US" altLang="en-US" sz="3800" b="1" smtClean="0"/>
              <a:t>Basic Question in Analytic Research</a:t>
            </a:r>
            <a:endParaRPr lang="en-US" altLang="en-US" smtClean="0"/>
          </a:p>
        </p:txBody>
      </p:sp>
      <p:sp>
        <p:nvSpPr>
          <p:cNvPr id="21507" name="Rectangle 3"/>
          <p:cNvSpPr>
            <a:spLocks noGrp="1" noChangeArrowheads="1"/>
          </p:cNvSpPr>
          <p:nvPr>
            <p:ph idx="1"/>
          </p:nvPr>
        </p:nvSpPr>
        <p:spPr>
          <a:xfrm>
            <a:off x="533400" y="1676400"/>
            <a:ext cx="8077200" cy="990600"/>
          </a:xfrm>
        </p:spPr>
        <p:txBody>
          <a:bodyPr/>
          <a:lstStyle/>
          <a:p>
            <a:pPr eaLnBrk="1" hangingPunct="1"/>
            <a:r>
              <a:rPr lang="en-US" altLang="en-US" sz="4000" smtClean="0"/>
              <a:t>Are exposure and outcome linked?</a:t>
            </a:r>
          </a:p>
        </p:txBody>
      </p:sp>
      <p:sp>
        <p:nvSpPr>
          <p:cNvPr id="21508" name="WordArt 4"/>
          <p:cNvSpPr>
            <a:spLocks noChangeArrowheads="1" noChangeShapeType="1" noTextEdit="1"/>
          </p:cNvSpPr>
          <p:nvPr/>
        </p:nvSpPr>
        <p:spPr bwMode="auto">
          <a:xfrm>
            <a:off x="2057400" y="3352800"/>
            <a:ext cx="990600" cy="1371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E</a:t>
            </a:r>
          </a:p>
        </p:txBody>
      </p:sp>
      <p:sp>
        <p:nvSpPr>
          <p:cNvPr id="21509" name="WordArt 5"/>
          <p:cNvSpPr>
            <a:spLocks noChangeArrowheads="1" noChangeShapeType="1" noTextEdit="1"/>
          </p:cNvSpPr>
          <p:nvPr/>
        </p:nvSpPr>
        <p:spPr bwMode="auto">
          <a:xfrm>
            <a:off x="6019800" y="3352800"/>
            <a:ext cx="990600" cy="1371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D</a:t>
            </a:r>
          </a:p>
        </p:txBody>
      </p:sp>
      <p:sp>
        <p:nvSpPr>
          <p:cNvPr id="21510" name="Text Box 6"/>
          <p:cNvSpPr txBox="1">
            <a:spLocks noChangeArrowheads="1"/>
          </p:cNvSpPr>
          <p:nvPr/>
        </p:nvSpPr>
        <p:spPr bwMode="auto">
          <a:xfrm>
            <a:off x="1660525" y="4997450"/>
            <a:ext cx="2038350" cy="641350"/>
          </a:xfrm>
          <a:prstGeom prst="rect">
            <a:avLst/>
          </a:prstGeom>
          <a:noFill/>
          <a:ln w="12699">
            <a:noFill/>
            <a:miter lim="800000"/>
            <a:headEnd type="none" w="sm" len="sm"/>
            <a:tailEnd type="none" w="sm" len="sm"/>
          </a:ln>
        </p:spPr>
        <p:txBody>
          <a:bodyPr wrap="none">
            <a:spAutoFit/>
          </a:bodyPr>
          <a:lstStyle/>
          <a:p>
            <a:r>
              <a:rPr lang="en-US" altLang="en-US" sz="3600" b="1"/>
              <a:t>Exposure</a:t>
            </a:r>
          </a:p>
        </p:txBody>
      </p:sp>
      <p:sp>
        <p:nvSpPr>
          <p:cNvPr id="21511" name="Text Box 7"/>
          <p:cNvSpPr txBox="1">
            <a:spLocks noChangeArrowheads="1"/>
          </p:cNvSpPr>
          <p:nvPr/>
        </p:nvSpPr>
        <p:spPr bwMode="auto">
          <a:xfrm>
            <a:off x="5486400" y="4997450"/>
            <a:ext cx="1979613" cy="646113"/>
          </a:xfrm>
          <a:prstGeom prst="rect">
            <a:avLst/>
          </a:prstGeom>
          <a:noFill/>
          <a:ln w="12699">
            <a:noFill/>
            <a:miter lim="800000"/>
            <a:headEnd type="none" w="sm" len="sm"/>
            <a:tailEnd type="none" w="sm" len="sm"/>
          </a:ln>
        </p:spPr>
        <p:txBody>
          <a:bodyPr wrap="none">
            <a:spAutoFit/>
          </a:bodyPr>
          <a:lstStyle/>
          <a:p>
            <a:r>
              <a:rPr lang="en-US" altLang="en-US" sz="3600" b="1"/>
              <a:t>Outcome</a:t>
            </a:r>
          </a:p>
        </p:txBody>
      </p:sp>
      <p:sp>
        <p:nvSpPr>
          <p:cNvPr id="21512" name="AutoShape 8"/>
          <p:cNvSpPr>
            <a:spLocks noChangeArrowheads="1"/>
          </p:cNvSpPr>
          <p:nvPr/>
        </p:nvSpPr>
        <p:spPr bwMode="auto">
          <a:xfrm>
            <a:off x="3733800" y="3886200"/>
            <a:ext cx="1600200" cy="457200"/>
          </a:xfrm>
          <a:prstGeom prst="rightArrow">
            <a:avLst>
              <a:gd name="adj1" fmla="val 50000"/>
              <a:gd name="adj2" fmla="val 87500"/>
            </a:avLst>
          </a:prstGeom>
          <a:solidFill>
            <a:schemeClr val="accent1"/>
          </a:solidFill>
          <a:ln w="12699">
            <a:solidFill>
              <a:schemeClr val="tx1"/>
            </a:solidFill>
            <a:miter lim="800000"/>
            <a:headEnd type="none" w="sm" len="sm"/>
            <a:tailEnd type="none" w="sm" len="sm"/>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762000"/>
            <a:ext cx="7772400" cy="685800"/>
          </a:xfrm>
        </p:spPr>
        <p:txBody>
          <a:bodyPr/>
          <a:lstStyle/>
          <a:p>
            <a:pPr algn="ctr" eaLnBrk="1" hangingPunct="1"/>
            <a:r>
              <a:rPr lang="en-US" altLang="en-US" sz="3200" b="1" smtClean="0"/>
              <a:t>Cross-sectional studies</a:t>
            </a:r>
            <a:endParaRPr lang="en-US" altLang="en-US" sz="3200" smtClean="0"/>
          </a:p>
        </p:txBody>
      </p:sp>
      <p:sp>
        <p:nvSpPr>
          <p:cNvPr id="22531" name="Rectangle 3"/>
          <p:cNvSpPr>
            <a:spLocks noGrp="1" noChangeArrowheads="1"/>
          </p:cNvSpPr>
          <p:nvPr>
            <p:ph idx="1"/>
          </p:nvPr>
        </p:nvSpPr>
        <p:spPr>
          <a:xfrm>
            <a:off x="304800" y="1981200"/>
            <a:ext cx="8534400" cy="990600"/>
          </a:xfrm>
        </p:spPr>
        <p:txBody>
          <a:bodyPr/>
          <a:lstStyle/>
          <a:p>
            <a:pPr eaLnBrk="1" hangingPunct="1"/>
            <a:r>
              <a:rPr lang="en-US" altLang="en-US" sz="2800" b="1" smtClean="0"/>
              <a:t>Measures  exposures and outcomes at a single point in time</a:t>
            </a:r>
          </a:p>
        </p:txBody>
      </p:sp>
      <p:sp>
        <p:nvSpPr>
          <p:cNvPr id="22532" name="Rectangle 4"/>
          <p:cNvSpPr>
            <a:spLocks noChangeArrowheads="1"/>
          </p:cNvSpPr>
          <p:nvPr/>
        </p:nvSpPr>
        <p:spPr bwMode="auto">
          <a:xfrm>
            <a:off x="3048000" y="35814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22533" name="Line 5"/>
          <p:cNvSpPr>
            <a:spLocks noChangeShapeType="1"/>
          </p:cNvSpPr>
          <p:nvPr/>
        </p:nvSpPr>
        <p:spPr bwMode="auto">
          <a:xfrm>
            <a:off x="1981200" y="55626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22534" name="Text Box 6"/>
          <p:cNvSpPr txBox="1">
            <a:spLocks noChangeArrowheads="1"/>
          </p:cNvSpPr>
          <p:nvPr/>
        </p:nvSpPr>
        <p:spPr bwMode="auto">
          <a:xfrm>
            <a:off x="4724400" y="5562600"/>
            <a:ext cx="758825" cy="457200"/>
          </a:xfrm>
          <a:prstGeom prst="rect">
            <a:avLst/>
          </a:prstGeom>
          <a:noFill/>
          <a:ln w="9525">
            <a:noFill/>
            <a:miter lim="800000"/>
            <a:headEnd/>
            <a:tailEnd/>
          </a:ln>
        </p:spPr>
        <p:txBody>
          <a:bodyPr wrap="none">
            <a:spAutoFit/>
          </a:bodyPr>
          <a:lstStyle/>
          <a:p>
            <a:r>
              <a:rPr lang="en-US" altLang="en-US" b="1">
                <a:solidFill>
                  <a:srgbClr val="009900"/>
                </a:solidFill>
              </a:rPr>
              <a:t>time</a:t>
            </a:r>
          </a:p>
        </p:txBody>
      </p:sp>
      <p:sp>
        <p:nvSpPr>
          <p:cNvPr id="22535" name="AutoShape 7"/>
          <p:cNvSpPr>
            <a:spLocks noChangeArrowheads="1"/>
          </p:cNvSpPr>
          <p:nvPr/>
        </p:nvSpPr>
        <p:spPr bwMode="auto">
          <a:xfrm>
            <a:off x="3276600" y="5791200"/>
            <a:ext cx="452438"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22536" name="Text Box 8"/>
          <p:cNvSpPr txBox="1">
            <a:spLocks noChangeArrowheads="1"/>
          </p:cNvSpPr>
          <p:nvPr/>
        </p:nvSpPr>
        <p:spPr bwMode="auto">
          <a:xfrm>
            <a:off x="3962400" y="6019800"/>
            <a:ext cx="4986338" cy="457200"/>
          </a:xfrm>
          <a:prstGeom prst="rect">
            <a:avLst/>
          </a:prstGeom>
          <a:noFill/>
          <a:ln w="9525">
            <a:noFill/>
            <a:miter lim="800000"/>
            <a:headEnd/>
            <a:tailEnd/>
          </a:ln>
        </p:spPr>
        <p:txBody>
          <a:bodyPr wrap="none">
            <a:spAutoFit/>
          </a:bodyPr>
          <a:lstStyle/>
          <a:p>
            <a:r>
              <a:rPr lang="en-US" altLang="en-US" b="1"/>
              <a:t>Study only exists at this point in time</a:t>
            </a:r>
          </a:p>
        </p:txBody>
      </p:sp>
      <p:graphicFrame>
        <p:nvGraphicFramePr>
          <p:cNvPr id="22537" name="Object 9"/>
          <p:cNvGraphicFramePr>
            <a:graphicFrameLocks noChangeAspect="1"/>
          </p:cNvGraphicFramePr>
          <p:nvPr/>
        </p:nvGraphicFramePr>
        <p:xfrm>
          <a:off x="7010400" y="914400"/>
          <a:ext cx="668338" cy="1219200"/>
        </p:xfrm>
        <a:graphic>
          <a:graphicData uri="http://schemas.openxmlformats.org/presentationml/2006/ole">
            <mc:AlternateContent xmlns:mc="http://schemas.openxmlformats.org/markup-compatibility/2006">
              <mc:Choice xmlns:v="urn:schemas-microsoft-com:vml" Requires="v">
                <p:oleObj spid="_x0000_s1027" name="Clip" r:id="rId4" imgW="1526540" imgH="3131820" progId="">
                  <p:embed/>
                </p:oleObj>
              </mc:Choice>
              <mc:Fallback>
                <p:oleObj name="Clip" r:id="rId4" imgW="1526540" imgH="3131820"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914400"/>
                        <a:ext cx="668338"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868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457200"/>
            <a:ext cx="5638800" cy="838200"/>
          </a:xfrm>
        </p:spPr>
        <p:txBody>
          <a:bodyPr/>
          <a:lstStyle/>
          <a:p>
            <a:pPr eaLnBrk="1" hangingPunct="1"/>
            <a:r>
              <a:rPr lang="en-US" altLang="en-US" sz="3200" b="1" smtClean="0"/>
              <a:t>Cross-sectional Design</a:t>
            </a:r>
            <a:endParaRPr lang="en-US" altLang="en-US" sz="3200" smtClean="0"/>
          </a:p>
        </p:txBody>
      </p:sp>
      <p:sp>
        <p:nvSpPr>
          <p:cNvPr id="23555" name="Rectangle 3"/>
          <p:cNvSpPr>
            <a:spLocks noChangeArrowheads="1"/>
          </p:cNvSpPr>
          <p:nvPr/>
        </p:nvSpPr>
        <p:spPr bwMode="auto">
          <a:xfrm>
            <a:off x="1447800" y="37338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23556" name="Line 4"/>
          <p:cNvSpPr>
            <a:spLocks noChangeShapeType="1"/>
          </p:cNvSpPr>
          <p:nvPr/>
        </p:nvSpPr>
        <p:spPr bwMode="auto">
          <a:xfrm>
            <a:off x="381000" y="57150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23557" name="Text Box 5"/>
          <p:cNvSpPr txBox="1">
            <a:spLocks noChangeArrowheads="1"/>
          </p:cNvSpPr>
          <p:nvPr/>
        </p:nvSpPr>
        <p:spPr bwMode="auto">
          <a:xfrm>
            <a:off x="3124200" y="5715000"/>
            <a:ext cx="758825" cy="457200"/>
          </a:xfrm>
          <a:prstGeom prst="rect">
            <a:avLst/>
          </a:prstGeom>
          <a:noFill/>
          <a:ln w="9525">
            <a:noFill/>
            <a:miter lim="800000"/>
            <a:headEnd/>
            <a:tailEnd/>
          </a:ln>
        </p:spPr>
        <p:txBody>
          <a:bodyPr wrap="none">
            <a:spAutoFit/>
          </a:bodyPr>
          <a:lstStyle/>
          <a:p>
            <a:r>
              <a:rPr lang="en-US" altLang="en-US" b="1">
                <a:solidFill>
                  <a:srgbClr val="009900"/>
                </a:solidFill>
              </a:rPr>
              <a:t>time</a:t>
            </a:r>
          </a:p>
        </p:txBody>
      </p:sp>
      <p:sp>
        <p:nvSpPr>
          <p:cNvPr id="23558" name="AutoShape 6"/>
          <p:cNvSpPr>
            <a:spLocks noChangeArrowheads="1"/>
          </p:cNvSpPr>
          <p:nvPr/>
        </p:nvSpPr>
        <p:spPr bwMode="auto">
          <a:xfrm>
            <a:off x="1676400" y="5943600"/>
            <a:ext cx="452438"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23559" name="Text Box 7"/>
          <p:cNvSpPr txBox="1">
            <a:spLocks noChangeArrowheads="1"/>
          </p:cNvSpPr>
          <p:nvPr/>
        </p:nvSpPr>
        <p:spPr bwMode="auto">
          <a:xfrm>
            <a:off x="2362200" y="6172200"/>
            <a:ext cx="4986338" cy="457200"/>
          </a:xfrm>
          <a:prstGeom prst="rect">
            <a:avLst/>
          </a:prstGeom>
          <a:noFill/>
          <a:ln w="9525">
            <a:noFill/>
            <a:miter lim="800000"/>
            <a:headEnd/>
            <a:tailEnd/>
          </a:ln>
        </p:spPr>
        <p:txBody>
          <a:bodyPr wrap="none">
            <a:spAutoFit/>
          </a:bodyPr>
          <a:lstStyle/>
          <a:p>
            <a:r>
              <a:rPr lang="en-US" altLang="en-US" b="1"/>
              <a:t>Study only exists at this point in time</a:t>
            </a:r>
          </a:p>
        </p:txBody>
      </p:sp>
      <p:sp>
        <p:nvSpPr>
          <p:cNvPr id="23560" name="AutoShape 8"/>
          <p:cNvSpPr>
            <a:spLocks noChangeArrowheads="1"/>
          </p:cNvSpPr>
          <p:nvPr/>
        </p:nvSpPr>
        <p:spPr bwMode="auto">
          <a:xfrm flipV="1">
            <a:off x="152400" y="2438400"/>
            <a:ext cx="2209800" cy="2057400"/>
          </a:xfrm>
          <a:prstGeom prst="curvedRightArrow">
            <a:avLst>
              <a:gd name="adj1" fmla="val 20000"/>
              <a:gd name="adj2" fmla="val 40000"/>
              <a:gd name="adj3" fmla="val 35802"/>
            </a:avLst>
          </a:prstGeom>
          <a:solidFill>
            <a:schemeClr val="accent1"/>
          </a:solidFill>
          <a:ln w="12699">
            <a:solidFill>
              <a:schemeClr val="tx1"/>
            </a:solidFill>
            <a:miter lim="800000"/>
            <a:headEnd type="none" w="sm" len="sm"/>
            <a:tailEnd type="none" w="sm" len="sm"/>
          </a:ln>
        </p:spPr>
        <p:txBody>
          <a:bodyPr wrap="none" anchor="ctr"/>
          <a:lstStyle/>
          <a:p>
            <a:endParaRPr lang="en-US" altLang="en-US"/>
          </a:p>
        </p:txBody>
      </p:sp>
      <p:sp>
        <p:nvSpPr>
          <p:cNvPr id="23561" name="AutoShape 9"/>
          <p:cNvSpPr>
            <a:spLocks noChangeArrowheads="1"/>
          </p:cNvSpPr>
          <p:nvPr/>
        </p:nvSpPr>
        <p:spPr bwMode="auto">
          <a:xfrm>
            <a:off x="2514600" y="23622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Study</a:t>
            </a:r>
          </a:p>
          <a:p>
            <a:pPr algn="ctr"/>
            <a:r>
              <a:rPr lang="en-US" altLang="en-US" b="1"/>
              <a:t>population</a:t>
            </a:r>
          </a:p>
        </p:txBody>
      </p:sp>
      <p:sp>
        <p:nvSpPr>
          <p:cNvPr id="23562" name="AutoShape 10"/>
          <p:cNvSpPr>
            <a:spLocks noChangeArrowheads="1"/>
          </p:cNvSpPr>
          <p:nvPr/>
        </p:nvSpPr>
        <p:spPr bwMode="auto">
          <a:xfrm>
            <a:off x="4495800" y="15240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No Disease</a:t>
            </a:r>
          </a:p>
        </p:txBody>
      </p:sp>
      <p:sp>
        <p:nvSpPr>
          <p:cNvPr id="23563" name="AutoShape 11"/>
          <p:cNvSpPr>
            <a:spLocks noChangeArrowheads="1"/>
          </p:cNvSpPr>
          <p:nvPr/>
        </p:nvSpPr>
        <p:spPr bwMode="auto">
          <a:xfrm>
            <a:off x="4495800" y="31242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Disease</a:t>
            </a:r>
          </a:p>
        </p:txBody>
      </p:sp>
      <p:sp>
        <p:nvSpPr>
          <p:cNvPr id="23564" name="AutoShape 12"/>
          <p:cNvSpPr>
            <a:spLocks noChangeArrowheads="1"/>
          </p:cNvSpPr>
          <p:nvPr/>
        </p:nvSpPr>
        <p:spPr bwMode="auto">
          <a:xfrm>
            <a:off x="6477000" y="12192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present</a:t>
            </a:r>
          </a:p>
        </p:txBody>
      </p:sp>
      <p:sp>
        <p:nvSpPr>
          <p:cNvPr id="23565" name="AutoShape 13"/>
          <p:cNvSpPr>
            <a:spLocks noChangeArrowheads="1"/>
          </p:cNvSpPr>
          <p:nvPr/>
        </p:nvSpPr>
        <p:spPr bwMode="auto">
          <a:xfrm>
            <a:off x="6477000" y="19812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absent</a:t>
            </a:r>
          </a:p>
        </p:txBody>
      </p:sp>
      <p:sp>
        <p:nvSpPr>
          <p:cNvPr id="23566" name="AutoShape 14"/>
          <p:cNvSpPr>
            <a:spLocks noChangeArrowheads="1"/>
          </p:cNvSpPr>
          <p:nvPr/>
        </p:nvSpPr>
        <p:spPr bwMode="auto">
          <a:xfrm>
            <a:off x="6477000" y="29718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present</a:t>
            </a:r>
          </a:p>
        </p:txBody>
      </p:sp>
      <p:sp>
        <p:nvSpPr>
          <p:cNvPr id="23567" name="AutoShape 15"/>
          <p:cNvSpPr>
            <a:spLocks noChangeArrowheads="1"/>
          </p:cNvSpPr>
          <p:nvPr/>
        </p:nvSpPr>
        <p:spPr bwMode="auto">
          <a:xfrm>
            <a:off x="6477000" y="37338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absent</a:t>
            </a:r>
          </a:p>
        </p:txBody>
      </p:sp>
      <p:sp>
        <p:nvSpPr>
          <p:cNvPr id="23568" name="AutoShape 16"/>
          <p:cNvSpPr>
            <a:spLocks/>
          </p:cNvSpPr>
          <p:nvPr/>
        </p:nvSpPr>
        <p:spPr bwMode="auto">
          <a:xfrm>
            <a:off x="4267200" y="2133600"/>
            <a:ext cx="76200" cy="1447800"/>
          </a:xfrm>
          <a:prstGeom prst="leftBrace">
            <a:avLst>
              <a:gd name="adj1" fmla="val 158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23569" name="AutoShape 17"/>
          <p:cNvSpPr>
            <a:spLocks/>
          </p:cNvSpPr>
          <p:nvPr/>
        </p:nvSpPr>
        <p:spPr bwMode="auto">
          <a:xfrm>
            <a:off x="6248400" y="15240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23570" name="AutoShape 18"/>
          <p:cNvSpPr>
            <a:spLocks/>
          </p:cNvSpPr>
          <p:nvPr/>
        </p:nvSpPr>
        <p:spPr bwMode="auto">
          <a:xfrm>
            <a:off x="6248400" y="32766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cxnSp>
        <p:nvCxnSpPr>
          <p:cNvPr id="23571" name="AutoShape 19"/>
          <p:cNvCxnSpPr>
            <a:cxnSpLocks noChangeShapeType="1"/>
          </p:cNvCxnSpPr>
          <p:nvPr/>
        </p:nvCxnSpPr>
        <p:spPr bwMode="auto">
          <a:xfrm>
            <a:off x="2667000" y="4495800"/>
            <a:ext cx="6096000" cy="0"/>
          </a:xfrm>
          <a:prstGeom prst="straightConnector1">
            <a:avLst/>
          </a:prstGeom>
          <a:noFill/>
          <a:ln w="38100">
            <a:solidFill>
              <a:schemeClr val="tx1"/>
            </a:solidFill>
            <a:prstDash val="sysDot"/>
            <a:round/>
            <a:headEnd type="oval" w="sm" len="sm"/>
            <a:tailEnd type="oval" w="sm" len="sm"/>
          </a:ln>
        </p:spPr>
      </p:cxnSp>
      <p:sp>
        <p:nvSpPr>
          <p:cNvPr id="23572" name="Line 20"/>
          <p:cNvSpPr>
            <a:spLocks noChangeShapeType="1"/>
          </p:cNvSpPr>
          <p:nvPr/>
        </p:nvSpPr>
        <p:spPr bwMode="auto">
          <a:xfrm flipV="1">
            <a:off x="1905000" y="4495800"/>
            <a:ext cx="3810000" cy="1219200"/>
          </a:xfrm>
          <a:prstGeom prst="line">
            <a:avLst/>
          </a:prstGeom>
          <a:noFill/>
          <a:ln w="38100">
            <a:solidFill>
              <a:schemeClr val="tx1"/>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09600"/>
            <a:ext cx="7772400" cy="838200"/>
          </a:xfrm>
        </p:spPr>
        <p:txBody>
          <a:bodyPr/>
          <a:lstStyle/>
          <a:p>
            <a:pPr algn="ctr" eaLnBrk="1" hangingPunct="1"/>
            <a:r>
              <a:rPr lang="en-US" altLang="en-US" sz="3200" b="1" smtClean="0"/>
              <a:t>Cross-sectional Studies</a:t>
            </a:r>
            <a:endParaRPr lang="en-US" altLang="en-US" sz="3200" smtClean="0"/>
          </a:p>
        </p:txBody>
      </p:sp>
      <p:sp>
        <p:nvSpPr>
          <p:cNvPr id="30723" name="Rectangle 3"/>
          <p:cNvSpPr>
            <a:spLocks noGrp="1" noChangeArrowheads="1"/>
          </p:cNvSpPr>
          <p:nvPr>
            <p:ph idx="1"/>
          </p:nvPr>
        </p:nvSpPr>
        <p:spPr>
          <a:xfrm>
            <a:off x="228600" y="1676400"/>
            <a:ext cx="8763000" cy="4724400"/>
          </a:xfrm>
        </p:spPr>
        <p:txBody>
          <a:bodyPr>
            <a:normAutofit/>
          </a:bodyPr>
          <a:lstStyle/>
          <a:p>
            <a:pPr eaLnBrk="1" hangingPunct="1"/>
            <a:r>
              <a:rPr lang="en-US" altLang="en-US" sz="2400" b="1" smtClean="0">
                <a:latin typeface="Calibri" pitchFamily="34" charset="0"/>
              </a:rPr>
              <a:t>Often used to study conditions that are relatively frequent</a:t>
            </a:r>
          </a:p>
          <a:p>
            <a:pPr eaLnBrk="1" hangingPunct="1"/>
            <a:r>
              <a:rPr lang="en-US" altLang="en-US" sz="2400" b="1" smtClean="0">
                <a:latin typeface="Calibri" pitchFamily="34" charset="0"/>
              </a:rPr>
              <a:t>Example: </a:t>
            </a:r>
            <a:r>
              <a:rPr lang="en-US" altLang="en-US" sz="2400" b="1" smtClean="0">
                <a:solidFill>
                  <a:srgbClr val="7030A0"/>
                </a:solidFill>
                <a:latin typeface="Calibri" pitchFamily="34" charset="0"/>
              </a:rPr>
              <a:t>community surveys </a:t>
            </a:r>
          </a:p>
          <a:p>
            <a:pPr eaLnBrk="1" hangingPunct="1"/>
            <a:endParaRPr lang="en-US" altLang="en-US" sz="2400" b="1" smtClean="0">
              <a:solidFill>
                <a:srgbClr val="7030A0"/>
              </a:solidFill>
              <a:latin typeface="Calibri" pitchFamily="34" charset="0"/>
            </a:endParaRPr>
          </a:p>
          <a:p>
            <a:pPr eaLnBrk="1" hangingPunct="1"/>
            <a:r>
              <a:rPr lang="en-US" altLang="en-US" sz="2400" b="1" smtClean="0">
                <a:latin typeface="Calibri" pitchFamily="34" charset="0"/>
              </a:rPr>
              <a:t>Not suitable for studying </a:t>
            </a:r>
            <a:r>
              <a:rPr lang="en-US" altLang="en-US" sz="2400" b="1" smtClean="0">
                <a:solidFill>
                  <a:srgbClr val="7030A0"/>
                </a:solidFill>
                <a:latin typeface="Calibri" pitchFamily="34" charset="0"/>
              </a:rPr>
              <a:t>rare or highly fatal diseases </a:t>
            </a:r>
            <a:r>
              <a:rPr lang="en-US" altLang="en-US" sz="2400" b="1" smtClean="0">
                <a:latin typeface="Calibri" pitchFamily="34" charset="0"/>
              </a:rPr>
              <a:t>or a disease with short duration of expression</a:t>
            </a:r>
          </a:p>
          <a:p>
            <a:pPr eaLnBrk="1" hangingPunct="1"/>
            <a:endParaRPr lang="en-US" altLang="en-US" sz="2400" b="1" smtClean="0">
              <a:latin typeface="Calibri" pitchFamily="34" charset="0"/>
            </a:endParaRPr>
          </a:p>
          <a:p>
            <a:pPr marL="273050" lvl="2" indent="-273050" eaLnBrk="1" hangingPunct="1">
              <a:buClr>
                <a:srgbClr val="0BD0D9"/>
              </a:buClr>
              <a:buSzPct val="95000"/>
            </a:pPr>
            <a:r>
              <a:rPr lang="en-US" altLang="en-US" sz="2400" b="1" smtClean="0">
                <a:latin typeface="Calibri" pitchFamily="34" charset="0"/>
              </a:rPr>
              <a:t>Weakest observational design  </a:t>
            </a:r>
          </a:p>
          <a:p>
            <a:pPr marL="273050" lvl="2" indent="-273050" eaLnBrk="1" hangingPunct="1">
              <a:buClr>
                <a:srgbClr val="0BD0D9"/>
              </a:buClr>
              <a:buSzPct val="95000"/>
            </a:pPr>
            <a:r>
              <a:rPr lang="en-US" altLang="en-US" sz="2400" b="1" smtClean="0">
                <a:latin typeface="Calibri" pitchFamily="34" charset="0"/>
              </a:rPr>
              <a:t>                      </a:t>
            </a:r>
          </a:p>
          <a:p>
            <a:pPr marL="273050" lvl="2" indent="-273050" eaLnBrk="1" hangingPunct="1">
              <a:buClr>
                <a:srgbClr val="0BD0D9"/>
              </a:buClr>
              <a:buSzPct val="95000"/>
            </a:pPr>
            <a:r>
              <a:rPr lang="en-US" altLang="en-US" sz="2400" b="1" smtClean="0">
                <a:latin typeface="Calibri" pitchFamily="34" charset="0"/>
              </a:rPr>
              <a:t>The </a:t>
            </a:r>
            <a:r>
              <a:rPr lang="en-US" altLang="en-US" sz="2400" b="1" smtClean="0">
                <a:solidFill>
                  <a:srgbClr val="7030A0"/>
                </a:solidFill>
                <a:latin typeface="Calibri" pitchFamily="34" charset="0"/>
              </a:rPr>
              <a:t>temporal association </a:t>
            </a:r>
            <a:r>
              <a:rPr lang="en-US" altLang="en-US" sz="2400" b="1" smtClean="0">
                <a:latin typeface="Calibri" pitchFamily="34" charset="0"/>
              </a:rPr>
              <a:t>of exposure and effect may be difficult or impossible to determine</a:t>
            </a:r>
          </a:p>
          <a:p>
            <a:pPr eaLnBrk="1" hangingPunct="1"/>
            <a:endParaRPr lang="en-US" altLang="en-US" sz="2800" b="1" smtClean="0">
              <a:latin typeface="Calibri" pitchFamily="34" charset="0"/>
            </a:endParaRPr>
          </a:p>
        </p:txBody>
      </p:sp>
      <p:graphicFrame>
        <p:nvGraphicFramePr>
          <p:cNvPr id="24580" name="Object 4"/>
          <p:cNvGraphicFramePr>
            <a:graphicFrameLocks noChangeAspect="1"/>
          </p:cNvGraphicFramePr>
          <p:nvPr/>
        </p:nvGraphicFramePr>
        <p:xfrm>
          <a:off x="6934200" y="457200"/>
          <a:ext cx="668338" cy="1219200"/>
        </p:xfrm>
        <a:graphic>
          <a:graphicData uri="http://schemas.openxmlformats.org/presentationml/2006/ole">
            <mc:AlternateContent xmlns:mc="http://schemas.openxmlformats.org/markup-compatibility/2006">
              <mc:Choice xmlns:v="urn:schemas-microsoft-com:vml" Requires="v">
                <p:oleObj spid="_x0000_s2051" name="Clip" r:id="rId4" imgW="1526540" imgH="3131820" progId="">
                  <p:embed/>
                </p:oleObj>
              </mc:Choice>
              <mc:Fallback>
                <p:oleObj name="Clip" r:id="rId4" imgW="1526540" imgH="313182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457200"/>
                        <a:ext cx="668338"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609600"/>
            <a:ext cx="7772400" cy="762000"/>
          </a:xfrm>
        </p:spPr>
        <p:txBody>
          <a:bodyPr>
            <a:normAutofit fontScale="90000"/>
          </a:bodyPr>
          <a:lstStyle/>
          <a:p>
            <a:r>
              <a:rPr lang="en-US" altLang="en-US" sz="4900" b="1" dirty="0" smtClean="0"/>
              <a:t/>
            </a:r>
            <a:br>
              <a:rPr lang="en-US" altLang="en-US" sz="4900" b="1" dirty="0" smtClean="0"/>
            </a:br>
            <a:r>
              <a:rPr lang="en-US" altLang="en-US" sz="5400" b="1" dirty="0" smtClean="0"/>
              <a:t>Case-Control Studies</a:t>
            </a:r>
            <a:r>
              <a:rPr lang="en-US" altLang="en-US" sz="4900" b="1" dirty="0" smtClean="0"/>
              <a:t/>
            </a:r>
            <a:br>
              <a:rPr lang="en-US" altLang="en-US" sz="4900" b="1" dirty="0" smtClean="0"/>
            </a:br>
            <a:endParaRPr lang="en-US" altLang="en-US" sz="3200" dirty="0" smtClean="0"/>
          </a:p>
        </p:txBody>
      </p:sp>
      <p:sp>
        <p:nvSpPr>
          <p:cNvPr id="32771" name="Rectangle 3"/>
          <p:cNvSpPr>
            <a:spLocks noGrp="1" noChangeArrowheads="1"/>
          </p:cNvSpPr>
          <p:nvPr>
            <p:ph idx="1"/>
          </p:nvPr>
        </p:nvSpPr>
        <p:spPr>
          <a:xfrm>
            <a:off x="228600" y="1828800"/>
            <a:ext cx="8610600" cy="3657600"/>
          </a:xfrm>
        </p:spPr>
        <p:txBody>
          <a:bodyPr>
            <a:normAutofit lnSpcReduction="10000"/>
          </a:bodyPr>
          <a:lstStyle/>
          <a:p>
            <a:pPr lvl="1" eaLnBrk="1" hangingPunct="1"/>
            <a:r>
              <a:rPr lang="en-US" altLang="en-US" b="1" dirty="0" smtClean="0"/>
              <a:t>An “observational” design comparing exposures in disease cases vs. healthy controls from same population</a:t>
            </a:r>
          </a:p>
          <a:p>
            <a:pPr lvl="1" eaLnBrk="1" hangingPunct="1">
              <a:buFont typeface="Wingdings 2" pitchFamily="18" charset="2"/>
              <a:buNone/>
            </a:pPr>
            <a:endParaRPr lang="en-US" altLang="en-US" b="1" dirty="0" smtClean="0"/>
          </a:p>
          <a:p>
            <a:pPr lvl="1" eaLnBrk="1" hangingPunct="1"/>
            <a:r>
              <a:rPr lang="en-US" altLang="en-US" b="1" dirty="0" smtClean="0"/>
              <a:t>Exposure data collected retrospectively</a:t>
            </a:r>
          </a:p>
          <a:p>
            <a:pPr lvl="1" eaLnBrk="1" hangingPunct="1"/>
            <a:endParaRPr lang="en-US" altLang="en-US" b="1" dirty="0" smtClean="0"/>
          </a:p>
          <a:p>
            <a:pPr lvl="1" eaLnBrk="1" hangingPunct="1"/>
            <a:r>
              <a:rPr lang="en-US" altLang="en-US" b="1" dirty="0" smtClean="0"/>
              <a:t>Most feasible design where disease outcomes are rare</a:t>
            </a:r>
            <a:r>
              <a:rPr lang="en-US" altLang="en-US" dirty="0"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85800" y="457200"/>
            <a:ext cx="7772400" cy="685800"/>
          </a:xfrm>
        </p:spPr>
        <p:txBody>
          <a:bodyPr>
            <a:normAutofit fontScale="90000"/>
          </a:bodyPr>
          <a:lstStyle/>
          <a:p>
            <a:pPr algn="ctr" eaLnBrk="1" hangingPunct="1"/>
            <a:r>
              <a:rPr lang="en-US" altLang="en-US" sz="4900" b="1" smtClean="0"/>
              <a:t/>
            </a:r>
            <a:br>
              <a:rPr lang="en-US" altLang="en-US" sz="4900" b="1" smtClean="0"/>
            </a:br>
            <a:r>
              <a:rPr lang="en-US" altLang="en-US" sz="3200" b="1" smtClean="0"/>
              <a:t>Case-Control Studies</a:t>
            </a:r>
            <a:endParaRPr lang="en-US" altLang="en-US" sz="3200" smtClean="0"/>
          </a:p>
        </p:txBody>
      </p:sp>
      <p:sp>
        <p:nvSpPr>
          <p:cNvPr id="26627" name="Rectangle 1027"/>
          <p:cNvSpPr>
            <a:spLocks noGrp="1" noChangeArrowheads="1"/>
          </p:cNvSpPr>
          <p:nvPr>
            <p:ph idx="1"/>
          </p:nvPr>
        </p:nvSpPr>
        <p:spPr>
          <a:xfrm>
            <a:off x="457200" y="1447800"/>
            <a:ext cx="8305800" cy="1600200"/>
          </a:xfrm>
        </p:spPr>
        <p:txBody>
          <a:bodyPr/>
          <a:lstStyle/>
          <a:p>
            <a:pPr eaLnBrk="1" hangingPunct="1"/>
            <a:r>
              <a:rPr lang="en-US" altLang="en-US" sz="2800" b="1" smtClean="0">
                <a:solidFill>
                  <a:srgbClr val="7030A0"/>
                </a:solidFill>
              </a:rPr>
              <a:t>Retrospective Study  </a:t>
            </a:r>
            <a:r>
              <a:rPr lang="en-US" altLang="en-US" sz="2800" b="1" smtClean="0"/>
              <a:t>-  “to look back”, looks back in time to study events that have already occurred</a:t>
            </a:r>
          </a:p>
        </p:txBody>
      </p:sp>
      <p:grpSp>
        <p:nvGrpSpPr>
          <p:cNvPr id="2" name="Group 1034"/>
          <p:cNvGrpSpPr>
            <a:grpSpLocks/>
          </p:cNvGrpSpPr>
          <p:nvPr/>
        </p:nvGrpSpPr>
        <p:grpSpPr bwMode="auto">
          <a:xfrm flipH="1">
            <a:off x="990600" y="3733800"/>
            <a:ext cx="6629400" cy="2819400"/>
            <a:chOff x="1152" y="2352"/>
            <a:chExt cx="4176" cy="1776"/>
          </a:xfrm>
        </p:grpSpPr>
        <p:sp>
          <p:nvSpPr>
            <p:cNvPr id="26629" name="AutoShape 1028"/>
            <p:cNvSpPr>
              <a:spLocks noChangeArrowheads="1"/>
            </p:cNvSpPr>
            <p:nvPr/>
          </p:nvSpPr>
          <p:spPr bwMode="auto">
            <a:xfrm>
              <a:off x="2264" y="2640"/>
              <a:ext cx="1960" cy="521"/>
            </a:xfrm>
            <a:prstGeom prst="rightArrow">
              <a:avLst>
                <a:gd name="adj1" fmla="val 50000"/>
                <a:gd name="adj2" fmla="val 188117"/>
              </a:avLst>
            </a:prstGeom>
            <a:solidFill>
              <a:schemeClr val="accent1"/>
            </a:solidFill>
            <a:ln w="12700">
              <a:solidFill>
                <a:schemeClr val="tx1"/>
              </a:solidFill>
              <a:miter lim="800000"/>
              <a:headEnd/>
              <a:tailEnd/>
            </a:ln>
          </p:spPr>
          <p:txBody>
            <a:bodyPr wrap="none" anchor="ctr"/>
            <a:lstStyle/>
            <a:p>
              <a:endParaRPr lang="en-US" altLang="en-US"/>
            </a:p>
          </p:txBody>
        </p:sp>
        <p:sp>
          <p:nvSpPr>
            <p:cNvPr id="26630" name="Rectangle 1029"/>
            <p:cNvSpPr>
              <a:spLocks noChangeArrowheads="1"/>
            </p:cNvSpPr>
            <p:nvPr/>
          </p:nvSpPr>
          <p:spPr bwMode="auto">
            <a:xfrm>
              <a:off x="1300" y="2352"/>
              <a:ext cx="572" cy="1196"/>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26631" name="Line 1030"/>
            <p:cNvSpPr>
              <a:spLocks noChangeShapeType="1"/>
            </p:cNvSpPr>
            <p:nvPr/>
          </p:nvSpPr>
          <p:spPr bwMode="auto">
            <a:xfrm>
              <a:off x="1296" y="3600"/>
              <a:ext cx="4032" cy="0"/>
            </a:xfrm>
            <a:prstGeom prst="line">
              <a:avLst/>
            </a:prstGeom>
            <a:noFill/>
            <a:ln w="63500">
              <a:solidFill>
                <a:srgbClr val="008000"/>
              </a:solidFill>
              <a:round/>
              <a:headEnd/>
              <a:tailEnd type="triangle" w="med" len="med"/>
            </a:ln>
          </p:spPr>
          <p:txBody>
            <a:bodyPr wrap="none" anchor="ctr"/>
            <a:lstStyle/>
            <a:p>
              <a:endParaRPr lang="en-US"/>
            </a:p>
          </p:txBody>
        </p:sp>
        <p:sp>
          <p:nvSpPr>
            <p:cNvPr id="26632" name="Text Box 1031"/>
            <p:cNvSpPr txBox="1">
              <a:spLocks noChangeArrowheads="1"/>
            </p:cNvSpPr>
            <p:nvPr/>
          </p:nvSpPr>
          <p:spPr bwMode="auto">
            <a:xfrm>
              <a:off x="3000" y="3312"/>
              <a:ext cx="478" cy="288"/>
            </a:xfrm>
            <a:prstGeom prst="rect">
              <a:avLst/>
            </a:prstGeom>
            <a:noFill/>
            <a:ln w="9525">
              <a:noFill/>
              <a:miter lim="800000"/>
              <a:headEnd/>
              <a:tailEnd/>
            </a:ln>
          </p:spPr>
          <p:txBody>
            <a:bodyPr wrap="none">
              <a:spAutoFit/>
            </a:bodyPr>
            <a:lstStyle/>
            <a:p>
              <a:r>
                <a:rPr lang="en-US" altLang="en-US" b="1">
                  <a:solidFill>
                    <a:srgbClr val="009900"/>
                  </a:solidFill>
                </a:rPr>
                <a:t>time</a:t>
              </a:r>
            </a:p>
          </p:txBody>
        </p:sp>
        <p:sp>
          <p:nvSpPr>
            <p:cNvPr id="26633" name="AutoShape 1032"/>
            <p:cNvSpPr>
              <a:spLocks noChangeArrowheads="1"/>
            </p:cNvSpPr>
            <p:nvPr/>
          </p:nvSpPr>
          <p:spPr bwMode="auto">
            <a:xfrm>
              <a:off x="1152" y="3648"/>
              <a:ext cx="285" cy="48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26634" name="Text Box 1033"/>
            <p:cNvSpPr txBox="1">
              <a:spLocks noChangeArrowheads="1"/>
            </p:cNvSpPr>
            <p:nvPr/>
          </p:nvSpPr>
          <p:spPr bwMode="auto">
            <a:xfrm>
              <a:off x="3505" y="3744"/>
              <a:ext cx="1578" cy="288"/>
            </a:xfrm>
            <a:prstGeom prst="rect">
              <a:avLst/>
            </a:prstGeom>
            <a:noFill/>
            <a:ln w="9525">
              <a:noFill/>
              <a:miter lim="800000"/>
              <a:headEnd/>
              <a:tailEnd/>
            </a:ln>
          </p:spPr>
          <p:txBody>
            <a:bodyPr wrap="none">
              <a:spAutoFit/>
            </a:bodyPr>
            <a:lstStyle/>
            <a:p>
              <a:r>
                <a:rPr lang="en-US" altLang="en-US" b="1"/>
                <a:t>Study begins here</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8153400" cy="1371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altLang="en-US" sz="3200" b="1" dirty="0" smtClean="0"/>
              <a:t>Case-Control Studies</a:t>
            </a:r>
            <a:endParaRPr lang="en-US" altLang="en-US" sz="3200" dirty="0" smtClean="0"/>
          </a:p>
        </p:txBody>
      </p:sp>
      <p:sp>
        <p:nvSpPr>
          <p:cNvPr id="27651" name="Rectangle 3"/>
          <p:cNvSpPr>
            <a:spLocks noChangeArrowheads="1"/>
          </p:cNvSpPr>
          <p:nvPr/>
        </p:nvSpPr>
        <p:spPr bwMode="auto">
          <a:xfrm>
            <a:off x="2895600" y="1905000"/>
            <a:ext cx="5810250" cy="520700"/>
          </a:xfrm>
          <a:prstGeom prst="rect">
            <a:avLst/>
          </a:prstGeom>
          <a:noFill/>
          <a:ln w="12700">
            <a:noFill/>
            <a:miter lim="800000"/>
            <a:headEnd/>
            <a:tailEnd/>
          </a:ln>
        </p:spPr>
        <p:txBody>
          <a:bodyPr lIns="90488" tIns="44450" rIns="90488" bIns="44450">
            <a:spAutoFit/>
          </a:bodyPr>
          <a:lstStyle/>
          <a:p>
            <a:r>
              <a:rPr lang="en-US" altLang="en-US" sz="2800" b="1">
                <a:solidFill>
                  <a:srgbClr val="00B0F0"/>
                </a:solidFill>
              </a:rPr>
              <a:t>Cases:  Disease/problem</a:t>
            </a:r>
          </a:p>
        </p:txBody>
      </p:sp>
      <p:sp>
        <p:nvSpPr>
          <p:cNvPr id="27652" name="Rectangle 4"/>
          <p:cNvSpPr>
            <a:spLocks noChangeArrowheads="1"/>
          </p:cNvSpPr>
          <p:nvPr/>
        </p:nvSpPr>
        <p:spPr bwMode="auto">
          <a:xfrm>
            <a:off x="2743200" y="2514600"/>
            <a:ext cx="5410200" cy="520700"/>
          </a:xfrm>
          <a:prstGeom prst="rect">
            <a:avLst/>
          </a:prstGeom>
          <a:noFill/>
          <a:ln w="12700">
            <a:noFill/>
            <a:miter lim="800000"/>
            <a:headEnd/>
            <a:tailEnd/>
          </a:ln>
        </p:spPr>
        <p:txBody>
          <a:bodyPr lIns="90488" tIns="44450" rIns="90488" bIns="44450">
            <a:spAutoFit/>
          </a:bodyPr>
          <a:lstStyle/>
          <a:p>
            <a:r>
              <a:rPr lang="en-US" altLang="en-US" sz="2800" b="1">
                <a:solidFill>
                  <a:srgbClr val="00B0F0"/>
                </a:solidFill>
              </a:rPr>
              <a:t>Controls: No disease</a:t>
            </a:r>
          </a:p>
        </p:txBody>
      </p:sp>
      <p:sp>
        <p:nvSpPr>
          <p:cNvPr id="27653" name="AutoShape 5"/>
          <p:cNvSpPr>
            <a:spLocks noChangeArrowheads="1"/>
          </p:cNvSpPr>
          <p:nvPr/>
        </p:nvSpPr>
        <p:spPr bwMode="auto">
          <a:xfrm flipH="1">
            <a:off x="914400" y="4267200"/>
            <a:ext cx="3340100" cy="1219200"/>
          </a:xfrm>
          <a:prstGeom prst="rightArrow">
            <a:avLst>
              <a:gd name="adj1" fmla="val 50000"/>
              <a:gd name="adj2" fmla="val 136992"/>
            </a:avLst>
          </a:prstGeom>
          <a:solidFill>
            <a:schemeClr val="accent1"/>
          </a:solidFill>
          <a:ln w="12700">
            <a:solidFill>
              <a:schemeClr val="tx1"/>
            </a:solidFill>
            <a:miter lim="800000"/>
            <a:headEnd/>
            <a:tailEnd/>
          </a:ln>
        </p:spPr>
        <p:txBody>
          <a:bodyPr wrap="none" anchor="ctr"/>
          <a:lstStyle/>
          <a:p>
            <a:endParaRPr lang="en-US" altLang="en-US"/>
          </a:p>
        </p:txBody>
      </p:sp>
      <p:sp>
        <p:nvSpPr>
          <p:cNvPr id="27654" name="Rectangle 6"/>
          <p:cNvSpPr>
            <a:spLocks noChangeArrowheads="1"/>
          </p:cNvSpPr>
          <p:nvPr/>
        </p:nvSpPr>
        <p:spPr bwMode="auto">
          <a:xfrm>
            <a:off x="4876800" y="3505200"/>
            <a:ext cx="901700" cy="259080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rot="16266012">
            <a:off x="-1905000" y="3124200"/>
            <a:ext cx="4953000" cy="838200"/>
          </a:xfrm>
        </p:spPr>
        <p:txBody>
          <a:bodyPr>
            <a:normAutofit/>
          </a:bodyPr>
          <a:lstStyle/>
          <a:p>
            <a:pPr eaLnBrk="1" fontAlgn="auto" hangingPunct="1">
              <a:spcAft>
                <a:spcPts val="0"/>
              </a:spcAft>
              <a:defRPr/>
            </a:pPr>
            <a:r>
              <a:rPr lang="en-US" altLang="en-US" smtClean="0"/>
              <a:t>Case-Control Design</a:t>
            </a:r>
          </a:p>
        </p:txBody>
      </p:sp>
      <p:sp>
        <p:nvSpPr>
          <p:cNvPr id="28675" name="AutoShape 3"/>
          <p:cNvSpPr>
            <a:spLocks noChangeArrowheads="1"/>
          </p:cNvSpPr>
          <p:nvPr/>
        </p:nvSpPr>
        <p:spPr bwMode="auto">
          <a:xfrm>
            <a:off x="7010400" y="1676400"/>
            <a:ext cx="1600200" cy="990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Study</a:t>
            </a:r>
          </a:p>
          <a:p>
            <a:pPr algn="ctr"/>
            <a:r>
              <a:rPr lang="en-US" altLang="en-US" b="1"/>
              <a:t>population</a:t>
            </a:r>
          </a:p>
        </p:txBody>
      </p:sp>
      <p:sp>
        <p:nvSpPr>
          <p:cNvPr id="28676" name="AutoShape 4"/>
          <p:cNvSpPr>
            <a:spLocks noChangeArrowheads="1"/>
          </p:cNvSpPr>
          <p:nvPr/>
        </p:nvSpPr>
        <p:spPr bwMode="auto">
          <a:xfrm>
            <a:off x="5029200" y="8382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Cases</a:t>
            </a:r>
          </a:p>
          <a:p>
            <a:pPr algn="ctr"/>
            <a:r>
              <a:rPr lang="en-US" altLang="en-US" b="1"/>
              <a:t>(disease)</a:t>
            </a:r>
          </a:p>
        </p:txBody>
      </p:sp>
      <p:sp>
        <p:nvSpPr>
          <p:cNvPr id="28677" name="AutoShape 5"/>
          <p:cNvSpPr>
            <a:spLocks noChangeArrowheads="1"/>
          </p:cNvSpPr>
          <p:nvPr/>
        </p:nvSpPr>
        <p:spPr bwMode="auto">
          <a:xfrm>
            <a:off x="5029200" y="24384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Controls</a:t>
            </a:r>
          </a:p>
          <a:p>
            <a:pPr algn="ctr"/>
            <a:r>
              <a:rPr lang="en-US" altLang="en-US" b="1"/>
              <a:t>(no disease)</a:t>
            </a:r>
          </a:p>
        </p:txBody>
      </p:sp>
      <p:sp>
        <p:nvSpPr>
          <p:cNvPr id="28678" name="AutoShape 6"/>
          <p:cNvSpPr>
            <a:spLocks noChangeArrowheads="1"/>
          </p:cNvSpPr>
          <p:nvPr/>
        </p:nvSpPr>
        <p:spPr bwMode="auto">
          <a:xfrm>
            <a:off x="2362200" y="533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present</a:t>
            </a:r>
          </a:p>
        </p:txBody>
      </p:sp>
      <p:sp>
        <p:nvSpPr>
          <p:cNvPr id="28679" name="AutoShape 7"/>
          <p:cNvSpPr>
            <a:spLocks noChangeArrowheads="1"/>
          </p:cNvSpPr>
          <p:nvPr/>
        </p:nvSpPr>
        <p:spPr bwMode="auto">
          <a:xfrm>
            <a:off x="2362200" y="1295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absent </a:t>
            </a:r>
          </a:p>
        </p:txBody>
      </p:sp>
      <p:sp>
        <p:nvSpPr>
          <p:cNvPr id="28680" name="AutoShape 8"/>
          <p:cNvSpPr>
            <a:spLocks noChangeArrowheads="1"/>
          </p:cNvSpPr>
          <p:nvPr/>
        </p:nvSpPr>
        <p:spPr bwMode="auto">
          <a:xfrm>
            <a:off x="2362200" y="2286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present</a:t>
            </a:r>
          </a:p>
        </p:txBody>
      </p:sp>
      <p:sp>
        <p:nvSpPr>
          <p:cNvPr id="28681" name="AutoShape 9"/>
          <p:cNvSpPr>
            <a:spLocks noChangeArrowheads="1"/>
          </p:cNvSpPr>
          <p:nvPr/>
        </p:nvSpPr>
        <p:spPr bwMode="auto">
          <a:xfrm>
            <a:off x="2362200" y="3048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 absent</a:t>
            </a:r>
            <a:endParaRPr lang="en-US" altLang="en-US"/>
          </a:p>
        </p:txBody>
      </p:sp>
      <p:sp>
        <p:nvSpPr>
          <p:cNvPr id="28682" name="AutoShape 10"/>
          <p:cNvSpPr>
            <a:spLocks/>
          </p:cNvSpPr>
          <p:nvPr/>
        </p:nvSpPr>
        <p:spPr bwMode="auto">
          <a:xfrm flipH="1">
            <a:off x="6781800" y="1447800"/>
            <a:ext cx="76200" cy="1447800"/>
          </a:xfrm>
          <a:prstGeom prst="leftBrace">
            <a:avLst>
              <a:gd name="adj1" fmla="val 158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28683" name="AutoShape 11"/>
          <p:cNvSpPr>
            <a:spLocks/>
          </p:cNvSpPr>
          <p:nvPr/>
        </p:nvSpPr>
        <p:spPr bwMode="auto">
          <a:xfrm flipH="1">
            <a:off x="4800600" y="8382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28684" name="AutoShape 12"/>
          <p:cNvSpPr>
            <a:spLocks/>
          </p:cNvSpPr>
          <p:nvPr/>
        </p:nvSpPr>
        <p:spPr bwMode="auto">
          <a:xfrm flipH="1">
            <a:off x="4800600" y="25908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cxnSp>
        <p:nvCxnSpPr>
          <p:cNvPr id="28685" name="AutoShape 13"/>
          <p:cNvCxnSpPr>
            <a:cxnSpLocks noChangeShapeType="1"/>
          </p:cNvCxnSpPr>
          <p:nvPr/>
        </p:nvCxnSpPr>
        <p:spPr bwMode="auto">
          <a:xfrm>
            <a:off x="5257800" y="3505200"/>
            <a:ext cx="3124200" cy="0"/>
          </a:xfrm>
          <a:prstGeom prst="straightConnector1">
            <a:avLst/>
          </a:prstGeom>
          <a:noFill/>
          <a:ln w="38100">
            <a:solidFill>
              <a:schemeClr val="tx1"/>
            </a:solidFill>
            <a:prstDash val="sysDot"/>
            <a:round/>
            <a:headEnd type="oval" w="sm" len="sm"/>
            <a:tailEnd type="oval" w="sm" len="sm"/>
          </a:ln>
        </p:spPr>
      </p:cxnSp>
      <p:cxnSp>
        <p:nvCxnSpPr>
          <p:cNvPr id="28686" name="AutoShape 14"/>
          <p:cNvCxnSpPr>
            <a:cxnSpLocks noChangeShapeType="1"/>
          </p:cNvCxnSpPr>
          <p:nvPr/>
        </p:nvCxnSpPr>
        <p:spPr bwMode="auto">
          <a:xfrm>
            <a:off x="2438400" y="3921125"/>
            <a:ext cx="2209800" cy="0"/>
          </a:xfrm>
          <a:prstGeom prst="straightConnector1">
            <a:avLst/>
          </a:prstGeom>
          <a:noFill/>
          <a:ln w="38100">
            <a:solidFill>
              <a:schemeClr val="tx1"/>
            </a:solidFill>
            <a:prstDash val="sysDot"/>
            <a:round/>
            <a:headEnd type="oval" w="sm" len="sm"/>
            <a:tailEnd type="oval" w="sm" len="sm"/>
          </a:ln>
        </p:spPr>
      </p:cxnSp>
      <p:sp>
        <p:nvSpPr>
          <p:cNvPr id="28687" name="Text Box 15"/>
          <p:cNvSpPr txBox="1">
            <a:spLocks noChangeArrowheads="1"/>
          </p:cNvSpPr>
          <p:nvPr/>
        </p:nvSpPr>
        <p:spPr bwMode="auto">
          <a:xfrm>
            <a:off x="6099175" y="3546475"/>
            <a:ext cx="1149350" cy="457200"/>
          </a:xfrm>
          <a:prstGeom prst="rect">
            <a:avLst/>
          </a:prstGeom>
          <a:noFill/>
          <a:ln w="12699">
            <a:noFill/>
            <a:miter lim="800000"/>
            <a:headEnd type="none" w="sm" len="sm"/>
            <a:tailEnd type="none" w="sm" len="sm"/>
          </a:ln>
        </p:spPr>
        <p:txBody>
          <a:bodyPr wrap="none">
            <a:spAutoFit/>
          </a:bodyPr>
          <a:lstStyle/>
          <a:p>
            <a:r>
              <a:rPr lang="en-US" altLang="en-US" b="1"/>
              <a:t>present</a:t>
            </a:r>
          </a:p>
        </p:txBody>
      </p:sp>
      <p:sp>
        <p:nvSpPr>
          <p:cNvPr id="28688" name="Text Box 16"/>
          <p:cNvSpPr txBox="1">
            <a:spLocks noChangeArrowheads="1"/>
          </p:cNvSpPr>
          <p:nvPr/>
        </p:nvSpPr>
        <p:spPr bwMode="auto">
          <a:xfrm>
            <a:off x="3108325" y="3886200"/>
            <a:ext cx="727075" cy="457200"/>
          </a:xfrm>
          <a:prstGeom prst="rect">
            <a:avLst/>
          </a:prstGeom>
          <a:noFill/>
          <a:ln w="12699">
            <a:noFill/>
            <a:miter lim="800000"/>
            <a:headEnd type="none" w="sm" len="sm"/>
            <a:tailEnd type="none" w="sm" len="sm"/>
          </a:ln>
        </p:spPr>
        <p:txBody>
          <a:bodyPr wrap="none">
            <a:spAutoFit/>
          </a:bodyPr>
          <a:lstStyle/>
          <a:p>
            <a:r>
              <a:rPr lang="en-US" altLang="en-US" b="1"/>
              <a:t>past</a:t>
            </a:r>
          </a:p>
        </p:txBody>
      </p:sp>
      <p:sp>
        <p:nvSpPr>
          <p:cNvPr id="28689" name="AutoShape 17"/>
          <p:cNvSpPr>
            <a:spLocks noChangeArrowheads="1"/>
          </p:cNvSpPr>
          <p:nvPr/>
        </p:nvSpPr>
        <p:spPr bwMode="auto">
          <a:xfrm flipH="1">
            <a:off x="3657600" y="4735513"/>
            <a:ext cx="3111500" cy="598487"/>
          </a:xfrm>
          <a:prstGeom prst="rightArrow">
            <a:avLst>
              <a:gd name="adj1" fmla="val 50000"/>
              <a:gd name="adj2" fmla="val 259971"/>
            </a:avLst>
          </a:prstGeom>
          <a:solidFill>
            <a:schemeClr val="accent1"/>
          </a:solidFill>
          <a:ln w="12700">
            <a:solidFill>
              <a:schemeClr val="tx1"/>
            </a:solidFill>
            <a:miter lim="800000"/>
            <a:headEnd/>
            <a:tailEnd/>
          </a:ln>
        </p:spPr>
        <p:txBody>
          <a:bodyPr wrap="none" anchor="ctr"/>
          <a:lstStyle/>
          <a:p>
            <a:endParaRPr lang="en-US" altLang="en-US"/>
          </a:p>
        </p:txBody>
      </p:sp>
      <p:sp>
        <p:nvSpPr>
          <p:cNvPr id="28690" name="Rectangle 18"/>
          <p:cNvSpPr>
            <a:spLocks noChangeArrowheads="1"/>
          </p:cNvSpPr>
          <p:nvPr/>
        </p:nvSpPr>
        <p:spPr bwMode="auto">
          <a:xfrm flipH="1">
            <a:off x="7391400" y="39624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28691" name="Line 19"/>
          <p:cNvSpPr>
            <a:spLocks noChangeShapeType="1"/>
          </p:cNvSpPr>
          <p:nvPr/>
        </p:nvSpPr>
        <p:spPr bwMode="auto">
          <a:xfrm flipH="1">
            <a:off x="1905000" y="59436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28692" name="Text Box 20"/>
          <p:cNvSpPr txBox="1">
            <a:spLocks noChangeArrowheads="1"/>
          </p:cNvSpPr>
          <p:nvPr/>
        </p:nvSpPr>
        <p:spPr bwMode="auto">
          <a:xfrm flipH="1">
            <a:off x="4838700" y="5486400"/>
            <a:ext cx="758825" cy="457200"/>
          </a:xfrm>
          <a:prstGeom prst="rect">
            <a:avLst/>
          </a:prstGeom>
          <a:noFill/>
          <a:ln w="9525">
            <a:noFill/>
            <a:miter lim="800000"/>
            <a:headEnd/>
            <a:tailEnd/>
          </a:ln>
        </p:spPr>
        <p:txBody>
          <a:bodyPr wrap="none">
            <a:spAutoFit/>
          </a:bodyPr>
          <a:lstStyle/>
          <a:p>
            <a:r>
              <a:rPr lang="en-US" altLang="en-US" b="1">
                <a:solidFill>
                  <a:srgbClr val="009900"/>
                </a:solidFill>
              </a:rPr>
              <a:t>time</a:t>
            </a:r>
          </a:p>
        </p:txBody>
      </p:sp>
      <p:sp>
        <p:nvSpPr>
          <p:cNvPr id="28693" name="AutoShape 21"/>
          <p:cNvSpPr>
            <a:spLocks noChangeArrowheads="1"/>
          </p:cNvSpPr>
          <p:nvPr/>
        </p:nvSpPr>
        <p:spPr bwMode="auto">
          <a:xfrm flipH="1">
            <a:off x="8081963" y="6019800"/>
            <a:ext cx="452437"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28694" name="Text Box 22"/>
          <p:cNvSpPr txBox="1">
            <a:spLocks noChangeArrowheads="1"/>
          </p:cNvSpPr>
          <p:nvPr/>
        </p:nvSpPr>
        <p:spPr bwMode="auto">
          <a:xfrm flipH="1">
            <a:off x="5181600" y="6121400"/>
            <a:ext cx="2892425" cy="519113"/>
          </a:xfrm>
          <a:prstGeom prst="rect">
            <a:avLst/>
          </a:prstGeom>
          <a:noFill/>
          <a:ln w="9525">
            <a:noFill/>
            <a:miter lim="800000"/>
            <a:headEnd/>
            <a:tailEnd/>
          </a:ln>
        </p:spPr>
        <p:txBody>
          <a:bodyPr wrap="none">
            <a:spAutoFit/>
          </a:bodyPr>
          <a:lstStyle/>
          <a:p>
            <a:r>
              <a:rPr lang="en-US" altLang="en-US" sz="2800" b="1"/>
              <a:t>Study begins here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28600"/>
            <a:ext cx="7772400" cy="1143000"/>
          </a:xfrm>
        </p:spPr>
        <p:txBody>
          <a:bodyPr/>
          <a:lstStyle/>
          <a:p>
            <a:pPr algn="ctr" eaLnBrk="1" hangingPunct="1"/>
            <a:r>
              <a:rPr lang="en-US" altLang="en-US" sz="3200" b="1" smtClean="0"/>
              <a:t>Case-Control Study</a:t>
            </a:r>
            <a:endParaRPr lang="en-US" altLang="en-US" sz="3200" smtClean="0"/>
          </a:p>
        </p:txBody>
      </p:sp>
      <p:sp>
        <p:nvSpPr>
          <p:cNvPr id="35843" name="Rectangle 3"/>
          <p:cNvSpPr>
            <a:spLocks noGrp="1" noChangeArrowheads="1"/>
          </p:cNvSpPr>
          <p:nvPr>
            <p:ph idx="1"/>
          </p:nvPr>
        </p:nvSpPr>
        <p:spPr>
          <a:xfrm>
            <a:off x="76200" y="1447800"/>
            <a:ext cx="8763000" cy="4267200"/>
          </a:xfrm>
        </p:spPr>
        <p:txBody>
          <a:bodyPr>
            <a:normAutofit lnSpcReduction="10000"/>
          </a:bodyPr>
          <a:lstStyle/>
          <a:p>
            <a:pPr eaLnBrk="1" hangingPunct="1">
              <a:lnSpc>
                <a:spcPct val="115000"/>
              </a:lnSpc>
              <a:spcBef>
                <a:spcPct val="25000"/>
              </a:spcBef>
            </a:pPr>
            <a:r>
              <a:rPr lang="en-US" altLang="en-US" sz="2400" b="1" smtClean="0"/>
              <a:t>Strengths</a:t>
            </a:r>
          </a:p>
          <a:p>
            <a:pPr lvl="1" eaLnBrk="1" hangingPunct="1">
              <a:lnSpc>
                <a:spcPct val="115000"/>
              </a:lnSpc>
              <a:spcBef>
                <a:spcPct val="25000"/>
              </a:spcBef>
            </a:pPr>
            <a:r>
              <a:rPr lang="en-US" altLang="en-US" b="1" smtClean="0"/>
              <a:t>Less expensive and time consuming</a:t>
            </a:r>
          </a:p>
          <a:p>
            <a:pPr lvl="1" eaLnBrk="1" hangingPunct="1">
              <a:lnSpc>
                <a:spcPct val="115000"/>
              </a:lnSpc>
              <a:spcBef>
                <a:spcPct val="25000"/>
              </a:spcBef>
            </a:pPr>
            <a:r>
              <a:rPr lang="en-US" altLang="en-US" b="1" smtClean="0"/>
              <a:t>Efficient for studying rare diseases</a:t>
            </a:r>
          </a:p>
          <a:p>
            <a:pPr lvl="1" eaLnBrk="1" hangingPunct="1">
              <a:lnSpc>
                <a:spcPct val="115000"/>
              </a:lnSpc>
              <a:spcBef>
                <a:spcPct val="25000"/>
              </a:spcBef>
              <a:buFont typeface="Wingdings 2" pitchFamily="18" charset="2"/>
              <a:buNone/>
            </a:pPr>
            <a:endParaRPr lang="en-US" altLang="en-US" b="1" smtClean="0"/>
          </a:p>
          <a:p>
            <a:pPr eaLnBrk="1" hangingPunct="1">
              <a:lnSpc>
                <a:spcPct val="115000"/>
              </a:lnSpc>
              <a:spcBef>
                <a:spcPct val="25000"/>
              </a:spcBef>
            </a:pPr>
            <a:r>
              <a:rPr lang="en-US" altLang="en-US" sz="2400" b="1" smtClean="0"/>
              <a:t>Limitations</a:t>
            </a:r>
          </a:p>
          <a:p>
            <a:pPr lvl="1" eaLnBrk="1" hangingPunct="1">
              <a:lnSpc>
                <a:spcPct val="115000"/>
              </a:lnSpc>
              <a:spcBef>
                <a:spcPct val="25000"/>
              </a:spcBef>
            </a:pPr>
            <a:r>
              <a:rPr lang="en-US" altLang="en-US" b="1" smtClean="0"/>
              <a:t>Exposure measurements taken after disease occurrence may create bias e.g. recall bias</a:t>
            </a:r>
          </a:p>
          <a:p>
            <a:pPr lvl="1" eaLnBrk="1" hangingPunct="1">
              <a:lnSpc>
                <a:spcPct val="115000"/>
              </a:lnSpc>
              <a:spcBef>
                <a:spcPct val="25000"/>
              </a:spcBef>
            </a:pPr>
            <a:r>
              <a:rPr lang="en-US" altLang="en-US" b="1" smtClean="0"/>
              <a:t>Problem of control selection</a:t>
            </a:r>
            <a:endParaRPr lang="en-US" alt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533400"/>
            <a:ext cx="7772400" cy="685800"/>
          </a:xfrm>
        </p:spPr>
        <p:txBody>
          <a:bodyPr>
            <a:normAutofit fontScale="90000"/>
          </a:bodyPr>
          <a:lstStyle/>
          <a:p>
            <a:r>
              <a:rPr lang="en-US" altLang="en-US" sz="3200" b="1" dirty="0" smtClean="0"/>
              <a:t/>
            </a:r>
            <a:br>
              <a:rPr lang="en-US" altLang="en-US" sz="3200" b="1" dirty="0" smtClean="0"/>
            </a:br>
            <a:r>
              <a:rPr lang="en-US" altLang="en-US" sz="3200" b="1" dirty="0" smtClean="0"/>
              <a:t/>
            </a:r>
            <a:br>
              <a:rPr lang="en-US" altLang="en-US" sz="3200" b="1" dirty="0" smtClean="0"/>
            </a:br>
            <a:r>
              <a:rPr lang="en-US" altLang="en-US" sz="3200" b="1" dirty="0" smtClean="0"/>
              <a:t/>
            </a:r>
            <a:br>
              <a:rPr lang="en-US" altLang="en-US" sz="3200" b="1" dirty="0" smtClean="0"/>
            </a:br>
            <a:r>
              <a:rPr lang="en-US" altLang="en-US" sz="3200" b="1" dirty="0" smtClean="0"/>
              <a:t/>
            </a:r>
            <a:br>
              <a:rPr lang="en-US" altLang="en-US" sz="3200" b="1" dirty="0" smtClean="0"/>
            </a:br>
            <a:r>
              <a:rPr lang="en-US" altLang="en-US" sz="3200" b="1" dirty="0" smtClean="0"/>
              <a:t> Cohort Studies </a:t>
            </a:r>
            <a:br>
              <a:rPr lang="en-US" altLang="en-US" sz="3200" b="1" dirty="0" smtClean="0"/>
            </a:b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dirty="0" smtClean="0"/>
          </a:p>
        </p:txBody>
      </p:sp>
      <p:sp>
        <p:nvSpPr>
          <p:cNvPr id="36867" name="Rectangle 3"/>
          <p:cNvSpPr>
            <a:spLocks noGrp="1" noChangeArrowheads="1"/>
          </p:cNvSpPr>
          <p:nvPr>
            <p:ph idx="1"/>
          </p:nvPr>
        </p:nvSpPr>
        <p:spPr>
          <a:xfrm>
            <a:off x="457200" y="1981200"/>
            <a:ext cx="8382000" cy="4343400"/>
          </a:xfrm>
        </p:spPr>
        <p:txBody>
          <a:bodyPr>
            <a:normAutofit/>
          </a:bodyPr>
          <a:lstStyle/>
          <a:p>
            <a:pPr lvl="1" eaLnBrk="1" hangingPunct="1"/>
            <a:r>
              <a:rPr lang="en-US" altLang="en-US" b="1" dirty="0" smtClean="0"/>
              <a:t> Compares individuals with a known risk factor or exposure with others without the risk factor or exposure</a:t>
            </a:r>
          </a:p>
          <a:p>
            <a:pPr lvl="1" eaLnBrk="1" hangingPunct="1"/>
            <a:endParaRPr lang="en-US" altLang="en-US" b="1" dirty="0" smtClean="0"/>
          </a:p>
          <a:p>
            <a:pPr lvl="1" eaLnBrk="1" hangingPunct="1"/>
            <a:r>
              <a:rPr lang="en-US" altLang="en-US" b="1" dirty="0" smtClean="0">
                <a:solidFill>
                  <a:srgbClr val="7030A0"/>
                </a:solidFill>
              </a:rPr>
              <a:t>Best observational design</a:t>
            </a:r>
          </a:p>
          <a:p>
            <a:pPr lvl="1" eaLnBrk="1" hangingPunct="1">
              <a:buFont typeface="Wingdings 2" pitchFamily="18" charset="2"/>
              <a:buNone/>
            </a:pPr>
            <a:endParaRPr lang="en-US" altLang="en-US" b="1" dirty="0" smtClean="0"/>
          </a:p>
          <a:p>
            <a:pPr lvl="1" eaLnBrk="1" hangingPunct="1"/>
            <a:r>
              <a:rPr lang="en-US" altLang="en-US" b="1" dirty="0" smtClean="0"/>
              <a:t>Data usually collected prospectively</a:t>
            </a:r>
            <a:endParaRPr lang="en-US" alt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04800"/>
            <a:ext cx="7772400" cy="838200"/>
          </a:xfrm>
        </p:spPr>
        <p:txBody>
          <a:bodyPr/>
          <a:lstStyle/>
          <a:p>
            <a:pPr algn="ctr" eaLnBrk="1" hangingPunct="1"/>
            <a:r>
              <a:rPr lang="en-US" altLang="en-US" sz="3200" b="1" smtClean="0"/>
              <a:t>Cohort Studies</a:t>
            </a:r>
            <a:endParaRPr lang="en-US" altLang="en-US" sz="3200" smtClean="0"/>
          </a:p>
        </p:txBody>
      </p:sp>
      <p:sp>
        <p:nvSpPr>
          <p:cNvPr id="31747" name="Rectangle 3"/>
          <p:cNvSpPr>
            <a:spLocks noGrp="1" noChangeArrowheads="1"/>
          </p:cNvSpPr>
          <p:nvPr>
            <p:ph idx="1"/>
          </p:nvPr>
        </p:nvSpPr>
        <p:spPr>
          <a:xfrm>
            <a:off x="457200" y="1295400"/>
            <a:ext cx="8305800" cy="1447800"/>
          </a:xfrm>
        </p:spPr>
        <p:txBody>
          <a:bodyPr/>
          <a:lstStyle/>
          <a:p>
            <a:pPr eaLnBrk="1" hangingPunct="1"/>
            <a:r>
              <a:rPr lang="en-US" altLang="en-US" sz="2400" b="1" smtClean="0">
                <a:solidFill>
                  <a:srgbClr val="7030A0"/>
                </a:solidFill>
              </a:rPr>
              <a:t>Prospective Study  </a:t>
            </a:r>
            <a:r>
              <a:rPr lang="en-US" altLang="en-US" sz="2400" b="1" smtClean="0"/>
              <a:t>-  looks to the future, examines future events, follows a condition, concern or disease into the future</a:t>
            </a:r>
          </a:p>
        </p:txBody>
      </p:sp>
      <p:sp>
        <p:nvSpPr>
          <p:cNvPr id="31748" name="AutoShape 4"/>
          <p:cNvSpPr>
            <a:spLocks noChangeArrowheads="1"/>
          </p:cNvSpPr>
          <p:nvPr/>
        </p:nvSpPr>
        <p:spPr bwMode="auto">
          <a:xfrm>
            <a:off x="3822700" y="4495800"/>
            <a:ext cx="3111500" cy="827088"/>
          </a:xfrm>
          <a:prstGeom prst="rightArrow">
            <a:avLst>
              <a:gd name="adj1" fmla="val 50000"/>
              <a:gd name="adj2" fmla="val 188117"/>
            </a:avLst>
          </a:prstGeom>
          <a:solidFill>
            <a:schemeClr val="accent1"/>
          </a:solidFill>
          <a:ln w="12700">
            <a:solidFill>
              <a:schemeClr val="tx1"/>
            </a:solidFill>
            <a:miter lim="800000"/>
            <a:headEnd/>
            <a:tailEnd/>
          </a:ln>
        </p:spPr>
        <p:txBody>
          <a:bodyPr wrap="none" anchor="ctr"/>
          <a:lstStyle/>
          <a:p>
            <a:endParaRPr lang="en-US" altLang="en-US"/>
          </a:p>
        </p:txBody>
      </p:sp>
      <p:sp>
        <p:nvSpPr>
          <p:cNvPr id="31749" name="Rectangle 5"/>
          <p:cNvSpPr>
            <a:spLocks noChangeArrowheads="1"/>
          </p:cNvSpPr>
          <p:nvPr/>
        </p:nvSpPr>
        <p:spPr bwMode="auto">
          <a:xfrm>
            <a:off x="2292350" y="40386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31750" name="Line 6"/>
          <p:cNvSpPr>
            <a:spLocks noChangeShapeType="1"/>
          </p:cNvSpPr>
          <p:nvPr/>
        </p:nvSpPr>
        <p:spPr bwMode="auto">
          <a:xfrm>
            <a:off x="2286000" y="60198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31751" name="Text Box 7"/>
          <p:cNvSpPr txBox="1">
            <a:spLocks noChangeArrowheads="1"/>
          </p:cNvSpPr>
          <p:nvPr/>
        </p:nvSpPr>
        <p:spPr bwMode="auto">
          <a:xfrm>
            <a:off x="5029200" y="5562600"/>
            <a:ext cx="758825" cy="457200"/>
          </a:xfrm>
          <a:prstGeom prst="rect">
            <a:avLst/>
          </a:prstGeom>
          <a:noFill/>
          <a:ln w="9525">
            <a:noFill/>
            <a:miter lim="800000"/>
            <a:headEnd/>
            <a:tailEnd/>
          </a:ln>
        </p:spPr>
        <p:txBody>
          <a:bodyPr wrap="none">
            <a:spAutoFit/>
          </a:bodyPr>
          <a:lstStyle/>
          <a:p>
            <a:r>
              <a:rPr lang="en-US" altLang="en-US" b="1">
                <a:solidFill>
                  <a:srgbClr val="009900"/>
                </a:solidFill>
              </a:rPr>
              <a:t>time</a:t>
            </a:r>
          </a:p>
        </p:txBody>
      </p:sp>
      <p:sp>
        <p:nvSpPr>
          <p:cNvPr id="31752" name="AutoShape 8"/>
          <p:cNvSpPr>
            <a:spLocks noChangeArrowheads="1"/>
          </p:cNvSpPr>
          <p:nvPr/>
        </p:nvSpPr>
        <p:spPr bwMode="auto">
          <a:xfrm>
            <a:off x="2057400" y="6096000"/>
            <a:ext cx="452438"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31753" name="Text Box 9"/>
          <p:cNvSpPr txBox="1">
            <a:spLocks noChangeArrowheads="1"/>
          </p:cNvSpPr>
          <p:nvPr/>
        </p:nvSpPr>
        <p:spPr bwMode="auto">
          <a:xfrm>
            <a:off x="2586038" y="6248400"/>
            <a:ext cx="2505075" cy="457200"/>
          </a:xfrm>
          <a:prstGeom prst="rect">
            <a:avLst/>
          </a:prstGeom>
          <a:noFill/>
          <a:ln w="9525">
            <a:noFill/>
            <a:miter lim="800000"/>
            <a:headEnd/>
            <a:tailEnd/>
          </a:ln>
        </p:spPr>
        <p:txBody>
          <a:bodyPr wrap="none">
            <a:spAutoFit/>
          </a:bodyPr>
          <a:lstStyle/>
          <a:p>
            <a:r>
              <a:rPr lang="en-US" altLang="en-US" b="1"/>
              <a:t>Study begins here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rot="16266012">
            <a:off x="-1409700" y="3162300"/>
            <a:ext cx="4267200" cy="838200"/>
          </a:xfrm>
        </p:spPr>
        <p:txBody>
          <a:bodyPr/>
          <a:lstStyle/>
          <a:p>
            <a:pPr eaLnBrk="1" hangingPunct="1"/>
            <a:r>
              <a:rPr lang="en-US" altLang="en-US" b="1" smtClean="0"/>
              <a:t>Cohort Design</a:t>
            </a:r>
            <a:endParaRPr lang="en-US" altLang="en-US" smtClean="0"/>
          </a:p>
        </p:txBody>
      </p:sp>
      <p:sp>
        <p:nvSpPr>
          <p:cNvPr id="32771" name="Rectangle 3"/>
          <p:cNvSpPr>
            <a:spLocks noChangeArrowheads="1"/>
          </p:cNvSpPr>
          <p:nvPr/>
        </p:nvSpPr>
        <p:spPr bwMode="auto">
          <a:xfrm>
            <a:off x="1828800" y="3733800"/>
            <a:ext cx="908050" cy="1898650"/>
          </a:xfrm>
          <a:prstGeom prst="rect">
            <a:avLst/>
          </a:prstGeom>
          <a:solidFill>
            <a:schemeClr val="accent1"/>
          </a:solidFill>
          <a:ln w="12700">
            <a:solidFill>
              <a:schemeClr val="tx1"/>
            </a:solidFill>
            <a:miter lim="800000"/>
            <a:headEnd/>
            <a:tailEnd/>
          </a:ln>
        </p:spPr>
        <p:txBody>
          <a:bodyPr wrap="none" anchor="ctr"/>
          <a:lstStyle/>
          <a:p>
            <a:endParaRPr lang="en-US" altLang="en-US"/>
          </a:p>
        </p:txBody>
      </p:sp>
      <p:sp>
        <p:nvSpPr>
          <p:cNvPr id="32772" name="Line 4"/>
          <p:cNvSpPr>
            <a:spLocks noChangeShapeType="1"/>
          </p:cNvSpPr>
          <p:nvPr/>
        </p:nvSpPr>
        <p:spPr bwMode="auto">
          <a:xfrm>
            <a:off x="1828800" y="5715000"/>
            <a:ext cx="6400800" cy="0"/>
          </a:xfrm>
          <a:prstGeom prst="line">
            <a:avLst/>
          </a:prstGeom>
          <a:noFill/>
          <a:ln w="63500">
            <a:solidFill>
              <a:srgbClr val="008000"/>
            </a:solidFill>
            <a:round/>
            <a:headEnd/>
            <a:tailEnd type="triangle" w="med" len="med"/>
          </a:ln>
        </p:spPr>
        <p:txBody>
          <a:bodyPr wrap="none" anchor="ctr"/>
          <a:lstStyle/>
          <a:p>
            <a:endParaRPr lang="en-US"/>
          </a:p>
        </p:txBody>
      </p:sp>
      <p:sp>
        <p:nvSpPr>
          <p:cNvPr id="32773" name="Text Box 5"/>
          <p:cNvSpPr txBox="1">
            <a:spLocks noChangeArrowheads="1"/>
          </p:cNvSpPr>
          <p:nvPr/>
        </p:nvSpPr>
        <p:spPr bwMode="auto">
          <a:xfrm>
            <a:off x="3505200" y="5715000"/>
            <a:ext cx="723900" cy="457200"/>
          </a:xfrm>
          <a:prstGeom prst="rect">
            <a:avLst/>
          </a:prstGeom>
          <a:noFill/>
          <a:ln w="9525">
            <a:noFill/>
            <a:miter lim="800000"/>
            <a:headEnd/>
            <a:tailEnd/>
          </a:ln>
        </p:spPr>
        <p:txBody>
          <a:bodyPr wrap="none">
            <a:spAutoFit/>
          </a:bodyPr>
          <a:lstStyle/>
          <a:p>
            <a:r>
              <a:rPr lang="en-US" altLang="en-US">
                <a:solidFill>
                  <a:srgbClr val="009900"/>
                </a:solidFill>
              </a:rPr>
              <a:t>time</a:t>
            </a:r>
          </a:p>
        </p:txBody>
      </p:sp>
      <p:sp>
        <p:nvSpPr>
          <p:cNvPr id="32774" name="AutoShape 6"/>
          <p:cNvSpPr>
            <a:spLocks noChangeArrowheads="1"/>
          </p:cNvSpPr>
          <p:nvPr/>
        </p:nvSpPr>
        <p:spPr bwMode="auto">
          <a:xfrm>
            <a:off x="2057400" y="5943600"/>
            <a:ext cx="452438" cy="762000"/>
          </a:xfrm>
          <a:prstGeom prst="upArrow">
            <a:avLst>
              <a:gd name="adj1" fmla="val 50000"/>
              <a:gd name="adj2" fmla="val 42105"/>
            </a:avLst>
          </a:prstGeom>
          <a:solidFill>
            <a:srgbClr val="FFCC00"/>
          </a:solidFill>
          <a:ln w="9525">
            <a:solidFill>
              <a:schemeClr val="tx1"/>
            </a:solidFill>
            <a:miter lim="800000"/>
            <a:headEnd/>
            <a:tailEnd/>
          </a:ln>
        </p:spPr>
        <p:txBody>
          <a:bodyPr wrap="none" anchor="ctr"/>
          <a:lstStyle/>
          <a:p>
            <a:endParaRPr lang="en-US" altLang="en-US"/>
          </a:p>
        </p:txBody>
      </p:sp>
      <p:sp>
        <p:nvSpPr>
          <p:cNvPr id="32775" name="Text Box 7"/>
          <p:cNvSpPr txBox="1">
            <a:spLocks noChangeArrowheads="1"/>
          </p:cNvSpPr>
          <p:nvPr/>
        </p:nvSpPr>
        <p:spPr bwMode="auto">
          <a:xfrm>
            <a:off x="2743200" y="6121400"/>
            <a:ext cx="2892425" cy="519113"/>
          </a:xfrm>
          <a:prstGeom prst="rect">
            <a:avLst/>
          </a:prstGeom>
          <a:noFill/>
          <a:ln w="9525">
            <a:noFill/>
            <a:miter lim="800000"/>
            <a:headEnd/>
            <a:tailEnd/>
          </a:ln>
        </p:spPr>
        <p:txBody>
          <a:bodyPr wrap="none">
            <a:spAutoFit/>
          </a:bodyPr>
          <a:lstStyle/>
          <a:p>
            <a:r>
              <a:rPr lang="en-US" altLang="en-US" sz="2800" b="1"/>
              <a:t>Study begins here</a:t>
            </a:r>
          </a:p>
        </p:txBody>
      </p:sp>
      <p:sp>
        <p:nvSpPr>
          <p:cNvPr id="32776" name="AutoShape 8"/>
          <p:cNvSpPr>
            <a:spLocks noChangeArrowheads="1"/>
          </p:cNvSpPr>
          <p:nvPr/>
        </p:nvSpPr>
        <p:spPr bwMode="auto">
          <a:xfrm>
            <a:off x="2362200" y="1371600"/>
            <a:ext cx="1600200" cy="16002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Study</a:t>
            </a:r>
          </a:p>
          <a:p>
            <a:pPr algn="ctr"/>
            <a:r>
              <a:rPr lang="en-US" altLang="en-US" b="1"/>
              <a:t>population</a:t>
            </a:r>
          </a:p>
          <a:p>
            <a:pPr algn="ctr"/>
            <a:r>
              <a:rPr lang="en-US" altLang="en-US" b="1"/>
              <a:t>free of</a:t>
            </a:r>
          </a:p>
          <a:p>
            <a:pPr algn="ctr"/>
            <a:r>
              <a:rPr lang="en-US" altLang="en-US" b="1"/>
              <a:t>disease</a:t>
            </a:r>
          </a:p>
        </p:txBody>
      </p:sp>
      <p:sp>
        <p:nvSpPr>
          <p:cNvPr id="32777" name="AutoShape 9"/>
          <p:cNvSpPr>
            <a:spLocks noChangeArrowheads="1"/>
          </p:cNvSpPr>
          <p:nvPr/>
        </p:nvSpPr>
        <p:spPr bwMode="auto">
          <a:xfrm>
            <a:off x="4343400" y="8382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a:t>
            </a:r>
          </a:p>
          <a:p>
            <a:pPr algn="ctr"/>
            <a:r>
              <a:rPr lang="en-US" altLang="en-US" b="1"/>
              <a:t>present</a:t>
            </a:r>
          </a:p>
        </p:txBody>
      </p:sp>
      <p:sp>
        <p:nvSpPr>
          <p:cNvPr id="32778" name="AutoShape 10"/>
          <p:cNvSpPr>
            <a:spLocks noChangeArrowheads="1"/>
          </p:cNvSpPr>
          <p:nvPr/>
        </p:nvSpPr>
        <p:spPr bwMode="auto">
          <a:xfrm>
            <a:off x="4343400" y="2438400"/>
            <a:ext cx="1600200" cy="9144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Factor</a:t>
            </a:r>
          </a:p>
          <a:p>
            <a:pPr algn="ctr"/>
            <a:r>
              <a:rPr lang="en-US" altLang="en-US" b="1"/>
              <a:t>absent</a:t>
            </a:r>
          </a:p>
        </p:txBody>
      </p:sp>
      <p:sp>
        <p:nvSpPr>
          <p:cNvPr id="32779" name="AutoShape 11"/>
          <p:cNvSpPr>
            <a:spLocks noChangeArrowheads="1"/>
          </p:cNvSpPr>
          <p:nvPr/>
        </p:nvSpPr>
        <p:spPr bwMode="auto">
          <a:xfrm>
            <a:off x="6324600" y="533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disease</a:t>
            </a:r>
          </a:p>
        </p:txBody>
      </p:sp>
      <p:sp>
        <p:nvSpPr>
          <p:cNvPr id="32780" name="AutoShape 12"/>
          <p:cNvSpPr>
            <a:spLocks noChangeArrowheads="1"/>
          </p:cNvSpPr>
          <p:nvPr/>
        </p:nvSpPr>
        <p:spPr bwMode="auto">
          <a:xfrm>
            <a:off x="6324600" y="12954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no disease</a:t>
            </a:r>
          </a:p>
        </p:txBody>
      </p:sp>
      <p:sp>
        <p:nvSpPr>
          <p:cNvPr id="32781" name="AutoShape 13"/>
          <p:cNvSpPr>
            <a:spLocks noChangeArrowheads="1"/>
          </p:cNvSpPr>
          <p:nvPr/>
        </p:nvSpPr>
        <p:spPr bwMode="auto">
          <a:xfrm>
            <a:off x="6324600" y="2286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disease</a:t>
            </a:r>
          </a:p>
        </p:txBody>
      </p:sp>
      <p:sp>
        <p:nvSpPr>
          <p:cNvPr id="32782" name="AutoShape 14"/>
          <p:cNvSpPr>
            <a:spLocks noChangeArrowheads="1"/>
          </p:cNvSpPr>
          <p:nvPr/>
        </p:nvSpPr>
        <p:spPr bwMode="auto">
          <a:xfrm>
            <a:off x="6324600" y="3048000"/>
            <a:ext cx="2286000" cy="609600"/>
          </a:xfrm>
          <a:prstGeom prst="roundRect">
            <a:avLst>
              <a:gd name="adj" fmla="val 16667"/>
            </a:avLst>
          </a:prstGeom>
          <a:solidFill>
            <a:schemeClr val="accent1"/>
          </a:solidFill>
          <a:ln w="12699">
            <a:solidFill>
              <a:schemeClr val="tx1"/>
            </a:solidFill>
            <a:round/>
            <a:headEnd type="none" w="sm" len="sm"/>
            <a:tailEnd type="none" w="sm" len="sm"/>
          </a:ln>
        </p:spPr>
        <p:txBody>
          <a:bodyPr wrap="none" anchor="ctr"/>
          <a:lstStyle/>
          <a:p>
            <a:pPr algn="ctr"/>
            <a:r>
              <a:rPr lang="en-US" altLang="en-US" b="1"/>
              <a:t>no disease</a:t>
            </a:r>
          </a:p>
        </p:txBody>
      </p:sp>
      <p:sp>
        <p:nvSpPr>
          <p:cNvPr id="32783" name="AutoShape 15"/>
          <p:cNvSpPr>
            <a:spLocks/>
          </p:cNvSpPr>
          <p:nvPr/>
        </p:nvSpPr>
        <p:spPr bwMode="auto">
          <a:xfrm>
            <a:off x="4114800" y="1447800"/>
            <a:ext cx="76200" cy="1447800"/>
          </a:xfrm>
          <a:prstGeom prst="leftBrace">
            <a:avLst>
              <a:gd name="adj1" fmla="val 158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32784" name="AutoShape 16"/>
          <p:cNvSpPr>
            <a:spLocks/>
          </p:cNvSpPr>
          <p:nvPr/>
        </p:nvSpPr>
        <p:spPr bwMode="auto">
          <a:xfrm>
            <a:off x="6096000" y="8382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sp>
        <p:nvSpPr>
          <p:cNvPr id="32785" name="AutoShape 17"/>
          <p:cNvSpPr>
            <a:spLocks/>
          </p:cNvSpPr>
          <p:nvPr/>
        </p:nvSpPr>
        <p:spPr bwMode="auto">
          <a:xfrm>
            <a:off x="6096000" y="2590800"/>
            <a:ext cx="76200" cy="762000"/>
          </a:xfrm>
          <a:prstGeom prst="leftBrace">
            <a:avLst>
              <a:gd name="adj1" fmla="val 83333"/>
              <a:gd name="adj2" fmla="val 50000"/>
            </a:avLst>
          </a:prstGeom>
          <a:noFill/>
          <a:ln w="38100">
            <a:solidFill>
              <a:schemeClr val="tx1"/>
            </a:solidFill>
            <a:round/>
            <a:headEnd type="none" w="sm" len="sm"/>
            <a:tailEnd type="none" w="sm" len="sm"/>
          </a:ln>
        </p:spPr>
        <p:txBody>
          <a:bodyPr wrap="none" anchor="ctr"/>
          <a:lstStyle/>
          <a:p>
            <a:endParaRPr lang="en-US" altLang="en-US"/>
          </a:p>
        </p:txBody>
      </p:sp>
      <p:cxnSp>
        <p:nvCxnSpPr>
          <p:cNvPr id="32786" name="AutoShape 18"/>
          <p:cNvCxnSpPr>
            <a:cxnSpLocks noChangeShapeType="1"/>
          </p:cNvCxnSpPr>
          <p:nvPr/>
        </p:nvCxnSpPr>
        <p:spPr bwMode="auto">
          <a:xfrm>
            <a:off x="2590800" y="3657600"/>
            <a:ext cx="3124200" cy="0"/>
          </a:xfrm>
          <a:prstGeom prst="straightConnector1">
            <a:avLst/>
          </a:prstGeom>
          <a:noFill/>
          <a:ln w="38100">
            <a:solidFill>
              <a:schemeClr val="tx1"/>
            </a:solidFill>
            <a:prstDash val="sysDot"/>
            <a:round/>
            <a:headEnd type="oval" w="sm" len="sm"/>
            <a:tailEnd type="oval" w="sm" len="sm"/>
          </a:ln>
        </p:spPr>
      </p:cxnSp>
      <p:sp>
        <p:nvSpPr>
          <p:cNvPr id="32787" name="AutoShape 19"/>
          <p:cNvSpPr>
            <a:spLocks noChangeArrowheads="1"/>
          </p:cNvSpPr>
          <p:nvPr/>
        </p:nvSpPr>
        <p:spPr bwMode="auto">
          <a:xfrm>
            <a:off x="3365500" y="4876800"/>
            <a:ext cx="3111500" cy="446088"/>
          </a:xfrm>
          <a:prstGeom prst="rightArrow">
            <a:avLst>
              <a:gd name="adj1" fmla="val 50000"/>
              <a:gd name="adj2" fmla="val 348786"/>
            </a:avLst>
          </a:prstGeom>
          <a:solidFill>
            <a:schemeClr val="accent1"/>
          </a:solidFill>
          <a:ln w="12700">
            <a:solidFill>
              <a:schemeClr val="tx1"/>
            </a:solidFill>
            <a:miter lim="800000"/>
            <a:headEnd/>
            <a:tailEnd/>
          </a:ln>
        </p:spPr>
        <p:txBody>
          <a:bodyPr wrap="none" anchor="ctr"/>
          <a:lstStyle/>
          <a:p>
            <a:endParaRPr lang="en-US" altLang="en-US"/>
          </a:p>
        </p:txBody>
      </p:sp>
      <p:cxnSp>
        <p:nvCxnSpPr>
          <p:cNvPr id="32788" name="AutoShape 20"/>
          <p:cNvCxnSpPr>
            <a:cxnSpLocks noChangeShapeType="1"/>
          </p:cNvCxnSpPr>
          <p:nvPr/>
        </p:nvCxnSpPr>
        <p:spPr bwMode="auto">
          <a:xfrm>
            <a:off x="6324600" y="4038600"/>
            <a:ext cx="2209800" cy="0"/>
          </a:xfrm>
          <a:prstGeom prst="straightConnector1">
            <a:avLst/>
          </a:prstGeom>
          <a:noFill/>
          <a:ln w="38100">
            <a:solidFill>
              <a:schemeClr val="tx1"/>
            </a:solidFill>
            <a:prstDash val="sysDot"/>
            <a:round/>
            <a:headEnd type="oval" w="sm" len="sm"/>
            <a:tailEnd type="oval" w="sm" len="sm"/>
          </a:ln>
        </p:spPr>
      </p:cxnSp>
      <p:sp>
        <p:nvSpPr>
          <p:cNvPr id="32789" name="Text Box 21"/>
          <p:cNvSpPr txBox="1">
            <a:spLocks noChangeArrowheads="1"/>
          </p:cNvSpPr>
          <p:nvPr/>
        </p:nvSpPr>
        <p:spPr bwMode="auto">
          <a:xfrm>
            <a:off x="3336925" y="3698875"/>
            <a:ext cx="1149350" cy="457200"/>
          </a:xfrm>
          <a:prstGeom prst="rect">
            <a:avLst/>
          </a:prstGeom>
          <a:noFill/>
          <a:ln w="12699">
            <a:noFill/>
            <a:miter lim="800000"/>
            <a:headEnd type="none" w="sm" len="sm"/>
            <a:tailEnd type="none" w="sm" len="sm"/>
          </a:ln>
        </p:spPr>
        <p:txBody>
          <a:bodyPr wrap="none">
            <a:spAutoFit/>
          </a:bodyPr>
          <a:lstStyle/>
          <a:p>
            <a:r>
              <a:rPr lang="en-US" altLang="en-US" b="1"/>
              <a:t>present</a:t>
            </a:r>
          </a:p>
        </p:txBody>
      </p:sp>
      <p:sp>
        <p:nvSpPr>
          <p:cNvPr id="32790" name="Text Box 22"/>
          <p:cNvSpPr txBox="1">
            <a:spLocks noChangeArrowheads="1"/>
          </p:cNvSpPr>
          <p:nvPr/>
        </p:nvSpPr>
        <p:spPr bwMode="auto">
          <a:xfrm>
            <a:off x="6994525" y="4003675"/>
            <a:ext cx="996950" cy="457200"/>
          </a:xfrm>
          <a:prstGeom prst="rect">
            <a:avLst/>
          </a:prstGeom>
          <a:noFill/>
          <a:ln w="12699">
            <a:noFill/>
            <a:miter lim="800000"/>
            <a:headEnd type="none" w="sm" len="sm"/>
            <a:tailEnd type="none" w="sm" len="sm"/>
          </a:ln>
        </p:spPr>
        <p:txBody>
          <a:bodyPr wrap="none">
            <a:spAutoFit/>
          </a:bodyPr>
          <a:lstStyle/>
          <a:p>
            <a:r>
              <a:rPr lang="en-US" altLang="en-US" b="1"/>
              <a:t>future</a:t>
            </a:r>
          </a:p>
        </p:txBody>
      </p:sp>
      <p:sp>
        <p:nvSpPr>
          <p:cNvPr id="32791" name="Line 23"/>
          <p:cNvSpPr>
            <a:spLocks noChangeShapeType="1"/>
          </p:cNvSpPr>
          <p:nvPr/>
        </p:nvSpPr>
        <p:spPr bwMode="auto">
          <a:xfrm flipV="1">
            <a:off x="2209800" y="4191000"/>
            <a:ext cx="1447800" cy="914400"/>
          </a:xfrm>
          <a:prstGeom prst="line">
            <a:avLst/>
          </a:prstGeom>
          <a:noFill/>
          <a:ln w="38100">
            <a:solidFill>
              <a:schemeClr val="tx1"/>
            </a:solidFill>
            <a:round/>
            <a:headEnd type="none" w="sm" len="sm"/>
            <a:tailEnd type="triangl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81000"/>
            <a:ext cx="8229600" cy="762000"/>
          </a:xfrm>
        </p:spPr>
        <p:txBody>
          <a:bodyPr/>
          <a:lstStyle/>
          <a:p>
            <a:pPr algn="ctr" eaLnBrk="1" hangingPunct="1"/>
            <a:r>
              <a:rPr lang="en-US" altLang="en-US" sz="3200" b="1" dirty="0" smtClean="0"/>
              <a:t>Basic Types of Studies</a:t>
            </a:r>
            <a:endParaRPr lang="en-US" altLang="en-US" sz="3200" dirty="0" smtClean="0"/>
          </a:p>
        </p:txBody>
      </p:sp>
      <p:sp>
        <p:nvSpPr>
          <p:cNvPr id="540675" name="Rectangle 3"/>
          <p:cNvSpPr>
            <a:spLocks noGrp="1" noChangeArrowheads="1"/>
          </p:cNvSpPr>
          <p:nvPr>
            <p:ph idx="1"/>
          </p:nvPr>
        </p:nvSpPr>
        <p:spPr>
          <a:xfrm>
            <a:off x="152400" y="1295400"/>
            <a:ext cx="8839200" cy="4876800"/>
          </a:xfrm>
        </p:spPr>
        <p:txBody>
          <a:bodyPr>
            <a:normAutofit/>
          </a:bodyPr>
          <a:lstStyle/>
          <a:p>
            <a:pPr eaLnBrk="1" hangingPunct="1"/>
            <a:r>
              <a:rPr lang="en-US" altLang="en-US" sz="2800" b="1" dirty="0" smtClean="0"/>
              <a:t>Descriptive studies</a:t>
            </a:r>
          </a:p>
          <a:p>
            <a:pPr marL="708025" lvl="1" indent="-342900" eaLnBrk="1" hangingPunct="1">
              <a:buFontTx/>
              <a:buChar char="-"/>
            </a:pPr>
            <a:r>
              <a:rPr lang="en-US" altLang="en-US" b="1" dirty="0" smtClean="0"/>
              <a:t>describe occurrence/frequency of </a:t>
            </a:r>
            <a:r>
              <a:rPr lang="en-US" altLang="en-US" b="1" u="sng" dirty="0" smtClean="0">
                <a:solidFill>
                  <a:srgbClr val="7030A0"/>
                </a:solidFill>
              </a:rPr>
              <a:t>problem</a:t>
            </a:r>
          </a:p>
          <a:p>
            <a:pPr marL="708025" lvl="1" indent="-342900" eaLnBrk="1" hangingPunct="1">
              <a:buFontTx/>
              <a:buChar char="-"/>
            </a:pPr>
            <a:endParaRPr lang="en-US" altLang="en-US" b="1" u="sng" dirty="0" smtClean="0">
              <a:solidFill>
                <a:srgbClr val="7030A0"/>
              </a:solidFill>
            </a:endParaRPr>
          </a:p>
          <a:p>
            <a:pPr eaLnBrk="1" hangingPunct="1"/>
            <a:r>
              <a:rPr lang="en-US" altLang="en-US" sz="2800" b="1" dirty="0" smtClean="0"/>
              <a:t>Analytic studies</a:t>
            </a:r>
          </a:p>
          <a:p>
            <a:pPr marL="708025" lvl="1" indent="-342900" eaLnBrk="1" hangingPunct="1">
              <a:buFontTx/>
              <a:buChar char="-"/>
            </a:pPr>
            <a:r>
              <a:rPr lang="en-US" altLang="en-US" b="1" dirty="0" smtClean="0"/>
              <a:t>describe </a:t>
            </a:r>
            <a:r>
              <a:rPr lang="en-US" altLang="en-US" b="1" u="sng" dirty="0" smtClean="0">
                <a:solidFill>
                  <a:srgbClr val="7030A0"/>
                </a:solidFill>
              </a:rPr>
              <a:t>association</a:t>
            </a:r>
            <a:r>
              <a:rPr lang="en-US" altLang="en-US" b="1" dirty="0" smtClean="0"/>
              <a:t> between exposure (cause) and outcome (effect)</a:t>
            </a:r>
          </a:p>
          <a:p>
            <a:pPr marL="708025" lvl="1" indent="-342900" eaLnBrk="1" hangingPunct="1">
              <a:buFontTx/>
              <a:buChar char="-"/>
            </a:pPr>
            <a:endParaRPr lang="en-US" altLang="en-US" b="1" dirty="0" smtClean="0"/>
          </a:p>
          <a:p>
            <a:pPr eaLnBrk="1" hangingPunct="1"/>
            <a:r>
              <a:rPr lang="en-US" altLang="en-US" sz="2800" b="1" dirty="0" smtClean="0"/>
              <a:t>Experimental/Interventional studies  </a:t>
            </a:r>
          </a:p>
          <a:p>
            <a:pPr marL="708025" lvl="1" indent="-342900" eaLnBrk="1" hangingPunct="1">
              <a:buFont typeface="Wingdings 2" pitchFamily="18" charset="2"/>
              <a:buNone/>
            </a:pPr>
            <a:r>
              <a:rPr lang="en-US" altLang="en-US" b="1" dirty="0" smtClean="0"/>
              <a:t>-</a:t>
            </a:r>
            <a:r>
              <a:rPr lang="en-US" altLang="en-US" b="1" dirty="0" smtClean="0">
                <a:solidFill>
                  <a:srgbClr val="7030A0"/>
                </a:solidFill>
              </a:rPr>
              <a:t>a effect </a:t>
            </a:r>
            <a:r>
              <a:rPr lang="en-US" altLang="en-US" b="1" dirty="0" smtClean="0"/>
              <a:t>of  a intervention/manipulation is  measured  </a:t>
            </a:r>
          </a:p>
          <a:p>
            <a:pPr marL="708025" lvl="1" indent="-342900" eaLnBrk="1" hangingPunct="1">
              <a:buFont typeface="Wingdings 2" pitchFamily="18" charset="2"/>
              <a:buNone/>
            </a:pPr>
            <a:endParaRPr lang="en-US" altLang="en-US" b="1"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09600"/>
            <a:ext cx="77724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altLang="en-US" sz="3200" b="1" dirty="0"/>
              <a:t>Cohort Studies</a:t>
            </a:r>
            <a:endParaRPr lang="en-US" altLang="en-US" sz="3200" dirty="0" smtClean="0"/>
          </a:p>
        </p:txBody>
      </p:sp>
      <p:sp>
        <p:nvSpPr>
          <p:cNvPr id="33795" name="Rectangle 3"/>
          <p:cNvSpPr>
            <a:spLocks noChangeArrowheads="1"/>
          </p:cNvSpPr>
          <p:nvPr/>
        </p:nvSpPr>
        <p:spPr bwMode="auto">
          <a:xfrm>
            <a:off x="533400" y="2590800"/>
            <a:ext cx="2514600" cy="1371600"/>
          </a:xfrm>
          <a:prstGeom prst="rect">
            <a:avLst/>
          </a:prstGeom>
          <a:solidFill>
            <a:schemeClr val="accent1"/>
          </a:solidFill>
          <a:ln w="9525">
            <a:solidFill>
              <a:schemeClr val="tx1"/>
            </a:solidFill>
            <a:miter lim="800000"/>
            <a:headEnd/>
            <a:tailEnd/>
          </a:ln>
        </p:spPr>
        <p:txBody>
          <a:bodyPr wrap="none" anchor="ctr"/>
          <a:lstStyle/>
          <a:p>
            <a:pPr algn="ctr"/>
            <a:r>
              <a:rPr lang="en-US" altLang="en-US" b="1">
                <a:solidFill>
                  <a:srgbClr val="FFFFFF"/>
                </a:solidFill>
              </a:rPr>
              <a:t>Measure exposure</a:t>
            </a:r>
          </a:p>
          <a:p>
            <a:pPr algn="ctr"/>
            <a:r>
              <a:rPr lang="en-US" altLang="en-US" b="1">
                <a:solidFill>
                  <a:srgbClr val="FFFFFF"/>
                </a:solidFill>
              </a:rPr>
              <a:t>and confounder</a:t>
            </a:r>
          </a:p>
          <a:p>
            <a:pPr algn="ctr"/>
            <a:r>
              <a:rPr lang="en-US" altLang="en-US" b="1">
                <a:solidFill>
                  <a:srgbClr val="FFFFFF"/>
                </a:solidFill>
              </a:rPr>
              <a:t>variables</a:t>
            </a:r>
          </a:p>
        </p:txBody>
      </p:sp>
      <p:sp>
        <p:nvSpPr>
          <p:cNvPr id="33796" name="Rectangle 4"/>
          <p:cNvSpPr>
            <a:spLocks noChangeArrowheads="1"/>
          </p:cNvSpPr>
          <p:nvPr/>
        </p:nvSpPr>
        <p:spPr bwMode="auto">
          <a:xfrm>
            <a:off x="3505200" y="1676400"/>
            <a:ext cx="2286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solidFill>
                  <a:srgbClr val="FFFFFF"/>
                </a:solidFill>
              </a:rPr>
              <a:t>Exposed</a:t>
            </a:r>
          </a:p>
        </p:txBody>
      </p:sp>
      <p:sp>
        <p:nvSpPr>
          <p:cNvPr id="33797" name="Rectangle 5"/>
          <p:cNvSpPr>
            <a:spLocks noChangeArrowheads="1"/>
          </p:cNvSpPr>
          <p:nvPr/>
        </p:nvSpPr>
        <p:spPr bwMode="auto">
          <a:xfrm>
            <a:off x="3505200" y="4114800"/>
            <a:ext cx="2286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solidFill>
                  <a:srgbClr val="FFFFFF"/>
                </a:solidFill>
              </a:rPr>
              <a:t>Non-exposed</a:t>
            </a:r>
          </a:p>
        </p:txBody>
      </p:sp>
      <p:sp>
        <p:nvSpPr>
          <p:cNvPr id="33798" name="Rectangle 6"/>
          <p:cNvSpPr>
            <a:spLocks noChangeArrowheads="1"/>
          </p:cNvSpPr>
          <p:nvPr/>
        </p:nvSpPr>
        <p:spPr bwMode="auto">
          <a:xfrm>
            <a:off x="6400800" y="1676400"/>
            <a:ext cx="2286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solidFill>
                  <a:srgbClr val="FFFFFF"/>
                </a:solidFill>
              </a:rPr>
              <a:t>Outcome</a:t>
            </a:r>
          </a:p>
        </p:txBody>
      </p:sp>
      <p:sp>
        <p:nvSpPr>
          <p:cNvPr id="33799" name="Rectangle 7"/>
          <p:cNvSpPr>
            <a:spLocks noChangeArrowheads="1"/>
          </p:cNvSpPr>
          <p:nvPr/>
        </p:nvSpPr>
        <p:spPr bwMode="auto">
          <a:xfrm>
            <a:off x="6400800" y="4114800"/>
            <a:ext cx="2286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solidFill>
                  <a:srgbClr val="FFFFFF"/>
                </a:solidFill>
              </a:rPr>
              <a:t>Outcome</a:t>
            </a:r>
          </a:p>
        </p:txBody>
      </p:sp>
      <p:sp>
        <p:nvSpPr>
          <p:cNvPr id="33800" name="Text Box 8"/>
          <p:cNvSpPr txBox="1">
            <a:spLocks noChangeArrowheads="1"/>
          </p:cNvSpPr>
          <p:nvPr/>
        </p:nvSpPr>
        <p:spPr bwMode="auto">
          <a:xfrm>
            <a:off x="928688" y="4267200"/>
            <a:ext cx="1630362" cy="579438"/>
          </a:xfrm>
          <a:prstGeom prst="rect">
            <a:avLst/>
          </a:prstGeom>
          <a:noFill/>
          <a:ln w="9525">
            <a:noFill/>
            <a:miter lim="800000"/>
            <a:headEnd/>
            <a:tailEnd/>
          </a:ln>
        </p:spPr>
        <p:txBody>
          <a:bodyPr wrap="none">
            <a:spAutoFit/>
          </a:bodyPr>
          <a:lstStyle/>
          <a:p>
            <a:r>
              <a:rPr lang="en-US" altLang="en-US" sz="3200" b="1"/>
              <a:t>Baseline</a:t>
            </a:r>
          </a:p>
        </p:txBody>
      </p:sp>
      <p:sp>
        <p:nvSpPr>
          <p:cNvPr id="33801" name="Line 9"/>
          <p:cNvSpPr>
            <a:spLocks noChangeShapeType="1"/>
          </p:cNvSpPr>
          <p:nvPr/>
        </p:nvSpPr>
        <p:spPr bwMode="auto">
          <a:xfrm>
            <a:off x="533400" y="5638800"/>
            <a:ext cx="8153400" cy="0"/>
          </a:xfrm>
          <a:prstGeom prst="line">
            <a:avLst/>
          </a:prstGeom>
          <a:noFill/>
          <a:ln w="63500">
            <a:solidFill>
              <a:srgbClr val="008000"/>
            </a:solidFill>
            <a:round/>
            <a:headEnd/>
            <a:tailEnd type="triangle" w="med" len="med"/>
          </a:ln>
        </p:spPr>
        <p:txBody>
          <a:bodyPr wrap="none" anchor="ctr"/>
          <a:lstStyle/>
          <a:p>
            <a:endParaRPr lang="en-US"/>
          </a:p>
        </p:txBody>
      </p:sp>
      <p:sp>
        <p:nvSpPr>
          <p:cNvPr id="33802" name="Line 10"/>
          <p:cNvSpPr>
            <a:spLocks noChangeShapeType="1"/>
          </p:cNvSpPr>
          <p:nvPr/>
        </p:nvSpPr>
        <p:spPr bwMode="auto">
          <a:xfrm>
            <a:off x="5943600" y="2057400"/>
            <a:ext cx="381000" cy="0"/>
          </a:xfrm>
          <a:prstGeom prst="line">
            <a:avLst/>
          </a:prstGeom>
          <a:noFill/>
          <a:ln w="31750">
            <a:solidFill>
              <a:schemeClr val="tx1"/>
            </a:solidFill>
            <a:round/>
            <a:headEnd/>
            <a:tailEnd type="triangle" w="med" len="med"/>
          </a:ln>
        </p:spPr>
        <p:txBody>
          <a:bodyPr wrap="none" anchor="ctr"/>
          <a:lstStyle/>
          <a:p>
            <a:endParaRPr lang="en-US"/>
          </a:p>
        </p:txBody>
      </p:sp>
      <p:sp>
        <p:nvSpPr>
          <p:cNvPr id="33803" name="Line 11"/>
          <p:cNvSpPr>
            <a:spLocks noChangeShapeType="1"/>
          </p:cNvSpPr>
          <p:nvPr/>
        </p:nvSpPr>
        <p:spPr bwMode="auto">
          <a:xfrm>
            <a:off x="5943600" y="4495800"/>
            <a:ext cx="381000" cy="0"/>
          </a:xfrm>
          <a:prstGeom prst="line">
            <a:avLst/>
          </a:prstGeom>
          <a:noFill/>
          <a:ln w="31750">
            <a:solidFill>
              <a:schemeClr val="tx1"/>
            </a:solidFill>
            <a:round/>
            <a:headEnd/>
            <a:tailEnd type="triangle" w="med" len="med"/>
          </a:ln>
        </p:spPr>
        <p:txBody>
          <a:bodyPr wrap="none" anchor="ctr"/>
          <a:lstStyle/>
          <a:p>
            <a:endParaRPr lang="en-US"/>
          </a:p>
        </p:txBody>
      </p:sp>
      <p:sp>
        <p:nvSpPr>
          <p:cNvPr id="33804" name="Line 12"/>
          <p:cNvSpPr>
            <a:spLocks noChangeShapeType="1"/>
          </p:cNvSpPr>
          <p:nvPr/>
        </p:nvSpPr>
        <p:spPr bwMode="auto">
          <a:xfrm flipV="1">
            <a:off x="3124200" y="2133600"/>
            <a:ext cx="304800" cy="381000"/>
          </a:xfrm>
          <a:prstGeom prst="line">
            <a:avLst/>
          </a:prstGeom>
          <a:noFill/>
          <a:ln w="31750">
            <a:solidFill>
              <a:schemeClr val="tx1"/>
            </a:solidFill>
            <a:round/>
            <a:headEnd/>
            <a:tailEnd type="triangle" w="med" len="med"/>
          </a:ln>
        </p:spPr>
        <p:txBody>
          <a:bodyPr wrap="none" anchor="ctr"/>
          <a:lstStyle/>
          <a:p>
            <a:endParaRPr lang="en-US"/>
          </a:p>
        </p:txBody>
      </p:sp>
      <p:sp>
        <p:nvSpPr>
          <p:cNvPr id="33805" name="Line 13"/>
          <p:cNvSpPr>
            <a:spLocks noChangeShapeType="1"/>
          </p:cNvSpPr>
          <p:nvPr/>
        </p:nvSpPr>
        <p:spPr bwMode="auto">
          <a:xfrm>
            <a:off x="3124200" y="4038600"/>
            <a:ext cx="304800" cy="533400"/>
          </a:xfrm>
          <a:prstGeom prst="line">
            <a:avLst/>
          </a:prstGeom>
          <a:noFill/>
          <a:ln w="31750">
            <a:solidFill>
              <a:schemeClr val="tx1"/>
            </a:solidFill>
            <a:round/>
            <a:headEnd/>
            <a:tailEnd type="triangle" w="med" len="med"/>
          </a:ln>
        </p:spPr>
        <p:txBody>
          <a:bodyPr wrap="none" anchor="ctr"/>
          <a:lstStyle/>
          <a:p>
            <a:endParaRPr lang="en-US"/>
          </a:p>
        </p:txBody>
      </p:sp>
      <p:sp>
        <p:nvSpPr>
          <p:cNvPr id="33806" name="Text Box 14"/>
          <p:cNvSpPr txBox="1">
            <a:spLocks noChangeArrowheads="1"/>
          </p:cNvSpPr>
          <p:nvPr/>
        </p:nvSpPr>
        <p:spPr bwMode="auto">
          <a:xfrm>
            <a:off x="4076700" y="5105400"/>
            <a:ext cx="855663" cy="519113"/>
          </a:xfrm>
          <a:prstGeom prst="rect">
            <a:avLst/>
          </a:prstGeom>
          <a:noFill/>
          <a:ln w="9525">
            <a:noFill/>
            <a:miter lim="800000"/>
            <a:headEnd/>
            <a:tailEnd/>
          </a:ln>
        </p:spPr>
        <p:txBody>
          <a:bodyPr wrap="none">
            <a:spAutoFit/>
          </a:bodyPr>
          <a:lstStyle/>
          <a:p>
            <a:r>
              <a:rPr lang="en-US" altLang="en-US" sz="2800" b="1">
                <a:solidFill>
                  <a:srgbClr val="009900"/>
                </a:solidFill>
              </a:rPr>
              <a:t>time</a:t>
            </a:r>
          </a:p>
        </p:txBody>
      </p:sp>
      <p:sp>
        <p:nvSpPr>
          <p:cNvPr id="33807" name="AutoShape 15"/>
          <p:cNvSpPr>
            <a:spLocks noChangeArrowheads="1"/>
          </p:cNvSpPr>
          <p:nvPr/>
        </p:nvSpPr>
        <p:spPr bwMode="auto">
          <a:xfrm>
            <a:off x="381000" y="5715000"/>
            <a:ext cx="533400" cy="914400"/>
          </a:xfrm>
          <a:prstGeom prst="upArrow">
            <a:avLst>
              <a:gd name="adj1" fmla="val 50000"/>
              <a:gd name="adj2" fmla="val 42857"/>
            </a:avLst>
          </a:prstGeom>
          <a:solidFill>
            <a:srgbClr val="FFCC00"/>
          </a:solidFill>
          <a:ln w="9525">
            <a:solidFill>
              <a:schemeClr val="tx1"/>
            </a:solidFill>
            <a:miter lim="800000"/>
            <a:headEnd/>
            <a:tailEnd/>
          </a:ln>
        </p:spPr>
        <p:txBody>
          <a:bodyPr wrap="none" anchor="ctr"/>
          <a:lstStyle/>
          <a:p>
            <a:endParaRPr lang="en-US" altLang="en-US"/>
          </a:p>
        </p:txBody>
      </p:sp>
      <p:sp>
        <p:nvSpPr>
          <p:cNvPr id="33808" name="Text Box 16"/>
          <p:cNvSpPr txBox="1">
            <a:spLocks noChangeArrowheads="1"/>
          </p:cNvSpPr>
          <p:nvPr/>
        </p:nvSpPr>
        <p:spPr bwMode="auto">
          <a:xfrm>
            <a:off x="914400" y="5943600"/>
            <a:ext cx="2505075" cy="457200"/>
          </a:xfrm>
          <a:prstGeom prst="rect">
            <a:avLst/>
          </a:prstGeom>
          <a:noFill/>
          <a:ln w="9525">
            <a:noFill/>
            <a:miter lim="800000"/>
            <a:headEnd/>
            <a:tailEnd/>
          </a:ln>
        </p:spPr>
        <p:txBody>
          <a:bodyPr wrap="none">
            <a:spAutoFit/>
          </a:bodyPr>
          <a:lstStyle/>
          <a:p>
            <a:r>
              <a:rPr lang="en-US" altLang="en-US" b="1"/>
              <a:t>Study begins here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685800"/>
            <a:ext cx="7772400" cy="762000"/>
          </a:xfrm>
        </p:spPr>
        <p:txBody>
          <a:bodyPr/>
          <a:lstStyle/>
          <a:p>
            <a:pPr algn="ctr" eaLnBrk="1" hangingPunct="1"/>
            <a:r>
              <a:rPr lang="en-US" altLang="en-US" sz="3200" b="1" smtClean="0"/>
              <a:t>Cohort Study</a:t>
            </a:r>
            <a:endParaRPr lang="en-US" altLang="en-US" sz="3200" smtClean="0"/>
          </a:p>
        </p:txBody>
      </p:sp>
      <p:sp>
        <p:nvSpPr>
          <p:cNvPr id="43011" name="Rectangle 3"/>
          <p:cNvSpPr>
            <a:spLocks noGrp="1" noChangeArrowheads="1"/>
          </p:cNvSpPr>
          <p:nvPr>
            <p:ph idx="1"/>
          </p:nvPr>
        </p:nvSpPr>
        <p:spPr>
          <a:xfrm>
            <a:off x="304800" y="1676400"/>
            <a:ext cx="8610600" cy="4267200"/>
          </a:xfrm>
        </p:spPr>
        <p:txBody>
          <a:bodyPr>
            <a:normAutofit/>
          </a:bodyPr>
          <a:lstStyle/>
          <a:p>
            <a:pPr eaLnBrk="1" hangingPunct="1">
              <a:lnSpc>
                <a:spcPct val="80000"/>
              </a:lnSpc>
            </a:pPr>
            <a:endParaRPr lang="en-US" altLang="en-US" sz="700" b="1" smtClean="0"/>
          </a:p>
          <a:p>
            <a:pPr eaLnBrk="1" hangingPunct="1">
              <a:lnSpc>
                <a:spcPct val="80000"/>
              </a:lnSpc>
            </a:pPr>
            <a:endParaRPr lang="en-US" altLang="en-US" sz="700" b="1" smtClean="0"/>
          </a:p>
          <a:p>
            <a:pPr marL="392113" lvl="1" indent="0" eaLnBrk="1" hangingPunct="1">
              <a:lnSpc>
                <a:spcPct val="115000"/>
              </a:lnSpc>
              <a:spcBef>
                <a:spcPct val="25000"/>
              </a:spcBef>
              <a:buFont typeface="Wingdings 2" pitchFamily="18" charset="2"/>
              <a:buNone/>
            </a:pPr>
            <a:r>
              <a:rPr lang="en-US" altLang="en-US" sz="1900" b="1" smtClean="0"/>
              <a:t>Strengths</a:t>
            </a:r>
          </a:p>
          <a:p>
            <a:pPr marL="392113" lvl="1" indent="0" eaLnBrk="1" hangingPunct="1">
              <a:lnSpc>
                <a:spcPct val="115000"/>
              </a:lnSpc>
              <a:spcBef>
                <a:spcPct val="25000"/>
              </a:spcBef>
            </a:pPr>
            <a:r>
              <a:rPr lang="en-US" altLang="en-US" sz="1900" b="1" smtClean="0"/>
              <a:t>Exposure status determined before disease detection</a:t>
            </a:r>
          </a:p>
          <a:p>
            <a:pPr marL="392113" lvl="1" indent="0" eaLnBrk="1" hangingPunct="1">
              <a:lnSpc>
                <a:spcPct val="115000"/>
              </a:lnSpc>
              <a:spcBef>
                <a:spcPct val="25000"/>
              </a:spcBef>
            </a:pPr>
            <a:r>
              <a:rPr lang="en-US" altLang="en-US" sz="1900" b="1" smtClean="0"/>
              <a:t>Subjects selected before disease detection</a:t>
            </a:r>
          </a:p>
          <a:p>
            <a:pPr marL="392113" lvl="1" indent="0" eaLnBrk="1" hangingPunct="1">
              <a:lnSpc>
                <a:spcPct val="115000"/>
              </a:lnSpc>
              <a:spcBef>
                <a:spcPct val="25000"/>
              </a:spcBef>
            </a:pPr>
            <a:r>
              <a:rPr lang="en-US" altLang="en-US" sz="1900" b="1" smtClean="0"/>
              <a:t>Can study several outcomes for each exposure</a:t>
            </a:r>
          </a:p>
          <a:p>
            <a:pPr marL="392113" lvl="1" indent="0" eaLnBrk="1" hangingPunct="1">
              <a:lnSpc>
                <a:spcPct val="115000"/>
              </a:lnSpc>
              <a:spcBef>
                <a:spcPct val="25000"/>
              </a:spcBef>
            </a:pPr>
            <a:endParaRPr lang="en-US" altLang="en-US" sz="1900" b="1" smtClean="0"/>
          </a:p>
          <a:p>
            <a:pPr marL="392113" lvl="1" indent="0" eaLnBrk="1" hangingPunct="1">
              <a:lnSpc>
                <a:spcPct val="115000"/>
              </a:lnSpc>
              <a:spcBef>
                <a:spcPct val="25000"/>
              </a:spcBef>
              <a:buFont typeface="Wingdings 2" pitchFamily="18" charset="2"/>
              <a:buNone/>
            </a:pPr>
            <a:r>
              <a:rPr lang="en-US" altLang="en-US" sz="1900" b="1" smtClean="0"/>
              <a:t>Limitations	</a:t>
            </a:r>
          </a:p>
          <a:p>
            <a:pPr marL="392113" lvl="1" indent="0" eaLnBrk="1" hangingPunct="1">
              <a:lnSpc>
                <a:spcPct val="115000"/>
              </a:lnSpc>
              <a:spcBef>
                <a:spcPct val="25000"/>
              </a:spcBef>
            </a:pPr>
            <a:r>
              <a:rPr lang="en-US" altLang="en-US" sz="1900" b="1" smtClean="0"/>
              <a:t>Expensive and time-consuming</a:t>
            </a:r>
          </a:p>
          <a:p>
            <a:pPr marL="392113" lvl="1" indent="0" eaLnBrk="1" hangingPunct="1">
              <a:lnSpc>
                <a:spcPct val="115000"/>
              </a:lnSpc>
              <a:spcBef>
                <a:spcPct val="25000"/>
              </a:spcBef>
            </a:pPr>
            <a:r>
              <a:rPr lang="en-US" altLang="en-US" sz="1900" b="1" smtClean="0"/>
              <a:t>Inefficient for rare diseases or diseases with long latency</a:t>
            </a:r>
          </a:p>
          <a:p>
            <a:pPr marL="392113" lvl="1" indent="0" eaLnBrk="1" hangingPunct="1">
              <a:lnSpc>
                <a:spcPct val="115000"/>
              </a:lnSpc>
              <a:spcBef>
                <a:spcPct val="25000"/>
              </a:spcBef>
            </a:pPr>
            <a:r>
              <a:rPr lang="en-US" altLang="en-US" sz="1900" b="1" smtClean="0"/>
              <a:t>Loss to follow-up</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581150" y="850900"/>
            <a:ext cx="3124200" cy="520700"/>
          </a:xfrm>
          <a:prstGeom prst="rect">
            <a:avLst/>
          </a:prstGeom>
          <a:noFill/>
          <a:ln w="12700">
            <a:noFill/>
            <a:miter lim="800000"/>
            <a:headEnd/>
            <a:tailEnd/>
          </a:ln>
        </p:spPr>
        <p:txBody>
          <a:bodyPr wrap="none" lIns="90488" tIns="44450" rIns="90488" bIns="44450">
            <a:spAutoFit/>
          </a:bodyPr>
          <a:lstStyle/>
          <a:p>
            <a:r>
              <a:rPr lang="en-US" altLang="en-US" sz="2800" b="1"/>
              <a:t>Descriptive Studies</a:t>
            </a:r>
          </a:p>
        </p:txBody>
      </p:sp>
      <p:sp>
        <p:nvSpPr>
          <p:cNvPr id="35843" name="Rectangle 3"/>
          <p:cNvSpPr>
            <a:spLocks noChangeArrowheads="1"/>
          </p:cNvSpPr>
          <p:nvPr/>
        </p:nvSpPr>
        <p:spPr bwMode="auto">
          <a:xfrm>
            <a:off x="1466850" y="2438400"/>
            <a:ext cx="3338513" cy="520700"/>
          </a:xfrm>
          <a:prstGeom prst="rect">
            <a:avLst/>
          </a:prstGeom>
          <a:noFill/>
          <a:ln w="12700">
            <a:noFill/>
            <a:miter lim="800000"/>
            <a:headEnd/>
            <a:tailEnd/>
          </a:ln>
        </p:spPr>
        <p:txBody>
          <a:bodyPr wrap="none" lIns="90488" tIns="44450" rIns="90488" bIns="44450">
            <a:spAutoFit/>
          </a:bodyPr>
          <a:lstStyle/>
          <a:p>
            <a:r>
              <a:rPr lang="en-US" altLang="en-US" sz="2800" b="1"/>
              <a:t>Case-control Studies</a:t>
            </a:r>
          </a:p>
        </p:txBody>
      </p:sp>
      <p:sp>
        <p:nvSpPr>
          <p:cNvPr id="35844" name="Rectangle 4"/>
          <p:cNvSpPr>
            <a:spLocks noChangeArrowheads="1"/>
          </p:cNvSpPr>
          <p:nvPr/>
        </p:nvSpPr>
        <p:spPr bwMode="auto">
          <a:xfrm>
            <a:off x="2000250" y="4419600"/>
            <a:ext cx="2489200" cy="520700"/>
          </a:xfrm>
          <a:prstGeom prst="rect">
            <a:avLst/>
          </a:prstGeom>
          <a:noFill/>
          <a:ln w="12700">
            <a:noFill/>
            <a:miter lim="800000"/>
            <a:headEnd/>
            <a:tailEnd/>
          </a:ln>
        </p:spPr>
        <p:txBody>
          <a:bodyPr wrap="none" lIns="90488" tIns="44450" rIns="90488" bIns="44450">
            <a:spAutoFit/>
          </a:bodyPr>
          <a:lstStyle/>
          <a:p>
            <a:r>
              <a:rPr lang="en-US" altLang="en-US" sz="2800" b="1"/>
              <a:t>Cohort Studies</a:t>
            </a:r>
          </a:p>
        </p:txBody>
      </p:sp>
      <p:sp>
        <p:nvSpPr>
          <p:cNvPr id="35845" name="AutoShape 5"/>
          <p:cNvSpPr>
            <a:spLocks noChangeArrowheads="1"/>
          </p:cNvSpPr>
          <p:nvPr/>
        </p:nvSpPr>
        <p:spPr bwMode="auto">
          <a:xfrm rot="16200000" flipH="1">
            <a:off x="3043238" y="1714500"/>
            <a:ext cx="901700" cy="520700"/>
          </a:xfrm>
          <a:prstGeom prst="rightArrow">
            <a:avLst>
              <a:gd name="adj1" fmla="val 50000"/>
              <a:gd name="adj2" fmla="val 86593"/>
            </a:avLst>
          </a:prstGeom>
          <a:solidFill>
            <a:schemeClr val="accent1"/>
          </a:solidFill>
          <a:ln w="12700">
            <a:solidFill>
              <a:schemeClr val="tx1"/>
            </a:solidFill>
            <a:miter lim="800000"/>
            <a:headEnd/>
            <a:tailEnd/>
          </a:ln>
        </p:spPr>
        <p:txBody>
          <a:bodyPr wrap="none" anchor="ctr"/>
          <a:lstStyle/>
          <a:p>
            <a:endParaRPr lang="en-US" altLang="en-US"/>
          </a:p>
        </p:txBody>
      </p:sp>
      <p:sp>
        <p:nvSpPr>
          <p:cNvPr id="35846" name="AutoShape 6"/>
          <p:cNvSpPr>
            <a:spLocks noChangeArrowheads="1"/>
          </p:cNvSpPr>
          <p:nvPr/>
        </p:nvSpPr>
        <p:spPr bwMode="auto">
          <a:xfrm rot="16200000" flipH="1">
            <a:off x="3043238" y="3543300"/>
            <a:ext cx="901700" cy="520700"/>
          </a:xfrm>
          <a:prstGeom prst="rightArrow">
            <a:avLst>
              <a:gd name="adj1" fmla="val 50000"/>
              <a:gd name="adj2" fmla="val 86593"/>
            </a:avLst>
          </a:prstGeom>
          <a:solidFill>
            <a:schemeClr val="accent1"/>
          </a:solidFill>
          <a:ln w="12700">
            <a:solidFill>
              <a:schemeClr val="tx1"/>
            </a:solidFill>
            <a:miter lim="800000"/>
            <a:headEnd/>
            <a:tailEnd/>
          </a:ln>
        </p:spPr>
        <p:txBody>
          <a:bodyPr wrap="none" anchor="ctr"/>
          <a:lstStyle/>
          <a:p>
            <a:endParaRPr lang="en-US" altLang="en-US"/>
          </a:p>
        </p:txBody>
      </p:sp>
      <p:sp>
        <p:nvSpPr>
          <p:cNvPr id="35847" name="Rectangle 7"/>
          <p:cNvSpPr>
            <a:spLocks noChangeArrowheads="1"/>
          </p:cNvSpPr>
          <p:nvPr/>
        </p:nvSpPr>
        <p:spPr bwMode="auto">
          <a:xfrm>
            <a:off x="6402388" y="725488"/>
            <a:ext cx="1800225" cy="950912"/>
          </a:xfrm>
          <a:prstGeom prst="rect">
            <a:avLst/>
          </a:prstGeom>
          <a:noFill/>
          <a:ln w="12700">
            <a:noFill/>
            <a:miter lim="800000"/>
            <a:headEnd/>
            <a:tailEnd/>
          </a:ln>
        </p:spPr>
        <p:txBody>
          <a:bodyPr wrap="none" lIns="90488" tIns="44450" rIns="90488" bIns="44450">
            <a:spAutoFit/>
          </a:bodyPr>
          <a:lstStyle/>
          <a:p>
            <a:r>
              <a:rPr lang="en-US" altLang="en-US" sz="2800">
                <a:solidFill>
                  <a:srgbClr val="7030A0"/>
                </a:solidFill>
              </a:rPr>
              <a:t>  </a:t>
            </a:r>
            <a:r>
              <a:rPr lang="en-US" altLang="en-US" sz="2800" b="1">
                <a:solidFill>
                  <a:srgbClr val="7030A0"/>
                </a:solidFill>
              </a:rPr>
              <a:t>Develop </a:t>
            </a:r>
          </a:p>
          <a:p>
            <a:r>
              <a:rPr lang="en-US" altLang="en-US" sz="2800" b="1">
                <a:solidFill>
                  <a:srgbClr val="7030A0"/>
                </a:solidFill>
              </a:rPr>
              <a:t>hypothesis</a:t>
            </a:r>
          </a:p>
        </p:txBody>
      </p:sp>
      <p:sp>
        <p:nvSpPr>
          <p:cNvPr id="35848" name="Rectangle 8"/>
          <p:cNvSpPr>
            <a:spLocks noChangeArrowheads="1"/>
          </p:cNvSpPr>
          <p:nvPr/>
        </p:nvSpPr>
        <p:spPr bwMode="auto">
          <a:xfrm>
            <a:off x="6157913" y="2057400"/>
            <a:ext cx="2413000" cy="1382713"/>
          </a:xfrm>
          <a:prstGeom prst="rect">
            <a:avLst/>
          </a:prstGeom>
          <a:noFill/>
          <a:ln w="12700">
            <a:noFill/>
            <a:miter lim="800000"/>
            <a:headEnd/>
            <a:tailEnd/>
          </a:ln>
        </p:spPr>
        <p:txBody>
          <a:bodyPr wrap="none" lIns="90488" tIns="44450" rIns="90488" bIns="44450">
            <a:spAutoFit/>
          </a:bodyPr>
          <a:lstStyle/>
          <a:p>
            <a:pPr algn="ctr"/>
            <a:r>
              <a:rPr lang="en-US" altLang="en-US" sz="2800" b="1">
                <a:solidFill>
                  <a:srgbClr val="7030A0"/>
                </a:solidFill>
              </a:rPr>
              <a:t>Investigate it’s</a:t>
            </a:r>
          </a:p>
          <a:p>
            <a:pPr algn="ctr"/>
            <a:r>
              <a:rPr lang="en-US" altLang="en-US" sz="2800" b="1">
                <a:solidFill>
                  <a:srgbClr val="7030A0"/>
                </a:solidFill>
              </a:rPr>
              <a:t>relationship to</a:t>
            </a:r>
          </a:p>
          <a:p>
            <a:pPr algn="ctr"/>
            <a:r>
              <a:rPr lang="en-US" altLang="en-US" sz="2800" b="1">
                <a:solidFill>
                  <a:srgbClr val="7030A0"/>
                </a:solidFill>
              </a:rPr>
              <a:t> outcomes</a:t>
            </a:r>
          </a:p>
        </p:txBody>
      </p:sp>
      <p:sp>
        <p:nvSpPr>
          <p:cNvPr id="35849" name="Rectangle 9"/>
          <p:cNvSpPr>
            <a:spLocks noChangeArrowheads="1"/>
          </p:cNvSpPr>
          <p:nvPr/>
        </p:nvSpPr>
        <p:spPr bwMode="auto">
          <a:xfrm>
            <a:off x="5562600" y="4191000"/>
            <a:ext cx="3143250" cy="950913"/>
          </a:xfrm>
          <a:prstGeom prst="rect">
            <a:avLst/>
          </a:prstGeom>
          <a:noFill/>
          <a:ln w="12700">
            <a:noFill/>
            <a:miter lim="800000"/>
            <a:headEnd/>
            <a:tailEnd/>
          </a:ln>
        </p:spPr>
        <p:txBody>
          <a:bodyPr wrap="none" lIns="90488" tIns="44450" rIns="90488" bIns="44450">
            <a:spAutoFit/>
          </a:bodyPr>
          <a:lstStyle/>
          <a:p>
            <a:r>
              <a:rPr lang="en-US" altLang="en-US" sz="2800" b="1">
                <a:solidFill>
                  <a:srgbClr val="7030A0"/>
                </a:solidFill>
              </a:rPr>
              <a:t>Define it’s meaning</a:t>
            </a:r>
          </a:p>
          <a:p>
            <a:r>
              <a:rPr lang="en-US" altLang="en-US" sz="2800" b="1">
                <a:solidFill>
                  <a:srgbClr val="7030A0"/>
                </a:solidFill>
              </a:rPr>
              <a:t>  with exposures</a:t>
            </a:r>
            <a:endParaRPr lang="en-US" altLang="en-US" sz="2800">
              <a:solidFill>
                <a:srgbClr val="7030A0"/>
              </a:solidFill>
            </a:endParaRPr>
          </a:p>
        </p:txBody>
      </p:sp>
      <p:sp>
        <p:nvSpPr>
          <p:cNvPr id="35850" name="Text Box 10"/>
          <p:cNvSpPr txBox="1">
            <a:spLocks noChangeArrowheads="1"/>
          </p:cNvSpPr>
          <p:nvPr/>
        </p:nvSpPr>
        <p:spPr bwMode="auto">
          <a:xfrm>
            <a:off x="1924050" y="5988050"/>
            <a:ext cx="2266950" cy="523875"/>
          </a:xfrm>
          <a:prstGeom prst="rect">
            <a:avLst/>
          </a:prstGeom>
          <a:noFill/>
          <a:ln w="12699">
            <a:noFill/>
            <a:miter lim="800000"/>
            <a:headEnd type="none" w="sm" len="sm"/>
            <a:tailEnd type="none" w="sm" len="sm"/>
          </a:ln>
        </p:spPr>
        <p:txBody>
          <a:bodyPr wrap="none">
            <a:spAutoFit/>
          </a:bodyPr>
          <a:lstStyle/>
          <a:p>
            <a:r>
              <a:rPr lang="en-US" altLang="en-US" sz="2800" b="1"/>
              <a:t>Clinical trials</a:t>
            </a:r>
          </a:p>
        </p:txBody>
      </p:sp>
      <p:sp>
        <p:nvSpPr>
          <p:cNvPr id="35851" name="AutoShape 11"/>
          <p:cNvSpPr>
            <a:spLocks noChangeArrowheads="1"/>
          </p:cNvSpPr>
          <p:nvPr/>
        </p:nvSpPr>
        <p:spPr bwMode="auto">
          <a:xfrm rot="16200000" flipH="1">
            <a:off x="3028950" y="5308600"/>
            <a:ext cx="901700" cy="520700"/>
          </a:xfrm>
          <a:prstGeom prst="rightArrow">
            <a:avLst>
              <a:gd name="adj1" fmla="val 50000"/>
              <a:gd name="adj2" fmla="val 86593"/>
            </a:avLst>
          </a:prstGeom>
          <a:solidFill>
            <a:schemeClr val="accent1"/>
          </a:solidFill>
          <a:ln w="12700">
            <a:solidFill>
              <a:schemeClr val="tx1"/>
            </a:solidFill>
            <a:miter lim="800000"/>
            <a:headEnd/>
            <a:tailEnd/>
          </a:ln>
        </p:spPr>
        <p:txBody>
          <a:bodyPr wrap="none" anchor="ctr"/>
          <a:lstStyle/>
          <a:p>
            <a:endParaRPr lang="en-US" altLang="en-US"/>
          </a:p>
        </p:txBody>
      </p:sp>
      <p:sp>
        <p:nvSpPr>
          <p:cNvPr id="35852" name="Rectangle 12"/>
          <p:cNvSpPr>
            <a:spLocks noChangeArrowheads="1"/>
          </p:cNvSpPr>
          <p:nvPr/>
        </p:nvSpPr>
        <p:spPr bwMode="auto">
          <a:xfrm>
            <a:off x="6083300" y="5638800"/>
            <a:ext cx="2474913" cy="950913"/>
          </a:xfrm>
          <a:prstGeom prst="rect">
            <a:avLst/>
          </a:prstGeom>
          <a:noFill/>
          <a:ln w="12700">
            <a:noFill/>
            <a:miter lim="800000"/>
            <a:headEnd/>
            <a:tailEnd/>
          </a:ln>
        </p:spPr>
        <p:txBody>
          <a:bodyPr wrap="none" lIns="90488" tIns="44450" rIns="90488" bIns="44450">
            <a:spAutoFit/>
          </a:bodyPr>
          <a:lstStyle/>
          <a:p>
            <a:pPr algn="ctr"/>
            <a:r>
              <a:rPr lang="en-US" altLang="en-US" sz="2800" b="1">
                <a:solidFill>
                  <a:srgbClr val="7030A0"/>
                </a:solidFill>
              </a:rPr>
              <a:t>Test link </a:t>
            </a:r>
          </a:p>
          <a:p>
            <a:pPr algn="ctr"/>
            <a:r>
              <a:rPr lang="en-US" altLang="en-US" sz="2800" b="1">
                <a:solidFill>
                  <a:srgbClr val="7030A0"/>
                </a:solidFill>
              </a:rPr>
              <a:t>experimentally</a:t>
            </a:r>
            <a:endParaRPr lang="en-US" altLang="en-US" sz="2800">
              <a:solidFill>
                <a:srgbClr val="7030A0"/>
              </a:solidFill>
            </a:endParaRPr>
          </a:p>
        </p:txBody>
      </p:sp>
      <p:sp>
        <p:nvSpPr>
          <p:cNvPr id="35853" name="Line 14"/>
          <p:cNvSpPr>
            <a:spLocks noChangeShapeType="1"/>
          </p:cNvSpPr>
          <p:nvPr/>
        </p:nvSpPr>
        <p:spPr bwMode="auto">
          <a:xfrm>
            <a:off x="1371600" y="2057400"/>
            <a:ext cx="0" cy="3429000"/>
          </a:xfrm>
          <a:prstGeom prst="line">
            <a:avLst/>
          </a:prstGeom>
          <a:noFill/>
          <a:ln w="38100">
            <a:solidFill>
              <a:schemeClr val="tx1"/>
            </a:solidFill>
            <a:round/>
            <a:headEnd/>
            <a:tailEnd type="stealth" w="med" len="med"/>
          </a:ln>
        </p:spPr>
        <p:txBody>
          <a:bodyPr wrap="none" anchor="ctr"/>
          <a:lstStyle/>
          <a:p>
            <a:endParaRPr lang="en-US"/>
          </a:p>
        </p:txBody>
      </p:sp>
      <p:sp>
        <p:nvSpPr>
          <p:cNvPr id="2" name="TextBox 1"/>
          <p:cNvSpPr txBox="1"/>
          <p:nvPr/>
        </p:nvSpPr>
        <p:spPr>
          <a:xfrm>
            <a:off x="1581150" y="152400"/>
            <a:ext cx="4438650" cy="584200"/>
          </a:xfrm>
          <a:prstGeom prst="rect">
            <a:avLst/>
          </a:prstGeom>
          <a:noFill/>
        </p:spPr>
        <p:txBody>
          <a:bodyPr>
            <a:spAutoFit/>
          </a:bodyPr>
          <a:lstStyle/>
          <a:p>
            <a:pPr algn="ctr" eaLnBrk="1" hangingPunct="1">
              <a:defRPr/>
            </a:pPr>
            <a:r>
              <a:rPr lang="en-US" sz="3200" b="1" dirty="0">
                <a:solidFill>
                  <a:schemeClr val="tx2"/>
                </a:solidFill>
                <a:latin typeface="+mj-lt"/>
                <a:ea typeface="+mj-ea"/>
                <a:cs typeface="+mj-cs"/>
              </a:rPr>
              <a:t>Flow of evidences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studies</a:t>
            </a:r>
            <a:endParaRPr lang="en-US" dirty="0"/>
          </a:p>
        </p:txBody>
      </p:sp>
      <p:sp>
        <p:nvSpPr>
          <p:cNvPr id="3" name="Content Placeholder 2"/>
          <p:cNvSpPr>
            <a:spLocks noGrp="1"/>
          </p:cNvSpPr>
          <p:nvPr>
            <p:ph idx="1"/>
          </p:nvPr>
        </p:nvSpPr>
        <p:spPr>
          <a:xfrm>
            <a:off x="152400" y="1371600"/>
            <a:ext cx="8763000" cy="5257800"/>
          </a:xfrm>
        </p:spPr>
        <p:txBody>
          <a:bodyPr>
            <a:normAutofit fontScale="92500" lnSpcReduction="10000"/>
          </a:bodyPr>
          <a:lstStyle/>
          <a:p>
            <a:r>
              <a:rPr lang="en-US" dirty="0" smtClean="0"/>
              <a:t>Experimental study designs are the primary method for testing the effectiveness of new therapies and other interventions, including innovative drugs. </a:t>
            </a:r>
          </a:p>
          <a:p>
            <a:r>
              <a:rPr lang="en-US" dirty="0" smtClean="0"/>
              <a:t>By the 1930s, the pharmaceutical industry had adopted experimental methods and other research designs to develop and screen new compounds, improve production outputs, and test drugs for therapeutic benefits.</a:t>
            </a:r>
          </a:p>
          <a:p>
            <a:r>
              <a:rPr lang="en-US" dirty="0" smtClean="0"/>
              <a:t> The full potential of experimental methods in drug research was realized in the 1940s and 1950s with the growth in scientific knowledge and industrial technology.</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studies</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experiment</a:t>
            </a:r>
            <a:r>
              <a:rPr lang="en-US" dirty="0" smtClean="0"/>
              <a:t> is a study designed to compare benefits of an intervention with standard treatments, or no treatment, such as a new drug therapy or prevention program, or to show cause and effect</a:t>
            </a:r>
          </a:p>
          <a:p>
            <a:r>
              <a:rPr lang="en-US" dirty="0" smtClean="0"/>
              <a:t>Experimental designs have numerous advantages compared with other epidemiological methods</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studies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experimental study is that the allocation or assignment of individuals is under control of investigator and thus can be randomized.</a:t>
            </a:r>
          </a:p>
          <a:p>
            <a:r>
              <a:rPr lang="en-US" dirty="0" smtClean="0"/>
              <a:t> The key is that the investigator controls the assignment of the exposure or of the treatment but otherwise symmetry of potential unknown confounders is maintained through randomization. Properly executed experimental studies provide the strongest empirical evidence.</a:t>
            </a:r>
          </a:p>
          <a:p>
            <a:r>
              <a:rPr lang="en-US" dirty="0" smtClean="0"/>
              <a:t> The randomization also provides a better foundation for statistical procedures than do observational studies.</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experimental study</a:t>
            </a:r>
            <a:endParaRPr lang="en-US" dirty="0"/>
          </a:p>
        </p:txBody>
      </p:sp>
      <p:sp>
        <p:nvSpPr>
          <p:cNvPr id="3" name="Content Placeholder 2"/>
          <p:cNvSpPr>
            <a:spLocks noGrp="1"/>
          </p:cNvSpPr>
          <p:nvPr>
            <p:ph idx="1"/>
          </p:nvPr>
        </p:nvSpPr>
        <p:spPr/>
        <p:txBody>
          <a:bodyPr/>
          <a:lstStyle/>
          <a:p>
            <a:pPr lvl="0"/>
            <a:r>
              <a:rPr lang="en-US" dirty="0" smtClean="0"/>
              <a:t>Randomized controlled trial (RCT) or clinical trials(with patients as unit of study)</a:t>
            </a:r>
          </a:p>
          <a:p>
            <a:pPr lvl="0"/>
            <a:r>
              <a:rPr lang="en-US" dirty="0" smtClean="0"/>
              <a:t>Field trials or community interventional study (with health people as unit of study)</a:t>
            </a:r>
          </a:p>
          <a:p>
            <a:pPr lvl="0"/>
            <a:r>
              <a:rPr lang="en-US" dirty="0" smtClean="0"/>
              <a:t>Community trials (with community as unit of study)</a:t>
            </a:r>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
            </a:r>
            <a:br>
              <a:rPr lang="en-US" sz="3600" dirty="0" smtClean="0"/>
            </a:br>
            <a:r>
              <a:rPr lang="en-US" sz="3600" dirty="0" smtClean="0"/>
              <a:t>Randomized controlled trial (RCT) or clinical trials(with patients as unit of study)</a:t>
            </a:r>
            <a:br>
              <a:rPr lang="en-US" sz="3600" dirty="0" smtClean="0"/>
            </a:b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A randomized controlled trial (or randomized control trial; RCT) is a type of scientific (often medical) experiment that aims to reduce certain sources of bias when testing the effectiveness of new treatments.</a:t>
            </a:r>
          </a:p>
          <a:p>
            <a:r>
              <a:rPr lang="en-US" dirty="0" smtClean="0"/>
              <a:t>It is a trial in which subjects are randomly assigned to one of two groups: one (the experimental group) receiving the intervention that is being tested, and the other (the comparison group or control) receiving an alternative (conventional) treatment.</a:t>
            </a:r>
          </a:p>
          <a:p>
            <a:r>
              <a:rPr lang="en-US" dirty="0" smtClean="0"/>
              <a:t>The two groups are then followed up to see if there are any differences between them in the outcome.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6442" t="16667" r="32064" b="15625"/>
          <a:stretch>
            <a:fillRect/>
          </a:stretch>
        </p:blipFill>
        <p:spPr bwMode="auto">
          <a:xfrm>
            <a:off x="228600" y="685800"/>
            <a:ext cx="8686800" cy="54864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 of Randomized Controlled Trials (RCTs)</a:t>
            </a:r>
            <a:endParaRPr lang="en-US" dirty="0"/>
          </a:p>
        </p:txBody>
      </p:sp>
      <p:sp>
        <p:nvSpPr>
          <p:cNvPr id="3" name="Content Placeholder 2"/>
          <p:cNvSpPr>
            <a:spLocks noGrp="1"/>
          </p:cNvSpPr>
          <p:nvPr>
            <p:ph idx="1"/>
          </p:nvPr>
        </p:nvSpPr>
        <p:spPr/>
        <p:txBody>
          <a:bodyPr>
            <a:normAutofit lnSpcReduction="10000"/>
          </a:bodyPr>
          <a:lstStyle/>
          <a:p>
            <a:r>
              <a:rPr lang="en-US" b="1" dirty="0" smtClean="0"/>
              <a:t>They are randomized: </a:t>
            </a:r>
            <a:r>
              <a:rPr lang="en-US" dirty="0" smtClean="0"/>
              <a:t>The researchers decide randomly as to which participants in the trial receive the new treatment and which receive a placebo, or fake treatment.</a:t>
            </a:r>
          </a:p>
          <a:p>
            <a:r>
              <a:rPr lang="en-US" b="1" dirty="0" smtClean="0"/>
              <a:t>They are controlled</a:t>
            </a:r>
            <a:r>
              <a:rPr lang="en-US" dirty="0" smtClean="0"/>
              <a:t>: The trial uses a control group for comparison or reference. In the control group, the participants do not receive the new treatment but instead receive a placebo or reference treatment.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Image result for epidemiological study designs ppt"/>
          <p:cNvPicPr>
            <a:picLocks noChangeAspect="1" noChangeArrowheads="1"/>
          </p:cNvPicPr>
          <p:nvPr/>
        </p:nvPicPr>
        <p:blipFill>
          <a:blip r:embed="rId2"/>
          <a:srcRect/>
          <a:stretch>
            <a:fillRect/>
          </a:stretch>
        </p:blipFill>
        <p:spPr bwMode="auto">
          <a:xfrm>
            <a:off x="143195" y="304800"/>
            <a:ext cx="8696005" cy="59436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Principle of Randomized Controlled Trials (RCTs)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is accomplished by randomly allocating subjects to two or more groups, treating them differently, and then comparing them with respect to a measured response.</a:t>
            </a:r>
          </a:p>
          <a:p>
            <a:r>
              <a:rPr lang="en-US" dirty="0" smtClean="0"/>
              <a:t>One group—the experimental group—has the intervention being assessed, while the other—usually called the control group—has an alternative condition, such as a placebo or no intervention.</a:t>
            </a:r>
          </a:p>
          <a:p>
            <a:r>
              <a:rPr lang="en-US" dirty="0" smtClean="0"/>
              <a:t>The groups are followed under conditions of the trial design to see how effective the experimental intervention was.</a:t>
            </a:r>
          </a:p>
          <a:p>
            <a:r>
              <a:rPr lang="en-US" dirty="0" smtClean="0"/>
              <a:t>Treatment efficacy is assessed in comparison to the control.</a:t>
            </a:r>
          </a:p>
          <a:p>
            <a:r>
              <a:rPr lang="en-US" dirty="0" smtClean="0"/>
              <a:t>There may be more than one treatment group or more than one control group.</a:t>
            </a:r>
          </a:p>
          <a:p>
            <a:r>
              <a:rPr lang="en-US" dirty="0" smtClean="0"/>
              <a:t>The results and subsequent analysis of the trial are used to assess the effectiveness of the intervention, which is the extent to which treatment, procedure, or service does patients more good than harm.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Steps in Randomized Controlled Trials (RCTs)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basic steps in conducting an RCT include the following:</a:t>
            </a:r>
          </a:p>
          <a:p>
            <a:r>
              <a:rPr lang="en-US" dirty="0" smtClean="0"/>
              <a:t>Drawing up a protocol.</a:t>
            </a:r>
          </a:p>
          <a:p>
            <a:r>
              <a:rPr lang="en-US" dirty="0" smtClean="0"/>
              <a:t>Selecting reference and experimental populations.</a:t>
            </a:r>
          </a:p>
          <a:p>
            <a:r>
              <a:rPr lang="en-US" dirty="0" smtClean="0"/>
              <a:t>Randomization. </a:t>
            </a:r>
          </a:p>
          <a:p>
            <a:r>
              <a:rPr lang="en-US" dirty="0" smtClean="0"/>
              <a:t>Manipulation or intervention.</a:t>
            </a:r>
          </a:p>
          <a:p>
            <a:r>
              <a:rPr lang="en-US" dirty="0" smtClean="0"/>
              <a:t>Follow-up.</a:t>
            </a:r>
          </a:p>
          <a:p>
            <a:r>
              <a:rPr lang="en-US" dirty="0" smtClean="0"/>
              <a:t>Assessment of outcome</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The protocol: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of the essential features of a randomized controlled trial is that the study is conducted under a strict protocol.</a:t>
            </a:r>
          </a:p>
          <a:p>
            <a:r>
              <a:rPr lang="en-US" dirty="0" smtClean="0"/>
              <a:t>The protocol specifies the aims and objectives of the study, questions to be answered, criteria for the selection of study and control groups, size of the sample, the procedures for allocation of subjects into study and control groups, treatments to be applied when and where and how to what kind of patients, standardization of working procedures and schedules as well as responsibilities of the parties involved in the trial, up to the stage of evaluation of outcome of the study.</a:t>
            </a:r>
          </a:p>
          <a:p>
            <a:r>
              <a:rPr lang="en-US" dirty="0" smtClean="0"/>
              <a:t>The protocol aims at preventing bias and to reduce the sources of error in the study.</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Selecting reference and experimental populations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Reference or target population:</a:t>
            </a:r>
          </a:p>
          <a:p>
            <a:r>
              <a:rPr lang="en-US" dirty="0" smtClean="0"/>
              <a:t>It is the population to which the findings of the trial, if found successful, are expected to be applicable (e.g., a drug, vaccine or other procedure).</a:t>
            </a:r>
          </a:p>
          <a:p>
            <a:r>
              <a:rPr lang="en-US" dirty="0" smtClean="0"/>
              <a:t>A reference population may be as broad as mankind or it may be geographically limited or limited to persons in specific age, sex, occupational or social groups.</a:t>
            </a:r>
          </a:p>
          <a:p>
            <a:r>
              <a:rPr lang="en-US" dirty="0" smtClean="0"/>
              <a:t> (b) Experimental or study population:</a:t>
            </a:r>
          </a:p>
          <a:p>
            <a:r>
              <a:rPr lang="en-US" dirty="0" smtClean="0"/>
              <a:t>The study population is derived from the reference population. It is the actual population that participates in the experimental study.</a:t>
            </a:r>
          </a:p>
          <a:p>
            <a:r>
              <a:rPr lang="en-US" dirty="0" smtClean="0"/>
              <a:t>Ideally, it should be randomly chosen from the reference population, so that it has the same characteristics as the reference population.</a:t>
            </a:r>
          </a:p>
          <a:p>
            <a:r>
              <a:rPr lang="en-US" dirty="0" smtClean="0"/>
              <a:t>If the study population differs from the reference population, it may not be possible to generalize the findings of the study to the reference population.</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participants or volunteers must fulfill the following three criteria:</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They must give “informed consent”, that is they must agree to participate in the trial after having been fully informed about the purpose, procedures and possible dangers of the trial;</a:t>
            </a:r>
          </a:p>
          <a:p>
            <a:r>
              <a:rPr lang="en-US" dirty="0" smtClean="0"/>
              <a:t>They should be representative of the population to which they belong (i.e., reference population); and</a:t>
            </a:r>
          </a:p>
          <a:p>
            <a:r>
              <a:rPr lang="en-US" dirty="0" smtClean="0"/>
              <a:t>They should be qualified or eligible for the trial.</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Randomization </a:t>
            </a:r>
            <a:r>
              <a:rPr lang="en-US" dirty="0" smtClean="0"/>
              <a:t/>
            </a:r>
            <a:br>
              <a:rPr lang="en-US" dirty="0" smtClean="0"/>
            </a:br>
            <a:endParaRPr lang="en-US" dirty="0"/>
          </a:p>
        </p:txBody>
      </p:sp>
      <p:sp>
        <p:nvSpPr>
          <p:cNvPr id="3" name="Content Placeholder 2"/>
          <p:cNvSpPr>
            <a:spLocks noGrp="1"/>
          </p:cNvSpPr>
          <p:nvPr>
            <p:ph idx="1"/>
          </p:nvPr>
        </p:nvSpPr>
        <p:spPr>
          <a:xfrm>
            <a:off x="457200" y="884237"/>
            <a:ext cx="8229600" cy="5287963"/>
          </a:xfrm>
        </p:spPr>
        <p:txBody>
          <a:bodyPr>
            <a:normAutofit fontScale="77500" lnSpcReduction="20000"/>
          </a:bodyPr>
          <a:lstStyle/>
          <a:p>
            <a:r>
              <a:rPr lang="en-US" dirty="0" smtClean="0"/>
              <a:t>Randomization is a statistical procedure by which the participants are allocated into groups usually called “study” and “control” groups, to receive or not to receive an experimental preventive or therapeutic procedure, maneuver or intervention.</a:t>
            </a:r>
          </a:p>
          <a:p>
            <a:r>
              <a:rPr lang="en-US" dirty="0" smtClean="0"/>
              <a:t>Randomization is an attempt to eliminate “bias” and allow for comparability.</a:t>
            </a:r>
          </a:p>
          <a:p>
            <a:r>
              <a:rPr lang="en-US" dirty="0" smtClean="0"/>
              <a:t>Randomization is the “heart” of a controlled trial. It will give the greatest confidence that the groups are comparable so that “like can be compared with like”.</a:t>
            </a:r>
          </a:p>
          <a:p>
            <a:r>
              <a:rPr lang="en-US" dirty="0" smtClean="0"/>
              <a:t>Randomization is done only after the participant has entered the study that is after having been qualified for the trial and has given his informed consent to participate in the study.</a:t>
            </a:r>
          </a:p>
          <a:p>
            <a:r>
              <a:rPr lang="en-US" dirty="0" smtClean="0"/>
              <a:t>Randomization is best done by using a table of random numbers.</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Manipulation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Having formed the study and control groups, the next step is to intervene or manipulate the study (experimental) group by the deliberate application or withdrawal or reduction of the suspected causal factor (e.g., this may be a drug, vaccine, dietary component, a habit, etc) as laid down in the protocol.</a:t>
            </a:r>
          </a:p>
          <a:p>
            <a:r>
              <a:rPr lang="en-US" dirty="0" smtClean="0"/>
              <a:t>This manipulation creates an independent variable (e.g., drug, vaccine, a new procedure) whose effect is then  determined by measurement of the final outcome, which constitutes the dependent variable (e.g., the incidence of disease, survival time, recovery period).</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Follow-up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implies examination of the experimental and control group subjects at defined intervals of time, in a standard manner, with equal intensity, under the same given circumstances, in the same time frame till final assessment of outcome.</a:t>
            </a:r>
          </a:p>
          <a:p>
            <a:r>
              <a:rPr lang="en-US" dirty="0" smtClean="0"/>
              <a:t>The duration of the trial is usually based on the expectation that a significant difference (e.g., mortality) will be demonstrable at a given point in time after the start of the trial.</a:t>
            </a:r>
          </a:p>
          <a:p>
            <a:r>
              <a:rPr lang="en-US" dirty="0" smtClean="0"/>
              <a:t>Thus the follow-up may be short or may require many years depending upon the study undertaken.</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Assessment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final step is the assessment of the outcome of the trial in terms of:</a:t>
            </a:r>
          </a:p>
          <a:p>
            <a:r>
              <a:rPr lang="en-US" b="1" dirty="0" smtClean="0"/>
              <a:t>(a) Positive results:</a:t>
            </a:r>
            <a:r>
              <a:rPr lang="en-US" dirty="0" smtClean="0"/>
              <a:t> that is, benefits of the experimental measures such as reduced incidence or severity of the disease, cost to the health service or other appropriate outcomes in the study and control groups.</a:t>
            </a:r>
          </a:p>
          <a:p>
            <a:r>
              <a:rPr lang="en-US" b="1" dirty="0" smtClean="0"/>
              <a:t>(b) Negative results:</a:t>
            </a:r>
            <a:r>
              <a:rPr lang="en-US" dirty="0" smtClean="0"/>
              <a:t> that is, severity and frequency of side-effects and complications, if any, including death. Adverse effects may be missed if they are not sought.</a:t>
            </a:r>
          </a:p>
          <a:p>
            <a:r>
              <a:rPr lang="en-US" dirty="0" smtClean="0"/>
              <a:t>The incidence of positive/negative results is rigorously compared in both the groups and the differences, if any, are tested for statistical significance.</a:t>
            </a:r>
          </a:p>
          <a:p>
            <a:r>
              <a:rPr lang="en-US" dirty="0" smtClean="0"/>
              <a:t>Techniques are available for the analysis of data as they are collected (sequential analysis), but it is more useful to analyze the results at the end of the trial.</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Bias in RCTs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Bias may arise from errors of assessment of the outcome due to the human element. These may be from three sources:</a:t>
            </a:r>
          </a:p>
          <a:p>
            <a:r>
              <a:rPr lang="en-US" dirty="0" smtClean="0"/>
              <a:t>First, there may be bias on the part of the participants, who may subjectively feel better or report improvement if they knew they were receiving a new form of treatment. This is known as “subject variation”.</a:t>
            </a:r>
          </a:p>
          <a:p>
            <a:r>
              <a:rPr lang="en-US" dirty="0" smtClean="0"/>
              <a:t>Secondly, there may be observer bias that is the investigator measuring the outcome of a therapeutic trial may be influenced if he knows beforehand the particular procedure or therapy to which the patient has been subjected. This is known as “observer bias.”</a:t>
            </a:r>
          </a:p>
          <a:p>
            <a:r>
              <a:rPr lang="en-US" dirty="0" smtClean="0"/>
              <a:t>Thirdly, there may be bias in evaluation that is, the investigator may subconsciously give a favorable report of the outcome of the trial.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2850</Words>
  <Application>Microsoft Office PowerPoint</Application>
  <PresentationFormat>On-screen Show (4:3)</PresentationFormat>
  <Paragraphs>398</Paragraphs>
  <Slides>112</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Arial</vt:lpstr>
      <vt:lpstr>Calibri</vt:lpstr>
      <vt:lpstr>Impact</vt:lpstr>
      <vt:lpstr>Times New Roman</vt:lpstr>
      <vt:lpstr>Wingdings 2</vt:lpstr>
      <vt:lpstr>Office Theme</vt:lpstr>
      <vt:lpstr>Clip</vt:lpstr>
      <vt:lpstr>Epidemiological methods</vt:lpstr>
      <vt:lpstr>PowerPoint Presentation</vt:lpstr>
      <vt:lpstr>Epidemiological study design is needed for…</vt:lpstr>
      <vt:lpstr>Broadly epidemiological study are classified:</vt:lpstr>
      <vt:lpstr>PowerPoint Presentation</vt:lpstr>
      <vt:lpstr>PowerPoint Presentation</vt:lpstr>
      <vt:lpstr>PowerPoint Presentation</vt:lpstr>
      <vt:lpstr>Basic Types of Studies</vt:lpstr>
      <vt:lpstr>PowerPoint Presentation</vt:lpstr>
      <vt:lpstr>Observational Studies</vt:lpstr>
      <vt:lpstr>Descriptive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study</vt:lpstr>
      <vt:lpstr>Descriptive study</vt:lpstr>
      <vt:lpstr> The types of descriptive studies include: </vt:lpstr>
      <vt:lpstr>Descriptive study</vt:lpstr>
      <vt:lpstr>Case Reports</vt:lpstr>
      <vt:lpstr>Case Series</vt:lpstr>
      <vt:lpstr>PowerPoint Presentation</vt:lpstr>
      <vt:lpstr>PowerPoint Presentation</vt:lpstr>
      <vt:lpstr>PowerPoint Presentation</vt:lpstr>
      <vt:lpstr>PowerPoint Presentation</vt:lpstr>
      <vt:lpstr>Applications of Descriptive Studies</vt:lpstr>
      <vt:lpstr>Advantages of Descriptive Studies</vt:lpstr>
      <vt:lpstr>Limitations</vt:lpstr>
      <vt:lpstr>Analytical Studies</vt:lpstr>
      <vt:lpstr>PowerPoint Presentation</vt:lpstr>
      <vt:lpstr>PowerPoint Presentation</vt:lpstr>
      <vt:lpstr>PowerPoint Presentation</vt:lpstr>
      <vt:lpstr>PowerPoint Presentation</vt:lpstr>
      <vt:lpstr>PowerPoint Presentation</vt:lpstr>
      <vt:lpstr>Basic Question in Analytic Research</vt:lpstr>
      <vt:lpstr>Cross-sectional studies</vt:lpstr>
      <vt:lpstr>Cross-sectional Design</vt:lpstr>
      <vt:lpstr>Cross-sectional Studies</vt:lpstr>
      <vt:lpstr> Case-Control Studies </vt:lpstr>
      <vt:lpstr> Case-Control Studies</vt:lpstr>
      <vt:lpstr>Case-Control Studies</vt:lpstr>
      <vt:lpstr>Case-Control Design</vt:lpstr>
      <vt:lpstr>Case-Control Study</vt:lpstr>
      <vt:lpstr>     Cohort Studies    </vt:lpstr>
      <vt:lpstr>Cohort Studies</vt:lpstr>
      <vt:lpstr>Cohort Design</vt:lpstr>
      <vt:lpstr>Cohort Studies</vt:lpstr>
      <vt:lpstr>Cohort Study</vt:lpstr>
      <vt:lpstr>PowerPoint Presentation</vt:lpstr>
      <vt:lpstr>Experimental studies</vt:lpstr>
      <vt:lpstr>Experimental studies</vt:lpstr>
      <vt:lpstr>Experimental studies</vt:lpstr>
      <vt:lpstr>Type of experimental study</vt:lpstr>
      <vt:lpstr> Randomized controlled trial (RCT) or clinical trials(with patients as unit of study) </vt:lpstr>
      <vt:lpstr>PowerPoint Presentation</vt:lpstr>
      <vt:lpstr>Features of Randomized Controlled Trials (RCTs)</vt:lpstr>
      <vt:lpstr>Principle of Randomized Controlled Trials (RCTs)</vt:lpstr>
      <vt:lpstr>Steps in Randomized Controlled Trials (RCTs)</vt:lpstr>
      <vt:lpstr>1. The protocol:  </vt:lpstr>
      <vt:lpstr>2. Selecting reference and experimental populations  </vt:lpstr>
      <vt:lpstr> The participants or volunteers must fulfill the following three criteria: </vt:lpstr>
      <vt:lpstr>3. Randomization  </vt:lpstr>
      <vt:lpstr>4. Manipulation  </vt:lpstr>
      <vt:lpstr>5. Follow-up  </vt:lpstr>
      <vt:lpstr>6. Assessment  </vt:lpstr>
      <vt:lpstr>Potential Bias in RCTs</vt:lpstr>
      <vt:lpstr>The Blinding Technique</vt:lpstr>
      <vt:lpstr>Significance of Randomized Controlled Trials (RCTs) </vt:lpstr>
      <vt:lpstr> Field trials or community interventional study (with health people as unit of study) </vt:lpstr>
      <vt:lpstr> Field trials or community interventional study (with health people as unit of study) </vt:lpstr>
      <vt:lpstr>Community trials (with community as a unit of study)</vt:lpstr>
      <vt:lpstr>PowerPoint Presentation</vt:lpstr>
      <vt:lpstr>Experimental Studies</vt:lpstr>
      <vt:lpstr>Experimental Design</vt:lpstr>
      <vt:lpstr>Randomized Controlled Trials</vt:lpstr>
      <vt:lpstr>Community Trial </vt:lpstr>
      <vt:lpstr>Quasi experimental </vt:lpstr>
      <vt:lpstr>2. Observational or non-experimental studies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Epidemiological methods</dc:title>
  <dc:creator>user</dc:creator>
  <cp:lastModifiedBy>Microsoft account</cp:lastModifiedBy>
  <cp:revision>65</cp:revision>
  <dcterms:created xsi:type="dcterms:W3CDTF">2006-08-16T00:00:00Z</dcterms:created>
  <dcterms:modified xsi:type="dcterms:W3CDTF">2020-12-14T12:44:11Z</dcterms:modified>
</cp:coreProperties>
</file>