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319" r:id="rId13"/>
    <p:sldId id="267" r:id="rId14"/>
    <p:sldId id="268" r:id="rId15"/>
    <p:sldId id="269" r:id="rId16"/>
    <p:sldId id="270" r:id="rId17"/>
    <p:sldId id="271" r:id="rId18"/>
    <p:sldId id="272" r:id="rId19"/>
    <p:sldId id="320" r:id="rId20"/>
    <p:sldId id="322" r:id="rId21"/>
    <p:sldId id="323" r:id="rId22"/>
    <p:sldId id="324" r:id="rId23"/>
    <p:sldId id="325" r:id="rId24"/>
    <p:sldId id="326" r:id="rId25"/>
    <p:sldId id="327" r:id="rId26"/>
    <p:sldId id="328" r:id="rId27"/>
    <p:sldId id="329" r:id="rId28"/>
    <p:sldId id="330" r:id="rId29"/>
    <p:sldId id="273" r:id="rId30"/>
    <p:sldId id="274" r:id="rId31"/>
    <p:sldId id="275" r:id="rId32"/>
    <p:sldId id="276" r:id="rId33"/>
    <p:sldId id="277" r:id="rId34"/>
    <p:sldId id="278" r:id="rId35"/>
    <p:sldId id="280" r:id="rId36"/>
    <p:sldId id="279" r:id="rId37"/>
    <p:sldId id="281" r:id="rId38"/>
    <p:sldId id="282" r:id="rId39"/>
    <p:sldId id="284" r:id="rId40"/>
    <p:sldId id="285" r:id="rId41"/>
    <p:sldId id="286" r:id="rId42"/>
    <p:sldId id="283" r:id="rId43"/>
    <p:sldId id="331"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7" r:id="rId72"/>
    <p:sldId id="316" r:id="rId73"/>
    <p:sldId id="31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9" autoAdjust="0"/>
    <p:restoredTop sz="89785" autoAdjust="0"/>
  </p:normalViewPr>
  <p:slideViewPr>
    <p:cSldViewPr>
      <p:cViewPr varScale="1">
        <p:scale>
          <a:sx n="87" d="100"/>
          <a:sy n="87" d="100"/>
        </p:scale>
        <p:origin x="91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B36AC-4BC7-42A3-A121-30B752649389}" type="datetimeFigureOut">
              <a:rPr lang="en-US" smtClean="0"/>
              <a:pPr/>
              <a:t>12/14/2020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12585E-28DE-4B13-A6B3-52C65C9EDE2E}" type="slidenum">
              <a:rPr lang="en-US" smtClean="0"/>
              <a:pPr/>
              <a:t>‹#›</a:t>
            </a:fld>
            <a:endParaRPr lang="en-US"/>
          </a:p>
        </p:txBody>
      </p:sp>
    </p:spTree>
    <p:extLst>
      <p:ext uri="{BB962C8B-B14F-4D97-AF65-F5344CB8AC3E}">
        <p14:creationId xmlns:p14="http://schemas.microsoft.com/office/powerpoint/2010/main" val="1006940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12585E-28DE-4B13-A6B3-52C65C9EDE2E}" type="slidenum">
              <a:rPr lang="en-US" smtClean="0"/>
              <a:pPr/>
              <a:t>15</a:t>
            </a:fld>
            <a:endParaRPr lang="en-US"/>
          </a:p>
        </p:txBody>
      </p:sp>
    </p:spTree>
    <p:extLst>
      <p:ext uri="{BB962C8B-B14F-4D97-AF65-F5344CB8AC3E}">
        <p14:creationId xmlns:p14="http://schemas.microsoft.com/office/powerpoint/2010/main" val="259923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Field Technique </a:t>
            </a:r>
            <a:endParaRPr lang="en-US" dirty="0"/>
          </a:p>
        </p:txBody>
      </p:sp>
      <p:sp>
        <p:nvSpPr>
          <p:cNvPr id="3" name="Subtitle 2"/>
          <p:cNvSpPr>
            <a:spLocks noGrp="1"/>
          </p:cNvSpPr>
          <p:nvPr>
            <p:ph type="subTitle" idx="1"/>
          </p:nvPr>
        </p:nvSpPr>
        <p:spPr/>
        <p:txBody>
          <a:bodyPr/>
          <a:lstStyle/>
          <a:p>
            <a:r>
              <a:rPr lang="en-US" dirty="0" smtClean="0"/>
              <a:t>Chapter 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Literature; </a:t>
            </a:r>
          </a:p>
          <a:p>
            <a:pPr lvl="1"/>
            <a:r>
              <a:rPr lang="en-US" dirty="0" smtClean="0"/>
              <a:t>formulating research problem often comes from reading the literature</a:t>
            </a:r>
          </a:p>
          <a:p>
            <a:pPr lvl="1"/>
            <a:r>
              <a:rPr lang="en-US" dirty="0" smtClean="0"/>
              <a:t>Regularly reading help to formulate</a:t>
            </a:r>
          </a:p>
          <a:p>
            <a:pPr lvl="1"/>
            <a:r>
              <a:rPr lang="en-US" dirty="0" smtClean="0"/>
              <a:t>Book, published or non published report, articles, research journal, theories</a:t>
            </a:r>
          </a:p>
          <a:p>
            <a:r>
              <a:rPr lang="en-US" dirty="0" smtClean="0"/>
              <a:t>Idea or suggestions from others;</a:t>
            </a:r>
          </a:p>
          <a:p>
            <a:pPr lvl="1"/>
            <a:r>
              <a:rPr lang="en-US" dirty="0" smtClean="0"/>
              <a:t>External sources also may provide research idea</a:t>
            </a:r>
          </a:p>
          <a:p>
            <a:pPr lvl="1"/>
            <a:r>
              <a:rPr lang="en-US" dirty="0" smtClean="0"/>
              <a:t>Funding agencies or organizations often identify topic on research proposals are encouraged to apply</a:t>
            </a:r>
          </a:p>
          <a:p>
            <a:pPr lvl="1"/>
            <a:r>
              <a:rPr lang="en-US" dirty="0" smtClean="0"/>
              <a:t>By discussion; peer, expertise, advisors, expertise with advance skills and ideas</a:t>
            </a:r>
          </a:p>
          <a:p>
            <a:pPr lvl="1"/>
            <a:r>
              <a:rPr lang="en-US" dirty="0" smtClean="0"/>
              <a:t>Professionals conference (excellent opportunities)</a:t>
            </a:r>
          </a:p>
          <a:p>
            <a:pPr lvl="1">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Research problem should be: </a:t>
            </a:r>
          </a:p>
          <a:p>
            <a:pPr lvl="1"/>
            <a:r>
              <a:rPr lang="en-US" dirty="0" smtClean="0"/>
              <a:t>Specific</a:t>
            </a:r>
          </a:p>
          <a:p>
            <a:pPr lvl="1"/>
            <a:r>
              <a:rPr lang="en-US" dirty="0" smtClean="0"/>
              <a:t>Measurable</a:t>
            </a:r>
          </a:p>
          <a:p>
            <a:pPr lvl="1"/>
            <a:r>
              <a:rPr lang="en-US" dirty="0" smtClean="0"/>
              <a:t>Achievable</a:t>
            </a:r>
          </a:p>
          <a:p>
            <a:pPr lvl="1"/>
            <a:r>
              <a:rPr lang="en-US" dirty="0" smtClean="0"/>
              <a:t>Realistic</a:t>
            </a:r>
          </a:p>
          <a:p>
            <a:pPr lvl="1"/>
            <a:r>
              <a:rPr lang="en-US" dirty="0" smtClean="0"/>
              <a:t>Time bound</a:t>
            </a:r>
          </a:p>
          <a:p>
            <a:pPr lvl="1"/>
            <a:r>
              <a:rPr lang="en-US" dirty="0" smtClean="0"/>
              <a:t>Interested to research</a:t>
            </a:r>
          </a:p>
          <a:p>
            <a:pPr lvl="1"/>
            <a:r>
              <a:rPr lang="en-US" dirty="0" smtClean="0"/>
              <a:t>Nobility</a:t>
            </a:r>
          </a:p>
          <a:p>
            <a:pPr lvl="1"/>
            <a:r>
              <a:rPr lang="en-US" dirty="0" smtClean="0"/>
              <a:t>Manageable limits</a:t>
            </a:r>
          </a:p>
          <a:p>
            <a:pPr lvl="1"/>
            <a:r>
              <a:rPr lang="en-US" dirty="0" smtClean="0"/>
              <a:t>Relation between two or more variables </a:t>
            </a:r>
          </a:p>
          <a:p>
            <a:pPr lvl="1"/>
            <a:r>
              <a:rPr lang="en-US" dirty="0" smtClean="0"/>
              <a:t>Clear  and unambiguously  </a:t>
            </a:r>
          </a:p>
          <a:p>
            <a:pPr lvl="1">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a:t>
            </a:r>
            <a:r>
              <a:rPr lang="en-US" dirty="0" smtClean="0"/>
              <a:t>pecific: Well defined, clear, and unambiguous</a:t>
            </a:r>
          </a:p>
          <a:p>
            <a:r>
              <a:rPr lang="en-US" b="1" dirty="0" smtClean="0"/>
              <a:t>M</a:t>
            </a:r>
            <a:r>
              <a:rPr lang="en-US" dirty="0" smtClean="0"/>
              <a:t>easurable: With specific criteria that measure your progress towards the accomplishment of the goal</a:t>
            </a:r>
          </a:p>
          <a:p>
            <a:r>
              <a:rPr lang="en-US" b="1" dirty="0" smtClean="0"/>
              <a:t>A</a:t>
            </a:r>
            <a:r>
              <a:rPr lang="en-US" dirty="0" smtClean="0"/>
              <a:t>chievable: Attainable and not impossible to achieve</a:t>
            </a:r>
          </a:p>
          <a:p>
            <a:r>
              <a:rPr lang="en-US" b="1" dirty="0" smtClean="0"/>
              <a:t>R</a:t>
            </a:r>
            <a:r>
              <a:rPr lang="en-US" dirty="0" smtClean="0"/>
              <a:t>ealistic: Within reach, realistic, and relevant to  objective</a:t>
            </a:r>
          </a:p>
          <a:p>
            <a:r>
              <a:rPr lang="en-US" b="1" dirty="0" smtClean="0"/>
              <a:t>T</a:t>
            </a:r>
            <a:r>
              <a:rPr lang="en-US" dirty="0" smtClean="0"/>
              <a:t>imely: With a clearly defined timeline, including a starting date and a target date. The purpose is to create urgency.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the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Is the problem a current and timely one or does problem exist now?</a:t>
            </a:r>
          </a:p>
          <a:p>
            <a:r>
              <a:rPr lang="en-US" dirty="0" smtClean="0"/>
              <a:t>Does the problem have life-</a:t>
            </a:r>
            <a:r>
              <a:rPr lang="en-US" dirty="0" err="1" smtClean="0"/>
              <a:t>threating</a:t>
            </a:r>
            <a:r>
              <a:rPr lang="en-US" dirty="0" smtClean="0"/>
              <a:t> or serious morbidity</a:t>
            </a:r>
          </a:p>
          <a:p>
            <a:r>
              <a:rPr lang="en-US" dirty="0" smtClean="0"/>
              <a:t>Does the problem affect or potentially affect a large number of people?</a:t>
            </a:r>
          </a:p>
          <a:p>
            <a:r>
              <a:rPr lang="en-US" dirty="0" smtClean="0"/>
              <a:t>Does the problem related to on-going program activities?</a:t>
            </a:r>
          </a:p>
          <a:p>
            <a:r>
              <a:rPr lang="en-US" dirty="0" smtClean="0"/>
              <a:t>Does the problem have broad social, economic, political or health implication?</a:t>
            </a:r>
          </a:p>
          <a:p>
            <a:r>
              <a:rPr lang="en-US" dirty="0" smtClean="0"/>
              <a:t>Is the problem viewed as a concern by many different people.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prioritization</a:t>
            </a:r>
            <a:endParaRPr lang="en-US" dirty="0"/>
          </a:p>
        </p:txBody>
      </p:sp>
      <p:sp>
        <p:nvSpPr>
          <p:cNvPr id="3" name="Content Placeholder 2"/>
          <p:cNvSpPr>
            <a:spLocks noGrp="1"/>
          </p:cNvSpPr>
          <p:nvPr>
            <p:ph idx="1"/>
          </p:nvPr>
        </p:nvSpPr>
        <p:spPr/>
        <p:txBody>
          <a:bodyPr>
            <a:normAutofit lnSpcReduction="10000"/>
          </a:bodyPr>
          <a:lstStyle/>
          <a:p>
            <a:r>
              <a:rPr lang="en-US" smtClean="0"/>
              <a:t>Relevance</a:t>
            </a:r>
            <a:endParaRPr lang="en-US" dirty="0" smtClean="0"/>
          </a:p>
          <a:p>
            <a:r>
              <a:rPr lang="en-US" dirty="0" smtClean="0"/>
              <a:t>Avoidance to duplication</a:t>
            </a:r>
          </a:p>
          <a:p>
            <a:r>
              <a:rPr lang="en-US" dirty="0" smtClean="0"/>
              <a:t>Urgency of data needed</a:t>
            </a:r>
          </a:p>
          <a:p>
            <a:r>
              <a:rPr lang="en-US" dirty="0" smtClean="0"/>
              <a:t>Political acceptability</a:t>
            </a:r>
          </a:p>
          <a:p>
            <a:r>
              <a:rPr lang="en-US" dirty="0" smtClean="0"/>
              <a:t>Feasibility of study</a:t>
            </a:r>
          </a:p>
          <a:p>
            <a:r>
              <a:rPr lang="en-US" dirty="0" smtClean="0"/>
              <a:t>Applicability of possible result or recommendations</a:t>
            </a:r>
          </a:p>
          <a:p>
            <a:r>
              <a:rPr lang="en-US" dirty="0" smtClean="0"/>
              <a:t>Ethical acceptability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Proposal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development of proposal is a written document or blue print or plan for the research investigation that includes the major elements identified research problem, objective, conceptual framework of the study, systematic methods and techniques of data collection </a:t>
            </a:r>
          </a:p>
          <a:p>
            <a:r>
              <a:rPr lang="en-US" dirty="0" smtClean="0"/>
              <a:t>A research proposal is similar in a number of ways to a project proposal; however, a research proposal addresses a particular project of academic or scientific research.</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Proposal Development</a:t>
            </a:r>
            <a:endParaRPr lang="en-US" dirty="0"/>
          </a:p>
        </p:txBody>
      </p:sp>
      <p:sp>
        <p:nvSpPr>
          <p:cNvPr id="3" name="Content Placeholder 2"/>
          <p:cNvSpPr>
            <a:spLocks noGrp="1"/>
          </p:cNvSpPr>
          <p:nvPr>
            <p:ph idx="1"/>
          </p:nvPr>
        </p:nvSpPr>
        <p:spPr/>
        <p:txBody>
          <a:bodyPr/>
          <a:lstStyle/>
          <a:p>
            <a:r>
              <a:rPr lang="en-US" dirty="0" smtClean="0"/>
              <a:t>Research proposals contain extensive literature reviews </a:t>
            </a:r>
          </a:p>
          <a:p>
            <a:r>
              <a:rPr lang="en-US" dirty="0" smtClean="0"/>
              <a:t>Rational for the study-  the proposal must be describe a detailed methodology</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2.Proposal Development</a:t>
            </a:r>
            <a:endParaRPr lang="en-US" dirty="0"/>
          </a:p>
        </p:txBody>
      </p:sp>
      <p:graphicFrame>
        <p:nvGraphicFramePr>
          <p:cNvPr id="4" name="Table 3"/>
          <p:cNvGraphicFramePr>
            <a:graphicFrameLocks noGrp="1"/>
          </p:cNvGraphicFramePr>
          <p:nvPr/>
        </p:nvGraphicFramePr>
        <p:xfrm>
          <a:off x="228600" y="1066800"/>
          <a:ext cx="8686800" cy="5461000"/>
        </p:xfrm>
        <a:graphic>
          <a:graphicData uri="http://schemas.openxmlformats.org/drawingml/2006/table">
            <a:tbl>
              <a:tblPr firstRow="1" bandRow="1">
                <a:tableStyleId>{5C22544A-7EE6-4342-B048-85BDC9FD1C3A}</a:tableStyleId>
              </a:tblPr>
              <a:tblGrid>
                <a:gridCol w="4383992"/>
                <a:gridCol w="4302808"/>
              </a:tblGrid>
              <a:tr h="5461000">
                <a:tc>
                  <a:txBody>
                    <a:bodyPr/>
                    <a:lstStyle/>
                    <a:p>
                      <a:pPr marL="514350" indent="-514350">
                        <a:buAutoNum type="arabicPeriod"/>
                      </a:pPr>
                      <a:r>
                        <a:rPr lang="en-US" sz="2000" dirty="0" smtClean="0"/>
                        <a:t>Title of the study</a:t>
                      </a:r>
                    </a:p>
                    <a:p>
                      <a:pPr marL="514350" indent="-514350">
                        <a:buAutoNum type="arabicPeriod"/>
                      </a:pPr>
                      <a:r>
                        <a:rPr lang="en-US" sz="2000" dirty="0" smtClean="0"/>
                        <a:t>Introduction</a:t>
                      </a:r>
                    </a:p>
                    <a:p>
                      <a:pPr marL="914400" lvl="1" indent="-514350">
                        <a:buAutoNum type="alphaLcPeriod"/>
                      </a:pPr>
                      <a:r>
                        <a:rPr lang="en-US" sz="2000" dirty="0" smtClean="0"/>
                        <a:t>Background</a:t>
                      </a:r>
                    </a:p>
                    <a:p>
                      <a:pPr marL="914400" lvl="1" indent="-514350">
                        <a:buAutoNum type="alphaLcPeriod"/>
                      </a:pPr>
                      <a:r>
                        <a:rPr lang="en-US" sz="2000" dirty="0" smtClean="0"/>
                        <a:t>Significance of the study</a:t>
                      </a:r>
                    </a:p>
                    <a:p>
                      <a:pPr marL="914400" lvl="1" indent="-514350">
                        <a:buAutoNum type="alphaLcPeriod"/>
                      </a:pPr>
                      <a:r>
                        <a:rPr lang="en-US" sz="2000" dirty="0" smtClean="0"/>
                        <a:t>Statement of the problem</a:t>
                      </a:r>
                    </a:p>
                    <a:p>
                      <a:pPr marL="914400" lvl="1" indent="-514350">
                        <a:buAutoNum type="alphaLcPeriod"/>
                      </a:pPr>
                      <a:r>
                        <a:rPr lang="en-US" sz="2000" dirty="0" smtClean="0"/>
                        <a:t>Research objective </a:t>
                      </a:r>
                    </a:p>
                    <a:p>
                      <a:pPr marL="914400" lvl="1" indent="-514350">
                        <a:buAutoNum type="alphaLcPeriod"/>
                      </a:pPr>
                      <a:r>
                        <a:rPr lang="en-US" sz="2000" dirty="0" smtClean="0"/>
                        <a:t>Hypothesis/ research question</a:t>
                      </a:r>
                    </a:p>
                    <a:p>
                      <a:pPr marL="914400" lvl="1" indent="-514350">
                        <a:buAutoNum type="alphaLcPeriod"/>
                      </a:pPr>
                      <a:r>
                        <a:rPr lang="en-US" sz="2000" dirty="0" smtClean="0"/>
                        <a:t>Operational definition</a:t>
                      </a:r>
                    </a:p>
                    <a:p>
                      <a:pPr marL="914400" lvl="1" indent="-514350">
                        <a:buAutoNum type="alphaLcPeriod"/>
                      </a:pPr>
                      <a:r>
                        <a:rPr lang="en-US" sz="2000" dirty="0" smtClean="0"/>
                        <a:t>Variables </a:t>
                      </a:r>
                    </a:p>
                    <a:p>
                      <a:pPr marL="914400" lvl="1" indent="-514350">
                        <a:buAutoNum type="alphaLcPeriod"/>
                      </a:pPr>
                      <a:r>
                        <a:rPr lang="en-US" sz="2000" dirty="0" smtClean="0"/>
                        <a:t>Conceptual framework</a:t>
                      </a:r>
                    </a:p>
                    <a:p>
                      <a:pPr marL="914400" lvl="1" indent="-514350">
                        <a:buAutoNum type="alphaLcPeriod"/>
                      </a:pPr>
                      <a:r>
                        <a:rPr lang="en-US" sz="2000" dirty="0" smtClean="0"/>
                        <a:t>Limitation of the study</a:t>
                      </a:r>
                    </a:p>
                    <a:p>
                      <a:pPr>
                        <a:buNone/>
                      </a:pPr>
                      <a:r>
                        <a:rPr lang="en-US" sz="2000" dirty="0" smtClean="0"/>
                        <a:t>3. Review of literature</a:t>
                      </a:r>
                    </a:p>
                    <a:p>
                      <a:pPr marL="971550" lvl="1" indent="-514350">
                        <a:buAutoNum type="alphaLcPeriod"/>
                      </a:pPr>
                      <a:r>
                        <a:rPr lang="en-US" sz="2000" dirty="0" smtClean="0"/>
                        <a:t>Review of related literature</a:t>
                      </a:r>
                    </a:p>
                    <a:p>
                      <a:pPr marL="971550" lvl="1" indent="-514350">
                        <a:buAutoNum type="alphaLcPeriod"/>
                      </a:pPr>
                      <a:r>
                        <a:rPr lang="en-US" sz="2000" dirty="0" smtClean="0"/>
                        <a:t>Summary of literature review</a:t>
                      </a:r>
                    </a:p>
                    <a:p>
                      <a:endParaRPr lang="en-US" sz="2000" dirty="0"/>
                    </a:p>
                  </a:txBody>
                  <a:tcPr/>
                </a:tc>
                <a:tc>
                  <a:txBody>
                    <a:bodyPr/>
                    <a:lstStyle/>
                    <a:p>
                      <a:pPr>
                        <a:buNone/>
                      </a:pPr>
                      <a:r>
                        <a:rPr lang="en-US" sz="2000" dirty="0" smtClean="0"/>
                        <a:t>4. Research methodology</a:t>
                      </a:r>
                    </a:p>
                    <a:p>
                      <a:pPr marL="971550" lvl="1" indent="-514350">
                        <a:buAutoNum type="alphaLcPeriod"/>
                      </a:pPr>
                      <a:r>
                        <a:rPr lang="en-US" sz="2000" dirty="0" smtClean="0"/>
                        <a:t>Research design</a:t>
                      </a:r>
                    </a:p>
                    <a:p>
                      <a:pPr marL="971550" lvl="1" indent="-514350">
                        <a:buAutoNum type="alphaLcPeriod"/>
                      </a:pPr>
                      <a:r>
                        <a:rPr lang="en-US" sz="2000" dirty="0" smtClean="0"/>
                        <a:t>Population of the study</a:t>
                      </a:r>
                    </a:p>
                    <a:p>
                      <a:pPr marL="971550" lvl="1" indent="-514350">
                        <a:buAutoNum type="alphaLcPeriod"/>
                      </a:pPr>
                      <a:r>
                        <a:rPr lang="en-US" sz="2000" dirty="0" smtClean="0"/>
                        <a:t>Population sampling method/technique and sample size</a:t>
                      </a:r>
                    </a:p>
                    <a:p>
                      <a:pPr marL="971550" lvl="1" indent="-514350">
                        <a:buAutoNum type="alphaLcPeriod"/>
                      </a:pPr>
                      <a:r>
                        <a:rPr lang="en-US" sz="2000" dirty="0" smtClean="0"/>
                        <a:t>Setting of the study</a:t>
                      </a:r>
                    </a:p>
                    <a:p>
                      <a:pPr marL="971550" lvl="1" indent="-514350">
                        <a:buAutoNum type="alphaLcPeriod"/>
                      </a:pPr>
                      <a:r>
                        <a:rPr lang="en-US" sz="2000" dirty="0" smtClean="0"/>
                        <a:t>Inclusion criteria</a:t>
                      </a:r>
                    </a:p>
                    <a:p>
                      <a:pPr marL="971550" lvl="1" indent="-514350">
                        <a:buAutoNum type="alphaLcPeriod"/>
                      </a:pPr>
                      <a:r>
                        <a:rPr lang="en-US" sz="2000" dirty="0" smtClean="0"/>
                        <a:t>Development of instruments</a:t>
                      </a:r>
                    </a:p>
                    <a:p>
                      <a:pPr marL="971550" lvl="1" indent="-514350">
                        <a:buAutoNum type="alphaLcPeriod"/>
                      </a:pPr>
                      <a:r>
                        <a:rPr lang="en-US" sz="2000" dirty="0" smtClean="0"/>
                        <a:t>Pre-testing of instrument</a:t>
                      </a:r>
                    </a:p>
                    <a:p>
                      <a:pPr marL="971550" lvl="1" indent="-514350">
                        <a:buAutoNum type="alphaLcPeriod"/>
                      </a:pPr>
                      <a:r>
                        <a:rPr lang="en-US" sz="2000" dirty="0" smtClean="0"/>
                        <a:t>Validity and reliability</a:t>
                      </a:r>
                    </a:p>
                    <a:p>
                      <a:pPr marL="971550" lvl="1" indent="-514350">
                        <a:buAutoNum type="alphaLcPeriod"/>
                      </a:pPr>
                      <a:r>
                        <a:rPr lang="en-US" sz="2000" dirty="0" smtClean="0"/>
                        <a:t>Date</a:t>
                      </a:r>
                      <a:r>
                        <a:rPr lang="en-US" sz="2000" baseline="0" dirty="0" smtClean="0"/>
                        <a:t> collection  procedure</a:t>
                      </a:r>
                    </a:p>
                    <a:p>
                      <a:pPr marL="971550" lvl="1" indent="-514350">
                        <a:buAutoNum type="alphaLcPeriod"/>
                      </a:pPr>
                      <a:r>
                        <a:rPr lang="en-US" sz="2000" baseline="0" dirty="0" smtClean="0"/>
                        <a:t>Ethical consideration</a:t>
                      </a:r>
                    </a:p>
                    <a:p>
                      <a:pPr marL="971550" lvl="1" indent="-514350">
                        <a:buAutoNum type="alphaLcPeriod"/>
                      </a:pPr>
                      <a:r>
                        <a:rPr lang="en-US" sz="2000" baseline="0" dirty="0" smtClean="0"/>
                        <a:t>Data analysis procedure</a:t>
                      </a:r>
                    </a:p>
                    <a:p>
                      <a:pPr marL="971550" lvl="1" indent="-514350">
                        <a:buAutoNum type="alphaLcPeriod"/>
                      </a:pPr>
                      <a:r>
                        <a:rPr lang="en-US" sz="2000" baseline="0" dirty="0" smtClean="0"/>
                        <a:t>Budget and work plan for completing the study</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2.Proposal Development</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endParaRPr lang="en-US" dirty="0"/>
          </a:p>
        </p:txBody>
      </p:sp>
      <p:sp>
        <p:nvSpPr>
          <p:cNvPr id="5" name="Content Placeholder 2"/>
          <p:cNvSpPr txBox="1">
            <a:spLocks/>
          </p:cNvSpPr>
          <p:nvPr/>
        </p:nvSpPr>
        <p:spPr>
          <a:xfrm>
            <a:off x="609600" y="1752600"/>
            <a:ext cx="8229600" cy="4525963"/>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Data analysis and interpretation</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Major finding, discussion, conclusion and recommendation</a:t>
            </a:r>
            <a:endParaRPr lang="en-US" sz="3200" dirty="0"/>
          </a:p>
          <a:p>
            <a:pPr marL="971550" lvl="1" indent="-514350">
              <a:spcBef>
                <a:spcPct val="20000"/>
              </a:spcBef>
              <a:buAutoNum type="alphaLcPeriod"/>
            </a:pPr>
            <a:r>
              <a:rPr kumimoji="0" lang="en-US" sz="3200" b="0" i="0" u="none" strike="noStrike" kern="1200" cap="none" spc="0" normalizeH="0" noProof="0" dirty="0" smtClean="0">
                <a:ln>
                  <a:noFill/>
                </a:ln>
                <a:solidFill>
                  <a:schemeClr val="tx1"/>
                </a:solidFill>
                <a:effectLst/>
                <a:uLnTx/>
                <a:uFillTx/>
                <a:latin typeface="+mn-lt"/>
                <a:ea typeface="+mn-ea"/>
                <a:cs typeface="+mn-cs"/>
              </a:rPr>
              <a:t>Discussion</a:t>
            </a:r>
          </a:p>
          <a:p>
            <a:pPr marL="971550" lvl="1" indent="-514350">
              <a:spcBef>
                <a:spcPct val="20000"/>
              </a:spcBef>
              <a:buAutoNum type="alphaLcPeriod"/>
            </a:pPr>
            <a:r>
              <a:rPr lang="en-US" sz="3200" baseline="0" dirty="0" smtClean="0"/>
              <a:t>Conclusion</a:t>
            </a:r>
          </a:p>
          <a:p>
            <a:pPr marL="971550" lvl="1" indent="-514350">
              <a:spcBef>
                <a:spcPct val="20000"/>
              </a:spcBef>
              <a:buAutoNum type="alphaLcPeriod"/>
            </a:pPr>
            <a:r>
              <a:rPr kumimoji="0" lang="en-US" sz="3200" b="0" i="0" u="none" strike="noStrike" kern="1200" cap="none" spc="0" normalizeH="0" noProof="0" dirty="0" smtClean="0">
                <a:ln>
                  <a:noFill/>
                </a:ln>
                <a:solidFill>
                  <a:schemeClr val="tx1"/>
                </a:solidFill>
                <a:effectLst/>
                <a:uLnTx/>
                <a:uFillTx/>
                <a:latin typeface="+mn-lt"/>
                <a:ea typeface="+mn-ea"/>
                <a:cs typeface="+mn-cs"/>
              </a:rPr>
              <a:t>Recommendation; study area, future study</a:t>
            </a:r>
          </a:p>
          <a:p>
            <a:pPr marL="971550" lvl="1" indent="-514350">
              <a:spcBef>
                <a:spcPct val="20000"/>
              </a:spcBef>
              <a:buAutoNum type="alphaLcPeriod"/>
            </a:pPr>
            <a:r>
              <a:rPr lang="en-US" sz="3200" baseline="0" dirty="0" smtClean="0"/>
              <a:t>Implication</a:t>
            </a:r>
            <a:r>
              <a:rPr lang="en-US" sz="3200" dirty="0" smtClean="0"/>
              <a:t> of the study</a:t>
            </a:r>
          </a:p>
          <a:p>
            <a:pPr marL="971550" lvl="1" indent="-514350">
              <a:spcBef>
                <a:spcPct val="20000"/>
              </a:spcBef>
              <a:buAutoNum type="alphaLcPeriod"/>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Strength</a:t>
            </a:r>
            <a:r>
              <a:rPr kumimoji="0" lang="en-US" sz="3200" b="0" i="0" u="none" strike="noStrike" kern="1200" cap="none" spc="0" normalizeH="0" noProof="0" dirty="0" smtClean="0">
                <a:ln>
                  <a:noFill/>
                </a:ln>
                <a:solidFill>
                  <a:schemeClr val="tx1"/>
                </a:solidFill>
                <a:effectLst/>
                <a:uLnTx/>
                <a:uFillTx/>
                <a:latin typeface="+mn-lt"/>
                <a:ea typeface="+mn-ea"/>
                <a:cs typeface="+mn-cs"/>
              </a:rPr>
              <a:t> and weakness of the study</a:t>
            </a:r>
          </a:p>
          <a:p>
            <a:pPr marL="971550" lvl="1" indent="-514350">
              <a:spcBef>
                <a:spcPct val="20000"/>
              </a:spcBef>
              <a:buAutoNum type="alphaLcPeriod"/>
            </a:pPr>
            <a:r>
              <a:rPr lang="en-US" sz="3200" baseline="0" dirty="0" smtClean="0"/>
              <a:t>Plan of dissemination</a:t>
            </a:r>
          </a:p>
          <a:p>
            <a:pPr marL="971550" lvl="1" indent="-514350">
              <a:spcBef>
                <a:spcPct val="20000"/>
              </a:spcBef>
              <a:buAutoNum type="alphaLcPeriod"/>
            </a:pPr>
            <a:r>
              <a:rPr lang="en-US" sz="3200" dirty="0" smtClean="0"/>
              <a:t>Reference; Journal, books and internet</a:t>
            </a:r>
          </a:p>
          <a:p>
            <a:pPr marL="971550" lvl="1" indent="-514350">
              <a:spcBef>
                <a:spcPct val="20000"/>
              </a:spcBef>
              <a:buAutoNum type="alphaLcPeriod"/>
            </a:pPr>
            <a:r>
              <a:rPr lang="en-US" sz="3200" baseline="0" dirty="0" smtClean="0"/>
              <a:t>Appendix;</a:t>
            </a:r>
            <a:r>
              <a:rPr lang="en-US" sz="3200" dirty="0" smtClean="0"/>
              <a:t> Questionnaire, guidelines, work plan and permission letter</a:t>
            </a:r>
            <a:endParaRPr lang="en-US" sz="3200" baseline="0" dirty="0" smtClean="0"/>
          </a:p>
          <a:p>
            <a:pPr marL="971550" lvl="1" indent="-514350">
              <a:spcBef>
                <a:spcPct val="20000"/>
              </a:spcBef>
              <a:buAutoNum type="alphaLcPeriod"/>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consideration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Fundamental Research ethics/ principles</a:t>
            </a:r>
          </a:p>
          <a:p>
            <a:pPr marL="514350" indent="-514350">
              <a:buAutoNum type="arabicPeriod"/>
            </a:pPr>
            <a:r>
              <a:rPr lang="en-US" dirty="0" smtClean="0"/>
              <a:t>Respect for person: protect from exploitation of their vulnerability </a:t>
            </a:r>
          </a:p>
          <a:p>
            <a:pPr marL="514350" indent="-514350">
              <a:buAutoNum type="arabicPeriod"/>
            </a:pPr>
            <a:r>
              <a:rPr lang="en-US" dirty="0" smtClean="0"/>
              <a:t>Beneficence: need to minimizing the risk associated with research</a:t>
            </a:r>
          </a:p>
          <a:p>
            <a:pPr marL="514350" indent="-514350">
              <a:buAutoNum type="arabicPeriod"/>
            </a:pPr>
            <a:r>
              <a:rPr lang="en-US" dirty="0" smtClean="0"/>
              <a:t>Justice: it requires a commitment to ensuring a fair distribution of the risk and benefits resulting from research</a:t>
            </a:r>
          </a:p>
          <a:p>
            <a:pPr marL="514350" indent="-514350">
              <a:buAutoNum type="arabicPeriod"/>
            </a:pPr>
            <a:r>
              <a:rPr lang="en-US" dirty="0" smtClean="0"/>
              <a:t>Respect for communities: to respect the value and interest of the community in research and wherever possible to protect the community from harm.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Field epidemiology is an intensive course that cover the essential knowledge, skill and abilities necessary to conduct an epidemiologic field investigation.</a:t>
            </a:r>
          </a:p>
          <a:p>
            <a:r>
              <a:rPr lang="en-US" dirty="0" smtClean="0"/>
              <a:t>The application of theories and principle of epidemiology in an actual field situation is known as field epidemiology.</a:t>
            </a:r>
          </a:p>
          <a:p>
            <a:r>
              <a:rPr lang="en-US" dirty="0" smtClean="0"/>
              <a:t>It is the systematic and discipline process of measuring various field circumstances in which disease or condition tends to occur or not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to participation</a:t>
            </a:r>
            <a:endParaRPr lang="en-US" dirty="0"/>
          </a:p>
        </p:txBody>
      </p:sp>
      <p:sp>
        <p:nvSpPr>
          <p:cNvPr id="3" name="Content Placeholder 2"/>
          <p:cNvSpPr>
            <a:spLocks noGrp="1"/>
          </p:cNvSpPr>
          <p:nvPr>
            <p:ph idx="1"/>
          </p:nvPr>
        </p:nvSpPr>
        <p:spPr/>
        <p:txBody>
          <a:bodyPr/>
          <a:lstStyle/>
          <a:p>
            <a:r>
              <a:rPr lang="en-US" dirty="0" smtClean="0"/>
              <a:t>Confidentiality</a:t>
            </a:r>
          </a:p>
          <a:p>
            <a:r>
              <a:rPr lang="en-US" dirty="0" smtClean="0"/>
              <a:t>Anonymity </a:t>
            </a:r>
          </a:p>
          <a:p>
            <a:r>
              <a:rPr lang="en-US" dirty="0" smtClean="0"/>
              <a:t>The voluntary participation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consent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is a process for getting permission before conducting a healthcare intervention on a person, or for disclosing personal information.</a:t>
            </a:r>
          </a:p>
          <a:p>
            <a:r>
              <a:rPr lang="en-US" dirty="0" smtClean="0"/>
              <a:t>is the process of providing an individual with sufficient understandable information regarding his or her participation in a research project</a:t>
            </a:r>
          </a:p>
          <a:p>
            <a:r>
              <a:rPr lang="en-US" dirty="0" smtClean="0"/>
              <a:t>Is a mechanism for ensuring that people understand what it means to participate in a particular research study so they can decide in a conscious, deliberate way whether they want to participate </a:t>
            </a:r>
          </a:p>
          <a:p>
            <a:r>
              <a:rPr lang="en-US" dirty="0" smtClean="0"/>
              <a:t>Important tool for ensuring respect for person during research</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refers to a condition in which the researcher knows the identity of a research subject, but takes steps to protect that identity from being discovered by others.</a:t>
            </a:r>
          </a:p>
          <a:p>
            <a:r>
              <a:rPr lang="en-US" dirty="0" smtClean="0"/>
              <a:t> Most human subjects research requires the collection of a signed consent agreement from participants, and the collection of other personally identifiable data, and thus researchers are aware of the identity of their subjects.</a:t>
            </a:r>
          </a:p>
          <a:p>
            <a:r>
              <a:rPr lang="en-US" dirty="0" smtClean="0"/>
              <a:t> In such cases, maintaining confidentiality is a key measure to ensure the protection of private information.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Having consented to an initial invasion of privacy by supplying information research participants has the right to maintain control over any further release of those data</a:t>
            </a:r>
          </a:p>
          <a:p>
            <a:r>
              <a:rPr lang="en-US" dirty="0" smtClean="0"/>
              <a:t>Strict confidentiality will be maintain during the collection, storage and use of the data</a:t>
            </a:r>
          </a:p>
          <a:p>
            <a:r>
              <a:rPr lang="en-US" dirty="0" smtClean="0"/>
              <a:t>Confidentiality refers to the researcher’s responsibility to protect all data gathered within the scope of the project from being disclose</a:t>
            </a:r>
            <a:r>
              <a:rPr lang="en-US" dirty="0" smtClean="0">
                <a:solidFill>
                  <a:srgbClr val="FF0000"/>
                </a:solidFill>
              </a:rPr>
              <a:t> </a:t>
            </a:r>
            <a:r>
              <a:rPr lang="en-US" dirty="0" smtClean="0"/>
              <a:t>to other</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is a condition in which the identity of individual subjects is not known to researchers. (person's identity is unknown) </a:t>
            </a:r>
          </a:p>
          <a:p>
            <a:r>
              <a:rPr lang="en-US" dirty="0" smtClean="0"/>
              <a:t>anonymity refers to data collected from respondents who are completely unknown to anyone associated with the survey. </a:t>
            </a:r>
          </a:p>
          <a:p>
            <a:r>
              <a:rPr lang="en-US" dirty="0" smtClean="0"/>
              <a:t>That is, only the respondent knows that he or she participated in the survey, and the survey researcher can not identify the participants. </a:t>
            </a:r>
          </a:p>
          <a:p>
            <a:r>
              <a:rPr lang="en-US" dirty="0" smtClean="0"/>
              <a:t>More often, anonymity refers to data collected in surveys in which the respondents are de-identified and all possible identifying characteristics are separated from the publicly available data.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bodies</a:t>
            </a:r>
            <a:endParaRPr lang="en-US" dirty="0"/>
          </a:p>
        </p:txBody>
      </p:sp>
      <p:sp>
        <p:nvSpPr>
          <p:cNvPr id="3" name="Content Placeholder 2"/>
          <p:cNvSpPr>
            <a:spLocks noGrp="1"/>
          </p:cNvSpPr>
          <p:nvPr>
            <p:ph idx="1"/>
          </p:nvPr>
        </p:nvSpPr>
        <p:spPr/>
        <p:txBody>
          <a:bodyPr/>
          <a:lstStyle/>
          <a:p>
            <a:r>
              <a:rPr lang="en-US" dirty="0" smtClean="0"/>
              <a:t>It may need to take permission from regulatory bodies for conducting research, mainly when subject are human beings</a:t>
            </a:r>
          </a:p>
          <a:p>
            <a:r>
              <a:rPr lang="en-US" dirty="0" smtClean="0"/>
              <a:t>There are regulatory bodies in most of the countries which grant permission after considering ethical issues of the study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bodies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institutional review board (IRB), also known as an independent ethics committee (IEC), ethical review board (ERB), or research ethics board (REB), is a type of committee that applies research ethics by reviewing the methods proposed for research to ensure that they are ethical. </a:t>
            </a:r>
          </a:p>
          <a:p>
            <a:r>
              <a:rPr lang="en-US" dirty="0" smtClean="0"/>
              <a:t>Such boards are formally designated to approve (or reject), monitor, and review biomedical and behavioral research involving humans. </a:t>
            </a:r>
          </a:p>
          <a:p>
            <a:r>
              <a:rPr lang="en-US" dirty="0" smtClean="0"/>
              <a:t>They often conduct some form of risk-benefit analysis in an attempt to determine whether or not research should be conducted.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bodies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purpose of the IRB is to assure that appropriate steps are taken to protect the rights and welfare of humans participating as subjects in a research study.</a:t>
            </a:r>
          </a:p>
          <a:p>
            <a:r>
              <a:rPr lang="en-US" dirty="0" smtClean="0"/>
              <a:t> Along with developed countries, many developing countries have established national, regional or local Institutional Review Boards in order to safeguard ethical conduct of research concerning both national and international norms, regulations or codes.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Protection from the risk and injury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Researcher have are responsibility to ensure that their participants are not directly and indirectly harmed in the research</a:t>
            </a:r>
          </a:p>
          <a:p>
            <a:r>
              <a:rPr lang="en-US" dirty="0" smtClean="0"/>
              <a:t>Safety; physical and non-physical</a:t>
            </a:r>
          </a:p>
          <a:p>
            <a:r>
              <a:rPr lang="en-US" dirty="0" smtClean="0"/>
              <a:t>Qualitative research required very careful monitoring (Open ended interview)</a:t>
            </a:r>
          </a:p>
          <a:p>
            <a:r>
              <a:rPr lang="en-US" dirty="0" smtClean="0"/>
              <a:t>When questioning in sensitive area the researcher must set the limits for what is ethical</a:t>
            </a:r>
          </a:p>
          <a:p>
            <a:r>
              <a:rPr lang="en-US" dirty="0" smtClean="0"/>
              <a:t>Clinical setting </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of collecting information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collection is a crucial stage in the planning and implementation of a study</a:t>
            </a:r>
          </a:p>
          <a:p>
            <a:r>
              <a:rPr lang="en-US" dirty="0" smtClean="0"/>
              <a:t>If collected data are; superficial, biased or incomplete, data analysis become difficult and research report will be of poor quality</a:t>
            </a:r>
          </a:p>
          <a:p>
            <a:r>
              <a:rPr lang="en-US" dirty="0" smtClean="0"/>
              <a:t>Data should be collected  according to objective of the study</a:t>
            </a:r>
          </a:p>
          <a:p>
            <a:r>
              <a:rPr lang="en-US" dirty="0" smtClean="0"/>
              <a:t>If data are collected haphazardly, it will be difficult to answer our research questions in conclusive way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It cover various field activities such as epidemic or outbreak investigation, conduction of observational intervention studies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of technique</a:t>
            </a:r>
            <a:endParaRPr lang="en-US" dirty="0"/>
          </a:p>
        </p:txBody>
      </p:sp>
      <p:sp>
        <p:nvSpPr>
          <p:cNvPr id="3" name="Content Placeholder 2"/>
          <p:cNvSpPr>
            <a:spLocks noGrp="1"/>
          </p:cNvSpPr>
          <p:nvPr>
            <p:ph idx="1"/>
          </p:nvPr>
        </p:nvSpPr>
        <p:spPr/>
        <p:txBody>
          <a:bodyPr/>
          <a:lstStyle/>
          <a:p>
            <a:r>
              <a:rPr lang="en-US" dirty="0" smtClean="0"/>
              <a:t>Using available information</a:t>
            </a:r>
          </a:p>
          <a:p>
            <a:r>
              <a:rPr lang="en-US" dirty="0" smtClean="0"/>
              <a:t>Administration written questionnaires</a:t>
            </a:r>
          </a:p>
          <a:p>
            <a:r>
              <a:rPr lang="en-US" dirty="0" smtClean="0"/>
              <a:t>Project techniques , mapping, scaling</a:t>
            </a:r>
          </a:p>
          <a:p>
            <a:r>
              <a:rPr lang="en-US" dirty="0" smtClean="0"/>
              <a:t>Observing</a:t>
            </a:r>
          </a:p>
          <a:p>
            <a:r>
              <a:rPr lang="en-US" dirty="0" smtClean="0"/>
              <a:t>Interviewing </a:t>
            </a:r>
          </a:p>
          <a:p>
            <a:r>
              <a:rPr lang="en-US" dirty="0" smtClean="0"/>
              <a:t>Focus group</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of technique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1.Using available information</a:t>
            </a:r>
          </a:p>
          <a:p>
            <a:pPr lvl="1"/>
            <a:r>
              <a:rPr lang="en-US" dirty="0" smtClean="0"/>
              <a:t>Large amount of data has already been collected by other</a:t>
            </a:r>
          </a:p>
          <a:p>
            <a:pPr lvl="1"/>
            <a:r>
              <a:rPr lang="en-US" dirty="0" err="1" smtClean="0"/>
              <a:t>Eg</a:t>
            </a:r>
            <a:r>
              <a:rPr lang="en-US" dirty="0" smtClean="0"/>
              <a:t>: health information system data, census data, unpublished report and publications in archives and libraries or in office at the various level of health related service</a:t>
            </a:r>
          </a:p>
          <a:p>
            <a:pPr lvl="1"/>
            <a:r>
              <a:rPr lang="en-US" dirty="0" smtClean="0"/>
              <a:t>Use of key informants is another important techniques (could be knowledgeable community leader, health staff at various level)</a:t>
            </a:r>
          </a:p>
          <a:p>
            <a:pPr lvl="1"/>
            <a:r>
              <a:rPr lang="en-US" dirty="0" smtClean="0"/>
              <a:t>Other source of data are; newspapers and published care histories </a:t>
            </a:r>
          </a:p>
          <a:p>
            <a:pPr lvl="1">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of Technique</a:t>
            </a:r>
            <a:endParaRPr lang="en-US" dirty="0"/>
          </a:p>
        </p:txBody>
      </p:sp>
      <p:sp>
        <p:nvSpPr>
          <p:cNvPr id="3" name="Content Placeholder 2"/>
          <p:cNvSpPr>
            <a:spLocks noGrp="1"/>
          </p:cNvSpPr>
          <p:nvPr>
            <p:ph idx="1"/>
          </p:nvPr>
        </p:nvSpPr>
        <p:spPr/>
        <p:txBody>
          <a:bodyPr/>
          <a:lstStyle/>
          <a:p>
            <a:r>
              <a:rPr lang="en-US" dirty="0" smtClean="0"/>
              <a:t>Advantage of using existing data is inexpensive</a:t>
            </a:r>
          </a:p>
          <a:p>
            <a:r>
              <a:rPr lang="en-US" dirty="0" smtClean="0"/>
              <a:t>However, it is sometimes difficult to gain access to the records or report required, and the data may not always be complete and precise enough, or too disorganized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of Technique  </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2. Administration written questionnaires</a:t>
            </a:r>
          </a:p>
          <a:p>
            <a:pPr lvl="1"/>
            <a:r>
              <a:rPr lang="en-US" dirty="0" smtClean="0"/>
              <a:t>Written questions are presented that are to be answered by the respondents in written form</a:t>
            </a:r>
          </a:p>
          <a:p>
            <a:pPr lvl="1"/>
            <a:r>
              <a:rPr lang="en-US" dirty="0" smtClean="0"/>
              <a:t>It also referred to as self- administered  questionnaire</a:t>
            </a:r>
          </a:p>
          <a:p>
            <a:pPr lvl="1"/>
            <a:r>
              <a:rPr lang="en-US" dirty="0" smtClean="0"/>
              <a:t> closed ended/ open ended</a:t>
            </a:r>
          </a:p>
          <a:p>
            <a:pPr lvl="1"/>
            <a:r>
              <a:rPr lang="en-US" dirty="0" smtClean="0"/>
              <a:t>Multiple choice question/Multiple response question</a:t>
            </a:r>
          </a:p>
          <a:p>
            <a:pPr lvl="1"/>
            <a:r>
              <a:rPr lang="en-US" dirty="0" smtClean="0"/>
              <a:t>By mail, hand- delivering questionnaire to respondents and collecting them later, hand delivering questionnaires to respondents and collecting  them later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of techniques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Types of Questionnaire</a:t>
            </a:r>
          </a:p>
          <a:p>
            <a:r>
              <a:rPr lang="en-US" dirty="0" smtClean="0"/>
              <a:t>structured</a:t>
            </a:r>
          </a:p>
          <a:p>
            <a:pPr lvl="1"/>
            <a:r>
              <a:rPr lang="en-US" dirty="0" smtClean="0"/>
              <a:t>It consist of close ended questions </a:t>
            </a:r>
            <a:r>
              <a:rPr lang="en-US" dirty="0" err="1" smtClean="0"/>
              <a:t>ie</a:t>
            </a:r>
            <a:r>
              <a:rPr lang="en-US" dirty="0" smtClean="0"/>
              <a:t> all possible answer are listed alongside will question</a:t>
            </a:r>
          </a:p>
          <a:p>
            <a:pPr lvl="1"/>
            <a:r>
              <a:rPr lang="en-US" dirty="0" smtClean="0"/>
              <a:t>Participant should mark the or select according to best response</a:t>
            </a:r>
          </a:p>
          <a:p>
            <a:r>
              <a:rPr lang="en-US" dirty="0" smtClean="0"/>
              <a:t>Unstructured</a:t>
            </a:r>
          </a:p>
          <a:p>
            <a:pPr lvl="1"/>
            <a:r>
              <a:rPr lang="en-US" dirty="0" smtClean="0"/>
              <a:t>It consist of open ended question </a:t>
            </a:r>
            <a:r>
              <a:rPr lang="en-US" dirty="0" err="1" smtClean="0"/>
              <a:t>ie</a:t>
            </a:r>
            <a:r>
              <a:rPr lang="en-US" dirty="0" smtClean="0"/>
              <a:t> the possible response varies from participant to participant</a:t>
            </a:r>
          </a:p>
          <a:p>
            <a:pPr lvl="1"/>
            <a:r>
              <a:rPr lang="en-US" dirty="0" smtClean="0"/>
              <a:t>Applicable for those type of data that requires in-depth knowledge</a:t>
            </a:r>
          </a:p>
          <a:p>
            <a:pPr lvl="1"/>
            <a:r>
              <a:rPr lang="en-US" dirty="0" smtClean="0"/>
              <a:t>Respondent should write in blank space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collection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3. Projective techniques: for this techniques he/she ask an informant to react to some kind of visual or verbal stimulus. </a:t>
            </a:r>
            <a:r>
              <a:rPr lang="en-US" dirty="0" err="1" smtClean="0"/>
              <a:t>eg</a:t>
            </a:r>
            <a:r>
              <a:rPr lang="en-US" dirty="0" smtClean="0"/>
              <a:t>; presentation of hypothetical question</a:t>
            </a:r>
          </a:p>
          <a:p>
            <a:pPr lvl="1"/>
            <a:r>
              <a:rPr lang="en-US" dirty="0" smtClean="0"/>
              <a:t>If I were to discover that my neighbor had TB, I would…..</a:t>
            </a:r>
          </a:p>
          <a:p>
            <a:pPr lvl="1"/>
            <a:r>
              <a:rPr lang="en-US" dirty="0" smtClean="0"/>
              <a:t>If  my wife were to propose that use condoms, I would</a:t>
            </a:r>
          </a:p>
          <a:p>
            <a:pPr lvl="1"/>
            <a:r>
              <a:rPr lang="en-US" dirty="0" smtClean="0"/>
              <a:t>Suppose your child suffer from diarrhea, what would you do?</a:t>
            </a:r>
          </a:p>
          <a:p>
            <a:pPr lvl="1"/>
            <a:r>
              <a:rPr lang="en-US" dirty="0" smtClean="0"/>
              <a:t>Easily combine with semi-structured interviews or written questionnaire; very useful in FDG to get people’s  opinion on sensitive issue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technique</a:t>
            </a:r>
            <a:endParaRPr lang="en-US" dirty="0"/>
          </a:p>
        </p:txBody>
      </p:sp>
      <p:sp>
        <p:nvSpPr>
          <p:cNvPr id="3" name="Content Placeholder 2"/>
          <p:cNvSpPr>
            <a:spLocks noGrp="1"/>
          </p:cNvSpPr>
          <p:nvPr>
            <p:ph idx="1"/>
          </p:nvPr>
        </p:nvSpPr>
        <p:spPr>
          <a:xfrm>
            <a:off x="304800" y="1524000"/>
            <a:ext cx="8458200" cy="5029200"/>
          </a:xfrm>
        </p:spPr>
        <p:txBody>
          <a:bodyPr/>
          <a:lstStyle/>
          <a:p>
            <a:pPr>
              <a:buNone/>
            </a:pPr>
            <a:r>
              <a:rPr lang="en-US" dirty="0" smtClean="0"/>
              <a:t>4. Observation: it refer to a systematically selecting, watching and recording behavior and characteristics of living beings objects</a:t>
            </a:r>
          </a:p>
          <a:p>
            <a:r>
              <a:rPr lang="en-US" dirty="0" smtClean="0"/>
              <a:t>Observation is purposeful, systematic and selective way of watching and listening to an interaction or phenomenon as it takes place</a:t>
            </a:r>
          </a:p>
          <a:p>
            <a:r>
              <a:rPr lang="en-US" dirty="0" smtClean="0"/>
              <a:t>Observation can be; open/ concealed</a:t>
            </a:r>
          </a:p>
          <a:p>
            <a:r>
              <a:rPr lang="en-US" dirty="0" smtClean="0"/>
              <a:t>Observation checklist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cont..</a:t>
            </a:r>
            <a:endParaRPr lang="en-US" dirty="0"/>
          </a:p>
        </p:txBody>
      </p:sp>
      <p:sp>
        <p:nvSpPr>
          <p:cNvPr id="3" name="Content Placeholder 2"/>
          <p:cNvSpPr>
            <a:spLocks noGrp="1"/>
          </p:cNvSpPr>
          <p:nvPr>
            <p:ph idx="1"/>
          </p:nvPr>
        </p:nvSpPr>
        <p:spPr/>
        <p:txBody>
          <a:bodyPr/>
          <a:lstStyle/>
          <a:p>
            <a:r>
              <a:rPr lang="en-US" dirty="0" smtClean="0"/>
              <a:t>Types of observation</a:t>
            </a:r>
          </a:p>
          <a:p>
            <a:pPr lvl="1"/>
            <a:r>
              <a:rPr lang="en-US" dirty="0" smtClean="0"/>
              <a:t>Participant observation</a:t>
            </a:r>
          </a:p>
          <a:p>
            <a:pPr lvl="1"/>
            <a:r>
              <a:rPr lang="en-US" dirty="0" smtClean="0"/>
              <a:t>Non- participant observation;</a:t>
            </a:r>
          </a:p>
          <a:p>
            <a:pPr lvl="1">
              <a:buNone/>
            </a:pPr>
            <a:r>
              <a:rPr lang="en-US" dirty="0" smtClean="0"/>
              <a:t>Does not disclose his/her identity or purpose</a:t>
            </a:r>
          </a:p>
          <a:p>
            <a:pPr lvl="1">
              <a:buNone/>
            </a:pPr>
            <a:r>
              <a:rPr lang="en-US" dirty="0" smtClean="0"/>
              <a:t>Does not interact</a:t>
            </a:r>
          </a:p>
          <a:p>
            <a:pPr lvl="1">
              <a:buNone/>
            </a:pPr>
            <a:r>
              <a:rPr lang="en-US" dirty="0" smtClean="0"/>
              <a:t>Sit quietly in the corner observing the setting</a:t>
            </a:r>
          </a:p>
          <a:p>
            <a:pPr lvl="1"/>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cont..</a:t>
            </a:r>
            <a:endParaRPr lang="en-US" dirty="0"/>
          </a:p>
        </p:txBody>
      </p:sp>
      <p:sp>
        <p:nvSpPr>
          <p:cNvPr id="3" name="Content Placeholder 2"/>
          <p:cNvSpPr>
            <a:spLocks noGrp="1"/>
          </p:cNvSpPr>
          <p:nvPr>
            <p:ph idx="1"/>
          </p:nvPr>
        </p:nvSpPr>
        <p:spPr/>
        <p:txBody>
          <a:bodyPr/>
          <a:lstStyle/>
          <a:p>
            <a:r>
              <a:rPr lang="en-US" dirty="0" smtClean="0"/>
              <a:t>Advantage</a:t>
            </a:r>
          </a:p>
          <a:p>
            <a:pPr lvl="1"/>
            <a:r>
              <a:rPr lang="en-US" dirty="0" smtClean="0"/>
              <a:t>More accurate information on the behavior and action in comparison to other method</a:t>
            </a:r>
          </a:p>
          <a:p>
            <a:pPr lvl="1"/>
            <a:r>
              <a:rPr lang="en-US" dirty="0" smtClean="0"/>
              <a:t>Participatory observation allows researcher to gain experience to learn situation </a:t>
            </a:r>
          </a:p>
          <a:p>
            <a:r>
              <a:rPr lang="en-US" dirty="0" smtClean="0"/>
              <a:t>Disadvantage</a:t>
            </a:r>
          </a:p>
          <a:p>
            <a:pPr lvl="1"/>
            <a:r>
              <a:rPr lang="en-US" dirty="0" smtClean="0"/>
              <a:t>Biasness can occur</a:t>
            </a:r>
          </a:p>
          <a:p>
            <a:pPr lvl="1"/>
            <a:r>
              <a:rPr lang="en-US" dirty="0" smtClean="0"/>
              <a:t>Ethical problem may arise if observation is done without informing  the respondent</a:t>
            </a:r>
          </a:p>
          <a:p>
            <a:pPr lvl="1"/>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cont…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5. Interview: is a data-collection technique that involves oral questioning of respondents, either individually or as  a group. Answers to the questions posed during an interview can be recorded by writing or by type-recording the response or by combination f the both.</a:t>
            </a:r>
          </a:p>
          <a:p>
            <a:pPr>
              <a:buNone/>
            </a:pPr>
            <a:r>
              <a:rPr lang="en-US" dirty="0" smtClean="0"/>
              <a:t>Definition: face to face verbal interchange in which one person, that is the interviewer  attempt to elicit information or expression of opinion, belief from another person or person. It could be structure interview, semi-structured interview or un-structured (non-structured) interview.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field epidemiology</a:t>
            </a:r>
            <a:endParaRPr lang="en-US" dirty="0"/>
          </a:p>
        </p:txBody>
      </p:sp>
      <p:sp>
        <p:nvSpPr>
          <p:cNvPr id="3" name="Content Placeholder 2"/>
          <p:cNvSpPr>
            <a:spLocks noGrp="1"/>
          </p:cNvSpPr>
          <p:nvPr>
            <p:ph idx="1"/>
          </p:nvPr>
        </p:nvSpPr>
        <p:spPr/>
        <p:txBody>
          <a:bodyPr/>
          <a:lstStyle/>
          <a:p>
            <a:r>
              <a:rPr lang="en-US" dirty="0" smtClean="0"/>
              <a:t>To identify the magnitude of problem in population in terms of its distribution</a:t>
            </a:r>
          </a:p>
          <a:p>
            <a:r>
              <a:rPr lang="en-US" dirty="0" smtClean="0"/>
              <a:t>To establish interrelationship between the variables and generate hypothesis</a:t>
            </a:r>
          </a:p>
          <a:p>
            <a:r>
              <a:rPr lang="en-US" dirty="0" smtClean="0"/>
              <a:t>To establish causal relationship</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a:t>
            </a:r>
            <a:endParaRPr lang="en-US" dirty="0"/>
          </a:p>
        </p:txBody>
      </p:sp>
      <p:sp>
        <p:nvSpPr>
          <p:cNvPr id="3" name="Content Placeholder 2"/>
          <p:cNvSpPr>
            <a:spLocks noGrp="1"/>
          </p:cNvSpPr>
          <p:nvPr>
            <p:ph idx="1"/>
          </p:nvPr>
        </p:nvSpPr>
        <p:spPr/>
        <p:txBody>
          <a:bodyPr>
            <a:normAutofit lnSpcReduction="10000"/>
          </a:bodyPr>
          <a:lstStyle/>
          <a:p>
            <a:pPr>
              <a:buNone/>
            </a:pPr>
            <a:r>
              <a:rPr lang="en-US" u="sng" dirty="0" smtClean="0"/>
              <a:t>Structured interview </a:t>
            </a:r>
            <a:r>
              <a:rPr lang="en-US" dirty="0" smtClean="0"/>
              <a:t>is:</a:t>
            </a:r>
          </a:p>
          <a:p>
            <a:r>
              <a:rPr lang="en-US" dirty="0" smtClean="0"/>
              <a:t>Well-defined pattern is followed, similar to questionnaire </a:t>
            </a:r>
          </a:p>
          <a:p>
            <a:r>
              <a:rPr lang="en-US" dirty="0" smtClean="0"/>
              <a:t>Pre-determined set of questions, using the same wording and order of questions as specified in the interview schedule</a:t>
            </a:r>
          </a:p>
          <a:p>
            <a:pPr lvl="1"/>
            <a:r>
              <a:rPr lang="en-US" dirty="0" smtClean="0"/>
              <a:t>Written list of question (open or close)</a:t>
            </a:r>
          </a:p>
          <a:p>
            <a:pPr lvl="1"/>
            <a:r>
              <a:rPr lang="en-US" dirty="0" smtClean="0"/>
              <a:t>For person to person</a:t>
            </a:r>
          </a:p>
          <a:p>
            <a:pPr lvl="1"/>
            <a:r>
              <a:rPr lang="en-US" dirty="0" smtClean="0"/>
              <a:t>For telephone or other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Unstructured interview: usually applicable for obtaining the information that is very personal</a:t>
            </a:r>
          </a:p>
          <a:p>
            <a:r>
              <a:rPr lang="en-US" dirty="0" smtClean="0"/>
              <a:t>Also known as in-depth interview</a:t>
            </a:r>
          </a:p>
          <a:p>
            <a:r>
              <a:rPr lang="en-US" dirty="0" smtClean="0"/>
              <a:t>Interview develops a interview guide, within which interview conducted</a:t>
            </a:r>
          </a:p>
          <a:p>
            <a:r>
              <a:rPr lang="en-US" dirty="0" smtClean="0"/>
              <a:t>Within the guideline interview formulates questions spontaneously during an interview </a:t>
            </a:r>
          </a:p>
          <a:p>
            <a:r>
              <a:rPr lang="en-US" dirty="0" smtClean="0"/>
              <a:t>Can be carried out group interview or focus group interview</a:t>
            </a:r>
          </a:p>
          <a:p>
            <a:r>
              <a:rPr lang="en-US" dirty="0" smtClean="0"/>
              <a:t>Extremely useful when little is known about the situation</a:t>
            </a:r>
          </a:p>
          <a:p>
            <a:r>
              <a:rPr lang="en-US" dirty="0" smtClean="0"/>
              <a:t>Interviewer bias</a:t>
            </a:r>
          </a:p>
          <a:p>
            <a:r>
              <a:rPr lang="en-US" dirty="0" smtClean="0"/>
              <a:t>Training is important  so that the interviewer knows when and how to survey.</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a:t>
            </a:r>
            <a:endParaRPr lang="en-US" dirty="0"/>
          </a:p>
        </p:txBody>
      </p:sp>
      <p:sp>
        <p:nvSpPr>
          <p:cNvPr id="3" name="Content Placeholder 2"/>
          <p:cNvSpPr>
            <a:spLocks noGrp="1"/>
          </p:cNvSpPr>
          <p:nvPr>
            <p:ph idx="1"/>
          </p:nvPr>
        </p:nvSpPr>
        <p:spPr/>
        <p:txBody>
          <a:bodyPr/>
          <a:lstStyle/>
          <a:p>
            <a:r>
              <a:rPr lang="en-US" dirty="0" smtClean="0"/>
              <a:t>Developing interview guideline</a:t>
            </a:r>
          </a:p>
          <a:p>
            <a:pPr lvl="1"/>
            <a:r>
              <a:rPr lang="en-US" dirty="0" smtClean="0"/>
              <a:t>Clearly state the purpose of interview for study</a:t>
            </a:r>
          </a:p>
          <a:p>
            <a:pPr lvl="1"/>
            <a:r>
              <a:rPr lang="en-US" dirty="0" smtClean="0"/>
              <a:t>Identify information</a:t>
            </a:r>
          </a:p>
          <a:p>
            <a:pPr lvl="1"/>
            <a:r>
              <a:rPr lang="en-US" dirty="0" smtClean="0"/>
              <a:t>Choose the type of interviews for the study</a:t>
            </a:r>
          </a:p>
          <a:p>
            <a:pPr lvl="1"/>
            <a:r>
              <a:rPr lang="en-US" dirty="0" smtClean="0"/>
              <a:t>Decide the topic/ sub-topics to be covered</a:t>
            </a:r>
          </a:p>
          <a:p>
            <a:pPr lvl="1"/>
            <a:r>
              <a:rPr lang="en-US" dirty="0" smtClean="0"/>
              <a:t>Prepare and include some open ended questions under each topic</a:t>
            </a:r>
          </a:p>
          <a:p>
            <a:pPr lvl="1"/>
            <a:r>
              <a:rPr lang="en-US" dirty="0" smtClean="0"/>
              <a:t>Sequence of question (Main question, follow up question)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6.Focuse group discussion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10;• Focus Group Discussion (FGD) involves&#10;gathering people from similar backgrounds or&#10;experiences together to ..."/>
          <p:cNvPicPr>
            <a:picLocks noChangeAspect="1" noChangeArrowheads="1"/>
          </p:cNvPicPr>
          <p:nvPr/>
        </p:nvPicPr>
        <p:blipFill>
          <a:blip r:embed="rId2"/>
          <a:srcRect b="5814"/>
          <a:stretch>
            <a:fillRect/>
          </a:stretch>
        </p:blipFill>
        <p:spPr bwMode="auto">
          <a:xfrm>
            <a:off x="228600" y="76200"/>
            <a:ext cx="8686800" cy="61722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Introduction (Contd….)&#10;• Participants are free to talk with other group&#10;members. FGD encourages discussions with&#10;other par..."/>
          <p:cNvPicPr>
            <a:picLocks noChangeAspect="1" noChangeArrowheads="1"/>
          </p:cNvPicPr>
          <p:nvPr/>
        </p:nvPicPr>
        <p:blipFill>
          <a:blip r:embed="rId2"/>
          <a:srcRect b="6472"/>
          <a:stretch>
            <a:fillRect/>
          </a:stretch>
        </p:blipFill>
        <p:spPr bwMode="auto">
          <a:xfrm>
            <a:off x="234043" y="228600"/>
            <a:ext cx="8681357" cy="60960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Seating Arrangement&#10;4Aslam Aman&#10; "/>
          <p:cNvPicPr>
            <a:picLocks noChangeAspect="1" noChangeArrowheads="1"/>
          </p:cNvPicPr>
          <p:nvPr/>
        </p:nvPicPr>
        <p:blipFill>
          <a:blip r:embed="rId2"/>
          <a:srcRect b="6472"/>
          <a:stretch>
            <a:fillRect/>
          </a:stretch>
        </p:blipFill>
        <p:spPr bwMode="auto">
          <a:xfrm>
            <a:off x="76200" y="220002"/>
            <a:ext cx="8915400" cy="625699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Introduction (Contd….)&#10;• A FGD should be between 60 and 90 minutes. If&#10;the FGD is shorter than 60 minutes, it is often&#10;dif..."/>
          <p:cNvPicPr>
            <a:picLocks noChangeAspect="1" noChangeArrowheads="1"/>
          </p:cNvPicPr>
          <p:nvPr/>
        </p:nvPicPr>
        <p:blipFill>
          <a:blip r:embed="rId2"/>
          <a:srcRect b="6472"/>
          <a:stretch>
            <a:fillRect/>
          </a:stretch>
        </p:blipFill>
        <p:spPr bwMode="auto">
          <a:xfrm>
            <a:off x="152400" y="381000"/>
            <a:ext cx="8839200" cy="6281364"/>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6&#10;Why to use Focus Groups?&#10;Aslam Aman&#10; "/>
          <p:cNvPicPr>
            <a:picLocks noChangeAspect="1" noChangeArrowheads="1"/>
          </p:cNvPicPr>
          <p:nvPr/>
        </p:nvPicPr>
        <p:blipFill>
          <a:blip r:embed="rId2"/>
          <a:srcRect b="6199"/>
          <a:stretch>
            <a:fillRect/>
          </a:stretch>
        </p:blipFill>
        <p:spPr bwMode="auto">
          <a:xfrm>
            <a:off x="228600" y="228600"/>
            <a:ext cx="8686800" cy="6248400"/>
          </a:xfrm>
          <a:prstGeom prst="rect">
            <a:avLst/>
          </a:prstGeom>
          <a:noFill/>
        </p:spPr>
      </p:pic>
      <p:pic>
        <p:nvPicPr>
          <p:cNvPr id="53252" name="Picture 4" descr="See the source image"/>
          <p:cNvPicPr>
            <a:picLocks noChangeAspect="1" noChangeArrowheads="1"/>
          </p:cNvPicPr>
          <p:nvPr/>
        </p:nvPicPr>
        <p:blipFill>
          <a:blip r:embed="rId3"/>
          <a:srcRect r="15152" b="11732"/>
          <a:stretch>
            <a:fillRect/>
          </a:stretch>
        </p:blipFill>
        <p:spPr bwMode="auto">
          <a:xfrm>
            <a:off x="6858000" y="914400"/>
            <a:ext cx="2133600" cy="200656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Features of FGD&#10;• It enables in-depth discussions and involves a&#10;relatively small number of people.&#10;• It is focused on a s..."/>
          <p:cNvPicPr>
            <a:picLocks noChangeAspect="1" noChangeArrowheads="1"/>
          </p:cNvPicPr>
          <p:nvPr/>
        </p:nvPicPr>
        <p:blipFill>
          <a:blip r:embed="rId2"/>
          <a:srcRect b="5961"/>
          <a:stretch>
            <a:fillRect/>
          </a:stretch>
        </p:blipFill>
        <p:spPr bwMode="auto">
          <a:xfrm>
            <a:off x="51861" y="238125"/>
            <a:ext cx="8787339" cy="60102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Uses of field epidemiology </a:t>
            </a:r>
            <a:endParaRPr lang="en-US" dirty="0"/>
          </a:p>
        </p:txBody>
      </p:sp>
      <p:sp>
        <p:nvSpPr>
          <p:cNvPr id="3" name="Content Placeholder 2"/>
          <p:cNvSpPr>
            <a:spLocks noGrp="1"/>
          </p:cNvSpPr>
          <p:nvPr>
            <p:ph idx="1"/>
          </p:nvPr>
        </p:nvSpPr>
        <p:spPr>
          <a:xfrm>
            <a:off x="304800" y="1295400"/>
            <a:ext cx="8382000" cy="5257800"/>
          </a:xfrm>
        </p:spPr>
        <p:txBody>
          <a:bodyPr>
            <a:normAutofit fontScale="92500" lnSpcReduction="10000"/>
          </a:bodyPr>
          <a:lstStyle/>
          <a:p>
            <a:r>
              <a:rPr lang="en-US" dirty="0" smtClean="0"/>
              <a:t>As planning tool; for assessing the population problem, the trend of the problem to compare the problems to each other and designing intervention</a:t>
            </a:r>
          </a:p>
          <a:p>
            <a:r>
              <a:rPr lang="en-US" dirty="0" smtClean="0"/>
              <a:t>As management tool; in the evaluation programs , to monitor the progress of the program, assess output, surveillance of disease and to investigate of outbreak of disease in the population</a:t>
            </a:r>
          </a:p>
          <a:p>
            <a:r>
              <a:rPr lang="en-US" dirty="0" smtClean="0"/>
              <a:t>As advocacy tool; used to advocate policy and interventional choices</a:t>
            </a:r>
          </a:p>
          <a:p>
            <a:r>
              <a:rPr lang="en-US" dirty="0" smtClean="0"/>
              <a:t>Contribution to science: it observe casual relationship</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Features (Contd….)&#10;• Moderator introduces the topic and assists the&#10;participants to discuss it by encouraging interaction ..."/>
          <p:cNvPicPr>
            <a:picLocks noChangeAspect="1" noChangeArrowheads="1"/>
          </p:cNvPicPr>
          <p:nvPr/>
        </p:nvPicPr>
        <p:blipFill>
          <a:blip r:embed="rId2"/>
          <a:srcRect b="6039"/>
          <a:stretch>
            <a:fillRect/>
          </a:stretch>
        </p:blipFill>
        <p:spPr bwMode="auto">
          <a:xfrm>
            <a:off x="165991" y="304801"/>
            <a:ext cx="8749409" cy="61722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Do’s&#10;• Start with open questions.&#10;• The first question should be general to get&#10;people warmed up, say about participants’ ..."/>
          <p:cNvPicPr>
            <a:picLocks noChangeAspect="1" noChangeArrowheads="1"/>
          </p:cNvPicPr>
          <p:nvPr/>
        </p:nvPicPr>
        <p:blipFill>
          <a:blip r:embed="rId2"/>
          <a:srcRect b="7058"/>
          <a:stretch>
            <a:fillRect/>
          </a:stretch>
        </p:blipFill>
        <p:spPr bwMode="auto">
          <a:xfrm>
            <a:off x="381000" y="323313"/>
            <a:ext cx="8382000" cy="5848887"/>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Do’s (Contd….)&#10;• At the beginning, explain you will be confidential&#10;and assure them that the information they&#10;provide will..."/>
          <p:cNvPicPr>
            <a:picLocks noChangeAspect="1" noChangeArrowheads="1"/>
          </p:cNvPicPr>
          <p:nvPr/>
        </p:nvPicPr>
        <p:blipFill>
          <a:blip r:embed="rId2"/>
          <a:srcRect b="6472"/>
          <a:stretch>
            <a:fillRect/>
          </a:stretch>
        </p:blipFill>
        <p:spPr bwMode="auto">
          <a:xfrm>
            <a:off x="304800" y="457200"/>
            <a:ext cx="8534400" cy="58674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Do’s (Contd….)&#10;• Be sympathetic about the issues they raise,&#10;even if you think some are using the focus&#10;group as a bit of ..."/>
          <p:cNvPicPr>
            <a:picLocks noChangeAspect="1" noChangeArrowheads="1"/>
          </p:cNvPicPr>
          <p:nvPr/>
        </p:nvPicPr>
        <p:blipFill>
          <a:blip r:embed="rId2"/>
          <a:srcRect b="6472"/>
          <a:stretch>
            <a:fillRect/>
          </a:stretch>
        </p:blipFill>
        <p:spPr bwMode="auto">
          <a:xfrm>
            <a:off x="360930" y="432836"/>
            <a:ext cx="8173470" cy="6044164"/>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Don’ts&#10;• Do not ask leading questions (ones that might&#10;suggest you are looking for a particular answer).&#10;• Do not ask ‘yes..."/>
          <p:cNvPicPr>
            <a:picLocks noChangeAspect="1" noChangeArrowheads="1"/>
          </p:cNvPicPr>
          <p:nvPr/>
        </p:nvPicPr>
        <p:blipFill>
          <a:blip r:embed="rId2"/>
          <a:srcRect b="6472"/>
          <a:stretch>
            <a:fillRect/>
          </a:stretch>
        </p:blipFill>
        <p:spPr bwMode="auto">
          <a:xfrm>
            <a:off x="439511" y="381000"/>
            <a:ext cx="8247289" cy="57912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Don’ts (Contd….)&#10;• Generally, try not to shut people down. Welcome&#10;their contribution whatever it is.&#10;• Never say, “We’ll ..."/>
          <p:cNvPicPr>
            <a:picLocks noChangeAspect="1" noChangeArrowheads="1"/>
          </p:cNvPicPr>
          <p:nvPr/>
        </p:nvPicPr>
        <p:blipFill>
          <a:blip r:embed="rId2"/>
          <a:srcRect b="6472"/>
          <a:stretch>
            <a:fillRect/>
          </a:stretch>
        </p:blipFill>
        <p:spPr bwMode="auto">
          <a:xfrm>
            <a:off x="492579" y="457200"/>
            <a:ext cx="8041821" cy="61722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Skills required to conduct FGD&#10;• The researcher needs to be flexible and free of&#10;biasness and prejudices.&#10;• A good underst..."/>
          <p:cNvPicPr>
            <a:picLocks noChangeAspect="1" noChangeArrowheads="1"/>
          </p:cNvPicPr>
          <p:nvPr/>
        </p:nvPicPr>
        <p:blipFill>
          <a:blip r:embed="rId2"/>
          <a:srcRect b="6472"/>
          <a:stretch>
            <a:fillRect/>
          </a:stretch>
        </p:blipFill>
        <p:spPr bwMode="auto">
          <a:xfrm>
            <a:off x="635793" y="533400"/>
            <a:ext cx="8355807" cy="58674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Skills required (Contd….)&#10;• It is important to know how to manage the&#10;interview so that one or two people do not&#10;dominate ..."/>
          <p:cNvPicPr>
            <a:picLocks noChangeAspect="1" noChangeArrowheads="1"/>
          </p:cNvPicPr>
          <p:nvPr/>
        </p:nvPicPr>
        <p:blipFill>
          <a:blip r:embed="rId2"/>
          <a:srcRect b="8142"/>
          <a:stretch>
            <a:fillRect/>
          </a:stretch>
        </p:blipFill>
        <p:spPr bwMode="auto">
          <a:xfrm>
            <a:off x="281940" y="609600"/>
            <a:ext cx="8176260" cy="56388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hoosing Participants&#10;Consider the following aspects:&#10;• Gender: Will men and women feel comfortable&#10;discussing this topic ..."/>
          <p:cNvPicPr>
            <a:picLocks noChangeAspect="1" noChangeArrowheads="1"/>
          </p:cNvPicPr>
          <p:nvPr/>
        </p:nvPicPr>
        <p:blipFill>
          <a:blip r:embed="rId2"/>
          <a:srcRect b="6033"/>
          <a:stretch>
            <a:fillRect/>
          </a:stretch>
        </p:blipFill>
        <p:spPr bwMode="auto">
          <a:xfrm>
            <a:off x="427890" y="314325"/>
            <a:ext cx="8411310" cy="5934075"/>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Decide whether focus groups are appropriate&#10;Decide whom to involve: Identify the type of respondents&#10;required as per study..."/>
          <p:cNvPicPr>
            <a:picLocks noChangeAspect="1" noChangeArrowheads="1"/>
          </p:cNvPicPr>
          <p:nvPr/>
        </p:nvPicPr>
        <p:blipFill>
          <a:blip r:embed="rId2"/>
          <a:srcRect/>
          <a:stretch>
            <a:fillRect/>
          </a:stretch>
        </p:blipFill>
        <p:spPr bwMode="auto">
          <a:xfrm>
            <a:off x="533400" y="152400"/>
            <a:ext cx="7924800" cy="6248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technique</a:t>
            </a:r>
            <a:endParaRPr lang="en-US" dirty="0"/>
          </a:p>
        </p:txBody>
      </p:sp>
      <p:sp>
        <p:nvSpPr>
          <p:cNvPr id="3" name="Content Placeholder 2"/>
          <p:cNvSpPr>
            <a:spLocks noGrp="1"/>
          </p:cNvSpPr>
          <p:nvPr>
            <p:ph idx="1"/>
          </p:nvPr>
        </p:nvSpPr>
        <p:spPr/>
        <p:txBody>
          <a:bodyPr/>
          <a:lstStyle/>
          <a:p>
            <a:r>
              <a:rPr lang="en-US" dirty="0" smtClean="0"/>
              <a:t>It includes various procedures starting from study topic selection, formulation of research question, statement of problems, literature reviews, study objectives, conduction of test instrument, ethical clearance, proposal approval and conduction of research.</a:t>
            </a:r>
          </a:p>
          <a:p>
            <a:r>
              <a:rPr lang="en-US" dirty="0" smtClean="0"/>
              <a:t>Field technique starts with problem identification  and proposal development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Before conducting FGD&#10;Set up venue (quiet environment) and&#10;equipment in advance.&#10;Recruit the participants for FGD.&#10;Prep..."/>
          <p:cNvPicPr>
            <a:picLocks noChangeAspect="1" noChangeArrowheads="1"/>
          </p:cNvPicPr>
          <p:nvPr/>
        </p:nvPicPr>
        <p:blipFill>
          <a:blip r:embed="rId2"/>
          <a:srcRect b="8490"/>
          <a:stretch>
            <a:fillRect/>
          </a:stretch>
        </p:blipFill>
        <p:spPr bwMode="auto">
          <a:xfrm>
            <a:off x="152400" y="368927"/>
            <a:ext cx="8890381" cy="6108073"/>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During FGD&#10;• Welcome the Group.&#10;• Distribute name cards.&#10;• Introduction&#10;• Overview of the purpose and format of the FGD&#10;• ..."/>
          <p:cNvPicPr>
            <a:picLocks noChangeAspect="1" noChangeArrowheads="1"/>
          </p:cNvPicPr>
          <p:nvPr/>
        </p:nvPicPr>
        <p:blipFill>
          <a:blip r:embed="rId2"/>
          <a:srcRect b="10160"/>
          <a:stretch>
            <a:fillRect/>
          </a:stretch>
        </p:blipFill>
        <p:spPr bwMode="auto">
          <a:xfrm>
            <a:off x="215900" y="385930"/>
            <a:ext cx="8804504" cy="593867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 Maintain proper eye contact.&#10;• Monitor recording equipment throughout the&#10;discussion.&#10;• Write notes on the note-taker fo..."/>
          <p:cNvPicPr>
            <a:picLocks noChangeAspect="1" noChangeArrowheads="1"/>
          </p:cNvPicPr>
          <p:nvPr/>
        </p:nvPicPr>
        <p:blipFill>
          <a:blip r:embed="rId2"/>
          <a:srcRect b="6820"/>
          <a:stretch>
            <a:fillRect/>
          </a:stretch>
        </p:blipFill>
        <p:spPr bwMode="auto">
          <a:xfrm>
            <a:off x="431406" y="244475"/>
            <a:ext cx="8255394" cy="600392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 Maintain proper eye contact.&#10;• Monitor recording equipment throughout the&#10;discussion.&#10;• Write notes on the note-taker fo..."/>
          <p:cNvPicPr>
            <a:picLocks noChangeAspect="1" noChangeArrowheads="1"/>
          </p:cNvPicPr>
          <p:nvPr/>
        </p:nvPicPr>
        <p:blipFill>
          <a:blip r:embed="rId2"/>
          <a:srcRect b="6820"/>
          <a:stretch>
            <a:fillRect/>
          </a:stretch>
        </p:blipFill>
        <p:spPr bwMode="auto">
          <a:xfrm>
            <a:off x="257040" y="396875"/>
            <a:ext cx="8582160" cy="6003925"/>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Example (Opening)&#10;Namaste ! Thank you all for taking the time to be&#10;with us today. My name is …, and I am …&#10;[position, af..."/>
          <p:cNvPicPr>
            <a:picLocks noChangeAspect="1" noChangeArrowheads="1"/>
          </p:cNvPicPr>
          <p:nvPr/>
        </p:nvPicPr>
        <p:blipFill>
          <a:blip r:embed="rId2"/>
          <a:srcRect b="8142"/>
          <a:stretch>
            <a:fillRect/>
          </a:stretch>
        </p:blipFill>
        <p:spPr bwMode="auto">
          <a:xfrm>
            <a:off x="457200" y="685800"/>
            <a:ext cx="8507730" cy="58674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We will ask you some questions, which will take&#10;about 2 hours, and please tell us what you think&#10;is important. We want ev..."/>
          <p:cNvPicPr>
            <a:picLocks noChangeAspect="1" noChangeArrowheads="1"/>
          </p:cNvPicPr>
          <p:nvPr/>
        </p:nvPicPr>
        <p:blipFill>
          <a:blip r:embed="rId2"/>
          <a:srcRect b="6472"/>
          <a:stretch>
            <a:fillRect/>
          </a:stretch>
        </p:blipFill>
        <p:spPr bwMode="auto">
          <a:xfrm>
            <a:off x="254794" y="457200"/>
            <a:ext cx="8355806" cy="58674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Ground Rules (Sample)&#10;• Only one person speaks at a time.&#10;• Give everyone an equal chance to participate in&#10;the discussion..."/>
          <p:cNvPicPr>
            <a:picLocks noChangeAspect="1" noChangeArrowheads="1"/>
          </p:cNvPicPr>
          <p:nvPr/>
        </p:nvPicPr>
        <p:blipFill>
          <a:blip r:embed="rId2"/>
          <a:srcRect b="8490"/>
          <a:stretch>
            <a:fillRect/>
          </a:stretch>
        </p:blipFill>
        <p:spPr bwMode="auto">
          <a:xfrm>
            <a:off x="182243" y="533400"/>
            <a:ext cx="8809357" cy="6052406"/>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Closure&#10;• Discussion is summarized by the facilitator or note&#10;keeper, and participants clarify and confirm the&#10;information..."/>
          <p:cNvPicPr>
            <a:picLocks noChangeAspect="1" noChangeArrowheads="1"/>
          </p:cNvPicPr>
          <p:nvPr/>
        </p:nvPicPr>
        <p:blipFill>
          <a:blip r:embed="rId2"/>
          <a:srcRect b="8142"/>
          <a:stretch>
            <a:fillRect/>
          </a:stretch>
        </p:blipFill>
        <p:spPr bwMode="auto">
          <a:xfrm>
            <a:off x="228600" y="304800"/>
            <a:ext cx="8618220" cy="59436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Advantages&#10;• Easy to setup&#10;• Fast and relatively inexpensive&#10;• Free and open discussion among the&#10;respondents results in g..."/>
          <p:cNvPicPr>
            <a:picLocks noChangeAspect="1" noChangeArrowheads="1"/>
          </p:cNvPicPr>
          <p:nvPr/>
        </p:nvPicPr>
        <p:blipFill>
          <a:blip r:embed="rId2"/>
          <a:srcRect b="6820"/>
          <a:stretch>
            <a:fillRect/>
          </a:stretch>
        </p:blipFill>
        <p:spPr bwMode="auto">
          <a:xfrm>
            <a:off x="224318" y="244475"/>
            <a:ext cx="8691082" cy="608012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Advantages (Contd….)&#10;• Detailed information about personal and group&#10;feelings, perceptions and opinions can be&#10;obtained.&#10;•..."/>
          <p:cNvPicPr>
            <a:picLocks noChangeAspect="1" noChangeArrowheads="1"/>
          </p:cNvPicPr>
          <p:nvPr/>
        </p:nvPicPr>
        <p:blipFill>
          <a:blip r:embed="rId2"/>
          <a:srcRect b="5150"/>
          <a:stretch>
            <a:fillRect/>
          </a:stretch>
        </p:blipFill>
        <p:spPr bwMode="auto">
          <a:xfrm>
            <a:off x="255756" y="168275"/>
            <a:ext cx="8431044" cy="60039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Problem identification </a:t>
            </a:r>
          </a:p>
          <a:p>
            <a:r>
              <a:rPr lang="en-US" dirty="0" smtClean="0"/>
              <a:t>Proposal development</a:t>
            </a:r>
          </a:p>
          <a:p>
            <a:r>
              <a:rPr lang="en-US" dirty="0" smtClean="0"/>
              <a:t>Method of collecting information </a:t>
            </a:r>
          </a:p>
          <a:p>
            <a:pPr lvl="1">
              <a:buNone/>
            </a:pPr>
            <a:r>
              <a:rPr lang="en-US" dirty="0" smtClean="0"/>
              <a:t>-Interview</a:t>
            </a:r>
          </a:p>
          <a:p>
            <a:pPr lvl="1">
              <a:buNone/>
            </a:pPr>
            <a:r>
              <a:rPr lang="en-US" dirty="0" smtClean="0"/>
              <a:t>-Observation</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Limitations&#10;• Some research topics are unsuitable for focus group&#10;environments. For example, topics which are seen as&#10;too ..."/>
          <p:cNvPicPr>
            <a:picLocks noChangeAspect="1" noChangeArrowheads="1"/>
          </p:cNvPicPr>
          <p:nvPr/>
        </p:nvPicPr>
        <p:blipFill>
          <a:blip r:embed="rId2"/>
          <a:srcRect b="6472"/>
          <a:stretch>
            <a:fillRect/>
          </a:stretch>
        </p:blipFill>
        <p:spPr bwMode="auto">
          <a:xfrm>
            <a:off x="380999" y="304800"/>
            <a:ext cx="8247289" cy="60960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Limitations (Contd….)&#10;• Focus groups are also criticized for only offering a&#10;shallower understanding of an issue than thos..."/>
          <p:cNvPicPr>
            <a:picLocks noChangeAspect="1" noChangeArrowheads="1"/>
          </p:cNvPicPr>
          <p:nvPr/>
        </p:nvPicPr>
        <p:blipFill>
          <a:blip r:embed="rId2"/>
          <a:srcRect b="6820"/>
          <a:stretch>
            <a:fillRect/>
          </a:stretch>
        </p:blipFill>
        <p:spPr bwMode="auto">
          <a:xfrm>
            <a:off x="63499" y="168275"/>
            <a:ext cx="8800005" cy="6156325"/>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Limitations (Contd….)&#10;• Focus groups can vary (talkative, quiet, dull,&#10;dominating) and may deviate from actual topic.&#10;• Re..."/>
          <p:cNvPicPr>
            <a:picLocks noChangeAspect="1" noChangeArrowheads="1"/>
          </p:cNvPicPr>
          <p:nvPr/>
        </p:nvPicPr>
        <p:blipFill>
          <a:blip r:embed="rId2"/>
          <a:srcRect b="6472"/>
          <a:stretch>
            <a:fillRect/>
          </a:stretch>
        </p:blipFill>
        <p:spPr bwMode="auto">
          <a:xfrm>
            <a:off x="228600" y="457199"/>
            <a:ext cx="8382000" cy="5885793"/>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Limitations (Contd….)&#10;• Difficulty in assembling groups&#10;• Capturing major issues can be difficult.&#10;• There will be increas..."/>
          <p:cNvPicPr>
            <a:picLocks noChangeAspect="1" noChangeArrowheads="1"/>
          </p:cNvPicPr>
          <p:nvPr/>
        </p:nvPicPr>
        <p:blipFill>
          <a:blip r:embed="rId2"/>
          <a:srcRect b="8142"/>
          <a:stretch>
            <a:fillRect/>
          </a:stretch>
        </p:blipFill>
        <p:spPr bwMode="auto">
          <a:xfrm>
            <a:off x="457200" y="609600"/>
            <a:ext cx="8507730" cy="58674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step of field technique</a:t>
            </a:r>
          </a:p>
          <a:p>
            <a:r>
              <a:rPr lang="en-US" dirty="0" smtClean="0"/>
              <a:t>In epidemiological study, the field work originates with identify health problem and investigator’s interest on it. </a:t>
            </a:r>
          </a:p>
          <a:p>
            <a:r>
              <a:rPr lang="en-US" dirty="0" smtClean="0"/>
              <a:t>Problem may identify from the sources of;</a:t>
            </a:r>
          </a:p>
          <a:p>
            <a:pPr lvl="1"/>
            <a:r>
              <a:rPr lang="en-US" dirty="0" smtClean="0"/>
              <a:t>Experience and clinical fieldwork</a:t>
            </a:r>
          </a:p>
          <a:p>
            <a:pPr lvl="1"/>
            <a:r>
              <a:rPr lang="en-US" dirty="0" smtClean="0"/>
              <a:t>Social issues</a:t>
            </a:r>
          </a:p>
          <a:p>
            <a:pPr lvl="1"/>
            <a:r>
              <a:rPr lang="en-US" dirty="0" smtClean="0"/>
              <a:t>Either epidemiological, public health, environmental, community development or national health policy perspective (lecture)</a:t>
            </a:r>
          </a:p>
          <a:p>
            <a:pPr lvl="1"/>
            <a:r>
              <a:rPr lang="en-US" dirty="0" smtClean="0"/>
              <a:t>Ideas or suggestion from others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lstStyle/>
          <a:p>
            <a:r>
              <a:rPr lang="en-US" dirty="0" smtClean="0"/>
              <a:t>Experience and clinical fieldwork:</a:t>
            </a:r>
          </a:p>
          <a:p>
            <a:pPr lvl="1"/>
            <a:r>
              <a:rPr lang="en-US" dirty="0" smtClean="0"/>
              <a:t>Everyday experience is a rich source of ideas</a:t>
            </a:r>
          </a:p>
          <a:p>
            <a:pPr lvl="1"/>
            <a:r>
              <a:rPr lang="en-US" dirty="0" smtClean="0"/>
              <a:t>If we are curious during our work area many ideas may arise on the way of work that helps how about the things could be improved</a:t>
            </a:r>
          </a:p>
          <a:p>
            <a:r>
              <a:rPr lang="en-US" dirty="0" smtClean="0"/>
              <a:t>Social issues: suggested more or less by present world social or political issues of reverence to the health care service </a:t>
            </a:r>
            <a:r>
              <a:rPr lang="en-US" dirty="0" err="1" smtClean="0"/>
              <a:t>eg</a:t>
            </a:r>
            <a:r>
              <a:rPr lang="en-US" dirty="0" smtClean="0"/>
              <a:t>; gender equality in health care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1945</TotalTime>
  <Words>2336</Words>
  <Application>Microsoft Office PowerPoint</Application>
  <PresentationFormat>On-screen Show (4:3)</PresentationFormat>
  <Paragraphs>263</Paragraphs>
  <Slides>73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Calibri</vt:lpstr>
      <vt:lpstr>Office Theme</vt:lpstr>
      <vt:lpstr>Field Technique </vt:lpstr>
      <vt:lpstr>Introduction</vt:lpstr>
      <vt:lpstr>Introduction</vt:lpstr>
      <vt:lpstr>Purpose of field epidemiology</vt:lpstr>
      <vt:lpstr>Uses of field epidemiology </vt:lpstr>
      <vt:lpstr>Field technique</vt:lpstr>
      <vt:lpstr>steps</vt:lpstr>
      <vt:lpstr>Problem identification</vt:lpstr>
      <vt:lpstr>Problem identification</vt:lpstr>
      <vt:lpstr>Problem identification</vt:lpstr>
      <vt:lpstr>Problem identification</vt:lpstr>
      <vt:lpstr>SMART</vt:lpstr>
      <vt:lpstr>Identifying the problem</vt:lpstr>
      <vt:lpstr>Criteria for prioritization</vt:lpstr>
      <vt:lpstr>2. Proposal Development</vt:lpstr>
      <vt:lpstr>2. Proposal Development</vt:lpstr>
      <vt:lpstr>2.Proposal Development</vt:lpstr>
      <vt:lpstr>2.Proposal Development</vt:lpstr>
      <vt:lpstr>Ethical consideration</vt:lpstr>
      <vt:lpstr>Right to participation</vt:lpstr>
      <vt:lpstr>Inform consent</vt:lpstr>
      <vt:lpstr>confidentiality</vt:lpstr>
      <vt:lpstr>confidentiality</vt:lpstr>
      <vt:lpstr>Anonymity</vt:lpstr>
      <vt:lpstr>Regulatory bodies</vt:lpstr>
      <vt:lpstr>Regulatory bodies</vt:lpstr>
      <vt:lpstr>Regulatory bodies</vt:lpstr>
      <vt:lpstr>Protection from the risk and injury</vt:lpstr>
      <vt:lpstr>Method of collecting information</vt:lpstr>
      <vt:lpstr>Data collection of technique</vt:lpstr>
      <vt:lpstr>Data collection of technique</vt:lpstr>
      <vt:lpstr>Data collection of Technique</vt:lpstr>
      <vt:lpstr>Data collection of Technique  </vt:lpstr>
      <vt:lpstr>Data collection of techniques</vt:lpstr>
      <vt:lpstr>Date collection</vt:lpstr>
      <vt:lpstr>Data collection technique</vt:lpstr>
      <vt:lpstr>Data collection cont..</vt:lpstr>
      <vt:lpstr>Data collection cont..</vt:lpstr>
      <vt:lpstr>Data collection cont…</vt:lpstr>
      <vt:lpstr>Interview</vt:lpstr>
      <vt:lpstr>Interview</vt:lpstr>
      <vt:lpstr>Interview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Technique</dc:title>
  <dc:creator>user</dc:creator>
  <cp:lastModifiedBy>Microsoft account</cp:lastModifiedBy>
  <cp:revision>173</cp:revision>
  <dcterms:created xsi:type="dcterms:W3CDTF">2006-08-16T00:00:00Z</dcterms:created>
  <dcterms:modified xsi:type="dcterms:W3CDTF">2020-12-14T12:47:52Z</dcterms:modified>
</cp:coreProperties>
</file>