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309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6" r:id="rId19"/>
    <p:sldId id="277" r:id="rId20"/>
    <p:sldId id="278" r:id="rId21"/>
    <p:sldId id="307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92" r:id="rId32"/>
    <p:sldId id="293" r:id="rId33"/>
    <p:sldId id="294" r:id="rId34"/>
    <p:sldId id="295" r:id="rId35"/>
    <p:sldId id="296" r:id="rId36"/>
    <p:sldId id="310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6" r:id="rId46"/>
    <p:sldId id="308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0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Investigation of an Epidemic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identify the source (and eliminate)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develop strategies to prevent future outbreaks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evaluate existing prevention strategies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describe new disease and  learn more about disease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address public concern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Reasons to Investigate an outbreak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1. Verification of diagnosis&#10;2. Confirmation of the existence of an epidemic&#10;3. Defining the population at risk&#10;4. Rapid s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036" y="304799"/>
            <a:ext cx="8762364" cy="6349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 First step in the investigation.&#10; The report may be spurious due to misinterpretation of signs&#10;or symptoms by public or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"/>
            <a:ext cx="9144000" cy="662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 Confusion often made between food poisoning, cholera and&#10;gastroenteritis.&#10; All continuous fever cases may not be of typ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571" y="152400"/>
            <a:ext cx="8808829" cy="662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 Case definition:&#10; Is needed to identify and count the cases in order to determine who&#10;may be affected by the epidemic.&#10;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610600" cy="63500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 It is a case definition for outbreak of viral hepatitis A in&#10;Rohtak urban slums in sept 2000.&#10; “Acute febrile illness w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8610600" cy="655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 States or districts should establish criteria on the number of&#10;cases that constitute an epidemic based on their local si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453" y="92075"/>
            <a:ext cx="8504347" cy="6384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 Information may be collected from routine health service&#10;records e.g. OPD registers, in-patient registers etc.&#10; Informa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89542"/>
            <a:ext cx="8444320" cy="63398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C:\Users\user\Desktop\investigation-of-an-epidemic-23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7200"/>
            <a:ext cx="8610600" cy="62870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. Counting the population&#10; By doing census by house to house visits. The composition should&#10;be known by age and sex.&#10; E..."/>
          <p:cNvPicPr>
            <a:picLocks noChangeAspect="1" noChangeArrowheads="1"/>
          </p:cNvPicPr>
          <p:nvPr/>
        </p:nvPicPr>
        <p:blipFill>
          <a:blip r:embed="rId2"/>
          <a:srcRect b="51194"/>
          <a:stretch>
            <a:fillRect/>
          </a:stretch>
        </p:blipFill>
        <p:spPr bwMode="auto">
          <a:xfrm>
            <a:off x="76200" y="762468"/>
            <a:ext cx="8763000" cy="31237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investigation-of-an-epidemic-4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90141"/>
            <a:ext cx="8881199" cy="66678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 Surveillance:&#10;It has been defined as &quot;the continuous scrutiny of all aspects of&#10;occurrence and spread of disease that ar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04800"/>
            <a:ext cx="8821356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 (a) Individual surveillance : This is surveillance of infected persons&#10;until they are no longer a significant risk to ot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525491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1. Medical survey&#10; It should be carried out in the defined area to identify all&#10;cases including those who have not sought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57200"/>
            <a:ext cx="8610600" cy="62930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2" descr="2. Epidemiological case sheet&#10; This should be carefully designed to collect relevant&#10;information.&#10; If the epidemic is la...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8915" name="Picture 3" descr="C:\Users\user\Desktop\investigation-of-an-epidemic-28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53777" y="28276"/>
            <a:ext cx="9421577" cy="69059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C:\Users\user\Desktop\investigation-of-an-epidemic-29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381000"/>
            <a:ext cx="8626986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C:\Users\user\Desktop\investigation-of-an-epidemic-30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304800"/>
            <a:ext cx="8686800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C:\Users\user\Desktop\investigation-of-an-epidemic-31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28600"/>
            <a:ext cx="8839200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C:\Users\user\Desktop\investigation-of-an-epidemic-32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286" y="381000"/>
            <a:ext cx="8500514" cy="63820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C:\Users\user\Desktop\investigation-of-an-epidemic-33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236" y="457200"/>
            <a:ext cx="8609964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C:\Users\user\Desktop\investigation-of-an-epidemic-34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52400"/>
            <a:ext cx="8915400" cy="65236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investigation-of-an-epidemic-6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648" y="457200"/>
            <a:ext cx="8736752" cy="62733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Mean IP&#10;0&#10;5&#10;10&#10;15&#10;20&#10;1 4 7 10 13 16 19 22 25 28 31 34 37&#10;No of cases&#10;Weeks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626985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c. Person&#10; Analyze the data by age, sex, occupation and other possible risk&#10;factors.&#10; Determine the attack rates/case fa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1" y="80410"/>
            <a:ext cx="8838562" cy="66251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 Hypothesis is a proposition or a tentative theory designed to&#10;explain the observed distribution of the disease in terms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1" y="175988"/>
            <a:ext cx="8549422" cy="6377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 All reasonable hypotheses need to be considered and weighed by&#10;comparing the attack rates in various groups for those ex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03" y="0"/>
            <a:ext cx="8931467" cy="670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 An investigation of the circumstances involved should be carried out&#10;to undertake appropriate measures to prevent furthe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672" y="51238"/>
            <a:ext cx="8761728" cy="65781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 Needed to obtain further information.&#10; This may involve medical examination, screening tests,&#10;examination of suspected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1477"/>
            <a:ext cx="8659916" cy="65017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conduct a study to evaluate the relationship between an exposure and disease we may find an association or not</a:t>
            </a:r>
          </a:p>
          <a:p>
            <a:pPr>
              <a:buNone/>
            </a:pPr>
            <a:r>
              <a:rPr lang="en-US" dirty="0" smtClean="0"/>
              <a:t>Hypothesis testing consist of four steps:</a:t>
            </a:r>
          </a:p>
          <a:p>
            <a:r>
              <a:rPr lang="en-US" dirty="0" smtClean="0"/>
              <a:t>State the hypothesis</a:t>
            </a:r>
          </a:p>
          <a:p>
            <a:r>
              <a:rPr lang="en-US" dirty="0" smtClean="0"/>
              <a:t>Formulate an analysis plan</a:t>
            </a:r>
          </a:p>
          <a:p>
            <a:r>
              <a:rPr lang="en-US" dirty="0" smtClean="0"/>
              <a:t>Analyze sample data</a:t>
            </a:r>
          </a:p>
          <a:p>
            <a:r>
              <a:rPr lang="en-US" dirty="0" smtClean="0"/>
              <a:t>Interpret result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of Hypothesis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1. Background&#10; Geographical location&#10; Climatic conditions&#10; Demographic status (population pyramid)&#10; Socioeconomic situ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8322504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2. Historical data&#10; Previous occurrence of epidemics&#10;- of the same disease&#10;- locally or elsewhere&#10; Occurrence of similar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092" y="304801"/>
            <a:ext cx="8647308" cy="63965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3. Methodology of investigations&#10; Case definition&#10; Questionnaire used in epidemiological investigation&#10; Survey teams&#10;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504" y="457200"/>
            <a:ext cx="8393096" cy="630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investigation-of-an-epidemic-7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718" y="76200"/>
            <a:ext cx="8880882" cy="655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4. Analysis of data&#10; Clinical data&#10;- frequency of signs and symptoms&#10;- course of disease&#10;- differential diagnosis&#10;- seque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0"/>
            <a:ext cx="8773778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 Modes of transmission&#10;- sources of infection&#10;- routes of excretion and portal of entry&#10;- factors influencing transmissio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8763000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5. Control measures&#10; Definition of the strategies and methodology of&#10;implementation&#10;- constraints&#10;- results&#10; Evaluation&#10;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533400"/>
            <a:ext cx="8839200" cy="61784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 It may be necessary to implement temporary control&#10;measures at the commencement of an epidemic on the basis&#10;of known fac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710" y="533400"/>
            <a:ext cx="868349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 descr="a. Health Administrator/Manager: for planning and&#10;implementation of control/ eradication strategies.&#10;b. Clinician: to upda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966" y="228600"/>
            <a:ext cx="8626986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 Complex emergencies require rapid and coordinated response in&#10;order to deliver essential services to the affected popula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4714"/>
            <a:ext cx="8678846" cy="66870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investigation-of-an-epidemic-8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335" y="294379"/>
            <a:ext cx="8640865" cy="64874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\Desktop\investigation-of-an-epidemic-9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450989"/>
            <a:ext cx="8610600" cy="62252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user\Desktop\investigation-of-an-epidemic-10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326" y="304800"/>
            <a:ext cx="8888274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user\Desktop\investigation-of-an-epidemic-11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6709" y="381000"/>
            <a:ext cx="7091891" cy="5324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 The objectives of an epidemic investigation are&#10;a. To define the magnitude of the epidemic or outbreak&#10;involvement in te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942" y="152400"/>
            <a:ext cx="8711458" cy="655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715</TotalTime>
  <Words>90</Words>
  <Application>Microsoft Office PowerPoint</Application>
  <PresentationFormat>On-screen Show (4:3)</PresentationFormat>
  <Paragraphs>16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Lucida Sans Unicode</vt:lpstr>
      <vt:lpstr>Times New Roman</vt:lpstr>
      <vt:lpstr>Verdana</vt:lpstr>
      <vt:lpstr>Wingdings 2</vt:lpstr>
      <vt:lpstr>Wingdings 3</vt:lpstr>
      <vt:lpstr>Concourse</vt:lpstr>
      <vt:lpstr>Unit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Reasons to Investigate an outbreak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 of Hypothesis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Microsoft account</cp:lastModifiedBy>
  <cp:revision>52</cp:revision>
  <dcterms:created xsi:type="dcterms:W3CDTF">2006-08-16T00:00:00Z</dcterms:created>
  <dcterms:modified xsi:type="dcterms:W3CDTF">2020-12-14T12:45:35Z</dcterms:modified>
</cp:coreProperties>
</file>