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64" r:id="rId7"/>
    <p:sldId id="272" r:id="rId8"/>
    <p:sldId id="265" r:id="rId9"/>
    <p:sldId id="266" r:id="rId10"/>
    <p:sldId id="273" r:id="rId11"/>
    <p:sldId id="267" r:id="rId12"/>
    <p:sldId id="274" r:id="rId13"/>
    <p:sldId id="258" r:id="rId14"/>
    <p:sldId id="259" r:id="rId15"/>
    <p:sldId id="262" r:id="rId16"/>
    <p:sldId id="260"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D2030-EC35-474D-B8A9-3FDF44D9AD5C}"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6C577-FAF7-4065-BA08-36C42097D0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D2030-EC35-474D-B8A9-3FDF44D9AD5C}" type="datetimeFigureOut">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C577-FAF7-4065-BA08-36C42097D0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Fetal circulation</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normAutofit lnSpcReduction="10000"/>
          </a:bodyPr>
          <a:lstStyle/>
          <a:p>
            <a:r>
              <a:rPr lang="en-US" dirty="0" err="1"/>
              <a:t>Desaturated</a:t>
            </a:r>
            <a:r>
              <a:rPr lang="en-US" dirty="0"/>
              <a:t> blood from the superior vena cava flows by way of the right ventricle into the pulmonary trunk. During fetal life, resistance in the pulmonary vessels is high, such that most of this blood passes directly through the </a:t>
            </a:r>
            <a:r>
              <a:rPr lang="en-US" b="1" dirty="0"/>
              <a:t>ductus </a:t>
            </a:r>
            <a:r>
              <a:rPr lang="en-US" b="1" dirty="0" err="1"/>
              <a:t>arteriosus</a:t>
            </a:r>
            <a:r>
              <a:rPr lang="en-US" b="1" dirty="0"/>
              <a:t> into the descending aorta, where it mixes with blood </a:t>
            </a:r>
            <a:r>
              <a:rPr lang="en-US" dirty="0"/>
              <a:t>from the proximal aorta. </a:t>
            </a:r>
          </a:p>
          <a:p>
            <a:r>
              <a:rPr lang="en-US" dirty="0"/>
              <a:t>After coursing through the descending aorta, blood flows toward the placenta by way of the two umbilical arteries. </a:t>
            </a:r>
          </a:p>
          <a:p>
            <a:r>
              <a:rPr lang="en-US" dirty="0"/>
              <a:t>The oxygen saturation in the umbilical arteries is approximately 58%.</a:t>
            </a:r>
          </a:p>
          <a:p>
            <a:endParaRPr lang="en-AU" dirty="0"/>
          </a:p>
        </p:txBody>
      </p:sp>
    </p:spTree>
    <p:extLst>
      <p:ext uri="{BB962C8B-B14F-4D97-AF65-F5344CB8AC3E}">
        <p14:creationId xmlns:p14="http://schemas.microsoft.com/office/powerpoint/2010/main" val="141415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458200" cy="5791200"/>
          </a:xfrm>
        </p:spPr>
        <p:txBody>
          <a:bodyPr>
            <a:normAutofit/>
          </a:bodyPr>
          <a:lstStyle/>
          <a:p>
            <a:r>
              <a:rPr lang="en-US" dirty="0" smtClean="0"/>
              <a:t>During its course from the placenta to the organs of the fetus, blood in the umbilical vein gradually loses its high oxygen content as it mixes with</a:t>
            </a:r>
            <a:r>
              <a:rPr lang="en-US" b="1" i="1" dirty="0" smtClean="0"/>
              <a:t> </a:t>
            </a:r>
            <a:r>
              <a:rPr lang="en-US" dirty="0" err="1" smtClean="0"/>
              <a:t>desaturated</a:t>
            </a:r>
            <a:r>
              <a:rPr lang="en-US" dirty="0" smtClean="0"/>
              <a:t> blood. </a:t>
            </a:r>
          </a:p>
          <a:p>
            <a:r>
              <a:rPr lang="en-US" dirty="0" smtClean="0"/>
              <a:t>Theoretically, mixing may occur in the following places:</a:t>
            </a:r>
          </a:p>
          <a:p>
            <a:r>
              <a:rPr lang="en-US" i="1" dirty="0" smtClean="0"/>
              <a:t> in the liver (I ), by mixture with a small amount of blood </a:t>
            </a:r>
            <a:r>
              <a:rPr lang="en-US" dirty="0" smtClean="0"/>
              <a:t>returning from the portal system;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dirty="0"/>
              <a:t>in the inferior vena cava (</a:t>
            </a:r>
            <a:r>
              <a:rPr lang="en-US" i="1" dirty="0"/>
              <a:t>II ), which carries </a:t>
            </a:r>
            <a:r>
              <a:rPr lang="en-US" dirty="0"/>
              <a:t>deoxygenated blood returning from the lower extremities, pelvis, and kidneys;</a:t>
            </a:r>
          </a:p>
          <a:p>
            <a:r>
              <a:rPr lang="en-US" dirty="0"/>
              <a:t>in the right atrium (</a:t>
            </a:r>
            <a:r>
              <a:rPr lang="en-US" i="1" dirty="0"/>
              <a:t>III ), by mixture with blood returning from the head and </a:t>
            </a:r>
            <a:r>
              <a:rPr lang="en-US" dirty="0"/>
              <a:t>limbs; </a:t>
            </a:r>
          </a:p>
          <a:p>
            <a:r>
              <a:rPr lang="en-US" dirty="0"/>
              <a:t>in the left atrium (</a:t>
            </a:r>
            <a:r>
              <a:rPr lang="en-US" i="1" dirty="0"/>
              <a:t>IV), by mixture with blood returning from the lungs;</a:t>
            </a:r>
          </a:p>
          <a:p>
            <a:r>
              <a:rPr lang="en-US" dirty="0"/>
              <a:t>at the entrance of the ductus </a:t>
            </a:r>
            <a:r>
              <a:rPr lang="en-US" dirty="0" err="1"/>
              <a:t>arteriosus</a:t>
            </a:r>
            <a:r>
              <a:rPr lang="en-US" dirty="0"/>
              <a:t> into the descending aorta (</a:t>
            </a:r>
            <a:r>
              <a:rPr lang="en-US" i="1" dirty="0"/>
              <a:t>V ).</a:t>
            </a:r>
            <a:endParaRPr lang="en-US" dirty="0"/>
          </a:p>
          <a:p>
            <a:endParaRPr lang="en-AU" dirty="0"/>
          </a:p>
        </p:txBody>
      </p:sp>
    </p:spTree>
    <p:extLst>
      <p:ext uri="{BB962C8B-B14F-4D97-AF65-F5344CB8AC3E}">
        <p14:creationId xmlns:p14="http://schemas.microsoft.com/office/powerpoint/2010/main" val="85249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seen after birth</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124200" y="1524000"/>
            <a:ext cx="2791691" cy="5118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Changes after the birth</a:t>
            </a:r>
            <a:endParaRPr lang="en-US" b="1" dirty="0">
              <a:solidFill>
                <a:srgbClr val="FF0000"/>
              </a:solidFill>
            </a:endParaRPr>
          </a:p>
        </p:txBody>
      </p:sp>
      <p:sp>
        <p:nvSpPr>
          <p:cNvPr id="3" name="Content Placeholder 2"/>
          <p:cNvSpPr>
            <a:spLocks noGrp="1"/>
          </p:cNvSpPr>
          <p:nvPr>
            <p:ph idx="1"/>
          </p:nvPr>
        </p:nvSpPr>
        <p:spPr>
          <a:xfrm>
            <a:off x="152400" y="1143000"/>
            <a:ext cx="8534400" cy="5486400"/>
          </a:xfrm>
        </p:spPr>
        <p:txBody>
          <a:bodyPr>
            <a:normAutofit fontScale="92500"/>
          </a:bodyPr>
          <a:lstStyle/>
          <a:p>
            <a:pPr>
              <a:buNone/>
            </a:pPr>
            <a:r>
              <a:rPr lang="en-US" b="1" dirty="0" smtClean="0"/>
              <a:t>A. Closure </a:t>
            </a:r>
            <a:r>
              <a:rPr lang="en-US" b="1" dirty="0"/>
              <a:t>of the umbilical arteries, accomplished by contraction of </a:t>
            </a:r>
            <a:r>
              <a:rPr lang="en-US" b="1" dirty="0" smtClean="0"/>
              <a:t>the </a:t>
            </a:r>
            <a:r>
              <a:rPr lang="en-US" dirty="0" smtClean="0"/>
              <a:t>smooth </a:t>
            </a:r>
            <a:r>
              <a:rPr lang="en-US" dirty="0"/>
              <a:t>musculature in their walls, is probably caused by thermal and </a:t>
            </a:r>
            <a:r>
              <a:rPr lang="en-US" dirty="0" smtClean="0"/>
              <a:t>mechanical stimuli </a:t>
            </a:r>
            <a:r>
              <a:rPr lang="en-US" dirty="0"/>
              <a:t>and a change in oxygen tension</a:t>
            </a:r>
            <a:r>
              <a:rPr lang="en-US" dirty="0" smtClean="0"/>
              <a:t>.</a:t>
            </a:r>
          </a:p>
          <a:p>
            <a:r>
              <a:rPr lang="en-US" dirty="0" smtClean="0"/>
              <a:t>Functionally </a:t>
            </a:r>
            <a:r>
              <a:rPr lang="en-US" dirty="0"/>
              <a:t>the arteries close </a:t>
            </a:r>
            <a:r>
              <a:rPr lang="en-US" dirty="0" smtClean="0"/>
              <a:t>a few minutes </a:t>
            </a:r>
            <a:r>
              <a:rPr lang="en-US" dirty="0"/>
              <a:t>after birth, although the actual obliteration of the lumen by </a:t>
            </a:r>
            <a:r>
              <a:rPr lang="en-US" dirty="0" smtClean="0"/>
              <a:t>fibrous proliferation </a:t>
            </a:r>
            <a:r>
              <a:rPr lang="en-US" dirty="0"/>
              <a:t>may take 2 to 3 months. </a:t>
            </a:r>
            <a:endParaRPr lang="en-US" dirty="0" smtClean="0"/>
          </a:p>
          <a:p>
            <a:r>
              <a:rPr lang="en-US" dirty="0" smtClean="0"/>
              <a:t>Distal </a:t>
            </a:r>
            <a:r>
              <a:rPr lang="en-US" dirty="0"/>
              <a:t>parts of the umbilical arteries </a:t>
            </a:r>
            <a:r>
              <a:rPr lang="en-US" dirty="0" smtClean="0"/>
              <a:t>form the </a:t>
            </a:r>
            <a:r>
              <a:rPr lang="en-US" b="1" dirty="0" smtClean="0"/>
              <a:t>lateral </a:t>
            </a:r>
            <a:r>
              <a:rPr lang="en-US" b="1" dirty="0"/>
              <a:t>umbilical ligaments, and the proximal portions remain open </a:t>
            </a:r>
            <a:r>
              <a:rPr lang="en-US" b="1" dirty="0" smtClean="0"/>
              <a:t>as </a:t>
            </a:r>
            <a:r>
              <a:rPr lang="en-US" dirty="0" smtClean="0"/>
              <a:t>the </a:t>
            </a:r>
            <a:r>
              <a:rPr lang="en-US" b="1" dirty="0"/>
              <a:t>superior </a:t>
            </a:r>
            <a:r>
              <a:rPr lang="en-US" b="1" dirty="0" err="1"/>
              <a:t>vesical</a:t>
            </a:r>
            <a:r>
              <a:rPr lang="en-US" b="1" dirty="0"/>
              <a:t> </a:t>
            </a:r>
            <a:r>
              <a:rPr lang="en-US" b="1" dirty="0" smtClean="0"/>
              <a:t>arteries.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rmAutofit/>
          </a:bodyPr>
          <a:lstStyle/>
          <a:p>
            <a:pPr>
              <a:buNone/>
            </a:pPr>
            <a:r>
              <a:rPr lang="en-US" b="1" dirty="0" smtClean="0"/>
              <a:t>B. Closure of the umbilical vein and ductus venosus occurs shortly after </a:t>
            </a:r>
            <a:r>
              <a:rPr lang="en-US" dirty="0" smtClean="0"/>
              <a:t>that of the umbilical arteries. Hence blood from the placenta may enter the newborn for some time after birth. After obliteration, the umbilical vein forms the </a:t>
            </a:r>
            <a:r>
              <a:rPr lang="en-US" b="1" dirty="0" err="1" smtClean="0"/>
              <a:t>ligamentum</a:t>
            </a:r>
            <a:r>
              <a:rPr lang="en-US" b="1" dirty="0" smtClean="0"/>
              <a:t> </a:t>
            </a:r>
            <a:r>
              <a:rPr lang="en-US" b="1" dirty="0" err="1" smtClean="0"/>
              <a:t>teres</a:t>
            </a:r>
            <a:r>
              <a:rPr lang="en-US" b="1" dirty="0" smtClean="0"/>
              <a:t> </a:t>
            </a:r>
            <a:r>
              <a:rPr lang="en-US" b="1" dirty="0" err="1" smtClean="0"/>
              <a:t>hepatis</a:t>
            </a:r>
            <a:r>
              <a:rPr lang="en-US" b="1" dirty="0" smtClean="0"/>
              <a:t> in the lower margin of the </a:t>
            </a:r>
            <a:r>
              <a:rPr lang="en-US" b="1" dirty="0" err="1" smtClean="0"/>
              <a:t>falciform</a:t>
            </a:r>
            <a:r>
              <a:rPr lang="en-US" b="1" dirty="0" smtClean="0"/>
              <a:t> ligament.</a:t>
            </a:r>
          </a:p>
          <a:p>
            <a:r>
              <a:rPr lang="en-US" dirty="0" smtClean="0"/>
              <a:t>The ductus venosus, which courses from the </a:t>
            </a:r>
            <a:r>
              <a:rPr lang="en-US" dirty="0" err="1" smtClean="0"/>
              <a:t>ligamentum</a:t>
            </a:r>
            <a:r>
              <a:rPr lang="en-US" dirty="0" smtClean="0"/>
              <a:t> </a:t>
            </a:r>
            <a:r>
              <a:rPr lang="en-US" dirty="0" err="1" smtClean="0"/>
              <a:t>teres</a:t>
            </a:r>
            <a:r>
              <a:rPr lang="en-US" dirty="0" smtClean="0"/>
              <a:t> to the inferior vena cava, is also obliterated and forms the </a:t>
            </a:r>
            <a:r>
              <a:rPr lang="en-US" b="1" dirty="0" err="1" smtClean="0"/>
              <a:t>ligamentum</a:t>
            </a:r>
            <a:r>
              <a:rPr lang="en-US" b="1" dirty="0" smtClean="0"/>
              <a:t> </a:t>
            </a:r>
            <a:r>
              <a:rPr lang="en-US" b="1" dirty="0" err="1" smtClean="0"/>
              <a:t>venosum</a:t>
            </a:r>
            <a:r>
              <a:rPr lang="en-US" b="1" dirty="0" smtClean="0"/>
              <a:t>.</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534400" cy="6096000"/>
          </a:xfrm>
        </p:spPr>
        <p:txBody>
          <a:bodyPr>
            <a:normAutofit/>
          </a:bodyPr>
          <a:lstStyle/>
          <a:p>
            <a:pPr>
              <a:buNone/>
            </a:pPr>
            <a:r>
              <a:rPr lang="en-US" b="1" dirty="0" smtClean="0"/>
              <a:t>C. Closure </a:t>
            </a:r>
            <a:r>
              <a:rPr lang="en-US" b="1" dirty="0"/>
              <a:t>of the ductus </a:t>
            </a:r>
            <a:r>
              <a:rPr lang="en-US" b="1" dirty="0" err="1"/>
              <a:t>arteriosus</a:t>
            </a:r>
            <a:r>
              <a:rPr lang="en-US" b="1" dirty="0"/>
              <a:t> by contraction of its muscular wall </a:t>
            </a:r>
            <a:r>
              <a:rPr lang="en-US" b="1" dirty="0" smtClean="0"/>
              <a:t>occurs </a:t>
            </a:r>
            <a:r>
              <a:rPr lang="en-US" dirty="0" smtClean="0"/>
              <a:t>almost </a:t>
            </a:r>
            <a:r>
              <a:rPr lang="en-US" dirty="0"/>
              <a:t>immediately after birth; it is mediated by </a:t>
            </a:r>
            <a:r>
              <a:rPr lang="en-US" b="1" dirty="0" err="1"/>
              <a:t>bradykinin</a:t>
            </a:r>
            <a:r>
              <a:rPr lang="en-US" b="1" dirty="0"/>
              <a:t>, a substance </a:t>
            </a:r>
            <a:r>
              <a:rPr lang="en-US" b="1" dirty="0" smtClean="0"/>
              <a:t>released </a:t>
            </a:r>
            <a:r>
              <a:rPr lang="en-US" dirty="0" smtClean="0"/>
              <a:t>from </a:t>
            </a:r>
            <a:r>
              <a:rPr lang="en-US" dirty="0"/>
              <a:t>the lungs during initial inflation</a:t>
            </a:r>
            <a:r>
              <a:rPr lang="en-US" dirty="0" smtClean="0"/>
              <a:t>.</a:t>
            </a:r>
          </a:p>
          <a:p>
            <a:pPr>
              <a:buNone/>
            </a:pPr>
            <a:r>
              <a:rPr lang="en-US" dirty="0" smtClean="0"/>
              <a:t> </a:t>
            </a:r>
          </a:p>
          <a:p>
            <a:r>
              <a:rPr lang="en-US" dirty="0" smtClean="0"/>
              <a:t>Complete </a:t>
            </a:r>
            <a:r>
              <a:rPr lang="en-US" dirty="0"/>
              <a:t>anatomical </a:t>
            </a:r>
            <a:r>
              <a:rPr lang="en-US" dirty="0" smtClean="0"/>
              <a:t>obliteration by </a:t>
            </a:r>
            <a:r>
              <a:rPr lang="en-US" dirty="0"/>
              <a:t>proliferation of the </a:t>
            </a:r>
            <a:r>
              <a:rPr lang="en-US" dirty="0" err="1"/>
              <a:t>intima</a:t>
            </a:r>
            <a:r>
              <a:rPr lang="en-US" dirty="0"/>
              <a:t> is thought to take 1 to 3 months. In the adult </a:t>
            </a:r>
            <a:r>
              <a:rPr lang="en-US" dirty="0" smtClean="0"/>
              <a:t>the obliterated </a:t>
            </a:r>
            <a:r>
              <a:rPr lang="en-US" dirty="0"/>
              <a:t>ductus </a:t>
            </a:r>
            <a:r>
              <a:rPr lang="en-US" dirty="0" err="1"/>
              <a:t>arteriosus</a:t>
            </a:r>
            <a:r>
              <a:rPr lang="en-US" dirty="0"/>
              <a:t> forms the </a:t>
            </a:r>
            <a:r>
              <a:rPr lang="en-US" b="1" dirty="0" err="1"/>
              <a:t>ligamentum</a:t>
            </a:r>
            <a:r>
              <a:rPr lang="en-US" b="1" dirty="0"/>
              <a:t> </a:t>
            </a:r>
            <a:r>
              <a:rPr lang="en-US" b="1" dirty="0" err="1"/>
              <a:t>arteriosum</a:t>
            </a:r>
            <a:r>
              <a:rPr lang="en-US" b="1" dirty="0" smtClean="0"/>
              <a:t>.</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458200" cy="6096000"/>
          </a:xfrm>
        </p:spPr>
        <p:txBody>
          <a:bodyPr>
            <a:normAutofit lnSpcReduction="10000"/>
          </a:bodyPr>
          <a:lstStyle/>
          <a:p>
            <a:pPr marL="514350" indent="-514350">
              <a:buAutoNum type="alphaUcPeriod" startAt="4"/>
            </a:pPr>
            <a:r>
              <a:rPr lang="en-US" b="1" dirty="0" smtClean="0"/>
              <a:t>Closure of the foramen </a:t>
            </a:r>
            <a:r>
              <a:rPr lang="en-US" b="1" dirty="0" err="1" smtClean="0"/>
              <a:t>ovale</a:t>
            </a:r>
            <a:r>
              <a:rPr lang="en-US" b="1" dirty="0" smtClean="0"/>
              <a:t> is caused by an increased pressure in the </a:t>
            </a:r>
            <a:r>
              <a:rPr lang="en-US" dirty="0" smtClean="0"/>
              <a:t>left atrium, combined with a decrease in pressure on the right side. </a:t>
            </a:r>
          </a:p>
          <a:p>
            <a:pPr marL="514350" indent="-514350"/>
            <a:r>
              <a:rPr lang="en-US" dirty="0" smtClean="0"/>
              <a:t>Crying by the baby creates a shunt from right to left, which accounts for cyanotic periods in the newborn.</a:t>
            </a:r>
          </a:p>
          <a:p>
            <a:r>
              <a:rPr lang="en-US" dirty="0" smtClean="0"/>
              <a:t>Constant apposition gradually leads to fusion of the two septa in about 1 year. </a:t>
            </a:r>
          </a:p>
          <a:p>
            <a:r>
              <a:rPr lang="en-US" dirty="0" smtClean="0"/>
              <a:t>In 20% of individuals, however, perfect anatomical closure may never be obtained (</a:t>
            </a:r>
            <a:r>
              <a:rPr lang="en-US" b="1" dirty="0" smtClean="0"/>
              <a:t>probe patent foramen </a:t>
            </a:r>
            <a:r>
              <a:rPr lang="en-US" b="1" dirty="0" err="1" smtClean="0"/>
              <a:t>ovale</a:t>
            </a:r>
            <a:r>
              <a:rPr lang="en-US" b="1" dirty="0" smtClean="0"/>
              <a:t>).</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874"/>
            <a:ext cx="9144000" cy="686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94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4" y="0"/>
            <a:ext cx="914400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0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349"/>
            <a:ext cx="9144000" cy="686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49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351"/>
            <a:ext cx="9144000" cy="686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12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Fetal Circulation</a:t>
            </a:r>
            <a:endParaRPr lang="en-US" b="1" dirty="0">
              <a:solidFill>
                <a:srgbClr val="FF0000"/>
              </a:solidFill>
            </a:endParaRPr>
          </a:p>
        </p:txBody>
      </p:sp>
      <p:sp>
        <p:nvSpPr>
          <p:cNvPr id="3" name="Content Placeholder 2"/>
          <p:cNvSpPr>
            <a:spLocks noGrp="1"/>
          </p:cNvSpPr>
          <p:nvPr>
            <p:ph idx="1"/>
          </p:nvPr>
        </p:nvSpPr>
        <p:spPr>
          <a:xfrm>
            <a:off x="228600" y="1600200"/>
            <a:ext cx="8458200" cy="5029200"/>
          </a:xfrm>
        </p:spPr>
        <p:txBody>
          <a:bodyPr>
            <a:normAutofit/>
          </a:bodyPr>
          <a:lstStyle/>
          <a:p>
            <a:r>
              <a:rPr lang="en-US" dirty="0" smtClean="0"/>
              <a:t>Before birth, blood from the placenta, about 80% saturated with oxygen, returns to the fetus by way of the umbilical vein. </a:t>
            </a:r>
          </a:p>
          <a:p>
            <a:r>
              <a:rPr lang="en-US" dirty="0" smtClean="0"/>
              <a:t>On approaching the liver, most of this blood flows through the ductus venosus directly into the inferior vena cava, short-circuiting the liver. </a:t>
            </a:r>
          </a:p>
          <a:p>
            <a:r>
              <a:rPr lang="en-US" dirty="0" smtClean="0"/>
              <a:t>A smaller amount enters the liver sinusoids and mixes with blood from the portal circulation.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304800" y="990600"/>
            <a:ext cx="8382000" cy="5135563"/>
          </a:xfrm>
        </p:spPr>
        <p:txBody>
          <a:bodyPr>
            <a:normAutofit lnSpcReduction="10000"/>
          </a:bodyPr>
          <a:lstStyle/>
          <a:p>
            <a:r>
              <a:rPr lang="en-US" dirty="0"/>
              <a:t>A </a:t>
            </a:r>
            <a:r>
              <a:rPr lang="en-US" b="1" dirty="0"/>
              <a:t>sphincter mechanism in </a:t>
            </a:r>
            <a:r>
              <a:rPr lang="en-US" dirty="0"/>
              <a:t>the </a:t>
            </a:r>
            <a:r>
              <a:rPr lang="en-US" b="1" dirty="0"/>
              <a:t>ductus venosus, close to the entrance of the umbilical vein, regulates flow </a:t>
            </a:r>
            <a:r>
              <a:rPr lang="en-US" dirty="0"/>
              <a:t>of umbilical blood through the liver sinusoids. This sphincter closes when a uterine contraction renders the venous return too high, preventing a sudden overloading of the heart.</a:t>
            </a:r>
          </a:p>
          <a:p>
            <a:r>
              <a:rPr lang="en-US" dirty="0"/>
              <a:t>After a short course in the inferior vena cava, where placental blood mixes with deoxygenated blood returning  from the lower limbs, it enters the right atrium. </a:t>
            </a:r>
          </a:p>
          <a:p>
            <a:pPr marL="0" indent="0">
              <a:buNone/>
            </a:pPr>
            <a:endParaRPr lang="en-AU" dirty="0"/>
          </a:p>
        </p:txBody>
      </p:sp>
    </p:spTree>
    <p:extLst>
      <p:ext uri="{BB962C8B-B14F-4D97-AF65-F5344CB8AC3E}">
        <p14:creationId xmlns:p14="http://schemas.microsoft.com/office/powerpoint/2010/main" val="157169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458200" cy="5791200"/>
          </a:xfrm>
        </p:spPr>
        <p:txBody>
          <a:bodyPr>
            <a:normAutofit/>
          </a:bodyPr>
          <a:lstStyle/>
          <a:p>
            <a:r>
              <a:rPr lang="en-US" dirty="0" smtClean="0"/>
              <a:t>Here it is guided towards the foramen </a:t>
            </a:r>
            <a:r>
              <a:rPr lang="en-US" dirty="0" err="1" smtClean="0"/>
              <a:t>ovale</a:t>
            </a:r>
            <a:r>
              <a:rPr lang="en-US" dirty="0" smtClean="0"/>
              <a:t> by the valve of the inferior vena cava, and most of the blood passes directly into the left atrium. </a:t>
            </a:r>
          </a:p>
          <a:p>
            <a:r>
              <a:rPr lang="en-US" dirty="0" smtClean="0"/>
              <a:t>A small amount is prevented from doing so by the lower edge of the septum </a:t>
            </a:r>
            <a:r>
              <a:rPr lang="en-US" dirty="0" err="1" smtClean="0"/>
              <a:t>secundum</a:t>
            </a:r>
            <a:r>
              <a:rPr lang="en-US" dirty="0" smtClean="0"/>
              <a:t>, the </a:t>
            </a:r>
            <a:r>
              <a:rPr lang="en-US" b="1" dirty="0" err="1" smtClean="0"/>
              <a:t>crista</a:t>
            </a:r>
            <a:r>
              <a:rPr lang="en-US" b="1" dirty="0" smtClean="0"/>
              <a:t> </a:t>
            </a:r>
            <a:r>
              <a:rPr lang="en-US" b="1" dirty="0" err="1" smtClean="0"/>
              <a:t>dividens</a:t>
            </a:r>
            <a:r>
              <a:rPr lang="en-US" b="1" dirty="0" smtClean="0"/>
              <a:t>, and remains in the right atrium. </a:t>
            </a:r>
          </a:p>
          <a:p>
            <a:r>
              <a:rPr lang="en-US" b="1" dirty="0" smtClean="0"/>
              <a:t>Here it mixes with </a:t>
            </a:r>
            <a:r>
              <a:rPr lang="en-US" dirty="0" err="1" smtClean="0"/>
              <a:t>desaturated</a:t>
            </a:r>
            <a:r>
              <a:rPr lang="en-US" dirty="0" smtClean="0"/>
              <a:t> blood returning from the head and arms by way of the superior vena cava.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458200" cy="5440363"/>
          </a:xfrm>
        </p:spPr>
        <p:txBody>
          <a:bodyPr>
            <a:normAutofit/>
          </a:bodyPr>
          <a:lstStyle/>
          <a:p>
            <a:r>
              <a:rPr lang="en-US" dirty="0" smtClean="0"/>
              <a:t>From the left atrium, where it mixes with a small amount of </a:t>
            </a:r>
            <a:r>
              <a:rPr lang="en-US" dirty="0" err="1" smtClean="0"/>
              <a:t>desaturated</a:t>
            </a:r>
            <a:r>
              <a:rPr lang="en-US" dirty="0" smtClean="0"/>
              <a:t> blood returning from the lungs, blood enters the left ventricle and ascending aorta.</a:t>
            </a:r>
          </a:p>
          <a:p>
            <a:pPr marL="0" indent="0">
              <a:buNone/>
            </a:pPr>
            <a:r>
              <a:rPr lang="en-US" dirty="0" smtClean="0"/>
              <a:t> </a:t>
            </a:r>
          </a:p>
          <a:p>
            <a:r>
              <a:rPr lang="en-US" dirty="0" smtClean="0"/>
              <a:t>Since the coronary and carotid arteries are the first branches of the ascending aorta, the heart musculature and the brain are supplied with well oxygenated blood.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829</Words>
  <Application>Microsoft Office PowerPoint</Application>
  <PresentationFormat>On-screen Show (4:3)</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Fetal circulation</vt:lpstr>
      <vt:lpstr>PowerPoint Presentation</vt:lpstr>
      <vt:lpstr>PowerPoint Presentation</vt:lpstr>
      <vt:lpstr>PowerPoint Presentation</vt:lpstr>
      <vt:lpstr>PowerPoint Presentation</vt:lpstr>
      <vt:lpstr>Fetal Circulation</vt:lpstr>
      <vt:lpstr>Contd…</vt:lpstr>
      <vt:lpstr>PowerPoint Presentation</vt:lpstr>
      <vt:lpstr>PowerPoint Presentation</vt:lpstr>
      <vt:lpstr>PowerPoint Presentation</vt:lpstr>
      <vt:lpstr>PowerPoint Presentation</vt:lpstr>
      <vt:lpstr>PowerPoint Presentation</vt:lpstr>
      <vt:lpstr>Changes seen after birth</vt:lpstr>
      <vt:lpstr>Changes after the birth</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circulation</dc:title>
  <dc:creator>User</dc:creator>
  <cp:lastModifiedBy>Microsoft account</cp:lastModifiedBy>
  <cp:revision>8</cp:revision>
  <dcterms:created xsi:type="dcterms:W3CDTF">2011-05-25T06:09:09Z</dcterms:created>
  <dcterms:modified xsi:type="dcterms:W3CDTF">2020-12-20T04:29:35Z</dcterms:modified>
</cp:coreProperties>
</file>