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7"/>
  </p:notesMasterIdLst>
  <p:handoutMasterIdLst>
    <p:handoutMasterId r:id="rId38"/>
  </p:handoutMasterIdLst>
  <p:sldIdLst>
    <p:sldId id="256" r:id="rId2"/>
    <p:sldId id="257" r:id="rId3"/>
    <p:sldId id="304" r:id="rId4"/>
    <p:sldId id="258" r:id="rId5"/>
    <p:sldId id="326" r:id="rId6"/>
    <p:sldId id="306" r:id="rId7"/>
    <p:sldId id="259" r:id="rId8"/>
    <p:sldId id="260" r:id="rId9"/>
    <p:sldId id="261" r:id="rId10"/>
    <p:sldId id="265" r:id="rId11"/>
    <p:sldId id="328" r:id="rId12"/>
    <p:sldId id="329" r:id="rId13"/>
    <p:sldId id="330" r:id="rId14"/>
    <p:sldId id="266" r:id="rId15"/>
    <p:sldId id="267" r:id="rId16"/>
    <p:sldId id="269" r:id="rId17"/>
    <p:sldId id="271" r:id="rId18"/>
    <p:sldId id="273" r:id="rId19"/>
    <p:sldId id="274" r:id="rId20"/>
    <p:sldId id="275" r:id="rId21"/>
    <p:sldId id="276" r:id="rId22"/>
    <p:sldId id="324" r:id="rId23"/>
    <p:sldId id="277" r:id="rId24"/>
    <p:sldId id="278" r:id="rId25"/>
    <p:sldId id="279" r:id="rId26"/>
    <p:sldId id="282" r:id="rId27"/>
    <p:sldId id="284" r:id="rId28"/>
    <p:sldId id="307" r:id="rId29"/>
    <p:sldId id="308" r:id="rId30"/>
    <p:sldId id="316" r:id="rId31"/>
    <p:sldId id="317" r:id="rId32"/>
    <p:sldId id="318" r:id="rId33"/>
    <p:sldId id="319" r:id="rId34"/>
    <p:sldId id="320" r:id="rId35"/>
    <p:sldId id="327" r:id="rId36"/>
  </p:sldIdLst>
  <p:sldSz cx="10287000" cy="6858000" type="35mm"/>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768" y="66"/>
      </p:cViewPr>
      <p:guideLst>
        <p:guide orient="horz" pos="2160"/>
        <p:guide pos="32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9850" y="92075"/>
            <a:ext cx="1836738" cy="301625"/>
          </a:xfrm>
          <a:prstGeom prst="rect">
            <a:avLst/>
          </a:prstGeom>
          <a:noFill/>
          <a:ln w="12700">
            <a:noFill/>
            <a:miter lim="800000"/>
            <a:headEnd/>
            <a:tailEnd/>
          </a:ln>
          <a:effectLst/>
        </p:spPr>
        <p:txBody>
          <a:bodyPr wrap="none" lIns="90488" tIns="44450" rIns="90488" bIns="44450" anchor="ctr">
            <a:spAutoFit/>
          </a:bodyPr>
          <a:lstStyle/>
          <a:p>
            <a:r>
              <a:rPr lang="en-US" sz="1400"/>
              <a:t>Charles J. Macri, MD</a:t>
            </a:r>
          </a:p>
        </p:txBody>
      </p:sp>
      <p:sp>
        <p:nvSpPr>
          <p:cNvPr id="3075" name="Rectangle 3"/>
          <p:cNvSpPr>
            <a:spLocks noChangeArrowheads="1"/>
          </p:cNvSpPr>
          <p:nvPr/>
        </p:nvSpPr>
        <p:spPr bwMode="auto">
          <a:xfrm>
            <a:off x="69850" y="8750300"/>
            <a:ext cx="771525" cy="301625"/>
          </a:xfrm>
          <a:prstGeom prst="rect">
            <a:avLst/>
          </a:prstGeom>
          <a:noFill/>
          <a:ln w="12700">
            <a:noFill/>
            <a:miter lim="800000"/>
            <a:headEnd/>
            <a:tailEnd/>
          </a:ln>
          <a:effectLst/>
        </p:spPr>
        <p:txBody>
          <a:bodyPr wrap="none" lIns="90488" tIns="44450" rIns="90488" bIns="44450" anchor="ctr">
            <a:spAutoFit/>
          </a:bodyPr>
          <a:lstStyle/>
          <a:p>
            <a:fld id="{5A4D5C0F-590D-471E-AF3F-86CB057A770E}" type="datetime1">
              <a:rPr lang="en-US" sz="1400"/>
              <a:pPr/>
              <a:t>12/20/2020</a:t>
            </a:fld>
            <a:endParaRPr lang="en-US" sz="1400"/>
          </a:p>
        </p:txBody>
      </p:sp>
      <p:sp>
        <p:nvSpPr>
          <p:cNvPr id="3076" name="Rectangle 4"/>
          <p:cNvSpPr>
            <a:spLocks noChangeArrowheads="1"/>
          </p:cNvSpPr>
          <p:nvPr/>
        </p:nvSpPr>
        <p:spPr bwMode="auto">
          <a:xfrm>
            <a:off x="6391275" y="8750300"/>
            <a:ext cx="396875" cy="301625"/>
          </a:xfrm>
          <a:prstGeom prst="rect">
            <a:avLst/>
          </a:prstGeom>
          <a:noFill/>
          <a:ln w="12700">
            <a:noFill/>
            <a:miter lim="800000"/>
            <a:headEnd/>
            <a:tailEnd/>
          </a:ln>
          <a:effectLst/>
        </p:spPr>
        <p:txBody>
          <a:bodyPr wrap="none" lIns="90488" tIns="44450" rIns="90488" bIns="44450" anchor="ctr">
            <a:spAutoFit/>
          </a:bodyPr>
          <a:lstStyle/>
          <a:p>
            <a:pPr algn="r"/>
            <a:fld id="{F7054A3F-7D15-439F-829B-F0E516342794}" type="slidenum">
              <a:rPr lang="en-US" sz="1400"/>
              <a:pPr algn="r"/>
              <a:t>‹#›</a:t>
            </a:fld>
            <a:endParaRPr lang="en-US" sz="1400"/>
          </a:p>
        </p:txBody>
      </p:sp>
    </p:spTree>
    <p:extLst>
      <p:ext uri="{BB962C8B-B14F-4D97-AF65-F5344CB8AC3E}">
        <p14:creationId xmlns:p14="http://schemas.microsoft.com/office/powerpoint/2010/main" val="638118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858838" y="687388"/>
            <a:ext cx="5140325" cy="3425825"/>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9850" y="92075"/>
            <a:ext cx="1836738" cy="301625"/>
          </a:xfrm>
          <a:prstGeom prst="rect">
            <a:avLst/>
          </a:prstGeom>
          <a:noFill/>
          <a:ln w="12700">
            <a:noFill/>
            <a:miter lim="800000"/>
            <a:headEnd/>
            <a:tailEnd/>
          </a:ln>
          <a:effectLst/>
        </p:spPr>
        <p:txBody>
          <a:bodyPr wrap="none" lIns="90488" tIns="44450" rIns="90488" bIns="44450" anchor="ctr">
            <a:spAutoFit/>
          </a:bodyPr>
          <a:lstStyle/>
          <a:p>
            <a:r>
              <a:rPr lang="en-US" sz="1400"/>
              <a:t>Charles J. Macri, MD</a:t>
            </a:r>
          </a:p>
        </p:txBody>
      </p:sp>
      <p:sp>
        <p:nvSpPr>
          <p:cNvPr id="2053" name="Rectangle 5"/>
          <p:cNvSpPr>
            <a:spLocks noChangeArrowheads="1"/>
          </p:cNvSpPr>
          <p:nvPr/>
        </p:nvSpPr>
        <p:spPr bwMode="auto">
          <a:xfrm>
            <a:off x="69850" y="8750300"/>
            <a:ext cx="771525" cy="301625"/>
          </a:xfrm>
          <a:prstGeom prst="rect">
            <a:avLst/>
          </a:prstGeom>
          <a:noFill/>
          <a:ln w="12700">
            <a:noFill/>
            <a:miter lim="800000"/>
            <a:headEnd/>
            <a:tailEnd/>
          </a:ln>
          <a:effectLst/>
        </p:spPr>
        <p:txBody>
          <a:bodyPr wrap="none" lIns="90488" tIns="44450" rIns="90488" bIns="44450" anchor="ctr">
            <a:spAutoFit/>
          </a:bodyPr>
          <a:lstStyle/>
          <a:p>
            <a:fld id="{2539D07C-E6E0-4507-9EE3-F4604F7094F9}" type="datetime1">
              <a:rPr lang="en-US" sz="1400"/>
              <a:pPr/>
              <a:t>12/20/2020</a:t>
            </a:fld>
            <a:endParaRPr lang="en-US" sz="1400"/>
          </a:p>
        </p:txBody>
      </p:sp>
      <p:sp>
        <p:nvSpPr>
          <p:cNvPr id="2054" name="Rectangle 6"/>
          <p:cNvSpPr>
            <a:spLocks noChangeArrowheads="1"/>
          </p:cNvSpPr>
          <p:nvPr/>
        </p:nvSpPr>
        <p:spPr bwMode="auto">
          <a:xfrm>
            <a:off x="6391275" y="8750300"/>
            <a:ext cx="396875" cy="301625"/>
          </a:xfrm>
          <a:prstGeom prst="rect">
            <a:avLst/>
          </a:prstGeom>
          <a:noFill/>
          <a:ln w="12700">
            <a:noFill/>
            <a:miter lim="800000"/>
            <a:headEnd/>
            <a:tailEnd/>
          </a:ln>
          <a:effectLst/>
        </p:spPr>
        <p:txBody>
          <a:bodyPr wrap="none" lIns="90488" tIns="44450" rIns="90488" bIns="44450" anchor="ctr">
            <a:spAutoFit/>
          </a:bodyPr>
          <a:lstStyle/>
          <a:p>
            <a:pPr algn="r"/>
            <a:fld id="{73BDD116-354D-49AB-8E5D-F71D8BD7C324}" type="slidenum">
              <a:rPr lang="en-US" sz="1400"/>
              <a:pPr algn="r"/>
              <a:t>‹#›</a:t>
            </a:fld>
            <a:endParaRPr lang="en-US" sz="1400"/>
          </a:p>
        </p:txBody>
      </p:sp>
    </p:spTree>
    <p:extLst>
      <p:ext uri="{BB962C8B-B14F-4D97-AF65-F5344CB8AC3E}">
        <p14:creationId xmlns:p14="http://schemas.microsoft.com/office/powerpoint/2010/main" val="18591284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a:ea typeface="+mn-ea"/>
        <a:cs typeface="+mn-cs"/>
      </a:defRPr>
    </a:lvl1pPr>
    <a:lvl2pPr marL="457200" algn="l" rtl="0" eaLnBrk="0" fontAlgn="base" hangingPunct="0">
      <a:spcBef>
        <a:spcPct val="30000"/>
      </a:spcBef>
      <a:spcAft>
        <a:spcPct val="0"/>
      </a:spcAft>
      <a:defRPr sz="1200" kern="1200">
        <a:solidFill>
          <a:schemeClr val="tx1"/>
        </a:solidFill>
        <a:latin typeface="Times New Roman"/>
        <a:ea typeface="+mn-ea"/>
        <a:cs typeface="+mn-cs"/>
      </a:defRPr>
    </a:lvl2pPr>
    <a:lvl3pPr marL="914400" algn="l" rtl="0" eaLnBrk="0" fontAlgn="base" hangingPunct="0">
      <a:spcBef>
        <a:spcPct val="30000"/>
      </a:spcBef>
      <a:spcAft>
        <a:spcPct val="0"/>
      </a:spcAft>
      <a:defRPr sz="1200" kern="1200">
        <a:solidFill>
          <a:schemeClr val="tx1"/>
        </a:solidFill>
        <a:latin typeface="Times New Roman"/>
        <a:ea typeface="+mn-ea"/>
        <a:cs typeface="+mn-cs"/>
      </a:defRPr>
    </a:lvl3pPr>
    <a:lvl4pPr marL="1371600" algn="l" rtl="0" eaLnBrk="0" fontAlgn="base" hangingPunct="0">
      <a:spcBef>
        <a:spcPct val="30000"/>
      </a:spcBef>
      <a:spcAft>
        <a:spcPct val="0"/>
      </a:spcAft>
      <a:defRPr sz="1200" kern="1200">
        <a:solidFill>
          <a:schemeClr val="tx1"/>
        </a:solidFill>
        <a:latin typeface="Times New Roman"/>
        <a:ea typeface="+mn-ea"/>
        <a:cs typeface="+mn-cs"/>
      </a:defRPr>
    </a:lvl4pPr>
    <a:lvl5pPr marL="1828800" algn="l" rtl="0" eaLnBrk="0" fontAlgn="base" hangingPunct="0">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1892CBF1-36DD-43F8-87D1-21CF8843F92B}" type="slidenum">
              <a:rPr lang="en-US" smtClean="0"/>
              <a:pPr/>
              <a:t>6</a:t>
            </a:fld>
            <a:endParaRPr lang="en-US"/>
          </a:p>
        </p:txBody>
      </p:sp>
    </p:spTree>
    <p:extLst>
      <p:ext uri="{BB962C8B-B14F-4D97-AF65-F5344CB8AC3E}">
        <p14:creationId xmlns:p14="http://schemas.microsoft.com/office/powerpoint/2010/main" val="176465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Intimidating-frightening</a:t>
            </a:r>
            <a:endParaRPr lang="en-AU" dirty="0"/>
          </a:p>
        </p:txBody>
      </p:sp>
    </p:spTree>
    <p:extLst>
      <p:ext uri="{BB962C8B-B14F-4D97-AF65-F5344CB8AC3E}">
        <p14:creationId xmlns:p14="http://schemas.microsoft.com/office/powerpoint/2010/main" val="3946128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3699AB4D-306C-453A-BFA5-E3411ED7D299}" type="slidenum">
              <a:rPr lang="ru-RU"/>
              <a:pPr/>
              <a:t>35</a:t>
            </a:fld>
            <a:endParaRPr lang="ru-RU"/>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400" y="4343400"/>
            <a:ext cx="5029200" cy="4114800"/>
          </a:xfrm>
        </p:spPr>
        <p:txBody>
          <a:bodyPr/>
          <a:lstStyle/>
          <a:p>
            <a:r>
              <a:rPr lang="en-US"/>
              <a:t>This concludes the STEPPs presentation on developmental screening and referral.</a:t>
            </a:r>
          </a:p>
          <a:p>
            <a:endParaRPr lang="en-US"/>
          </a:p>
          <a:p>
            <a:r>
              <a:rPr lang="en-US" i="1"/>
              <a:t>[If time permits, presenter or ICAAP staff should review materials provided in STEPPs resource kit.]</a:t>
            </a:r>
          </a:p>
          <a:p>
            <a:endParaRPr lang="en-US" i="1"/>
          </a:p>
          <a:p>
            <a:r>
              <a:rPr lang="en-US"/>
              <a:t>As a reminder, through the duration of the STEPPs project, the Illinois Chapter of the AAP will be happy to provide you with technical assistance and answers to specific questions.  We also hope to provide you with updated information through regular mailings or emails to help you implement your developmental screening program. </a:t>
            </a:r>
          </a:p>
          <a:p>
            <a:endParaRPr lang="en-US"/>
          </a:p>
          <a:p>
            <a:r>
              <a:rPr lang="en-US"/>
              <a:t>Finally, please don’t forget to complete your evaluation forms and return them to me or the Chapter staff.  Remember, nurses must use the “Educational Design I Evaluation Form” to receive contact hour credit, and all other attendees can use the “Course Evaluation Form” developed by the Chapter.</a:t>
            </a:r>
          </a:p>
        </p:txBody>
      </p:sp>
    </p:spTree>
    <p:extLst>
      <p:ext uri="{BB962C8B-B14F-4D97-AF65-F5344CB8AC3E}">
        <p14:creationId xmlns:p14="http://schemas.microsoft.com/office/powerpoint/2010/main" val="3434008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8"/>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A86F9-7094-49E9-AE1B-96704369D4C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C28AD-4F56-472D-9BFB-7CC89BCA470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0336" y="274641"/>
            <a:ext cx="2603897"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8645" y="274641"/>
            <a:ext cx="764024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A2879-2D5C-4F23-81B2-DAE3BA0FA184}"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71525" y="609600"/>
            <a:ext cx="8743950" cy="11430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771525" y="1981200"/>
            <a:ext cx="42862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229225" y="1981200"/>
            <a:ext cx="42862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fld id="{169A1370-E90A-44ED-A5A3-82180D515551}" type="datetime1">
              <a:rPr lang="en-GB"/>
              <a:pPr>
                <a:defRPr/>
              </a:pPr>
              <a:t>20/12/2020</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Mrs Smith: Ch14: Genetic Screening and Councilling</a:t>
            </a:r>
          </a:p>
        </p:txBody>
      </p:sp>
      <p:sp>
        <p:nvSpPr>
          <p:cNvPr id="7" name="Rectangle 6"/>
          <p:cNvSpPr>
            <a:spLocks noGrp="1" noChangeArrowheads="1"/>
          </p:cNvSpPr>
          <p:nvPr>
            <p:ph type="sldNum" sz="quarter" idx="12"/>
          </p:nvPr>
        </p:nvSpPr>
        <p:spPr>
          <a:ln/>
        </p:spPr>
        <p:txBody>
          <a:bodyPr/>
          <a:lstStyle>
            <a:lvl1pPr>
              <a:defRPr/>
            </a:lvl1pPr>
          </a:lstStyle>
          <a:p>
            <a:pPr>
              <a:defRPr/>
            </a:pPr>
            <a:fld id="{827C2D50-AEE0-4AB0-BAD5-EB0E00369D21}"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1525" y="609600"/>
            <a:ext cx="874395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771525" y="1981200"/>
            <a:ext cx="42862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229225" y="1981200"/>
            <a:ext cx="42862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fld id="{E86B1AC8-52E2-4A5F-A811-DA17DEA28FAB}" type="datetime1">
              <a:rPr lang="en-GB"/>
              <a:pPr>
                <a:defRPr/>
              </a:pPr>
              <a:t>20/12/2020</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Mrs Smith: Ch14: Genetic Screening and Councilling</a:t>
            </a:r>
          </a:p>
        </p:txBody>
      </p:sp>
      <p:sp>
        <p:nvSpPr>
          <p:cNvPr id="7" name="Rectangle 6"/>
          <p:cNvSpPr>
            <a:spLocks noGrp="1" noChangeArrowheads="1"/>
          </p:cNvSpPr>
          <p:nvPr>
            <p:ph type="sldNum" sz="quarter" idx="12"/>
          </p:nvPr>
        </p:nvSpPr>
        <p:spPr>
          <a:ln/>
        </p:spPr>
        <p:txBody>
          <a:bodyPr/>
          <a:lstStyle>
            <a:lvl1pPr>
              <a:defRPr/>
            </a:lvl1pPr>
          </a:lstStyle>
          <a:p>
            <a:pPr>
              <a:defRPr/>
            </a:pPr>
            <a:fld id="{EEB2308C-B77C-4406-9057-BA028B54BD7A}"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6AF4A9-1290-4C41-B723-D8C51699996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3"/>
            <a:ext cx="874395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E02DCD-BE24-4BE9-B954-0705EBBE441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8645" y="1600203"/>
            <a:ext cx="512206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72162" y="1600203"/>
            <a:ext cx="512206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BCC56-FC6C-4C13-A781-D6CF2D9140B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5655"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55"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272B83-72B2-4A17-AF8D-CA61FDF7D68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4AF0C-7B13-4EC2-BBD0-11A51CF4B03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17DF5-F90C-41BC-A231-B1AA4B2D930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2"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1" y="273053"/>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2" y="1435103"/>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7D614-9BDE-4A50-AFEF-340FF4990FA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68F29-2108-410E-806E-45AE315747C0}"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0" y="274638"/>
            <a:ext cx="92583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14350" y="1600203"/>
            <a:ext cx="92583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14350" y="6356353"/>
            <a:ext cx="24003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514725" y="6356353"/>
            <a:ext cx="32575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372350" y="6356353"/>
            <a:ext cx="2400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6B20A-0E15-45B3-8EDD-71DE90EF76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81100" y="990600"/>
            <a:ext cx="7772400" cy="2286000"/>
          </a:xfrm>
          <a:noFill/>
          <a:ln/>
        </p:spPr>
        <p:txBody>
          <a:bodyPr lIns="90488" tIns="44450" rIns="90488" bIns="44450">
            <a:normAutofit/>
          </a:bodyPr>
          <a:lstStyle/>
          <a:p>
            <a:r>
              <a:rPr lang="en-US"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r>
            <a:br>
              <a:rPr lang="en-US"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br>
            <a:r>
              <a:rPr lang="en-US" sz="6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Genetic Counseling</a:t>
            </a:r>
            <a:endParaRPr lang="en-US" sz="60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 y="0"/>
            <a:ext cx="9982200" cy="1352550"/>
          </a:xfrm>
          <a:noFill/>
          <a:ln/>
        </p:spPr>
        <p:txBody>
          <a:bodyPr lIns="90488" tIns="44450" rIns="90488" bIns="44450"/>
          <a:lstStyle/>
          <a:p>
            <a:r>
              <a:rPr lang="en-US" b="1" dirty="0">
                <a:solidFill>
                  <a:srgbClr val="FFC000"/>
                </a:solidFill>
              </a:rPr>
              <a:t>Calculating and Presenting the Risk</a:t>
            </a:r>
          </a:p>
        </p:txBody>
      </p:sp>
      <p:sp>
        <p:nvSpPr>
          <p:cNvPr id="13315" name="Rectangle 3"/>
          <p:cNvSpPr>
            <a:spLocks noGrp="1" noChangeArrowheads="1"/>
          </p:cNvSpPr>
          <p:nvPr>
            <p:ph idx="1"/>
          </p:nvPr>
        </p:nvSpPr>
        <p:spPr>
          <a:xfrm>
            <a:off x="190500" y="1447800"/>
            <a:ext cx="9829800" cy="5105400"/>
          </a:xfrm>
          <a:noFill/>
          <a:ln/>
        </p:spPr>
        <p:txBody>
          <a:bodyPr lIns="90488" tIns="44450" rIns="90488" bIns="44450">
            <a:normAutofit fontScale="92500" lnSpcReduction="20000"/>
          </a:bodyPr>
          <a:lstStyle/>
          <a:p>
            <a:r>
              <a:rPr lang="en-US" b="1" dirty="0"/>
              <a:t>straightforward counseling situations </a:t>
            </a:r>
            <a:r>
              <a:rPr lang="en-US" dirty="0"/>
              <a:t>- little more than  knowledge about </a:t>
            </a:r>
            <a:r>
              <a:rPr lang="en-US" dirty="0" err="1"/>
              <a:t>Mendelian</a:t>
            </a:r>
            <a:r>
              <a:rPr lang="en-US" dirty="0"/>
              <a:t> inheritance is needed </a:t>
            </a:r>
          </a:p>
          <a:p>
            <a:r>
              <a:rPr lang="en-US" dirty="0"/>
              <a:t>Problems:</a:t>
            </a:r>
          </a:p>
          <a:p>
            <a:pPr lvl="1"/>
            <a:r>
              <a:rPr lang="en-US" sz="3200" dirty="0"/>
              <a:t>delayed age of onset</a:t>
            </a:r>
          </a:p>
          <a:p>
            <a:pPr lvl="1"/>
            <a:r>
              <a:rPr lang="en-US" sz="3200" dirty="0"/>
              <a:t>reduced </a:t>
            </a:r>
            <a:r>
              <a:rPr lang="en-US" sz="3200" dirty="0" smtClean="0"/>
              <a:t>penetrance-</a:t>
            </a:r>
            <a:r>
              <a:rPr lang="en-AU" sz="3200" dirty="0"/>
              <a:t>Penetrance refers to the proportion of people with a particular genetic change (such as a mutation in a specific gene) who exhibit signs and symptoms of a genetic disorder. If some people with the mutation do not develop features of the disorder, the condition is said to have reduced (or incomplete) penetrance. Reduced penetrance often occurs with familial cancer syndromes</a:t>
            </a:r>
            <a:r>
              <a:rPr lang="en-AU" sz="3200" dirty="0" smtClean="0"/>
              <a:t>.</a:t>
            </a:r>
            <a:endParaRPr lang="en-US" sz="3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74638"/>
            <a:ext cx="9258300" cy="639762"/>
          </a:xfrm>
        </p:spPr>
        <p:txBody>
          <a:bodyPr>
            <a:normAutofit fontScale="90000"/>
          </a:bodyPr>
          <a:lstStyle/>
          <a:p>
            <a:r>
              <a:rPr lang="en-AU" b="1" i="1" dirty="0" err="1" smtClean="0">
                <a:solidFill>
                  <a:srgbClr val="00B050"/>
                </a:solidFill>
              </a:rPr>
              <a:t>Mendelian</a:t>
            </a:r>
            <a:r>
              <a:rPr lang="en-AU" b="1" i="1" dirty="0" smtClean="0">
                <a:solidFill>
                  <a:srgbClr val="00B050"/>
                </a:solidFill>
              </a:rPr>
              <a:t> Inheritance</a:t>
            </a:r>
            <a:endParaRPr lang="en-AU" b="1" i="1" dirty="0">
              <a:solidFill>
                <a:srgbClr val="00B050"/>
              </a:solidFill>
            </a:endParaRPr>
          </a:p>
        </p:txBody>
      </p:sp>
      <p:sp>
        <p:nvSpPr>
          <p:cNvPr id="3" name="Content Placeholder 2"/>
          <p:cNvSpPr>
            <a:spLocks noGrp="1"/>
          </p:cNvSpPr>
          <p:nvPr>
            <p:ph idx="1"/>
          </p:nvPr>
        </p:nvSpPr>
        <p:spPr>
          <a:xfrm>
            <a:off x="514350" y="990601"/>
            <a:ext cx="9258300" cy="5135566"/>
          </a:xfrm>
        </p:spPr>
        <p:txBody>
          <a:bodyPr>
            <a:normAutofit fontScale="92500" lnSpcReduction="20000"/>
          </a:bodyPr>
          <a:lstStyle/>
          <a:p>
            <a:r>
              <a:rPr lang="en-AU" dirty="0" err="1"/>
              <a:t>Mendelian</a:t>
            </a:r>
            <a:r>
              <a:rPr lang="en-AU" dirty="0"/>
              <a:t> inheritance refers to an inheritance pattern that follows the </a:t>
            </a:r>
            <a:r>
              <a:rPr lang="en-AU" u="sng" dirty="0">
                <a:solidFill>
                  <a:srgbClr val="FF0000"/>
                </a:solidFill>
              </a:rPr>
              <a:t>laws of segregation and independent assortment</a:t>
            </a:r>
            <a:r>
              <a:rPr lang="en-AU" dirty="0"/>
              <a:t> in which a gene inherited from either parent segregates into gametes at an equal frequency. </a:t>
            </a:r>
            <a:endParaRPr lang="en-AU" dirty="0" smtClean="0"/>
          </a:p>
          <a:p>
            <a:r>
              <a:rPr lang="en-AU" dirty="0" smtClean="0"/>
              <a:t>Three </a:t>
            </a:r>
            <a:r>
              <a:rPr lang="en-AU" dirty="0"/>
              <a:t>major patterns of </a:t>
            </a:r>
            <a:r>
              <a:rPr lang="en-AU" dirty="0" err="1"/>
              <a:t>Mendelian</a:t>
            </a:r>
            <a:r>
              <a:rPr lang="en-AU" dirty="0"/>
              <a:t> inheritance for disease traits are described: autosomal dominant, autosomal recessive, and </a:t>
            </a:r>
            <a:r>
              <a:rPr lang="en-AU" dirty="0" smtClean="0"/>
              <a:t>X-linked. </a:t>
            </a:r>
          </a:p>
          <a:p>
            <a:r>
              <a:rPr lang="en-AU" dirty="0" err="1" smtClean="0"/>
              <a:t>Mendelian</a:t>
            </a:r>
            <a:r>
              <a:rPr lang="en-AU" dirty="0" smtClean="0"/>
              <a:t> </a:t>
            </a:r>
            <a:r>
              <a:rPr lang="en-AU" dirty="0"/>
              <a:t>inheritance patterns refer to observable traits, not to genes. </a:t>
            </a:r>
            <a:endParaRPr lang="en-AU" dirty="0" smtClean="0"/>
          </a:p>
          <a:p>
            <a:r>
              <a:rPr lang="en-AU" dirty="0" smtClean="0"/>
              <a:t>Some </a:t>
            </a:r>
            <a:r>
              <a:rPr lang="en-AU" dirty="0"/>
              <a:t>alleles at a specific locus may encode a trait that segregates in a dominant manner, whereas another allele may encode the same or a similar trait, but instead it segregates in a recessive manner.</a:t>
            </a:r>
          </a:p>
        </p:txBody>
      </p:sp>
    </p:spTree>
    <p:extLst>
      <p:ext uri="{BB962C8B-B14F-4D97-AF65-F5344CB8AC3E}">
        <p14:creationId xmlns:p14="http://schemas.microsoft.com/office/powerpoint/2010/main" val="35084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 y="228600"/>
            <a:ext cx="9944100"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355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2100" y="381000"/>
            <a:ext cx="7239000" cy="580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66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81100" y="133350"/>
            <a:ext cx="7772400" cy="1143000"/>
          </a:xfrm>
          <a:noFill/>
          <a:ln/>
        </p:spPr>
        <p:txBody>
          <a:bodyPr lIns="90488" tIns="44450" rIns="90488" bIns="44450"/>
          <a:lstStyle/>
          <a:p>
            <a:r>
              <a:rPr lang="en-US" dirty="0"/>
              <a:t> </a:t>
            </a:r>
            <a:r>
              <a:rPr lang="en-US" b="1" dirty="0">
                <a:solidFill>
                  <a:srgbClr val="FF0000"/>
                </a:solidFill>
              </a:rPr>
              <a:t>Presenting the Risk</a:t>
            </a:r>
          </a:p>
        </p:txBody>
      </p:sp>
      <p:sp>
        <p:nvSpPr>
          <p:cNvPr id="14339" name="Rectangle 3"/>
          <p:cNvSpPr>
            <a:spLocks noGrp="1" noChangeArrowheads="1"/>
          </p:cNvSpPr>
          <p:nvPr>
            <p:ph idx="1"/>
          </p:nvPr>
        </p:nvSpPr>
        <p:spPr>
          <a:xfrm>
            <a:off x="419100" y="1447800"/>
            <a:ext cx="9525000" cy="4171950"/>
          </a:xfrm>
          <a:noFill/>
          <a:ln/>
        </p:spPr>
        <p:txBody>
          <a:bodyPr lIns="90488" tIns="44450" rIns="90488" bIns="44450"/>
          <a:lstStyle/>
          <a:p>
            <a:r>
              <a:rPr lang="en-US" sz="3600" dirty="0"/>
              <a:t>does not simply involve conveying  stark risk figures in isolation</a:t>
            </a:r>
          </a:p>
          <a:p>
            <a:r>
              <a:rPr lang="en-US" sz="3600" dirty="0"/>
              <a:t>parents must be given as much </a:t>
            </a:r>
            <a:r>
              <a:rPr lang="en-US" sz="3600" b="1" dirty="0"/>
              <a:t>background</a:t>
            </a:r>
            <a:r>
              <a:rPr lang="en-US" sz="3600" dirty="0"/>
              <a:t> as possible</a:t>
            </a:r>
          </a:p>
          <a:p>
            <a:r>
              <a:rPr lang="en-US" sz="3600" dirty="0"/>
              <a:t>as rule of thumb:  </a:t>
            </a:r>
            <a:r>
              <a:rPr lang="en-US" sz="3600" b="1" dirty="0"/>
              <a:t>recurrence risks should be quantified, qualified and placed in context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57300" y="57150"/>
            <a:ext cx="7772400" cy="1143000"/>
          </a:xfrm>
          <a:noFill/>
          <a:ln/>
        </p:spPr>
        <p:txBody>
          <a:bodyPr lIns="90488" tIns="44450" rIns="90488" bIns="44450"/>
          <a:lstStyle/>
          <a:p>
            <a:r>
              <a:rPr lang="en-US" b="1" dirty="0"/>
              <a:t>Quantification</a:t>
            </a:r>
          </a:p>
        </p:txBody>
      </p:sp>
      <p:sp>
        <p:nvSpPr>
          <p:cNvPr id="15363" name="Rectangle 3"/>
          <p:cNvSpPr>
            <a:spLocks noGrp="1" noChangeArrowheads="1"/>
          </p:cNvSpPr>
          <p:nvPr>
            <p:ph idx="1"/>
          </p:nvPr>
        </p:nvSpPr>
        <p:spPr>
          <a:xfrm>
            <a:off x="342900" y="1295400"/>
            <a:ext cx="9601200" cy="4095750"/>
          </a:xfrm>
          <a:noFill/>
          <a:ln/>
        </p:spPr>
        <p:txBody>
          <a:bodyPr lIns="90488" tIns="44450" rIns="90488" bIns="44450">
            <a:normAutofit fontScale="92500" lnSpcReduction="10000"/>
          </a:bodyPr>
          <a:lstStyle/>
          <a:p>
            <a:r>
              <a:rPr lang="en-US" sz="3600" dirty="0"/>
              <a:t>Most prospective parents will have some concept of </a:t>
            </a:r>
            <a:r>
              <a:rPr lang="en-US" sz="3600" dirty="0" smtClean="0"/>
              <a:t>risks</a:t>
            </a:r>
          </a:p>
          <a:p>
            <a:pPr marL="0" indent="0">
              <a:buNone/>
            </a:pPr>
            <a:endParaRPr lang="en-US" sz="3600" dirty="0"/>
          </a:p>
          <a:p>
            <a:r>
              <a:rPr lang="en-US" sz="3600" dirty="0"/>
              <a:t>Experience demonstrates that some </a:t>
            </a:r>
            <a:r>
              <a:rPr lang="en-US" sz="3600" b="1" dirty="0"/>
              <a:t>common misinterpretations occur</a:t>
            </a:r>
            <a:endParaRPr lang="en-US" sz="3600" dirty="0"/>
          </a:p>
          <a:p>
            <a:pPr lvl="1"/>
            <a:r>
              <a:rPr lang="en-US" sz="3200" dirty="0"/>
              <a:t>a risk of 1 in 4 may be remembered as 4 to 1, 1 in 40, or even 14% !!!</a:t>
            </a:r>
          </a:p>
          <a:p>
            <a:pPr lvl="1"/>
            <a:r>
              <a:rPr lang="en-US" sz="3200" dirty="0"/>
              <a:t>the risk only applies to every fourth child</a:t>
            </a:r>
            <a:r>
              <a:rPr lang="en-US" sz="3600" dirty="0"/>
              <a:t> </a:t>
            </a:r>
            <a:r>
              <a:rPr lang="en-US" sz="3200" dirty="0" smtClean="0"/>
              <a:t>!!</a:t>
            </a:r>
            <a:endParaRPr lang="en-US" b="1" dirty="0"/>
          </a:p>
          <a:p>
            <a:pPr marL="457200" lvl="1" indent="0">
              <a:buNone/>
            </a:pPr>
            <a:endParaRPr lang="en-US" sz="3200"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57300" y="133350"/>
            <a:ext cx="7772400" cy="1143000"/>
          </a:xfrm>
          <a:noFill/>
          <a:ln/>
        </p:spPr>
        <p:txBody>
          <a:bodyPr lIns="90488" tIns="44450" rIns="90488" bIns="44450"/>
          <a:lstStyle/>
          <a:p>
            <a:r>
              <a:rPr lang="en-US" b="1" dirty="0">
                <a:solidFill>
                  <a:srgbClr val="FF0000"/>
                </a:solidFill>
              </a:rPr>
              <a:t>Qualification - Nature of a Risk</a:t>
            </a:r>
          </a:p>
        </p:txBody>
      </p:sp>
      <p:sp>
        <p:nvSpPr>
          <p:cNvPr id="17411" name="Rectangle 3"/>
          <p:cNvSpPr>
            <a:spLocks noGrp="1" noChangeArrowheads="1"/>
          </p:cNvSpPr>
          <p:nvPr>
            <p:ph idx="1"/>
          </p:nvPr>
        </p:nvSpPr>
        <p:spPr>
          <a:xfrm>
            <a:off x="266700" y="1219200"/>
            <a:ext cx="9601200" cy="4876800"/>
          </a:xfrm>
          <a:noFill/>
          <a:ln/>
        </p:spPr>
        <p:txBody>
          <a:bodyPr lIns="90488" tIns="44450" rIns="90488" bIns="44450">
            <a:normAutofit lnSpcReduction="10000"/>
          </a:bodyPr>
          <a:lstStyle/>
          <a:p>
            <a:endParaRPr lang="en-US" dirty="0" smtClean="0"/>
          </a:p>
          <a:p>
            <a:r>
              <a:rPr lang="en-US" dirty="0" smtClean="0"/>
              <a:t>factor </a:t>
            </a:r>
            <a:r>
              <a:rPr lang="en-US" dirty="0"/>
              <a:t>which influences parents when deciding whether to have another child is </a:t>
            </a:r>
            <a:r>
              <a:rPr lang="en-US" b="1" dirty="0"/>
              <a:t>nature</a:t>
            </a:r>
            <a:r>
              <a:rPr lang="en-US" dirty="0"/>
              <a:t> of the </a:t>
            </a:r>
            <a:r>
              <a:rPr lang="en-US" b="1" dirty="0"/>
              <a:t>long-term burden </a:t>
            </a:r>
            <a:r>
              <a:rPr lang="en-US" dirty="0"/>
              <a:t>associated with a risk rather than precise numerical </a:t>
            </a:r>
            <a:r>
              <a:rPr lang="en-US" dirty="0" smtClean="0"/>
              <a:t>value</a:t>
            </a:r>
          </a:p>
          <a:p>
            <a:pPr marL="0" indent="0">
              <a:buNone/>
            </a:pPr>
            <a:endParaRPr lang="en-US" dirty="0"/>
          </a:p>
          <a:p>
            <a:r>
              <a:rPr lang="en-US" dirty="0"/>
              <a:t>“high-risk” of 1 in 2 for a </a:t>
            </a:r>
            <a:r>
              <a:rPr lang="en-US" b="1" dirty="0"/>
              <a:t>trivial problem </a:t>
            </a:r>
            <a:r>
              <a:rPr lang="en-US" dirty="0"/>
              <a:t>(</a:t>
            </a:r>
            <a:r>
              <a:rPr lang="en-US" dirty="0" err="1"/>
              <a:t>polydactaly</a:t>
            </a:r>
            <a:r>
              <a:rPr lang="en-US" dirty="0"/>
              <a:t>) will not deter many families while a “low risk” of 1 in 25 for a disabling condition  (NTD)  can have a significant deterrent effect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333500" y="57150"/>
            <a:ext cx="7772400" cy="1143000"/>
          </a:xfrm>
          <a:noFill/>
          <a:ln/>
        </p:spPr>
        <p:txBody>
          <a:bodyPr lIns="90488" tIns="44450" rIns="90488" bIns="44450"/>
          <a:lstStyle/>
          <a:p>
            <a:r>
              <a:rPr lang="en-US" b="1" dirty="0">
                <a:solidFill>
                  <a:srgbClr val="FF0000"/>
                </a:solidFill>
              </a:rPr>
              <a:t>Discussing the Options</a:t>
            </a:r>
          </a:p>
        </p:txBody>
      </p:sp>
      <p:sp>
        <p:nvSpPr>
          <p:cNvPr id="19459" name="Rectangle 3"/>
          <p:cNvSpPr>
            <a:spLocks noGrp="1" noChangeArrowheads="1"/>
          </p:cNvSpPr>
          <p:nvPr>
            <p:ph idx="1"/>
          </p:nvPr>
        </p:nvSpPr>
        <p:spPr>
          <a:xfrm>
            <a:off x="266700" y="1295400"/>
            <a:ext cx="9601200" cy="5181600"/>
          </a:xfrm>
          <a:noFill/>
          <a:ln/>
        </p:spPr>
        <p:txBody>
          <a:bodyPr lIns="90488" tIns="44450" rIns="90488" bIns="44450">
            <a:noAutofit/>
          </a:bodyPr>
          <a:lstStyle/>
          <a:p>
            <a:r>
              <a:rPr lang="en-US" sz="3600" dirty="0"/>
              <a:t>provide </a:t>
            </a:r>
            <a:r>
              <a:rPr lang="en-US" sz="3600" dirty="0" smtClean="0"/>
              <a:t>clients </a:t>
            </a:r>
            <a:r>
              <a:rPr lang="en-US" sz="3600" dirty="0"/>
              <a:t>with </a:t>
            </a:r>
            <a:r>
              <a:rPr lang="en-US" sz="3600" b="1" dirty="0"/>
              <a:t>all </a:t>
            </a:r>
            <a:r>
              <a:rPr lang="en-US" sz="3600" dirty="0"/>
              <a:t>information needed to arrive at </a:t>
            </a:r>
            <a:r>
              <a:rPr lang="en-US" sz="3600" b="1" dirty="0"/>
              <a:t>their own </a:t>
            </a:r>
            <a:r>
              <a:rPr lang="en-US" sz="3600" dirty="0"/>
              <a:t>informed decision</a:t>
            </a:r>
          </a:p>
          <a:p>
            <a:r>
              <a:rPr lang="en-US" sz="3600" dirty="0"/>
              <a:t>details of all the choices open to them - include a complete  discussion of </a:t>
            </a:r>
            <a:r>
              <a:rPr lang="en-US" sz="3600" b="1" dirty="0"/>
              <a:t>reproductive options</a:t>
            </a:r>
          </a:p>
          <a:p>
            <a:r>
              <a:rPr lang="en-US" sz="3600" dirty="0"/>
              <a:t>alternative approaches to conception </a:t>
            </a:r>
            <a:r>
              <a:rPr lang="en-US" sz="3600" dirty="0" smtClean="0"/>
              <a:t>– AID-Artificial insemination by Donor, </a:t>
            </a:r>
            <a:r>
              <a:rPr lang="en-US" sz="3600" dirty="0"/>
              <a:t>donor ova</a:t>
            </a:r>
          </a:p>
          <a:p>
            <a:r>
              <a:rPr lang="en-US" sz="3600" dirty="0"/>
              <a:t>review of</a:t>
            </a:r>
            <a:r>
              <a:rPr lang="en-US" sz="3600" b="1" dirty="0"/>
              <a:t> techniques, limitations and risks </a:t>
            </a:r>
            <a:r>
              <a:rPr lang="en-US" sz="3600" dirty="0"/>
              <a:t>associated with methods available for prenatal diagnosis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81100" y="57150"/>
            <a:ext cx="7772400" cy="1143000"/>
          </a:xfrm>
          <a:noFill/>
          <a:ln/>
        </p:spPr>
        <p:txBody>
          <a:bodyPr lIns="90488" tIns="44450" rIns="90488" bIns="44450"/>
          <a:lstStyle/>
          <a:p>
            <a:r>
              <a:rPr lang="en-US" b="1" dirty="0">
                <a:solidFill>
                  <a:srgbClr val="FF0000"/>
                </a:solidFill>
              </a:rPr>
              <a:t>Communication and Support</a:t>
            </a:r>
          </a:p>
        </p:txBody>
      </p:sp>
      <p:sp>
        <p:nvSpPr>
          <p:cNvPr id="21507" name="Rectangle 3"/>
          <p:cNvSpPr>
            <a:spLocks noGrp="1" noChangeArrowheads="1"/>
          </p:cNvSpPr>
          <p:nvPr>
            <p:ph idx="1"/>
          </p:nvPr>
        </p:nvSpPr>
        <p:spPr>
          <a:xfrm>
            <a:off x="495300" y="1295400"/>
            <a:ext cx="9067800" cy="4248150"/>
          </a:xfrm>
          <a:noFill/>
          <a:ln/>
        </p:spPr>
        <p:txBody>
          <a:bodyPr lIns="90488" tIns="44450" rIns="90488" bIns="44450"/>
          <a:lstStyle/>
          <a:p>
            <a:r>
              <a:rPr lang="en-US" sz="3600" dirty="0"/>
              <a:t>Communication - two way process</a:t>
            </a:r>
          </a:p>
          <a:p>
            <a:r>
              <a:rPr lang="en-US" sz="3600" dirty="0"/>
              <a:t>Counselor provides information</a:t>
            </a:r>
          </a:p>
          <a:p>
            <a:r>
              <a:rPr lang="en-US" sz="3600" dirty="0"/>
              <a:t>Receptive to fears and aspirations: expressed or unexpressed by </a:t>
            </a:r>
            <a:r>
              <a:rPr lang="en-US" sz="3600" dirty="0" err="1" smtClean="0"/>
              <a:t>consultand</a:t>
            </a:r>
            <a:endParaRPr lang="en-US" sz="3600" dirty="0"/>
          </a:p>
          <a:p>
            <a:r>
              <a:rPr lang="en-US" sz="3600" dirty="0"/>
              <a:t>Information - present in clear, sympathetic and appropriate manner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57300" y="57150"/>
            <a:ext cx="7772400" cy="1143000"/>
          </a:xfrm>
          <a:noFill/>
          <a:ln/>
        </p:spPr>
        <p:txBody>
          <a:bodyPr lIns="90488" tIns="44450" rIns="90488" bIns="44450"/>
          <a:lstStyle/>
          <a:p>
            <a:r>
              <a:rPr lang="en-US" b="1" dirty="0"/>
              <a:t>Communication and Support</a:t>
            </a:r>
          </a:p>
        </p:txBody>
      </p:sp>
      <p:sp>
        <p:nvSpPr>
          <p:cNvPr id="22531" name="Rectangle 3"/>
          <p:cNvSpPr>
            <a:spLocks noGrp="1" noChangeArrowheads="1"/>
          </p:cNvSpPr>
          <p:nvPr>
            <p:ph idx="1"/>
          </p:nvPr>
        </p:nvSpPr>
        <p:spPr>
          <a:xfrm>
            <a:off x="0" y="1219200"/>
            <a:ext cx="9867900" cy="4953000"/>
          </a:xfrm>
          <a:noFill/>
          <a:ln/>
        </p:spPr>
        <p:txBody>
          <a:bodyPr lIns="90488" tIns="44450" rIns="90488" bIns="44450">
            <a:normAutofit/>
          </a:bodyPr>
          <a:lstStyle/>
          <a:p>
            <a:r>
              <a:rPr lang="en-US" sz="4000" dirty="0"/>
              <a:t>Individual or couple will be </a:t>
            </a:r>
            <a:r>
              <a:rPr lang="en-US" sz="4000" b="1" dirty="0"/>
              <a:t>extremely upset </a:t>
            </a:r>
            <a:r>
              <a:rPr lang="en-US" sz="4000" dirty="0"/>
              <a:t>when first made aware of a genetic disorder</a:t>
            </a:r>
          </a:p>
          <a:p>
            <a:r>
              <a:rPr lang="en-US" sz="4000" dirty="0"/>
              <a:t>complex psychological and emotional factors can influence counseling dialogue</a:t>
            </a:r>
          </a:p>
          <a:p>
            <a:r>
              <a:rPr lang="en-US" sz="4000" dirty="0"/>
              <a:t>setting - </a:t>
            </a:r>
            <a:r>
              <a:rPr lang="en-US" sz="4000" b="1" dirty="0"/>
              <a:t>agreeable, private and quiet, with ample time for discussion and questions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57300" y="133350"/>
            <a:ext cx="7772400" cy="1143000"/>
          </a:xfrm>
          <a:noFill/>
          <a:ln/>
        </p:spPr>
        <p:txBody>
          <a:bodyPr lIns="90488" tIns="44450" rIns="90488" bIns="44450"/>
          <a:lstStyle/>
          <a:p>
            <a:r>
              <a:rPr lang="en-US" b="1" dirty="0">
                <a:solidFill>
                  <a:srgbClr val="FF0000"/>
                </a:solidFill>
              </a:rPr>
              <a:t>What is Genetic Counseling?</a:t>
            </a:r>
          </a:p>
        </p:txBody>
      </p:sp>
      <p:sp>
        <p:nvSpPr>
          <p:cNvPr id="5123" name="Rectangle 3"/>
          <p:cNvSpPr>
            <a:spLocks noGrp="1" noChangeArrowheads="1"/>
          </p:cNvSpPr>
          <p:nvPr>
            <p:ph idx="1"/>
          </p:nvPr>
        </p:nvSpPr>
        <p:spPr>
          <a:xfrm>
            <a:off x="419100" y="1219200"/>
            <a:ext cx="9601200" cy="5638800"/>
          </a:xfrm>
          <a:noFill/>
          <a:ln/>
        </p:spPr>
        <p:txBody>
          <a:bodyPr lIns="90488" tIns="44450" rIns="90488" bIns="44450">
            <a:normAutofit/>
          </a:bodyPr>
          <a:lstStyle/>
          <a:p>
            <a:r>
              <a:rPr lang="en-US" sz="3600" b="1" dirty="0"/>
              <a:t>C</a:t>
            </a:r>
            <a:r>
              <a:rPr lang="en-US" sz="3600" b="1" dirty="0" smtClean="0"/>
              <a:t>ommunication process that deals with the human problems associated with the occurrence of a genetic disorder in a family.</a:t>
            </a:r>
            <a:endParaRPr lang="en-US" dirty="0"/>
          </a:p>
          <a:p>
            <a:r>
              <a:rPr lang="en-US" dirty="0"/>
              <a:t>address individual concerns relating to development / transmission of hereditary </a:t>
            </a:r>
            <a:r>
              <a:rPr lang="en-US" dirty="0" smtClean="0"/>
              <a:t>disorder;</a:t>
            </a:r>
            <a:endParaRPr lang="en-US" dirty="0"/>
          </a:p>
          <a:p>
            <a:r>
              <a:rPr lang="en-US" dirty="0"/>
              <a:t>strong communicative and supportive element so that those who seek information are able to reach their own fully informed decisions without undue pressure or </a:t>
            </a:r>
            <a:r>
              <a:rPr lang="en-US" dirty="0" smtClean="0"/>
              <a:t>stress.</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57300" y="57150"/>
            <a:ext cx="7772400" cy="1143000"/>
          </a:xfrm>
          <a:noFill/>
          <a:ln/>
        </p:spPr>
        <p:txBody>
          <a:bodyPr lIns="90488" tIns="44450" rIns="90488" bIns="44450"/>
          <a:lstStyle/>
          <a:p>
            <a:r>
              <a:rPr lang="en-US"/>
              <a:t>Counseling</a:t>
            </a:r>
          </a:p>
        </p:txBody>
      </p:sp>
      <p:sp>
        <p:nvSpPr>
          <p:cNvPr id="23555" name="Rectangle 3"/>
          <p:cNvSpPr>
            <a:spLocks noGrp="1" noChangeArrowheads="1"/>
          </p:cNvSpPr>
          <p:nvPr>
            <p:ph idx="1"/>
          </p:nvPr>
        </p:nvSpPr>
        <p:spPr>
          <a:xfrm>
            <a:off x="266700" y="1219200"/>
            <a:ext cx="9448800" cy="4171950"/>
          </a:xfrm>
          <a:noFill/>
          <a:ln/>
        </p:spPr>
        <p:txBody>
          <a:bodyPr lIns="90488" tIns="44450" rIns="90488" bIns="44450"/>
          <a:lstStyle/>
          <a:p>
            <a:r>
              <a:rPr lang="en-US" sz="3600" dirty="0"/>
              <a:t>Session can be so </a:t>
            </a:r>
            <a:r>
              <a:rPr lang="en-US" sz="3600" b="1" dirty="0"/>
              <a:t>intense and intimidating </a:t>
            </a:r>
            <a:r>
              <a:rPr lang="en-US" sz="3600" dirty="0"/>
              <a:t>that amount and accuracy of information retained is very disappointing</a:t>
            </a:r>
          </a:p>
          <a:p>
            <a:r>
              <a:rPr lang="en-US" sz="3600" b="1" dirty="0"/>
              <a:t>Letter </a:t>
            </a:r>
            <a:r>
              <a:rPr lang="en-US" sz="3600" dirty="0"/>
              <a:t>summarizing the topics discussed at counseling session is often sent to family </a:t>
            </a:r>
          </a:p>
          <a:p>
            <a:r>
              <a:rPr lang="en-US" sz="3600" b="1" dirty="0"/>
              <a:t>Follow-up home visit or clinic appointment </a:t>
            </a:r>
            <a:r>
              <a:rPr lang="en-US" sz="3600" dirty="0"/>
              <a:t>to clarify any confusing issues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33500" y="57150"/>
            <a:ext cx="7772400" cy="1143000"/>
          </a:xfrm>
          <a:noFill/>
          <a:ln/>
        </p:spPr>
        <p:txBody>
          <a:bodyPr lIns="90488" tIns="44450" rIns="90488" bIns="44450"/>
          <a:lstStyle/>
          <a:p>
            <a:r>
              <a:rPr lang="en-US" b="1" dirty="0">
                <a:solidFill>
                  <a:srgbClr val="0070C0"/>
                </a:solidFill>
              </a:rPr>
              <a:t>Directive or Non-Directive</a:t>
            </a:r>
          </a:p>
        </p:txBody>
      </p:sp>
      <p:sp>
        <p:nvSpPr>
          <p:cNvPr id="24579" name="Rectangle 3"/>
          <p:cNvSpPr>
            <a:spLocks noGrp="1" noChangeArrowheads="1"/>
          </p:cNvSpPr>
          <p:nvPr>
            <p:ph idx="1"/>
          </p:nvPr>
        </p:nvSpPr>
        <p:spPr>
          <a:xfrm>
            <a:off x="190500" y="1143000"/>
            <a:ext cx="9677400" cy="4648200"/>
          </a:xfrm>
          <a:noFill/>
          <a:ln/>
        </p:spPr>
        <p:txBody>
          <a:bodyPr lIns="90488" tIns="44450" rIns="90488" bIns="44450">
            <a:noAutofit/>
          </a:bodyPr>
          <a:lstStyle/>
          <a:p>
            <a:r>
              <a:rPr lang="en-US" dirty="0"/>
              <a:t>Universal  agreement - non-coercive with </a:t>
            </a:r>
            <a:r>
              <a:rPr lang="en-US" b="1" dirty="0"/>
              <a:t>no attempt to direct </a:t>
            </a:r>
            <a:r>
              <a:rPr lang="en-US" dirty="0" err="1"/>
              <a:t>consultand</a:t>
            </a:r>
            <a:r>
              <a:rPr lang="en-US" dirty="0"/>
              <a:t> along a course of action</a:t>
            </a:r>
          </a:p>
          <a:p>
            <a:r>
              <a:rPr lang="en-US" dirty="0"/>
              <a:t>Non-judgmental - even if decision reached seems ill-advised</a:t>
            </a:r>
          </a:p>
          <a:p>
            <a:r>
              <a:rPr lang="en-US" dirty="0"/>
              <a:t>Unwise to answer “What would you do if placed in my position?” rather consideration should be given to </a:t>
            </a:r>
            <a:r>
              <a:rPr lang="en-US" b="1" dirty="0"/>
              <a:t>consequences of each possible course of action</a:t>
            </a:r>
            <a:endParaRPr lang="en-US" dirty="0"/>
          </a:p>
          <a:p>
            <a:r>
              <a:rPr lang="en-US" b="1" dirty="0"/>
              <a:t>remember - </a:t>
            </a:r>
            <a:r>
              <a:rPr lang="en-US" b="1" dirty="0" err="1"/>
              <a:t>counsultand</a:t>
            </a:r>
            <a:r>
              <a:rPr lang="en-US" b="1" dirty="0"/>
              <a:t> has to live with consequences!!!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Pedigree charts Hemophilia in the royal family I II III IV0 "/>
          <p:cNvPicPr>
            <a:picLocks noGrp="1"/>
          </p:cNvPicPr>
          <p:nvPr>
            <p:ph idx="1"/>
          </p:nvPr>
        </p:nvPicPr>
        <p:blipFill>
          <a:blip r:embed="rId2"/>
          <a:srcRect/>
          <a:stretch>
            <a:fillRect/>
          </a:stretch>
        </p:blipFill>
        <p:spPr bwMode="auto">
          <a:xfrm>
            <a:off x="723900" y="0"/>
            <a:ext cx="8915400" cy="6858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8" tIns="44450" rIns="90488" bIns="44450"/>
          <a:lstStyle/>
          <a:p>
            <a:r>
              <a:rPr lang="en-US" b="1" dirty="0"/>
              <a:t>Special Problems in Genetic Counseling</a:t>
            </a:r>
          </a:p>
        </p:txBody>
      </p:sp>
      <p:sp>
        <p:nvSpPr>
          <p:cNvPr id="25603" name="Rectangle 3"/>
          <p:cNvSpPr>
            <a:spLocks noGrp="1" noChangeArrowheads="1"/>
          </p:cNvSpPr>
          <p:nvPr>
            <p:ph idx="1"/>
          </p:nvPr>
        </p:nvSpPr>
        <p:spPr>
          <a:xfrm>
            <a:off x="1409700" y="1962150"/>
            <a:ext cx="7772400" cy="4114800"/>
          </a:xfrm>
          <a:noFill/>
          <a:ln/>
        </p:spPr>
        <p:txBody>
          <a:bodyPr lIns="90488" tIns="44450" rIns="90488" bIns="44450"/>
          <a:lstStyle/>
          <a:p>
            <a:r>
              <a:rPr lang="en-US" sz="4000" dirty="0"/>
              <a:t>Consanguinity and Incest</a:t>
            </a:r>
          </a:p>
          <a:p>
            <a:r>
              <a:rPr lang="en-US" sz="4000" dirty="0"/>
              <a:t>Adoption and genetic disorders</a:t>
            </a:r>
          </a:p>
          <a:p>
            <a:r>
              <a:rPr lang="en-US" sz="4000" dirty="0"/>
              <a:t>Disputed Paternity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90488" tIns="44450" rIns="90488" bIns="44450"/>
          <a:lstStyle/>
          <a:p>
            <a:r>
              <a:rPr lang="en-US" b="1" dirty="0">
                <a:solidFill>
                  <a:srgbClr val="FF0000"/>
                </a:solidFill>
              </a:rPr>
              <a:t>Consanguinity and Incest</a:t>
            </a:r>
          </a:p>
        </p:txBody>
      </p:sp>
      <p:sp>
        <p:nvSpPr>
          <p:cNvPr id="26627" name="Rectangle 3"/>
          <p:cNvSpPr>
            <a:spLocks noGrp="1" noChangeArrowheads="1"/>
          </p:cNvSpPr>
          <p:nvPr>
            <p:ph idx="1"/>
          </p:nvPr>
        </p:nvSpPr>
        <p:spPr>
          <a:xfrm>
            <a:off x="495300" y="1371600"/>
            <a:ext cx="9067800" cy="4095750"/>
          </a:xfrm>
          <a:noFill/>
          <a:ln/>
        </p:spPr>
        <p:txBody>
          <a:bodyPr lIns="90488" tIns="44450" rIns="90488" bIns="44450">
            <a:normAutofit lnSpcReduction="10000"/>
          </a:bodyPr>
          <a:lstStyle/>
          <a:p>
            <a:r>
              <a:rPr lang="en-US" sz="3600" dirty="0"/>
              <a:t>Consanguineous Marriage is between blood relatives who have at least one common ancestor no more remote than great-great grand </a:t>
            </a:r>
            <a:r>
              <a:rPr lang="en-US" sz="3600" dirty="0" smtClean="0"/>
              <a:t>parent</a:t>
            </a:r>
          </a:p>
          <a:p>
            <a:pPr marL="0" indent="0">
              <a:buNone/>
            </a:pPr>
            <a:endParaRPr lang="en-US" sz="3600" dirty="0"/>
          </a:p>
          <a:p>
            <a:r>
              <a:rPr lang="en-US" sz="3600" dirty="0"/>
              <a:t>Incest - union between first degree relatives (brother-sister, parent-child)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lIns="90488" tIns="44450" rIns="90488" bIns="44450"/>
          <a:lstStyle/>
          <a:p>
            <a:r>
              <a:rPr lang="en-US"/>
              <a:t>Proportion of Genes Shared</a:t>
            </a:r>
          </a:p>
        </p:txBody>
      </p:sp>
      <p:sp>
        <p:nvSpPr>
          <p:cNvPr id="27651" name="Rectangle 3"/>
          <p:cNvSpPr>
            <a:spLocks noGrp="1" noChangeArrowheads="1"/>
          </p:cNvSpPr>
          <p:nvPr>
            <p:ph idx="1"/>
          </p:nvPr>
        </p:nvSpPr>
        <p:spPr>
          <a:xfrm>
            <a:off x="190500" y="1371600"/>
            <a:ext cx="9753600" cy="4171950"/>
          </a:xfrm>
          <a:noFill/>
          <a:ln/>
        </p:spPr>
        <p:txBody>
          <a:bodyPr lIns="90488" tIns="44450" rIns="90488" bIns="44450">
            <a:normAutofit lnSpcReduction="10000"/>
          </a:bodyPr>
          <a:lstStyle/>
          <a:p>
            <a:pPr>
              <a:buFontTx/>
              <a:buNone/>
            </a:pPr>
            <a:r>
              <a:rPr lang="en-US" sz="2000" dirty="0"/>
              <a:t>Genetics relationship                        Proportion  shared                    Risk of abnormality</a:t>
            </a:r>
            <a:br>
              <a:rPr lang="en-US" sz="2000" dirty="0"/>
            </a:br>
            <a:r>
              <a:rPr lang="en-US" sz="2000" dirty="0"/>
              <a:t>of partners                                         genes                                         in offspring      </a:t>
            </a:r>
            <a:br>
              <a:rPr lang="en-US" sz="2000" dirty="0"/>
            </a:br>
            <a:r>
              <a:rPr lang="en-US" sz="2000" dirty="0"/>
              <a:t> </a:t>
            </a:r>
            <a:br>
              <a:rPr lang="en-US" sz="2000" dirty="0"/>
            </a:br>
            <a:r>
              <a:rPr lang="en-US" sz="2000" dirty="0"/>
              <a:t> </a:t>
            </a:r>
            <a:br>
              <a:rPr lang="en-US" sz="2000" dirty="0"/>
            </a:br>
            <a:r>
              <a:rPr lang="en-US" sz="2000" dirty="0"/>
              <a:t>First Degree                                             </a:t>
            </a:r>
            <a:r>
              <a:rPr lang="en-US" sz="2400" dirty="0"/>
              <a:t>1/2                                     50%</a:t>
            </a:r>
            <a:r>
              <a:rPr lang="en-US" sz="2000" dirty="0"/>
              <a:t/>
            </a:r>
            <a:br>
              <a:rPr lang="en-US" sz="2000" dirty="0"/>
            </a:br>
            <a:r>
              <a:rPr lang="en-US" sz="2000" dirty="0"/>
              <a:t>parent-child</a:t>
            </a:r>
            <a:br>
              <a:rPr lang="en-US" sz="2000" dirty="0"/>
            </a:br>
            <a:r>
              <a:rPr lang="en-US" sz="2000" dirty="0"/>
              <a:t>brother-sister</a:t>
            </a:r>
            <a:br>
              <a:rPr lang="en-US" sz="2000" dirty="0"/>
            </a:br>
            <a:r>
              <a:rPr lang="en-US" sz="2000" dirty="0"/>
              <a:t/>
            </a:r>
            <a:br>
              <a:rPr lang="en-US" sz="2000" dirty="0"/>
            </a:br>
            <a:r>
              <a:rPr lang="en-US" sz="2000" dirty="0"/>
              <a:t>Second Degree</a:t>
            </a:r>
            <a:r>
              <a:rPr lang="en-US" sz="2400" dirty="0"/>
              <a:t>                                  1/4                                   5-10%</a:t>
            </a:r>
            <a:r>
              <a:rPr lang="en-US" sz="2000" dirty="0"/>
              <a:t/>
            </a:r>
            <a:br>
              <a:rPr lang="en-US" sz="2000" dirty="0"/>
            </a:br>
            <a:r>
              <a:rPr lang="en-US" sz="2000" dirty="0"/>
              <a:t>uncle-niece</a:t>
            </a:r>
            <a:br>
              <a:rPr lang="en-US" sz="2000" dirty="0"/>
            </a:br>
            <a:r>
              <a:rPr lang="en-US" sz="2000" dirty="0"/>
              <a:t>aunt-nephew</a:t>
            </a:r>
          </a:p>
          <a:p>
            <a:pPr>
              <a:buFontTx/>
              <a:buNone/>
            </a:pPr>
            <a:r>
              <a:rPr lang="en-US" sz="2000" dirty="0"/>
              <a:t/>
            </a:r>
            <a:br>
              <a:rPr lang="en-US" sz="2000" dirty="0"/>
            </a:br>
            <a:r>
              <a:rPr lang="en-US" sz="2000" dirty="0"/>
              <a:t>double first cousins                                  </a:t>
            </a:r>
            <a:r>
              <a:rPr lang="en-US" sz="2400" dirty="0"/>
              <a:t>1/8                                     3-5%</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19100" y="152400"/>
            <a:ext cx="9372600" cy="1123950"/>
          </a:xfrm>
          <a:noFill/>
          <a:ln/>
        </p:spPr>
        <p:txBody>
          <a:bodyPr lIns="90488" tIns="44450" rIns="90488" bIns="44450">
            <a:normAutofit fontScale="90000"/>
          </a:bodyPr>
          <a:lstStyle/>
          <a:p>
            <a:r>
              <a:rPr lang="en-US" sz="3600" dirty="0"/>
              <a:t>Frequencies of three main types of abnormalities in the children of incestuous relationships</a:t>
            </a:r>
          </a:p>
        </p:txBody>
      </p:sp>
      <p:sp>
        <p:nvSpPr>
          <p:cNvPr id="30723" name="Rectangle 3"/>
          <p:cNvSpPr>
            <a:spLocks noGrp="1" noChangeArrowheads="1"/>
          </p:cNvSpPr>
          <p:nvPr>
            <p:ph idx="1"/>
          </p:nvPr>
        </p:nvSpPr>
        <p:spPr>
          <a:xfrm>
            <a:off x="419100" y="1905000"/>
            <a:ext cx="9677400" cy="3867150"/>
          </a:xfrm>
          <a:noFill/>
          <a:ln/>
        </p:spPr>
        <p:txBody>
          <a:bodyPr lIns="90488" tIns="44450" rIns="90488" bIns="44450"/>
          <a:lstStyle/>
          <a:p>
            <a:r>
              <a:rPr lang="en-US" sz="3600" dirty="0"/>
              <a:t>Mental Retardation                              25%</a:t>
            </a:r>
          </a:p>
          <a:p>
            <a:r>
              <a:rPr lang="en-US" sz="3600" dirty="0" err="1"/>
              <a:t>Autosomal</a:t>
            </a:r>
            <a:r>
              <a:rPr lang="en-US" sz="3600" dirty="0"/>
              <a:t> recessive disorder        10-15%</a:t>
            </a:r>
          </a:p>
          <a:p>
            <a:r>
              <a:rPr lang="en-US" sz="3600" dirty="0"/>
              <a:t>Congenital malformations                    10%</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488" tIns="44450" rIns="90488" bIns="44450"/>
          <a:lstStyle/>
          <a:p>
            <a:r>
              <a:rPr lang="en-US"/>
              <a:t>Paternity Testing</a:t>
            </a:r>
          </a:p>
        </p:txBody>
      </p:sp>
      <p:sp>
        <p:nvSpPr>
          <p:cNvPr id="32771" name="Rectangle 3"/>
          <p:cNvSpPr>
            <a:spLocks noGrp="1" noChangeArrowheads="1"/>
          </p:cNvSpPr>
          <p:nvPr>
            <p:ph idx="1"/>
          </p:nvPr>
        </p:nvSpPr>
        <p:spPr>
          <a:xfrm>
            <a:off x="495300" y="1371600"/>
            <a:ext cx="9144000" cy="4171950"/>
          </a:xfrm>
          <a:noFill/>
          <a:ln/>
        </p:spPr>
        <p:txBody>
          <a:bodyPr lIns="90488" tIns="44450" rIns="90488" bIns="44450"/>
          <a:lstStyle/>
          <a:p>
            <a:r>
              <a:rPr lang="en-US" sz="3600"/>
              <a:t>genetic fingerprinting using minisatellite repeat sequence probes</a:t>
            </a:r>
          </a:p>
          <a:p>
            <a:r>
              <a:rPr lang="en-US" sz="3600"/>
              <a:t>pattern of DNA fragments generated by those probes is </a:t>
            </a:r>
            <a:r>
              <a:rPr lang="en-US" sz="3600" b="1" i="1"/>
              <a:t>so highly polymorphic that the restriction map is unique to each individual</a:t>
            </a:r>
          </a:p>
          <a:p>
            <a:r>
              <a:rPr lang="en-US" sz="3600"/>
              <a:t>specific as fingerprints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solidFill>
            <a:srgbClr val="FF99CC"/>
          </a:solidFill>
        </p:spPr>
        <p:txBody>
          <a:bodyPr/>
          <a:lstStyle/>
          <a:p>
            <a:pPr eaLnBrk="1" hangingPunct="1"/>
            <a:r>
              <a:rPr lang="en-GB" smtClean="0"/>
              <a:t>Use of Family Histories</a:t>
            </a:r>
          </a:p>
        </p:txBody>
      </p:sp>
      <p:sp>
        <p:nvSpPr>
          <p:cNvPr id="5123" name="Rectangle 3"/>
          <p:cNvSpPr>
            <a:spLocks noGrp="1" noChangeArrowheads="1"/>
          </p:cNvSpPr>
          <p:nvPr>
            <p:ph type="body" idx="1"/>
          </p:nvPr>
        </p:nvSpPr>
        <p:spPr/>
        <p:txBody>
          <a:bodyPr/>
          <a:lstStyle/>
          <a:p>
            <a:pPr eaLnBrk="1" hangingPunct="1"/>
            <a:r>
              <a:rPr lang="en-GB" smtClean="0"/>
              <a:t>A pattern of human inheritance can be revealed by collecting information about a particular characteristic from the members of a family and then using it to construct a </a:t>
            </a:r>
            <a:r>
              <a:rPr lang="en-GB" b="1" smtClean="0"/>
              <a:t>family tree </a:t>
            </a:r>
            <a:r>
              <a:rPr lang="en-GB" smtClean="0"/>
              <a:t>(</a:t>
            </a:r>
            <a:r>
              <a:rPr lang="en-GB" b="1" smtClean="0"/>
              <a:t>pedigree</a:t>
            </a:r>
            <a:r>
              <a:rPr lang="en-GB" smtClean="0"/>
              <a:t>)</a:t>
            </a:r>
          </a:p>
        </p:txBody>
      </p:sp>
      <p:sp>
        <p:nvSpPr>
          <p:cNvPr id="5124" name="Date Placeholder 3"/>
          <p:cNvSpPr>
            <a:spLocks noGrp="1"/>
          </p:cNvSpPr>
          <p:nvPr>
            <p:ph type="dt" sz="quarter" idx="10"/>
          </p:nvPr>
        </p:nvSpPr>
        <p:spPr>
          <a:noFill/>
        </p:spPr>
        <p:txBody>
          <a:bodyPr/>
          <a:lstStyle/>
          <a:p>
            <a:fld id="{B41550B2-AF3E-4B56-A8CA-67B3DEEB9C0F}" type="datetime1">
              <a:rPr lang="en-GB"/>
              <a:pPr/>
              <a:t>20/12/2020</a:t>
            </a:fld>
            <a:endParaRPr lang="en-GB"/>
          </a:p>
        </p:txBody>
      </p:sp>
      <p:sp>
        <p:nvSpPr>
          <p:cNvPr id="5125" name="Slide Number Placeholder 4"/>
          <p:cNvSpPr>
            <a:spLocks noGrp="1"/>
          </p:cNvSpPr>
          <p:nvPr>
            <p:ph type="sldNum" sz="quarter" idx="12"/>
          </p:nvPr>
        </p:nvSpPr>
        <p:spPr>
          <a:noFill/>
        </p:spPr>
        <p:txBody>
          <a:bodyPr/>
          <a:lstStyle/>
          <a:p>
            <a:fld id="{FBDEFC18-FC6B-4970-9B8A-95B7486ED4A2}" type="slidenum">
              <a:rPr lang="en-GB" smtClean="0"/>
              <a:pPr/>
              <a:t>28</a:t>
            </a:fld>
            <a:endParaRPr lang="en-GB" smtClean="0"/>
          </a:p>
        </p:txBody>
      </p:sp>
      <p:sp>
        <p:nvSpPr>
          <p:cNvPr id="5126" name="Footer Placeholder 5"/>
          <p:cNvSpPr>
            <a:spLocks noGrp="1"/>
          </p:cNvSpPr>
          <p:nvPr>
            <p:ph type="ftr" sz="quarter" idx="11"/>
          </p:nvPr>
        </p:nvSpPr>
        <p:spPr>
          <a:noFill/>
        </p:spPr>
        <p:txBody>
          <a:bodyPr/>
          <a:lstStyle/>
          <a:p>
            <a:r>
              <a:rPr lang="en-GB"/>
              <a:t>Mrs Smith: Ch14: Genetic Screening and Councilling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solidFill>
            <a:srgbClr val="FF99FF"/>
          </a:solidFill>
        </p:spPr>
        <p:txBody>
          <a:bodyPr/>
          <a:lstStyle/>
          <a:p>
            <a:r>
              <a:rPr lang="en-GB" smtClean="0"/>
              <a:t>Types of pedigree</a:t>
            </a:r>
          </a:p>
        </p:txBody>
      </p:sp>
      <p:sp>
        <p:nvSpPr>
          <p:cNvPr id="6147" name="Content Placeholder 2"/>
          <p:cNvSpPr>
            <a:spLocks noGrp="1"/>
          </p:cNvSpPr>
          <p:nvPr>
            <p:ph idx="1"/>
          </p:nvPr>
        </p:nvSpPr>
        <p:spPr/>
        <p:txBody>
          <a:bodyPr/>
          <a:lstStyle/>
          <a:p>
            <a:r>
              <a:rPr lang="en-GB" smtClean="0"/>
              <a:t>There are 3 types of pedigree that you need to know about</a:t>
            </a:r>
          </a:p>
          <a:p>
            <a:pPr lvl="1"/>
            <a:r>
              <a:rPr lang="en-GB" smtClean="0"/>
              <a:t>Autosomal recessive inheritance</a:t>
            </a:r>
          </a:p>
          <a:p>
            <a:pPr lvl="1"/>
            <a:r>
              <a:rPr lang="en-GB" smtClean="0"/>
              <a:t>Autosomal dominant inheritance</a:t>
            </a:r>
          </a:p>
          <a:p>
            <a:pPr lvl="1"/>
            <a:r>
              <a:rPr lang="en-GB" smtClean="0"/>
              <a:t>Sex-linked recessive trait.</a:t>
            </a:r>
          </a:p>
          <a:p>
            <a:endParaRPr lang="en-GB" smtClean="0"/>
          </a:p>
        </p:txBody>
      </p:sp>
      <p:sp>
        <p:nvSpPr>
          <p:cNvPr id="6148" name="Date Placeholder 3"/>
          <p:cNvSpPr>
            <a:spLocks noGrp="1"/>
          </p:cNvSpPr>
          <p:nvPr>
            <p:ph type="dt" sz="quarter" idx="10"/>
          </p:nvPr>
        </p:nvSpPr>
        <p:spPr>
          <a:noFill/>
        </p:spPr>
        <p:txBody>
          <a:bodyPr/>
          <a:lstStyle/>
          <a:p>
            <a:fld id="{857FD2BD-73F4-4F3F-AD36-91959AFC4754}" type="datetime1">
              <a:rPr lang="en-GB"/>
              <a:pPr/>
              <a:t>20/12/2020</a:t>
            </a:fld>
            <a:endParaRPr lang="en-GB"/>
          </a:p>
        </p:txBody>
      </p:sp>
      <p:sp>
        <p:nvSpPr>
          <p:cNvPr id="6149" name="Footer Placeholder 4"/>
          <p:cNvSpPr>
            <a:spLocks noGrp="1"/>
          </p:cNvSpPr>
          <p:nvPr>
            <p:ph type="ftr" sz="quarter" idx="11"/>
          </p:nvPr>
        </p:nvSpPr>
        <p:spPr>
          <a:noFill/>
        </p:spPr>
        <p:txBody>
          <a:bodyPr/>
          <a:lstStyle/>
          <a:p>
            <a:r>
              <a:rPr lang="en-GB"/>
              <a:t>Mrs Smith: Ch14: Genetic Screening and Councilling</a:t>
            </a:r>
          </a:p>
        </p:txBody>
      </p:sp>
      <p:sp>
        <p:nvSpPr>
          <p:cNvPr id="6150" name="Slide Number Placeholder 5"/>
          <p:cNvSpPr>
            <a:spLocks noGrp="1"/>
          </p:cNvSpPr>
          <p:nvPr>
            <p:ph type="sldNum" sz="quarter" idx="12"/>
          </p:nvPr>
        </p:nvSpPr>
        <p:spPr>
          <a:noFill/>
        </p:spPr>
        <p:txBody>
          <a:bodyPr/>
          <a:lstStyle/>
          <a:p>
            <a:fld id="{1D6BA36B-8310-42A0-97CF-D29DA6554EED}" type="slidenum">
              <a:rPr lang="en-GB" smtClean="0"/>
              <a:pPr/>
              <a:t>29</a:t>
            </a:fld>
            <a:endParaRPr lang="en-GB"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14350" y="1219201"/>
            <a:ext cx="9277350" cy="5029200"/>
          </a:xfrm>
        </p:spPr>
        <p:txBody>
          <a:bodyPr>
            <a:normAutofit lnSpcReduction="10000"/>
          </a:bodyPr>
          <a:lstStyle/>
          <a:p>
            <a:r>
              <a:rPr lang="en-US" dirty="0" smtClean="0"/>
              <a:t>This process involves an attempt by one or more appropriately trained person to help the individual and family.</a:t>
            </a:r>
          </a:p>
          <a:p>
            <a:pPr marL="0" indent="0">
              <a:buNone/>
            </a:pPr>
            <a:endParaRPr lang="en-US" dirty="0" smtClean="0"/>
          </a:p>
          <a:p>
            <a:r>
              <a:rPr lang="en-US" b="1" u="sng" dirty="0" smtClean="0">
                <a:solidFill>
                  <a:srgbClr val="00B050"/>
                </a:solidFill>
              </a:rPr>
              <a:t>It is the process of :</a:t>
            </a:r>
          </a:p>
          <a:p>
            <a:pPr lvl="1"/>
            <a:r>
              <a:rPr lang="en-US" dirty="0" smtClean="0"/>
              <a:t>Evaluating family history and medical records</a:t>
            </a:r>
          </a:p>
          <a:p>
            <a:pPr lvl="1"/>
            <a:r>
              <a:rPr lang="en-US" dirty="0" smtClean="0"/>
              <a:t>Ordering genetic test</a:t>
            </a:r>
          </a:p>
          <a:p>
            <a:pPr lvl="1"/>
            <a:r>
              <a:rPr lang="en-US" dirty="0" smtClean="0"/>
              <a:t>Evaluating the results of this investigation</a:t>
            </a:r>
          </a:p>
          <a:p>
            <a:pPr lvl="1"/>
            <a:r>
              <a:rPr lang="en-US" dirty="0" smtClean="0"/>
              <a:t>Helping parents understand and reach decision about what to do next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723305" y="428626"/>
            <a:ext cx="8872538" cy="1071563"/>
          </a:xfrm>
          <a:solidFill>
            <a:srgbClr val="FF99FF"/>
          </a:solidFill>
        </p:spPr>
        <p:txBody>
          <a:bodyPr>
            <a:normAutofit fontScale="90000"/>
          </a:bodyPr>
          <a:lstStyle/>
          <a:p>
            <a:r>
              <a:rPr lang="en-GB" dirty="0" smtClean="0"/>
              <a:t>Advantage and disadvantage of Genetic counselling</a:t>
            </a:r>
          </a:p>
        </p:txBody>
      </p:sp>
      <p:sp>
        <p:nvSpPr>
          <p:cNvPr id="22531" name="Content Placeholder 2"/>
          <p:cNvSpPr>
            <a:spLocks noGrp="1"/>
          </p:cNvSpPr>
          <p:nvPr>
            <p:ph idx="1"/>
          </p:nvPr>
        </p:nvSpPr>
        <p:spPr>
          <a:xfrm>
            <a:off x="723305" y="1714500"/>
            <a:ext cx="8743950" cy="4114800"/>
          </a:xfrm>
        </p:spPr>
        <p:txBody>
          <a:bodyPr/>
          <a:lstStyle/>
          <a:p>
            <a:r>
              <a:rPr lang="en-GB" dirty="0" smtClean="0"/>
              <a:t>The aim of genetic counselling is to help people to make well informed decisions for themselves based on information available.</a:t>
            </a:r>
          </a:p>
          <a:p>
            <a:r>
              <a:rPr lang="en-GB" b="1" dirty="0" smtClean="0"/>
              <a:t>Advantage: </a:t>
            </a:r>
            <a:r>
              <a:rPr lang="en-GB" dirty="0" smtClean="0"/>
              <a:t>Analysis of a family tree allows the expert to chart he pattern of the disorder.</a:t>
            </a:r>
          </a:p>
          <a:p>
            <a:r>
              <a:rPr lang="en-GB" b="1" dirty="0" smtClean="0"/>
              <a:t>Disadvantage: </a:t>
            </a:r>
            <a:r>
              <a:rPr lang="en-GB" dirty="0" smtClean="0"/>
              <a:t>It is of limited value in that it can </a:t>
            </a:r>
            <a:r>
              <a:rPr lang="en-GB" b="1" i="1" dirty="0" smtClean="0"/>
              <a:t>only offer an assessment of risk.</a:t>
            </a:r>
          </a:p>
        </p:txBody>
      </p:sp>
      <p:sp>
        <p:nvSpPr>
          <p:cNvPr id="22532" name="Date Placeholder 3"/>
          <p:cNvSpPr>
            <a:spLocks noGrp="1"/>
          </p:cNvSpPr>
          <p:nvPr>
            <p:ph type="dt" sz="quarter" idx="10"/>
          </p:nvPr>
        </p:nvSpPr>
        <p:spPr>
          <a:noFill/>
        </p:spPr>
        <p:txBody>
          <a:bodyPr/>
          <a:lstStyle/>
          <a:p>
            <a:fld id="{D6C5B703-71F4-4DD5-93C2-3E1EC86819AB}" type="datetime1">
              <a:rPr lang="en-GB"/>
              <a:pPr/>
              <a:t>20/12/2020</a:t>
            </a:fld>
            <a:endParaRPr lang="en-GB"/>
          </a:p>
        </p:txBody>
      </p:sp>
      <p:sp>
        <p:nvSpPr>
          <p:cNvPr id="22533" name="Footer Placeholder 4"/>
          <p:cNvSpPr>
            <a:spLocks noGrp="1"/>
          </p:cNvSpPr>
          <p:nvPr>
            <p:ph type="ftr" sz="quarter" idx="11"/>
          </p:nvPr>
        </p:nvSpPr>
        <p:spPr>
          <a:noFill/>
        </p:spPr>
        <p:txBody>
          <a:bodyPr/>
          <a:lstStyle/>
          <a:p>
            <a:r>
              <a:rPr lang="en-GB"/>
              <a:t>Mrs Smith: Ch14: Genetic Screening and Councilling</a:t>
            </a:r>
          </a:p>
        </p:txBody>
      </p:sp>
      <p:sp>
        <p:nvSpPr>
          <p:cNvPr id="22534" name="Slide Number Placeholder 5"/>
          <p:cNvSpPr>
            <a:spLocks noGrp="1"/>
          </p:cNvSpPr>
          <p:nvPr>
            <p:ph type="sldNum" sz="quarter" idx="12"/>
          </p:nvPr>
        </p:nvSpPr>
        <p:spPr>
          <a:noFill/>
        </p:spPr>
        <p:txBody>
          <a:bodyPr/>
          <a:lstStyle/>
          <a:p>
            <a:fld id="{BFDCEC85-7C1D-4650-8B24-B2EB7EB76DE7}" type="slidenum">
              <a:rPr lang="en-GB" smtClean="0"/>
              <a:pPr/>
              <a:t>30</a:t>
            </a:fld>
            <a:endParaRPr lang="en-GB"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03672" y="428626"/>
            <a:ext cx="8743950" cy="747713"/>
          </a:xfrm>
          <a:solidFill>
            <a:srgbClr val="FF99CC"/>
          </a:solidFill>
        </p:spPr>
        <p:txBody>
          <a:bodyPr>
            <a:normAutofit fontScale="90000"/>
          </a:bodyPr>
          <a:lstStyle/>
          <a:p>
            <a:pPr eaLnBrk="1" hangingPunct="1"/>
            <a:r>
              <a:rPr lang="en-GB" smtClean="0"/>
              <a:t>Pre-natal Screening</a:t>
            </a:r>
          </a:p>
        </p:txBody>
      </p:sp>
      <p:sp>
        <p:nvSpPr>
          <p:cNvPr id="23555" name="Rectangle 3"/>
          <p:cNvSpPr>
            <a:spLocks noGrp="1" noChangeArrowheads="1"/>
          </p:cNvSpPr>
          <p:nvPr>
            <p:ph type="body" idx="1"/>
          </p:nvPr>
        </p:nvSpPr>
        <p:spPr>
          <a:xfrm>
            <a:off x="803672" y="1428750"/>
            <a:ext cx="8743950" cy="4114800"/>
          </a:xfrm>
        </p:spPr>
        <p:txBody>
          <a:bodyPr>
            <a:normAutofit fontScale="92500" lnSpcReduction="10000"/>
          </a:bodyPr>
          <a:lstStyle/>
          <a:p>
            <a:pPr eaLnBrk="1" hangingPunct="1"/>
            <a:r>
              <a:rPr lang="en-GB" dirty="0" smtClean="0"/>
              <a:t>If after assessing the risk of having baby with a genetic disorder. AND IF the couple decide to go ahead and have a baby pre-natal screening can be employed. </a:t>
            </a:r>
          </a:p>
          <a:p>
            <a:pPr eaLnBrk="1" hangingPunct="1"/>
            <a:r>
              <a:rPr lang="en-GB" dirty="0" smtClean="0"/>
              <a:t>Two methods of pre-natal screening depend on foetal material being obtained to allow </a:t>
            </a:r>
            <a:r>
              <a:rPr lang="en-GB" dirty="0" err="1" smtClean="0"/>
              <a:t>karyotypes</a:t>
            </a:r>
            <a:r>
              <a:rPr lang="en-GB" dirty="0" smtClean="0"/>
              <a:t> to be examined</a:t>
            </a:r>
          </a:p>
          <a:p>
            <a:pPr lvl="1" eaLnBrk="1" hangingPunct="1"/>
            <a:r>
              <a:rPr lang="en-GB" dirty="0" smtClean="0"/>
              <a:t>Amniocentesis</a:t>
            </a:r>
          </a:p>
          <a:p>
            <a:pPr lvl="1" eaLnBrk="1" hangingPunct="1"/>
            <a:r>
              <a:rPr lang="en-GB" dirty="0" smtClean="0"/>
              <a:t>Chorionic </a:t>
            </a:r>
            <a:r>
              <a:rPr lang="en-GB" dirty="0" err="1" smtClean="0"/>
              <a:t>villus</a:t>
            </a:r>
            <a:r>
              <a:rPr lang="en-GB" dirty="0" smtClean="0"/>
              <a:t> sampling (CVS)</a:t>
            </a:r>
          </a:p>
          <a:p>
            <a:pPr lvl="1" eaLnBrk="1" hangingPunct="1"/>
            <a:endParaRPr lang="en-GB" dirty="0" smtClean="0"/>
          </a:p>
        </p:txBody>
      </p:sp>
      <p:sp>
        <p:nvSpPr>
          <p:cNvPr id="23556" name="Date Placeholder 3"/>
          <p:cNvSpPr>
            <a:spLocks noGrp="1"/>
          </p:cNvSpPr>
          <p:nvPr>
            <p:ph type="dt" sz="quarter" idx="10"/>
          </p:nvPr>
        </p:nvSpPr>
        <p:spPr>
          <a:noFill/>
        </p:spPr>
        <p:txBody>
          <a:bodyPr/>
          <a:lstStyle/>
          <a:p>
            <a:fld id="{E1A00884-FAAC-4847-9DA7-A50A2FAE5322}" type="datetime1">
              <a:rPr lang="en-GB"/>
              <a:pPr/>
              <a:t>20/12/2020</a:t>
            </a:fld>
            <a:endParaRPr lang="en-GB"/>
          </a:p>
        </p:txBody>
      </p:sp>
      <p:sp>
        <p:nvSpPr>
          <p:cNvPr id="23557" name="Slide Number Placeholder 4"/>
          <p:cNvSpPr>
            <a:spLocks noGrp="1"/>
          </p:cNvSpPr>
          <p:nvPr>
            <p:ph type="sldNum" sz="quarter" idx="12"/>
          </p:nvPr>
        </p:nvSpPr>
        <p:spPr>
          <a:noFill/>
        </p:spPr>
        <p:txBody>
          <a:bodyPr/>
          <a:lstStyle/>
          <a:p>
            <a:fld id="{90C68F73-1D9A-4D54-806F-474DB5CB1C7A}" type="slidenum">
              <a:rPr lang="en-GB" smtClean="0"/>
              <a:pPr/>
              <a:t>31</a:t>
            </a:fld>
            <a:endParaRPr lang="en-GB" smtClean="0"/>
          </a:p>
        </p:txBody>
      </p:sp>
      <p:sp>
        <p:nvSpPr>
          <p:cNvPr id="23558" name="Footer Placeholder 5"/>
          <p:cNvSpPr>
            <a:spLocks noGrp="1"/>
          </p:cNvSpPr>
          <p:nvPr>
            <p:ph type="ftr" sz="quarter" idx="11"/>
          </p:nvPr>
        </p:nvSpPr>
        <p:spPr>
          <a:noFill/>
        </p:spPr>
        <p:txBody>
          <a:bodyPr/>
          <a:lstStyle/>
          <a:p>
            <a:r>
              <a:rPr lang="en-GB"/>
              <a:t>Mrs Smith: Ch14: Genetic Screening and Councilling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4902399" y="500063"/>
            <a:ext cx="4725591" cy="819150"/>
          </a:xfrm>
          <a:solidFill>
            <a:srgbClr val="FF99CC"/>
          </a:solidFill>
        </p:spPr>
        <p:txBody>
          <a:bodyPr/>
          <a:lstStyle/>
          <a:p>
            <a:pPr eaLnBrk="1" hangingPunct="1"/>
            <a:r>
              <a:rPr lang="en-GB" smtClean="0"/>
              <a:t>Amniocentesis</a:t>
            </a:r>
          </a:p>
        </p:txBody>
      </p:sp>
      <p:sp>
        <p:nvSpPr>
          <p:cNvPr id="24579" name="Rectangle 6"/>
          <p:cNvSpPr>
            <a:spLocks noGrp="1" noChangeArrowheads="1"/>
          </p:cNvSpPr>
          <p:nvPr>
            <p:ph type="body" sz="half" idx="2"/>
          </p:nvPr>
        </p:nvSpPr>
        <p:spPr>
          <a:xfrm>
            <a:off x="5143500" y="1357313"/>
            <a:ext cx="4822031" cy="4114800"/>
          </a:xfrm>
        </p:spPr>
        <p:txBody>
          <a:bodyPr>
            <a:normAutofit fontScale="92500"/>
          </a:bodyPr>
          <a:lstStyle/>
          <a:p>
            <a:pPr eaLnBrk="1" hangingPunct="1"/>
            <a:r>
              <a:rPr lang="en-GB" sz="2800" smtClean="0"/>
              <a:t>Amniocentesis is carried out in the 18</a:t>
            </a:r>
            <a:r>
              <a:rPr lang="en-GB" sz="2800" baseline="30000" smtClean="0"/>
              <a:t>th</a:t>
            </a:r>
            <a:r>
              <a:rPr lang="en-GB" sz="2800" smtClean="0"/>
              <a:t> week of pregnancy.</a:t>
            </a:r>
          </a:p>
          <a:p>
            <a:pPr eaLnBrk="1" hangingPunct="1"/>
            <a:r>
              <a:rPr lang="en-GB" sz="2800" smtClean="0"/>
              <a:t>It involves the withdrawal  of a little amniotic fluid containing foetal cells.</a:t>
            </a:r>
          </a:p>
          <a:p>
            <a:pPr eaLnBrk="1" hangingPunct="1"/>
            <a:r>
              <a:rPr lang="en-GB" sz="2800" smtClean="0"/>
              <a:t>These cells can be analysed and a full karotype made.</a:t>
            </a:r>
          </a:p>
          <a:p>
            <a:pPr eaLnBrk="1" hangingPunct="1"/>
            <a:r>
              <a:rPr lang="en-GB" sz="2800" smtClean="0"/>
              <a:t>It slightly increases risk of miscarriage</a:t>
            </a:r>
          </a:p>
        </p:txBody>
      </p:sp>
      <p:pic>
        <p:nvPicPr>
          <p:cNvPr id="24580" name="Picture 9" descr="picamniocentesis"/>
          <p:cNvPicPr>
            <a:picLocks noGrp="1" noChangeAspect="1" noChangeArrowheads="1"/>
          </p:cNvPicPr>
          <p:nvPr>
            <p:ph sz="half" idx="1"/>
          </p:nvPr>
        </p:nvPicPr>
        <p:blipFill>
          <a:blip r:embed="rId2"/>
          <a:srcRect/>
          <a:stretch>
            <a:fillRect/>
          </a:stretch>
        </p:blipFill>
        <p:spPr>
          <a:xfrm>
            <a:off x="0" y="1"/>
            <a:ext cx="5000625" cy="3071813"/>
          </a:xfrm>
          <a:noFill/>
        </p:spPr>
      </p:pic>
      <p:sp>
        <p:nvSpPr>
          <p:cNvPr id="24581" name="Date Placeholder 4"/>
          <p:cNvSpPr>
            <a:spLocks noGrp="1"/>
          </p:cNvSpPr>
          <p:nvPr>
            <p:ph type="dt" sz="quarter" idx="10"/>
          </p:nvPr>
        </p:nvSpPr>
        <p:spPr>
          <a:noFill/>
        </p:spPr>
        <p:txBody>
          <a:bodyPr/>
          <a:lstStyle/>
          <a:p>
            <a:fld id="{F02B8A26-02F2-403E-9487-681E5D55EF79}" type="datetime1">
              <a:rPr lang="en-GB"/>
              <a:pPr/>
              <a:t>20/12/2020</a:t>
            </a:fld>
            <a:endParaRPr lang="en-GB"/>
          </a:p>
        </p:txBody>
      </p:sp>
      <p:sp>
        <p:nvSpPr>
          <p:cNvPr id="24582" name="Slide Number Placeholder 5"/>
          <p:cNvSpPr>
            <a:spLocks noGrp="1"/>
          </p:cNvSpPr>
          <p:nvPr>
            <p:ph type="sldNum" sz="quarter" idx="12"/>
          </p:nvPr>
        </p:nvSpPr>
        <p:spPr>
          <a:noFill/>
        </p:spPr>
        <p:txBody>
          <a:bodyPr/>
          <a:lstStyle/>
          <a:p>
            <a:fld id="{06818683-6C6F-4AED-806A-785A4999460E}" type="slidenum">
              <a:rPr lang="en-GB" smtClean="0"/>
              <a:pPr/>
              <a:t>32</a:t>
            </a:fld>
            <a:endParaRPr lang="en-GB" smtClean="0"/>
          </a:p>
        </p:txBody>
      </p:sp>
      <p:pic>
        <p:nvPicPr>
          <p:cNvPr id="24583" name="Picture 6" descr="http://www.visualphotos.com/photo/1x6005267/amniocentesis_sampling_with_needle_and_ultrasound_m800040.jpg"/>
          <p:cNvPicPr>
            <a:picLocks noChangeAspect="1" noChangeArrowheads="1"/>
          </p:cNvPicPr>
          <p:nvPr/>
        </p:nvPicPr>
        <p:blipFill>
          <a:blip r:embed="rId3"/>
          <a:srcRect t="5455" b="4546"/>
          <a:stretch>
            <a:fillRect/>
          </a:stretch>
        </p:blipFill>
        <p:spPr bwMode="auto">
          <a:xfrm>
            <a:off x="0" y="2846388"/>
            <a:ext cx="4741665" cy="40116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43500" y="357188"/>
            <a:ext cx="4886325" cy="1143000"/>
          </a:xfrm>
          <a:solidFill>
            <a:srgbClr val="FF99CC"/>
          </a:solidFill>
        </p:spPr>
        <p:txBody>
          <a:bodyPr>
            <a:normAutofit fontScale="90000"/>
          </a:bodyPr>
          <a:lstStyle/>
          <a:p>
            <a:pPr eaLnBrk="1" hangingPunct="1"/>
            <a:r>
              <a:rPr lang="en-GB" smtClean="0"/>
              <a:t>Chorionic Villus Sampling</a:t>
            </a:r>
          </a:p>
        </p:txBody>
      </p:sp>
      <p:sp>
        <p:nvSpPr>
          <p:cNvPr id="25603" name="Rectangle 6"/>
          <p:cNvSpPr>
            <a:spLocks noGrp="1" noChangeArrowheads="1"/>
          </p:cNvSpPr>
          <p:nvPr>
            <p:ph type="body" sz="half" idx="1"/>
          </p:nvPr>
        </p:nvSpPr>
        <p:spPr>
          <a:xfrm>
            <a:off x="5143500" y="1643063"/>
            <a:ext cx="5143500" cy="4114800"/>
          </a:xfrm>
        </p:spPr>
        <p:txBody>
          <a:bodyPr/>
          <a:lstStyle/>
          <a:p>
            <a:pPr eaLnBrk="1" hangingPunct="1"/>
            <a:r>
              <a:rPr lang="en-GB" sz="2800" smtClean="0"/>
              <a:t>A small tube is inserted into the womans reproductive tract, placental cells are removed, these cells are used for karyotyping</a:t>
            </a:r>
          </a:p>
          <a:p>
            <a:pPr eaLnBrk="1" hangingPunct="1"/>
            <a:r>
              <a:rPr lang="en-GB" sz="2800" smtClean="0"/>
              <a:t>ADV: CVS can be carried out at 8 weeks of pregnancy</a:t>
            </a:r>
          </a:p>
          <a:p>
            <a:pPr eaLnBrk="1" hangingPunct="1"/>
            <a:r>
              <a:rPr lang="en-GB" sz="2800" smtClean="0"/>
              <a:t>DISADV: Causes a higher risk of miscarriage then amniocentesis</a:t>
            </a:r>
          </a:p>
        </p:txBody>
      </p:sp>
      <p:sp>
        <p:nvSpPr>
          <p:cNvPr id="25604" name="Date Placeholder 4"/>
          <p:cNvSpPr>
            <a:spLocks noGrp="1"/>
          </p:cNvSpPr>
          <p:nvPr>
            <p:ph type="dt" sz="quarter" idx="10"/>
          </p:nvPr>
        </p:nvSpPr>
        <p:spPr>
          <a:noFill/>
        </p:spPr>
        <p:txBody>
          <a:bodyPr/>
          <a:lstStyle/>
          <a:p>
            <a:fld id="{1234B714-B9FF-4523-A663-3073ACB8A78E}" type="datetime1">
              <a:rPr lang="en-GB"/>
              <a:pPr/>
              <a:t>20/12/2020</a:t>
            </a:fld>
            <a:endParaRPr lang="en-GB"/>
          </a:p>
        </p:txBody>
      </p:sp>
      <p:sp>
        <p:nvSpPr>
          <p:cNvPr id="25605" name="Slide Number Placeholder 5"/>
          <p:cNvSpPr>
            <a:spLocks noGrp="1"/>
          </p:cNvSpPr>
          <p:nvPr>
            <p:ph type="sldNum" sz="quarter" idx="12"/>
          </p:nvPr>
        </p:nvSpPr>
        <p:spPr>
          <a:noFill/>
        </p:spPr>
        <p:txBody>
          <a:bodyPr/>
          <a:lstStyle/>
          <a:p>
            <a:fld id="{23810510-7279-4BFC-816A-C7576578030B}" type="slidenum">
              <a:rPr lang="en-GB" smtClean="0"/>
              <a:pPr/>
              <a:t>33</a:t>
            </a:fld>
            <a:endParaRPr lang="en-GB" smtClean="0"/>
          </a:p>
        </p:txBody>
      </p:sp>
      <p:pic>
        <p:nvPicPr>
          <p:cNvPr id="25606" name="Picture 6" descr="http://stonybrookphysicians.adam.com/graphics/images/en/19167.jpg"/>
          <p:cNvPicPr>
            <a:picLocks noChangeAspect="1" noChangeArrowheads="1"/>
          </p:cNvPicPr>
          <p:nvPr/>
        </p:nvPicPr>
        <p:blipFill>
          <a:blip r:embed="rId2"/>
          <a:srcRect b="7030"/>
          <a:stretch>
            <a:fillRect/>
          </a:stretch>
        </p:blipFill>
        <p:spPr bwMode="auto">
          <a:xfrm>
            <a:off x="0" y="3143250"/>
            <a:ext cx="4970265" cy="3714750"/>
          </a:xfrm>
          <a:prstGeom prst="rect">
            <a:avLst/>
          </a:prstGeom>
          <a:noFill/>
          <a:ln w="9525">
            <a:noFill/>
            <a:miter lim="800000"/>
            <a:headEnd/>
            <a:tailEnd/>
          </a:ln>
        </p:spPr>
      </p:pic>
      <p:pic>
        <p:nvPicPr>
          <p:cNvPr id="25607" name="Picture 8" descr="Chorionic Villus Sampling"/>
          <p:cNvPicPr>
            <a:picLocks noChangeAspect="1" noChangeArrowheads="1"/>
          </p:cNvPicPr>
          <p:nvPr/>
        </p:nvPicPr>
        <p:blipFill>
          <a:blip r:embed="rId3"/>
          <a:srcRect b="8594"/>
          <a:stretch>
            <a:fillRect/>
          </a:stretch>
        </p:blipFill>
        <p:spPr bwMode="auto">
          <a:xfrm>
            <a:off x="0" y="0"/>
            <a:ext cx="4945262" cy="3214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solidFill>
            <a:srgbClr val="FF99CC"/>
          </a:solidFill>
        </p:spPr>
        <p:txBody>
          <a:bodyPr/>
          <a:lstStyle/>
          <a:p>
            <a:pPr eaLnBrk="1" hangingPunct="1"/>
            <a:r>
              <a:rPr lang="en-GB" smtClean="0"/>
              <a:t>Post-natal Screening</a:t>
            </a:r>
          </a:p>
        </p:txBody>
      </p:sp>
      <p:sp>
        <p:nvSpPr>
          <p:cNvPr id="26627" name="Rectangle 3"/>
          <p:cNvSpPr>
            <a:spLocks noGrp="1" noChangeArrowheads="1"/>
          </p:cNvSpPr>
          <p:nvPr>
            <p:ph type="body" idx="1"/>
          </p:nvPr>
        </p:nvSpPr>
        <p:spPr/>
        <p:txBody>
          <a:bodyPr/>
          <a:lstStyle/>
          <a:p>
            <a:pPr eaLnBrk="1" hangingPunct="1"/>
            <a:r>
              <a:rPr lang="en-GB" sz="2800" smtClean="0"/>
              <a:t>At present none of the inherited disorders can be successfully treated except for PKU</a:t>
            </a:r>
          </a:p>
          <a:p>
            <a:pPr eaLnBrk="1" hangingPunct="1"/>
            <a:r>
              <a:rPr lang="en-GB" sz="2800" smtClean="0"/>
              <a:t>Phenylketonuria results from an inborn error of metabolism for 1:10000 b irths in Britain.</a:t>
            </a:r>
          </a:p>
          <a:p>
            <a:pPr eaLnBrk="1" hangingPunct="1"/>
            <a:r>
              <a:rPr lang="en-GB" sz="2800" smtClean="0"/>
              <a:t>If not detected soon after birth the baby suffers from mental retardation</a:t>
            </a:r>
          </a:p>
          <a:p>
            <a:pPr eaLnBrk="1" hangingPunct="1"/>
            <a:r>
              <a:rPr lang="en-GB" sz="2800" smtClean="0"/>
              <a:t>All British babies are routinely tested for excess phenylalanine after birth by means of a blood test</a:t>
            </a:r>
          </a:p>
          <a:p>
            <a:pPr eaLnBrk="1" hangingPunct="1"/>
            <a:endParaRPr lang="en-GB" sz="2800" smtClean="0"/>
          </a:p>
        </p:txBody>
      </p:sp>
      <p:sp>
        <p:nvSpPr>
          <p:cNvPr id="26628" name="Date Placeholder 3"/>
          <p:cNvSpPr>
            <a:spLocks noGrp="1"/>
          </p:cNvSpPr>
          <p:nvPr>
            <p:ph type="dt" sz="quarter" idx="10"/>
          </p:nvPr>
        </p:nvSpPr>
        <p:spPr>
          <a:noFill/>
        </p:spPr>
        <p:txBody>
          <a:bodyPr/>
          <a:lstStyle/>
          <a:p>
            <a:fld id="{49D603E6-1B1B-4BFF-B9A3-2AE8F1F3E184}" type="datetime1">
              <a:rPr lang="en-GB"/>
              <a:pPr/>
              <a:t>20/12/2020</a:t>
            </a:fld>
            <a:endParaRPr lang="en-GB"/>
          </a:p>
        </p:txBody>
      </p:sp>
      <p:sp>
        <p:nvSpPr>
          <p:cNvPr id="26629" name="Slide Number Placeholder 4"/>
          <p:cNvSpPr>
            <a:spLocks noGrp="1"/>
          </p:cNvSpPr>
          <p:nvPr>
            <p:ph type="sldNum" sz="quarter" idx="12"/>
          </p:nvPr>
        </p:nvSpPr>
        <p:spPr>
          <a:noFill/>
        </p:spPr>
        <p:txBody>
          <a:bodyPr/>
          <a:lstStyle/>
          <a:p>
            <a:fld id="{5E90EE3B-1F7D-4275-A734-56850F8E136D}" type="slidenum">
              <a:rPr lang="en-GB" smtClean="0"/>
              <a:pPr/>
              <a:t>34</a:t>
            </a:fld>
            <a:endParaRPr lang="en-GB" smtClean="0"/>
          </a:p>
        </p:txBody>
      </p:sp>
      <p:sp>
        <p:nvSpPr>
          <p:cNvPr id="26630" name="Footer Placeholder 5"/>
          <p:cNvSpPr>
            <a:spLocks noGrp="1"/>
          </p:cNvSpPr>
          <p:nvPr>
            <p:ph type="ftr" sz="quarter" idx="11"/>
          </p:nvPr>
        </p:nvSpPr>
        <p:spPr>
          <a:noFill/>
        </p:spPr>
        <p:txBody>
          <a:bodyPr/>
          <a:lstStyle/>
          <a:p>
            <a:r>
              <a:rPr lang="en-GB"/>
              <a:t>Mrs Smith: Ch14: Genetic Screening and Councilling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6600">
                <a:latin typeface="Comic Sans MS" pitchFamily="66" charset="0"/>
              </a:rPr>
              <a:t>The End</a:t>
            </a:r>
          </a:p>
        </p:txBody>
      </p:sp>
      <p:pic>
        <p:nvPicPr>
          <p:cNvPr id="29699" name="Picture 3" descr="j0138169"/>
          <p:cNvPicPr>
            <a:picLocks noChangeAspect="1" noChangeArrowheads="1"/>
          </p:cNvPicPr>
          <p:nvPr/>
        </p:nvPicPr>
        <p:blipFill>
          <a:blip r:embed="rId4"/>
          <a:srcRect/>
          <a:stretch>
            <a:fillRect/>
          </a:stretch>
        </p:blipFill>
        <p:spPr bwMode="auto">
          <a:xfrm>
            <a:off x="3137893" y="1600200"/>
            <a:ext cx="3341489" cy="45720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5300" y="228600"/>
            <a:ext cx="9296400" cy="1123950"/>
          </a:xfrm>
          <a:noFill/>
          <a:ln/>
        </p:spPr>
        <p:txBody>
          <a:bodyPr lIns="90488" tIns="44450" rIns="90488" bIns="44450"/>
          <a:lstStyle/>
          <a:p>
            <a:r>
              <a:rPr lang="en-US" b="1" dirty="0">
                <a:solidFill>
                  <a:srgbClr val="FF0000"/>
                </a:solidFill>
              </a:rPr>
              <a:t>What Information should be provided?</a:t>
            </a:r>
          </a:p>
        </p:txBody>
      </p:sp>
      <p:sp>
        <p:nvSpPr>
          <p:cNvPr id="6147" name="Rectangle 3"/>
          <p:cNvSpPr>
            <a:spLocks noGrp="1" noChangeArrowheads="1"/>
          </p:cNvSpPr>
          <p:nvPr>
            <p:ph idx="1"/>
          </p:nvPr>
        </p:nvSpPr>
        <p:spPr>
          <a:xfrm>
            <a:off x="723900" y="1447800"/>
            <a:ext cx="8991600" cy="4095750"/>
          </a:xfrm>
          <a:noFill/>
          <a:ln/>
        </p:spPr>
        <p:txBody>
          <a:bodyPr lIns="90488" tIns="44450" rIns="90488" bIns="44450">
            <a:normAutofit lnSpcReduction="10000"/>
          </a:bodyPr>
          <a:lstStyle/>
          <a:p>
            <a:r>
              <a:rPr lang="en-US" dirty="0"/>
              <a:t>medical diagnosis and its implications in terms of prognosis and possible treatment</a:t>
            </a:r>
          </a:p>
          <a:p>
            <a:pPr>
              <a:buFontTx/>
              <a:buNone/>
            </a:pPr>
            <a:endParaRPr lang="en-US" dirty="0"/>
          </a:p>
          <a:p>
            <a:r>
              <a:rPr lang="en-US" dirty="0"/>
              <a:t>mode of inheritance of disorder and the risk of developing and/or transmitting it</a:t>
            </a:r>
          </a:p>
          <a:p>
            <a:pPr>
              <a:buFontTx/>
              <a:buNone/>
            </a:pPr>
            <a:endParaRPr lang="en-US" dirty="0"/>
          </a:p>
          <a:p>
            <a:r>
              <a:rPr lang="en-US" dirty="0"/>
              <a:t>choices or options available for dealing with the risks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92D050"/>
                </a:solidFill>
              </a:rPr>
              <a:t>Conditions requiring genetic counseling </a:t>
            </a:r>
            <a:endParaRPr lang="en-US" b="1" u="sng" dirty="0">
              <a:solidFill>
                <a:srgbClr val="92D050"/>
              </a:solidFill>
            </a:endParaRPr>
          </a:p>
        </p:txBody>
      </p:sp>
      <p:sp>
        <p:nvSpPr>
          <p:cNvPr id="3" name="Content Placeholder 2"/>
          <p:cNvSpPr>
            <a:spLocks noGrp="1"/>
          </p:cNvSpPr>
          <p:nvPr>
            <p:ph idx="1"/>
          </p:nvPr>
        </p:nvSpPr>
        <p:spPr>
          <a:xfrm>
            <a:off x="266700" y="1371600"/>
            <a:ext cx="9563100" cy="5105400"/>
          </a:xfrm>
        </p:spPr>
        <p:txBody>
          <a:bodyPr>
            <a:normAutofit fontScale="92500" lnSpcReduction="10000"/>
          </a:bodyPr>
          <a:lstStyle/>
          <a:p>
            <a:r>
              <a:rPr lang="en-US" dirty="0" smtClean="0"/>
              <a:t>Abnormal AFP on screening</a:t>
            </a:r>
          </a:p>
          <a:p>
            <a:r>
              <a:rPr lang="en-US" dirty="0" smtClean="0"/>
              <a:t>Abnormal result of amniocentesis</a:t>
            </a:r>
          </a:p>
          <a:p>
            <a:r>
              <a:rPr lang="en-US" dirty="0" smtClean="0"/>
              <a:t>Inherited disease or birth defect in either parent or a close relative</a:t>
            </a:r>
          </a:p>
          <a:p>
            <a:r>
              <a:rPr lang="en-US" dirty="0" smtClean="0"/>
              <a:t>Either parent already have children with birth defects or genetic disorder.</a:t>
            </a:r>
          </a:p>
          <a:p>
            <a:r>
              <a:rPr lang="en-US" dirty="0" smtClean="0"/>
              <a:t>&gt;2 miscarriage or infant dead of unknown cause</a:t>
            </a:r>
          </a:p>
          <a:p>
            <a:r>
              <a:rPr lang="en-US" dirty="0" err="1" smtClean="0"/>
              <a:t>Primi</a:t>
            </a:r>
            <a:r>
              <a:rPr lang="en-US" dirty="0" smtClean="0"/>
              <a:t> after 35 years (1:350 after 35 years, 1:110 at 40, 1:30 at 45)</a:t>
            </a:r>
          </a:p>
          <a:p>
            <a:r>
              <a:rPr lang="en-US" dirty="0" smtClean="0"/>
              <a:t>Certain ethnic group, sickle cell </a:t>
            </a:r>
            <a:r>
              <a:rPr lang="en-US" dirty="0" err="1" smtClean="0"/>
              <a:t>anaemia</a:t>
            </a:r>
            <a:r>
              <a:rPr lang="en-US" dirty="0" smtClean="0"/>
              <a:t> in </a:t>
            </a:r>
            <a:r>
              <a:rPr lang="en-US" dirty="0" err="1" smtClean="0"/>
              <a:t>Tharu</a:t>
            </a:r>
            <a:r>
              <a:rPr lang="en-US" dirty="0"/>
              <a:t>.</a:t>
            </a:r>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Genetic Counseling</a:t>
            </a:r>
          </a:p>
        </p:txBody>
      </p:sp>
      <p:sp>
        <p:nvSpPr>
          <p:cNvPr id="32771" name="Rectangle 3"/>
          <p:cNvSpPr>
            <a:spLocks noGrp="1" noChangeArrowheads="1"/>
          </p:cNvSpPr>
          <p:nvPr>
            <p:ph type="body" idx="1"/>
          </p:nvPr>
        </p:nvSpPr>
        <p:spPr>
          <a:xfrm>
            <a:off x="1200150" y="2133600"/>
            <a:ext cx="8829675" cy="4114800"/>
          </a:xfrm>
        </p:spPr>
        <p:txBody>
          <a:bodyPr/>
          <a:lstStyle/>
          <a:p>
            <a:r>
              <a:rPr lang="en-US" sz="3600" dirty="0"/>
              <a:t>Approach is non-directive</a:t>
            </a:r>
          </a:p>
          <a:p>
            <a:pPr>
              <a:buFontTx/>
              <a:buNone/>
            </a:pPr>
            <a:endParaRPr lang="en-US" sz="3600" dirty="0"/>
          </a:p>
          <a:p>
            <a:r>
              <a:rPr lang="en-US" sz="3600" dirty="0"/>
              <a:t>Timing</a:t>
            </a:r>
          </a:p>
          <a:p>
            <a:pPr lvl="1"/>
            <a:r>
              <a:rPr lang="en-US" sz="3200" dirty="0"/>
              <a:t>Prenatal counseling</a:t>
            </a:r>
          </a:p>
          <a:p>
            <a:pPr lvl="1"/>
            <a:r>
              <a:rPr lang="en-US" sz="3200" dirty="0"/>
              <a:t>Counseling of a family when inherited disorder has occurred</a:t>
            </a:r>
          </a:p>
          <a:p>
            <a:pPr lvl="1">
              <a:buFontTx/>
              <a:buNone/>
            </a:pPr>
            <a:endParaRPr lang="en-US" sz="32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wipe(left)">
                                      <p:cBhvr>
                                        <p:cTn id="12" dur="500"/>
                                        <p:tgtEl>
                                          <p:spTgt spid="327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Effect transition="in" filter="wipe(left)">
                                      <p:cBhvr>
                                        <p:cTn id="17" dur="500"/>
                                        <p:tgtEl>
                                          <p:spTgt spid="327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4" end="4"/>
                                            </p:txEl>
                                          </p:spTgt>
                                        </p:tgtEl>
                                        <p:attrNameLst>
                                          <p:attrName>style.visibility</p:attrName>
                                        </p:attrNameLst>
                                      </p:cBhvr>
                                      <p:to>
                                        <p:strVal val="visible"/>
                                      </p:to>
                                    </p:set>
                                    <p:animEffect transition="in" filter="wipe(left)">
                                      <p:cBhvr>
                                        <p:cTn id="22"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8" tIns="44450" rIns="90488" bIns="44450"/>
          <a:lstStyle/>
          <a:p>
            <a:r>
              <a:rPr lang="en-US" b="1" u="sng" dirty="0">
                <a:solidFill>
                  <a:srgbClr val="FFC000"/>
                </a:solidFill>
              </a:rPr>
              <a:t>Steps in Genetic Counseling</a:t>
            </a:r>
          </a:p>
        </p:txBody>
      </p:sp>
      <p:sp>
        <p:nvSpPr>
          <p:cNvPr id="7171" name="Rectangle 3"/>
          <p:cNvSpPr>
            <a:spLocks noGrp="1" noChangeArrowheads="1"/>
          </p:cNvSpPr>
          <p:nvPr>
            <p:ph idx="1"/>
          </p:nvPr>
        </p:nvSpPr>
        <p:spPr>
          <a:noFill/>
          <a:ln/>
        </p:spPr>
        <p:txBody>
          <a:bodyPr lIns="90488" tIns="44450" rIns="90488" bIns="44450"/>
          <a:lstStyle/>
          <a:p>
            <a:pPr marL="742950" indent="-742950">
              <a:buFont typeface="+mj-lt"/>
              <a:buAutoNum type="arabicPeriod"/>
            </a:pPr>
            <a:r>
              <a:rPr lang="en-US" sz="4000" b="1" dirty="0"/>
              <a:t>Diagnosis</a:t>
            </a:r>
            <a:r>
              <a:rPr lang="en-US" sz="3600" dirty="0"/>
              <a:t> - based on history, examination and investigations</a:t>
            </a:r>
          </a:p>
          <a:p>
            <a:pPr marL="742950" indent="-742950">
              <a:buFont typeface="+mj-lt"/>
              <a:buAutoNum type="arabicPeriod"/>
            </a:pPr>
            <a:r>
              <a:rPr lang="en-US" sz="3600" b="1" dirty="0"/>
              <a:t>Risk assessment</a:t>
            </a:r>
          </a:p>
          <a:p>
            <a:pPr marL="742950" indent="-742950">
              <a:buFont typeface="+mj-lt"/>
              <a:buAutoNum type="arabicPeriod"/>
            </a:pPr>
            <a:r>
              <a:rPr lang="en-US" sz="3600" b="1" dirty="0"/>
              <a:t>Communication</a:t>
            </a:r>
            <a:endParaRPr lang="en-US" sz="3600" dirty="0"/>
          </a:p>
          <a:p>
            <a:pPr marL="742950" indent="-742950">
              <a:buFont typeface="+mj-lt"/>
              <a:buAutoNum type="arabicPeriod"/>
            </a:pPr>
            <a:r>
              <a:rPr lang="en-US" sz="3600" b="1" dirty="0"/>
              <a:t>Discussion of Options</a:t>
            </a:r>
          </a:p>
          <a:p>
            <a:pPr marL="742950" indent="-742950">
              <a:buFont typeface="+mj-lt"/>
              <a:buAutoNum type="arabicPeriod"/>
            </a:pPr>
            <a:r>
              <a:rPr lang="en-US" sz="3600" b="1" dirty="0"/>
              <a:t>Long-term contact </a:t>
            </a:r>
            <a:r>
              <a:rPr lang="en-US" sz="3600" dirty="0"/>
              <a:t>and support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57300" y="133350"/>
            <a:ext cx="7772400" cy="1143000"/>
          </a:xfrm>
          <a:noFill/>
          <a:ln/>
        </p:spPr>
        <p:txBody>
          <a:bodyPr lIns="90488" tIns="44450" rIns="90488" bIns="44450"/>
          <a:lstStyle/>
          <a:p>
            <a:r>
              <a:rPr lang="en-US" b="1" dirty="0">
                <a:solidFill>
                  <a:srgbClr val="00B0F0"/>
                </a:solidFill>
              </a:rPr>
              <a:t>Establishing the Diagnosis </a:t>
            </a:r>
          </a:p>
        </p:txBody>
      </p:sp>
      <p:sp>
        <p:nvSpPr>
          <p:cNvPr id="8195" name="Rectangle 3"/>
          <p:cNvSpPr>
            <a:spLocks noGrp="1" noChangeArrowheads="1"/>
          </p:cNvSpPr>
          <p:nvPr>
            <p:ph idx="1"/>
          </p:nvPr>
        </p:nvSpPr>
        <p:spPr>
          <a:xfrm>
            <a:off x="266700" y="1295400"/>
            <a:ext cx="9753600" cy="4171950"/>
          </a:xfrm>
          <a:noFill/>
          <a:ln/>
        </p:spPr>
        <p:txBody>
          <a:bodyPr lIns="90488" tIns="44450" rIns="90488" bIns="44450"/>
          <a:lstStyle/>
          <a:p>
            <a:r>
              <a:rPr lang="en-US" sz="3600" b="1" dirty="0"/>
              <a:t>most crucial step </a:t>
            </a:r>
            <a:r>
              <a:rPr lang="en-US" dirty="0"/>
              <a:t>in any genetic counseling</a:t>
            </a:r>
          </a:p>
          <a:p>
            <a:r>
              <a:rPr lang="en-US" dirty="0"/>
              <a:t>if incorrect - totally misleading information could be given with tragic consequences</a:t>
            </a:r>
          </a:p>
          <a:p>
            <a:r>
              <a:rPr lang="en-US" dirty="0"/>
              <a:t>reaching diagnosis involves three fundamental steps</a:t>
            </a:r>
          </a:p>
          <a:p>
            <a:pPr lvl="1"/>
            <a:r>
              <a:rPr lang="en-US" dirty="0"/>
              <a:t> </a:t>
            </a:r>
            <a:r>
              <a:rPr lang="en-US" sz="3200" dirty="0"/>
              <a:t>taking a history</a:t>
            </a:r>
          </a:p>
          <a:p>
            <a:pPr lvl="1"/>
            <a:r>
              <a:rPr lang="en-US" sz="3200" dirty="0"/>
              <a:t> examination</a:t>
            </a:r>
          </a:p>
          <a:p>
            <a:pPr lvl="1"/>
            <a:r>
              <a:rPr lang="en-US" sz="3200" dirty="0"/>
              <a:t> undertaking appropriate investigations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57300" y="133350"/>
            <a:ext cx="7772400" cy="1143000"/>
          </a:xfrm>
          <a:noFill/>
          <a:ln/>
        </p:spPr>
        <p:txBody>
          <a:bodyPr lIns="90488" tIns="44450" rIns="90488" bIns="44450"/>
          <a:lstStyle/>
          <a:p>
            <a:r>
              <a:rPr lang="en-US" b="1" dirty="0">
                <a:solidFill>
                  <a:srgbClr val="FFC000"/>
                </a:solidFill>
              </a:rPr>
              <a:t>Establishing the Diagnosis</a:t>
            </a:r>
          </a:p>
        </p:txBody>
      </p:sp>
      <p:sp>
        <p:nvSpPr>
          <p:cNvPr id="9219" name="Rectangle 3"/>
          <p:cNvSpPr>
            <a:spLocks noGrp="1" noChangeArrowheads="1"/>
          </p:cNvSpPr>
          <p:nvPr>
            <p:ph idx="1"/>
          </p:nvPr>
        </p:nvSpPr>
        <p:spPr>
          <a:xfrm>
            <a:off x="266700" y="1371600"/>
            <a:ext cx="9829800" cy="4019550"/>
          </a:xfrm>
          <a:noFill/>
          <a:ln/>
        </p:spPr>
        <p:txBody>
          <a:bodyPr lIns="90488" tIns="44450" rIns="90488" bIns="44450"/>
          <a:lstStyle/>
          <a:p>
            <a:r>
              <a:rPr lang="en-US" sz="2800" dirty="0"/>
              <a:t>Information about </a:t>
            </a:r>
            <a:r>
              <a:rPr lang="en-US" sz="2800" dirty="0" smtClean="0"/>
              <a:t>client’s </a:t>
            </a:r>
            <a:r>
              <a:rPr lang="en-US" sz="2800" dirty="0"/>
              <a:t>family is obtained by skilled genetics nurse or counselor </a:t>
            </a:r>
          </a:p>
          <a:p>
            <a:r>
              <a:rPr lang="en-US" sz="2800" dirty="0"/>
              <a:t>pre-clinic telephone or home visit is helpful</a:t>
            </a:r>
          </a:p>
          <a:p>
            <a:r>
              <a:rPr lang="en-US" sz="2800" dirty="0"/>
              <a:t>clinic visit - full examination</a:t>
            </a:r>
          </a:p>
          <a:p>
            <a:r>
              <a:rPr lang="en-US" sz="2800" dirty="0"/>
              <a:t>appropriate tests - chromosomes, molecular studies, referral to specialists (neurology, </a:t>
            </a:r>
            <a:r>
              <a:rPr lang="en-US" sz="2800" dirty="0" smtClean="0"/>
              <a:t>ophthalmology).</a:t>
            </a:r>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495</TotalTime>
  <Pages>48</Pages>
  <Words>1501</Words>
  <Application>Microsoft Office PowerPoint</Application>
  <PresentationFormat>35mm Slides</PresentationFormat>
  <Paragraphs>178</Paragraphs>
  <Slides>35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Comic Sans MS</vt:lpstr>
      <vt:lpstr>Times New Roman</vt:lpstr>
      <vt:lpstr>Office Theme</vt:lpstr>
      <vt:lpstr> Genetic Counseling</vt:lpstr>
      <vt:lpstr>What is Genetic Counseling?</vt:lpstr>
      <vt:lpstr>Contd…</vt:lpstr>
      <vt:lpstr>What Information should be provided?</vt:lpstr>
      <vt:lpstr>Conditions requiring genetic counseling </vt:lpstr>
      <vt:lpstr>Genetic Counseling</vt:lpstr>
      <vt:lpstr>Steps in Genetic Counseling</vt:lpstr>
      <vt:lpstr>Establishing the Diagnosis </vt:lpstr>
      <vt:lpstr>Establishing the Diagnosis</vt:lpstr>
      <vt:lpstr>Calculating and Presenting the Risk</vt:lpstr>
      <vt:lpstr>Mendelian Inheritance</vt:lpstr>
      <vt:lpstr>PowerPoint Presentation</vt:lpstr>
      <vt:lpstr>PowerPoint Presentation</vt:lpstr>
      <vt:lpstr> Presenting the Risk</vt:lpstr>
      <vt:lpstr>Quantification</vt:lpstr>
      <vt:lpstr>Qualification - Nature of a Risk</vt:lpstr>
      <vt:lpstr>Discussing the Options</vt:lpstr>
      <vt:lpstr>Communication and Support</vt:lpstr>
      <vt:lpstr>Communication and Support</vt:lpstr>
      <vt:lpstr>Counseling</vt:lpstr>
      <vt:lpstr>Directive or Non-Directive</vt:lpstr>
      <vt:lpstr>PowerPoint Presentation</vt:lpstr>
      <vt:lpstr>Special Problems in Genetic Counseling</vt:lpstr>
      <vt:lpstr>Consanguinity and Incest</vt:lpstr>
      <vt:lpstr>Proportion of Genes Shared</vt:lpstr>
      <vt:lpstr>Frequencies of three main types of abnormalities in the children of incestuous relationships</vt:lpstr>
      <vt:lpstr>Paternity Testing</vt:lpstr>
      <vt:lpstr>Use of Family Histories</vt:lpstr>
      <vt:lpstr>Types of pedigree</vt:lpstr>
      <vt:lpstr>Advantage and disadvantage of Genetic counselling</vt:lpstr>
      <vt:lpstr>Pre-natal Screening</vt:lpstr>
      <vt:lpstr>Amniocentesis</vt:lpstr>
      <vt:lpstr>Chorionic Villus Sampling</vt:lpstr>
      <vt:lpstr>Post-natal Screening</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Genetic Assessment and Counseling</dc:title>
  <dc:subject/>
  <dc:creator>Seema Adhikari</dc:creator>
  <cp:keywords/>
  <dc:description/>
  <cp:lastModifiedBy>Microsoft account</cp:lastModifiedBy>
  <cp:revision>46</cp:revision>
  <cp:lastPrinted>1997-09-25T17:52:42Z</cp:lastPrinted>
  <dcterms:created xsi:type="dcterms:W3CDTF">1997-11-14T18:15:56Z</dcterms:created>
  <dcterms:modified xsi:type="dcterms:W3CDTF">2020-12-20T04:32:18Z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2</vt:i4>
  </property>
  <property fmtid="{D5CDD505-2E9C-101B-9397-08002B2CF9AE}" pid="7" name="MailAddress">
    <vt:lpwstr/>
  </property>
  <property fmtid="{D5CDD505-2E9C-101B-9397-08002B2CF9AE}" pid="8" name="HomePage">
    <vt:lpwstr>http://128.244.56.150/helpdesk/TeleGen/genetics.html</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C:\helpdesk\TeleGen\presentations</vt:lpwstr>
  </property>
</Properties>
</file>