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381" r:id="rId3"/>
    <p:sldId id="382" r:id="rId4"/>
    <p:sldId id="290" r:id="rId5"/>
    <p:sldId id="291" r:id="rId6"/>
    <p:sldId id="311" r:id="rId7"/>
    <p:sldId id="312" r:id="rId8"/>
    <p:sldId id="314" r:id="rId9"/>
    <p:sldId id="315" r:id="rId10"/>
    <p:sldId id="317" r:id="rId11"/>
    <p:sldId id="318" r:id="rId12"/>
    <p:sldId id="346" r:id="rId13"/>
    <p:sldId id="356" r:id="rId14"/>
    <p:sldId id="366" r:id="rId15"/>
    <p:sldId id="368" r:id="rId16"/>
    <p:sldId id="374" r:id="rId17"/>
    <p:sldId id="376" r:id="rId18"/>
    <p:sldId id="375" r:id="rId19"/>
    <p:sldId id="377" r:id="rId20"/>
    <p:sldId id="379" r:id="rId21"/>
    <p:sldId id="373" r:id="rId22"/>
    <p:sldId id="383" r:id="rId23"/>
    <p:sldId id="384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1pPr>
    <a:lvl2pPr marL="411163" indent="460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2pPr>
    <a:lvl3pPr marL="823913" indent="904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3pPr>
    <a:lvl4pPr marL="1236663" indent="13493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4pPr>
    <a:lvl5pPr marL="1649413" indent="179388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366CC"/>
    <a:srgbClr val="336699"/>
    <a:srgbClr val="006699"/>
    <a:srgbClr val="3399FF"/>
    <a:srgbClr val="33CCFF"/>
    <a:srgbClr val="00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 autoAdjust="0"/>
    <p:restoredTop sz="90881" autoAdjust="0"/>
  </p:normalViewPr>
  <p:slideViewPr>
    <p:cSldViewPr>
      <p:cViewPr varScale="1">
        <p:scale>
          <a:sx n="54" d="100"/>
          <a:sy n="54" d="100"/>
        </p:scale>
        <p:origin x="93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317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D3635-D47B-4C79-A8B0-BC46B93CDAA3}" type="datetimeFigureOut">
              <a:rPr lang="en-US" smtClean="0"/>
              <a:pPr/>
              <a:t>12/20/2020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2A844-8534-47E2-AAFF-160A2658E4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Double helical-two strands that wind with each other.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2A844-8534-47E2-AAFF-160A2658E44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2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D88510A-9C5B-45F1-97FC-9FF53A6244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E6946-60C8-47DE-9316-8599907155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227B2-A392-40B1-903E-A7753200A2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25BF64-7FA0-4DCE-B700-284F29AE00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pPr>
              <a:defRPr/>
            </a:pPr>
            <a:fld id="{04AB80B7-5E9B-46C6-B01B-F1C5B60197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9ADF664B-28CB-4081-A4CC-14720DD00B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3B103EB4-1322-44B6-8EAD-FEAEF70AC2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14F072-605A-4735-82DC-3A36013F6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pPr>
              <a:defRPr/>
            </a:pPr>
            <a:fld id="{FDD95625-0188-47BD-9F43-F2F01C57E3D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7E561EC-EA56-410C-8A96-64E378C30C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2A703A96-44D1-438E-8061-51FEF268D8F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20C9E2D-F778-42A0-9CAE-4EEA815F39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933" y="2310466"/>
            <a:ext cx="6250927" cy="1880534"/>
          </a:xfrm>
        </p:spPr>
        <p:txBody>
          <a:bodyPr/>
          <a:lstStyle/>
          <a:p>
            <a:r>
              <a:rPr lang="en-US" sz="6000" dirty="0" smtClean="0">
                <a:solidFill>
                  <a:srgbClr val="FFFF00"/>
                </a:solidFill>
                <a:latin typeface="Jokerman" pitchFamily="82" charset="0"/>
              </a:rPr>
              <a:t>            Genetics </a:t>
            </a:r>
            <a:endParaRPr lang="en-US" sz="6000" dirty="0">
              <a:solidFill>
                <a:srgbClr val="FFFF00"/>
              </a:solidFill>
              <a:latin typeface="Jokerm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304800"/>
            <a:ext cx="4267200" cy="261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 t="2952" b="2583"/>
          <a:stretch>
            <a:fillRect/>
          </a:stretch>
        </p:blipFill>
        <p:spPr bwMode="auto">
          <a:xfrm>
            <a:off x="533400" y="3124200"/>
            <a:ext cx="794980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138113"/>
            <a:ext cx="7826375" cy="1233487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roadway" pitchFamily="82" charset="0"/>
              </a:rPr>
              <a:t>Denver Classification</a:t>
            </a:r>
            <a:endParaRPr lang="en-US" dirty="0">
              <a:solidFill>
                <a:srgbClr val="FFC000"/>
              </a:solidFill>
              <a:latin typeface="Broadway" pitchFamily="82" charset="0"/>
            </a:endParaRPr>
          </a:p>
        </p:txBody>
      </p:sp>
      <p:pic>
        <p:nvPicPr>
          <p:cNvPr id="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 t="2952" r="54444" b="6362"/>
          <a:stretch>
            <a:fillRect/>
          </a:stretch>
        </p:blipFill>
        <p:spPr bwMode="auto">
          <a:xfrm>
            <a:off x="76200" y="1828800"/>
            <a:ext cx="428694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19600" y="1079009"/>
            <a:ext cx="4572000" cy="5397991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latin typeface="Cambria" pitchFamily="18" charset="0"/>
              </a:rPr>
              <a:t>Chromosomes are divided into seven groups according to their descending length.</a:t>
            </a:r>
          </a:p>
          <a:p>
            <a:endParaRPr lang="en-US" b="1" dirty="0" smtClean="0">
              <a:latin typeface="Cambria" pitchFamily="18" charset="0"/>
            </a:endParaRPr>
          </a:p>
          <a:p>
            <a:r>
              <a:rPr lang="en-US" b="1" dirty="0" smtClean="0">
                <a:latin typeface="Cambria" pitchFamily="18" charset="0"/>
              </a:rPr>
              <a:t>The groups are named from A to G.</a:t>
            </a:r>
          </a:p>
          <a:p>
            <a:r>
              <a:rPr lang="en-US" b="1" dirty="0" smtClean="0">
                <a:latin typeface="Cambria" pitchFamily="18" charset="0"/>
              </a:rPr>
              <a:t>It is done after the </a:t>
            </a:r>
            <a:r>
              <a:rPr lang="en-US" b="1" dirty="0" err="1" smtClean="0">
                <a:latin typeface="Cambria" pitchFamily="18" charset="0"/>
              </a:rPr>
              <a:t>karyotyping</a:t>
            </a:r>
            <a:r>
              <a:rPr lang="en-US" b="1" dirty="0" smtClean="0">
                <a:latin typeface="Cambria" pitchFamily="18" charset="0"/>
              </a:rPr>
              <a:t> of the chromosomes.</a:t>
            </a:r>
          </a:p>
          <a:p>
            <a:endParaRPr lang="en-US" b="1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X</a:t>
            </a:r>
            <a:r>
              <a:rPr lang="en-US" b="1" dirty="0" smtClean="0">
                <a:latin typeface="Cambria" pitchFamily="18" charset="0"/>
              </a:rPr>
              <a:t>- chromosome belongs to group 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C</a:t>
            </a:r>
            <a:r>
              <a:rPr lang="en-US" b="1" dirty="0" smtClean="0">
                <a:latin typeface="Cambria" pitchFamily="18" charset="0"/>
              </a:rPr>
              <a:t>, while 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Y</a:t>
            </a:r>
            <a:r>
              <a:rPr lang="en-US" b="1" dirty="0" smtClean="0">
                <a:latin typeface="Cambria" pitchFamily="18" charset="0"/>
              </a:rPr>
              <a:t> to 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G</a:t>
            </a:r>
            <a:r>
              <a:rPr lang="en-US" b="1" dirty="0" smtClean="0">
                <a:latin typeface="Cambria" pitchFamily="18" charset="0"/>
              </a:rPr>
              <a:t> group.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1" y="214313"/>
            <a:ext cx="8178800" cy="852487"/>
          </a:xfrm>
          <a:solidFill>
            <a:srgbClr val="002060"/>
          </a:solidFill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FFC000"/>
                </a:solidFill>
                <a:latin typeface="Broadway" pitchFamily="82" charset="0"/>
              </a:rPr>
              <a:t>DNA- The Genetic material of Inheritance</a:t>
            </a:r>
            <a:endParaRPr lang="en-US" sz="3200" dirty="0">
              <a:solidFill>
                <a:srgbClr val="FFC000"/>
              </a:solidFill>
              <a:latin typeface="Broadway" pitchFamily="82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38200" y="1219200"/>
            <a:ext cx="8001000" cy="2819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200" b="1" dirty="0" smtClean="0">
                <a:latin typeface="Cambria" pitchFamily="18" charset="0"/>
              </a:rPr>
              <a:t>The double helical structure made up of  long string of </a:t>
            </a:r>
            <a:r>
              <a:rPr lang="en-US" sz="2200" b="1" dirty="0" smtClean="0">
                <a:solidFill>
                  <a:srgbClr val="FFFF00"/>
                </a:solidFill>
                <a:latin typeface="Cambria" pitchFamily="18" charset="0"/>
              </a:rPr>
              <a:t>nucleotide units</a:t>
            </a:r>
            <a:r>
              <a:rPr lang="en-US" sz="2200" b="1" dirty="0" smtClean="0">
                <a:latin typeface="Cambria" pitchFamily="18" charset="0"/>
              </a:rPr>
              <a:t> attached to one another.  </a:t>
            </a:r>
          </a:p>
          <a:p>
            <a:pPr>
              <a:lnSpc>
                <a:spcPct val="80000"/>
              </a:lnSpc>
            </a:pPr>
            <a:endParaRPr lang="en-US" sz="2200" b="1" dirty="0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ambria" pitchFamily="18" charset="0"/>
              </a:rPr>
              <a:t>A single nucleotide  is made up of : </a:t>
            </a:r>
            <a:r>
              <a:rPr lang="en-US" sz="2200" b="1" dirty="0" smtClean="0">
                <a:solidFill>
                  <a:srgbClr val="FFFF00"/>
                </a:solidFill>
                <a:latin typeface="Cambria" pitchFamily="18" charset="0"/>
              </a:rPr>
              <a:t>a sugar molecule</a:t>
            </a:r>
            <a:r>
              <a:rPr lang="en-US" sz="2200" b="1" dirty="0" smtClean="0">
                <a:latin typeface="Cambria" pitchFamily="18" charset="0"/>
              </a:rPr>
              <a:t>,  a </a:t>
            </a:r>
            <a:r>
              <a:rPr lang="en-US" sz="2200" b="1" dirty="0" smtClean="0">
                <a:solidFill>
                  <a:srgbClr val="FFFF00"/>
                </a:solidFill>
                <a:latin typeface="Cambria" pitchFamily="18" charset="0"/>
              </a:rPr>
              <a:t>phosphate</a:t>
            </a:r>
            <a:r>
              <a:rPr lang="en-US" sz="2200" b="1" dirty="0" smtClean="0">
                <a:latin typeface="Cambria" pitchFamily="18" charset="0"/>
              </a:rPr>
              <a:t> group and  a </a:t>
            </a:r>
            <a:r>
              <a:rPr lang="en-US" sz="2200" b="1" dirty="0" smtClean="0">
                <a:solidFill>
                  <a:srgbClr val="FFFF00"/>
                </a:solidFill>
                <a:latin typeface="Cambria" pitchFamily="18" charset="0"/>
              </a:rPr>
              <a:t>nitrogenous</a:t>
            </a:r>
            <a:r>
              <a:rPr lang="en-US" sz="2200" b="1" dirty="0" smtClean="0">
                <a:latin typeface="Cambria" pitchFamily="18" charset="0"/>
              </a:rPr>
              <a:t> </a:t>
            </a:r>
            <a:r>
              <a:rPr lang="en-US" sz="2200" b="1" dirty="0" smtClean="0">
                <a:solidFill>
                  <a:srgbClr val="FFFF00"/>
                </a:solidFill>
                <a:latin typeface="Cambria" pitchFamily="18" charset="0"/>
              </a:rPr>
              <a:t>base</a:t>
            </a:r>
            <a:r>
              <a:rPr lang="en-US" sz="2200" b="1" dirty="0" smtClean="0">
                <a:latin typeface="Cambria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sz="2200" b="1" dirty="0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 smtClean="0">
                <a:latin typeface="Cambria" pitchFamily="18" charset="0"/>
              </a:rPr>
              <a:t>In DNA, the sugar molecule is called </a:t>
            </a:r>
            <a:r>
              <a:rPr lang="en-US" sz="2200" b="1" dirty="0" err="1" smtClean="0">
                <a:solidFill>
                  <a:srgbClr val="FFFF00"/>
                </a:solidFill>
                <a:latin typeface="Cambria" pitchFamily="18" charset="0"/>
              </a:rPr>
              <a:t>deoxyribose</a:t>
            </a:r>
            <a:r>
              <a:rPr lang="en-US" sz="2200" b="1" dirty="0" smtClean="0">
                <a:latin typeface="Cambria" pitchFamily="18" charset="0"/>
              </a:rPr>
              <a:t>, hence the name </a:t>
            </a:r>
            <a:r>
              <a:rPr lang="en-US" sz="2200" b="1" dirty="0" smtClean="0">
                <a:solidFill>
                  <a:srgbClr val="FFFF00"/>
                </a:solidFill>
                <a:latin typeface="Cambria" pitchFamily="18" charset="0"/>
              </a:rPr>
              <a:t>deoxyribonucleic acid.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1311"/>
          <a:stretch>
            <a:fillRect/>
          </a:stretch>
        </p:blipFill>
        <p:spPr bwMode="auto">
          <a:xfrm>
            <a:off x="2407541" y="3886200"/>
            <a:ext cx="521689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00"/>
                </a:solidFill>
                <a:latin typeface="Broadway" pitchFamily="82" charset="0"/>
              </a:rPr>
              <a:t>Why DNA is </a:t>
            </a:r>
            <a:r>
              <a:rPr lang="en-US" sz="3200" dirty="0" smtClean="0">
                <a:solidFill>
                  <a:srgbClr val="FFFF00"/>
                </a:solidFill>
                <a:latin typeface="Broadway" pitchFamily="82" charset="0"/>
              </a:rPr>
              <a:t>important?</a:t>
            </a:r>
            <a:endParaRPr lang="en-US" sz="3200" dirty="0">
              <a:solidFill>
                <a:srgbClr val="FFFF00"/>
              </a:solidFill>
              <a:latin typeface="Broadway" pitchFamily="82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584325"/>
            <a:ext cx="8839199" cy="5045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latin typeface="Cambria" pitchFamily="18" charset="0"/>
              </a:rPr>
              <a:t>Through the DNA, </a:t>
            </a:r>
            <a:r>
              <a:rPr lang="en-US" sz="2800" b="1" dirty="0">
                <a:latin typeface="Cambria" pitchFamily="18" charset="0"/>
              </a:rPr>
              <a:t>living organisms </a:t>
            </a:r>
            <a:r>
              <a:rPr lang="en-US" sz="2800" b="1" dirty="0" smtClean="0">
                <a:latin typeface="Cambria" pitchFamily="18" charset="0"/>
              </a:rPr>
              <a:t>pass </a:t>
            </a:r>
            <a:r>
              <a:rPr lang="en-US" sz="2800" b="1" dirty="0">
                <a:latin typeface="Cambria" pitchFamily="18" charset="0"/>
              </a:rPr>
              <a:t>information along to their offspring. </a:t>
            </a:r>
          </a:p>
          <a:p>
            <a:pPr>
              <a:lnSpc>
                <a:spcPct val="90000"/>
              </a:lnSpc>
            </a:pPr>
            <a:endParaRPr lang="en-US" sz="2800" b="1" dirty="0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mbria" pitchFamily="18" charset="0"/>
              </a:rPr>
              <a:t>Due to the double helical structure, it preserves all of the information carrying features of a single DNA strand.</a:t>
            </a:r>
          </a:p>
          <a:p>
            <a:pPr>
              <a:lnSpc>
                <a:spcPct val="90000"/>
              </a:lnSpc>
            </a:pPr>
            <a:endParaRPr lang="en-US" sz="2800" b="1" dirty="0" smtClean="0">
              <a:latin typeface="Cambria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 smtClean="0">
                <a:latin typeface="Cambria" pitchFamily="18" charset="0"/>
              </a:rPr>
              <a:t>While at the same time introducing elements that make it easier for living cells to make copies of their DNA.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228600"/>
            <a:ext cx="7826375" cy="8382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Broadway" pitchFamily="82" charset="0"/>
              </a:rPr>
              <a:t>Mutation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838200"/>
            <a:ext cx="7848600" cy="5638800"/>
          </a:xfrm>
        </p:spPr>
        <p:txBody>
          <a:bodyPr>
            <a:normAutofit fontScale="92500"/>
          </a:bodyPr>
          <a:lstStyle/>
          <a:p>
            <a:r>
              <a:rPr lang="en-US" sz="2400" b="1" dirty="0" smtClean="0">
                <a:latin typeface="Cambria" pitchFamily="18" charset="0"/>
              </a:rPr>
              <a:t>Any change in the nucleotide sequence or the arrangement of DNA of an individual.</a:t>
            </a:r>
          </a:p>
          <a:p>
            <a:r>
              <a:rPr lang="en-US" sz="2400" b="1" dirty="0" smtClean="0">
                <a:latin typeface="Cambria" pitchFamily="18" charset="0"/>
              </a:rPr>
              <a:t>Mutation may occur in a single gene or in chromosomes.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Mutagens: the agents which causes the mutation.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May be physical or chemical or radiation. </a:t>
            </a:r>
          </a:p>
          <a:p>
            <a:pPr>
              <a:buNone/>
            </a:pPr>
            <a:endParaRPr lang="en-US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Cambria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ambria" pitchFamily="18" charset="0"/>
              </a:rPr>
              <a:t>Types of mutation: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Gene/point mutation: </a:t>
            </a:r>
          </a:p>
          <a:p>
            <a:pPr marL="858837" lvl="1" indent="-457200">
              <a:buFont typeface="Wingdings" pitchFamily="2" charset="2"/>
              <a:buChar char="§"/>
            </a:pPr>
            <a:r>
              <a:rPr lang="en-US" b="1" dirty="0" smtClean="0">
                <a:latin typeface="Cambria" pitchFamily="18" charset="0"/>
              </a:rPr>
              <a:t>Mutation which alter the individual gene.</a:t>
            </a:r>
          </a:p>
          <a:p>
            <a:pPr marL="858837" lvl="1" indent="-457200">
              <a:buFont typeface="Wingdings" pitchFamily="2" charset="2"/>
              <a:buChar char="§"/>
            </a:pPr>
            <a:r>
              <a:rPr lang="en-US" b="1" dirty="0" smtClean="0">
                <a:latin typeface="Cambria" pitchFamily="18" charset="0"/>
              </a:rPr>
              <a:t>Brings the change in the DNA sequence.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Chromosomal mutation: </a:t>
            </a:r>
          </a:p>
          <a:p>
            <a:pPr marL="858837" lvl="1" indent="-457200">
              <a:buFont typeface="Wingdings" pitchFamily="2" charset="2"/>
              <a:buChar char="§"/>
            </a:pPr>
            <a:r>
              <a:rPr lang="en-US" b="1" dirty="0" smtClean="0">
                <a:latin typeface="Cambria" pitchFamily="18" charset="0"/>
              </a:rPr>
              <a:t>Changes occurring either in the structure or number of  the chromosomes.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075" y="1584325"/>
            <a:ext cx="7551738" cy="474027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Somatic mutation- </a:t>
            </a:r>
            <a:r>
              <a:rPr lang="en-US" b="1" dirty="0" smtClean="0">
                <a:latin typeface="Cambria" pitchFamily="18" charset="0"/>
              </a:rPr>
              <a:t>mutation occurring in the somatic cells. 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b="1" dirty="0" smtClean="0">
                <a:latin typeface="Cambria" pitchFamily="18" charset="0"/>
              </a:rPr>
              <a:t>Non transmittable to offspring.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b="1" dirty="0" smtClean="0">
                <a:latin typeface="Cambria" pitchFamily="18" charset="0"/>
              </a:rPr>
              <a:t>Produces </a:t>
            </a:r>
            <a:r>
              <a:rPr lang="en-US" b="1" dirty="0" err="1" smtClean="0">
                <a:latin typeface="Cambria" pitchFamily="18" charset="0"/>
              </a:rPr>
              <a:t>phenotypical</a:t>
            </a:r>
            <a:r>
              <a:rPr lang="en-US" b="1" dirty="0" smtClean="0">
                <a:latin typeface="Cambria" pitchFamily="18" charset="0"/>
              </a:rPr>
              <a:t> changes in the individual.</a:t>
            </a:r>
          </a:p>
          <a:p>
            <a:pPr marL="514350" indent="-514350">
              <a:buFont typeface="+mj-lt"/>
              <a:buAutoNum type="romanUcPeriod"/>
            </a:pPr>
            <a:endParaRPr lang="en-US" b="1" dirty="0" smtClean="0">
              <a:latin typeface="Cambria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Germinal mutation- </a:t>
            </a:r>
            <a:r>
              <a:rPr lang="en-US" b="1" dirty="0" smtClean="0">
                <a:latin typeface="Cambria" pitchFamily="18" charset="0"/>
              </a:rPr>
              <a:t>mutation occurring in the germ cells. 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b="1" dirty="0" smtClean="0">
                <a:latin typeface="Cambria" pitchFamily="18" charset="0"/>
              </a:rPr>
              <a:t>Transmittable to offspring.</a:t>
            </a:r>
          </a:p>
          <a:p>
            <a:pPr marL="915987" lvl="1" indent="-514350">
              <a:buFont typeface="+mj-lt"/>
              <a:buAutoNum type="alphaLcPeriod"/>
            </a:pPr>
            <a:r>
              <a:rPr lang="en-US" b="1" dirty="0" smtClean="0">
                <a:latin typeface="Cambria" pitchFamily="18" charset="0"/>
              </a:rPr>
              <a:t>Brings the general changes in the individual.</a:t>
            </a:r>
          </a:p>
          <a:p>
            <a:pPr marL="915987" lvl="1" indent="-514350">
              <a:buFont typeface="+mj-lt"/>
              <a:buAutoNum type="alphaLcPeriod"/>
            </a:pP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138113"/>
            <a:ext cx="7826375" cy="123348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  <a:latin typeface="Broadway" pitchFamily="82" charset="0"/>
              </a:rPr>
              <a:t>Structural alternation of chromosomes </a:t>
            </a:r>
            <a:endParaRPr lang="en-US" dirty="0">
              <a:solidFill>
                <a:srgbClr val="FFC000"/>
              </a:solidFill>
              <a:latin typeface="Broadway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60499"/>
            <a:ext cx="7467600" cy="4178301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Translocation-</a:t>
            </a:r>
            <a:r>
              <a:rPr lang="en-US" sz="2400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Transfer of genetic material from one chromosome to another.</a:t>
            </a:r>
          </a:p>
          <a:p>
            <a:endParaRPr lang="en-US" sz="2000" dirty="0" smtClean="0">
              <a:latin typeface="Cambria" pitchFamily="18" charset="0"/>
            </a:endParaRPr>
          </a:p>
          <a:p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Deletions-</a:t>
            </a:r>
          </a:p>
          <a:p>
            <a:pPr lvl="1">
              <a:buFont typeface="Wingdings" pitchFamily="2" charset="2"/>
              <a:buChar char="§"/>
            </a:pPr>
            <a:endParaRPr lang="en-US" sz="2000" dirty="0" smtClean="0">
              <a:latin typeface="Cambria" pitchFamily="18" charset="0"/>
            </a:endParaRPr>
          </a:p>
          <a:p>
            <a:endParaRPr lang="en-US" sz="2400" b="1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Insertion-</a:t>
            </a:r>
            <a:r>
              <a:rPr lang="en-US" sz="2400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sz="2400" dirty="0" smtClean="0">
                <a:latin typeface="Cambria" pitchFamily="18" charset="0"/>
              </a:rPr>
              <a:t>a segment of chromosome is inserted to another.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Inversion-</a:t>
            </a:r>
            <a:r>
              <a:rPr lang="en-AU" sz="2400" dirty="0"/>
              <a:t>a </a:t>
            </a:r>
            <a:r>
              <a:rPr lang="en-AU" sz="2400" b="1" dirty="0"/>
              <a:t>chromosome</a:t>
            </a:r>
            <a:r>
              <a:rPr lang="en-AU" sz="2400" dirty="0"/>
              <a:t> rearrangement in which a segment of a </a:t>
            </a:r>
            <a:r>
              <a:rPr lang="en-AU" sz="2400" b="1" dirty="0"/>
              <a:t>chromosome</a:t>
            </a:r>
            <a:r>
              <a:rPr lang="en-AU" sz="2400" dirty="0"/>
              <a:t> is reversed end to end</a:t>
            </a:r>
            <a:endParaRPr lang="en-US" sz="2400" b="1" dirty="0" smtClean="0">
              <a:solidFill>
                <a:srgbClr val="FFFF00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91220"/>
            <a:ext cx="8229600" cy="640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121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67537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820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1"/>
            <a:ext cx="8839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355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9727" y="620990"/>
            <a:ext cx="7418531" cy="6572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b="1" spc="-9" dirty="0"/>
              <a:t>Genetics: </a:t>
            </a:r>
            <a:r>
              <a:rPr b="1" spc="-13" dirty="0"/>
              <a:t>what </a:t>
            </a:r>
            <a:r>
              <a:rPr b="1" spc="-4" dirty="0"/>
              <a:t>is</a:t>
            </a:r>
            <a:r>
              <a:rPr b="1" spc="-9" dirty="0"/>
              <a:t> </a:t>
            </a:r>
            <a:r>
              <a:rPr b="1" spc="-9" dirty="0" smtClean="0"/>
              <a:t>it</a:t>
            </a:r>
            <a:r>
              <a:rPr lang="en-AU" b="1" spc="-9" dirty="0" smtClean="0"/>
              <a:t>?</a:t>
            </a:r>
            <a:endParaRPr b="1" spc="-9" dirty="0"/>
          </a:p>
        </p:txBody>
      </p:sp>
      <p:sp>
        <p:nvSpPr>
          <p:cNvPr id="3" name="object 3"/>
          <p:cNvSpPr txBox="1"/>
          <p:nvPr/>
        </p:nvSpPr>
        <p:spPr>
          <a:xfrm>
            <a:off x="76200" y="1371600"/>
            <a:ext cx="9067800" cy="4386298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318546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endParaRPr lang="en-AU" sz="2800" spc="-9" dirty="0" smtClean="0">
              <a:latin typeface="Calibri"/>
              <a:cs typeface="Calibri"/>
            </a:endParaRPr>
          </a:p>
          <a:p>
            <a:pPr marL="318546" indent="-307718">
              <a:spcBef>
                <a:spcPts val="85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2800" spc="-9" dirty="0" smtClean="0">
                <a:latin typeface="Calibri"/>
                <a:cs typeface="Calibri"/>
              </a:rPr>
              <a:t>What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9" dirty="0">
                <a:latin typeface="Calibri"/>
                <a:cs typeface="Calibri"/>
              </a:rPr>
              <a:t>genetics?</a:t>
            </a:r>
            <a:endParaRPr sz="2800" dirty="0">
              <a:latin typeface="Calibri"/>
              <a:cs typeface="Calibri"/>
            </a:endParaRPr>
          </a:p>
          <a:p>
            <a:pPr marL="677550" marR="4559" lvl="1" indent="-256432">
              <a:lnSpc>
                <a:spcPct val="101699"/>
              </a:lnSpc>
              <a:spcBef>
                <a:spcPts val="49"/>
              </a:spcBef>
              <a:buFont typeface="Arial"/>
              <a:buChar char="–"/>
              <a:tabLst>
                <a:tab pos="678120" algn="l"/>
              </a:tabLst>
            </a:pPr>
            <a:r>
              <a:rPr sz="2800" spc="-9" dirty="0">
                <a:latin typeface="Calibri"/>
                <a:cs typeface="Calibri"/>
              </a:rPr>
              <a:t>“Genetics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9" dirty="0">
                <a:latin typeface="Calibri"/>
                <a:cs typeface="Calibri"/>
              </a:rPr>
              <a:t>study </a:t>
            </a:r>
            <a:r>
              <a:rPr sz="2800" spc="-13" dirty="0">
                <a:latin typeface="Calibri"/>
                <a:cs typeface="Calibri"/>
              </a:rPr>
              <a:t>of </a:t>
            </a:r>
            <a:r>
              <a:rPr sz="2800" b="1" spc="-9" dirty="0">
                <a:latin typeface="Calibri"/>
                <a:cs typeface="Calibri"/>
              </a:rPr>
              <a:t>heredity</a:t>
            </a:r>
            <a:r>
              <a:rPr sz="2800" spc="-9" dirty="0">
                <a:latin typeface="Calibri"/>
                <a:cs typeface="Calibri"/>
              </a:rPr>
              <a:t>,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13" dirty="0">
                <a:latin typeface="Calibri"/>
                <a:cs typeface="Calibri"/>
              </a:rPr>
              <a:t>process </a:t>
            </a:r>
            <a:r>
              <a:rPr sz="2800" dirty="0">
                <a:latin typeface="Calibri"/>
                <a:cs typeface="Calibri"/>
              </a:rPr>
              <a:t>in which a  </a:t>
            </a:r>
            <a:r>
              <a:rPr sz="2800" spc="-18" dirty="0">
                <a:latin typeface="Calibri"/>
                <a:cs typeface="Calibri"/>
              </a:rPr>
              <a:t>parent </a:t>
            </a:r>
            <a:r>
              <a:rPr sz="2800" spc="-13" dirty="0">
                <a:latin typeface="Calibri"/>
                <a:cs typeface="Calibri"/>
              </a:rPr>
              <a:t>passes </a:t>
            </a:r>
            <a:r>
              <a:rPr sz="2800" spc="-4" dirty="0">
                <a:latin typeface="Calibri"/>
                <a:cs typeface="Calibri"/>
              </a:rPr>
              <a:t>certain </a:t>
            </a:r>
            <a:r>
              <a:rPr sz="2800" b="1" spc="-13" dirty="0">
                <a:latin typeface="Calibri"/>
                <a:cs typeface="Calibri"/>
              </a:rPr>
              <a:t>genes </a:t>
            </a:r>
            <a:r>
              <a:rPr sz="2800" spc="-13" dirty="0">
                <a:latin typeface="Calibri"/>
                <a:cs typeface="Calibri"/>
              </a:rPr>
              <a:t>onto </a:t>
            </a:r>
            <a:r>
              <a:rPr sz="2800" dirty="0">
                <a:latin typeface="Calibri"/>
                <a:cs typeface="Calibri"/>
              </a:rPr>
              <a:t>their </a:t>
            </a:r>
            <a:r>
              <a:rPr sz="2800" spc="-18" dirty="0">
                <a:latin typeface="Calibri"/>
                <a:cs typeface="Calibri"/>
              </a:rPr>
              <a:t>children</a:t>
            </a:r>
            <a:r>
              <a:rPr sz="2800" spc="-18" dirty="0" smtClean="0">
                <a:latin typeface="Calibri"/>
                <a:cs typeface="Calibri"/>
              </a:rPr>
              <a:t>.”</a:t>
            </a:r>
            <a:endParaRPr lang="en-AU" sz="2800" spc="-18" dirty="0" smtClean="0">
              <a:latin typeface="Calibri"/>
              <a:cs typeface="Calibri"/>
            </a:endParaRPr>
          </a:p>
          <a:p>
            <a:pPr marL="421118" marR="4559" lvl="1" indent="0">
              <a:lnSpc>
                <a:spcPct val="101699"/>
              </a:lnSpc>
              <a:spcBef>
                <a:spcPts val="49"/>
              </a:spcBef>
              <a:tabLst>
                <a:tab pos="678120" algn="l"/>
              </a:tabLst>
            </a:pPr>
            <a:endParaRPr lang="en-AU" sz="2800" spc="-18" dirty="0">
              <a:latin typeface="Calibri"/>
              <a:cs typeface="Calibri"/>
            </a:endParaRPr>
          </a:p>
          <a:p>
            <a:pPr marL="421118" marR="4559" lvl="1" indent="0">
              <a:lnSpc>
                <a:spcPct val="101699"/>
              </a:lnSpc>
              <a:spcBef>
                <a:spcPts val="49"/>
              </a:spcBef>
              <a:tabLst>
                <a:tab pos="678120" algn="l"/>
              </a:tabLst>
            </a:pPr>
            <a:endParaRPr sz="2800" dirty="0">
              <a:latin typeface="Calibri"/>
              <a:cs typeface="Calibri"/>
            </a:endParaRPr>
          </a:p>
          <a:p>
            <a:pPr marL="678120" marR="37040" lvl="1" indent="-257002" algn="just">
              <a:lnSpc>
                <a:spcPct val="101699"/>
              </a:lnSpc>
              <a:spcBef>
                <a:spcPts val="49"/>
              </a:spcBef>
              <a:buFont typeface="Arial"/>
              <a:buChar char="–"/>
              <a:tabLst>
                <a:tab pos="678120" algn="l"/>
              </a:tabLst>
            </a:pPr>
            <a:r>
              <a:rPr lang="en-AU" sz="2800" spc="-4" dirty="0" smtClean="0">
                <a:latin typeface="Calibri"/>
                <a:cs typeface="Calibri"/>
              </a:rPr>
              <a:t>This is the reason that </a:t>
            </a:r>
            <a:r>
              <a:rPr lang="en-AU" sz="2800" spc="-4" dirty="0">
                <a:latin typeface="Calibri"/>
                <a:cs typeface="Calibri"/>
              </a:rPr>
              <a:t>c</a:t>
            </a:r>
            <a:r>
              <a:rPr sz="2800" spc="-4" dirty="0" err="1" smtClean="0">
                <a:latin typeface="Calibri"/>
                <a:cs typeface="Calibri"/>
              </a:rPr>
              <a:t>hildren</a:t>
            </a:r>
            <a:r>
              <a:rPr sz="2800" spc="-4" dirty="0" smtClean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inherit </a:t>
            </a:r>
            <a:r>
              <a:rPr sz="2800" dirty="0">
                <a:latin typeface="Calibri"/>
                <a:cs typeface="Calibri"/>
              </a:rPr>
              <a:t>their </a:t>
            </a:r>
            <a:r>
              <a:rPr sz="2800" spc="-4" dirty="0">
                <a:latin typeface="Calibri"/>
                <a:cs typeface="Calibri"/>
              </a:rPr>
              <a:t>biological </a:t>
            </a:r>
            <a:r>
              <a:rPr sz="2800" spc="-18" dirty="0">
                <a:latin typeface="Calibri"/>
                <a:cs typeface="Calibri"/>
              </a:rPr>
              <a:t>parents’ </a:t>
            </a:r>
            <a:r>
              <a:rPr sz="2800" spc="-13" dirty="0">
                <a:latin typeface="Calibri"/>
                <a:cs typeface="Calibri"/>
              </a:rPr>
              <a:t>genes </a:t>
            </a:r>
            <a:r>
              <a:rPr sz="2800" spc="-9" dirty="0">
                <a:latin typeface="Calibri"/>
                <a:cs typeface="Calibri"/>
              </a:rPr>
              <a:t>that </a:t>
            </a:r>
            <a:r>
              <a:rPr sz="2800" spc="-18" dirty="0">
                <a:latin typeface="Calibri"/>
                <a:cs typeface="Calibri"/>
              </a:rPr>
              <a:t>express  </a:t>
            </a:r>
            <a:r>
              <a:rPr sz="2800" dirty="0">
                <a:latin typeface="Calibri"/>
                <a:cs typeface="Calibri"/>
              </a:rPr>
              <a:t>specific </a:t>
            </a:r>
            <a:r>
              <a:rPr sz="2800" b="1" spc="-13" dirty="0">
                <a:latin typeface="Calibri"/>
                <a:cs typeface="Calibri"/>
              </a:rPr>
              <a:t>traits</a:t>
            </a:r>
            <a:r>
              <a:rPr sz="2800" spc="-13" dirty="0">
                <a:latin typeface="Calibri"/>
                <a:cs typeface="Calibri"/>
              </a:rPr>
              <a:t>, </a:t>
            </a:r>
            <a:r>
              <a:rPr sz="2800" spc="-4" dirty="0">
                <a:latin typeface="Calibri"/>
                <a:cs typeface="Calibri"/>
              </a:rPr>
              <a:t>such </a:t>
            </a:r>
            <a:r>
              <a:rPr sz="2800" spc="-13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some </a:t>
            </a:r>
            <a:r>
              <a:rPr sz="2800" spc="-13" dirty="0">
                <a:latin typeface="Calibri"/>
                <a:cs typeface="Calibri"/>
              </a:rPr>
              <a:t>physical </a:t>
            </a:r>
            <a:r>
              <a:rPr sz="2800" spc="-9" dirty="0">
                <a:latin typeface="Calibri"/>
                <a:cs typeface="Calibri"/>
              </a:rPr>
              <a:t>characteristics, </a:t>
            </a:r>
            <a:r>
              <a:rPr sz="2800" spc="-13" dirty="0">
                <a:latin typeface="Calibri"/>
                <a:cs typeface="Calibri"/>
              </a:rPr>
              <a:t>natural  talents,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9" dirty="0">
                <a:latin typeface="Calibri"/>
                <a:cs typeface="Calibri"/>
              </a:rPr>
              <a:t>genetic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3" dirty="0">
                <a:latin typeface="Calibri"/>
                <a:cs typeface="Calibri"/>
              </a:rPr>
              <a:t>disorders.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41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76200"/>
            <a:ext cx="8610600" cy="657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288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  <a:latin typeface="Broadway" pitchFamily="82" charset="0"/>
              </a:rPr>
              <a:t>Pedigree chart</a:t>
            </a:r>
            <a:endParaRPr lang="en-US" b="1" dirty="0">
              <a:solidFill>
                <a:srgbClr val="FFC000"/>
              </a:solidFill>
              <a:latin typeface="Broadway" pitchFamily="82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66010" y="1882775"/>
            <a:ext cx="441198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638378"/>
            <a:ext cx="7772400" cy="6572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b="1" spc="-4" dirty="0"/>
              <a:t>Mendelian</a:t>
            </a:r>
            <a:r>
              <a:rPr b="1" spc="-22" dirty="0"/>
              <a:t> </a:t>
            </a:r>
            <a:r>
              <a:rPr b="1" spc="-9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669677"/>
            <a:ext cx="7657822" cy="4469924"/>
          </a:xfrm>
          <a:prstGeom prst="rect">
            <a:avLst/>
          </a:prstGeom>
        </p:spPr>
        <p:txBody>
          <a:bodyPr vert="horz" wrap="square" lIns="0" tIns="5698" rIns="0" bIns="0" rtlCol="0">
            <a:spAutoFit/>
          </a:bodyPr>
          <a:lstStyle/>
          <a:p>
            <a:pPr marL="421688" marR="4559" indent="-410291">
              <a:lnSpc>
                <a:spcPct val="101699"/>
              </a:lnSpc>
              <a:spcBef>
                <a:spcPts val="45"/>
              </a:spcBef>
              <a:buChar char="•"/>
              <a:tabLst>
                <a:tab pos="421688" algn="l"/>
                <a:tab pos="422257" algn="l"/>
              </a:tabLst>
            </a:pP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13" dirty="0">
                <a:latin typeface="Calibri"/>
                <a:cs typeface="Calibri"/>
              </a:rPr>
              <a:t>inherited traits are </a:t>
            </a:r>
            <a:r>
              <a:rPr sz="3200" spc="-9" dirty="0">
                <a:latin typeface="Calibri"/>
                <a:cs typeface="Calibri"/>
              </a:rPr>
              <a:t>determined by genes that </a:t>
            </a:r>
            <a:r>
              <a:rPr sz="3200" spc="-13" dirty="0">
                <a:latin typeface="Calibri"/>
                <a:cs typeface="Calibri"/>
              </a:rPr>
              <a:t>are </a:t>
            </a:r>
            <a:r>
              <a:rPr sz="3200" spc="-18" dirty="0">
                <a:latin typeface="Calibri"/>
                <a:cs typeface="Calibri"/>
              </a:rPr>
              <a:t>passed  </a:t>
            </a:r>
            <a:r>
              <a:rPr sz="3200" spc="-13" dirty="0">
                <a:latin typeface="Calibri"/>
                <a:cs typeface="Calibri"/>
              </a:rPr>
              <a:t>from </a:t>
            </a:r>
            <a:r>
              <a:rPr sz="3200" spc="-18" dirty="0">
                <a:latin typeface="Calibri"/>
                <a:cs typeface="Calibri"/>
              </a:rPr>
              <a:t>parents </a:t>
            </a:r>
            <a:r>
              <a:rPr sz="3200" spc="-13" dirty="0">
                <a:latin typeface="Calibri"/>
                <a:cs typeface="Calibri"/>
              </a:rPr>
              <a:t>to</a:t>
            </a:r>
            <a:r>
              <a:rPr sz="3200" spc="22" dirty="0">
                <a:latin typeface="Calibri"/>
                <a:cs typeface="Calibri"/>
              </a:rPr>
              <a:t> </a:t>
            </a:r>
            <a:r>
              <a:rPr sz="3200" spc="-4" dirty="0">
                <a:latin typeface="Calibri"/>
                <a:cs typeface="Calibri"/>
              </a:rPr>
              <a:t>children.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40"/>
              </a:spcBef>
              <a:buFont typeface="Calibri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21688" indent="-410860">
              <a:spcBef>
                <a:spcPts val="4"/>
              </a:spcBef>
              <a:buChar char="•"/>
              <a:tabLst>
                <a:tab pos="421688" algn="l"/>
                <a:tab pos="422257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4" dirty="0">
                <a:latin typeface="Calibri"/>
                <a:cs typeface="Calibri"/>
              </a:rPr>
              <a:t>child </a:t>
            </a:r>
            <a:r>
              <a:rPr sz="3200" spc="-9" dirty="0">
                <a:latin typeface="Calibri"/>
                <a:cs typeface="Calibri"/>
              </a:rPr>
              <a:t>inherits two sets </a:t>
            </a:r>
            <a:r>
              <a:rPr sz="3200" spc="-13" dirty="0">
                <a:latin typeface="Calibri"/>
                <a:cs typeface="Calibri"/>
              </a:rPr>
              <a:t>of </a:t>
            </a:r>
            <a:r>
              <a:rPr sz="3200" spc="-9" dirty="0">
                <a:latin typeface="Calibri"/>
                <a:cs typeface="Calibri"/>
              </a:rPr>
              <a:t>genes—one </a:t>
            </a:r>
            <a:r>
              <a:rPr sz="3200" spc="-13" dirty="0">
                <a:latin typeface="Calibri"/>
                <a:cs typeface="Calibri"/>
              </a:rPr>
              <a:t>from </a:t>
            </a:r>
            <a:r>
              <a:rPr sz="3200" spc="-9" dirty="0">
                <a:latin typeface="Calibri"/>
                <a:cs typeface="Calibri"/>
              </a:rPr>
              <a:t>each</a:t>
            </a:r>
            <a:r>
              <a:rPr sz="3200" spc="36" dirty="0">
                <a:latin typeface="Calibri"/>
                <a:cs typeface="Calibri"/>
              </a:rPr>
              <a:t> </a:t>
            </a:r>
            <a:r>
              <a:rPr sz="3200" spc="-13" dirty="0">
                <a:latin typeface="Calibri"/>
                <a:cs typeface="Calibri"/>
              </a:rPr>
              <a:t>parent.</a:t>
            </a:r>
            <a:endParaRPr sz="3200" dirty="0">
              <a:latin typeface="Calibri"/>
              <a:cs typeface="Calibri"/>
            </a:endParaRPr>
          </a:p>
          <a:p>
            <a:pPr>
              <a:spcBef>
                <a:spcPts val="49"/>
              </a:spcBef>
              <a:buFont typeface="Calibri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21688" marR="14246" indent="-410291">
              <a:lnSpc>
                <a:spcPct val="101699"/>
              </a:lnSpc>
              <a:buFont typeface="Calibri"/>
              <a:buChar char="•"/>
              <a:tabLst>
                <a:tab pos="482662" algn="l"/>
                <a:tab pos="483232" algn="l"/>
              </a:tabLst>
            </a:pPr>
            <a:r>
              <a:rPr sz="3200" dirty="0"/>
              <a:t>	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3" dirty="0">
                <a:latin typeface="Calibri"/>
                <a:cs typeface="Calibri"/>
              </a:rPr>
              <a:t>trait may </a:t>
            </a:r>
            <a:r>
              <a:rPr sz="3200" spc="-9" dirty="0">
                <a:latin typeface="Calibri"/>
                <a:cs typeface="Calibri"/>
              </a:rPr>
              <a:t>not </a:t>
            </a:r>
            <a:r>
              <a:rPr sz="3200" spc="-4" dirty="0">
                <a:latin typeface="Calibri"/>
                <a:cs typeface="Calibri"/>
              </a:rPr>
              <a:t>be observable, but </a:t>
            </a:r>
            <a:r>
              <a:rPr sz="3200" spc="-9" dirty="0">
                <a:latin typeface="Calibri"/>
                <a:cs typeface="Calibri"/>
              </a:rPr>
              <a:t>its </a:t>
            </a:r>
            <a:r>
              <a:rPr sz="3200" spc="-4" dirty="0">
                <a:latin typeface="Calibri"/>
                <a:cs typeface="Calibri"/>
              </a:rPr>
              <a:t>gene </a:t>
            </a:r>
            <a:r>
              <a:rPr sz="3200" spc="-9" dirty="0">
                <a:latin typeface="Calibri"/>
                <a:cs typeface="Calibri"/>
              </a:rPr>
              <a:t>can </a:t>
            </a:r>
            <a:r>
              <a:rPr sz="3200" spc="-4" dirty="0">
                <a:latin typeface="Calibri"/>
                <a:cs typeface="Calibri"/>
              </a:rPr>
              <a:t>be </a:t>
            </a:r>
            <a:r>
              <a:rPr sz="3200" spc="-18" dirty="0">
                <a:latin typeface="Calibri"/>
                <a:cs typeface="Calibri"/>
              </a:rPr>
              <a:t>passed </a:t>
            </a:r>
            <a:r>
              <a:rPr sz="3200" spc="-22" dirty="0">
                <a:latin typeface="Calibri"/>
                <a:cs typeface="Calibri"/>
              </a:rPr>
              <a:t>to  </a:t>
            </a:r>
            <a:r>
              <a:rPr sz="3200" spc="-4" dirty="0">
                <a:latin typeface="Calibri"/>
                <a:cs typeface="Calibri"/>
              </a:rPr>
              <a:t>the </a:t>
            </a:r>
            <a:r>
              <a:rPr sz="3200" spc="-9" dirty="0">
                <a:latin typeface="Calibri"/>
                <a:cs typeface="Calibri"/>
              </a:rPr>
              <a:t>next generation.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7889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638378"/>
            <a:ext cx="8229600" cy="6572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b="1" spc="-4" dirty="0"/>
              <a:t>Mendelian</a:t>
            </a:r>
            <a:r>
              <a:rPr b="1" spc="-22" dirty="0"/>
              <a:t> </a:t>
            </a:r>
            <a:r>
              <a:rPr b="1" spc="-9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66986"/>
            <a:ext cx="8839200" cy="4624392"/>
          </a:xfrm>
          <a:prstGeom prst="rect">
            <a:avLst/>
          </a:prstGeom>
        </p:spPr>
        <p:txBody>
          <a:bodyPr vert="horz" wrap="square" lIns="0" tIns="5129" rIns="0" bIns="0" rtlCol="0">
            <a:spAutoFit/>
          </a:bodyPr>
          <a:lstStyle/>
          <a:p>
            <a:pPr marL="353728" marR="4559" indent="-342900">
              <a:lnSpc>
                <a:spcPct val="101699"/>
              </a:lnSpc>
              <a:spcBef>
                <a:spcPts val="40"/>
              </a:spcBef>
              <a:buFont typeface="Arial" pitchFamily="34" charset="0"/>
              <a:buChar char="•"/>
              <a:tabLst>
                <a:tab pos="4937172" algn="l"/>
              </a:tabLst>
            </a:pPr>
            <a:r>
              <a:rPr sz="2500" spc="-13" dirty="0">
                <a:latin typeface="Calibri"/>
                <a:cs typeface="Calibri"/>
              </a:rPr>
              <a:t>Each person </a:t>
            </a:r>
            <a:r>
              <a:rPr sz="2500" spc="-9" dirty="0">
                <a:latin typeface="Calibri"/>
                <a:cs typeface="Calibri"/>
              </a:rPr>
              <a:t>has </a:t>
            </a:r>
            <a:r>
              <a:rPr sz="2500" dirty="0">
                <a:latin typeface="Calibri"/>
                <a:cs typeface="Calibri"/>
              </a:rPr>
              <a:t>2 </a:t>
            </a:r>
            <a:r>
              <a:rPr sz="2500" spc="-13" dirty="0">
                <a:latin typeface="Calibri"/>
                <a:cs typeface="Calibri"/>
              </a:rPr>
              <a:t>copies </a:t>
            </a:r>
            <a:r>
              <a:rPr sz="2500" spc="-18" dirty="0">
                <a:latin typeface="Calibri"/>
                <a:cs typeface="Calibri"/>
              </a:rPr>
              <a:t>of </a:t>
            </a:r>
            <a:r>
              <a:rPr sz="2500" spc="-9" dirty="0">
                <a:latin typeface="Calibri"/>
                <a:cs typeface="Calibri"/>
              </a:rPr>
              <a:t>every gene—one </a:t>
            </a:r>
            <a:r>
              <a:rPr sz="2500" spc="-13" dirty="0">
                <a:latin typeface="Calibri"/>
                <a:cs typeface="Calibri"/>
              </a:rPr>
              <a:t>copy </a:t>
            </a:r>
            <a:r>
              <a:rPr sz="2500" spc="-18" dirty="0">
                <a:latin typeface="Calibri"/>
                <a:cs typeface="Calibri"/>
              </a:rPr>
              <a:t>from  </a:t>
            </a:r>
            <a:r>
              <a:rPr sz="2500" spc="-4" dirty="0">
                <a:latin typeface="Calibri"/>
                <a:cs typeface="Calibri"/>
              </a:rPr>
              <a:t>mom and </a:t>
            </a:r>
            <a:r>
              <a:rPr sz="2500" dirty="0">
                <a:latin typeface="Calibri"/>
                <a:cs typeface="Calibri"/>
              </a:rPr>
              <a:t>a </a:t>
            </a:r>
            <a:r>
              <a:rPr sz="2500" spc="-9" dirty="0">
                <a:latin typeface="Calibri"/>
                <a:cs typeface="Calibri"/>
              </a:rPr>
              <a:t>second </a:t>
            </a:r>
            <a:r>
              <a:rPr sz="2500" spc="-13" dirty="0">
                <a:latin typeface="Calibri"/>
                <a:cs typeface="Calibri"/>
              </a:rPr>
              <a:t>copy</a:t>
            </a:r>
            <a:r>
              <a:rPr sz="2500" spc="49" dirty="0">
                <a:latin typeface="Calibri"/>
                <a:cs typeface="Calibri"/>
              </a:rPr>
              <a:t> </a:t>
            </a:r>
            <a:r>
              <a:rPr sz="2500" spc="-13" dirty="0">
                <a:latin typeface="Calibri"/>
                <a:cs typeface="Calibri"/>
              </a:rPr>
              <a:t>from</a:t>
            </a:r>
            <a:r>
              <a:rPr sz="2500" spc="4" dirty="0">
                <a:latin typeface="Calibri"/>
                <a:cs typeface="Calibri"/>
              </a:rPr>
              <a:t> </a:t>
            </a:r>
            <a:r>
              <a:rPr sz="2500" spc="-13" dirty="0">
                <a:latin typeface="Calibri"/>
                <a:cs typeface="Calibri"/>
              </a:rPr>
              <a:t>dad</a:t>
            </a:r>
            <a:r>
              <a:rPr sz="2500" spc="-13" dirty="0" smtClean="0">
                <a:latin typeface="Calibri"/>
                <a:cs typeface="Calibri"/>
              </a:rPr>
              <a:t>.</a:t>
            </a:r>
            <a:endParaRPr lang="en-AU" sz="2500" spc="-13" dirty="0" smtClean="0">
              <a:latin typeface="Calibri"/>
              <a:cs typeface="Calibri"/>
            </a:endParaRPr>
          </a:p>
          <a:p>
            <a:pPr marL="10828" marR="4559">
              <a:lnSpc>
                <a:spcPct val="101699"/>
              </a:lnSpc>
              <a:spcBef>
                <a:spcPts val="40"/>
              </a:spcBef>
              <a:tabLst>
                <a:tab pos="4937172" algn="l"/>
              </a:tabLst>
            </a:pPr>
            <a:r>
              <a:rPr sz="2500" spc="-13" dirty="0">
                <a:latin typeface="Calibri"/>
                <a:cs typeface="Calibri"/>
              </a:rPr>
              <a:t>	</a:t>
            </a:r>
            <a:endParaRPr lang="en-AU" sz="2500" spc="-13" dirty="0" smtClean="0">
              <a:latin typeface="Calibri"/>
              <a:cs typeface="Calibri"/>
            </a:endParaRPr>
          </a:p>
          <a:p>
            <a:pPr marL="353728" marR="4559" indent="-342900">
              <a:lnSpc>
                <a:spcPct val="101699"/>
              </a:lnSpc>
              <a:spcBef>
                <a:spcPts val="40"/>
              </a:spcBef>
              <a:buFont typeface="Arial" pitchFamily="34" charset="0"/>
              <a:buChar char="•"/>
              <a:tabLst>
                <a:tab pos="4937172" algn="l"/>
              </a:tabLst>
            </a:pPr>
            <a:r>
              <a:rPr sz="2500" spc="-13" dirty="0" smtClean="0">
                <a:latin typeface="Calibri"/>
                <a:cs typeface="Calibri"/>
              </a:rPr>
              <a:t>These </a:t>
            </a:r>
            <a:r>
              <a:rPr sz="2500" spc="-13" dirty="0">
                <a:latin typeface="Calibri"/>
                <a:cs typeface="Calibri"/>
              </a:rPr>
              <a:t>copies </a:t>
            </a:r>
            <a:r>
              <a:rPr sz="2500" spc="-22" dirty="0">
                <a:latin typeface="Calibri"/>
                <a:cs typeface="Calibri"/>
              </a:rPr>
              <a:t>may  </a:t>
            </a:r>
            <a:r>
              <a:rPr sz="2500" spc="-9" dirty="0">
                <a:latin typeface="Calibri"/>
                <a:cs typeface="Calibri"/>
              </a:rPr>
              <a:t>come </a:t>
            </a:r>
            <a:r>
              <a:rPr sz="2500" spc="-4" dirty="0">
                <a:latin typeface="Calibri"/>
                <a:cs typeface="Calibri"/>
              </a:rPr>
              <a:t>in </a:t>
            </a:r>
            <a:r>
              <a:rPr sz="2500" spc="-18" dirty="0">
                <a:latin typeface="Calibri"/>
                <a:cs typeface="Calibri"/>
              </a:rPr>
              <a:t>different </a:t>
            </a:r>
            <a:r>
              <a:rPr sz="2500" spc="-9" dirty="0">
                <a:latin typeface="Calibri"/>
                <a:cs typeface="Calibri"/>
              </a:rPr>
              <a:t>variations, </a:t>
            </a:r>
            <a:r>
              <a:rPr sz="2500" spc="-4" dirty="0">
                <a:latin typeface="Calibri"/>
                <a:cs typeface="Calibri"/>
              </a:rPr>
              <a:t>known </a:t>
            </a:r>
            <a:r>
              <a:rPr sz="2500" spc="-13" dirty="0">
                <a:latin typeface="Calibri"/>
                <a:cs typeface="Calibri"/>
              </a:rPr>
              <a:t>as </a:t>
            </a:r>
            <a:r>
              <a:rPr sz="2500" b="1" spc="-4" dirty="0">
                <a:latin typeface="Calibri"/>
                <a:cs typeface="Calibri"/>
              </a:rPr>
              <a:t>alleles</a:t>
            </a:r>
            <a:r>
              <a:rPr sz="2500" spc="-4" dirty="0">
                <a:latin typeface="Calibri"/>
                <a:cs typeface="Calibri"/>
              </a:rPr>
              <a:t>, </a:t>
            </a:r>
            <a:r>
              <a:rPr sz="2500" spc="-13" dirty="0">
                <a:latin typeface="Calibri"/>
                <a:cs typeface="Calibri"/>
              </a:rPr>
              <a:t>that  </a:t>
            </a:r>
            <a:r>
              <a:rPr sz="2500" spc="-18" dirty="0">
                <a:latin typeface="Calibri"/>
                <a:cs typeface="Calibri"/>
              </a:rPr>
              <a:t>express different</a:t>
            </a:r>
            <a:r>
              <a:rPr sz="2500" spc="9" dirty="0">
                <a:latin typeface="Calibri"/>
                <a:cs typeface="Calibri"/>
              </a:rPr>
              <a:t> </a:t>
            </a:r>
            <a:r>
              <a:rPr sz="2500" spc="-13" dirty="0">
                <a:latin typeface="Calibri"/>
                <a:cs typeface="Calibri"/>
              </a:rPr>
              <a:t>traits.</a:t>
            </a:r>
            <a:endParaRPr sz="2500" dirty="0">
              <a:latin typeface="Calibri"/>
              <a:cs typeface="Calibri"/>
            </a:endParaRPr>
          </a:p>
          <a:p>
            <a:pPr>
              <a:spcBef>
                <a:spcPts val="9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19115" marR="592073" indent="-570">
              <a:lnSpc>
                <a:spcPct val="101800"/>
              </a:lnSpc>
            </a:pPr>
            <a:r>
              <a:rPr sz="2500" spc="-13" dirty="0">
                <a:latin typeface="Calibri"/>
                <a:cs typeface="Calibri"/>
              </a:rPr>
              <a:t>For example, </a:t>
            </a:r>
            <a:r>
              <a:rPr sz="2500" dirty="0">
                <a:latin typeface="Calibri"/>
                <a:cs typeface="Calibri"/>
              </a:rPr>
              <a:t>2 </a:t>
            </a:r>
            <a:r>
              <a:rPr sz="2500" spc="-9" dirty="0">
                <a:latin typeface="Calibri"/>
                <a:cs typeface="Calibri"/>
              </a:rPr>
              <a:t>alleles </a:t>
            </a:r>
            <a:r>
              <a:rPr sz="2500" spc="-4" dirty="0">
                <a:latin typeface="Calibri"/>
                <a:cs typeface="Calibri"/>
              </a:rPr>
              <a:t>in the </a:t>
            </a:r>
            <a:r>
              <a:rPr sz="2500" spc="-9" dirty="0">
                <a:latin typeface="Calibri"/>
                <a:cs typeface="Calibri"/>
              </a:rPr>
              <a:t>gene </a:t>
            </a:r>
            <a:r>
              <a:rPr sz="2500" spc="-22" dirty="0">
                <a:latin typeface="Calibri"/>
                <a:cs typeface="Calibri"/>
              </a:rPr>
              <a:t>for </a:t>
            </a:r>
            <a:r>
              <a:rPr sz="2500" spc="-13" dirty="0">
                <a:latin typeface="Calibri"/>
                <a:cs typeface="Calibri"/>
              </a:rPr>
              <a:t>freckles are  inherited from </a:t>
            </a:r>
            <a:r>
              <a:rPr sz="2500" spc="-4" dirty="0">
                <a:latin typeface="Calibri"/>
                <a:cs typeface="Calibri"/>
              </a:rPr>
              <a:t>mom and</a:t>
            </a:r>
            <a:r>
              <a:rPr sz="2500" spc="31" dirty="0">
                <a:latin typeface="Calibri"/>
                <a:cs typeface="Calibri"/>
              </a:rPr>
              <a:t> </a:t>
            </a:r>
            <a:r>
              <a:rPr sz="2500" spc="-13" dirty="0">
                <a:latin typeface="Calibri"/>
                <a:cs typeface="Calibri"/>
              </a:rPr>
              <a:t>dad:</a:t>
            </a:r>
            <a:endParaRPr sz="2500" dirty="0">
              <a:latin typeface="Calibri"/>
              <a:cs typeface="Calibri"/>
            </a:endParaRPr>
          </a:p>
          <a:p>
            <a:pPr marL="985839" indent="-257002">
              <a:spcBef>
                <a:spcPts val="49"/>
              </a:spcBef>
              <a:buFont typeface="Arial"/>
              <a:buChar char="–"/>
              <a:tabLst>
                <a:tab pos="986409" algn="l"/>
              </a:tabLst>
            </a:pPr>
            <a:r>
              <a:rPr sz="2500" spc="-4" dirty="0">
                <a:latin typeface="Calibri"/>
                <a:cs typeface="Calibri"/>
              </a:rPr>
              <a:t>allele </a:t>
            </a:r>
            <a:r>
              <a:rPr sz="2500" spc="-13" dirty="0">
                <a:latin typeface="Calibri"/>
                <a:cs typeface="Calibri"/>
              </a:rPr>
              <a:t>from </a:t>
            </a:r>
            <a:r>
              <a:rPr sz="2500" spc="-4" dirty="0">
                <a:latin typeface="Calibri"/>
                <a:cs typeface="Calibri"/>
              </a:rPr>
              <a:t>mom </a:t>
            </a:r>
            <a:r>
              <a:rPr sz="2500" dirty="0">
                <a:latin typeface="Calibri"/>
                <a:cs typeface="Calibri"/>
              </a:rPr>
              <a:t>= </a:t>
            </a:r>
            <a:r>
              <a:rPr sz="2500" spc="-9" dirty="0">
                <a:latin typeface="Calibri"/>
                <a:cs typeface="Calibri"/>
              </a:rPr>
              <a:t>has </a:t>
            </a:r>
            <a:r>
              <a:rPr sz="2500" spc="-13" dirty="0">
                <a:latin typeface="Calibri"/>
                <a:cs typeface="Calibri"/>
              </a:rPr>
              <a:t>freckles</a:t>
            </a:r>
            <a:r>
              <a:rPr sz="2500" spc="4" dirty="0">
                <a:latin typeface="Calibri"/>
                <a:cs typeface="Calibri"/>
              </a:rPr>
              <a:t> </a:t>
            </a:r>
            <a:r>
              <a:rPr sz="2500" spc="-4" dirty="0">
                <a:latin typeface="Calibri"/>
                <a:cs typeface="Calibri"/>
              </a:rPr>
              <a:t>(F)</a:t>
            </a:r>
            <a:endParaRPr sz="2500" dirty="0">
              <a:latin typeface="Calibri"/>
              <a:cs typeface="Calibri"/>
            </a:endParaRPr>
          </a:p>
          <a:p>
            <a:pPr marL="986409" indent="-257002">
              <a:spcBef>
                <a:spcPts val="54"/>
              </a:spcBef>
              <a:buFont typeface="Arial"/>
              <a:buChar char="–"/>
              <a:tabLst>
                <a:tab pos="986978" algn="l"/>
              </a:tabLst>
            </a:pPr>
            <a:r>
              <a:rPr sz="2500" spc="-4" dirty="0">
                <a:latin typeface="Calibri"/>
                <a:cs typeface="Calibri"/>
              </a:rPr>
              <a:t>allele </a:t>
            </a:r>
            <a:r>
              <a:rPr sz="2500" spc="-13" dirty="0">
                <a:latin typeface="Calibri"/>
                <a:cs typeface="Calibri"/>
              </a:rPr>
              <a:t>from dad </a:t>
            </a:r>
            <a:r>
              <a:rPr sz="2500" dirty="0">
                <a:latin typeface="Calibri"/>
                <a:cs typeface="Calibri"/>
              </a:rPr>
              <a:t>= </a:t>
            </a:r>
            <a:r>
              <a:rPr sz="2500" spc="-4" dirty="0">
                <a:latin typeface="Calibri"/>
                <a:cs typeface="Calibri"/>
              </a:rPr>
              <a:t>no </a:t>
            </a:r>
            <a:r>
              <a:rPr sz="2500" spc="-9" dirty="0">
                <a:latin typeface="Calibri"/>
                <a:cs typeface="Calibri"/>
              </a:rPr>
              <a:t>freckles</a:t>
            </a:r>
            <a:r>
              <a:rPr sz="2500" spc="9" dirty="0">
                <a:latin typeface="Calibri"/>
                <a:cs typeface="Calibri"/>
              </a:rPr>
              <a:t> (f)</a:t>
            </a:r>
            <a:endParaRPr sz="2500" dirty="0">
              <a:latin typeface="Calibri"/>
              <a:cs typeface="Calibri"/>
            </a:endParaRPr>
          </a:p>
          <a:p>
            <a:pPr marL="986409" indent="-257002">
              <a:spcBef>
                <a:spcPts val="54"/>
              </a:spcBef>
              <a:buFont typeface="Arial"/>
              <a:buChar char="–"/>
              <a:tabLst>
                <a:tab pos="986978" algn="l"/>
                <a:tab pos="1751715" algn="l"/>
              </a:tabLst>
            </a:pPr>
            <a:r>
              <a:rPr sz="2500" dirty="0">
                <a:latin typeface="Calibri"/>
                <a:cs typeface="Calibri"/>
              </a:rPr>
              <a:t>child	</a:t>
            </a:r>
            <a:r>
              <a:rPr sz="2500" spc="-9" dirty="0">
                <a:latin typeface="Calibri"/>
                <a:cs typeface="Calibri"/>
              </a:rPr>
              <a:t>has the </a:t>
            </a:r>
            <a:r>
              <a:rPr sz="2500" spc="-13" dirty="0">
                <a:latin typeface="Calibri"/>
                <a:cs typeface="Calibri"/>
              </a:rPr>
              <a:t>inherited </a:t>
            </a:r>
            <a:r>
              <a:rPr sz="2500" spc="-9" dirty="0">
                <a:latin typeface="Calibri"/>
                <a:cs typeface="Calibri"/>
              </a:rPr>
              <a:t>gene pair </a:t>
            </a:r>
            <a:r>
              <a:rPr sz="2500" spc="-13" dirty="0">
                <a:latin typeface="Calibri"/>
                <a:cs typeface="Calibri"/>
              </a:rPr>
              <a:t>of </a:t>
            </a:r>
            <a:r>
              <a:rPr sz="2500" spc="-4" dirty="0">
                <a:latin typeface="Calibri"/>
                <a:cs typeface="Calibri"/>
              </a:rPr>
              <a:t>alleles,</a:t>
            </a:r>
            <a:r>
              <a:rPr sz="2500" spc="36" dirty="0">
                <a:latin typeface="Calibri"/>
                <a:cs typeface="Calibri"/>
              </a:rPr>
              <a:t> </a:t>
            </a:r>
            <a:r>
              <a:rPr sz="2500" b="1" spc="-4" dirty="0">
                <a:latin typeface="Calibri"/>
                <a:cs typeface="Calibri"/>
              </a:rPr>
              <a:t>Ff</a:t>
            </a:r>
            <a:endParaRPr sz="2500" dirty="0">
              <a:latin typeface="Calibri"/>
              <a:cs typeface="Calibri"/>
            </a:endParaRPr>
          </a:p>
          <a:p>
            <a:pPr marL="985839">
              <a:spcBef>
                <a:spcPts val="49"/>
              </a:spcBef>
            </a:pPr>
            <a:r>
              <a:rPr sz="2500" dirty="0">
                <a:latin typeface="Calibri"/>
                <a:cs typeface="Calibri"/>
              </a:rPr>
              <a:t>(F </a:t>
            </a:r>
            <a:r>
              <a:rPr sz="2500" spc="-4" dirty="0">
                <a:latin typeface="Calibri"/>
                <a:cs typeface="Calibri"/>
              </a:rPr>
              <a:t>allele </a:t>
            </a:r>
            <a:r>
              <a:rPr sz="2500" spc="-13" dirty="0">
                <a:latin typeface="Calibri"/>
                <a:cs typeface="Calibri"/>
              </a:rPr>
              <a:t>from </a:t>
            </a:r>
            <a:r>
              <a:rPr sz="2500" spc="-4" dirty="0">
                <a:latin typeface="Calibri"/>
                <a:cs typeface="Calibri"/>
              </a:rPr>
              <a:t>mom and </a:t>
            </a:r>
            <a:r>
              <a:rPr sz="2500" dirty="0">
                <a:latin typeface="Calibri"/>
                <a:cs typeface="Calibri"/>
              </a:rPr>
              <a:t>f </a:t>
            </a:r>
            <a:r>
              <a:rPr sz="2500" spc="-4" dirty="0">
                <a:latin typeface="Calibri"/>
                <a:cs typeface="Calibri"/>
              </a:rPr>
              <a:t>allele </a:t>
            </a:r>
            <a:r>
              <a:rPr sz="2500" spc="-13" dirty="0">
                <a:latin typeface="Calibri"/>
                <a:cs typeface="Calibri"/>
              </a:rPr>
              <a:t>from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13" dirty="0">
                <a:latin typeface="Calibri"/>
                <a:cs typeface="Calibri"/>
              </a:rPr>
              <a:t>dad).</a:t>
            </a:r>
            <a:endParaRPr sz="25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342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603847"/>
            <a:ext cx="6248399" cy="657264"/>
          </a:xfrm>
          <a:prstGeom prst="rect">
            <a:avLst/>
          </a:prstGeom>
        </p:spPr>
        <p:txBody>
          <a:bodyPr vert="horz" wrap="square" lIns="0" tIns="10827" rIns="0" bIns="0" rtlCol="0">
            <a:spAutoFit/>
          </a:bodyPr>
          <a:lstStyle/>
          <a:p>
            <a:pPr marL="11397">
              <a:spcBef>
                <a:spcPts val="85"/>
              </a:spcBef>
            </a:pPr>
            <a:r>
              <a:rPr b="1" spc="-9" dirty="0"/>
              <a:t>Genetic</a:t>
            </a:r>
            <a:r>
              <a:rPr b="1" spc="-54" dirty="0"/>
              <a:t> </a:t>
            </a:r>
            <a:r>
              <a:rPr b="1" spc="-9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665642"/>
            <a:ext cx="8915400" cy="4306233"/>
          </a:xfrm>
          <a:prstGeom prst="rect">
            <a:avLst/>
          </a:prstGeom>
        </p:spPr>
        <p:txBody>
          <a:bodyPr vert="horz" wrap="square" lIns="0" tIns="3419" rIns="0" bIns="0" rtlCol="0">
            <a:spAutoFit/>
          </a:bodyPr>
          <a:lstStyle/>
          <a:p>
            <a:pPr marL="319115" marR="4559" indent="-308288">
              <a:lnSpc>
                <a:spcPct val="101699"/>
              </a:lnSpc>
              <a:spcBef>
                <a:spcPts val="27"/>
              </a:spcBef>
              <a:buFont typeface="Arial"/>
              <a:buChar char="•"/>
              <a:tabLst>
                <a:tab pos="319115" algn="l"/>
                <a:tab pos="319685" algn="l"/>
              </a:tabLst>
            </a:pPr>
            <a:r>
              <a:rPr sz="3600" b="1" u="heavy" spc="-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Heredity</a:t>
            </a:r>
            <a:r>
              <a:rPr sz="3600" b="1" spc="-13" dirty="0">
                <a:latin typeface="Calibri"/>
                <a:cs typeface="Calibri"/>
              </a:rPr>
              <a:t> </a:t>
            </a:r>
            <a:r>
              <a:rPr sz="3600" spc="-9" dirty="0">
                <a:latin typeface="Calibri"/>
                <a:cs typeface="Calibri"/>
              </a:rPr>
              <a:t>describes how </a:t>
            </a:r>
            <a:r>
              <a:rPr sz="3600" spc="-4" dirty="0">
                <a:latin typeface="Calibri"/>
                <a:cs typeface="Calibri"/>
              </a:rPr>
              <a:t>some </a:t>
            </a:r>
            <a:r>
              <a:rPr sz="3600" spc="-18" dirty="0">
                <a:latin typeface="Calibri"/>
                <a:cs typeface="Calibri"/>
              </a:rPr>
              <a:t>traits are </a:t>
            </a:r>
            <a:r>
              <a:rPr sz="3600" spc="-22" dirty="0">
                <a:latin typeface="Calibri"/>
                <a:cs typeface="Calibri"/>
              </a:rPr>
              <a:t>passed  </a:t>
            </a:r>
            <a:r>
              <a:rPr sz="3600" spc="-18" dirty="0">
                <a:latin typeface="Calibri"/>
                <a:cs typeface="Calibri"/>
              </a:rPr>
              <a:t>from </a:t>
            </a:r>
            <a:r>
              <a:rPr sz="3600" spc="-22" dirty="0">
                <a:latin typeface="Calibri"/>
                <a:cs typeface="Calibri"/>
              </a:rPr>
              <a:t>parents </a:t>
            </a:r>
            <a:r>
              <a:rPr sz="3600" spc="-18" dirty="0">
                <a:latin typeface="Calibri"/>
                <a:cs typeface="Calibri"/>
              </a:rPr>
              <a:t>to </a:t>
            </a:r>
            <a:r>
              <a:rPr sz="3600" spc="-4" dirty="0">
                <a:latin typeface="Calibri"/>
                <a:cs typeface="Calibri"/>
              </a:rPr>
              <a:t>their</a:t>
            </a:r>
            <a:r>
              <a:rPr sz="3600" spc="63" dirty="0">
                <a:latin typeface="Calibri"/>
                <a:cs typeface="Calibri"/>
              </a:rPr>
              <a:t> </a:t>
            </a:r>
            <a:r>
              <a:rPr sz="3600" spc="-4" dirty="0">
                <a:latin typeface="Calibri"/>
                <a:cs typeface="Calibri"/>
              </a:rPr>
              <a:t>children.</a:t>
            </a:r>
            <a:endParaRPr sz="3600" dirty="0">
              <a:latin typeface="Calibri"/>
              <a:cs typeface="Calibri"/>
            </a:endParaRPr>
          </a:p>
          <a:p>
            <a:pPr marL="319115" marR="370402" indent="-308288">
              <a:lnSpc>
                <a:spcPct val="101699"/>
              </a:lnSpc>
              <a:spcBef>
                <a:spcPts val="4"/>
              </a:spcBef>
              <a:buFont typeface="Arial"/>
              <a:buChar char="•"/>
              <a:tabLst>
                <a:tab pos="318546" algn="l"/>
                <a:tab pos="319115" algn="l"/>
              </a:tabLst>
            </a:pPr>
            <a:r>
              <a:rPr sz="3600" spc="-4" dirty="0">
                <a:latin typeface="Calibri"/>
                <a:cs typeface="Calibri"/>
              </a:rPr>
              <a:t>The </a:t>
            </a:r>
            <a:r>
              <a:rPr sz="3600" spc="-18" dirty="0">
                <a:latin typeface="Calibri"/>
                <a:cs typeface="Calibri"/>
              </a:rPr>
              <a:t>traits </a:t>
            </a:r>
            <a:r>
              <a:rPr sz="3600" spc="-13" dirty="0">
                <a:latin typeface="Calibri"/>
                <a:cs typeface="Calibri"/>
              </a:rPr>
              <a:t>are </a:t>
            </a:r>
            <a:r>
              <a:rPr sz="3600" spc="-22" dirty="0">
                <a:latin typeface="Calibri"/>
                <a:cs typeface="Calibri"/>
              </a:rPr>
              <a:t>expressed </a:t>
            </a:r>
            <a:r>
              <a:rPr sz="3600" spc="-13" dirty="0">
                <a:latin typeface="Calibri"/>
                <a:cs typeface="Calibri"/>
              </a:rPr>
              <a:t>by </a:t>
            </a:r>
            <a:r>
              <a:rPr sz="3600" b="1" u="heavy" spc="-13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genes</a:t>
            </a:r>
            <a:r>
              <a:rPr sz="3600" spc="-13" dirty="0">
                <a:latin typeface="Calibri"/>
                <a:cs typeface="Calibri"/>
              </a:rPr>
              <a:t>, </a:t>
            </a:r>
            <a:r>
              <a:rPr sz="3600" spc="-4" dirty="0">
                <a:latin typeface="Calibri"/>
                <a:cs typeface="Calibri"/>
              </a:rPr>
              <a:t>which </a:t>
            </a:r>
            <a:r>
              <a:rPr sz="3600" spc="-18" dirty="0">
                <a:latin typeface="Calibri"/>
                <a:cs typeface="Calibri"/>
              </a:rPr>
              <a:t>are  </a:t>
            </a:r>
            <a:r>
              <a:rPr sz="3600" spc="-4" dirty="0">
                <a:latin typeface="Calibri"/>
                <a:cs typeface="Calibri"/>
              </a:rPr>
              <a:t>small </a:t>
            </a:r>
            <a:r>
              <a:rPr sz="3600" spc="-9" dirty="0">
                <a:latin typeface="Calibri"/>
                <a:cs typeface="Calibri"/>
              </a:rPr>
              <a:t>sections </a:t>
            </a:r>
            <a:r>
              <a:rPr sz="3600" spc="-18" dirty="0">
                <a:latin typeface="Calibri"/>
                <a:cs typeface="Calibri"/>
              </a:rPr>
              <a:t>of </a:t>
            </a:r>
            <a:r>
              <a:rPr sz="3600" spc="-4" dirty="0">
                <a:latin typeface="Calibri"/>
                <a:cs typeface="Calibri"/>
              </a:rPr>
              <a:t>DNA </a:t>
            </a:r>
            <a:r>
              <a:rPr sz="3600" spc="-9" dirty="0">
                <a:latin typeface="Calibri"/>
                <a:cs typeface="Calibri"/>
              </a:rPr>
              <a:t>that </a:t>
            </a:r>
            <a:r>
              <a:rPr sz="3600" spc="-18" dirty="0">
                <a:latin typeface="Calibri"/>
                <a:cs typeface="Calibri"/>
              </a:rPr>
              <a:t>are coded </a:t>
            </a:r>
            <a:r>
              <a:rPr sz="3600" spc="-22" dirty="0">
                <a:latin typeface="Calibri"/>
                <a:cs typeface="Calibri"/>
              </a:rPr>
              <a:t>for  </a:t>
            </a:r>
            <a:r>
              <a:rPr sz="3600" spc="-4" dirty="0">
                <a:latin typeface="Calibri"/>
                <a:cs typeface="Calibri"/>
              </a:rPr>
              <a:t>specific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13" dirty="0">
                <a:latin typeface="Calibri"/>
                <a:cs typeface="Calibri"/>
              </a:rPr>
              <a:t>traits.</a:t>
            </a:r>
            <a:endParaRPr sz="3600" dirty="0">
              <a:latin typeface="Calibri"/>
              <a:cs typeface="Calibri"/>
            </a:endParaRPr>
          </a:p>
          <a:p>
            <a:pPr marL="319115" indent="-308288">
              <a:spcBef>
                <a:spcPts val="58"/>
              </a:spcBef>
              <a:buFont typeface="Arial"/>
              <a:buChar char="•"/>
              <a:tabLst>
                <a:tab pos="319115" algn="l"/>
                <a:tab pos="319685" algn="l"/>
              </a:tabLst>
            </a:pPr>
            <a:r>
              <a:rPr sz="3600" spc="-9" dirty="0">
                <a:latin typeface="Calibri"/>
                <a:cs typeface="Calibri"/>
              </a:rPr>
              <a:t>Genes </a:t>
            </a:r>
            <a:r>
              <a:rPr sz="3600" spc="-13" dirty="0">
                <a:latin typeface="Calibri"/>
                <a:cs typeface="Calibri"/>
              </a:rPr>
              <a:t>are </a:t>
            </a:r>
            <a:r>
              <a:rPr sz="3600" spc="-18" dirty="0">
                <a:latin typeface="Calibri"/>
                <a:cs typeface="Calibri"/>
              </a:rPr>
              <a:t>found </a:t>
            </a:r>
            <a:r>
              <a:rPr sz="3600" spc="-4" dirty="0">
                <a:latin typeface="Calibri"/>
                <a:cs typeface="Calibri"/>
              </a:rPr>
              <a:t>on</a:t>
            </a:r>
            <a:r>
              <a:rPr sz="3600" spc="18" dirty="0">
                <a:latin typeface="Calibri"/>
                <a:cs typeface="Calibri"/>
              </a:rPr>
              <a:t> </a:t>
            </a:r>
            <a:r>
              <a:rPr sz="3600" b="1" u="heavy" spc="-9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chromosomes</a:t>
            </a:r>
            <a:r>
              <a:rPr sz="3600" spc="-9" dirty="0">
                <a:latin typeface="Calibri"/>
                <a:cs typeface="Calibri"/>
              </a:rPr>
              <a:t>.</a:t>
            </a:r>
            <a:endParaRPr sz="3600" dirty="0">
              <a:latin typeface="Calibri"/>
              <a:cs typeface="Calibri"/>
            </a:endParaRPr>
          </a:p>
          <a:p>
            <a:pPr marL="319115" marR="234208" indent="-307718">
              <a:lnSpc>
                <a:spcPts val="3509"/>
              </a:lnSpc>
              <a:spcBef>
                <a:spcPts val="126"/>
              </a:spcBef>
              <a:buFont typeface="Arial"/>
              <a:buChar char="•"/>
              <a:tabLst>
                <a:tab pos="318546" algn="l"/>
                <a:tab pos="319685" algn="l"/>
              </a:tabLst>
            </a:pPr>
            <a:r>
              <a:rPr sz="3600" spc="-4" dirty="0">
                <a:latin typeface="Calibri"/>
                <a:cs typeface="Calibri"/>
              </a:rPr>
              <a:t>Humans </a:t>
            </a:r>
            <a:r>
              <a:rPr sz="3600" spc="-22" dirty="0">
                <a:latin typeface="Calibri"/>
                <a:cs typeface="Calibri"/>
              </a:rPr>
              <a:t>have </a:t>
            </a:r>
            <a:r>
              <a:rPr sz="3600" spc="-13" dirty="0">
                <a:latin typeface="Calibri"/>
                <a:cs typeface="Calibri"/>
              </a:rPr>
              <a:t>two sets </a:t>
            </a:r>
            <a:r>
              <a:rPr sz="3600" spc="-18" dirty="0">
                <a:latin typeface="Calibri"/>
                <a:cs typeface="Calibri"/>
              </a:rPr>
              <a:t>of </a:t>
            </a:r>
            <a:r>
              <a:rPr sz="3600" b="1" u="heavy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23</a:t>
            </a:r>
            <a:r>
              <a:rPr sz="3600" b="1" spc="-4" dirty="0">
                <a:latin typeface="Calibri"/>
                <a:cs typeface="Calibri"/>
              </a:rPr>
              <a:t> </a:t>
            </a:r>
            <a:r>
              <a:rPr sz="3600" spc="-9" dirty="0">
                <a:latin typeface="Calibri"/>
                <a:cs typeface="Calibri"/>
              </a:rPr>
              <a:t>chromosomes—  </a:t>
            </a:r>
            <a:r>
              <a:rPr sz="3600" spc="-4" dirty="0">
                <a:latin typeface="Calibri"/>
                <a:cs typeface="Calibri"/>
              </a:rPr>
              <a:t>one </a:t>
            </a:r>
            <a:r>
              <a:rPr sz="3600" spc="-9" dirty="0">
                <a:latin typeface="Calibri"/>
                <a:cs typeface="Calibri"/>
              </a:rPr>
              <a:t>set </a:t>
            </a:r>
            <a:r>
              <a:rPr sz="3600" spc="-18" dirty="0">
                <a:latin typeface="Calibri"/>
                <a:cs typeface="Calibri"/>
              </a:rPr>
              <a:t>from </a:t>
            </a:r>
            <a:r>
              <a:rPr sz="3600" spc="-9" dirty="0">
                <a:latin typeface="Calibri"/>
                <a:cs typeface="Calibri"/>
              </a:rPr>
              <a:t>each</a:t>
            </a:r>
            <a:r>
              <a:rPr sz="3600" spc="31" dirty="0">
                <a:latin typeface="Calibri"/>
                <a:cs typeface="Calibri"/>
              </a:rPr>
              <a:t> </a:t>
            </a:r>
            <a:r>
              <a:rPr sz="3600" spc="-18" dirty="0">
                <a:latin typeface="Calibri"/>
                <a:cs typeface="Calibri"/>
              </a:rPr>
              <a:t>parent.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055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138113"/>
            <a:ext cx="7826375" cy="928687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C000"/>
                </a:solidFill>
                <a:latin typeface="Broadway" pitchFamily="82" charset="0"/>
                <a:ea typeface="宋体" charset="-122"/>
              </a:rPr>
              <a:t>Terminologies</a:t>
            </a:r>
            <a:r>
              <a:rPr lang="en-US" altLang="zh-CN" sz="2600" b="1" dirty="0" smtClean="0">
                <a:solidFill>
                  <a:srgbClr val="FFC000"/>
                </a:solidFill>
                <a:latin typeface="Castellar" pitchFamily="18" charset="0"/>
                <a:ea typeface="宋体" charset="-122"/>
              </a:rPr>
              <a:t> </a:t>
            </a:r>
            <a:endParaRPr lang="en-US" altLang="zh-CN" sz="2600" b="1" dirty="0">
              <a:solidFill>
                <a:srgbClr val="FFC000"/>
              </a:solidFill>
              <a:latin typeface="Castellar" pitchFamily="18" charset="0"/>
              <a:ea typeface="宋体" charset="-122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27099"/>
            <a:ext cx="8610600" cy="5702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altLang="zh-CN" sz="2400" b="1" dirty="0" smtClean="0">
              <a:solidFill>
                <a:srgbClr val="00B050"/>
              </a:solidFill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00B050"/>
                </a:solidFill>
                <a:latin typeface="Cambria" pitchFamily="18" charset="0"/>
                <a:ea typeface="宋体" charset="-122"/>
              </a:rPr>
              <a:t>Gene:</a:t>
            </a:r>
            <a:r>
              <a:rPr lang="en-US" altLang="zh-CN" sz="2600" b="1" dirty="0" smtClean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Short functional part of the DNA which holds the information to build and maintain the body.</a:t>
            </a:r>
          </a:p>
          <a:p>
            <a:pPr>
              <a:lnSpc>
                <a:spcPct val="90000"/>
              </a:lnSpc>
            </a:pPr>
            <a:endParaRPr lang="en-US" altLang="zh-CN" sz="2600" b="1" i="1" dirty="0" smtClean="0"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00B050"/>
                </a:solidFill>
                <a:latin typeface="Cambria" pitchFamily="18" charset="0"/>
                <a:ea typeface="宋体" charset="-122"/>
              </a:rPr>
              <a:t>Allele: 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Alternative form of a gene found at the same locus on homologous chromosome.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b="1" dirty="0" smtClean="0"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00B050"/>
                </a:solidFill>
                <a:latin typeface="Cambria" pitchFamily="18" charset="0"/>
                <a:ea typeface="宋体" charset="-122"/>
              </a:rPr>
              <a:t>Homozygous:</a:t>
            </a:r>
            <a:r>
              <a:rPr lang="en-US" altLang="zh-CN" sz="2600" b="1" dirty="0" smtClean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 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The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presence of two identical alleles at a particular locus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on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a pair of homologous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chromosomes.</a:t>
            </a:r>
            <a:endParaRPr lang="en-US" altLang="zh-CN" sz="2600" b="1" dirty="0"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 b="1" i="1" dirty="0" smtClean="0"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00B050"/>
                </a:solidFill>
                <a:latin typeface="Cambria" pitchFamily="18" charset="0"/>
                <a:ea typeface="宋体" charset="-122"/>
              </a:rPr>
              <a:t>Heterozygous</a:t>
            </a:r>
            <a:r>
              <a:rPr lang="en-US" altLang="zh-CN" sz="2600" b="1" dirty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: 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The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state of having different alleles at a locus on homologous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chromosomes.</a:t>
            </a:r>
            <a:endParaRPr lang="en-US" altLang="zh-CN" sz="2600" b="1" dirty="0">
              <a:latin typeface="Cambria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534400" cy="6096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Dominant: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 A trait which is expressed in individuals who are heterozygous for a particular allele. </a:t>
            </a:r>
          </a:p>
          <a:p>
            <a:pPr>
              <a:lnSpc>
                <a:spcPct val="90000"/>
              </a:lnSpc>
            </a:pPr>
            <a:endParaRPr lang="en-US" altLang="zh-CN" sz="2600" b="1" dirty="0" smtClean="0">
              <a:solidFill>
                <a:srgbClr val="FFFF00"/>
              </a:solidFill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Recessive</a:t>
            </a:r>
            <a:r>
              <a:rPr lang="en-US" altLang="zh-CN" sz="2600" b="1" dirty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:  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A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trait which is expressed in individuals who are homozygous for a particular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allele.</a:t>
            </a:r>
          </a:p>
          <a:p>
            <a:pPr>
              <a:lnSpc>
                <a:spcPct val="90000"/>
              </a:lnSpc>
            </a:pPr>
            <a:endParaRPr lang="en-US" altLang="zh-CN" sz="2600" b="1" dirty="0"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AU" sz="2800" u="sng" dirty="0">
                <a:solidFill>
                  <a:srgbClr val="FF0000"/>
                </a:solidFill>
              </a:rPr>
              <a:t>The dominant allele is expressed and the recessive allele is masked</a:t>
            </a:r>
            <a:r>
              <a:rPr lang="en-AU" sz="2800" dirty="0" smtClean="0"/>
              <a:t>.</a:t>
            </a:r>
          </a:p>
          <a:p>
            <a:pPr>
              <a:lnSpc>
                <a:spcPct val="90000"/>
              </a:lnSpc>
            </a:pPr>
            <a:endParaRPr lang="en-US" altLang="zh-CN" sz="2600" b="1" dirty="0" smtClean="0">
              <a:solidFill>
                <a:srgbClr val="FFFF00"/>
              </a:solidFill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Genotype</a:t>
            </a:r>
            <a:r>
              <a:rPr lang="en-US" altLang="zh-CN" sz="2600" b="1" dirty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: 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The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genetic constitution of an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individual.</a:t>
            </a:r>
            <a:endParaRPr lang="en-US" altLang="zh-CN" sz="2600" b="1" dirty="0"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endParaRPr lang="en-US" altLang="zh-CN" sz="2600" b="1" dirty="0" smtClean="0">
              <a:solidFill>
                <a:srgbClr val="FFFF00"/>
              </a:solidFill>
              <a:latin typeface="Cambria" pitchFamily="18" charset="0"/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b="1" dirty="0" smtClean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Phenotype</a:t>
            </a:r>
            <a:r>
              <a:rPr lang="en-US" altLang="zh-CN" sz="2600" b="1" dirty="0">
                <a:solidFill>
                  <a:srgbClr val="FFFF00"/>
                </a:solidFill>
                <a:latin typeface="Cambria" pitchFamily="18" charset="0"/>
                <a:ea typeface="宋体" charset="-122"/>
              </a:rPr>
              <a:t>: 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T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he appearance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(physical, biochemical, physiological) of an individual which results from </a:t>
            </a:r>
            <a:r>
              <a:rPr lang="en-US" altLang="zh-CN" sz="2600" b="1" dirty="0" smtClean="0">
                <a:latin typeface="Cambria" pitchFamily="18" charset="0"/>
                <a:ea typeface="宋体" charset="-122"/>
              </a:rPr>
              <a:t>the expression of the </a:t>
            </a:r>
            <a:r>
              <a:rPr lang="en-US" altLang="zh-CN" sz="2600" b="1" dirty="0">
                <a:latin typeface="Cambria" pitchFamily="18" charset="0"/>
                <a:ea typeface="宋体" charset="-122"/>
              </a:rPr>
              <a:t>genotype.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28600"/>
            <a:ext cx="4143375" cy="776287"/>
          </a:xfrm>
        </p:spPr>
        <p:txBody>
          <a:bodyPr/>
          <a:lstStyle/>
          <a:p>
            <a:r>
              <a:rPr lang="en-US" sz="4000" b="1" dirty="0" smtClean="0">
                <a:solidFill>
                  <a:srgbClr val="FFC000"/>
                </a:solidFill>
                <a:latin typeface="Broadway" pitchFamily="82" charset="0"/>
              </a:rPr>
              <a:t>Chromosome</a:t>
            </a:r>
            <a:r>
              <a:rPr lang="en-US" sz="3200" b="1" dirty="0" smtClean="0">
                <a:solidFill>
                  <a:srgbClr val="FFC000"/>
                </a:solidFill>
              </a:rPr>
              <a:t> </a:t>
            </a:r>
            <a:endParaRPr lang="en-US" sz="3200" b="1" dirty="0">
              <a:solidFill>
                <a:srgbClr val="FFC000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352800" y="914400"/>
            <a:ext cx="5562600" cy="5791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400" b="1" dirty="0" smtClean="0">
                <a:latin typeface="Cambria" pitchFamily="18" charset="0"/>
              </a:rPr>
              <a:t>Thread like structure with in the nucleus which carries the units of inheritance.</a:t>
            </a:r>
            <a:endParaRPr lang="en-US" sz="2400" b="1" dirty="0">
              <a:latin typeface="Cambria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smtClean="0">
                <a:latin typeface="Cambria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endParaRPr lang="en-US" sz="2400" b="1" dirty="0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ambria" pitchFamily="18" charset="0"/>
              </a:rPr>
              <a:t>At the cell division, the </a:t>
            </a: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tightly coiled, shorter, thicker</a:t>
            </a:r>
            <a:r>
              <a:rPr lang="en-US" sz="2400" b="1" dirty="0" smtClean="0">
                <a:latin typeface="Cambria" pitchFamily="18" charset="0"/>
              </a:rPr>
              <a:t> structure visible under microscope is the chromosome. </a:t>
            </a:r>
          </a:p>
          <a:p>
            <a:pPr>
              <a:lnSpc>
                <a:spcPct val="80000"/>
              </a:lnSpc>
            </a:pPr>
            <a:endParaRPr lang="en-US" sz="2400" b="1" dirty="0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ambria" pitchFamily="18" charset="0"/>
              </a:rPr>
              <a:t>In humans, each cell has </a:t>
            </a: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23 pairs </a:t>
            </a:r>
            <a:r>
              <a:rPr lang="en-US" sz="2400" b="1" dirty="0" smtClean="0">
                <a:latin typeface="Cambria" pitchFamily="18" charset="0"/>
              </a:rPr>
              <a:t>of chromosome out of which 22 pairs are </a:t>
            </a:r>
            <a:r>
              <a:rPr lang="en-US" sz="2400" b="1" dirty="0" err="1" smtClean="0">
                <a:solidFill>
                  <a:srgbClr val="FFFF00"/>
                </a:solidFill>
                <a:latin typeface="Cambria" pitchFamily="18" charset="0"/>
              </a:rPr>
              <a:t>autosomal</a:t>
            </a:r>
            <a:r>
              <a:rPr lang="en-US" sz="2400" b="1" dirty="0" smtClean="0">
                <a:latin typeface="Cambria" pitchFamily="18" charset="0"/>
              </a:rPr>
              <a:t> while a pair is </a:t>
            </a: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sex chromosome i.e.: X and Y chromosome. </a:t>
            </a:r>
          </a:p>
          <a:p>
            <a:pPr>
              <a:lnSpc>
                <a:spcPct val="80000"/>
              </a:lnSpc>
            </a:pPr>
            <a:endParaRPr lang="en-US" sz="2400" b="1" dirty="0" smtClean="0">
              <a:latin typeface="Cambria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400" b="1" dirty="0" smtClean="0">
                <a:latin typeface="Cambria" pitchFamily="18" charset="0"/>
              </a:rPr>
              <a:t>The no of chromosome is always designated as </a:t>
            </a: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2n.</a:t>
            </a:r>
            <a:endParaRPr lang="en-US" sz="2400" b="1" dirty="0">
              <a:solidFill>
                <a:srgbClr val="FFFF00"/>
              </a:solidFill>
              <a:latin typeface="Cambria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l="18501" t="3400" r="11606" b="4813"/>
          <a:stretch>
            <a:fillRect/>
          </a:stretch>
        </p:blipFill>
        <p:spPr bwMode="auto">
          <a:xfrm>
            <a:off x="381000" y="89647"/>
            <a:ext cx="2438400" cy="38727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 descr="16306"/>
          <p:cNvPicPr>
            <a:picLocks noChangeAspect="1" noChangeArrowheads="1"/>
          </p:cNvPicPr>
          <p:nvPr/>
        </p:nvPicPr>
        <p:blipFill>
          <a:blip r:embed="rId3"/>
          <a:srcRect l="5333" t="3030" r="4000"/>
          <a:stretch>
            <a:fillRect/>
          </a:stretch>
        </p:blipFill>
        <p:spPr bwMode="auto">
          <a:xfrm>
            <a:off x="300037" y="3962400"/>
            <a:ext cx="2995613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302669"/>
            <a:ext cx="4038600" cy="336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5281612" y="1937544"/>
            <a:ext cx="2771775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62025" y="381001"/>
            <a:ext cx="7826375" cy="1066800"/>
          </a:xfrm>
        </p:spPr>
        <p:txBody>
          <a:bodyPr/>
          <a:lstStyle/>
          <a:p>
            <a:r>
              <a:rPr lang="en-US" sz="3600" dirty="0" smtClean="0">
                <a:solidFill>
                  <a:srgbClr val="FFC000"/>
                </a:solidFill>
                <a:latin typeface="Broadway" pitchFamily="82" charset="0"/>
              </a:rPr>
              <a:t>Structure </a:t>
            </a:r>
            <a:endParaRPr lang="en-US" sz="3600" dirty="0">
              <a:solidFill>
                <a:srgbClr val="FFC000"/>
              </a:solidFill>
              <a:latin typeface="Broadway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28600" y="1295400"/>
            <a:ext cx="6172200" cy="5257800"/>
          </a:xfrm>
        </p:spPr>
        <p:txBody>
          <a:bodyPr/>
          <a:lstStyle/>
          <a:p>
            <a:r>
              <a:rPr lang="en-US" sz="2400" b="1" dirty="0" smtClean="0">
                <a:latin typeface="Cambria" pitchFamily="18" charset="0"/>
              </a:rPr>
              <a:t>The average size of chromosome is 5µm at metaphase stage.</a:t>
            </a:r>
          </a:p>
          <a:p>
            <a:endParaRPr lang="en-US" sz="2400" b="1" dirty="0" smtClean="0">
              <a:latin typeface="Cambria" pitchFamily="18" charset="0"/>
            </a:endParaRPr>
          </a:p>
          <a:p>
            <a:r>
              <a:rPr lang="en-US" sz="2400" b="1" dirty="0" smtClean="0">
                <a:latin typeface="Cambria" pitchFamily="18" charset="0"/>
              </a:rPr>
              <a:t>When uncoiled,  DNA is about few meters long.</a:t>
            </a:r>
          </a:p>
          <a:p>
            <a:r>
              <a:rPr lang="en-US" sz="2400" b="1" dirty="0" smtClean="0">
                <a:latin typeface="Cambria" pitchFamily="18" charset="0"/>
              </a:rPr>
              <a:t>The shape is also different at various phases of cell cycle.</a:t>
            </a:r>
          </a:p>
          <a:p>
            <a:endParaRPr lang="en-US" sz="2400" b="1" dirty="0" smtClean="0">
              <a:solidFill>
                <a:srgbClr val="FFFF00"/>
              </a:solidFill>
              <a:latin typeface="Cambria" pitchFamily="18" charset="0"/>
            </a:endParaRPr>
          </a:p>
          <a:p>
            <a:r>
              <a:rPr lang="en-US" sz="2400" b="1" dirty="0" err="1" smtClean="0">
                <a:solidFill>
                  <a:srgbClr val="FFFF00"/>
                </a:solidFill>
                <a:latin typeface="Cambria" pitchFamily="18" charset="0"/>
              </a:rPr>
              <a:t>Interphase</a:t>
            </a:r>
            <a:r>
              <a:rPr lang="en-US" sz="2400" b="1" dirty="0" smtClean="0">
                <a:solidFill>
                  <a:srgbClr val="FFFF00"/>
                </a:solidFill>
                <a:latin typeface="Cambria" pitchFamily="18" charset="0"/>
              </a:rPr>
              <a:t>- thin thread like; metaphase- thick, short, rod like while in anaphase- J or V/ rod shaped. 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400800" y="2209800"/>
            <a:ext cx="25527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025" y="138113"/>
            <a:ext cx="7826375" cy="100488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Broadway" pitchFamily="82" charset="0"/>
              </a:rPr>
              <a:t>Classification of Chromosomes</a:t>
            </a:r>
            <a:endParaRPr lang="en-US" b="1" dirty="0">
              <a:solidFill>
                <a:srgbClr val="FF0000"/>
              </a:solidFill>
              <a:latin typeface="Broadway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066800" y="1143000"/>
            <a:ext cx="7720013" cy="53975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mbria" pitchFamily="18" charset="0"/>
              </a:rPr>
              <a:t>According to the position of </a:t>
            </a:r>
            <a:r>
              <a:rPr lang="en-US" dirty="0" err="1" smtClean="0">
                <a:latin typeface="Cambria" pitchFamily="18" charset="0"/>
              </a:rPr>
              <a:t>centromere</a:t>
            </a:r>
            <a:r>
              <a:rPr lang="en-US" dirty="0" smtClean="0">
                <a:latin typeface="Cambria" pitchFamily="18" charset="0"/>
              </a:rPr>
              <a:t>.</a:t>
            </a:r>
          </a:p>
          <a:p>
            <a:r>
              <a:rPr lang="en-US" dirty="0" smtClean="0">
                <a:latin typeface="Cambria" pitchFamily="18" charset="0"/>
              </a:rPr>
              <a:t>Denver classification (standard classification)</a:t>
            </a:r>
          </a:p>
          <a:p>
            <a:endParaRPr lang="en-US" dirty="0" smtClean="0">
              <a:latin typeface="Cambria" pitchFamily="18" charset="0"/>
            </a:endParaRPr>
          </a:p>
          <a:p>
            <a:pPr marL="457200" indent="-457200">
              <a:buNone/>
            </a:pP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According to position of </a:t>
            </a:r>
            <a:r>
              <a:rPr lang="en-US" b="1" dirty="0" err="1" smtClean="0">
                <a:solidFill>
                  <a:srgbClr val="FFFF00"/>
                </a:solidFill>
                <a:latin typeface="Cambria" pitchFamily="18" charset="0"/>
              </a:rPr>
              <a:t>centromere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FFFF00"/>
                </a:solidFill>
                <a:latin typeface="Cambria" pitchFamily="18" charset="0"/>
              </a:rPr>
              <a:t>Metacentric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-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centromere</a:t>
            </a:r>
            <a:r>
              <a:rPr lang="en-US" dirty="0" smtClean="0">
                <a:latin typeface="Cambria" pitchFamily="18" charset="0"/>
              </a:rPr>
              <a:t> is at center and two arms are equal in length.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FFFF00"/>
                </a:solidFill>
                <a:latin typeface="Cambria" pitchFamily="18" charset="0"/>
              </a:rPr>
              <a:t>Submetacentric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-</a:t>
            </a:r>
            <a:r>
              <a:rPr lang="en-US" dirty="0" smtClean="0">
                <a:solidFill>
                  <a:srgbClr val="FFFF00"/>
                </a:solidFill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centromere</a:t>
            </a:r>
            <a:r>
              <a:rPr lang="en-US" dirty="0" smtClean="0">
                <a:latin typeface="Cambria" pitchFamily="18" charset="0"/>
              </a:rPr>
              <a:t> is slightly away from center with unequal arms.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FFFF00"/>
                </a:solidFill>
                <a:latin typeface="Cambria" pitchFamily="18" charset="0"/>
              </a:rPr>
              <a:t>Acrocentric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-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centromere</a:t>
            </a:r>
            <a:r>
              <a:rPr lang="en-US" dirty="0" smtClean="0">
                <a:latin typeface="Cambria" pitchFamily="18" charset="0"/>
              </a:rPr>
              <a:t> is close to at end with one long and other short arm. Also have satellite body.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rgbClr val="FFFF00"/>
                </a:solidFill>
                <a:latin typeface="Cambria" pitchFamily="18" charset="0"/>
              </a:rPr>
              <a:t>Telocentric</a:t>
            </a:r>
            <a:r>
              <a:rPr lang="en-US" b="1" dirty="0" smtClean="0">
                <a:solidFill>
                  <a:srgbClr val="FFFF00"/>
                </a:solidFill>
                <a:latin typeface="Cambria" pitchFamily="18" charset="0"/>
              </a:rPr>
              <a:t>-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err="1" smtClean="0">
                <a:latin typeface="Cambria" pitchFamily="18" charset="0"/>
              </a:rPr>
              <a:t>centromere</a:t>
            </a:r>
            <a:r>
              <a:rPr lang="en-US" dirty="0" smtClean="0">
                <a:latin typeface="Cambria" pitchFamily="18" charset="0"/>
              </a:rPr>
              <a:t> is at one end thus with an arm only.</a:t>
            </a:r>
          </a:p>
          <a:p>
            <a:pPr marL="457200" indent="-457200">
              <a:buNone/>
            </a:pP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1201</TotalTime>
  <Words>853</Words>
  <Application>Microsoft Office PowerPoint</Application>
  <PresentationFormat>On-screen Show (4:3)</PresentationFormat>
  <Paragraphs>121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宋体</vt:lpstr>
      <vt:lpstr>Arial</vt:lpstr>
      <vt:lpstr>Broadway</vt:lpstr>
      <vt:lpstr>Calibri</vt:lpstr>
      <vt:lpstr>Cambria</vt:lpstr>
      <vt:lpstr>Castellar</vt:lpstr>
      <vt:lpstr>Century Gothic</vt:lpstr>
      <vt:lpstr>Jokerman</vt:lpstr>
      <vt:lpstr>Times New Roman</vt:lpstr>
      <vt:lpstr>Verdana</vt:lpstr>
      <vt:lpstr>Wingdings</vt:lpstr>
      <vt:lpstr>Wingdings 2</vt:lpstr>
      <vt:lpstr>Verve</vt:lpstr>
      <vt:lpstr>            Genetics </vt:lpstr>
      <vt:lpstr>Genetics: what is it?</vt:lpstr>
      <vt:lpstr>Genetic Concepts</vt:lpstr>
      <vt:lpstr>Terminologies </vt:lpstr>
      <vt:lpstr>PowerPoint Presentation</vt:lpstr>
      <vt:lpstr>Chromosome </vt:lpstr>
      <vt:lpstr>PowerPoint Presentation</vt:lpstr>
      <vt:lpstr>Structure </vt:lpstr>
      <vt:lpstr>Classification of Chromosomes</vt:lpstr>
      <vt:lpstr>PowerPoint Presentation</vt:lpstr>
      <vt:lpstr>Denver Classification</vt:lpstr>
      <vt:lpstr>DNA- The Genetic material of Inheritance</vt:lpstr>
      <vt:lpstr>Why DNA is important?</vt:lpstr>
      <vt:lpstr>Mutation </vt:lpstr>
      <vt:lpstr>PowerPoint Presentation</vt:lpstr>
      <vt:lpstr>Structural alternation of chromosomes </vt:lpstr>
      <vt:lpstr>PowerPoint Presentation</vt:lpstr>
      <vt:lpstr>PowerPoint Presentation</vt:lpstr>
      <vt:lpstr>PowerPoint Presentation</vt:lpstr>
      <vt:lpstr>PowerPoint Presentation</vt:lpstr>
      <vt:lpstr>Pedigree chart</vt:lpstr>
      <vt:lpstr>Mendelian Inheritance</vt:lpstr>
      <vt:lpstr>Mendelian Inheritance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Genetics</dc:title>
  <dc:creator>Seema Adhikari</dc:creator>
  <cp:lastModifiedBy>Microsoft account</cp:lastModifiedBy>
  <cp:revision>114</cp:revision>
  <dcterms:created xsi:type="dcterms:W3CDTF">2014-01-09T15:39:40Z</dcterms:created>
  <dcterms:modified xsi:type="dcterms:W3CDTF">2020-12-20T04:27:34Z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TC102862081033</vt:lpwstr>
  </property>
</Properties>
</file>