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E2B-0707-49EA-A94C-F78191D38A1D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C93-E985-4701-B875-FD932C4EE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E2B-0707-49EA-A94C-F78191D38A1D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C93-E985-4701-B875-FD932C4EE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E2B-0707-49EA-A94C-F78191D38A1D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C93-E985-4701-B875-FD932C4EE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E2B-0707-49EA-A94C-F78191D38A1D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C93-E985-4701-B875-FD932C4EE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E2B-0707-49EA-A94C-F78191D38A1D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C93-E985-4701-B875-FD932C4EE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E2B-0707-49EA-A94C-F78191D38A1D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C93-E985-4701-B875-FD932C4EE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E2B-0707-49EA-A94C-F78191D38A1D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C93-E985-4701-B875-FD932C4EE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E2B-0707-49EA-A94C-F78191D38A1D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C93-E985-4701-B875-FD932C4EE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E2B-0707-49EA-A94C-F78191D38A1D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C93-E985-4701-B875-FD932C4EE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E2B-0707-49EA-A94C-F78191D38A1D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C93-E985-4701-B875-FD932C4EE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D7E2B-0707-49EA-A94C-F78191D38A1D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D4C93-E985-4701-B875-FD932C4EE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D7E2B-0707-49EA-A94C-F78191D38A1D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D4C93-E985-4701-B875-FD932C4EEA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NTRAUTERINE FETAL DEATH (IUFD)&#10;Fetal death before onset of labour or fetus with no&#10;signs of life in utero after 20 week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847724"/>
            <a:ext cx="8607425" cy="5400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IAGNOSIS&#10;Symptoms: Absence of foetal movements&#10;Signs: Retrogression of the positive breast changes&#10;Per abdomen&#10;• Gradual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923924"/>
            <a:ext cx="7772401" cy="5476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VESTIGATIONS&#10;• USG (100%) + Associated features can be noted&#10;(oligo, hydrops)&#10;• Straight- X-ray abdomen (obsolete)&#10; Rob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771524"/>
            <a:ext cx="7772401" cy="5553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YSTEMATIC APPROACH TO EVALUATION&#10;• Varied recommendations based on experts opinion&#10;• Yet, no scientific effective evalua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381000"/>
            <a:ext cx="7543801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. History&#10;II. Gross examination&#10;• SB infant&#10;• umbilical cord&#10;• placenta&#10;• amniotic fluid&#10;III. Foetal autopsy &amp; karyotypin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1" y="847724"/>
            <a:ext cx="7620000" cy="5172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Family&#10;• Recurrent abortions&#10;• Congenital anomalies&#10;• Abnormal karyotype&#10;• Hereditary conditions&#10;• Developmental delay&#10;Ma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304800"/>
            <a:ext cx="7924801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nfant description&#10;• Malformation&#10;• Skin staining&#10;• Degree of maceration&#10;• Color-pale , plethoric&#10;Umbilical cord&#10;• Prolaps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457200"/>
            <a:ext cx="8001001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• These 2 are important tests in SB evaluation&#10;(Pinar, 2014)&#10;• Crucial for future pregnancy&#10;• Appropriate consent req to 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619124"/>
            <a:ext cx="7315201" cy="6010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• Fetal karyotyping (ACOG recom in all cases) esp-&#10;- Dysmorphic fetus, FGR&#10;- Hydropic&#10;- Signs of chromosomal anomaly&#10;Sampl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609600"/>
            <a:ext cx="8153401" cy="6019800"/>
          </a:xfrm>
          <a:prstGeom prst="rect">
            <a:avLst/>
          </a:prstGeom>
          <a:noFill/>
        </p:spPr>
      </p:pic>
      <p:pic>
        <p:nvPicPr>
          <p:cNvPr id="3" name="Picture 2" descr="• Fetal karyotyping (ACOG recom in all cases) esp-&#10;- Dysmorphic fetus, FGR&#10;- Hydropic&#10;- Signs of chromosomal anomaly&#10;Sampl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153401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• Chorionicity&#10;• Cord knot, vessels, thrombosis&#10;• Infarcts, thrombosis, abruption&#10;• Vascular malformations&#10;• Signs of inf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399" y="457200"/>
            <a:ext cx="7620001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• Depends on:&#10;• Single or multiple gestation&#10;• Gestation age at death&#10;• Parents wish (varied response)&#10;– Expectant approac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381000"/>
            <a:ext cx="7772401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• WHO Definition(MacDorman 2012)-&#10;Fetal death means death prior to complete&#10;expulsion or extraction from the mother of a&#10;f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" y="533400"/>
            <a:ext cx="8607425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• Fetal death &lt;28weeks&#10;• Mifepristone 200 mg followed by Misoprostol&#10;400 µg 4 - 6 hourly most effective with shortest&#10;I-D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923924"/>
            <a:ext cx="7543801" cy="5476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• WHO regimen of Misoprostol in IUD cases&#10;• IUFD at term – 25 µg 6 hourly 2doses, if no&#10;response increase to 50 µg 6 hourl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71524"/>
            <a:ext cx="7848600" cy="5705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• RCOG &amp; NICE Regimen&#10;• &lt;26 weeks - 100 µg 6hrly (max 4 doses)&#10;• &gt;27 weeks - 25-50 µg 4hrly (max 6 doses)&#10;• Use of PGs i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533400"/>
            <a:ext cx="8305801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omplications&#10;– Infection&#10;– PPH&#10;– Retained placenta&#10;– Abruption&#10;– DIC&#10;– Shock, renal failure&#10;– Sepsis&#10;– Maternal death&#10;Mar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466724"/>
            <a:ext cx="7696201" cy="5781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• Emotional support &amp; Counseling as they r at&#10;increased risk of PPD(Nelson,2013)&#10;• Keep in non maternity ward&#10;• Suppressio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923924"/>
            <a:ext cx="7543801" cy="5476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Management of future preg(RCOG)&#10;Preconception or initial prenatal visit&#10;• Detailed medical and obstetric history&#10;• Evalua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619124"/>
            <a:ext cx="7848601" cy="5324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irst trimester&#10;• Dating sonography&#10;• First-tri screen: pregnancy-associated plasma protein A, b&#10;HCG, and nuchal transluc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609600"/>
            <a:ext cx="8077201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Third trimester&#10;• Sonographic screening for fetal growth restriction after&#10;28 weeks of gestation&#10;• Admission at critical p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609600"/>
            <a:ext cx="8153401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STRATEGIES FOR PREVENTION&#10;• No sure fire method to prevent&#10;• Loosing weight, life style modifications&#10;• Women should try t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304800"/>
            <a:ext cx="7848601" cy="6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• Still birth AUDIT COM – comprising of&#10;Obs,neo,geneticists,neo patho.&#10;• According to survey by Goldenberg n&#10;coworkers (20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847724"/>
            <a:ext cx="7924801" cy="5476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till Birth - no evidence of life after birth&#10;beyond 20 weeks&#10;Still Birth&#10;Fresh&#10;(quality of Intra-&#10;partum care)&#10;Macerated&#10;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305799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 Unknown etiology in 25-60% IUFD cases&#10; Optimal evaluation for future pregnancy necessary&#10; Evidence based models for ev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457200"/>
            <a:ext cx="7543801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“When you loose a person you love so much,&#10;surviving the loss is difficult”&#10;March 9, 2015 37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152524"/>
            <a:ext cx="7467601" cy="5095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March 9, 2015 38&#10;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85800"/>
            <a:ext cx="80010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PACTS&#10; Emotionally challenging for:&#10;• Doctors&#10;• Parents&#10; Increases medicolegal risk&#10; Indicator of country’s health ca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609600"/>
            <a:ext cx="7924799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REQUENCY&#10;Still Birth Rate : no. of SBs / Thousand Births&#10;• Complicates 1 % of pregnancies&#10;• In 50 % of cases cause is unk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609600"/>
            <a:ext cx="7772401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TIOLOGY&#10;• Unknown in 50% of cases&#10;• Known causes&#10;S/No Causes %&#10;1. Maternal 5-10&#10;2. Foetal 25-40&#10;3. Placental 20-35&#10;4. Une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57200"/>
            <a:ext cx="7696201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TERNAL CAUSES(RISK FACTORS)&#10;• Obesity (&gt;30kg/m2): proven, modifiable, highest ranking&#10;• Maternal (&gt;35yrs)/paternal age&#10;•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33400"/>
            <a:ext cx="8305799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ETAL CAUSES&#10;• Multiple gestation&#10;• IUGR&#10;• Congenital anomalies&#10;• Infections&#10;• Hydrops (immune &amp; non-immune)&#10;• G6PD defic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-914400"/>
            <a:ext cx="8382001" cy="777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PLACENTAL CAUSES&#10;• Abruption&#10;• Cord accidents&#10;• Placental insufficiency&#10;• Placenta previa&#10;• TTTS&#10;• Chorioamnionitis&#10;• PROM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23924"/>
            <a:ext cx="8153400" cy="54768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On-screen Show (4:3)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11</cp:revision>
  <dcterms:created xsi:type="dcterms:W3CDTF">2020-07-17T04:39:04Z</dcterms:created>
  <dcterms:modified xsi:type="dcterms:W3CDTF">2020-12-14T13:01:23Z</dcterms:modified>
</cp:coreProperties>
</file>