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88" r:id="rId3"/>
    <p:sldId id="290" r:id="rId4"/>
    <p:sldId id="291" r:id="rId5"/>
    <p:sldId id="292" r:id="rId6"/>
    <p:sldId id="293" r:id="rId7"/>
    <p:sldId id="285" r:id="rId8"/>
    <p:sldId id="287" r:id="rId9"/>
    <p:sldId id="261" r:id="rId10"/>
    <p:sldId id="262" r:id="rId11"/>
    <p:sldId id="263" r:id="rId12"/>
    <p:sldId id="264" r:id="rId13"/>
    <p:sldId id="283" r:id="rId14"/>
    <p:sldId id="265" r:id="rId15"/>
    <p:sldId id="266" r:id="rId16"/>
    <p:sldId id="267" r:id="rId17"/>
    <p:sldId id="268" r:id="rId18"/>
    <p:sldId id="284" r:id="rId19"/>
    <p:sldId id="269" r:id="rId20"/>
    <p:sldId id="270" r:id="rId21"/>
    <p:sldId id="271" r:id="rId22"/>
    <p:sldId id="272" r:id="rId23"/>
    <p:sldId id="273" r:id="rId24"/>
    <p:sldId id="274" r:id="rId25"/>
    <p:sldId id="275" r:id="rId26"/>
    <p:sldId id="276" r:id="rId27"/>
    <p:sldId id="278" r:id="rId28"/>
    <p:sldId id="279" r:id="rId29"/>
    <p:sldId id="257" r:id="rId30"/>
    <p:sldId id="280" r:id="rId31"/>
    <p:sldId id="281" r:id="rId32"/>
    <p:sldId id="294" r:id="rId33"/>
    <p:sldId id="295" r:id="rId34"/>
    <p:sldId id="296" r:id="rId35"/>
    <p:sldId id="260" r:id="rId36"/>
    <p:sldId id="29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5" autoAdjust="0"/>
    <p:restoredTop sz="91058" autoAdjust="0"/>
  </p:normalViewPr>
  <p:slideViewPr>
    <p:cSldViewPr>
      <p:cViewPr varScale="1">
        <p:scale>
          <a:sx n="54" d="100"/>
          <a:sy n="54" d="100"/>
        </p:scale>
        <p:origin x="93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8CB9F9-7865-49E2-A96A-A86CA27160EB}" type="datetimeFigureOut">
              <a:rPr lang="en-US" smtClean="0"/>
              <a:pPr/>
              <a:t>12/20/2020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129CB5-3C32-49A0-8D08-1D01EADB1F74}" type="slidenum">
              <a:rPr lang="en-US" smtClean="0"/>
              <a:pPr/>
              <a:t>‹#›</a:t>
            </a:fld>
            <a:endParaRPr lang="en-US"/>
          </a:p>
        </p:txBody>
      </p:sp>
    </p:spTree>
    <p:extLst>
      <p:ext uri="{BB962C8B-B14F-4D97-AF65-F5344CB8AC3E}">
        <p14:creationId xmlns:p14="http://schemas.microsoft.com/office/powerpoint/2010/main" val="239123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Platelet" TargetMode="External"/><Relationship Id="rId3" Type="http://schemas.openxmlformats.org/officeDocument/2006/relationships/hyperlink" Target="https://en.wikipedia.org/wiki/Blood_clot" TargetMode="External"/><Relationship Id="rId7" Type="http://schemas.openxmlformats.org/officeDocument/2006/relationships/hyperlink" Target="https://en.wikipedia.org/wiki/Clotting_factors" TargetMode="External"/><Relationship Id="rId12" Type="http://schemas.openxmlformats.org/officeDocument/2006/relationships/hyperlink" Target="https://en.wikipedia.org/wiki/Organ_failur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Shortness_of_breath" TargetMode="External"/><Relationship Id="rId11" Type="http://schemas.openxmlformats.org/officeDocument/2006/relationships/hyperlink" Target="https://en.wikipedia.org/wiki/GI_bleed" TargetMode="External"/><Relationship Id="rId5" Type="http://schemas.openxmlformats.org/officeDocument/2006/relationships/hyperlink" Target="https://en.wikipedia.org/wiki/Chest_pain" TargetMode="External"/><Relationship Id="rId10" Type="http://schemas.openxmlformats.org/officeDocument/2006/relationships/hyperlink" Target="https://en.wikipedia.org/wiki/Hematuria" TargetMode="External"/><Relationship Id="rId4" Type="http://schemas.openxmlformats.org/officeDocument/2006/relationships/hyperlink" Target="https://en.wikipedia.org/wiki/Microvessel" TargetMode="External"/><Relationship Id="rId9" Type="http://schemas.openxmlformats.org/officeDocument/2006/relationships/hyperlink" Target="https://en.wikipedia.org/wiki/Bleed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4F77B-C363-47AB-989E-03B61E7BAE13}" type="slidenum">
              <a:rPr lang="en-US"/>
              <a:pPr/>
              <a:t>8</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422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APS(Anti-phospholipid syndrome)-</a:t>
            </a:r>
            <a:r>
              <a:rPr lang="en-AU" sz="1200" b="1" i="0" kern="1200" dirty="0" smtClean="0">
                <a:solidFill>
                  <a:schemeClr val="tx1"/>
                </a:solidFill>
                <a:effectLst/>
                <a:latin typeface="+mn-lt"/>
                <a:ea typeface="+mn-ea"/>
                <a:cs typeface="+mn-cs"/>
              </a:rPr>
              <a:t>disorder</a:t>
            </a:r>
            <a:r>
              <a:rPr lang="en-AU" sz="1200" b="0" i="0" kern="1200" dirty="0" smtClean="0">
                <a:solidFill>
                  <a:schemeClr val="tx1"/>
                </a:solidFill>
                <a:effectLst/>
                <a:latin typeface="+mn-lt"/>
                <a:ea typeface="+mn-ea"/>
                <a:cs typeface="+mn-cs"/>
              </a:rPr>
              <a:t> of the immune system which mistakenly creates antibodies that causes an increased risk of blood clots.</a:t>
            </a:r>
          </a:p>
          <a:p>
            <a:r>
              <a:rPr lang="en-AU" sz="1200" b="0" i="0" kern="1200" dirty="0" smtClean="0">
                <a:solidFill>
                  <a:schemeClr val="tx1"/>
                </a:solidFill>
                <a:effectLst/>
                <a:latin typeface="+mn-lt"/>
                <a:ea typeface="+mn-ea"/>
                <a:cs typeface="+mn-cs"/>
              </a:rPr>
              <a:t>SLE-disorder of</a:t>
            </a:r>
            <a:r>
              <a:rPr lang="en-AU" sz="1200" b="0" i="0" kern="1200" baseline="0" dirty="0" smtClean="0">
                <a:solidFill>
                  <a:schemeClr val="tx1"/>
                </a:solidFill>
                <a:effectLst/>
                <a:latin typeface="+mn-lt"/>
                <a:ea typeface="+mn-ea"/>
                <a:cs typeface="+mn-cs"/>
              </a:rPr>
              <a:t> </a:t>
            </a:r>
            <a:r>
              <a:rPr lang="en-AU" sz="1200" b="0" i="0" kern="1200" dirty="0" smtClean="0">
                <a:solidFill>
                  <a:schemeClr val="tx1"/>
                </a:solidFill>
                <a:effectLst/>
                <a:latin typeface="+mn-lt"/>
                <a:ea typeface="+mn-ea"/>
                <a:cs typeface="+mn-cs"/>
              </a:rPr>
              <a:t>the immune system of the body mistakenly attacks healthy tissue. It can affect the skin, joints, kidneys, brain, and other organs</a:t>
            </a:r>
          </a:p>
          <a:p>
            <a:r>
              <a:rPr lang="en-AU" dirty="0" smtClean="0"/>
              <a:t>Cholestasis-</a:t>
            </a:r>
            <a:r>
              <a:rPr lang="en-AU" sz="1200" b="0" i="0" kern="1200" dirty="0" smtClean="0">
                <a:solidFill>
                  <a:schemeClr val="tx1"/>
                </a:solidFill>
                <a:effectLst/>
                <a:latin typeface="+mn-lt"/>
                <a:ea typeface="+mn-ea"/>
                <a:cs typeface="+mn-cs"/>
              </a:rPr>
              <a:t>decrease in bile flow due to impaired secretion by hepatocytes or to obstruction of bile flow through intra-or </a:t>
            </a:r>
            <a:r>
              <a:rPr lang="en-AU" sz="1200" b="0" i="0" kern="1200" dirty="0" err="1" smtClean="0">
                <a:solidFill>
                  <a:schemeClr val="tx1"/>
                </a:solidFill>
                <a:effectLst/>
                <a:latin typeface="+mn-lt"/>
                <a:ea typeface="+mn-ea"/>
                <a:cs typeface="+mn-cs"/>
              </a:rPr>
              <a:t>extrahepatic</a:t>
            </a:r>
            <a:r>
              <a:rPr lang="en-AU" sz="1200" b="0" i="0" kern="1200" dirty="0" smtClean="0">
                <a:solidFill>
                  <a:schemeClr val="tx1"/>
                </a:solidFill>
                <a:effectLst/>
                <a:latin typeface="+mn-lt"/>
                <a:ea typeface="+mn-ea"/>
                <a:cs typeface="+mn-cs"/>
              </a:rPr>
              <a:t> bile ducts.</a:t>
            </a:r>
            <a:endParaRPr lang="en-AU" dirty="0"/>
          </a:p>
        </p:txBody>
      </p:sp>
      <p:sp>
        <p:nvSpPr>
          <p:cNvPr id="4" name="Slide Number Placeholder 3"/>
          <p:cNvSpPr>
            <a:spLocks noGrp="1"/>
          </p:cNvSpPr>
          <p:nvPr>
            <p:ph type="sldNum" sz="quarter" idx="10"/>
          </p:nvPr>
        </p:nvSpPr>
        <p:spPr/>
        <p:txBody>
          <a:bodyPr/>
          <a:lstStyle/>
          <a:p>
            <a:fld id="{50129CB5-3C32-49A0-8D08-1D01EADB1F74}" type="slidenum">
              <a:rPr lang="en-US" smtClean="0"/>
              <a:pPr/>
              <a:t>13</a:t>
            </a:fld>
            <a:endParaRPr lang="en-US"/>
          </a:p>
        </p:txBody>
      </p:sp>
    </p:spTree>
    <p:extLst>
      <p:ext uri="{BB962C8B-B14F-4D97-AF65-F5344CB8AC3E}">
        <p14:creationId xmlns:p14="http://schemas.microsoft.com/office/powerpoint/2010/main" val="4211237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Collection</a:t>
            </a:r>
            <a:r>
              <a:rPr lang="en-US" baseline="0" dirty="0" smtClean="0"/>
              <a:t> of the fluid in the fetus – two compartment </a:t>
            </a:r>
            <a:r>
              <a:rPr lang="en-AU" sz="1200" b="0" i="0" kern="1200" dirty="0" smtClean="0">
                <a:solidFill>
                  <a:schemeClr val="tx1"/>
                </a:solidFill>
                <a:effectLst/>
                <a:latin typeface="+mn-lt"/>
                <a:ea typeface="+mn-ea"/>
                <a:cs typeface="+mn-cs"/>
              </a:rPr>
              <a:t>when the mother's immune system </a:t>
            </a:r>
            <a:r>
              <a:rPr lang="en-AU" sz="1200" b="1" i="0" kern="1200" dirty="0" smtClean="0">
                <a:solidFill>
                  <a:schemeClr val="tx1"/>
                </a:solidFill>
                <a:effectLst/>
                <a:latin typeface="+mn-lt"/>
                <a:ea typeface="+mn-ea"/>
                <a:cs typeface="+mn-cs"/>
              </a:rPr>
              <a:t>causes</a:t>
            </a:r>
            <a:r>
              <a:rPr lang="en-AU" sz="1200" b="0" i="0" kern="1200" dirty="0" smtClean="0">
                <a:solidFill>
                  <a:schemeClr val="tx1"/>
                </a:solidFill>
                <a:effectLst/>
                <a:latin typeface="+mn-lt"/>
                <a:ea typeface="+mn-ea"/>
                <a:cs typeface="+mn-cs"/>
              </a:rPr>
              <a:t> the </a:t>
            </a:r>
            <a:r>
              <a:rPr lang="en-AU" sz="1200" b="1" i="0" kern="1200" dirty="0" smtClean="0">
                <a:solidFill>
                  <a:schemeClr val="tx1"/>
                </a:solidFill>
                <a:effectLst/>
                <a:latin typeface="+mn-lt"/>
                <a:ea typeface="+mn-ea"/>
                <a:cs typeface="+mn-cs"/>
              </a:rPr>
              <a:t>baby's</a:t>
            </a:r>
            <a:r>
              <a:rPr lang="en-AU" sz="1200" b="0" i="0" kern="1200" dirty="0" smtClean="0">
                <a:solidFill>
                  <a:schemeClr val="tx1"/>
                </a:solidFill>
                <a:effectLst/>
                <a:latin typeface="+mn-lt"/>
                <a:ea typeface="+mn-ea"/>
                <a:cs typeface="+mn-cs"/>
              </a:rPr>
              <a:t> red blood cells to breakdown.</a:t>
            </a:r>
            <a:endParaRPr lang="en-US" baseline="0" dirty="0" smtClean="0"/>
          </a:p>
          <a:p>
            <a:r>
              <a:rPr lang="en-US" baseline="0" dirty="0" smtClean="0"/>
              <a:t>G6PD- glucose-6-phosphate dehydrogenases enzyme deficiency </a:t>
            </a:r>
            <a:r>
              <a:rPr lang="en-US" baseline="0" dirty="0" err="1" smtClean="0"/>
              <a:t>whih</a:t>
            </a:r>
            <a:r>
              <a:rPr lang="en-US" baseline="0" dirty="0" smtClean="0"/>
              <a:t> causes RBC breakdown.</a:t>
            </a:r>
            <a:endParaRPr lang="en-US" dirty="0"/>
          </a:p>
        </p:txBody>
      </p:sp>
      <p:sp>
        <p:nvSpPr>
          <p:cNvPr id="4" name="Slide Number Placeholder 3"/>
          <p:cNvSpPr>
            <a:spLocks noGrp="1"/>
          </p:cNvSpPr>
          <p:nvPr>
            <p:ph type="sldNum" sz="quarter" idx="10"/>
          </p:nvPr>
        </p:nvSpPr>
        <p:spPr/>
        <p:txBody>
          <a:bodyPr/>
          <a:lstStyle/>
          <a:p>
            <a:fld id="{50129CB5-3C32-49A0-8D08-1D01EADB1F74}" type="slidenum">
              <a:rPr lang="en-US" smtClean="0"/>
              <a:pPr/>
              <a:t>14</a:t>
            </a:fld>
            <a:endParaRPr lang="en-US"/>
          </a:p>
        </p:txBody>
      </p:sp>
    </p:spTree>
    <p:extLst>
      <p:ext uri="{BB962C8B-B14F-4D97-AF65-F5344CB8AC3E}">
        <p14:creationId xmlns:p14="http://schemas.microsoft.com/office/powerpoint/2010/main" val="138179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Retrogression- declining from a better to a worse state, going backward.</a:t>
            </a:r>
            <a:endParaRPr lang="en-AU" dirty="0"/>
          </a:p>
        </p:txBody>
      </p:sp>
      <p:sp>
        <p:nvSpPr>
          <p:cNvPr id="4" name="Slide Number Placeholder 3"/>
          <p:cNvSpPr>
            <a:spLocks noGrp="1"/>
          </p:cNvSpPr>
          <p:nvPr>
            <p:ph type="sldNum" sz="quarter" idx="10"/>
          </p:nvPr>
        </p:nvSpPr>
        <p:spPr/>
        <p:txBody>
          <a:bodyPr/>
          <a:lstStyle/>
          <a:p>
            <a:fld id="{50129CB5-3C32-49A0-8D08-1D01EADB1F74}" type="slidenum">
              <a:rPr lang="en-US" smtClean="0"/>
              <a:pPr/>
              <a:t>15</a:t>
            </a:fld>
            <a:endParaRPr lang="en-US"/>
          </a:p>
        </p:txBody>
      </p:sp>
    </p:spTree>
    <p:extLst>
      <p:ext uri="{BB962C8B-B14F-4D97-AF65-F5344CB8AC3E}">
        <p14:creationId xmlns:p14="http://schemas.microsoft.com/office/powerpoint/2010/main" val="1981442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Disseminated intravascular coagulation</a:t>
            </a:r>
            <a:r>
              <a:rPr lang="en-US" dirty="0" smtClean="0"/>
              <a:t> (</a:t>
            </a:r>
            <a:r>
              <a:rPr lang="en-US" b="1" dirty="0" smtClean="0"/>
              <a:t>DIC</a:t>
            </a:r>
            <a:r>
              <a:rPr lang="en-US" dirty="0" smtClean="0"/>
              <a:t>) is a condition in which </a:t>
            </a:r>
            <a:r>
              <a:rPr lang="en-US" dirty="0" smtClean="0">
                <a:hlinkClick r:id="rId3" tooltip="Blood clot"/>
              </a:rPr>
              <a:t>blood clots</a:t>
            </a:r>
            <a:r>
              <a:rPr lang="en-US" dirty="0" smtClean="0"/>
              <a:t> form throughout the body, blocking </a:t>
            </a:r>
            <a:r>
              <a:rPr lang="en-US" dirty="0" smtClean="0">
                <a:hlinkClick r:id="rId4" tooltip="Microvessel"/>
              </a:rPr>
              <a:t>small blood vessels</a:t>
            </a:r>
            <a:r>
              <a:rPr lang="en-US" dirty="0" smtClean="0"/>
              <a:t>. Symptoms may include </a:t>
            </a:r>
            <a:r>
              <a:rPr lang="en-US" dirty="0" smtClean="0">
                <a:hlinkClick r:id="rId5" tooltip="Chest pain"/>
              </a:rPr>
              <a:t>chest pain</a:t>
            </a:r>
            <a:r>
              <a:rPr lang="en-US" dirty="0" smtClean="0"/>
              <a:t>, </a:t>
            </a:r>
            <a:r>
              <a:rPr lang="en-US" dirty="0" smtClean="0">
                <a:hlinkClick r:id="rId6" tooltip="Shortness of breath"/>
              </a:rPr>
              <a:t>shortness of breath</a:t>
            </a:r>
            <a:r>
              <a:rPr lang="en-US" dirty="0" smtClean="0"/>
              <a:t>, leg pain, problems speaking, or problems moving parts of the body. As </a:t>
            </a:r>
            <a:r>
              <a:rPr lang="en-US" dirty="0" smtClean="0">
                <a:hlinkClick r:id="rId7" tooltip="Clotting factors"/>
              </a:rPr>
              <a:t>clotting factors</a:t>
            </a:r>
            <a:r>
              <a:rPr lang="en-US" dirty="0" smtClean="0"/>
              <a:t> and </a:t>
            </a:r>
            <a:r>
              <a:rPr lang="en-US" dirty="0" smtClean="0">
                <a:hlinkClick r:id="rId8" tooltip="Platelet"/>
              </a:rPr>
              <a:t>platelets</a:t>
            </a:r>
            <a:r>
              <a:rPr lang="en-US" dirty="0" smtClean="0"/>
              <a:t> are used up, </a:t>
            </a:r>
            <a:r>
              <a:rPr lang="en-US" dirty="0" smtClean="0">
                <a:hlinkClick r:id="rId9" tooltip="Bleeding"/>
              </a:rPr>
              <a:t>bleeding</a:t>
            </a:r>
            <a:r>
              <a:rPr lang="en-US" dirty="0" smtClean="0"/>
              <a:t> may </a:t>
            </a:r>
            <a:r>
              <a:rPr lang="en-US" dirty="0" err="1" smtClean="0"/>
              <a:t>occur.This</a:t>
            </a:r>
            <a:r>
              <a:rPr lang="en-US" dirty="0" smtClean="0"/>
              <a:t> may include </a:t>
            </a:r>
            <a:r>
              <a:rPr lang="en-US" dirty="0" smtClean="0">
                <a:hlinkClick r:id="rId10" tooltip="Hematuria"/>
              </a:rPr>
              <a:t>blood in the urine</a:t>
            </a:r>
            <a:r>
              <a:rPr lang="en-US" dirty="0" smtClean="0"/>
              <a:t>, </a:t>
            </a:r>
            <a:r>
              <a:rPr lang="en-US" dirty="0" smtClean="0">
                <a:hlinkClick r:id="rId11" tooltip="GI bleed"/>
              </a:rPr>
              <a:t>blood in the stool</a:t>
            </a:r>
            <a:r>
              <a:rPr lang="en-US" dirty="0" smtClean="0"/>
              <a:t>, or bleeding into the skin. Complications may include </a:t>
            </a:r>
            <a:r>
              <a:rPr lang="en-US" dirty="0" smtClean="0">
                <a:hlinkClick r:id="rId12"/>
              </a:rPr>
              <a:t>organ </a:t>
            </a:r>
            <a:r>
              <a:rPr lang="en-US" dirty="0" err="1" smtClean="0">
                <a:hlinkClick r:id="rId12"/>
              </a:rPr>
              <a:t>failure</a:t>
            </a:r>
            <a:r>
              <a:rPr lang="en-US" dirty="0" err="1" smtClean="0"/>
              <a:t>.may</a:t>
            </a:r>
            <a:r>
              <a:rPr lang="en-US" dirty="0" smtClean="0"/>
              <a:t> be caused due to infection, retained placenta.</a:t>
            </a:r>
            <a:endParaRPr lang="en-US" dirty="0"/>
          </a:p>
        </p:txBody>
      </p:sp>
      <p:sp>
        <p:nvSpPr>
          <p:cNvPr id="4" name="Slide Number Placeholder 3"/>
          <p:cNvSpPr>
            <a:spLocks noGrp="1"/>
          </p:cNvSpPr>
          <p:nvPr>
            <p:ph type="sldNum" sz="quarter" idx="10"/>
          </p:nvPr>
        </p:nvSpPr>
        <p:spPr/>
        <p:txBody>
          <a:bodyPr/>
          <a:lstStyle/>
          <a:p>
            <a:fld id="{50129CB5-3C32-49A0-8D08-1D01EADB1F74}" type="slidenum">
              <a:rPr lang="en-US" smtClean="0"/>
              <a:pPr/>
              <a:t>16</a:t>
            </a:fld>
            <a:endParaRPr lang="en-US"/>
          </a:p>
        </p:txBody>
      </p:sp>
    </p:spTree>
    <p:extLst>
      <p:ext uri="{BB962C8B-B14F-4D97-AF65-F5344CB8AC3E}">
        <p14:creationId xmlns:p14="http://schemas.microsoft.com/office/powerpoint/2010/main" val="198174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129CB5-3C32-49A0-8D08-1D01EADB1F74}" type="slidenum">
              <a:rPr lang="en-US" smtClean="0"/>
              <a:pPr/>
              <a:t>17</a:t>
            </a:fld>
            <a:endParaRPr lang="en-US"/>
          </a:p>
        </p:txBody>
      </p:sp>
    </p:spTree>
    <p:extLst>
      <p:ext uri="{BB962C8B-B14F-4D97-AF65-F5344CB8AC3E}">
        <p14:creationId xmlns:p14="http://schemas.microsoft.com/office/powerpoint/2010/main" val="323925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Agonist-which works on receptors, Vitamin B6-</a:t>
            </a:r>
            <a:r>
              <a:rPr lang="en-AU" sz="1200" b="1" i="0" kern="1200" dirty="0" smtClean="0">
                <a:solidFill>
                  <a:schemeClr val="tx1"/>
                </a:solidFill>
                <a:effectLst/>
                <a:latin typeface="+mn-lt"/>
                <a:ea typeface="+mn-ea"/>
                <a:cs typeface="+mn-cs"/>
              </a:rPr>
              <a:t>suppressing</a:t>
            </a:r>
            <a:r>
              <a:rPr lang="en-AU" sz="1200" b="0" i="0" kern="1200" dirty="0" smtClean="0">
                <a:solidFill>
                  <a:schemeClr val="tx1"/>
                </a:solidFill>
                <a:effectLst/>
                <a:latin typeface="+mn-lt"/>
                <a:ea typeface="+mn-ea"/>
                <a:cs typeface="+mn-cs"/>
              </a:rPr>
              <a:t> the normally elevated prolactin hormone levels encountered during </a:t>
            </a:r>
            <a:r>
              <a:rPr lang="en-AU" sz="1200" b="0" i="0" kern="1200" dirty="0" err="1" smtClean="0">
                <a:solidFill>
                  <a:schemeClr val="tx1"/>
                </a:solidFill>
                <a:effectLst/>
                <a:latin typeface="+mn-lt"/>
                <a:ea typeface="+mn-ea"/>
                <a:cs typeface="+mn-cs"/>
              </a:rPr>
              <a:t>puerperium</a:t>
            </a:r>
            <a:r>
              <a:rPr lang="en-AU" sz="1200" b="0" i="0" kern="1200" dirty="0" smtClean="0">
                <a:solidFill>
                  <a:schemeClr val="tx1"/>
                </a:solidFill>
                <a:effectLst/>
                <a:latin typeface="+mn-lt"/>
                <a:ea typeface="+mn-ea"/>
                <a:cs typeface="+mn-cs"/>
              </a:rPr>
              <a:t>.</a:t>
            </a:r>
            <a:endParaRPr lang="en-AU" dirty="0"/>
          </a:p>
        </p:txBody>
      </p:sp>
      <p:sp>
        <p:nvSpPr>
          <p:cNvPr id="4" name="Slide Number Placeholder 3"/>
          <p:cNvSpPr>
            <a:spLocks noGrp="1"/>
          </p:cNvSpPr>
          <p:nvPr>
            <p:ph type="sldNum" sz="quarter" idx="10"/>
          </p:nvPr>
        </p:nvSpPr>
        <p:spPr/>
        <p:txBody>
          <a:bodyPr/>
          <a:lstStyle/>
          <a:p>
            <a:fld id="{50129CB5-3C32-49A0-8D08-1D01EADB1F74}" type="slidenum">
              <a:rPr lang="en-US" smtClean="0"/>
              <a:pPr/>
              <a:t>19</a:t>
            </a:fld>
            <a:endParaRPr lang="en-US"/>
          </a:p>
        </p:txBody>
      </p:sp>
    </p:spTree>
    <p:extLst>
      <p:ext uri="{BB962C8B-B14F-4D97-AF65-F5344CB8AC3E}">
        <p14:creationId xmlns:p14="http://schemas.microsoft.com/office/powerpoint/2010/main" val="4070287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Blahs-mid</a:t>
            </a:r>
            <a:r>
              <a:rPr lang="en-AU" baseline="0" dirty="0" smtClean="0"/>
              <a:t> depression, anxiety. overwhelmed-</a:t>
            </a:r>
            <a:r>
              <a:rPr lang="en-AU" baseline="0" dirty="0" err="1" smtClean="0"/>
              <a:t>bhabbibhal</a:t>
            </a:r>
            <a:r>
              <a:rPr lang="en-AU" baseline="0" dirty="0" smtClean="0"/>
              <a:t> </a:t>
            </a:r>
            <a:r>
              <a:rPr lang="en-AU" baseline="0" dirty="0" err="1" smtClean="0"/>
              <a:t>hunu</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50129CB5-3C32-49A0-8D08-1D01EADB1F74}" type="slidenum">
              <a:rPr lang="en-US" smtClean="0"/>
              <a:pPr/>
              <a:t>28</a:t>
            </a:fld>
            <a:endParaRPr lang="en-US"/>
          </a:p>
        </p:txBody>
      </p:sp>
    </p:spTree>
    <p:extLst>
      <p:ext uri="{BB962C8B-B14F-4D97-AF65-F5344CB8AC3E}">
        <p14:creationId xmlns:p14="http://schemas.microsoft.com/office/powerpoint/2010/main" val="10257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Cliches</a:t>
            </a:r>
            <a:r>
              <a:rPr lang="en-AU" dirty="0" smtClean="0"/>
              <a:t>-overused word</a:t>
            </a:r>
            <a:r>
              <a:rPr lang="en-AU" baseline="0" dirty="0" smtClean="0"/>
              <a:t> which </a:t>
            </a:r>
            <a:r>
              <a:rPr lang="en-AU" baseline="0" smtClean="0"/>
              <a:t>seems unnatural.</a:t>
            </a:r>
            <a:endParaRPr lang="en-AU" dirty="0"/>
          </a:p>
        </p:txBody>
      </p:sp>
      <p:sp>
        <p:nvSpPr>
          <p:cNvPr id="4" name="Slide Number Placeholder 3"/>
          <p:cNvSpPr>
            <a:spLocks noGrp="1"/>
          </p:cNvSpPr>
          <p:nvPr>
            <p:ph type="sldNum" sz="quarter" idx="10"/>
          </p:nvPr>
        </p:nvSpPr>
        <p:spPr/>
        <p:txBody>
          <a:bodyPr/>
          <a:lstStyle/>
          <a:p>
            <a:fld id="{50129CB5-3C32-49A0-8D08-1D01EADB1F74}" type="slidenum">
              <a:rPr lang="en-US" smtClean="0"/>
              <a:pPr/>
              <a:t>35</a:t>
            </a:fld>
            <a:endParaRPr lang="en-US"/>
          </a:p>
        </p:txBody>
      </p:sp>
    </p:spTree>
    <p:extLst>
      <p:ext uri="{BB962C8B-B14F-4D97-AF65-F5344CB8AC3E}">
        <p14:creationId xmlns:p14="http://schemas.microsoft.com/office/powerpoint/2010/main" val="244831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828799"/>
          </a:xfrm>
        </p:spPr>
        <p:txBody>
          <a:bodyPr>
            <a:normAutofit/>
          </a:bodyPr>
          <a:lstStyle/>
          <a:p>
            <a:r>
              <a:rPr lang="en-US" sz="4800" b="1" dirty="0" smtClean="0">
                <a:solidFill>
                  <a:srgbClr val="FFC000"/>
                </a:solidFill>
              </a:rPr>
              <a:t>Unit 18</a:t>
            </a:r>
            <a:endParaRPr lang="en-US" sz="4800" b="1" dirty="0">
              <a:solidFill>
                <a:srgbClr val="FFC000"/>
              </a:solidFill>
            </a:endParaRPr>
          </a:p>
        </p:txBody>
      </p:sp>
      <p:sp>
        <p:nvSpPr>
          <p:cNvPr id="3" name="Subtitle 2"/>
          <p:cNvSpPr>
            <a:spLocks noGrp="1"/>
          </p:cNvSpPr>
          <p:nvPr>
            <p:ph type="subTitle" idx="1"/>
          </p:nvPr>
        </p:nvSpPr>
        <p:spPr>
          <a:xfrm>
            <a:off x="1371600" y="2590800"/>
            <a:ext cx="6400800" cy="3048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Bereavement and loss in maternity  care</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INTRA-UTERINE FETAL DEATH (IUFD)</a:t>
            </a:r>
            <a:endParaRPr lang="en-US" b="1"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dirty="0" smtClean="0"/>
              <a:t>Still Birth - The definition recommended by </a:t>
            </a:r>
            <a:r>
              <a:rPr lang="en-US" dirty="0" smtClean="0">
                <a:solidFill>
                  <a:srgbClr val="FF0000"/>
                </a:solidFill>
              </a:rPr>
              <a:t>WHO</a:t>
            </a:r>
            <a:r>
              <a:rPr lang="en-US" dirty="0" smtClean="0"/>
              <a:t> for international comparison is a baby born with no signs of life at or after 28 weeks‘ of gestation.</a:t>
            </a:r>
          </a:p>
          <a:p>
            <a:pPr lvl="0"/>
            <a:r>
              <a:rPr lang="en-US" dirty="0" smtClean="0"/>
              <a:t> Still Birth; </a:t>
            </a:r>
          </a:p>
          <a:p>
            <a:pPr lvl="1"/>
            <a:r>
              <a:rPr lang="en-US" dirty="0" smtClean="0"/>
              <a:t>Fresh (Intra-partum death) and</a:t>
            </a:r>
          </a:p>
          <a:p>
            <a:pPr lvl="1"/>
            <a:r>
              <a:rPr lang="en-US" dirty="0" smtClean="0"/>
              <a:t> Macerated (Ante-partum death) (retained &gt;12 hrs)</a:t>
            </a:r>
          </a:p>
          <a:p>
            <a:r>
              <a:rPr lang="en-US" dirty="0" smtClean="0"/>
              <a:t>INCIDENCE : 4.5/1000 births </a:t>
            </a:r>
          </a:p>
          <a:p>
            <a:pPr lvl="0">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70C0"/>
                </a:solidFill>
              </a:rPr>
              <a:t>IMPACTS </a:t>
            </a:r>
            <a:endParaRPr lang="en-US" b="1" u="sng" dirty="0">
              <a:solidFill>
                <a:srgbClr val="0070C0"/>
              </a:solidFill>
            </a:endParaRPr>
          </a:p>
        </p:txBody>
      </p:sp>
      <p:sp>
        <p:nvSpPr>
          <p:cNvPr id="3" name="Content Placeholder 2"/>
          <p:cNvSpPr>
            <a:spLocks noGrp="1"/>
          </p:cNvSpPr>
          <p:nvPr>
            <p:ph idx="1"/>
          </p:nvPr>
        </p:nvSpPr>
        <p:spPr/>
        <p:txBody>
          <a:bodyPr/>
          <a:lstStyle/>
          <a:p>
            <a:r>
              <a:rPr lang="en-US" dirty="0" smtClean="0"/>
              <a:t>Emotionally challenging for: </a:t>
            </a:r>
          </a:p>
          <a:p>
            <a:pPr marL="0" indent="0">
              <a:buNone/>
            </a:pPr>
            <a:r>
              <a:rPr lang="en-US" dirty="0" smtClean="0"/>
              <a:t>	</a:t>
            </a:r>
            <a:r>
              <a:rPr lang="en-US" u="sng" dirty="0" smtClean="0">
                <a:solidFill>
                  <a:srgbClr val="FF0000"/>
                </a:solidFill>
              </a:rPr>
              <a:t>Doctors and Parents</a:t>
            </a:r>
          </a:p>
          <a:p>
            <a:r>
              <a:rPr lang="en-US" dirty="0" smtClean="0"/>
              <a:t> Increases medico legal risk </a:t>
            </a:r>
          </a:p>
          <a:p>
            <a:r>
              <a:rPr lang="en-US" dirty="0" smtClean="0"/>
              <a:t> Indicator of country’s health care system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CAUSES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No specific cause is found in 50% cases. </a:t>
            </a:r>
          </a:p>
          <a:p>
            <a:r>
              <a:rPr lang="en-US" dirty="0" smtClean="0"/>
              <a:t>Known causes in % </a:t>
            </a:r>
          </a:p>
          <a:p>
            <a:pPr marL="514350" indent="-514350">
              <a:buAutoNum type="arabicPeriod"/>
            </a:pPr>
            <a:r>
              <a:rPr lang="en-US" dirty="0" smtClean="0"/>
              <a:t>Maternal 5-10, </a:t>
            </a:r>
          </a:p>
          <a:p>
            <a:pPr marL="514350" indent="-514350">
              <a:buAutoNum type="arabicPeriod"/>
            </a:pPr>
            <a:r>
              <a:rPr lang="en-US" dirty="0" smtClean="0"/>
              <a:t>Fetal 25-40, </a:t>
            </a:r>
          </a:p>
          <a:p>
            <a:pPr marL="514350" indent="-514350">
              <a:buAutoNum type="arabicPeriod"/>
            </a:pPr>
            <a:r>
              <a:rPr lang="en-US" dirty="0" smtClean="0"/>
              <a:t>Placental 20-35, and </a:t>
            </a:r>
          </a:p>
          <a:p>
            <a:pPr marL="514350" indent="-514350">
              <a:buAutoNum type="arabicPeriod"/>
            </a:pPr>
            <a:r>
              <a:rPr lang="en-US" dirty="0" smtClean="0"/>
              <a:t>Unexplained </a:t>
            </a:r>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92D050"/>
                </a:solidFill>
              </a:rPr>
              <a:t>MATERNAL CAUSES(RISK FACTORS</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Obesity, Maternal (&gt;35yrs) age</a:t>
            </a:r>
          </a:p>
          <a:p>
            <a:pPr lvl="0"/>
            <a:r>
              <a:rPr lang="en-US" dirty="0" smtClean="0"/>
              <a:t>Smoking/Alcohol/Drug abuse , Infections (malaria, hepatitis, influenza, syphilis, </a:t>
            </a:r>
            <a:r>
              <a:rPr lang="en-US" dirty="0" err="1" smtClean="0"/>
              <a:t>Toxoplasma</a:t>
            </a:r>
            <a:r>
              <a:rPr lang="en-US" dirty="0" smtClean="0"/>
              <a:t>, sepsis), </a:t>
            </a:r>
          </a:p>
          <a:p>
            <a:pPr lvl="0"/>
            <a:r>
              <a:rPr lang="en-US" dirty="0" smtClean="0"/>
              <a:t>Medical ds –DM, HTN, Thyroid Diseases , </a:t>
            </a:r>
          </a:p>
          <a:p>
            <a:pPr lvl="0"/>
            <a:r>
              <a:rPr lang="en-US" dirty="0" smtClean="0"/>
              <a:t>Pre-existing diseases (Heart Diseases, </a:t>
            </a:r>
            <a:r>
              <a:rPr lang="en-US" dirty="0" err="1" smtClean="0"/>
              <a:t>Anaemia</a:t>
            </a:r>
            <a:r>
              <a:rPr lang="en-US" dirty="0" smtClean="0"/>
              <a:t>, Epilepsy) , </a:t>
            </a:r>
          </a:p>
          <a:p>
            <a:pPr lvl="0"/>
            <a:r>
              <a:rPr lang="en-US" dirty="0" smtClean="0"/>
              <a:t>Autoimmune Disorders (APS, SLE-</a:t>
            </a:r>
            <a:r>
              <a:rPr lang="en-AU" b="1" dirty="0"/>
              <a:t>Systemic lupus </a:t>
            </a:r>
            <a:r>
              <a:rPr lang="en-AU" b="1" dirty="0" err="1"/>
              <a:t>erythematosus</a:t>
            </a:r>
            <a:r>
              <a:rPr lang="en-AU" dirty="0"/>
              <a:t> </a:t>
            </a:r>
            <a:r>
              <a:rPr lang="en-US" dirty="0" smtClean="0"/>
              <a:t>) , RH incompatibility , Hyperpyrexia ,</a:t>
            </a:r>
            <a:r>
              <a:rPr lang="en-US" dirty="0" err="1" smtClean="0"/>
              <a:t>Thrombophilias</a:t>
            </a:r>
            <a:r>
              <a:rPr lang="en-US" dirty="0" smtClean="0"/>
              <a:t>(</a:t>
            </a:r>
            <a:r>
              <a:rPr lang="en-AU" dirty="0"/>
              <a:t>an abnormal tendency to develop blood </a:t>
            </a:r>
            <a:r>
              <a:rPr lang="en-AU" dirty="0" smtClean="0"/>
              <a:t>clots)</a:t>
            </a:r>
            <a:r>
              <a:rPr lang="en-US" dirty="0" smtClean="0"/>
              <a:t>, Cholestasis , Abruption, PPROM(before 37WOG), multi-fetal gestation,</a:t>
            </a:r>
          </a:p>
          <a:p>
            <a:pPr lvl="0"/>
            <a:r>
              <a:rPr lang="en-US" dirty="0" smtClean="0"/>
              <a:t> </a:t>
            </a:r>
            <a:r>
              <a:rPr lang="en-US" dirty="0" err="1" smtClean="0"/>
              <a:t>Labour</a:t>
            </a:r>
            <a:r>
              <a:rPr lang="en-US" dirty="0" smtClean="0"/>
              <a:t> related (preterm, </a:t>
            </a:r>
            <a:r>
              <a:rPr lang="en-US" dirty="0" err="1" smtClean="0"/>
              <a:t>dystocia</a:t>
            </a:r>
            <a:r>
              <a:rPr lang="en-US" dirty="0" smtClean="0"/>
              <a:t>, uterine rupture)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CAUSES </a:t>
            </a:r>
            <a:r>
              <a:rPr lang="en-US" b="1" dirty="0" err="1" smtClean="0"/>
              <a:t>contd</a:t>
            </a:r>
            <a:r>
              <a:rPr lang="en-US" b="1" dirty="0" smtClean="0"/>
              <a:t>…</a:t>
            </a:r>
            <a:endParaRPr lang="en-US" b="1" dirty="0"/>
          </a:p>
        </p:txBody>
      </p:sp>
      <p:sp>
        <p:nvSpPr>
          <p:cNvPr id="3" name="Content Placeholder 2"/>
          <p:cNvSpPr>
            <a:spLocks noGrp="1"/>
          </p:cNvSpPr>
          <p:nvPr>
            <p:ph idx="1"/>
          </p:nvPr>
        </p:nvSpPr>
        <p:spPr>
          <a:xfrm>
            <a:off x="304800" y="1295400"/>
            <a:ext cx="8686800" cy="5334000"/>
          </a:xfrm>
        </p:spPr>
        <p:txBody>
          <a:bodyPr>
            <a:normAutofit/>
          </a:bodyPr>
          <a:lstStyle/>
          <a:p>
            <a:pPr lvl="0"/>
            <a:r>
              <a:rPr lang="en-US" b="1" u="sng" dirty="0" smtClean="0">
                <a:solidFill>
                  <a:srgbClr val="00B050"/>
                </a:solidFill>
              </a:rPr>
              <a:t>FETAL CAUSES </a:t>
            </a:r>
            <a:r>
              <a:rPr lang="en-US" dirty="0" smtClean="0"/>
              <a:t>: Multiple gestation , IUGR, Congenital anomalies, Infections, </a:t>
            </a:r>
            <a:r>
              <a:rPr lang="en-US" dirty="0" err="1" smtClean="0"/>
              <a:t>Hydrops</a:t>
            </a:r>
            <a:r>
              <a:rPr lang="en-US" dirty="0" smtClean="0"/>
              <a:t> (immune &amp; non-immune), G6PD deficiency ,Birth Defects.</a:t>
            </a:r>
          </a:p>
          <a:p>
            <a:pPr marL="0" lvl="0" indent="0">
              <a:buNone/>
            </a:pPr>
            <a:endParaRPr lang="en-US" dirty="0" smtClean="0"/>
          </a:p>
          <a:p>
            <a:pPr lvl="0"/>
            <a:r>
              <a:rPr lang="en-US" b="1" u="sng" dirty="0" smtClean="0">
                <a:solidFill>
                  <a:srgbClr val="00B050"/>
                </a:solidFill>
              </a:rPr>
              <a:t>PLACENTAL CAUSES </a:t>
            </a:r>
            <a:r>
              <a:rPr lang="en-US" dirty="0" smtClean="0"/>
              <a:t>: Abruption, Cord accidents, Placental insufficiency, Placenta </a:t>
            </a:r>
            <a:r>
              <a:rPr lang="en-US" dirty="0" err="1" smtClean="0"/>
              <a:t>previa</a:t>
            </a:r>
            <a:r>
              <a:rPr lang="en-US" dirty="0" smtClean="0"/>
              <a:t>, </a:t>
            </a:r>
            <a:r>
              <a:rPr lang="en-US" dirty="0" err="1" smtClean="0"/>
              <a:t>Chorioamnionitis</a:t>
            </a:r>
            <a:r>
              <a:rPr lang="en-US" dirty="0" smtClean="0"/>
              <a:t>, PROM, </a:t>
            </a:r>
            <a:r>
              <a:rPr lang="en-US" dirty="0" err="1" smtClean="0"/>
              <a:t>Feto</a:t>
            </a:r>
            <a:r>
              <a:rPr lang="en-US" dirty="0" smtClean="0"/>
              <a:t>-maternal hemorrhage, Iatrogenic- ECV(External </a:t>
            </a:r>
            <a:r>
              <a:rPr lang="en-US" dirty="0"/>
              <a:t>C</a:t>
            </a:r>
            <a:r>
              <a:rPr lang="en-US" dirty="0" smtClean="0"/>
              <a:t>ephalic Version), Drug overdoses.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DIAGNOSIS</a:t>
            </a:r>
            <a:endParaRPr lang="en-US" b="1" dirty="0">
              <a:solidFill>
                <a:srgbClr val="00B050"/>
              </a:solidFill>
            </a:endParaRPr>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b="1" u="sng" dirty="0" smtClean="0">
                <a:solidFill>
                  <a:srgbClr val="FF0000"/>
                </a:solidFill>
              </a:rPr>
              <a:t>Absence of fetal movements Signs:</a:t>
            </a:r>
          </a:p>
          <a:p>
            <a:r>
              <a:rPr lang="en-US" dirty="0" smtClean="0"/>
              <a:t>Gradual retrogression of the height of the uterus </a:t>
            </a:r>
          </a:p>
          <a:p>
            <a:r>
              <a:rPr lang="en-US" dirty="0" smtClean="0"/>
              <a:t>Uterine tone is diminished </a:t>
            </a:r>
          </a:p>
          <a:p>
            <a:r>
              <a:rPr lang="en-US" dirty="0" smtClean="0"/>
              <a:t>Fetal movement are not felt during palpation </a:t>
            </a:r>
          </a:p>
          <a:p>
            <a:r>
              <a:rPr lang="en-US" dirty="0" smtClean="0"/>
              <a:t>Fetal heart sound is not audible </a:t>
            </a:r>
          </a:p>
          <a:p>
            <a:r>
              <a:rPr lang="en-US" dirty="0" smtClean="0"/>
              <a:t>USG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Complications </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Infection </a:t>
            </a:r>
          </a:p>
          <a:p>
            <a:pPr>
              <a:buNone/>
            </a:pPr>
            <a:r>
              <a:rPr lang="en-US" dirty="0" smtClean="0"/>
              <a:t>– PPH </a:t>
            </a:r>
          </a:p>
          <a:p>
            <a:pPr>
              <a:buNone/>
            </a:pPr>
            <a:r>
              <a:rPr lang="en-US" dirty="0" smtClean="0"/>
              <a:t>– Retained placenta </a:t>
            </a:r>
          </a:p>
          <a:p>
            <a:pPr>
              <a:buNone/>
            </a:pPr>
            <a:r>
              <a:rPr lang="en-US" dirty="0" smtClean="0"/>
              <a:t>– Abruption </a:t>
            </a:r>
          </a:p>
          <a:p>
            <a:pPr>
              <a:buNone/>
            </a:pPr>
            <a:r>
              <a:rPr lang="en-US" dirty="0" smtClean="0"/>
              <a:t>– DIC </a:t>
            </a:r>
          </a:p>
          <a:p>
            <a:pPr>
              <a:buNone/>
            </a:pPr>
            <a:r>
              <a:rPr lang="en-US" dirty="0" smtClean="0"/>
              <a:t>– Shock, renal failure </a:t>
            </a:r>
          </a:p>
          <a:p>
            <a:pPr>
              <a:buNone/>
            </a:pPr>
            <a:r>
              <a:rPr lang="en-US" dirty="0" smtClean="0"/>
              <a:t>– Sepsis </a:t>
            </a:r>
          </a:p>
          <a:p>
            <a:pPr>
              <a:buNone/>
            </a:pPr>
            <a:r>
              <a:rPr lang="en-US" dirty="0" smtClean="0"/>
              <a:t>– Maternal death</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solidFill>
                  <a:srgbClr val="FFC000"/>
                </a:solidFill>
              </a:rPr>
              <a:t>MANAGEMENT OF LABOUR AND BIRTH</a:t>
            </a:r>
            <a:endParaRPr lang="en-US" sz="3600" b="1" dirty="0">
              <a:solidFill>
                <a:srgbClr val="FFC000"/>
              </a:solidFill>
            </a:endParaRPr>
          </a:p>
        </p:txBody>
      </p:sp>
      <p:sp>
        <p:nvSpPr>
          <p:cNvPr id="3" name="Content Placeholder 2"/>
          <p:cNvSpPr>
            <a:spLocks noGrp="1"/>
          </p:cNvSpPr>
          <p:nvPr>
            <p:ph idx="1"/>
          </p:nvPr>
        </p:nvSpPr>
        <p:spPr>
          <a:xfrm>
            <a:off x="228600" y="1066800"/>
            <a:ext cx="8458200" cy="5410200"/>
          </a:xfrm>
        </p:spPr>
        <p:txBody>
          <a:bodyPr>
            <a:normAutofit fontScale="92500"/>
          </a:bodyPr>
          <a:lstStyle/>
          <a:p>
            <a:pPr lvl="0">
              <a:buNone/>
            </a:pPr>
            <a:r>
              <a:rPr lang="en-US" dirty="0" smtClean="0"/>
              <a:t>• Recommendations about </a:t>
            </a:r>
            <a:r>
              <a:rPr lang="en-US" dirty="0" err="1" smtClean="0"/>
              <a:t>labour</a:t>
            </a:r>
            <a:r>
              <a:rPr lang="en-US" dirty="0" smtClean="0"/>
              <a:t> and birth should take into account the mother’s preferences as well as her medical condition and previous </a:t>
            </a:r>
            <a:r>
              <a:rPr lang="en-US" dirty="0" err="1" smtClean="0"/>
              <a:t>intrapartum</a:t>
            </a:r>
            <a:r>
              <a:rPr lang="en-US" dirty="0" smtClean="0"/>
              <a:t> history. </a:t>
            </a:r>
          </a:p>
          <a:p>
            <a:pPr lvl="0">
              <a:buNone/>
            </a:pPr>
            <a:r>
              <a:rPr lang="en-US" dirty="0" smtClean="0"/>
              <a:t>• Women should be strongly advised to take immediate steps towards delivery if there is sepsis, pre-</a:t>
            </a:r>
            <a:r>
              <a:rPr lang="en-US" dirty="0" err="1" smtClean="0"/>
              <a:t>eclampsia</a:t>
            </a:r>
            <a:r>
              <a:rPr lang="en-US" dirty="0" smtClean="0"/>
              <a:t>, placental abruption or membrane rupture, but a more flexible approach can be discussed if these factors are not present.</a:t>
            </a:r>
          </a:p>
          <a:p>
            <a:pPr lvl="0">
              <a:buNone/>
            </a:pPr>
            <a:r>
              <a:rPr lang="en-US" dirty="0" smtClean="0"/>
              <a:t> • Vaginal birth is the recommended mode of delivery for most women. </a:t>
            </a:r>
          </a:p>
          <a:p>
            <a:pPr lvl="0">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C000"/>
                </a:solidFill>
              </a:rPr>
              <a:t>MANAGEMENT Contd…</a:t>
            </a:r>
            <a:endParaRPr lang="en-US" b="1" dirty="0">
              <a:solidFill>
                <a:srgbClr val="FFC000"/>
              </a:solidFill>
            </a:endParaRPr>
          </a:p>
        </p:txBody>
      </p:sp>
      <p:sp>
        <p:nvSpPr>
          <p:cNvPr id="3" name="Content Placeholder 2"/>
          <p:cNvSpPr>
            <a:spLocks noGrp="1"/>
          </p:cNvSpPr>
          <p:nvPr>
            <p:ph idx="1"/>
          </p:nvPr>
        </p:nvSpPr>
        <p:spPr/>
        <p:txBody>
          <a:bodyPr>
            <a:normAutofit lnSpcReduction="10000"/>
          </a:bodyPr>
          <a:lstStyle/>
          <a:p>
            <a:r>
              <a:rPr lang="en-US" dirty="0" smtClean="0"/>
              <a:t>More than 85% of women with an IUFD labour spontaneously within three weeks of diagnosis. </a:t>
            </a:r>
          </a:p>
          <a:p>
            <a:pPr lvl="0">
              <a:buNone/>
            </a:pPr>
            <a:r>
              <a:rPr lang="en-US" dirty="0" smtClean="0"/>
              <a:t>• Vaginal birth can be achieved within 24 hours of induction of labour for IUFD in about 90% of women.</a:t>
            </a:r>
          </a:p>
          <a:p>
            <a:pPr lvl="0">
              <a:buNone/>
            </a:pPr>
            <a:r>
              <a:rPr lang="en-US" dirty="0" smtClean="0"/>
              <a:t> • Caesarean birth might occasionally be clinically indicated by virtue of maternal condition.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C000"/>
                </a:solidFill>
              </a:rPr>
              <a:t>Management </a:t>
            </a:r>
            <a:r>
              <a:rPr lang="en-US" b="1" dirty="0" err="1" smtClean="0">
                <a:solidFill>
                  <a:srgbClr val="FFC000"/>
                </a:solidFill>
              </a:rPr>
              <a:t>cont</a:t>
            </a:r>
            <a:r>
              <a:rPr lang="en-US" b="1" dirty="0" smtClean="0">
                <a:solidFill>
                  <a:srgbClr val="FFC000"/>
                </a:solidFill>
              </a:rPr>
              <a:t>…</a:t>
            </a:r>
            <a:endParaRPr lang="en-US" b="1" dirty="0">
              <a:solidFill>
                <a:srgbClr val="FFC000"/>
              </a:solidFill>
            </a:endParaRPr>
          </a:p>
        </p:txBody>
      </p:sp>
      <p:sp>
        <p:nvSpPr>
          <p:cNvPr id="3" name="Content Placeholder 2"/>
          <p:cNvSpPr>
            <a:spLocks noGrp="1"/>
          </p:cNvSpPr>
          <p:nvPr>
            <p:ph idx="1"/>
          </p:nvPr>
        </p:nvSpPr>
        <p:spPr>
          <a:xfrm>
            <a:off x="457200" y="1295400"/>
            <a:ext cx="8229600" cy="4525963"/>
          </a:xfrm>
        </p:spPr>
        <p:txBody>
          <a:bodyPr>
            <a:normAutofit fontScale="92500" lnSpcReduction="10000"/>
          </a:bodyPr>
          <a:lstStyle/>
          <a:p>
            <a:pPr lvl="0"/>
            <a:r>
              <a:rPr lang="en-US" dirty="0" smtClean="0"/>
              <a:t>Management of LABOUR INDUCTION</a:t>
            </a:r>
          </a:p>
          <a:p>
            <a:pPr lvl="0"/>
            <a:r>
              <a:rPr lang="en-US" dirty="0" smtClean="0"/>
              <a:t>INTRA-PARTUM ANTIBIOTIC PROPHYLAXIS  (Intravenous broad- spectrum antibiotic therapy )</a:t>
            </a:r>
          </a:p>
          <a:p>
            <a:pPr lvl="0"/>
            <a:r>
              <a:rPr lang="en-US" dirty="0" smtClean="0"/>
              <a:t>PUERPERIUM</a:t>
            </a:r>
          </a:p>
          <a:p>
            <a:pPr lvl="0"/>
            <a:r>
              <a:rPr lang="en-US" dirty="0" smtClean="0"/>
              <a:t>LACTATION; dopamine agonists successfully suppress lactation;  Dopamine agonists should not be given to women with hypertension or pre-</a:t>
            </a:r>
            <a:r>
              <a:rPr lang="en-US" dirty="0" err="1" smtClean="0"/>
              <a:t>eclampsia</a:t>
            </a:r>
            <a:r>
              <a:rPr lang="en-US" dirty="0" smtClean="0"/>
              <a:t> and Estrogens should not be used to suppress lactation(due to </a:t>
            </a:r>
            <a:r>
              <a:rPr lang="en-AU" dirty="0"/>
              <a:t>risk for venous </a:t>
            </a:r>
            <a:r>
              <a:rPr lang="en-AU" dirty="0" err="1" smtClean="0"/>
              <a:t>thrombo</a:t>
            </a:r>
            <a:r>
              <a:rPr lang="en-AU" dirty="0" smtClean="0"/>
              <a:t>-embolism)</a:t>
            </a:r>
            <a:r>
              <a:rPr lang="en-US" dirty="0" smtClean="0"/>
              <a:t>. </a:t>
            </a:r>
          </a:p>
          <a:p>
            <a:pPr>
              <a:buNone/>
            </a:pPr>
            <a:endParaRPr lang="en-US" dirty="0" smtClean="0"/>
          </a:p>
          <a:p>
            <a:pPr>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AU" b="1" dirty="0" smtClean="0">
                <a:solidFill>
                  <a:srgbClr val="92D050"/>
                </a:solidFill>
              </a:rPr>
              <a:t>Introduction </a:t>
            </a:r>
            <a:endParaRPr lang="en-AU" b="1" dirty="0">
              <a:solidFill>
                <a:srgbClr val="92D050"/>
              </a:solidFill>
            </a:endParaRPr>
          </a:p>
        </p:txBody>
      </p:sp>
      <p:sp>
        <p:nvSpPr>
          <p:cNvPr id="3" name="Content Placeholder 2"/>
          <p:cNvSpPr>
            <a:spLocks noGrp="1"/>
          </p:cNvSpPr>
          <p:nvPr>
            <p:ph idx="1"/>
          </p:nvPr>
        </p:nvSpPr>
        <p:spPr>
          <a:xfrm>
            <a:off x="381000" y="1219200"/>
            <a:ext cx="8305800" cy="5257800"/>
          </a:xfrm>
        </p:spPr>
        <p:txBody>
          <a:bodyPr>
            <a:normAutofit/>
          </a:bodyPr>
          <a:lstStyle/>
          <a:p>
            <a:r>
              <a:rPr lang="en-AU" dirty="0"/>
              <a:t>Women often form attachments to their child early in the pregnancy and therefore a pregnancy loss can be emotionally devastating regardless of the gestational age of the </a:t>
            </a:r>
            <a:r>
              <a:rPr lang="en-AU" dirty="0" err="1" smtClean="0"/>
              <a:t>fetus</a:t>
            </a:r>
            <a:r>
              <a:rPr lang="en-AU" dirty="0" smtClean="0"/>
              <a:t>.</a:t>
            </a:r>
          </a:p>
          <a:p>
            <a:pPr marL="0" indent="0">
              <a:buNone/>
            </a:pPr>
            <a:endParaRPr lang="en-AU" dirty="0" smtClean="0"/>
          </a:p>
          <a:p>
            <a:r>
              <a:rPr lang="en-AU" dirty="0" smtClean="0"/>
              <a:t>Early </a:t>
            </a:r>
            <a:r>
              <a:rPr lang="en-AU" dirty="0"/>
              <a:t>pregnancy loss, also referred to as spontaneous abortion or miscarriage, occurs in 10% of known pregnancies and occurs in the first 13 weeks of </a:t>
            </a:r>
            <a:r>
              <a:rPr lang="en-AU" dirty="0" smtClean="0"/>
              <a:t>pregnancy. </a:t>
            </a:r>
            <a:endParaRPr lang="en-AU" dirty="0"/>
          </a:p>
        </p:txBody>
      </p:sp>
    </p:spTree>
    <p:extLst>
      <p:ext uri="{BB962C8B-B14F-4D97-AF65-F5344CB8AC3E}">
        <p14:creationId xmlns:p14="http://schemas.microsoft.com/office/powerpoint/2010/main" val="2552853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LEGAL ISSUES </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Obstetricians and midwives should be aware of the law related to stillbirth. </a:t>
            </a:r>
          </a:p>
          <a:p>
            <a:r>
              <a:rPr lang="en-US" dirty="0" smtClean="0"/>
              <a:t>Stillbirth must be medically certified by a fully registered doctor or midwife. </a:t>
            </a:r>
          </a:p>
          <a:p>
            <a:r>
              <a:rPr lang="en-US" dirty="0" smtClean="0"/>
              <a:t> The doctor or midwife must have been present at the birth or examined the baby after birth.</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B0F0"/>
                </a:solidFill>
              </a:rPr>
              <a:t>PSYCHOLOGICAL AND SOCIAL ASPECTS OF CARE (BEREAVEMENT CARE) </a:t>
            </a:r>
            <a:endParaRPr lang="en-US" sz="3600" b="1" dirty="0">
              <a:solidFill>
                <a:srgbClr val="00B0F0"/>
              </a:solidFill>
            </a:endParaRPr>
          </a:p>
        </p:txBody>
      </p:sp>
      <p:sp>
        <p:nvSpPr>
          <p:cNvPr id="3" name="Content Placeholder 2"/>
          <p:cNvSpPr>
            <a:spLocks noGrp="1"/>
          </p:cNvSpPr>
          <p:nvPr>
            <p:ph idx="1"/>
          </p:nvPr>
        </p:nvSpPr>
        <p:spPr/>
        <p:txBody>
          <a:bodyPr>
            <a:normAutofit lnSpcReduction="10000"/>
          </a:bodyPr>
          <a:lstStyle/>
          <a:p>
            <a:pPr lvl="0"/>
            <a:r>
              <a:rPr lang="en-US" dirty="0" smtClean="0"/>
              <a:t>Perinatal death is associated with increased rates of admission owing to postnatal depression. </a:t>
            </a:r>
          </a:p>
          <a:p>
            <a:pPr lvl="0"/>
            <a:r>
              <a:rPr lang="en-US" dirty="0" smtClean="0"/>
              <a:t>Counseling should be offered to all women and their partners. </a:t>
            </a:r>
          </a:p>
          <a:p>
            <a:pPr lvl="0"/>
            <a:r>
              <a:rPr lang="en-US" dirty="0" smtClean="0">
                <a:solidFill>
                  <a:srgbClr val="FF0000"/>
                </a:solidFill>
              </a:rPr>
              <a:t>Parents should be advised about support groups. </a:t>
            </a:r>
          </a:p>
          <a:p>
            <a:pPr lvl="0"/>
            <a:r>
              <a:rPr lang="en-US" dirty="0" smtClean="0">
                <a:solidFill>
                  <a:srgbClr val="FF0000"/>
                </a:solidFill>
              </a:rPr>
              <a:t>Bereavement officers should be appointed to coordinate services. </a:t>
            </a:r>
            <a:endParaRPr 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C000"/>
                </a:solidFill>
              </a:rPr>
              <a:t>FOLLOW UP </a:t>
            </a:r>
            <a:endParaRPr lang="en-US" b="1" dirty="0">
              <a:solidFill>
                <a:srgbClr val="FFC000"/>
              </a:solidFill>
            </a:endParaRPr>
          </a:p>
        </p:txBody>
      </p:sp>
      <p:sp>
        <p:nvSpPr>
          <p:cNvPr id="3" name="Content Placeholder 2"/>
          <p:cNvSpPr>
            <a:spLocks noGrp="1"/>
          </p:cNvSpPr>
          <p:nvPr>
            <p:ph idx="1"/>
          </p:nvPr>
        </p:nvSpPr>
        <p:spPr>
          <a:xfrm>
            <a:off x="381000" y="1447800"/>
            <a:ext cx="8305800" cy="4678363"/>
          </a:xfrm>
        </p:spPr>
        <p:txBody>
          <a:bodyPr>
            <a:normAutofit fontScale="92500" lnSpcReduction="10000"/>
          </a:bodyPr>
          <a:lstStyle/>
          <a:p>
            <a:r>
              <a:rPr lang="en-US" dirty="0" smtClean="0"/>
              <a:t>The wishes of the woman and her partner should be considered when arranging follow-up.</a:t>
            </a:r>
          </a:p>
          <a:p>
            <a:r>
              <a:rPr lang="en-US" dirty="0" smtClean="0"/>
              <a:t>Women should be offered general pre-pregnancy advice. </a:t>
            </a:r>
          </a:p>
          <a:p>
            <a:r>
              <a:rPr lang="en-US" dirty="0" smtClean="0"/>
              <a:t> Women should be advised to avoid weight gain. </a:t>
            </a:r>
          </a:p>
          <a:p>
            <a:r>
              <a:rPr lang="en-US" dirty="0" smtClean="0"/>
              <a:t> Parents can be advised that the absolute chance of adverse events with a pregnancy interval less than 6 months remains low and is unlikely to be significantly increased compared with conceiving later.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Management of future pregnancy</a:t>
            </a:r>
            <a:endParaRPr lang="en-US" b="1" dirty="0">
              <a:solidFill>
                <a:srgbClr val="00B0F0"/>
              </a:solidFill>
            </a:endParaRPr>
          </a:p>
        </p:txBody>
      </p:sp>
      <p:sp>
        <p:nvSpPr>
          <p:cNvPr id="3" name="Content Placeholder 2"/>
          <p:cNvSpPr>
            <a:spLocks noGrp="1"/>
          </p:cNvSpPr>
          <p:nvPr>
            <p:ph idx="1"/>
          </p:nvPr>
        </p:nvSpPr>
        <p:spPr>
          <a:xfrm>
            <a:off x="0" y="1600200"/>
            <a:ext cx="8686800" cy="5105400"/>
          </a:xfrm>
        </p:spPr>
        <p:txBody>
          <a:bodyPr>
            <a:normAutofit fontScale="92500" lnSpcReduction="10000"/>
          </a:bodyPr>
          <a:lstStyle/>
          <a:p>
            <a:r>
              <a:rPr lang="en-US" dirty="0" smtClean="0"/>
              <a:t> Preconception or initial prenatal visit </a:t>
            </a:r>
          </a:p>
          <a:p>
            <a:r>
              <a:rPr lang="en-US" dirty="0" smtClean="0"/>
              <a:t> Detailed medical and obstetric history </a:t>
            </a:r>
          </a:p>
          <a:p>
            <a:r>
              <a:rPr lang="en-US" dirty="0" smtClean="0"/>
              <a:t> Evaluation and workup of previous stillbirth</a:t>
            </a:r>
          </a:p>
          <a:p>
            <a:r>
              <a:rPr lang="en-US" dirty="0" smtClean="0"/>
              <a:t> Determination of recurrence risk</a:t>
            </a:r>
          </a:p>
          <a:p>
            <a:r>
              <a:rPr lang="en-US" dirty="0" smtClean="0"/>
              <a:t> Smoking cessation </a:t>
            </a:r>
          </a:p>
          <a:p>
            <a:r>
              <a:rPr lang="en-US" dirty="0" smtClean="0"/>
              <a:t> Weight loss in obese women (preconception only) </a:t>
            </a:r>
          </a:p>
          <a:p>
            <a:r>
              <a:rPr lang="en-US" dirty="0" smtClean="0"/>
              <a:t> Genetic counseling if family genetic condition exists </a:t>
            </a:r>
          </a:p>
          <a:p>
            <a:r>
              <a:rPr lang="en-US" dirty="0" smtClean="0"/>
              <a:t> Management of the Medical problems </a:t>
            </a:r>
          </a:p>
          <a:p>
            <a:r>
              <a:rPr lang="en-US" dirty="0" smtClean="0"/>
              <a:t>Risk of recurrence is 7-10 / 1000 birth </a:t>
            </a:r>
          </a:p>
          <a:p>
            <a:r>
              <a:rPr lang="en-US" dirty="0" smtClean="0"/>
              <a:t> Support and reassurance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STRATEGIES FOR PREVENTION </a:t>
            </a:r>
            <a:endParaRPr lang="en-US" b="1" dirty="0">
              <a:solidFill>
                <a:srgbClr val="FFC000"/>
              </a:solidFill>
            </a:endParaRPr>
          </a:p>
        </p:txBody>
      </p:sp>
      <p:sp>
        <p:nvSpPr>
          <p:cNvPr id="3" name="Content Placeholder 2"/>
          <p:cNvSpPr>
            <a:spLocks noGrp="1"/>
          </p:cNvSpPr>
          <p:nvPr>
            <p:ph idx="1"/>
          </p:nvPr>
        </p:nvSpPr>
        <p:spPr>
          <a:xfrm>
            <a:off x="228600" y="1600200"/>
            <a:ext cx="8458200" cy="4953000"/>
          </a:xfrm>
        </p:spPr>
        <p:txBody>
          <a:bodyPr>
            <a:normAutofit lnSpcReduction="10000"/>
          </a:bodyPr>
          <a:lstStyle/>
          <a:p>
            <a:r>
              <a:rPr lang="en-US" dirty="0" smtClean="0"/>
              <a:t>No sure fire method to prevent IUFD.</a:t>
            </a:r>
          </a:p>
          <a:p>
            <a:r>
              <a:rPr lang="en-US" dirty="0" smtClean="0"/>
              <a:t> Loosing weight, life style modifications. </a:t>
            </a:r>
          </a:p>
          <a:p>
            <a:r>
              <a:rPr lang="en-US" dirty="0" smtClean="0"/>
              <a:t> Women should try to optimize their health prior to pregnancy. </a:t>
            </a:r>
          </a:p>
          <a:p>
            <a:r>
              <a:rPr lang="en-US" dirty="0" smtClean="0"/>
              <a:t> Enough Folic acid before they get pregnant.</a:t>
            </a:r>
          </a:p>
          <a:p>
            <a:r>
              <a:rPr lang="en-US" dirty="0" smtClean="0"/>
              <a:t> Good preconception and prenatal care.</a:t>
            </a:r>
          </a:p>
          <a:p>
            <a:r>
              <a:rPr lang="en-US" dirty="0" smtClean="0"/>
              <a:t> Women with medical problem (Timely treatment).</a:t>
            </a:r>
          </a:p>
          <a:p>
            <a:r>
              <a:rPr lang="en-US" dirty="0" smtClean="0"/>
              <a:t> Educate women not to delay pregnancy.</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i="1" dirty="0" smtClean="0">
                <a:solidFill>
                  <a:srgbClr val="FF0000"/>
                </a:solidFill>
              </a:rPr>
              <a:t>Grief counseling following IUFD/Stillbirth</a:t>
            </a:r>
            <a:endParaRPr lang="en-US" b="1" i="1"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06297" y="1676400"/>
            <a:ext cx="7675703" cy="48672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152400"/>
            <a:ext cx="8874776" cy="65531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4431" y="152400"/>
            <a:ext cx="8790969" cy="6477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74149" y="65323"/>
            <a:ext cx="9160092" cy="679267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MOTIONAL RESPONSES• Research findings indicate that there are differences in grief  responses according to sex.• Mothers ..."/>
          <p:cNvPicPr>
            <a:picLocks noChangeAspect="1" noChangeArrowheads="1"/>
          </p:cNvPicPr>
          <p:nvPr/>
        </p:nvPicPr>
        <p:blipFill>
          <a:blip r:embed="rId2"/>
          <a:srcRect/>
          <a:stretch>
            <a:fillRect/>
          </a:stretch>
        </p:blipFill>
        <p:spPr bwMode="auto">
          <a:xfrm>
            <a:off x="-18037" y="0"/>
            <a:ext cx="9238559"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dirty="0" smtClean="0"/>
              <a:t>Contd…</a:t>
            </a:r>
            <a:endParaRPr lang="en-AU" dirty="0"/>
          </a:p>
        </p:txBody>
      </p:sp>
      <p:sp>
        <p:nvSpPr>
          <p:cNvPr id="3" name="Content Placeholder 2"/>
          <p:cNvSpPr>
            <a:spLocks noGrp="1"/>
          </p:cNvSpPr>
          <p:nvPr>
            <p:ph idx="1"/>
          </p:nvPr>
        </p:nvSpPr>
        <p:spPr>
          <a:xfrm>
            <a:off x="228600" y="1066800"/>
            <a:ext cx="8458200" cy="5562600"/>
          </a:xfrm>
        </p:spPr>
        <p:txBody>
          <a:bodyPr>
            <a:normAutofit/>
          </a:bodyPr>
          <a:lstStyle/>
          <a:p>
            <a:r>
              <a:rPr lang="en-AU" dirty="0"/>
              <a:t>Supporting parents as they experience the devastating loss of their baby, be it before, during, or shortly after birth presents a particular challenge to the midwife. </a:t>
            </a:r>
            <a:endParaRPr lang="en-AU" dirty="0" smtClean="0"/>
          </a:p>
          <a:p>
            <a:r>
              <a:rPr lang="en-AU" dirty="0" smtClean="0"/>
              <a:t>The </a:t>
            </a:r>
            <a:r>
              <a:rPr lang="en-AU" dirty="0"/>
              <a:t>midwife must skilfully and compassionately meet the often considerable physical, emotional and psychological needs of women suffering </a:t>
            </a:r>
            <a:r>
              <a:rPr lang="en-AU" dirty="0" smtClean="0"/>
              <a:t>loss, </a:t>
            </a:r>
            <a:r>
              <a:rPr lang="en-AU" dirty="0"/>
              <a:t>carry out correctly the subsequent paperwork and finally must be able to navigate their own feelings and reactions to the loss.</a:t>
            </a:r>
          </a:p>
        </p:txBody>
      </p:sp>
    </p:spTree>
    <p:extLst>
      <p:ext uri="{BB962C8B-B14F-4D97-AF65-F5344CB8AC3E}">
        <p14:creationId xmlns:p14="http://schemas.microsoft.com/office/powerpoint/2010/main" val="4034717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60000"/>
                    <a:lumOff val="40000"/>
                  </a:schemeClr>
                </a:solidFill>
              </a:rPr>
              <a:t>Strategies for grief counseling </a:t>
            </a:r>
            <a:endParaRPr lang="en-US" b="1" dirty="0">
              <a:solidFill>
                <a:schemeClr val="accent3">
                  <a:lumMod val="60000"/>
                  <a:lumOff val="40000"/>
                </a:schemeClr>
              </a:solidFill>
            </a:endParaRPr>
          </a:p>
        </p:txBody>
      </p:sp>
      <p:sp>
        <p:nvSpPr>
          <p:cNvPr id="3" name="Content Placeholder 2"/>
          <p:cNvSpPr>
            <a:spLocks noGrp="1"/>
          </p:cNvSpPr>
          <p:nvPr>
            <p:ph idx="1"/>
          </p:nvPr>
        </p:nvSpPr>
        <p:spPr>
          <a:xfrm>
            <a:off x="228600" y="1600200"/>
            <a:ext cx="8915400" cy="4648200"/>
          </a:xfrm>
        </p:spPr>
        <p:txBody>
          <a:bodyPr>
            <a:normAutofit fontScale="92500" lnSpcReduction="20000"/>
          </a:bodyPr>
          <a:lstStyle/>
          <a:p>
            <a:r>
              <a:rPr lang="en-US" dirty="0" smtClean="0"/>
              <a:t>Parents may feel so numb that they are unable to accept the news they have received. </a:t>
            </a:r>
          </a:p>
          <a:p>
            <a:r>
              <a:rPr lang="en-US" dirty="0" smtClean="0"/>
              <a:t>A  primary method for helping these parents is to give permission to express the pain of grief.</a:t>
            </a:r>
          </a:p>
          <a:p>
            <a:r>
              <a:rPr lang="en-US" dirty="0" smtClean="0"/>
              <a:t>Mothers who experience the sudden death of a child tend to have more intense grief reactions than those mothers whose children die as a result of a chronic condition.</a:t>
            </a:r>
          </a:p>
          <a:p>
            <a:r>
              <a:rPr lang="en-US" dirty="0" smtClean="0"/>
              <a:t>Mortality rate is higher and 20% mother experienced prolonged episode of depression and 1 in 5 mother suffer from post traumatic stress disorder.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Strategies for grief counseling</a:t>
            </a:r>
            <a:endParaRPr lang="en-US" b="1" dirty="0">
              <a:solidFill>
                <a:srgbClr val="00B050"/>
              </a:solidFill>
            </a:endParaRPr>
          </a:p>
        </p:txBody>
      </p:sp>
      <p:sp>
        <p:nvSpPr>
          <p:cNvPr id="3" name="Content Placeholder 2"/>
          <p:cNvSpPr>
            <a:spLocks noGrp="1"/>
          </p:cNvSpPr>
          <p:nvPr>
            <p:ph idx="1"/>
          </p:nvPr>
        </p:nvSpPr>
        <p:spPr/>
        <p:txBody>
          <a:bodyPr/>
          <a:lstStyle/>
          <a:p>
            <a:r>
              <a:rPr lang="en-US" dirty="0" smtClean="0"/>
              <a:t>Male are less verbal about their grief, their grief has been underestimated.</a:t>
            </a:r>
          </a:p>
          <a:p>
            <a:r>
              <a:rPr lang="en-US" dirty="0" smtClean="0"/>
              <a:t>Grief in father tends to peak around 30 months. </a:t>
            </a:r>
          </a:p>
          <a:p>
            <a:r>
              <a:rPr lang="en-US" dirty="0" smtClean="0"/>
              <a:t>Father may try to mask their own grief in order to protect their wife.</a:t>
            </a:r>
          </a:p>
          <a:p>
            <a:r>
              <a:rPr lang="en-US" dirty="0" smtClean="0"/>
              <a:t>Families need a chance to grieve separately as well as together.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Skills required for grief counselling</a:t>
            </a:r>
            <a:endParaRPr lang="en-AU"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AU" dirty="0"/>
              <a:t>Active listening</a:t>
            </a:r>
          </a:p>
          <a:p>
            <a:r>
              <a:rPr lang="en-AU" dirty="0"/>
              <a:t>Exploring beliefs</a:t>
            </a:r>
          </a:p>
          <a:p>
            <a:r>
              <a:rPr lang="en-AU" dirty="0"/>
              <a:t>Providing information and support</a:t>
            </a:r>
          </a:p>
          <a:p>
            <a:r>
              <a:rPr lang="en-AU" dirty="0"/>
              <a:t>Demonstrating empathy</a:t>
            </a:r>
            <a:r>
              <a:rPr lang="en-AU" dirty="0" smtClean="0"/>
              <a:t>.</a:t>
            </a:r>
          </a:p>
          <a:p>
            <a:endParaRPr lang="en-AU" dirty="0"/>
          </a:p>
          <a:p>
            <a:pPr marL="0" indent="0">
              <a:buNone/>
            </a:pPr>
            <a:r>
              <a:rPr lang="en-AU" sz="3600" b="1" u="sng" dirty="0" err="1" smtClean="0"/>
              <a:t>Note</a:t>
            </a:r>
            <a:r>
              <a:rPr lang="en-AU" sz="3600" dirty="0" err="1" smtClean="0"/>
              <a:t>:It</a:t>
            </a:r>
            <a:r>
              <a:rPr lang="en-AU" sz="3600" dirty="0" smtClean="0"/>
              <a:t> </a:t>
            </a:r>
            <a:r>
              <a:rPr lang="en-AU" sz="3600" dirty="0"/>
              <a:t>may be needed to refer couple  for more specialized counselling in the case of </a:t>
            </a:r>
            <a:r>
              <a:rPr lang="en-AU" sz="3600" dirty="0" smtClean="0"/>
              <a:t>an abnormal </a:t>
            </a:r>
            <a:r>
              <a:rPr lang="en-AU" sz="3600" dirty="0"/>
              <a:t>or prolonged bereavement. If possible, we can also offer follow-up visits and on-going support to the mother whose baby has died.</a:t>
            </a:r>
          </a:p>
          <a:p>
            <a:pPr marL="0" indent="0">
              <a:buNone/>
            </a:pPr>
            <a:r>
              <a:rPr lang="en-AU" dirty="0"/>
              <a:t/>
            </a:r>
            <a:br>
              <a:rPr lang="en-AU" dirty="0"/>
            </a:br>
            <a:endParaRPr lang="en-AU" dirty="0"/>
          </a:p>
        </p:txBody>
      </p:sp>
    </p:spTree>
    <p:extLst>
      <p:ext uri="{BB962C8B-B14F-4D97-AF65-F5344CB8AC3E}">
        <p14:creationId xmlns:p14="http://schemas.microsoft.com/office/powerpoint/2010/main" val="222072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7257"/>
            <a:ext cx="7543800" cy="709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264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dirty="0" smtClean="0"/>
              <a:t>Contd…</a:t>
            </a:r>
            <a:endParaRPr lang="en-AU" dirty="0"/>
          </a:p>
        </p:txBody>
      </p:sp>
      <p:sp>
        <p:nvSpPr>
          <p:cNvPr id="3" name="Content Placeholder 2"/>
          <p:cNvSpPr>
            <a:spLocks noGrp="1"/>
          </p:cNvSpPr>
          <p:nvPr>
            <p:ph idx="1"/>
          </p:nvPr>
        </p:nvSpPr>
        <p:spPr>
          <a:xfrm>
            <a:off x="381000" y="914400"/>
            <a:ext cx="8305800" cy="5211763"/>
          </a:xfrm>
        </p:spPr>
        <p:txBody>
          <a:bodyPr>
            <a:normAutofit fontScale="85000" lnSpcReduction="10000"/>
          </a:bodyPr>
          <a:lstStyle/>
          <a:p>
            <a:r>
              <a:rPr lang="en-AU" dirty="0" smtClean="0"/>
              <a:t>Where </a:t>
            </a:r>
            <a:r>
              <a:rPr lang="en-AU" dirty="0"/>
              <a:t>a mother has had a </a:t>
            </a:r>
            <a:r>
              <a:rPr lang="en-AU" dirty="0" smtClean="0"/>
              <a:t>IUD/stillbirth </a:t>
            </a:r>
            <a:r>
              <a:rPr lang="en-AU" dirty="0"/>
              <a:t>or the baby has died shortly after birth </a:t>
            </a:r>
            <a:r>
              <a:rPr lang="en-AU" dirty="0" smtClean="0"/>
              <a:t>it is </a:t>
            </a:r>
            <a:r>
              <a:rPr lang="en-AU" dirty="0"/>
              <a:t>also </a:t>
            </a:r>
            <a:r>
              <a:rPr lang="en-AU" dirty="0" smtClean="0"/>
              <a:t>needed </a:t>
            </a:r>
            <a:r>
              <a:rPr lang="en-AU" dirty="0"/>
              <a:t>to advise the mother on breast </a:t>
            </a:r>
            <a:r>
              <a:rPr lang="en-AU" dirty="0" smtClean="0"/>
              <a:t>care</a:t>
            </a:r>
            <a:r>
              <a:rPr lang="en-AU" dirty="0"/>
              <a:t> under advice to women who are not </a:t>
            </a:r>
            <a:r>
              <a:rPr lang="en-AU" dirty="0" smtClean="0"/>
              <a:t>breastfeeding  </a:t>
            </a:r>
            <a:r>
              <a:rPr lang="en-AU" dirty="0"/>
              <a:t>and counsel her on an appropriate family planning </a:t>
            </a:r>
            <a:r>
              <a:rPr lang="en-AU" dirty="0" smtClean="0"/>
              <a:t>methods </a:t>
            </a:r>
            <a:r>
              <a:rPr lang="en-AU" dirty="0"/>
              <a:t>and the importance of birth </a:t>
            </a:r>
            <a:r>
              <a:rPr lang="en-AU" dirty="0" smtClean="0"/>
              <a:t>spacing.</a:t>
            </a:r>
          </a:p>
          <a:p>
            <a:pPr marL="0" indent="0">
              <a:buNone/>
            </a:pPr>
            <a:endParaRPr lang="en-AU" dirty="0"/>
          </a:p>
          <a:p>
            <a:r>
              <a:rPr lang="en-AU" dirty="0"/>
              <a:t>Mothers who have lost their babies also need physical care just like any other woman after birth. Encourage her to rest and sleep and to make sure she eats well to regain her strength. Make sure she does not remain in a postnatal ward with other mothers who have just given birth.</a:t>
            </a:r>
          </a:p>
          <a:p>
            <a:endParaRPr lang="en-AU" dirty="0"/>
          </a:p>
        </p:txBody>
      </p:sp>
    </p:spTree>
    <p:extLst>
      <p:ext uri="{BB962C8B-B14F-4D97-AF65-F5344CB8AC3E}">
        <p14:creationId xmlns:p14="http://schemas.microsoft.com/office/powerpoint/2010/main" val="1765012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OTHER IMPORTANT INTERVENTIONS• Allow parents to express their feelings by being present and  listening.• Express empathy a..."/>
          <p:cNvPicPr>
            <a:picLocks noChangeAspect="1" noChangeArrowheads="1"/>
          </p:cNvPicPr>
          <p:nvPr/>
        </p:nvPicPr>
        <p:blipFill>
          <a:blip r:embed="rId3"/>
          <a:srcRect/>
          <a:stretch>
            <a:fillRect/>
          </a:stretch>
        </p:blipFill>
        <p:spPr bwMode="auto">
          <a:xfrm>
            <a:off x="0" y="0"/>
            <a:ext cx="9144000" cy="6770914"/>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8994321" cy="6854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56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AU" dirty="0" smtClean="0"/>
              <a:t>Contd…</a:t>
            </a:r>
            <a:endParaRPr lang="en-AU" dirty="0"/>
          </a:p>
        </p:txBody>
      </p:sp>
      <p:sp>
        <p:nvSpPr>
          <p:cNvPr id="3" name="Content Placeholder 2"/>
          <p:cNvSpPr>
            <a:spLocks noGrp="1"/>
          </p:cNvSpPr>
          <p:nvPr>
            <p:ph idx="1"/>
          </p:nvPr>
        </p:nvSpPr>
        <p:spPr>
          <a:xfrm>
            <a:off x="304800" y="1219200"/>
            <a:ext cx="8382000" cy="5181600"/>
          </a:xfrm>
        </p:spPr>
        <p:txBody>
          <a:bodyPr>
            <a:normAutofit/>
          </a:bodyPr>
          <a:lstStyle/>
          <a:p>
            <a:r>
              <a:rPr lang="en-AU" dirty="0"/>
              <a:t>In all settings, the long-term impact on the parents is profound and so the demands on the caring staff</a:t>
            </a:r>
            <a:r>
              <a:rPr lang="en-AU" b="1" dirty="0"/>
              <a:t> must be</a:t>
            </a:r>
            <a:r>
              <a:rPr lang="en-AU" dirty="0"/>
              <a:t> rightly set to a high standard of individualised and compassionate care. </a:t>
            </a:r>
            <a:endParaRPr lang="en-AU" dirty="0" smtClean="0"/>
          </a:p>
          <a:p>
            <a:pPr marL="0" indent="0">
              <a:buNone/>
            </a:pPr>
            <a:endParaRPr lang="en-AU" dirty="0" smtClean="0"/>
          </a:p>
          <a:p>
            <a:r>
              <a:rPr lang="en-AU" dirty="0" smtClean="0"/>
              <a:t>Clear</a:t>
            </a:r>
            <a:r>
              <a:rPr lang="en-AU" dirty="0"/>
              <a:t>, honest and sensitive communication is key; ideally health professionals would be trained in, and have a good understanding of the many facets of bereavement </a:t>
            </a:r>
            <a:r>
              <a:rPr lang="en-AU" dirty="0" smtClean="0"/>
              <a:t>care.</a:t>
            </a:r>
            <a:endParaRPr lang="en-AU" dirty="0"/>
          </a:p>
        </p:txBody>
      </p:sp>
    </p:spTree>
    <p:extLst>
      <p:ext uri="{BB962C8B-B14F-4D97-AF65-F5344CB8AC3E}">
        <p14:creationId xmlns:p14="http://schemas.microsoft.com/office/powerpoint/2010/main" val="422304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686800" cy="6477000"/>
          </a:xfrm>
        </p:spPr>
        <p:txBody>
          <a:bodyPr>
            <a:normAutofit/>
          </a:bodyPr>
          <a:lstStyle/>
          <a:p>
            <a:r>
              <a:rPr lang="en-AU" dirty="0"/>
              <a:t>Though a multidisciplinary approach to perinatal bereavement is absolutely vital, the midwife will often carry out the majority of care for bereaved </a:t>
            </a:r>
            <a:r>
              <a:rPr lang="en-AU" dirty="0" smtClean="0"/>
              <a:t>parents.</a:t>
            </a:r>
          </a:p>
          <a:p>
            <a:pPr marL="0" indent="0">
              <a:buNone/>
            </a:pPr>
            <a:endParaRPr lang="en-AU" dirty="0" smtClean="0"/>
          </a:p>
          <a:p>
            <a:r>
              <a:rPr lang="en-AU" dirty="0" smtClean="0"/>
              <a:t>If </a:t>
            </a:r>
            <a:r>
              <a:rPr lang="en-AU" dirty="0"/>
              <a:t>care is not optimum and caregivers fail to meet the needs of bereaved parents, then the long term consequences to those parents may </a:t>
            </a:r>
            <a:r>
              <a:rPr lang="en-AU" dirty="0" smtClean="0"/>
              <a:t>be </a:t>
            </a:r>
            <a:r>
              <a:rPr lang="en-AU" dirty="0"/>
              <a:t>negatively impact on the parents mental health, home life, future family life and even </a:t>
            </a:r>
            <a:r>
              <a:rPr lang="en-AU" dirty="0" smtClean="0"/>
              <a:t>employment.</a:t>
            </a:r>
            <a:endParaRPr lang="en-AU" dirty="0"/>
          </a:p>
        </p:txBody>
      </p:sp>
    </p:spTree>
    <p:extLst>
      <p:ext uri="{BB962C8B-B14F-4D97-AF65-F5344CB8AC3E}">
        <p14:creationId xmlns:p14="http://schemas.microsoft.com/office/powerpoint/2010/main" val="47484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Contd…</a:t>
            </a:r>
            <a:endParaRPr lang="en-AU" dirty="0"/>
          </a:p>
        </p:txBody>
      </p:sp>
      <p:sp>
        <p:nvSpPr>
          <p:cNvPr id="3" name="Content Placeholder 2"/>
          <p:cNvSpPr>
            <a:spLocks noGrp="1"/>
          </p:cNvSpPr>
          <p:nvPr>
            <p:ph idx="1"/>
          </p:nvPr>
        </p:nvSpPr>
        <p:spPr/>
        <p:txBody>
          <a:bodyPr/>
          <a:lstStyle/>
          <a:p>
            <a:r>
              <a:rPr lang="en-AU" dirty="0"/>
              <a:t>It is crucial therefore that the midwives undertaking bereavement care are not only prepared for the complexities of such care, but that they receive the support required in order to bear the emotional and psychological cost of truly being with bereaved parents and ‘with woman’, </a:t>
            </a:r>
            <a:r>
              <a:rPr lang="en-AU" dirty="0" smtClean="0"/>
              <a:t>as it </a:t>
            </a:r>
            <a:r>
              <a:rPr lang="en-AU" dirty="0"/>
              <a:t>is the heart of midwifery care.</a:t>
            </a:r>
          </a:p>
        </p:txBody>
      </p:sp>
    </p:spTree>
    <p:extLst>
      <p:ext uri="{BB962C8B-B14F-4D97-AF65-F5344CB8AC3E}">
        <p14:creationId xmlns:p14="http://schemas.microsoft.com/office/powerpoint/2010/main" val="33431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AU"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Bereavement</a:t>
            </a:r>
            <a:endParaRPr lang="en-AU"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a:xfrm>
            <a:off x="228600" y="1066800"/>
            <a:ext cx="8458200" cy="5486400"/>
          </a:xfrm>
        </p:spPr>
        <p:txBody>
          <a:bodyPr>
            <a:normAutofit lnSpcReduction="10000"/>
          </a:bodyPr>
          <a:lstStyle/>
          <a:p>
            <a:r>
              <a:rPr lang="en-AU" b="1" u="sng" dirty="0">
                <a:solidFill>
                  <a:srgbClr val="FF0000"/>
                </a:solidFill>
              </a:rPr>
              <a:t>Bereavement</a:t>
            </a:r>
            <a:r>
              <a:rPr lang="en-AU" dirty="0"/>
              <a:t> is the state of loss when someone close to an individual has died. The death of a loved one is one of the greatest sorrows that can occur in one's life. </a:t>
            </a:r>
            <a:endParaRPr lang="en-AU" dirty="0" smtClean="0"/>
          </a:p>
          <a:p>
            <a:r>
              <a:rPr lang="en-AU" dirty="0" smtClean="0"/>
              <a:t>People's </a:t>
            </a:r>
            <a:r>
              <a:rPr lang="en-AU" dirty="0"/>
              <a:t>responses to grief will vary depending upon the circumstances of the death, but grief is a normal, healthy response to loss. </a:t>
            </a:r>
            <a:endParaRPr lang="en-AU" dirty="0" smtClean="0"/>
          </a:p>
          <a:p>
            <a:r>
              <a:rPr lang="en-AU" dirty="0" smtClean="0"/>
              <a:t>Feelings </a:t>
            </a:r>
            <a:r>
              <a:rPr lang="en-AU" dirty="0"/>
              <a:t>of bereavement can also accompany other losses, such as the decline of one's health or the health of a close other, or the end of an important relationship.</a:t>
            </a:r>
          </a:p>
        </p:txBody>
      </p:sp>
    </p:spTree>
    <p:extLst>
      <p:ext uri="{BB962C8B-B14F-4D97-AF65-F5344CB8AC3E}">
        <p14:creationId xmlns:p14="http://schemas.microsoft.com/office/powerpoint/2010/main" val="399274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DAYA</a:t>
            </a:r>
          </a:p>
        </p:txBody>
      </p:sp>
      <p:sp>
        <p:nvSpPr>
          <p:cNvPr id="23554" name="Rectangle 2"/>
          <p:cNvSpPr>
            <a:spLocks noGrp="1" noChangeArrowheads="1"/>
          </p:cNvSpPr>
          <p:nvPr>
            <p:ph type="title"/>
          </p:nvPr>
        </p:nvSpPr>
        <p:spPr/>
        <p:txBody>
          <a:bodyPr/>
          <a:lstStyle/>
          <a:p>
            <a:r>
              <a:rPr lang="en-US" b="1" dirty="0" smtClean="0"/>
              <a:t>Definition</a:t>
            </a:r>
            <a:endParaRPr lang="en-US" b="1" dirty="0"/>
          </a:p>
        </p:txBody>
      </p:sp>
      <p:sp>
        <p:nvSpPr>
          <p:cNvPr id="23555" name="Rectangle 3"/>
          <p:cNvSpPr>
            <a:spLocks noGrp="1" noChangeArrowheads="1"/>
          </p:cNvSpPr>
          <p:nvPr>
            <p:ph type="body" idx="1"/>
          </p:nvPr>
        </p:nvSpPr>
        <p:spPr/>
        <p:txBody>
          <a:bodyPr/>
          <a:lstStyle/>
          <a:p>
            <a:pPr marL="0" indent="0">
              <a:buNone/>
            </a:pPr>
            <a:endParaRPr lang="en-US" dirty="0"/>
          </a:p>
          <a:p>
            <a:r>
              <a:rPr lang="en-US" dirty="0"/>
              <a:t>“a broad term that encompasses the entire experience of family members and  friends  in the anticipation of </a:t>
            </a:r>
            <a:r>
              <a:rPr lang="en-US" dirty="0" smtClean="0"/>
              <a:t> death </a:t>
            </a:r>
            <a:r>
              <a:rPr lang="en-US" dirty="0"/>
              <a:t>and subsequent adjustment  to living  following the death of a </a:t>
            </a:r>
            <a:r>
              <a:rPr lang="en-US" dirty="0" smtClean="0"/>
              <a:t>loved </a:t>
            </a:r>
            <a:r>
              <a:rPr lang="en-US" dirty="0"/>
              <a:t>one (Christ </a:t>
            </a:r>
            <a:r>
              <a:rPr lang="en-US" dirty="0" err="1"/>
              <a:t>Bonanno</a:t>
            </a:r>
            <a:r>
              <a:rPr lang="en-US" dirty="0"/>
              <a:t> &amp; Rubin 2003</a:t>
            </a:r>
            <a:r>
              <a:rPr lang="en-US" dirty="0" smtClean="0"/>
              <a:t>).</a:t>
            </a:r>
            <a:endParaRPr lang="en-US" dirty="0"/>
          </a:p>
        </p:txBody>
      </p:sp>
    </p:spTree>
    <p:extLst>
      <p:ext uri="{BB962C8B-B14F-4D97-AF65-F5344CB8AC3E}">
        <p14:creationId xmlns:p14="http://schemas.microsoft.com/office/powerpoint/2010/main" val="193986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smtClean="0">
                <a:solidFill>
                  <a:srgbClr val="00B050"/>
                </a:solidFill>
              </a:rPr>
              <a:t>INTRA-UTERINE FETAL DEATH (IUFD)</a:t>
            </a:r>
            <a:endParaRPr lang="en-US" b="1" i="1" u="sng" dirty="0">
              <a:solidFill>
                <a:srgbClr val="00B050"/>
              </a:solidFill>
            </a:endParaRPr>
          </a:p>
        </p:txBody>
      </p:sp>
      <p:sp>
        <p:nvSpPr>
          <p:cNvPr id="3" name="Content Placeholder 2"/>
          <p:cNvSpPr>
            <a:spLocks noGrp="1"/>
          </p:cNvSpPr>
          <p:nvPr>
            <p:ph idx="1"/>
          </p:nvPr>
        </p:nvSpPr>
        <p:spPr>
          <a:xfrm>
            <a:off x="152400" y="1371600"/>
            <a:ext cx="8534400" cy="5334000"/>
          </a:xfrm>
        </p:spPr>
        <p:txBody>
          <a:bodyPr>
            <a:normAutofit/>
          </a:bodyPr>
          <a:lstStyle/>
          <a:p>
            <a:r>
              <a:rPr lang="en-US" sz="3600" dirty="0" smtClean="0"/>
              <a:t>Fetal death before onset of labour or fetus with no signs of life in utero after 22 weeks of gestation.</a:t>
            </a:r>
            <a:endParaRPr lang="en-US" sz="3600" dirty="0"/>
          </a:p>
          <a:p>
            <a:pPr marL="0" indent="0">
              <a:buNone/>
            </a:pPr>
            <a:r>
              <a:rPr lang="en-US" sz="3600" dirty="0" smtClean="0"/>
              <a:t> </a:t>
            </a:r>
          </a:p>
          <a:p>
            <a:r>
              <a:rPr lang="en-US" sz="3600" dirty="0" smtClean="0"/>
              <a:t>An infant delivered without signs of life after 20 weeks of gestation or weighing &gt;500 </a:t>
            </a:r>
            <a:r>
              <a:rPr lang="en-US" sz="3600" dirty="0" err="1" smtClean="0"/>
              <a:t>gms</a:t>
            </a:r>
            <a:r>
              <a:rPr lang="en-US" sz="3600" dirty="0" smtClean="0"/>
              <a:t> when gestation age is not known. </a:t>
            </a:r>
          </a:p>
          <a:p>
            <a:pPr>
              <a:buNone/>
            </a:pPr>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TotalTime>
  <Words>1529</Words>
  <Application>Microsoft Office PowerPoint</Application>
  <PresentationFormat>On-screen Show (4:3)</PresentationFormat>
  <Paragraphs>164</Paragraphs>
  <Slides>36</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Unit 18</vt:lpstr>
      <vt:lpstr>Introduction </vt:lpstr>
      <vt:lpstr>Contd…</vt:lpstr>
      <vt:lpstr>Contd…</vt:lpstr>
      <vt:lpstr>PowerPoint Presentation</vt:lpstr>
      <vt:lpstr>Contd…</vt:lpstr>
      <vt:lpstr>Bereavement</vt:lpstr>
      <vt:lpstr>Definition</vt:lpstr>
      <vt:lpstr>INTRA-UTERINE FETAL DEATH (IUFD)</vt:lpstr>
      <vt:lpstr>INTRA-UTERINE FETAL DEATH (IUFD)</vt:lpstr>
      <vt:lpstr>IMPACTS </vt:lpstr>
      <vt:lpstr>CAUSES  </vt:lpstr>
      <vt:lpstr>MATERNAL CAUSES(RISK FACTORS) </vt:lpstr>
      <vt:lpstr>CAUSES contd…</vt:lpstr>
      <vt:lpstr>DIAGNOSIS</vt:lpstr>
      <vt:lpstr>Complications </vt:lpstr>
      <vt:lpstr>MANAGEMENT OF LABOUR AND BIRTH</vt:lpstr>
      <vt:lpstr>MANAGEMENT Contd…</vt:lpstr>
      <vt:lpstr>Management cont…</vt:lpstr>
      <vt:lpstr>LEGAL ISSUES </vt:lpstr>
      <vt:lpstr>PSYCHOLOGICAL AND SOCIAL ASPECTS OF CARE (BEREAVEMENT CARE) </vt:lpstr>
      <vt:lpstr>FOLLOW UP </vt:lpstr>
      <vt:lpstr>Management of future pregnancy</vt:lpstr>
      <vt:lpstr>STRATEGIES FOR PREVENTION </vt:lpstr>
      <vt:lpstr>Grief counseling following IUFD/Stillbirth</vt:lpstr>
      <vt:lpstr>PowerPoint Presentation</vt:lpstr>
      <vt:lpstr>PowerPoint Presentation</vt:lpstr>
      <vt:lpstr>PowerPoint Presentation</vt:lpstr>
      <vt:lpstr>PowerPoint Presentation</vt:lpstr>
      <vt:lpstr>Strategies for grief counseling </vt:lpstr>
      <vt:lpstr>Strategies for grief counseling</vt:lpstr>
      <vt:lpstr>Skills required for grief counselling</vt:lpstr>
      <vt:lpstr>PowerPoint Presentation</vt:lpstr>
      <vt:lpstr>Contd…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Seema Adhikari</dc:creator>
  <cp:lastModifiedBy>Microsoft account</cp:lastModifiedBy>
  <cp:revision>87</cp:revision>
  <dcterms:created xsi:type="dcterms:W3CDTF">2006-08-16T00:00:00Z</dcterms:created>
  <dcterms:modified xsi:type="dcterms:W3CDTF">2020-12-20T04:33:17Z</dcterms:modified>
</cp:coreProperties>
</file>