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338" r:id="rId4"/>
    <p:sldId id="339" r:id="rId5"/>
    <p:sldId id="258" r:id="rId6"/>
    <p:sldId id="259" r:id="rId7"/>
    <p:sldId id="260" r:id="rId8"/>
    <p:sldId id="261" r:id="rId9"/>
    <p:sldId id="263" r:id="rId10"/>
    <p:sldId id="262" r:id="rId11"/>
    <p:sldId id="264" r:id="rId12"/>
    <p:sldId id="340" r:id="rId13"/>
    <p:sldId id="265" r:id="rId14"/>
    <p:sldId id="342" r:id="rId15"/>
    <p:sldId id="343" r:id="rId16"/>
    <p:sldId id="344" r:id="rId17"/>
    <p:sldId id="345" r:id="rId18"/>
    <p:sldId id="346" r:id="rId19"/>
    <p:sldId id="327" r:id="rId20"/>
    <p:sldId id="267" r:id="rId21"/>
    <p:sldId id="328" r:id="rId22"/>
    <p:sldId id="268" r:id="rId23"/>
    <p:sldId id="329"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330" r:id="rId42"/>
    <p:sldId id="286" r:id="rId43"/>
    <p:sldId id="287" r:id="rId44"/>
    <p:sldId id="288" r:id="rId45"/>
    <p:sldId id="289" r:id="rId46"/>
    <p:sldId id="290" r:id="rId47"/>
    <p:sldId id="331"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26"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32" r:id="rId82"/>
    <p:sldId id="335" r:id="rId83"/>
    <p:sldId id="333" r:id="rId84"/>
    <p:sldId id="336" r:id="rId85"/>
    <p:sldId id="334" r:id="rId86"/>
    <p:sldId id="33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A365BE-9517-457C-8D93-DB448E8E5370}" type="datetimeFigureOut">
              <a:rPr lang="en-AU" smtClean="0"/>
              <a:t>20/12/2020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E4AC51-088B-4E28-AE37-38DDD8FAD395}" type="slidenum">
              <a:rPr lang="en-AU" smtClean="0"/>
              <a:t>‹#›</a:t>
            </a:fld>
            <a:endParaRPr lang="en-AU"/>
          </a:p>
        </p:txBody>
      </p:sp>
    </p:spTree>
    <p:extLst>
      <p:ext uri="{BB962C8B-B14F-4D97-AF65-F5344CB8AC3E}">
        <p14:creationId xmlns:p14="http://schemas.microsoft.com/office/powerpoint/2010/main" val="146462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Innate-inborn, natural</a:t>
            </a:r>
            <a:endParaRPr lang="en-AU" dirty="0"/>
          </a:p>
        </p:txBody>
      </p:sp>
      <p:sp>
        <p:nvSpPr>
          <p:cNvPr id="4" name="Slide Number Placeholder 3"/>
          <p:cNvSpPr>
            <a:spLocks noGrp="1"/>
          </p:cNvSpPr>
          <p:nvPr>
            <p:ph type="sldNum" sz="quarter" idx="10"/>
          </p:nvPr>
        </p:nvSpPr>
        <p:spPr/>
        <p:txBody>
          <a:bodyPr/>
          <a:lstStyle/>
          <a:p>
            <a:fld id="{96E4AC51-088B-4E28-AE37-38DDD8FAD395}" type="slidenum">
              <a:rPr lang="en-AU" smtClean="0"/>
              <a:t>2</a:t>
            </a:fld>
            <a:endParaRPr lang="en-AU"/>
          </a:p>
        </p:txBody>
      </p:sp>
    </p:spTree>
    <p:extLst>
      <p:ext uri="{BB962C8B-B14F-4D97-AF65-F5344CB8AC3E}">
        <p14:creationId xmlns:p14="http://schemas.microsoft.com/office/powerpoint/2010/main" val="3320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FGC-female </a:t>
            </a:r>
            <a:r>
              <a:rPr lang="en-AU" smtClean="0"/>
              <a:t>genital cutting</a:t>
            </a:r>
            <a:endParaRPr lang="en-AU"/>
          </a:p>
        </p:txBody>
      </p:sp>
      <p:sp>
        <p:nvSpPr>
          <p:cNvPr id="4" name="Slide Number Placeholder 3"/>
          <p:cNvSpPr>
            <a:spLocks noGrp="1"/>
          </p:cNvSpPr>
          <p:nvPr>
            <p:ph type="sldNum" sz="quarter" idx="10"/>
          </p:nvPr>
        </p:nvSpPr>
        <p:spPr/>
        <p:txBody>
          <a:bodyPr/>
          <a:lstStyle/>
          <a:p>
            <a:fld id="{96E4AC51-088B-4E28-AE37-38DDD8FAD395}" type="slidenum">
              <a:rPr lang="en-AU" smtClean="0"/>
              <a:t>84</a:t>
            </a:fld>
            <a:endParaRPr lang="en-AU"/>
          </a:p>
        </p:txBody>
      </p:sp>
    </p:spTree>
    <p:extLst>
      <p:ext uri="{BB962C8B-B14F-4D97-AF65-F5344CB8AC3E}">
        <p14:creationId xmlns:p14="http://schemas.microsoft.com/office/powerpoint/2010/main" val="109223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828799"/>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Unit 3</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Subtitle 2"/>
          <p:cNvSpPr>
            <a:spLocks noGrp="1"/>
          </p:cNvSpPr>
          <p:nvPr>
            <p:ph type="subTitle" idx="1"/>
          </p:nvPr>
        </p:nvSpPr>
        <p:spPr>
          <a:xfrm>
            <a:off x="685800" y="2971800"/>
            <a:ext cx="7924800" cy="2667000"/>
          </a:xfrm>
        </p:spPr>
        <p:txBody>
          <a:bodyPr/>
          <a:lstStyle/>
          <a:p>
            <a:r>
              <a:rPr lang="en-US"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Sexual and Reproductive Health</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1600200"/>
            <a:ext cx="8686800" cy="4953000"/>
          </a:xfrm>
        </p:spPr>
        <p:txBody>
          <a:bodyPr>
            <a:normAutofit fontScale="92500" lnSpcReduction="10000"/>
          </a:bodyPr>
          <a:lstStyle/>
          <a:p>
            <a:r>
              <a:rPr lang="en-US" dirty="0" smtClean="0"/>
              <a:t>Gender; Refers to the socially constructed roles and status of women and men, girls and boys. It is a set of culturally specific characteristics defining the social </a:t>
            </a:r>
            <a:r>
              <a:rPr lang="en-US" dirty="0" err="1" smtClean="0"/>
              <a:t>behaviour</a:t>
            </a:r>
            <a:r>
              <a:rPr lang="en-US" dirty="0" smtClean="0"/>
              <a:t> of women and men, boys and girls, and the relationships between them. </a:t>
            </a:r>
          </a:p>
          <a:p>
            <a:r>
              <a:rPr lang="en-US" dirty="0" smtClean="0"/>
              <a:t>Gender roles, status and relations vary according to place (countries, regions, and villages), groups (class, ethnic, religious, caste), generations and stages of the lifecycle of individuals.</a:t>
            </a:r>
          </a:p>
          <a:p>
            <a:r>
              <a:rPr lang="en-US" dirty="0" smtClean="0"/>
              <a:t> Gender is, thus, not about women but about the relationship between women and men.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00B050"/>
                </a:solidFill>
              </a:rPr>
              <a:t>Reproductive health</a:t>
            </a:r>
            <a:endParaRPr lang="en-US" b="1" dirty="0">
              <a:solidFill>
                <a:srgbClr val="00B050"/>
              </a:solidFill>
            </a:endParaRPr>
          </a:p>
        </p:txBody>
      </p:sp>
      <p:sp>
        <p:nvSpPr>
          <p:cNvPr id="3" name="Content Placeholder 2"/>
          <p:cNvSpPr>
            <a:spLocks noGrp="1"/>
          </p:cNvSpPr>
          <p:nvPr>
            <p:ph idx="1"/>
          </p:nvPr>
        </p:nvSpPr>
        <p:spPr>
          <a:xfrm>
            <a:off x="152400" y="990600"/>
            <a:ext cx="8763000" cy="5562600"/>
          </a:xfrm>
        </p:spPr>
        <p:txBody>
          <a:bodyPr>
            <a:normAutofit/>
          </a:bodyPr>
          <a:lstStyle/>
          <a:p>
            <a:endParaRPr lang="en-US" dirty="0" smtClean="0"/>
          </a:p>
          <a:p>
            <a:endParaRPr lang="en-US" dirty="0" smtClean="0"/>
          </a:p>
          <a:p>
            <a:r>
              <a:rPr lang="en-US" dirty="0" smtClean="0"/>
              <a:t>Reproductive health (RH) is a state of complete physical, mental and social well being in all matters related to the reproductive system and to its function and processes.</a:t>
            </a:r>
          </a:p>
          <a:p>
            <a:pPr marL="0" indent="0">
              <a:buNone/>
            </a:pPr>
            <a:r>
              <a:rPr lang="en-US" dirty="0"/>
              <a:t> </a:t>
            </a:r>
            <a:r>
              <a:rPr lang="en-US" dirty="0" smtClean="0"/>
              <a:t>                             </a:t>
            </a:r>
            <a:r>
              <a:rPr lang="en-US" u="sng" dirty="0" smtClean="0">
                <a:solidFill>
                  <a:srgbClr val="0070C0"/>
                </a:solidFill>
              </a:rPr>
              <a:t>ICPD </a:t>
            </a:r>
            <a:r>
              <a:rPr lang="en-US" u="sng" dirty="0">
                <a:solidFill>
                  <a:srgbClr val="0070C0"/>
                </a:solidFill>
              </a:rPr>
              <a:t>Programme of Action, 1994 </a:t>
            </a:r>
            <a:endParaRPr lang="en-US" u="sng" dirty="0" smtClean="0">
              <a:solidFill>
                <a:srgbClr val="0070C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dirty="0" err="1" smtClean="0"/>
              <a:t>Contd</a:t>
            </a:r>
            <a:r>
              <a:rPr lang="en-AU" dirty="0" smtClean="0"/>
              <a:t>…</a:t>
            </a:r>
            <a:endParaRPr lang="en-AU" dirty="0"/>
          </a:p>
        </p:txBody>
      </p:sp>
      <p:sp>
        <p:nvSpPr>
          <p:cNvPr id="3" name="Content Placeholder 2"/>
          <p:cNvSpPr>
            <a:spLocks noGrp="1"/>
          </p:cNvSpPr>
          <p:nvPr>
            <p:ph idx="1"/>
          </p:nvPr>
        </p:nvSpPr>
        <p:spPr>
          <a:xfrm>
            <a:off x="228600" y="1066800"/>
            <a:ext cx="8763000" cy="5486400"/>
          </a:xfrm>
        </p:spPr>
        <p:txBody>
          <a:bodyPr>
            <a:normAutofit fontScale="92500"/>
          </a:bodyPr>
          <a:lstStyle/>
          <a:p>
            <a:r>
              <a:rPr lang="en-US" dirty="0"/>
              <a:t>To maintain one’s sexual and reproductive health, people need access to accurate information and the safe, effective, affordable and acceptable contraception method of their choice. </a:t>
            </a:r>
            <a:endParaRPr lang="en-US" dirty="0" smtClean="0"/>
          </a:p>
          <a:p>
            <a:r>
              <a:rPr lang="en-US" dirty="0" smtClean="0"/>
              <a:t>They </a:t>
            </a:r>
            <a:r>
              <a:rPr lang="en-US" dirty="0"/>
              <a:t>must be informed and empowered to protect themselves from sexually transmitted infections. </a:t>
            </a:r>
            <a:endParaRPr lang="en-US" dirty="0" smtClean="0"/>
          </a:p>
          <a:p>
            <a:r>
              <a:rPr lang="en-US" dirty="0" smtClean="0"/>
              <a:t>And </a:t>
            </a:r>
            <a:r>
              <a:rPr lang="en-US" dirty="0"/>
              <a:t>when they decide to have children, women must have access to services that can help them have a fit pregnancy, safe delivery and healthy baby. </a:t>
            </a:r>
            <a:endParaRPr lang="en-US" dirty="0" smtClean="0"/>
          </a:p>
          <a:p>
            <a:r>
              <a:rPr lang="en-US" dirty="0" smtClean="0"/>
              <a:t>Every </a:t>
            </a:r>
            <a:r>
              <a:rPr lang="en-US" dirty="0"/>
              <a:t>individual has the right to make their own choices about their sexual and reproductive health. </a:t>
            </a:r>
            <a:endParaRPr lang="en-AU" dirty="0"/>
          </a:p>
          <a:p>
            <a:endParaRPr lang="en-AU" dirty="0"/>
          </a:p>
        </p:txBody>
      </p:sp>
    </p:spTree>
    <p:extLst>
      <p:ext uri="{BB962C8B-B14F-4D97-AF65-F5344CB8AC3E}">
        <p14:creationId xmlns:p14="http://schemas.microsoft.com/office/powerpoint/2010/main" val="200921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Reproductive health therefore implies that people are able to have a satisfying and safe sex life and that they have the capability to reproduce and the freedom to decide if, when, and how often to do so.</a:t>
            </a:r>
          </a:p>
          <a:p>
            <a:r>
              <a:rPr lang="en-US" dirty="0" smtClean="0"/>
              <a:t>It is recognized that RH is a crucial part of overall health and is central to human development which affects </a:t>
            </a:r>
            <a:r>
              <a:rPr lang="en-US" smtClean="0"/>
              <a:t>every individual.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Contd</a:t>
            </a:r>
            <a:r>
              <a:rPr lang="en-AU" dirty="0" smtClean="0"/>
              <a:t>…</a:t>
            </a:r>
            <a:endParaRPr lang="en-AU" dirty="0"/>
          </a:p>
        </p:txBody>
      </p:sp>
      <p:sp>
        <p:nvSpPr>
          <p:cNvPr id="3" name="Content Placeholder 2"/>
          <p:cNvSpPr>
            <a:spLocks noGrp="1"/>
          </p:cNvSpPr>
          <p:nvPr>
            <p:ph idx="1"/>
          </p:nvPr>
        </p:nvSpPr>
        <p:spPr>
          <a:xfrm>
            <a:off x="152400" y="1600200"/>
            <a:ext cx="8763000" cy="5105400"/>
          </a:xfrm>
        </p:spPr>
        <p:txBody>
          <a:bodyPr>
            <a:normAutofit/>
          </a:bodyPr>
          <a:lstStyle/>
          <a:p>
            <a:r>
              <a:rPr lang="en-US" dirty="0"/>
              <a:t>In </a:t>
            </a:r>
            <a:r>
              <a:rPr lang="en-US" dirty="0" smtClean="0"/>
              <a:t>addition to </a:t>
            </a:r>
            <a:r>
              <a:rPr lang="en-US" dirty="0"/>
              <a:t>these, it also includes </a:t>
            </a:r>
            <a:r>
              <a:rPr lang="en-US" b="1" dirty="0"/>
              <a:t>gender equity and equality</a:t>
            </a:r>
            <a:r>
              <a:rPr lang="en-US" dirty="0"/>
              <a:t>, </a:t>
            </a:r>
            <a:r>
              <a:rPr lang="en-US" b="1" dirty="0"/>
              <a:t>empowerment of women</a:t>
            </a:r>
            <a:r>
              <a:rPr lang="en-US" dirty="0"/>
              <a:t> and the provision of </a:t>
            </a:r>
            <a:r>
              <a:rPr lang="en-US" b="1" dirty="0"/>
              <a:t>universal access to appropriate health services over the life cycle</a:t>
            </a:r>
            <a:r>
              <a:rPr lang="en-US" dirty="0"/>
              <a:t>.</a:t>
            </a:r>
            <a:endParaRPr lang="en-AU" dirty="0"/>
          </a:p>
          <a:p>
            <a:r>
              <a:rPr lang="en-US" dirty="0"/>
              <a:t> Not only is it a reflection of health in infancy, childhood and adolescence, it also sets the stage for health beyond the Reproductive years for both women and men and has pronounced effects from one generation to another. </a:t>
            </a:r>
            <a:endParaRPr lang="en-AU" dirty="0"/>
          </a:p>
          <a:p>
            <a:endParaRPr lang="en-AU" dirty="0"/>
          </a:p>
          <a:p>
            <a:endParaRPr lang="en-AU" dirty="0"/>
          </a:p>
        </p:txBody>
      </p:sp>
    </p:spTree>
    <p:extLst>
      <p:ext uri="{BB962C8B-B14F-4D97-AF65-F5344CB8AC3E}">
        <p14:creationId xmlns:p14="http://schemas.microsoft.com/office/powerpoint/2010/main" val="100559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b="1" dirty="0" smtClean="0">
                <a:solidFill>
                  <a:srgbClr val="FFC000"/>
                </a:solidFill>
              </a:rPr>
              <a:t>Reproductive Health Rights</a:t>
            </a:r>
            <a:endParaRPr lang="en-AU" b="1" dirty="0">
              <a:solidFill>
                <a:srgbClr val="FFC000"/>
              </a:solidFill>
            </a:endParaRPr>
          </a:p>
        </p:txBody>
      </p:sp>
      <p:sp>
        <p:nvSpPr>
          <p:cNvPr id="3" name="Content Placeholder 2"/>
          <p:cNvSpPr>
            <a:spLocks noGrp="1"/>
          </p:cNvSpPr>
          <p:nvPr>
            <p:ph idx="1"/>
          </p:nvPr>
        </p:nvSpPr>
        <p:spPr>
          <a:xfrm>
            <a:off x="228600" y="1219200"/>
            <a:ext cx="8686800" cy="5410200"/>
          </a:xfrm>
        </p:spPr>
        <p:txBody>
          <a:bodyPr>
            <a:normAutofit lnSpcReduction="10000"/>
          </a:bodyPr>
          <a:lstStyle/>
          <a:p>
            <a:pPr lvl="0"/>
            <a:r>
              <a:rPr lang="en-US" dirty="0"/>
              <a:t>The right to decide whether to marry, and to decide if, when and how many children to </a:t>
            </a:r>
            <a:r>
              <a:rPr lang="en-US" dirty="0" smtClean="0"/>
              <a:t>have.</a:t>
            </a:r>
            <a:endParaRPr lang="en-AU" dirty="0"/>
          </a:p>
          <a:p>
            <a:pPr lvl="0"/>
            <a:r>
              <a:rPr lang="en-US" dirty="0"/>
              <a:t>The right to well being through life, for all matters relating to the reproductive </a:t>
            </a:r>
            <a:r>
              <a:rPr lang="en-US" dirty="0" smtClean="0"/>
              <a:t>system.</a:t>
            </a:r>
            <a:endParaRPr lang="en-AU" dirty="0"/>
          </a:p>
          <a:p>
            <a:pPr lvl="0"/>
            <a:r>
              <a:rPr lang="en-US" dirty="0"/>
              <a:t>The right to a responsible, healthy, safe and satisfying sex life.</a:t>
            </a:r>
            <a:endParaRPr lang="en-AU" dirty="0"/>
          </a:p>
          <a:p>
            <a:pPr lvl="0"/>
            <a:r>
              <a:rPr lang="en-US" dirty="0"/>
              <a:t>The right to unrestricted access to information in order to make informed choices.</a:t>
            </a:r>
            <a:endParaRPr lang="en-AU" dirty="0"/>
          </a:p>
          <a:p>
            <a:pPr lvl="0"/>
            <a:r>
              <a:rPr lang="en-US" dirty="0"/>
              <a:t>The right to have available safe, effective, affordable and acceptable family planning methods of choice.</a:t>
            </a:r>
            <a:endParaRPr lang="en-AU" dirty="0"/>
          </a:p>
          <a:p>
            <a:endParaRPr lang="en-AU" dirty="0"/>
          </a:p>
        </p:txBody>
      </p:sp>
    </p:spTree>
    <p:extLst>
      <p:ext uri="{BB962C8B-B14F-4D97-AF65-F5344CB8AC3E}">
        <p14:creationId xmlns:p14="http://schemas.microsoft.com/office/powerpoint/2010/main" val="2458041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Contd</a:t>
            </a:r>
            <a:r>
              <a:rPr lang="en-AU" dirty="0" smtClean="0"/>
              <a:t>…</a:t>
            </a:r>
            <a:endParaRPr lang="en-AU" dirty="0"/>
          </a:p>
        </p:txBody>
      </p:sp>
      <p:sp>
        <p:nvSpPr>
          <p:cNvPr id="3" name="Content Placeholder 2"/>
          <p:cNvSpPr>
            <a:spLocks noGrp="1"/>
          </p:cNvSpPr>
          <p:nvPr>
            <p:ph idx="1"/>
          </p:nvPr>
        </p:nvSpPr>
        <p:spPr>
          <a:xfrm>
            <a:off x="268014" y="1308538"/>
            <a:ext cx="8723586" cy="5320862"/>
          </a:xfrm>
        </p:spPr>
        <p:txBody>
          <a:bodyPr>
            <a:normAutofit/>
          </a:bodyPr>
          <a:lstStyle/>
          <a:p>
            <a:pPr lvl="0"/>
            <a:r>
              <a:rPr lang="en-US" dirty="0"/>
              <a:t>The right to safe pregnancy and birth.</a:t>
            </a:r>
            <a:endParaRPr lang="en-AU" dirty="0"/>
          </a:p>
          <a:p>
            <a:pPr lvl="0"/>
            <a:r>
              <a:rPr lang="en-US" dirty="0"/>
              <a:t>The right to be free from sexual violence and assault.</a:t>
            </a:r>
            <a:endParaRPr lang="en-AU" dirty="0"/>
          </a:p>
          <a:p>
            <a:pPr lvl="0"/>
            <a:r>
              <a:rPr lang="en-US" dirty="0"/>
              <a:t>The right to privacy in relation to reproductive </a:t>
            </a:r>
            <a:r>
              <a:rPr lang="en-US" dirty="0" smtClean="0"/>
              <a:t>health.</a:t>
            </a:r>
            <a:endParaRPr lang="en-AU" dirty="0"/>
          </a:p>
          <a:p>
            <a:pPr lvl="0"/>
            <a:r>
              <a:rPr lang="en-US" dirty="0"/>
              <a:t>The right of access to </a:t>
            </a:r>
            <a:r>
              <a:rPr lang="en-US" b="1" dirty="0"/>
              <a:t>appropriate health care services</a:t>
            </a:r>
            <a:r>
              <a:rPr lang="en-US" dirty="0"/>
              <a:t> that will enable them to go safely through pregnancy and childbirth, thus providing couples with the best chance of having a healthy </a:t>
            </a:r>
            <a:r>
              <a:rPr lang="en-US" dirty="0" smtClean="0"/>
              <a:t>infant.</a:t>
            </a:r>
            <a:endParaRPr lang="en-AU" dirty="0"/>
          </a:p>
          <a:p>
            <a:endParaRPr lang="en-AU" dirty="0"/>
          </a:p>
        </p:txBody>
      </p:sp>
    </p:spTree>
    <p:extLst>
      <p:ext uri="{BB962C8B-B14F-4D97-AF65-F5344CB8AC3E}">
        <p14:creationId xmlns:p14="http://schemas.microsoft.com/office/powerpoint/2010/main" val="220581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p>
            <a:r>
              <a:rPr lang="en-AU" b="1" i="1" dirty="0" smtClean="0">
                <a:solidFill>
                  <a:srgbClr val="7030A0"/>
                </a:solidFill>
              </a:rPr>
              <a:t>Importance of Reproductive Health</a:t>
            </a:r>
            <a:endParaRPr lang="en-AU" b="1" i="1" dirty="0">
              <a:solidFill>
                <a:srgbClr val="7030A0"/>
              </a:solidFill>
            </a:endParaRPr>
          </a:p>
        </p:txBody>
      </p:sp>
      <p:sp>
        <p:nvSpPr>
          <p:cNvPr id="3" name="Content Placeholder 2"/>
          <p:cNvSpPr>
            <a:spLocks noGrp="1"/>
          </p:cNvSpPr>
          <p:nvPr>
            <p:ph idx="1"/>
          </p:nvPr>
        </p:nvSpPr>
        <p:spPr/>
        <p:txBody>
          <a:bodyPr>
            <a:normAutofit fontScale="85000" lnSpcReduction="10000"/>
          </a:bodyPr>
          <a:lstStyle/>
          <a:p>
            <a:pPr lvl="0"/>
            <a:r>
              <a:rPr lang="en-US" dirty="0"/>
              <a:t>the right to health in general </a:t>
            </a:r>
            <a:endParaRPr lang="en-AU" dirty="0"/>
          </a:p>
          <a:p>
            <a:pPr lvl="0"/>
            <a:r>
              <a:rPr lang="en-US" dirty="0"/>
              <a:t>the right to reproductive choice </a:t>
            </a:r>
            <a:endParaRPr lang="en-AU" dirty="0"/>
          </a:p>
          <a:p>
            <a:pPr lvl="0"/>
            <a:r>
              <a:rPr lang="en-US" dirty="0"/>
              <a:t>the right to receive reproductive health services </a:t>
            </a:r>
            <a:endParaRPr lang="en-AU" dirty="0"/>
          </a:p>
          <a:p>
            <a:pPr lvl="0"/>
            <a:r>
              <a:rPr lang="en-US" dirty="0"/>
              <a:t>the right of men and women to marry and found a family </a:t>
            </a:r>
            <a:endParaRPr lang="en-AU" dirty="0"/>
          </a:p>
          <a:p>
            <a:pPr lvl="0"/>
            <a:r>
              <a:rPr lang="en-US" dirty="0"/>
              <a:t>the right of individuals to make reproductive decisions free of discrimination, coercion and violence </a:t>
            </a:r>
            <a:endParaRPr lang="en-AU" dirty="0"/>
          </a:p>
          <a:p>
            <a:pPr lvl="0"/>
            <a:r>
              <a:rPr lang="en-US" dirty="0"/>
              <a:t>the right of the family to special protection </a:t>
            </a:r>
            <a:endParaRPr lang="en-AU" dirty="0"/>
          </a:p>
          <a:p>
            <a:pPr lvl="0"/>
            <a:r>
              <a:rPr lang="en-US" dirty="0"/>
              <a:t>and sometimes, concepts of special rights in relation to motherhood and childhood (pre- and post-natal care</a:t>
            </a:r>
            <a:r>
              <a:rPr lang="en-US" dirty="0" smtClean="0"/>
              <a:t>)</a:t>
            </a:r>
            <a:endParaRPr lang="en-AU" dirty="0"/>
          </a:p>
        </p:txBody>
      </p:sp>
    </p:spTree>
    <p:extLst>
      <p:ext uri="{BB962C8B-B14F-4D97-AF65-F5344CB8AC3E}">
        <p14:creationId xmlns:p14="http://schemas.microsoft.com/office/powerpoint/2010/main" val="217349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dirty="0" err="1" smtClean="0"/>
              <a:t>Contd</a:t>
            </a:r>
            <a:r>
              <a:rPr lang="en-AU" dirty="0" smtClean="0"/>
              <a:t>…</a:t>
            </a:r>
            <a:endParaRPr lang="en-AU" dirty="0"/>
          </a:p>
        </p:txBody>
      </p:sp>
      <p:sp>
        <p:nvSpPr>
          <p:cNvPr id="3" name="Content Placeholder 2"/>
          <p:cNvSpPr>
            <a:spLocks noGrp="1"/>
          </p:cNvSpPr>
          <p:nvPr>
            <p:ph idx="1"/>
          </p:nvPr>
        </p:nvSpPr>
        <p:spPr>
          <a:xfrm>
            <a:off x="152400" y="1219200"/>
            <a:ext cx="8686800" cy="5257800"/>
          </a:xfrm>
        </p:spPr>
        <p:txBody>
          <a:bodyPr>
            <a:normAutofit fontScale="92500" lnSpcReduction="10000"/>
          </a:bodyPr>
          <a:lstStyle/>
          <a:p>
            <a:pPr lvl="0"/>
            <a:r>
              <a:rPr lang="en-US" dirty="0"/>
              <a:t>Other essential human rights are those that permit women to realize their dignity economically, socially, and culturally. </a:t>
            </a:r>
            <a:endParaRPr lang="en-US" dirty="0" smtClean="0"/>
          </a:p>
          <a:p>
            <a:pPr lvl="0"/>
            <a:r>
              <a:rPr lang="en-US" dirty="0" smtClean="0"/>
              <a:t>The </a:t>
            </a:r>
            <a:r>
              <a:rPr lang="en-US" dirty="0"/>
              <a:t>ICPD Programme of Action states…. "The empowerment and autonomy of women is a highly important end in itself. In addition, it is essential for the achievement of sustainable development</a:t>
            </a:r>
            <a:r>
              <a:rPr lang="en-US" dirty="0" smtClean="0"/>
              <a:t>.</a:t>
            </a:r>
          </a:p>
          <a:p>
            <a:pPr lvl="0"/>
            <a:r>
              <a:rPr lang="en-US" dirty="0" smtClean="0"/>
              <a:t>Evidence </a:t>
            </a:r>
            <a:r>
              <a:rPr lang="en-US" dirty="0"/>
              <a:t>shows that population and development </a:t>
            </a:r>
            <a:r>
              <a:rPr lang="en-US" dirty="0" err="1" smtClean="0"/>
              <a:t>programes</a:t>
            </a:r>
            <a:r>
              <a:rPr lang="en-US" dirty="0" smtClean="0"/>
              <a:t> </a:t>
            </a:r>
            <a:r>
              <a:rPr lang="en-US" dirty="0"/>
              <a:t>are most effective </a:t>
            </a:r>
            <a:r>
              <a:rPr lang="en-US" dirty="0" smtClean="0"/>
              <a:t>when </a:t>
            </a:r>
            <a:r>
              <a:rPr lang="en-US" dirty="0"/>
              <a:t>steps are taken to improve the status of women, including their access to secure livelihoods and economic resources, and full participation in public life.” </a:t>
            </a:r>
            <a:endParaRPr lang="en-AU" dirty="0"/>
          </a:p>
          <a:p>
            <a:endParaRPr lang="en-AU" dirty="0"/>
          </a:p>
        </p:txBody>
      </p:sp>
    </p:spTree>
    <p:extLst>
      <p:ext uri="{BB962C8B-B14F-4D97-AF65-F5344CB8AC3E}">
        <p14:creationId xmlns:p14="http://schemas.microsoft.com/office/powerpoint/2010/main" val="1096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B0F0"/>
                </a:solidFill>
              </a:rPr>
              <a:t>COMPONENTS</a:t>
            </a:r>
            <a:endParaRPr lang="en-US" b="1" i="1" dirty="0">
              <a:solidFill>
                <a:srgbClr val="00B0F0"/>
              </a:solidFill>
            </a:endParaRPr>
          </a:p>
        </p:txBody>
      </p:sp>
      <p:sp>
        <p:nvSpPr>
          <p:cNvPr id="3" name="Content Placeholder 2"/>
          <p:cNvSpPr>
            <a:spLocks noGrp="1"/>
          </p:cNvSpPr>
          <p:nvPr>
            <p:ph idx="1"/>
          </p:nvPr>
        </p:nvSpPr>
        <p:spPr>
          <a:xfrm>
            <a:off x="457200" y="1295400"/>
            <a:ext cx="8305800" cy="5029200"/>
          </a:xfrm>
        </p:spPr>
        <p:txBody>
          <a:bodyPr>
            <a:normAutofit fontScale="92500" lnSpcReduction="10000"/>
          </a:bodyPr>
          <a:lstStyle/>
          <a:p>
            <a:pPr marL="514350" indent="-514350">
              <a:buAutoNum type="arabicPeriod"/>
            </a:pPr>
            <a:r>
              <a:rPr lang="en-US" dirty="0" smtClean="0"/>
              <a:t>Safe motherhood</a:t>
            </a:r>
          </a:p>
          <a:p>
            <a:pPr marL="514350" indent="-514350">
              <a:buAutoNum type="arabicPeriod"/>
            </a:pPr>
            <a:r>
              <a:rPr lang="en-US" dirty="0" smtClean="0"/>
              <a:t> Family planning.</a:t>
            </a:r>
          </a:p>
          <a:p>
            <a:pPr marL="514350" indent="-514350">
              <a:buAutoNum type="arabicPeriod"/>
            </a:pPr>
            <a:r>
              <a:rPr lang="en-US" dirty="0" smtClean="0"/>
              <a:t>Child health</a:t>
            </a:r>
          </a:p>
          <a:p>
            <a:pPr marL="514350" indent="-514350">
              <a:buAutoNum type="arabicPeriod"/>
            </a:pPr>
            <a:r>
              <a:rPr lang="en-US" dirty="0" smtClean="0"/>
              <a:t> Prevention and management of complications of abortion</a:t>
            </a:r>
          </a:p>
          <a:p>
            <a:pPr marL="514350" indent="-514350">
              <a:buAutoNum type="arabicPeriod"/>
            </a:pPr>
            <a:r>
              <a:rPr lang="en-US" dirty="0" smtClean="0"/>
              <a:t> RTI/STI/HIV/AIDS</a:t>
            </a:r>
          </a:p>
          <a:p>
            <a:pPr marL="514350" indent="-514350">
              <a:buAutoNum type="arabicPeriod"/>
            </a:pPr>
            <a:r>
              <a:rPr lang="en-US" dirty="0" smtClean="0"/>
              <a:t> Prevention and management of sub fertility</a:t>
            </a:r>
          </a:p>
          <a:p>
            <a:pPr marL="514350" indent="-514350">
              <a:buAutoNum type="arabicPeriod"/>
            </a:pPr>
            <a:r>
              <a:rPr lang="en-US" dirty="0" smtClean="0"/>
              <a:t> Adolescent reproductive health</a:t>
            </a:r>
          </a:p>
          <a:p>
            <a:pPr marL="514350" indent="-514350">
              <a:buAutoNum type="arabicPeriod"/>
            </a:pPr>
            <a:r>
              <a:rPr lang="en-US" dirty="0" smtClean="0"/>
              <a:t> Problems of elderly women</a:t>
            </a:r>
          </a:p>
          <a:p>
            <a:pPr marL="514350" indent="-514350">
              <a:buAutoNum type="arabicPeriod"/>
            </a:pPr>
            <a:r>
              <a:rPr lang="en-US" dirty="0" smtClean="0"/>
              <a:t> Gender based violence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Concept of Sexuality</a:t>
            </a:r>
            <a:endParaRPr lang="en-US" b="1" dirty="0">
              <a:solidFill>
                <a:srgbClr val="FF0000"/>
              </a:solidFill>
            </a:endParaRPr>
          </a:p>
        </p:txBody>
      </p:sp>
      <p:sp>
        <p:nvSpPr>
          <p:cNvPr id="3" name="Content Placeholder 2"/>
          <p:cNvSpPr>
            <a:spLocks noGrp="1"/>
          </p:cNvSpPr>
          <p:nvPr>
            <p:ph idx="1"/>
          </p:nvPr>
        </p:nvSpPr>
        <p:spPr>
          <a:xfrm>
            <a:off x="76200" y="1219200"/>
            <a:ext cx="8991600" cy="5486400"/>
          </a:xfrm>
        </p:spPr>
        <p:txBody>
          <a:bodyPr>
            <a:normAutofit/>
          </a:bodyPr>
          <a:lstStyle/>
          <a:p>
            <a:r>
              <a:rPr lang="en-US" dirty="0" smtClean="0"/>
              <a:t>Sexuality is a basic human need and an innate part of the total personality. It influences our thoughts, actions and interactions, and is involved in aspects of physical and mental health. </a:t>
            </a:r>
          </a:p>
          <a:p>
            <a:r>
              <a:rPr lang="en-US" u="sng" dirty="0">
                <a:solidFill>
                  <a:srgbClr val="00B0F0"/>
                </a:solidFill>
              </a:rPr>
              <a:t>Distinct components </a:t>
            </a:r>
            <a:r>
              <a:rPr lang="en-US" dirty="0"/>
              <a:t>of sexuality, includes sexual identity, sexual behavior and sexual desire. </a:t>
            </a:r>
            <a:endParaRPr lang="en-US" dirty="0" smtClean="0"/>
          </a:p>
          <a:p>
            <a:r>
              <a:rPr lang="en-US" dirty="0" smtClean="0"/>
              <a:t>Society's attitude towards sexuality is changing. Clients are more open to seeking assistance in matters of pertaining to sexuality.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i="1" dirty="0" smtClean="0">
                <a:solidFill>
                  <a:srgbClr val="FFC000"/>
                </a:solidFill>
              </a:rPr>
              <a:t>Scope of Reproductive Health </a:t>
            </a:r>
            <a:endParaRPr lang="en-US" b="1" i="1" dirty="0">
              <a:solidFill>
                <a:srgbClr val="FFC000"/>
              </a:solidFill>
            </a:endParaRPr>
          </a:p>
        </p:txBody>
      </p:sp>
      <p:sp>
        <p:nvSpPr>
          <p:cNvPr id="3" name="Content Placeholder 2"/>
          <p:cNvSpPr>
            <a:spLocks noGrp="1"/>
          </p:cNvSpPr>
          <p:nvPr>
            <p:ph idx="1"/>
          </p:nvPr>
        </p:nvSpPr>
        <p:spPr>
          <a:xfrm>
            <a:off x="228600" y="1143000"/>
            <a:ext cx="8763000" cy="5410200"/>
          </a:xfrm>
        </p:spPr>
        <p:txBody>
          <a:bodyPr>
            <a:normAutofit fontScale="92500" lnSpcReduction="10000"/>
          </a:bodyPr>
          <a:lstStyle/>
          <a:p>
            <a:pPr marL="0" indent="0">
              <a:buNone/>
            </a:pPr>
            <a:r>
              <a:rPr lang="en-US" i="1" u="sng" dirty="0" smtClean="0">
                <a:solidFill>
                  <a:schemeClr val="accent2"/>
                </a:solidFill>
              </a:rPr>
              <a:t>The RH within the context of primary health care includes following essential components:</a:t>
            </a:r>
          </a:p>
          <a:p>
            <a:r>
              <a:rPr lang="en-US" dirty="0" smtClean="0"/>
              <a:t> Family planning counseling, information, education, communication and services (emphasizing the prevention of unwanted pregnancy).</a:t>
            </a:r>
          </a:p>
          <a:p>
            <a:r>
              <a:rPr lang="en-US" dirty="0" smtClean="0"/>
              <a:t> Safe motherhood; education, and service for healthy pregnancy, safe delivery and postnatal care including breast feeding.</a:t>
            </a:r>
          </a:p>
          <a:p>
            <a:r>
              <a:rPr lang="en-US" dirty="0" smtClean="0"/>
              <a:t> Care of new born</a:t>
            </a:r>
          </a:p>
          <a:p>
            <a:r>
              <a:rPr lang="en-US" dirty="0" smtClean="0"/>
              <a:t> Prevention and management of complications of abortion</a:t>
            </a:r>
          </a:p>
          <a:p>
            <a:pPr>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371600"/>
            <a:ext cx="8229600" cy="4525963"/>
          </a:xfrm>
        </p:spPr>
        <p:txBody>
          <a:bodyPr>
            <a:normAutofit fontScale="92500"/>
          </a:bodyPr>
          <a:lstStyle/>
          <a:p>
            <a:r>
              <a:rPr lang="en-US" dirty="0" smtClean="0"/>
              <a:t>Prevention and management of RTIs, STDs, HIV/AIDS and other RH conditions.</a:t>
            </a:r>
          </a:p>
          <a:p>
            <a:r>
              <a:rPr lang="en-US" dirty="0" smtClean="0"/>
              <a:t>Information, education, and counseling, as appropriate, on human sexuality, reproductive health and responsible parenthood for individuals, couples, and adolescent.</a:t>
            </a:r>
          </a:p>
          <a:p>
            <a:r>
              <a:rPr lang="en-US" dirty="0" smtClean="0"/>
              <a:t> Prevention and management of sub fertility</a:t>
            </a:r>
          </a:p>
          <a:p>
            <a:r>
              <a:rPr lang="en-US" dirty="0" smtClean="0"/>
              <a:t> Life-cycle issues including breast cancer, cancer of the reproductive system and care of the elderly</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concept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original model of RH in 1970 focused mainly on fertility control.</a:t>
            </a:r>
          </a:p>
          <a:p>
            <a:r>
              <a:rPr lang="en-US" dirty="0" smtClean="0"/>
              <a:t>A new paradigm of RH has been emerged at the International Conference of Population and Development (ICPD) in 1994 –focused on human right.</a:t>
            </a:r>
          </a:p>
          <a:p>
            <a:r>
              <a:rPr lang="en-US" dirty="0" smtClean="0"/>
              <a:t>This model encompasses broader concept of RH that has considered basic human rights, Human development and individual wellbeing at all stages of life.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304800" y="1371600"/>
            <a:ext cx="8534400" cy="5181600"/>
          </a:xfrm>
        </p:spPr>
        <p:txBody>
          <a:bodyPr>
            <a:normAutofit fontScale="85000" lnSpcReduction="20000"/>
          </a:bodyPr>
          <a:lstStyle/>
          <a:p>
            <a:pPr>
              <a:buNone/>
            </a:pPr>
            <a:r>
              <a:rPr lang="en-US" dirty="0" smtClean="0"/>
              <a:t>Some important human rights related to reproductive health are as follows;</a:t>
            </a:r>
          </a:p>
          <a:p>
            <a:pPr>
              <a:buFontTx/>
              <a:buChar char="-"/>
            </a:pPr>
            <a:r>
              <a:rPr lang="en-US" dirty="0" smtClean="0"/>
              <a:t>Right to lead a responsible and satisfied sex life.</a:t>
            </a:r>
          </a:p>
          <a:p>
            <a:pPr>
              <a:buFontTx/>
              <a:buChar char="-"/>
            </a:pPr>
            <a:r>
              <a:rPr lang="en-US" dirty="0" smtClean="0"/>
              <a:t> Right to reproduce and freedom to decide when and how often to do so.</a:t>
            </a:r>
          </a:p>
          <a:p>
            <a:pPr>
              <a:buFontTx/>
              <a:buChar char="-"/>
            </a:pPr>
            <a:r>
              <a:rPr lang="en-US" dirty="0" smtClean="0"/>
              <a:t> Right to be informed about advantages, possible risks and side effects of contraceptives. </a:t>
            </a:r>
          </a:p>
          <a:p>
            <a:pPr>
              <a:buFontTx/>
              <a:buChar char="-"/>
            </a:pPr>
            <a:r>
              <a:rPr lang="en-US" dirty="0" smtClean="0"/>
              <a:t>Right to have free, equal access to safe, effective, affordable, and acceptable method of fertility regulation.</a:t>
            </a:r>
          </a:p>
          <a:p>
            <a:pPr>
              <a:buFontTx/>
              <a:buChar char="-"/>
            </a:pPr>
            <a:r>
              <a:rPr lang="en-US" dirty="0" smtClean="0"/>
              <a:t> Right to get access to appropriate health service of good quality to go through safe pregnancy and child birth.</a:t>
            </a:r>
          </a:p>
          <a:p>
            <a:pPr>
              <a:buFontTx/>
              <a:buChar char="-"/>
            </a:pPr>
            <a:r>
              <a:rPr lang="en-US" b="1" dirty="0" smtClean="0"/>
              <a:t>The new concept of RH was endorsed in 1995 by Fourth World Conference on Women in Beijing.</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C000"/>
                </a:solidFill>
              </a:rPr>
              <a:t>EVOLUTION OF REPRODUCTIVEHEALTH SERVICE IN NEPAL</a:t>
            </a:r>
            <a:endParaRPr lang="en-US" b="1" dirty="0">
              <a:solidFill>
                <a:srgbClr val="FFC000"/>
              </a:solidFill>
            </a:endParaRPr>
          </a:p>
        </p:txBody>
      </p:sp>
      <p:sp>
        <p:nvSpPr>
          <p:cNvPr id="3" name="Content Placeholder 2"/>
          <p:cNvSpPr>
            <a:spLocks noGrp="1"/>
          </p:cNvSpPr>
          <p:nvPr>
            <p:ph idx="1"/>
          </p:nvPr>
        </p:nvSpPr>
        <p:spPr/>
        <p:txBody>
          <a:bodyPr/>
          <a:lstStyle/>
          <a:p>
            <a:r>
              <a:rPr lang="en-US" dirty="0" smtClean="0"/>
              <a:t>Family planning (private sector in 1958, public policy in 1965.</a:t>
            </a:r>
          </a:p>
          <a:p>
            <a:r>
              <a:rPr lang="en-US" dirty="0" smtClean="0"/>
              <a:t>Family planning and MCH program in 1968</a:t>
            </a:r>
          </a:p>
          <a:p>
            <a:r>
              <a:rPr lang="en-US" dirty="0" smtClean="0"/>
              <a:t> STD and AIDS control </a:t>
            </a:r>
            <a:r>
              <a:rPr lang="en-US" dirty="0" err="1" smtClean="0"/>
              <a:t>programme</a:t>
            </a:r>
            <a:r>
              <a:rPr lang="en-US" dirty="0" smtClean="0"/>
              <a:t> in 1988.</a:t>
            </a:r>
          </a:p>
          <a:p>
            <a:r>
              <a:rPr lang="en-US" dirty="0" smtClean="0"/>
              <a:t> Safe motherhood policy in 1994.</a:t>
            </a:r>
          </a:p>
          <a:p>
            <a:r>
              <a:rPr lang="en-US" dirty="0" smtClean="0"/>
              <a:t> National safe Motherhood Plan (2002-2017)</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FF00"/>
                </a:solidFill>
              </a:rPr>
              <a:t>Approaches to address the RH problems</a:t>
            </a:r>
            <a:endParaRPr lang="en-US" b="1" dirty="0">
              <a:solidFill>
                <a:srgbClr val="FFFF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RH is not a new </a:t>
            </a:r>
            <a:r>
              <a:rPr lang="en-US" dirty="0" err="1" smtClean="0"/>
              <a:t>programme</a:t>
            </a:r>
            <a:r>
              <a:rPr lang="en-US" dirty="0" smtClean="0"/>
              <a:t>, but rather a new approach which seeks to strengthen the existing safe motherhood, family planning, HIV/AIDS, STD, Child survival and nutrition </a:t>
            </a:r>
            <a:r>
              <a:rPr lang="en-US" dirty="0" err="1" smtClean="0"/>
              <a:t>programmes</a:t>
            </a:r>
            <a:r>
              <a:rPr lang="en-US" dirty="0" smtClean="0"/>
              <a:t> with a holistic life cycle approach.</a:t>
            </a:r>
          </a:p>
          <a:p>
            <a:r>
              <a:rPr lang="en-US" dirty="0" smtClean="0"/>
              <a:t> This calls for strengthening interdivisional linkages within the department of health services as well as between other sectors e.g. Education, and women and development, local development at the legal system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Guiding principle of Reproductive health developed by ICPD:</a:t>
            </a:r>
            <a:endParaRPr lang="en-US" dirty="0"/>
          </a:p>
        </p:txBody>
      </p:sp>
      <p:sp>
        <p:nvSpPr>
          <p:cNvPr id="3" name="Content Placeholder 2"/>
          <p:cNvSpPr>
            <a:spLocks noGrp="1"/>
          </p:cNvSpPr>
          <p:nvPr>
            <p:ph idx="1"/>
          </p:nvPr>
        </p:nvSpPr>
        <p:spPr/>
        <p:txBody>
          <a:bodyPr/>
          <a:lstStyle/>
          <a:p>
            <a:r>
              <a:rPr lang="en-US" dirty="0" smtClean="0"/>
              <a:t>Empowerment of women</a:t>
            </a:r>
          </a:p>
          <a:p>
            <a:r>
              <a:rPr lang="en-US" dirty="0" smtClean="0"/>
              <a:t>Involve women, women’s organization</a:t>
            </a:r>
          </a:p>
          <a:p>
            <a:r>
              <a:rPr lang="en-US" dirty="0" smtClean="0"/>
              <a:t>Promote men’s participation in RH/FP</a:t>
            </a:r>
          </a:p>
          <a:p>
            <a:r>
              <a:rPr lang="en-US" dirty="0" smtClean="0"/>
              <a:t> Assure highest level of quality of care</a:t>
            </a:r>
          </a:p>
          <a:p>
            <a:r>
              <a:rPr lang="en-US" dirty="0" smtClean="0"/>
              <a:t>Integrated services</a:t>
            </a:r>
          </a:p>
          <a:p>
            <a:r>
              <a:rPr lang="en-US" dirty="0" smtClean="0"/>
              <a:t>Make available effective methods of FP.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NATIONAL REPRODUCTIVE HEALTH STRATEGY</a:t>
            </a:r>
            <a:endParaRPr lang="en-US" dirty="0"/>
          </a:p>
        </p:txBody>
      </p:sp>
      <p:sp>
        <p:nvSpPr>
          <p:cNvPr id="3" name="Content Placeholder 2"/>
          <p:cNvSpPr>
            <a:spLocks noGrp="1"/>
          </p:cNvSpPr>
          <p:nvPr>
            <p:ph idx="1"/>
          </p:nvPr>
        </p:nvSpPr>
        <p:spPr>
          <a:xfrm>
            <a:off x="228600" y="1600200"/>
            <a:ext cx="8686800" cy="5105400"/>
          </a:xfrm>
        </p:spPr>
        <p:txBody>
          <a:bodyPr>
            <a:normAutofit fontScale="85000" lnSpcReduction="10000"/>
          </a:bodyPr>
          <a:lstStyle/>
          <a:p>
            <a:r>
              <a:rPr lang="en-US" dirty="0" smtClean="0"/>
              <a:t>Implement the Integrated Reproductive Health Package at all levels based on standardized clinical protocols and operational guidelines.</a:t>
            </a:r>
          </a:p>
          <a:p>
            <a:r>
              <a:rPr lang="en-US" dirty="0" smtClean="0"/>
              <a:t>Enhance functional integration of RH activities carried out by different divisions.</a:t>
            </a:r>
          </a:p>
          <a:p>
            <a:r>
              <a:rPr lang="en-US" dirty="0" smtClean="0"/>
              <a:t>Emphasize advocacy for the concept of RH including inter and intra-</a:t>
            </a:r>
            <a:r>
              <a:rPr lang="en-US" dirty="0" err="1" smtClean="0"/>
              <a:t>sectoral</a:t>
            </a:r>
            <a:r>
              <a:rPr lang="en-US" dirty="0" smtClean="0"/>
              <a:t> collaboration.</a:t>
            </a:r>
          </a:p>
          <a:p>
            <a:r>
              <a:rPr lang="en-US" dirty="0" smtClean="0"/>
              <a:t>Review and develop IEC materials</a:t>
            </a:r>
          </a:p>
          <a:p>
            <a:r>
              <a:rPr lang="en-US" dirty="0" smtClean="0"/>
              <a:t>Review and update the existing training curricula of various health workers.</a:t>
            </a:r>
          </a:p>
          <a:p>
            <a:r>
              <a:rPr lang="en-US" dirty="0" smtClean="0"/>
              <a:t>Ensure effective management system by strengthening and revitalizing existing committees at various levels.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CONTD………</a:t>
            </a:r>
            <a:endParaRPr lang="en-US" dirty="0"/>
          </a:p>
        </p:txBody>
      </p:sp>
      <p:sp>
        <p:nvSpPr>
          <p:cNvPr id="3" name="Content Placeholder 2"/>
          <p:cNvSpPr>
            <a:spLocks noGrp="1"/>
          </p:cNvSpPr>
          <p:nvPr>
            <p:ph idx="1"/>
          </p:nvPr>
        </p:nvSpPr>
        <p:spPr>
          <a:xfrm>
            <a:off x="304800" y="1219200"/>
            <a:ext cx="8382000" cy="5486400"/>
          </a:xfrm>
        </p:spPr>
        <p:txBody>
          <a:bodyPr>
            <a:normAutofit fontScale="85000" lnSpcReduction="20000"/>
          </a:bodyPr>
          <a:lstStyle/>
          <a:p>
            <a:r>
              <a:rPr lang="en-US" dirty="0" smtClean="0"/>
              <a:t>Develop national RH research strategies which outlines research priorities and work plans based on information requirements of policy makers, planners, managers, and service providers</a:t>
            </a:r>
          </a:p>
          <a:p>
            <a:r>
              <a:rPr lang="en-US" dirty="0" smtClean="0"/>
              <a:t>Construct /upgrade appropriate service delivery and training facilities at the National, regional, District and health post level.</a:t>
            </a:r>
          </a:p>
          <a:p>
            <a:r>
              <a:rPr lang="en-US" dirty="0" smtClean="0"/>
              <a:t> Institutional strengthening through structural planning, monitoring/ Supervision and performance evaluation review.</a:t>
            </a:r>
          </a:p>
          <a:p>
            <a:r>
              <a:rPr lang="en-US" dirty="0" smtClean="0"/>
              <a:t>Develop an appropriate RH </a:t>
            </a:r>
            <a:r>
              <a:rPr lang="en-US" dirty="0" err="1" smtClean="0"/>
              <a:t>programme</a:t>
            </a:r>
            <a:r>
              <a:rPr lang="en-US" dirty="0" smtClean="0"/>
              <a:t> for adolescents</a:t>
            </a:r>
          </a:p>
          <a:p>
            <a:r>
              <a:rPr lang="en-US" dirty="0" smtClean="0"/>
              <a:t>Support for national experts/consultants</a:t>
            </a:r>
          </a:p>
          <a:p>
            <a:r>
              <a:rPr lang="en-US" dirty="0" smtClean="0"/>
              <a:t>Promote inter-</a:t>
            </a:r>
            <a:r>
              <a:rPr lang="en-US" dirty="0" err="1" smtClean="0"/>
              <a:t>sectoral</a:t>
            </a:r>
            <a:r>
              <a:rPr lang="en-US" dirty="0" smtClean="0"/>
              <a:t> and multi-</a:t>
            </a:r>
            <a:r>
              <a:rPr lang="en-US" dirty="0" err="1" smtClean="0"/>
              <a:t>sectoral</a:t>
            </a:r>
            <a:r>
              <a:rPr lang="en-US" dirty="0" smtClean="0"/>
              <a:t> co- ordination.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INTEGRETED </a:t>
            </a:r>
            <a:r>
              <a:rPr lang="en-US" sz="4000" dirty="0" smtClean="0"/>
              <a:t>HEALTH</a:t>
            </a:r>
            <a:r>
              <a:rPr lang="en-US" dirty="0" smtClean="0"/>
              <a:t> PACKAGE</a:t>
            </a:r>
            <a:endParaRPr lang="en-US" dirty="0"/>
          </a:p>
        </p:txBody>
      </p:sp>
      <p:sp>
        <p:nvSpPr>
          <p:cNvPr id="3" name="Content Placeholder 2"/>
          <p:cNvSpPr>
            <a:spLocks noGrp="1"/>
          </p:cNvSpPr>
          <p:nvPr>
            <p:ph idx="1"/>
          </p:nvPr>
        </p:nvSpPr>
        <p:spPr>
          <a:xfrm>
            <a:off x="76200" y="1066800"/>
            <a:ext cx="8915400" cy="5638800"/>
          </a:xfrm>
        </p:spPr>
        <p:txBody>
          <a:bodyPr>
            <a:normAutofit fontScale="85000" lnSpcReduction="10000"/>
          </a:bodyPr>
          <a:lstStyle/>
          <a:p>
            <a:r>
              <a:rPr lang="en-US" dirty="0" smtClean="0"/>
              <a:t>Based on the essential element of Comprehensive Reproductive health Care, an integrated health care package has been adopted for Nepal. The integrated Reproductive health care package will include; </a:t>
            </a:r>
          </a:p>
          <a:p>
            <a:r>
              <a:rPr lang="en-US" dirty="0" smtClean="0"/>
              <a:t>Family planning </a:t>
            </a:r>
          </a:p>
          <a:p>
            <a:r>
              <a:rPr lang="en-US" dirty="0" smtClean="0"/>
              <a:t> Safe motherhood </a:t>
            </a:r>
          </a:p>
          <a:p>
            <a:r>
              <a:rPr lang="en-US" dirty="0" smtClean="0"/>
              <a:t>Child health (new born care) </a:t>
            </a:r>
          </a:p>
          <a:p>
            <a:r>
              <a:rPr lang="en-US" dirty="0" smtClean="0"/>
              <a:t>Prevention and, management of complications of abortion </a:t>
            </a:r>
          </a:p>
          <a:p>
            <a:r>
              <a:rPr lang="en-US" dirty="0" smtClean="0"/>
              <a:t>RTI/STD/HIV/AIDS </a:t>
            </a:r>
          </a:p>
          <a:p>
            <a:r>
              <a:rPr lang="en-US" dirty="0" smtClean="0"/>
              <a:t> Prevention and management of sub fertility </a:t>
            </a:r>
          </a:p>
          <a:p>
            <a:r>
              <a:rPr lang="en-US" dirty="0" smtClean="0"/>
              <a:t> Adolescent reproductive health </a:t>
            </a:r>
          </a:p>
          <a:p>
            <a:r>
              <a:rPr lang="en-US" dirty="0" smtClean="0"/>
              <a:t> Problem of elderly women, i.e. </a:t>
            </a:r>
            <a:r>
              <a:rPr lang="en-US" smtClean="0"/>
              <a:t>uterine prolapsed, </a:t>
            </a:r>
            <a:r>
              <a:rPr lang="en-US" dirty="0" smtClean="0"/>
              <a:t>cervical and breast cancers treatment at tertiary and private sectors.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a:t>
            </a:r>
            <a:r>
              <a:rPr lang="en-AU" dirty="0" err="1" smtClean="0"/>
              <a:t>contd</a:t>
            </a:r>
            <a:r>
              <a:rPr lang="en-AU" dirty="0" smtClean="0"/>
              <a:t>…</a:t>
            </a:r>
            <a:endParaRPr lang="en-AU" dirty="0"/>
          </a:p>
        </p:txBody>
      </p:sp>
      <p:sp>
        <p:nvSpPr>
          <p:cNvPr id="3" name="Content Placeholder 2"/>
          <p:cNvSpPr>
            <a:spLocks noGrp="1"/>
          </p:cNvSpPr>
          <p:nvPr>
            <p:ph idx="1"/>
          </p:nvPr>
        </p:nvSpPr>
        <p:spPr/>
        <p:txBody>
          <a:bodyPr/>
          <a:lstStyle/>
          <a:p>
            <a:r>
              <a:rPr lang="en-US" dirty="0"/>
              <a:t>Although not all nurses need to be educated as sex therapists, they can readily integrate information on sexuality into the care given by focusing on preventive, therapeutic, and educational interventions to assist individuals to attain, regain or maintain sexual wellness.</a:t>
            </a:r>
          </a:p>
          <a:p>
            <a:endParaRPr lang="en-AU" dirty="0"/>
          </a:p>
        </p:txBody>
      </p:sp>
    </p:spTree>
    <p:extLst>
      <p:ext uri="{BB962C8B-B14F-4D97-AF65-F5344CB8AC3E}">
        <p14:creationId xmlns:p14="http://schemas.microsoft.com/office/powerpoint/2010/main" val="287754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INTERVENTION</a:t>
            </a:r>
            <a:endParaRPr lang="en-US" dirty="0"/>
          </a:p>
        </p:txBody>
      </p:sp>
      <p:sp>
        <p:nvSpPr>
          <p:cNvPr id="3" name="Content Placeholder 2"/>
          <p:cNvSpPr>
            <a:spLocks noGrp="1"/>
          </p:cNvSpPr>
          <p:nvPr>
            <p:ph idx="1"/>
          </p:nvPr>
        </p:nvSpPr>
        <p:spPr/>
        <p:txBody>
          <a:bodyPr/>
          <a:lstStyle/>
          <a:p>
            <a:r>
              <a:rPr lang="en-US" dirty="0" smtClean="0"/>
              <a:t>Family / Decision makers’ level</a:t>
            </a:r>
          </a:p>
          <a:p>
            <a:r>
              <a:rPr lang="en-US" dirty="0" smtClean="0"/>
              <a:t>Community level</a:t>
            </a:r>
          </a:p>
          <a:p>
            <a:r>
              <a:rPr lang="en-US" dirty="0" smtClean="0"/>
              <a:t>Sub-health post /Health post level</a:t>
            </a:r>
          </a:p>
          <a:p>
            <a:r>
              <a:rPr lang="en-US" dirty="0" smtClean="0"/>
              <a:t>Primary health care center level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Major problems related to RH</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dirty="0" smtClean="0"/>
              <a:t> </a:t>
            </a:r>
            <a:r>
              <a:rPr lang="en-US" b="1" u="sng" dirty="0" smtClean="0">
                <a:solidFill>
                  <a:srgbClr val="00B050"/>
                </a:solidFill>
              </a:rPr>
              <a:t>1.Maternal morbidities:</a:t>
            </a:r>
          </a:p>
          <a:p>
            <a:pPr>
              <a:buNone/>
            </a:pPr>
            <a:r>
              <a:rPr lang="en-US" b="1" dirty="0" smtClean="0"/>
              <a:t>a. Immediate complications</a:t>
            </a:r>
            <a:r>
              <a:rPr lang="en-US" dirty="0" smtClean="0"/>
              <a:t>: Sepsis, hypertensive disorders, hemorrhage etc.</a:t>
            </a:r>
          </a:p>
          <a:p>
            <a:pPr>
              <a:buNone/>
            </a:pPr>
            <a:r>
              <a:rPr lang="en-US" b="1" dirty="0" smtClean="0"/>
              <a:t>b. Long term complications</a:t>
            </a:r>
            <a:r>
              <a:rPr lang="en-US" dirty="0" smtClean="0"/>
              <a:t>: </a:t>
            </a:r>
            <a:r>
              <a:rPr lang="en-US" dirty="0" err="1" smtClean="0"/>
              <a:t>Vesicovaginal</a:t>
            </a:r>
            <a:r>
              <a:rPr lang="en-US" dirty="0" smtClean="0"/>
              <a:t> or </a:t>
            </a:r>
            <a:r>
              <a:rPr lang="en-US" dirty="0" err="1" smtClean="0"/>
              <a:t>rectovaginal</a:t>
            </a:r>
            <a:r>
              <a:rPr lang="en-US" dirty="0" smtClean="0"/>
              <a:t> fistula, uterine </a:t>
            </a:r>
            <a:r>
              <a:rPr lang="en-US" dirty="0" err="1" smtClean="0"/>
              <a:t>prolapse</a:t>
            </a:r>
            <a:r>
              <a:rPr lang="en-US" dirty="0" smtClean="0"/>
              <a:t>, Pelvic inflammatory diseases, urinary or </a:t>
            </a:r>
            <a:r>
              <a:rPr lang="en-US" dirty="0" err="1" smtClean="0"/>
              <a:t>faecal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b="1" dirty="0" smtClean="0"/>
              <a:t>c. Indirect obstetric morbidity</a:t>
            </a:r>
            <a:r>
              <a:rPr lang="en-US" dirty="0" smtClean="0"/>
              <a:t>: Resulted from diseases like </a:t>
            </a:r>
            <a:r>
              <a:rPr lang="en-US" dirty="0" err="1" smtClean="0"/>
              <a:t>anaemia</a:t>
            </a:r>
            <a:r>
              <a:rPr lang="en-US" dirty="0" smtClean="0"/>
              <a:t>, TB, aggravated by the physiological effects of pregnancy.</a:t>
            </a:r>
          </a:p>
          <a:p>
            <a:pPr>
              <a:buNone/>
            </a:pPr>
            <a:r>
              <a:rPr lang="en-US" b="1" dirty="0" smtClean="0"/>
              <a:t>d. Psychological obstetric morbidity:</a:t>
            </a:r>
            <a:r>
              <a:rPr lang="en-US" dirty="0" smtClean="0"/>
              <a:t> Postpartum psychosis or depression and other mental health problems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50"/>
                </a:solidFill>
              </a:rPr>
              <a:t>2. Gynecological morbidity: </a:t>
            </a:r>
            <a:endParaRPr lang="en-US" b="1" u="sng"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Condition, disease or dysfunction of reproductive system that is not related to pregnancy, abortion or childbirth, but may be related to sexual behavior.</a:t>
            </a:r>
          </a:p>
          <a:p>
            <a:pPr>
              <a:buNone/>
            </a:pPr>
            <a:r>
              <a:rPr lang="en-US" b="1" dirty="0" smtClean="0"/>
              <a:t>a. Reproductive tract infection </a:t>
            </a:r>
          </a:p>
          <a:p>
            <a:pPr>
              <a:buNone/>
            </a:pPr>
            <a:r>
              <a:rPr lang="en-US" dirty="0" err="1" smtClean="0"/>
              <a:t>i</a:t>
            </a:r>
            <a:r>
              <a:rPr lang="en-US" b="1" dirty="0" smtClean="0"/>
              <a:t>) STIs</a:t>
            </a:r>
            <a:r>
              <a:rPr lang="en-US" dirty="0" smtClean="0"/>
              <a:t>: Viral, bacterial, </a:t>
            </a:r>
            <a:r>
              <a:rPr lang="en-US" dirty="0" err="1" smtClean="0"/>
              <a:t>chlamydial</a:t>
            </a:r>
            <a:r>
              <a:rPr lang="en-US" dirty="0" smtClean="0"/>
              <a:t> infections, </a:t>
            </a:r>
            <a:r>
              <a:rPr lang="en-US" dirty="0" err="1" smtClean="0"/>
              <a:t>gonorrhoea</a:t>
            </a:r>
            <a:r>
              <a:rPr lang="en-US" dirty="0" smtClean="0"/>
              <a:t>, </a:t>
            </a:r>
            <a:r>
              <a:rPr lang="en-US" dirty="0" err="1" smtClean="0"/>
              <a:t>trichomoniasis</a:t>
            </a:r>
            <a:r>
              <a:rPr lang="en-US" dirty="0" smtClean="0"/>
              <a:t>, syphilis, </a:t>
            </a:r>
            <a:r>
              <a:rPr lang="en-US" dirty="0" err="1" smtClean="0"/>
              <a:t>chancroid</a:t>
            </a:r>
            <a:r>
              <a:rPr lang="en-US" dirty="0" smtClean="0"/>
              <a:t>, genital herpes, genital warts and HIV. </a:t>
            </a:r>
          </a:p>
          <a:p>
            <a:pPr>
              <a:buNone/>
            </a:pPr>
            <a:r>
              <a:rPr lang="en-US" b="1" dirty="0" smtClean="0"/>
              <a:t>ii) Endogenous infections</a:t>
            </a:r>
            <a:r>
              <a:rPr lang="en-US" dirty="0" smtClean="0"/>
              <a:t>: overgrowth of organisms normally present in the vagina e.g. bacterial </a:t>
            </a:r>
            <a:r>
              <a:rPr lang="en-US" dirty="0" err="1" smtClean="0"/>
              <a:t>vaginosis</a:t>
            </a:r>
            <a:r>
              <a:rPr lang="en-US" dirty="0" smtClean="0"/>
              <a:t> and </a:t>
            </a:r>
            <a:r>
              <a:rPr lang="en-US" dirty="0" err="1" smtClean="0"/>
              <a:t>candidiasis</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iii) Iatrogenic infections</a:t>
            </a:r>
            <a:r>
              <a:rPr lang="en-US" dirty="0" smtClean="0"/>
              <a:t>: introduction of microorganism into the reproductive tract through a medical procedure.</a:t>
            </a:r>
          </a:p>
          <a:p>
            <a:pPr>
              <a:buNone/>
            </a:pPr>
            <a:r>
              <a:rPr lang="en-US" b="1" dirty="0" smtClean="0"/>
              <a:t>b. Endocrine or hormonal disorder:</a:t>
            </a:r>
            <a:r>
              <a:rPr lang="en-US" dirty="0" smtClean="0"/>
              <a:t> </a:t>
            </a:r>
            <a:r>
              <a:rPr lang="en-US" dirty="0" err="1" smtClean="0"/>
              <a:t>Metrorrhagia</a:t>
            </a:r>
            <a:r>
              <a:rPr lang="en-US" dirty="0" smtClean="0"/>
              <a:t>, amenorrhea, </a:t>
            </a:r>
            <a:r>
              <a:rPr lang="en-US" dirty="0" err="1" smtClean="0"/>
              <a:t>menorrhagia</a:t>
            </a:r>
            <a:r>
              <a:rPr lang="en-US" dirty="0" smtClean="0"/>
              <a:t>, </a:t>
            </a:r>
            <a:r>
              <a:rPr lang="en-US" dirty="0" err="1" smtClean="0"/>
              <a:t>dysmenorrhoea</a:t>
            </a:r>
            <a:r>
              <a:rPr lang="en-US" dirty="0" smtClean="0"/>
              <a:t>, </a:t>
            </a:r>
            <a:r>
              <a:rPr lang="en-US" dirty="0" err="1" smtClean="0"/>
              <a:t>oligomenorrhoea</a:t>
            </a:r>
            <a:endParaRPr lang="en-US" dirty="0" smtClean="0"/>
          </a:p>
          <a:p>
            <a:pPr>
              <a:buNone/>
            </a:pPr>
            <a:r>
              <a:rPr lang="en-US" b="1" dirty="0" smtClean="0"/>
              <a:t>c. Infertility: </a:t>
            </a:r>
            <a:r>
              <a:rPr lang="en-US" dirty="0" smtClean="0"/>
              <a:t>WHO estimates 8-12% of couples are infertile. causes: endocrinal disorder, STI, puerperal sepsis, post abortion sepsis, congenital</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d. Uterine </a:t>
            </a:r>
            <a:r>
              <a:rPr lang="en-US" b="1" dirty="0" err="1" smtClean="0"/>
              <a:t>prolapse</a:t>
            </a:r>
            <a:endParaRPr lang="en-US" b="1" dirty="0" smtClean="0"/>
          </a:p>
          <a:p>
            <a:pPr>
              <a:buNone/>
            </a:pPr>
            <a:r>
              <a:rPr lang="en-US" b="1" dirty="0" smtClean="0"/>
              <a:t>Causes:</a:t>
            </a:r>
          </a:p>
          <a:p>
            <a:pPr>
              <a:buNone/>
            </a:pPr>
            <a:r>
              <a:rPr lang="en-US" dirty="0" smtClean="0"/>
              <a:t> -</a:t>
            </a:r>
            <a:r>
              <a:rPr lang="en-US" dirty="0" err="1" smtClean="0"/>
              <a:t>Multiparity</a:t>
            </a:r>
            <a:r>
              <a:rPr lang="en-US" dirty="0" smtClean="0"/>
              <a:t>,</a:t>
            </a:r>
          </a:p>
          <a:p>
            <a:pPr>
              <a:buNone/>
            </a:pPr>
            <a:r>
              <a:rPr lang="en-US" dirty="0" smtClean="0"/>
              <a:t> -Excess intra abdominal pressure</a:t>
            </a:r>
          </a:p>
          <a:p>
            <a:pPr>
              <a:buNone/>
            </a:pPr>
            <a:r>
              <a:rPr lang="en-US" dirty="0" smtClean="0"/>
              <a:t>Tissue atrophy</a:t>
            </a:r>
          </a:p>
          <a:p>
            <a:pPr>
              <a:buNone/>
            </a:pPr>
            <a:r>
              <a:rPr lang="en-US" dirty="0" smtClean="0"/>
              <a:t>Chronic health problem: constipation, pulmonary disease etc.</a:t>
            </a:r>
          </a:p>
          <a:p>
            <a:pPr>
              <a:buNone/>
            </a:pPr>
            <a:r>
              <a:rPr lang="en-US" dirty="0" smtClean="0"/>
              <a:t>Family history</a:t>
            </a:r>
          </a:p>
          <a:p>
            <a:pPr>
              <a:buNone/>
            </a:pPr>
            <a:r>
              <a:rPr lang="en-US" dirty="0" smtClean="0"/>
              <a:t> Hard physical </a:t>
            </a:r>
            <a:r>
              <a:rPr lang="en-US" dirty="0" err="1" smtClean="0"/>
              <a:t>labour</a:t>
            </a:r>
            <a:r>
              <a:rPr lang="en-US" dirty="0" smtClean="0"/>
              <a:t>, lifting heavy weights</a:t>
            </a:r>
          </a:p>
          <a:p>
            <a:pPr>
              <a:buNone/>
            </a:pPr>
            <a:r>
              <a:rPr lang="en-US" dirty="0" smtClean="0"/>
              <a:t> Poor nutrition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None/>
            </a:pPr>
            <a:r>
              <a:rPr lang="en-US" b="1" dirty="0" smtClean="0"/>
              <a:t>e. </a:t>
            </a:r>
            <a:r>
              <a:rPr lang="en-US" b="1" dirty="0" err="1" smtClean="0"/>
              <a:t>Gynaecological</a:t>
            </a:r>
            <a:r>
              <a:rPr lang="en-US" b="1" dirty="0" smtClean="0"/>
              <a:t> cancers:</a:t>
            </a:r>
          </a:p>
          <a:p>
            <a:pPr>
              <a:buNone/>
            </a:pPr>
            <a:r>
              <a:rPr lang="en-US" dirty="0" smtClean="0"/>
              <a:t> Cervical cancer, Breast cancer, Endometrial cancer, Ovarian cancer,  Vaginal caner, Vulva cancer, Rarely fallopian tubes.</a:t>
            </a:r>
          </a:p>
          <a:p>
            <a:pPr>
              <a:buNone/>
            </a:pPr>
            <a:r>
              <a:rPr lang="en-US" b="1" dirty="0" smtClean="0"/>
              <a:t>f. Sexual dysfunction</a:t>
            </a:r>
          </a:p>
          <a:p>
            <a:pPr>
              <a:buNone/>
            </a:pPr>
            <a:r>
              <a:rPr lang="en-US" b="1" dirty="0" smtClean="0"/>
              <a:t>g. Menopausal problems</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FAMILY / DECISION MAKERS LEVEL 1</a:t>
            </a:r>
            <a:endParaRPr lang="en-US" dirty="0"/>
          </a:p>
        </p:txBody>
      </p:sp>
      <p:sp>
        <p:nvSpPr>
          <p:cNvPr id="3" name="Content Placeholder 2"/>
          <p:cNvSpPr>
            <a:spLocks noGrp="1"/>
          </p:cNvSpPr>
          <p:nvPr>
            <p:ph idx="1"/>
          </p:nvPr>
        </p:nvSpPr>
        <p:spPr/>
        <p:txBody>
          <a:bodyPr/>
          <a:lstStyle/>
          <a:p>
            <a:pPr>
              <a:buNone/>
            </a:pPr>
            <a:r>
              <a:rPr lang="en-US" dirty="0" smtClean="0"/>
              <a:t>1. </a:t>
            </a:r>
            <a:r>
              <a:rPr lang="en-US" b="1" dirty="0" smtClean="0"/>
              <a:t>Family planning</a:t>
            </a:r>
          </a:p>
          <a:p>
            <a:r>
              <a:rPr lang="en-US" dirty="0" smtClean="0"/>
              <a:t> Need identification</a:t>
            </a:r>
          </a:p>
          <a:p>
            <a:r>
              <a:rPr lang="en-US" dirty="0" smtClean="0"/>
              <a:t> Knowledge of shops and institutions where contraceptives are available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Safe Motherhood</a:t>
            </a:r>
            <a:endParaRPr lang="en-US" b="1" dirty="0"/>
          </a:p>
        </p:txBody>
      </p:sp>
      <p:sp>
        <p:nvSpPr>
          <p:cNvPr id="3" name="Content Placeholder 2"/>
          <p:cNvSpPr>
            <a:spLocks noGrp="1"/>
          </p:cNvSpPr>
          <p:nvPr>
            <p:ph idx="1"/>
          </p:nvPr>
        </p:nvSpPr>
        <p:spPr>
          <a:xfrm>
            <a:off x="228600" y="1371600"/>
            <a:ext cx="8686800" cy="5486400"/>
          </a:xfrm>
        </p:spPr>
        <p:txBody>
          <a:bodyPr>
            <a:normAutofit fontScale="92500" lnSpcReduction="10000"/>
          </a:bodyPr>
          <a:lstStyle/>
          <a:p>
            <a:r>
              <a:rPr lang="en-US" dirty="0" smtClean="0"/>
              <a:t>Identification of pregnant woman and recognition of danger signs</a:t>
            </a:r>
          </a:p>
          <a:p>
            <a:r>
              <a:rPr lang="en-US" dirty="0" smtClean="0"/>
              <a:t> Provide nutritious diet, supplements and adequate rest to pregnant women.</a:t>
            </a:r>
          </a:p>
          <a:p>
            <a:r>
              <a:rPr lang="en-US" dirty="0" smtClean="0"/>
              <a:t> Encourage utilization of antenatal care services.</a:t>
            </a:r>
          </a:p>
          <a:p>
            <a:r>
              <a:rPr lang="en-US" dirty="0" smtClean="0"/>
              <a:t>Identify SBA for care during delivery.</a:t>
            </a:r>
          </a:p>
          <a:p>
            <a:r>
              <a:rPr lang="en-US" dirty="0" smtClean="0"/>
              <a:t> Birth preparedness and complication readiness including arrangement of emergency funds and transport.</a:t>
            </a:r>
          </a:p>
          <a:p>
            <a:r>
              <a:rPr lang="en-US" dirty="0" smtClean="0"/>
              <a:t> Encourage utilization of postnatal care.</a:t>
            </a:r>
          </a:p>
          <a:p>
            <a:r>
              <a:rPr lang="en-US" dirty="0" smtClean="0"/>
              <a:t>Encourage registration of maternal death</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3.New born care</a:t>
            </a:r>
            <a:endParaRPr lang="en-US" dirty="0"/>
          </a:p>
        </p:txBody>
      </p:sp>
      <p:sp>
        <p:nvSpPr>
          <p:cNvPr id="3" name="Content Placeholder 2"/>
          <p:cNvSpPr>
            <a:spLocks noGrp="1"/>
          </p:cNvSpPr>
          <p:nvPr>
            <p:ph idx="1"/>
          </p:nvPr>
        </p:nvSpPr>
        <p:spPr/>
        <p:txBody>
          <a:bodyPr/>
          <a:lstStyle/>
          <a:p>
            <a:r>
              <a:rPr lang="en-US" dirty="0" smtClean="0"/>
              <a:t>Proper care of newborn baby</a:t>
            </a:r>
          </a:p>
          <a:p>
            <a:r>
              <a:rPr lang="en-US" dirty="0" smtClean="0"/>
              <a:t> Identification of danger signs and complications related to newborn and seek care from appropriate health institution.</a:t>
            </a:r>
          </a:p>
          <a:p>
            <a:r>
              <a:rPr lang="en-US" dirty="0" smtClean="0"/>
              <a:t>Complete immunization as the schedule of EPI </a:t>
            </a:r>
            <a:r>
              <a:rPr lang="en-US" dirty="0" err="1" smtClean="0"/>
              <a:t>programme</a:t>
            </a:r>
            <a:r>
              <a:rPr lang="en-US" dirty="0" smtClean="0"/>
              <a:t>.</a:t>
            </a:r>
          </a:p>
          <a:p>
            <a:r>
              <a:rPr lang="en-US" dirty="0" smtClean="0"/>
              <a:t>Registration of neonatal birth and death event.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b="1" dirty="0" smtClean="0">
                <a:solidFill>
                  <a:srgbClr val="00B050"/>
                </a:solidFill>
              </a:rPr>
              <a:t>The working definition of Sexuality by WHO</a:t>
            </a:r>
            <a:endParaRPr lang="en-AU" sz="4000" b="1" dirty="0">
              <a:solidFill>
                <a:srgbClr val="00B050"/>
              </a:solidFill>
            </a:endParaRPr>
          </a:p>
        </p:txBody>
      </p:sp>
      <p:sp>
        <p:nvSpPr>
          <p:cNvPr id="3" name="Content Placeholder 2"/>
          <p:cNvSpPr>
            <a:spLocks noGrp="1"/>
          </p:cNvSpPr>
          <p:nvPr>
            <p:ph idx="1"/>
          </p:nvPr>
        </p:nvSpPr>
        <p:spPr>
          <a:xfrm>
            <a:off x="228600" y="1447800"/>
            <a:ext cx="8763000" cy="5181600"/>
          </a:xfrm>
        </p:spPr>
        <p:txBody>
          <a:bodyPr>
            <a:normAutofit fontScale="92500" lnSpcReduction="10000"/>
          </a:bodyPr>
          <a:lstStyle/>
          <a:p>
            <a:r>
              <a:rPr lang="en-US" dirty="0"/>
              <a:t>“Sexuality” is:... a central aspect of being human throughout life [that] encompasses sex, gender  identities and roles, sexual orientation, eroticism, pleasure, intimacy and reproduction. Sexuality is experienced and expressed in thoughts, fantasies, desires, beliefs, attitudes, values, </a:t>
            </a:r>
            <a:r>
              <a:rPr lang="en-US" dirty="0" smtClean="0"/>
              <a:t>behaviors, </a:t>
            </a:r>
            <a:r>
              <a:rPr lang="en-US" dirty="0"/>
              <a:t>practices, roles and relationships. While sexuality can include all of these dimensions, not all of them are always experienced or expressed. Sexuality is influenced by the interaction of biological, psychological, social, economic, political, cultural, legal, historical, religious and spiritual factors.” </a:t>
            </a:r>
            <a:endParaRPr lang="en-AU" dirty="0"/>
          </a:p>
          <a:p>
            <a:pPr marL="0" indent="0">
              <a:buNone/>
            </a:pPr>
            <a:endParaRPr lang="en-AU" dirty="0"/>
          </a:p>
          <a:p>
            <a:endParaRPr lang="en-AU" dirty="0"/>
          </a:p>
        </p:txBody>
      </p:sp>
    </p:spTree>
    <p:extLst>
      <p:ext uri="{BB962C8B-B14F-4D97-AF65-F5344CB8AC3E}">
        <p14:creationId xmlns:p14="http://schemas.microsoft.com/office/powerpoint/2010/main" val="937476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4. Prevention and management of abortion complication: Recognition of sign and symptoms of abortion complications. , Know where to seek help.</a:t>
            </a:r>
          </a:p>
          <a:p>
            <a:pPr>
              <a:buNone/>
            </a:pPr>
            <a:r>
              <a:rPr lang="en-US" dirty="0" smtClean="0"/>
              <a:t>5. RTI/STI/HIV/AIDS: Promotion of condom., Recognize RTI/STD symptoms and seek </a:t>
            </a:r>
            <a:r>
              <a:rPr lang="en-US" dirty="0" err="1" smtClean="0"/>
              <a:t>care.,Treatment</a:t>
            </a:r>
            <a:r>
              <a:rPr lang="en-US" dirty="0" smtClean="0"/>
              <a:t> of both partners in the case of infection.</a:t>
            </a:r>
          </a:p>
          <a:p>
            <a:pPr>
              <a:buNone/>
            </a:pPr>
            <a:r>
              <a:rPr lang="en-US" dirty="0" smtClean="0"/>
              <a:t>6. Infertility: Identification of Infertility, Seek care and treatment of infertility by both partners.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7. Adolescent health:</a:t>
            </a:r>
          </a:p>
          <a:p>
            <a:pPr>
              <a:buNone/>
            </a:pPr>
            <a:r>
              <a:rPr lang="en-US" dirty="0" smtClean="0"/>
              <a:t> Family life education </a:t>
            </a:r>
            <a:r>
              <a:rPr lang="en-US" dirty="0" err="1" smtClean="0"/>
              <a:t>programme</a:t>
            </a:r>
            <a:r>
              <a:rPr lang="en-US" dirty="0" smtClean="0"/>
              <a:t>; </a:t>
            </a:r>
            <a:r>
              <a:rPr lang="en-US" dirty="0" err="1" smtClean="0"/>
              <a:t>eg</a:t>
            </a:r>
            <a:r>
              <a:rPr lang="en-US" dirty="0" smtClean="0"/>
              <a:t>, discussion between parents and children about; delay marriage, delay pregnancy, nutritious diet especially to daughter and education to daughters etc.</a:t>
            </a:r>
          </a:p>
          <a:p>
            <a:pPr>
              <a:buNone/>
            </a:pPr>
            <a:r>
              <a:rPr lang="en-US" dirty="0" smtClean="0"/>
              <a:t>8. Elderly RH problem; Identification of RH problem of reproductive organs, Identification of different health institutions for their treatment and management.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RH SERVICE AT COMMUNITY LEVEL</a:t>
            </a:r>
            <a:endParaRPr lang="en-US" sz="4000" dirty="0"/>
          </a:p>
        </p:txBody>
      </p:sp>
      <p:sp>
        <p:nvSpPr>
          <p:cNvPr id="3" name="Content Placeholder 2"/>
          <p:cNvSpPr>
            <a:spLocks noGrp="1"/>
          </p:cNvSpPr>
          <p:nvPr>
            <p:ph idx="1"/>
          </p:nvPr>
        </p:nvSpPr>
        <p:spPr>
          <a:xfrm>
            <a:off x="228600" y="1295401"/>
            <a:ext cx="8686800" cy="5334000"/>
          </a:xfrm>
        </p:spPr>
        <p:txBody>
          <a:bodyPr>
            <a:normAutofit fontScale="92500" lnSpcReduction="20000"/>
          </a:bodyPr>
          <a:lstStyle/>
          <a:p>
            <a:pPr>
              <a:buNone/>
            </a:pPr>
            <a:r>
              <a:rPr lang="en-US" b="1" dirty="0" smtClean="0"/>
              <a:t>1.Family planning</a:t>
            </a:r>
          </a:p>
          <a:p>
            <a:r>
              <a:rPr lang="en-US" dirty="0" smtClean="0"/>
              <a:t>Sexuality and gender information, education, and counseling for adolescents, youth, men, and women.</a:t>
            </a:r>
          </a:p>
          <a:p>
            <a:r>
              <a:rPr lang="en-US" dirty="0" smtClean="0"/>
              <a:t>Community based contraceptives distribution through community based health workers / volunteers, women’s groups, community based workers. </a:t>
            </a:r>
          </a:p>
          <a:p>
            <a:r>
              <a:rPr lang="en-US" dirty="0" smtClean="0"/>
              <a:t>Social marketing of condoms and re-supply of oral pills through community service.</a:t>
            </a:r>
          </a:p>
          <a:p>
            <a:r>
              <a:rPr lang="en-US" dirty="0" smtClean="0"/>
              <a:t> Counseling and referral for other contraceptive methods.</a:t>
            </a:r>
          </a:p>
          <a:p>
            <a:r>
              <a:rPr lang="en-US" dirty="0" smtClean="0"/>
              <a:t> IEC for LAM</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Safe Motherhood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Counseling /education for breast feeding, nutrition, FP, rest exercise etc.</a:t>
            </a:r>
          </a:p>
          <a:p>
            <a:r>
              <a:rPr lang="en-US" dirty="0" smtClean="0"/>
              <a:t>Awareness rising for risk factors.</a:t>
            </a:r>
          </a:p>
          <a:p>
            <a:r>
              <a:rPr lang="en-US" dirty="0" smtClean="0"/>
              <a:t> Recognizing dangers signs Support SBA</a:t>
            </a:r>
          </a:p>
          <a:p>
            <a:r>
              <a:rPr lang="en-US" dirty="0" smtClean="0"/>
              <a:t>Create awareness about services that SBA offers.</a:t>
            </a:r>
          </a:p>
          <a:p>
            <a:r>
              <a:rPr lang="en-US" dirty="0" smtClean="0"/>
              <a:t> Mobilize community to support referral and transportation ( emergency fund and transport)</a:t>
            </a:r>
          </a:p>
          <a:p>
            <a:r>
              <a:rPr lang="en-US" dirty="0" smtClean="0"/>
              <a:t>Identification of local health institution of maternal and neonatal health MNH) services.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smtClean="0"/>
              <a:t>Cont….</a:t>
            </a:r>
            <a:endParaRPr lang="en-US" dirty="0"/>
          </a:p>
        </p:txBody>
      </p:sp>
      <p:sp>
        <p:nvSpPr>
          <p:cNvPr id="3" name="Content Placeholder 2"/>
          <p:cNvSpPr>
            <a:spLocks noGrp="1"/>
          </p:cNvSpPr>
          <p:nvPr>
            <p:ph idx="1"/>
          </p:nvPr>
        </p:nvSpPr>
        <p:spPr>
          <a:xfrm>
            <a:off x="228600" y="1143000"/>
            <a:ext cx="8686800" cy="5562600"/>
          </a:xfrm>
        </p:spPr>
        <p:txBody>
          <a:bodyPr>
            <a:normAutofit fontScale="85000" lnSpcReduction="10000"/>
          </a:bodyPr>
          <a:lstStyle/>
          <a:p>
            <a:r>
              <a:rPr lang="en-US" dirty="0" smtClean="0"/>
              <a:t>Help the poor and underprivileged to utilize MNH services.</a:t>
            </a:r>
          </a:p>
          <a:p>
            <a:r>
              <a:rPr lang="en-US" dirty="0" smtClean="0"/>
              <a:t>IEC /counseling for danger signs during pregnancy, delivery, postpartum for mother.</a:t>
            </a:r>
          </a:p>
          <a:p>
            <a:r>
              <a:rPr lang="en-US" dirty="0" smtClean="0"/>
              <a:t>Identify potential blood donors for emergency.</a:t>
            </a:r>
          </a:p>
          <a:p>
            <a:r>
              <a:rPr lang="en-US" dirty="0" smtClean="0"/>
              <a:t> Encourage utilization of antenatal care services.</a:t>
            </a:r>
          </a:p>
          <a:p>
            <a:r>
              <a:rPr lang="en-US" dirty="0" smtClean="0"/>
              <a:t>Birth preparedness and complication readiness with families (delivery by SBA and preparation or arrangement of emergency funds and transport).</a:t>
            </a:r>
          </a:p>
          <a:p>
            <a:r>
              <a:rPr lang="en-US" dirty="0" smtClean="0"/>
              <a:t>Detection of complication complications in mother and baby and facilitation for referral to health facility.</a:t>
            </a:r>
          </a:p>
          <a:p>
            <a:r>
              <a:rPr lang="en-US" dirty="0" smtClean="0"/>
              <a:t>Postnatal visit for mother and baby.</a:t>
            </a:r>
          </a:p>
          <a:p>
            <a:r>
              <a:rPr lang="en-US" dirty="0" smtClean="0"/>
              <a:t> Encourage for registration of maternal death.</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3.New born care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Counseling /education for breast feeding, baby care prevention from hypothermia, immunization.</a:t>
            </a:r>
          </a:p>
          <a:p>
            <a:r>
              <a:rPr lang="en-US" dirty="0" smtClean="0"/>
              <a:t>Early and exclusive breast feeding promotion and counseling.</a:t>
            </a:r>
          </a:p>
          <a:p>
            <a:r>
              <a:rPr lang="en-US" dirty="0" smtClean="0"/>
              <a:t>Identification of danger sign related to newborn baby refer to nearest appropriate health facility.</a:t>
            </a:r>
          </a:p>
          <a:p>
            <a:r>
              <a:rPr lang="en-US" dirty="0" smtClean="0"/>
              <a:t>Promotion and management of neonatal hypothermia by keeping baby warm and immediate breast feeding.</a:t>
            </a:r>
          </a:p>
          <a:p>
            <a:r>
              <a:rPr lang="en-US" dirty="0" smtClean="0"/>
              <a:t> Encourage to complete immunization for newborn as the schedule of EPI </a:t>
            </a:r>
            <a:r>
              <a:rPr lang="en-US" dirty="0" err="1" smtClean="0"/>
              <a:t>programme</a:t>
            </a:r>
            <a:r>
              <a:rPr lang="en-US" dirty="0" smtClean="0"/>
              <a:t>.</a:t>
            </a:r>
          </a:p>
          <a:p>
            <a:r>
              <a:rPr lang="en-US" dirty="0" smtClean="0"/>
              <a:t>Encourage for registration of neonatal birth and death event.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Prevention and management of abortion complication</a:t>
            </a:r>
            <a:endParaRPr lang="en-US" dirty="0"/>
          </a:p>
        </p:txBody>
      </p:sp>
      <p:sp>
        <p:nvSpPr>
          <p:cNvPr id="3" name="Content Placeholder 2"/>
          <p:cNvSpPr>
            <a:spLocks noGrp="1"/>
          </p:cNvSpPr>
          <p:nvPr>
            <p:ph idx="1"/>
          </p:nvPr>
        </p:nvSpPr>
        <p:spPr>
          <a:xfrm>
            <a:off x="152400" y="1600200"/>
            <a:ext cx="8763000" cy="5257800"/>
          </a:xfrm>
        </p:spPr>
        <p:txBody>
          <a:bodyPr>
            <a:normAutofit fontScale="92500" lnSpcReduction="20000"/>
          </a:bodyPr>
          <a:lstStyle/>
          <a:p>
            <a:r>
              <a:rPr lang="en-US" dirty="0" smtClean="0"/>
              <a:t>Counseling on prevention of unwanted pregnancy, or FP counseling, and re-supply of oral pills and condom.</a:t>
            </a:r>
          </a:p>
          <a:p>
            <a:r>
              <a:rPr lang="en-US" dirty="0" smtClean="0"/>
              <a:t>Recognition of danger signs for spontaneous and induced abortion with referral to nearest appropriate health facility for diagnosis and treatment.</a:t>
            </a:r>
          </a:p>
          <a:p>
            <a:r>
              <a:rPr lang="en-US" dirty="0" smtClean="0"/>
              <a:t>Recognition of sign and symptoms of abortion and its complications.</a:t>
            </a:r>
          </a:p>
          <a:p>
            <a:r>
              <a:rPr lang="en-US" dirty="0" smtClean="0"/>
              <a:t>Timely referral to the appropriate formal health care system.</a:t>
            </a:r>
          </a:p>
          <a:p>
            <a:r>
              <a:rPr lang="en-US" dirty="0" smtClean="0"/>
              <a:t> Counseling on unwanted pregnancy and safe abortion service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RTI/STI/HIV/AIDS</a:t>
            </a:r>
            <a:endParaRPr lang="en-US" dirty="0"/>
          </a:p>
        </p:txBody>
      </p:sp>
      <p:sp>
        <p:nvSpPr>
          <p:cNvPr id="3" name="Content Placeholder 2"/>
          <p:cNvSpPr>
            <a:spLocks noGrp="1"/>
          </p:cNvSpPr>
          <p:nvPr>
            <p:ph idx="1"/>
          </p:nvPr>
        </p:nvSpPr>
        <p:spPr/>
        <p:txBody>
          <a:bodyPr/>
          <a:lstStyle/>
          <a:p>
            <a:r>
              <a:rPr lang="en-US" dirty="0" smtClean="0"/>
              <a:t>Sexuality and gender education and counseling.</a:t>
            </a:r>
          </a:p>
          <a:p>
            <a:r>
              <a:rPr lang="en-US" dirty="0" smtClean="0"/>
              <a:t>Condom Promotion and distribution.</a:t>
            </a:r>
          </a:p>
          <a:p>
            <a:r>
              <a:rPr lang="en-US" dirty="0" smtClean="0"/>
              <a:t>Counseling on safe sexual activity.</a:t>
            </a:r>
          </a:p>
          <a:p>
            <a:r>
              <a:rPr lang="en-US" dirty="0" smtClean="0"/>
              <a:t>Counseling / education on RTI/ STD / HIV infection management and treatment.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Infertility</a:t>
            </a:r>
            <a:endParaRPr lang="en-US" dirty="0"/>
          </a:p>
        </p:txBody>
      </p:sp>
      <p:sp>
        <p:nvSpPr>
          <p:cNvPr id="3" name="Content Placeholder 2"/>
          <p:cNvSpPr>
            <a:spLocks noGrp="1"/>
          </p:cNvSpPr>
          <p:nvPr>
            <p:ph idx="1"/>
          </p:nvPr>
        </p:nvSpPr>
        <p:spPr>
          <a:xfrm>
            <a:off x="228600" y="1600200"/>
            <a:ext cx="8686800" cy="5029200"/>
          </a:xfrm>
        </p:spPr>
        <p:txBody>
          <a:bodyPr>
            <a:normAutofit/>
          </a:bodyPr>
          <a:lstStyle/>
          <a:p>
            <a:r>
              <a:rPr lang="en-US" dirty="0" smtClean="0"/>
              <a:t>Prevention and treatment of infertility by counseling and education.</a:t>
            </a:r>
          </a:p>
          <a:p>
            <a:r>
              <a:rPr lang="en-US" dirty="0" smtClean="0"/>
              <a:t>Refer to appropriate health facility for treatment and management of infertility to both partners.</a:t>
            </a:r>
          </a:p>
          <a:p>
            <a:r>
              <a:rPr lang="en-US" dirty="0" smtClean="0"/>
              <a:t>counseling and education for prevention and treatment of infertility</a:t>
            </a:r>
          </a:p>
          <a:p>
            <a:r>
              <a:rPr lang="en-US" dirty="0" smtClean="0"/>
              <a:t>Refer to appropriate health facility for treatment and management of infertility to both partners.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Adolescent health</a:t>
            </a:r>
            <a:endParaRPr lang="en-US" dirty="0"/>
          </a:p>
        </p:txBody>
      </p:sp>
      <p:sp>
        <p:nvSpPr>
          <p:cNvPr id="3" name="Content Placeholder 2"/>
          <p:cNvSpPr>
            <a:spLocks noGrp="1"/>
          </p:cNvSpPr>
          <p:nvPr>
            <p:ph idx="1"/>
          </p:nvPr>
        </p:nvSpPr>
        <p:spPr/>
        <p:txBody>
          <a:bodyPr>
            <a:normAutofit fontScale="92500"/>
          </a:bodyPr>
          <a:lstStyle/>
          <a:p>
            <a:r>
              <a:rPr lang="en-US" dirty="0" smtClean="0"/>
              <a:t>Information on sexuality and gender information.</a:t>
            </a:r>
          </a:p>
          <a:p>
            <a:r>
              <a:rPr lang="en-US" dirty="0" smtClean="0"/>
              <a:t>Create awareness on risk factors of early marriage and pregnancy.</a:t>
            </a:r>
          </a:p>
          <a:p>
            <a:r>
              <a:rPr lang="en-US" dirty="0" smtClean="0"/>
              <a:t>Conduct the </a:t>
            </a:r>
            <a:r>
              <a:rPr lang="en-US" dirty="0" err="1" smtClean="0"/>
              <a:t>programme</a:t>
            </a:r>
            <a:r>
              <a:rPr lang="en-US" dirty="0" smtClean="0"/>
              <a:t> of Family life education.</a:t>
            </a:r>
          </a:p>
          <a:p>
            <a:r>
              <a:rPr lang="en-US" dirty="0" smtClean="0"/>
              <a:t>Increasing awareness on FP method availability of contraceptives, danger signs and risk factors of teenage pregnancy.</a:t>
            </a:r>
          </a:p>
          <a:p>
            <a:r>
              <a:rPr lang="en-US" dirty="0" smtClean="0"/>
              <a:t> Adolescent health</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Definition</a:t>
            </a:r>
            <a:endParaRPr lang="en-US" b="1" dirty="0">
              <a:solidFill>
                <a:srgbClr val="92D050"/>
              </a:solidFill>
            </a:endParaRPr>
          </a:p>
        </p:txBody>
      </p:sp>
      <p:sp>
        <p:nvSpPr>
          <p:cNvPr id="3" name="Content Placeholder 2"/>
          <p:cNvSpPr>
            <a:spLocks noGrp="1"/>
          </p:cNvSpPr>
          <p:nvPr>
            <p:ph idx="1"/>
          </p:nvPr>
        </p:nvSpPr>
        <p:spPr>
          <a:xfrm>
            <a:off x="228600" y="1219200"/>
            <a:ext cx="8686800" cy="5410200"/>
          </a:xfrm>
        </p:spPr>
        <p:txBody>
          <a:bodyPr>
            <a:normAutofit/>
          </a:bodyPr>
          <a:lstStyle/>
          <a:p>
            <a:r>
              <a:rPr lang="en-US" b="1" i="1" u="sng" dirty="0" smtClean="0">
                <a:solidFill>
                  <a:srgbClr val="00B0F0"/>
                </a:solidFill>
              </a:rPr>
              <a:t>SEXUAL </a:t>
            </a:r>
            <a:r>
              <a:rPr lang="en-US" b="1" i="1" u="sng" dirty="0" err="1" smtClean="0">
                <a:solidFill>
                  <a:srgbClr val="00B0F0"/>
                </a:solidFill>
              </a:rPr>
              <a:t>HEALTH:</a:t>
            </a:r>
            <a:r>
              <a:rPr lang="en-US" dirty="0" err="1" smtClean="0"/>
              <a:t>It</a:t>
            </a:r>
            <a:r>
              <a:rPr lang="en-US" dirty="0" smtClean="0"/>
              <a:t> is the integration of the somatic, emotional, intellectual and social aspects of sexual being, in ways that are positively enriching and enhance personality, communication and love.</a:t>
            </a:r>
          </a:p>
          <a:p>
            <a:r>
              <a:rPr lang="en-US" dirty="0" smtClean="0"/>
              <a:t> </a:t>
            </a:r>
            <a:r>
              <a:rPr lang="en-US" i="1" dirty="0" smtClean="0"/>
              <a:t>"Sexual health is a state of physical, emotional, mental and social well-being in relation to sexuality; it is not merely the absence of disease, dysfunction or infirmity.” </a:t>
            </a:r>
            <a:r>
              <a:rPr lang="en-US" b="1" i="1" u="sng" dirty="0" smtClean="0"/>
              <a:t>-WHO-1950</a:t>
            </a:r>
            <a:endParaRPr lang="en-US" b="1" i="1" u="sng"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8.Elderly RH problem</a:t>
            </a:r>
            <a:endParaRPr lang="en-US" dirty="0"/>
          </a:p>
        </p:txBody>
      </p:sp>
      <p:sp>
        <p:nvSpPr>
          <p:cNvPr id="3" name="Content Placeholder 2"/>
          <p:cNvSpPr>
            <a:spLocks noGrp="1"/>
          </p:cNvSpPr>
          <p:nvPr>
            <p:ph idx="1"/>
          </p:nvPr>
        </p:nvSpPr>
        <p:spPr/>
        <p:txBody>
          <a:bodyPr/>
          <a:lstStyle/>
          <a:p>
            <a:r>
              <a:rPr lang="en-US" dirty="0" smtClean="0"/>
              <a:t>Health promotion information (including information on uterus </a:t>
            </a:r>
            <a:r>
              <a:rPr lang="en-US" dirty="0" err="1" smtClean="0"/>
              <a:t>prolapse</a:t>
            </a:r>
            <a:r>
              <a:rPr lang="en-US" dirty="0" smtClean="0"/>
              <a:t> and smoking prevention).</a:t>
            </a:r>
          </a:p>
          <a:p>
            <a:r>
              <a:rPr lang="en-US" dirty="0" smtClean="0"/>
              <a:t> Identification of RH problem related to reproductive organs.</a:t>
            </a:r>
          </a:p>
          <a:p>
            <a:r>
              <a:rPr lang="en-US" dirty="0" smtClean="0"/>
              <a:t> Identification of different health institutions for their treatment and management and referral.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H SERVICE AT SUB-HEALTH POST    AND HEALTH POST LEVEL1.Family planning   Supervision and support to community activities..."/>
          <p:cNvPicPr>
            <a:picLocks noChangeAspect="1" noChangeArrowheads="1"/>
          </p:cNvPicPr>
          <p:nvPr/>
        </p:nvPicPr>
        <p:blipFill>
          <a:blip r:embed="rId2"/>
          <a:srcRect/>
          <a:stretch>
            <a:fillRect/>
          </a:stretch>
        </p:blipFill>
        <p:spPr bwMode="auto">
          <a:xfrm>
            <a:off x="471399" y="457200"/>
            <a:ext cx="8189787" cy="614876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2. Safe Motherhood   Four focused antenatal visits.   Monitor BP, weight, FHR.   IEC /counseling for danger signs durin..."/>
          <p:cNvPicPr>
            <a:picLocks noChangeAspect="1" noChangeArrowheads="1"/>
          </p:cNvPicPr>
          <p:nvPr/>
        </p:nvPicPr>
        <p:blipFill>
          <a:blip r:embed="rId2"/>
          <a:srcRect/>
          <a:stretch>
            <a:fillRect/>
          </a:stretch>
        </p:blipFill>
        <p:spPr bwMode="auto">
          <a:xfrm>
            <a:off x="229236" y="304800"/>
            <a:ext cx="8152764" cy="6120963"/>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   Treatment for night blindness.   Tetanus toxiod immunization.   Treatment for worms.   Facilitated referrals to hig..."/>
          <p:cNvPicPr>
            <a:picLocks noChangeAspect="1" noChangeArrowheads="1"/>
          </p:cNvPicPr>
          <p:nvPr/>
        </p:nvPicPr>
        <p:blipFill>
          <a:blip r:embed="rId2"/>
          <a:srcRect/>
          <a:stretch>
            <a:fillRect/>
          </a:stretch>
        </p:blipFill>
        <p:spPr bwMode="auto">
          <a:xfrm>
            <a:off x="228600" y="208654"/>
            <a:ext cx="8552056" cy="6420746"/>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   Three Postnatal visits for mother and baby.   Detection postpartum complications of maternal    and obstetric first a..."/>
          <p:cNvPicPr>
            <a:picLocks noChangeAspect="1" noChangeArrowheads="1"/>
          </p:cNvPicPr>
          <p:nvPr/>
        </p:nvPicPr>
        <p:blipFill>
          <a:blip r:embed="rId2"/>
          <a:srcRect/>
          <a:stretch>
            <a:fillRect/>
          </a:stretch>
        </p:blipFill>
        <p:spPr bwMode="auto">
          <a:xfrm>
            <a:off x="363980" y="381000"/>
            <a:ext cx="8018020" cy="60198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3. Newborn Care   Immediate and exclusive breast feeding.   Resuscitation and stabilization of newborn with    asphyxia ..."/>
          <p:cNvPicPr>
            <a:picLocks noChangeAspect="1" noChangeArrowheads="1"/>
          </p:cNvPicPr>
          <p:nvPr/>
        </p:nvPicPr>
        <p:blipFill>
          <a:blip r:embed="rId2"/>
          <a:srcRect/>
          <a:stretch>
            <a:fillRect/>
          </a:stretch>
        </p:blipFill>
        <p:spPr bwMode="auto">
          <a:xfrm>
            <a:off x="228600" y="152400"/>
            <a:ext cx="8626983" cy="64770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4.Prevention and management of    abortion complication   Prevention and management of abortion    complication   Diagno..."/>
          <p:cNvPicPr>
            <a:picLocks noChangeAspect="1" noChangeArrowheads="1"/>
          </p:cNvPicPr>
          <p:nvPr/>
        </p:nvPicPr>
        <p:blipFill>
          <a:blip r:embed="rId2"/>
          <a:srcRect/>
          <a:stretch>
            <a:fillRect/>
          </a:stretch>
        </p:blipFill>
        <p:spPr bwMode="auto">
          <a:xfrm>
            <a:off x="304800" y="228600"/>
            <a:ext cx="8221008" cy="61722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5.RTI/STI/HIV/AIDS   Syndrome detection, treatment and referral of RTI    /STD cases.   Identification, treatment and re..."/>
          <p:cNvPicPr>
            <a:picLocks noChangeAspect="1" noChangeArrowheads="1"/>
          </p:cNvPicPr>
          <p:nvPr/>
        </p:nvPicPr>
        <p:blipFill>
          <a:blip r:embed="rId2"/>
          <a:srcRect/>
          <a:stretch>
            <a:fillRect/>
          </a:stretch>
        </p:blipFill>
        <p:spPr bwMode="auto">
          <a:xfrm>
            <a:off x="304800" y="285571"/>
            <a:ext cx="8534400" cy="6343829"/>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6.Infertility    counseling and education for prevention and    treatment of infertility   Refer to appropriate health f..."/>
          <p:cNvPicPr>
            <a:picLocks noChangeAspect="1" noChangeArrowheads="1"/>
          </p:cNvPicPr>
          <p:nvPr/>
        </p:nvPicPr>
        <p:blipFill>
          <a:blip r:embed="rId2"/>
          <a:srcRect/>
          <a:stretch>
            <a:fillRect/>
          </a:stretch>
        </p:blipFill>
        <p:spPr bwMode="auto">
          <a:xfrm>
            <a:off x="152400" y="228600"/>
            <a:ext cx="8792946" cy="62484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7.Adolescent health   Free availability of oral pills condoms.   Antenatal, delivery, postpartum, newborn care    servic..."/>
          <p:cNvPicPr>
            <a:picLocks noChangeAspect="1" noChangeArrowheads="1"/>
          </p:cNvPicPr>
          <p:nvPr/>
        </p:nvPicPr>
        <p:blipFill>
          <a:blip r:embed="rId2"/>
          <a:srcRect/>
          <a:stretch>
            <a:fillRect/>
          </a:stretch>
        </p:blipFill>
        <p:spPr bwMode="auto">
          <a:xfrm>
            <a:off x="178649" y="228600"/>
            <a:ext cx="8584351" cy="644499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92D050"/>
                </a:solidFill>
              </a:rPr>
              <a:t>FACTORS INFLUENCING SEXUALITY </a:t>
            </a:r>
            <a:endParaRPr lang="en-US" b="1" dirty="0">
              <a:solidFill>
                <a:srgbClr val="92D050"/>
              </a:solidFill>
            </a:endParaRPr>
          </a:p>
        </p:txBody>
      </p:sp>
      <p:sp>
        <p:nvSpPr>
          <p:cNvPr id="3" name="Content Placeholder 2"/>
          <p:cNvSpPr>
            <a:spLocks noGrp="1"/>
          </p:cNvSpPr>
          <p:nvPr>
            <p:ph idx="1"/>
          </p:nvPr>
        </p:nvSpPr>
        <p:spPr>
          <a:xfrm>
            <a:off x="228600" y="1295400"/>
            <a:ext cx="8458200" cy="4830763"/>
          </a:xfrm>
        </p:spPr>
        <p:txBody>
          <a:bodyPr/>
          <a:lstStyle/>
          <a:p>
            <a:r>
              <a:rPr lang="en-US" dirty="0" smtClean="0"/>
              <a:t> Many factors influence a person's sexuality such as developmental level mentioned below: </a:t>
            </a:r>
          </a:p>
          <a:p>
            <a:pPr>
              <a:buNone/>
            </a:pPr>
            <a:r>
              <a:rPr lang="en-US" dirty="0" smtClean="0"/>
              <a:t>a)Culture</a:t>
            </a:r>
          </a:p>
          <a:p>
            <a:pPr>
              <a:buNone/>
            </a:pPr>
            <a:r>
              <a:rPr lang="en-US" dirty="0" smtClean="0"/>
              <a:t>b) Religious Values </a:t>
            </a:r>
          </a:p>
          <a:p>
            <a:pPr>
              <a:buNone/>
            </a:pPr>
            <a:r>
              <a:rPr lang="en-US" dirty="0" smtClean="0"/>
              <a:t>c) Personal </a:t>
            </a:r>
          </a:p>
          <a:p>
            <a:pPr>
              <a:buNone/>
            </a:pPr>
            <a:r>
              <a:rPr lang="en-US" dirty="0" smtClean="0"/>
              <a:t>d) Health Status </a:t>
            </a:r>
          </a:p>
          <a:p>
            <a:pPr>
              <a:buNone/>
            </a:pPr>
            <a:r>
              <a:rPr lang="en-US" dirty="0" smtClean="0"/>
              <a:t>e) Medication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RH SERVICE AT PRIMARY    HEALTH CARE CENTRE LEVEL1.Family planning   In addition to service provided to services provided..."/>
          <p:cNvPicPr>
            <a:picLocks noChangeAspect="1" noChangeArrowheads="1"/>
          </p:cNvPicPr>
          <p:nvPr/>
        </p:nvPicPr>
        <p:blipFill>
          <a:blip r:embed="rId2"/>
          <a:srcRect/>
          <a:stretch>
            <a:fillRect/>
          </a:stretch>
        </p:blipFill>
        <p:spPr bwMode="auto">
          <a:xfrm>
            <a:off x="356024" y="381000"/>
            <a:ext cx="8330776" cy="6254612"/>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2. Safe Motherhood   Four focused antenatal visits.   Monitor BP, weight, FHR.   IEC /counseling for danger signs durin..."/>
          <p:cNvPicPr>
            <a:picLocks noChangeAspect="1" noChangeArrowheads="1"/>
          </p:cNvPicPr>
          <p:nvPr/>
        </p:nvPicPr>
        <p:blipFill>
          <a:blip r:embed="rId2"/>
          <a:srcRect/>
          <a:stretch>
            <a:fillRect/>
          </a:stretch>
        </p:blipFill>
        <p:spPr bwMode="auto">
          <a:xfrm>
            <a:off x="406930" y="304800"/>
            <a:ext cx="8322502" cy="62484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   Tetanus toxiod immunization.   Universal treatment for worms.   Hemoglobin estimation.   Blood group typing includi..."/>
          <p:cNvPicPr>
            <a:picLocks noChangeAspect="1" noChangeArrowheads="1"/>
          </p:cNvPicPr>
          <p:nvPr/>
        </p:nvPicPr>
        <p:blipFill>
          <a:blip r:embed="rId2"/>
          <a:srcRect/>
          <a:stretch>
            <a:fillRect/>
          </a:stretch>
        </p:blipFill>
        <p:spPr bwMode="auto">
          <a:xfrm>
            <a:off x="381000" y="76200"/>
            <a:ext cx="8829971" cy="66294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   Vacuum delivery.   Suture vaginal tears rectal tears.   Three Postnatal visits for mother and baby.   Detection of ..."/>
          <p:cNvPicPr>
            <a:picLocks noChangeAspect="1" noChangeArrowheads="1"/>
          </p:cNvPicPr>
          <p:nvPr/>
        </p:nvPicPr>
        <p:blipFill>
          <a:blip r:embed="rId2"/>
          <a:srcRect/>
          <a:stretch>
            <a:fillRect/>
          </a:stretch>
        </p:blipFill>
        <p:spPr bwMode="auto">
          <a:xfrm>
            <a:off x="330412" y="304800"/>
            <a:ext cx="8323138" cy="6248878"/>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3. New born care   Immediate and exclusive breast feeding.   Resuscitation and stabilization of newborn with    asphyxia..."/>
          <p:cNvPicPr>
            <a:picLocks noChangeAspect="1" noChangeArrowheads="1"/>
          </p:cNvPicPr>
          <p:nvPr/>
        </p:nvPicPr>
        <p:blipFill>
          <a:blip r:embed="rId2"/>
          <a:srcRect/>
          <a:stretch>
            <a:fillRect/>
          </a:stretch>
        </p:blipFill>
        <p:spPr bwMode="auto">
          <a:xfrm>
            <a:off x="533400" y="304800"/>
            <a:ext cx="8221008" cy="617220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4. Prevention and management    of abortion complication   Diagnosis of early pregnancy.   Counseling on unwanted pregna..."/>
          <p:cNvPicPr>
            <a:picLocks noChangeAspect="1" noChangeArrowheads="1"/>
          </p:cNvPicPr>
          <p:nvPr/>
        </p:nvPicPr>
        <p:blipFill>
          <a:blip r:embed="rId2"/>
          <a:srcRect/>
          <a:stretch>
            <a:fillRect/>
          </a:stretch>
        </p:blipFill>
        <p:spPr bwMode="auto">
          <a:xfrm>
            <a:off x="304800" y="381000"/>
            <a:ext cx="8534400" cy="6134219"/>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5. RTI/STI/HIV/AIDS   Management of STD on syndromic approach basis    when diagnostic facilities are not available.   S..."/>
          <p:cNvPicPr>
            <a:picLocks noChangeAspect="1" noChangeArrowheads="1"/>
          </p:cNvPicPr>
          <p:nvPr/>
        </p:nvPicPr>
        <p:blipFill>
          <a:blip r:embed="rId2"/>
          <a:srcRect/>
          <a:stretch>
            <a:fillRect/>
          </a:stretch>
        </p:blipFill>
        <p:spPr bwMode="auto">
          <a:xfrm>
            <a:off x="212217" y="152400"/>
            <a:ext cx="8626983" cy="6477000"/>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6. Infertility     Diagnosis, treatment and management of      infertility and referrals to tertiary care, if      necess..."/>
          <p:cNvPicPr>
            <a:picLocks noChangeAspect="1" noChangeArrowheads="1"/>
          </p:cNvPicPr>
          <p:nvPr/>
        </p:nvPicPr>
        <p:blipFill>
          <a:blip r:embed="rId2"/>
          <a:srcRect/>
          <a:stretch>
            <a:fillRect/>
          </a:stretch>
        </p:blipFill>
        <p:spPr bwMode="auto">
          <a:xfrm>
            <a:off x="228600" y="228601"/>
            <a:ext cx="8660868" cy="650244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7. Adolescent health   FP/HIV/STD service modified and delivered as    package e.g., life education clinics in selected a..."/>
          <p:cNvPicPr>
            <a:picLocks noChangeAspect="1" noChangeArrowheads="1"/>
          </p:cNvPicPr>
          <p:nvPr/>
        </p:nvPicPr>
        <p:blipFill>
          <a:blip r:embed="rId2"/>
          <a:srcRect/>
          <a:stretch>
            <a:fillRect/>
          </a:stretch>
        </p:blipFill>
        <p:spPr bwMode="auto">
          <a:xfrm>
            <a:off x="304800" y="238124"/>
            <a:ext cx="8512804" cy="6391276"/>
          </a:xfrm>
          <a:prstGeom prst="rect">
            <a:avLst/>
          </a:prstGeom>
          <a:noFill/>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8. Elderly RH problem   Health promotion information (including information    on prevention uterus prolapse and avoidanc..."/>
          <p:cNvPicPr>
            <a:picLocks noChangeAspect="1" noChangeArrowheads="1"/>
          </p:cNvPicPr>
          <p:nvPr/>
        </p:nvPicPr>
        <p:blipFill>
          <a:blip r:embed="rId2"/>
          <a:srcRect/>
          <a:stretch>
            <a:fillRect/>
          </a:stretch>
        </p:blipFill>
        <p:spPr bwMode="auto">
          <a:xfrm>
            <a:off x="338368" y="152161"/>
            <a:ext cx="8424632" cy="647723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Basic concept of gender</a:t>
            </a:r>
            <a:endParaRPr lang="en-US" b="1" dirty="0">
              <a:solidFill>
                <a:srgbClr val="FFC000"/>
              </a:solidFill>
            </a:endParaRPr>
          </a:p>
        </p:txBody>
      </p:sp>
      <p:sp>
        <p:nvSpPr>
          <p:cNvPr id="3" name="Content Placeholder 2"/>
          <p:cNvSpPr>
            <a:spLocks noGrp="1"/>
          </p:cNvSpPr>
          <p:nvPr>
            <p:ph idx="1"/>
          </p:nvPr>
        </p:nvSpPr>
        <p:spPr/>
        <p:txBody>
          <a:bodyPr>
            <a:normAutofit lnSpcReduction="10000"/>
          </a:bodyPr>
          <a:lstStyle/>
          <a:p>
            <a:r>
              <a:rPr lang="en-US" b="1" u="sng" dirty="0" smtClean="0">
                <a:solidFill>
                  <a:srgbClr val="92D050"/>
                </a:solidFill>
              </a:rPr>
              <a:t>Gender Vs. Sex </a:t>
            </a:r>
          </a:p>
          <a:p>
            <a:pPr>
              <a:buNone/>
            </a:pPr>
            <a:r>
              <a:rPr lang="en-US" dirty="0" smtClean="0"/>
              <a:t>Sex identifies biological differences between men and women. E.g. Women can give birth and men provide sperm. Sex is universal (every nation, throughout history)</a:t>
            </a:r>
          </a:p>
          <a:p>
            <a:pPr>
              <a:buNone/>
            </a:pPr>
            <a:r>
              <a:rPr lang="en-US" dirty="0" smtClean="0"/>
              <a:t> Gender identifies social relations between men and women. Gender is socially constructed. But gender roles are dynamic and change over time.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RH SERVICE AT DISTRICT    HOSPITAL LEVEL1.   Family planning    In addition to service provided to services provided by  ..."/>
          <p:cNvPicPr>
            <a:picLocks noChangeAspect="1" noChangeArrowheads="1"/>
          </p:cNvPicPr>
          <p:nvPr/>
        </p:nvPicPr>
        <p:blipFill>
          <a:blip r:embed="rId2"/>
          <a:srcRect/>
          <a:stretch>
            <a:fillRect/>
          </a:stretch>
        </p:blipFill>
        <p:spPr bwMode="auto">
          <a:xfrm>
            <a:off x="339004" y="304800"/>
            <a:ext cx="8423996" cy="6324600"/>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2. Safe Motherhood   Four focused antenatal visits.   Monitor BP, weight, FHR.   IEC /counseling for danger signs durin..."/>
          <p:cNvPicPr>
            <a:picLocks noChangeAspect="1" noChangeArrowheads="1"/>
          </p:cNvPicPr>
          <p:nvPr/>
        </p:nvPicPr>
        <p:blipFill>
          <a:blip r:embed="rId2"/>
          <a:srcRect/>
          <a:stretch>
            <a:fillRect/>
          </a:stretch>
        </p:blipFill>
        <p:spPr bwMode="auto">
          <a:xfrm>
            <a:off x="521669" y="304800"/>
            <a:ext cx="8221008" cy="6172200"/>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   Treatment for night blindness.   Tetanus toxiod immunization.   Universal treatment for worms.   Hemoglobin estimat..."/>
          <p:cNvPicPr>
            <a:picLocks noChangeAspect="1" noChangeArrowheads="1"/>
          </p:cNvPicPr>
          <p:nvPr/>
        </p:nvPicPr>
        <p:blipFill>
          <a:blip r:embed="rId2"/>
          <a:srcRect/>
          <a:stretch>
            <a:fillRect/>
          </a:stretch>
        </p:blipFill>
        <p:spPr bwMode="auto">
          <a:xfrm>
            <a:off x="304800" y="228600"/>
            <a:ext cx="8599899" cy="6477000"/>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   Detection and management of complications    (BEOC/CEOC service) with facilated referral if    necessary.   Managemen..."/>
          <p:cNvPicPr>
            <a:picLocks noChangeAspect="1" noChangeArrowheads="1"/>
          </p:cNvPicPr>
          <p:nvPr/>
        </p:nvPicPr>
        <p:blipFill>
          <a:blip r:embed="rId2"/>
          <a:srcRect/>
          <a:stretch>
            <a:fillRect/>
          </a:stretch>
        </p:blipFill>
        <p:spPr bwMode="auto">
          <a:xfrm>
            <a:off x="147429" y="65539"/>
            <a:ext cx="8844171" cy="6640061"/>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   Identification and treatment of puerperal sepsis.   Detection and treatment of mastitis.    Detection and management..."/>
          <p:cNvPicPr>
            <a:picLocks noChangeAspect="1" noChangeArrowheads="1"/>
          </p:cNvPicPr>
          <p:nvPr/>
        </p:nvPicPr>
        <p:blipFill>
          <a:blip r:embed="rId2"/>
          <a:srcRect/>
          <a:stretch>
            <a:fillRect/>
          </a:stretch>
        </p:blipFill>
        <p:spPr bwMode="auto">
          <a:xfrm>
            <a:off x="496056" y="381000"/>
            <a:ext cx="8190743" cy="6149478"/>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3. New born care   Immediate and exclusive breast feeding.   Resuscitation and stabilization of newborn with    asphyxia..."/>
          <p:cNvPicPr>
            <a:picLocks noChangeAspect="1" noChangeArrowheads="1"/>
          </p:cNvPicPr>
          <p:nvPr/>
        </p:nvPicPr>
        <p:blipFill>
          <a:blip r:embed="rId2"/>
          <a:srcRect/>
          <a:stretch>
            <a:fillRect/>
          </a:stretch>
        </p:blipFill>
        <p:spPr bwMode="auto">
          <a:xfrm>
            <a:off x="228600" y="304800"/>
            <a:ext cx="8686800" cy="6325078"/>
          </a:xfrm>
          <a:prstGeom prst="rect">
            <a:avLst/>
          </a:prstGeom>
          <a:noFill/>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management of abortion    complication   Diagnosis of early pregnancy.   Counseling on unwanted pregnancy and safe    ab..."/>
          <p:cNvPicPr>
            <a:picLocks noChangeAspect="1" noChangeArrowheads="1"/>
          </p:cNvPicPr>
          <p:nvPr/>
        </p:nvPicPr>
        <p:blipFill>
          <a:blip r:embed="rId2"/>
          <a:srcRect/>
          <a:stretch>
            <a:fillRect/>
          </a:stretch>
        </p:blipFill>
        <p:spPr bwMode="auto">
          <a:xfrm>
            <a:off x="118737" y="228600"/>
            <a:ext cx="8912855" cy="640080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5.RTI/STI/HIV/AIDS   Clinical diagnosis, laboratory diagnosis and    treatment of RTI/STD.   Diagnosis and treatment of ..."/>
          <p:cNvPicPr>
            <a:picLocks noChangeAspect="1" noChangeArrowheads="1"/>
          </p:cNvPicPr>
          <p:nvPr/>
        </p:nvPicPr>
        <p:blipFill>
          <a:blip r:embed="rId2"/>
          <a:srcRect/>
          <a:stretch>
            <a:fillRect/>
          </a:stretch>
        </p:blipFill>
        <p:spPr bwMode="auto">
          <a:xfrm>
            <a:off x="304800" y="203398"/>
            <a:ext cx="8686800" cy="6426002"/>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6. Infertility      Diagnosis, treatment and management of       infertility and referrals to tertiary care, if       nec..."/>
          <p:cNvPicPr>
            <a:picLocks noChangeAspect="1" noChangeArrowheads="1"/>
          </p:cNvPicPr>
          <p:nvPr/>
        </p:nvPicPr>
        <p:blipFill>
          <a:blip r:embed="rId2"/>
          <a:srcRect/>
          <a:stretch>
            <a:fillRect/>
          </a:stretch>
        </p:blipFill>
        <p:spPr bwMode="auto">
          <a:xfrm>
            <a:off x="76200" y="152400"/>
            <a:ext cx="8780338" cy="6592136"/>
          </a:xfrm>
          <a:prstGeom prst="rect">
            <a:avLst/>
          </a:prstGeom>
          <a:noFill/>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7.Adolescent health   FP/HIV/STD service modified and delivered as    package e.g., life education clinics in selected ar..."/>
          <p:cNvPicPr>
            <a:picLocks noChangeAspect="1" noChangeArrowheads="1"/>
          </p:cNvPicPr>
          <p:nvPr/>
        </p:nvPicPr>
        <p:blipFill>
          <a:blip r:embed="rId2"/>
          <a:srcRect/>
          <a:stretch>
            <a:fillRect/>
          </a:stretch>
        </p:blipFill>
        <p:spPr bwMode="auto">
          <a:xfrm>
            <a:off x="77155" y="228600"/>
            <a:ext cx="8838245" cy="640677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1371600"/>
            <a:ext cx="8610600" cy="4876800"/>
          </a:xfrm>
        </p:spPr>
        <p:txBody>
          <a:bodyPr>
            <a:noAutofit/>
          </a:bodyPr>
          <a:lstStyle/>
          <a:p>
            <a:r>
              <a:rPr lang="en-US" sz="2800" dirty="0" smtClean="0"/>
              <a:t>Gender Refers to the socially constructed roles and status of women and men, girls and boys. It is a set of culturally specific characteristics defining the social </a:t>
            </a:r>
            <a:r>
              <a:rPr lang="en-US" sz="2800" dirty="0" err="1" smtClean="0"/>
              <a:t>behaviour</a:t>
            </a:r>
            <a:r>
              <a:rPr lang="en-US" sz="2800" dirty="0" smtClean="0"/>
              <a:t> of women and men, boys and girls, and the relationships between them.</a:t>
            </a:r>
          </a:p>
          <a:p>
            <a:r>
              <a:rPr lang="en-US" sz="2800" dirty="0" smtClean="0"/>
              <a:t> Gender roles, status and relations vary according to place (countries, regions, and villages), groups (class, ethnic, religious, caste), generations and stages of the lifecycle of individuals.</a:t>
            </a:r>
          </a:p>
          <a:p>
            <a:r>
              <a:rPr lang="en-US" sz="2800" dirty="0" smtClean="0"/>
              <a:t> Gender is, thus, not about women but about the relationship between women and men.</a:t>
            </a:r>
            <a:endParaRPr lang="en-US"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8.Elderly RH problem   Health promotion information (including information    on prevention of uterus prolapse and avoida..."/>
          <p:cNvPicPr>
            <a:picLocks noChangeAspect="1" noChangeArrowheads="1"/>
          </p:cNvPicPr>
          <p:nvPr/>
        </p:nvPicPr>
        <p:blipFill>
          <a:blip r:embed="rId2"/>
          <a:srcRect/>
          <a:stretch>
            <a:fillRect/>
          </a:stretch>
        </p:blipFill>
        <p:spPr bwMode="auto">
          <a:xfrm>
            <a:off x="381000" y="381000"/>
            <a:ext cx="8458200" cy="6178172"/>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RH indicators</a:t>
            </a:r>
            <a:endParaRPr lang="en-US" dirty="0"/>
          </a:p>
        </p:txBody>
      </p:sp>
      <p:sp>
        <p:nvSpPr>
          <p:cNvPr id="3" name="Content Placeholder 2"/>
          <p:cNvSpPr>
            <a:spLocks noGrp="1"/>
          </p:cNvSpPr>
          <p:nvPr>
            <p:ph idx="1"/>
          </p:nvPr>
        </p:nvSpPr>
        <p:spPr>
          <a:xfrm>
            <a:off x="76200" y="1143000"/>
            <a:ext cx="8915400" cy="5638800"/>
          </a:xfrm>
        </p:spPr>
        <p:txBody>
          <a:bodyPr>
            <a:normAutofit fontScale="92500" lnSpcReduction="20000"/>
          </a:bodyPr>
          <a:lstStyle/>
          <a:p>
            <a:r>
              <a:rPr lang="en-US" b="1" dirty="0" smtClean="0"/>
              <a:t>Total Fertility Rate (TFR)</a:t>
            </a:r>
            <a:r>
              <a:rPr lang="en-US" dirty="0" smtClean="0"/>
              <a:t>Total number of children a woman would have by the end of her reproductive period if she experienced the currently prevailing age-specific fertility rates throughout her childbearing life</a:t>
            </a:r>
          </a:p>
          <a:p>
            <a:r>
              <a:rPr lang="en-US" b="1" dirty="0" smtClean="0"/>
              <a:t>Contraceptive Prevalence Rate (CPR)</a:t>
            </a:r>
            <a:r>
              <a:rPr lang="en-US" dirty="0" smtClean="0"/>
              <a:t>Percent of women of reproductive age (15-49) who are using (or whose partner is using) a contraceptive method at a particular point in time</a:t>
            </a:r>
          </a:p>
          <a:p>
            <a:r>
              <a:rPr lang="en-US" b="1" dirty="0" smtClean="0"/>
              <a:t>Maternal Mortality Rate (MMR)</a:t>
            </a:r>
            <a:r>
              <a:rPr lang="en-US" dirty="0" smtClean="0"/>
              <a:t>Annual number of maternal deaths per 100,000 live births</a:t>
            </a:r>
          </a:p>
          <a:p>
            <a:r>
              <a:rPr lang="en-US" b="1" dirty="0" smtClean="0"/>
              <a:t>Antenatal Care Coverage </a:t>
            </a:r>
            <a:r>
              <a:rPr lang="en-US" dirty="0" smtClean="0"/>
              <a:t>Percent of women attended at least once during pregnancy, by skilled health personnel (excluding trained or untrained traditional birth attendants), for reasons relating to pregnancy</a:t>
            </a:r>
            <a:endParaRPr lang="en-US" b="1" dirty="0" smtClean="0"/>
          </a:p>
          <a:p>
            <a:endParaRPr lang="en-US"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228600" y="1295400"/>
            <a:ext cx="8686800" cy="5334000"/>
          </a:xfrm>
        </p:spPr>
        <p:txBody>
          <a:bodyPr>
            <a:noAutofit/>
          </a:bodyPr>
          <a:lstStyle/>
          <a:p>
            <a:r>
              <a:rPr lang="en-US" sz="2800" b="1" dirty="0" smtClean="0"/>
              <a:t>Percent of Births Attended by Skilled Health Personnel </a:t>
            </a:r>
            <a:r>
              <a:rPr lang="en-US" sz="2800" dirty="0" smtClean="0"/>
              <a:t>Percent of births attended by skilled health personnel (excluding trained or untrained traditional birth attendants)</a:t>
            </a:r>
          </a:p>
          <a:p>
            <a:r>
              <a:rPr lang="en-US" sz="2800" b="1" dirty="0" smtClean="0"/>
              <a:t>Availability of Basic Essential Obstetric Care </a:t>
            </a:r>
            <a:r>
              <a:rPr lang="en-US" sz="2800" dirty="0" smtClean="0"/>
              <a:t>Number of facilities with functioning basic essential obstetric care per 500,000 population</a:t>
            </a:r>
          </a:p>
          <a:p>
            <a:r>
              <a:rPr lang="en-US" sz="2800" b="1" dirty="0" smtClean="0"/>
              <a:t>Availability of Comprehensive Essential Obstetric Care </a:t>
            </a:r>
            <a:r>
              <a:rPr lang="en-US" sz="2800" dirty="0" smtClean="0"/>
              <a:t>Number of facilities with functioning comprehensive essential obstetric care per 500,000 population</a:t>
            </a:r>
          </a:p>
          <a:p>
            <a:r>
              <a:rPr lang="en-US" sz="2800" b="1" dirty="0" err="1" smtClean="0"/>
              <a:t>Perinatal</a:t>
            </a:r>
            <a:r>
              <a:rPr lang="en-US" sz="2800" b="1" dirty="0" smtClean="0"/>
              <a:t> Mortality Rate (PMR) </a:t>
            </a:r>
            <a:r>
              <a:rPr lang="en-US" sz="2800" dirty="0" smtClean="0"/>
              <a:t>Number of </a:t>
            </a:r>
            <a:r>
              <a:rPr lang="en-US" sz="2800" dirty="0" err="1" smtClean="0"/>
              <a:t>perinatal</a:t>
            </a:r>
            <a:r>
              <a:rPr lang="en-US" sz="2800" dirty="0" smtClean="0"/>
              <a:t> deaths per 1,000 total births</a:t>
            </a:r>
          </a:p>
          <a:p>
            <a:endParaRPr lang="en-US" sz="2800" dirty="0" smtClean="0"/>
          </a:p>
          <a:p>
            <a:pPr>
              <a:buNone/>
            </a:pPr>
            <a:endParaRPr lang="en-US" sz="28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1600200"/>
            <a:ext cx="8686800" cy="4953000"/>
          </a:xfrm>
        </p:spPr>
        <p:txBody>
          <a:bodyPr>
            <a:normAutofit fontScale="92500" lnSpcReduction="10000"/>
          </a:bodyPr>
          <a:lstStyle/>
          <a:p>
            <a:r>
              <a:rPr lang="en-US" b="1" dirty="0" smtClean="0"/>
              <a:t>Low Birth Weight Prevalence </a:t>
            </a:r>
            <a:r>
              <a:rPr lang="en-US" dirty="0" smtClean="0"/>
              <a:t>Percent of live births that weigh less than 2,500g</a:t>
            </a:r>
          </a:p>
          <a:p>
            <a:r>
              <a:rPr lang="en-US" b="1" dirty="0" smtClean="0"/>
              <a:t>Positive Syphilis Serology Prevalence in Pregnant Women </a:t>
            </a:r>
            <a:r>
              <a:rPr lang="en-US" dirty="0" smtClean="0"/>
              <a:t>Percent of pregnant women (15-24) attending antenatal clinics, whose blood has been screened for syphilis, with positive serology for syphilis</a:t>
            </a:r>
          </a:p>
          <a:p>
            <a:r>
              <a:rPr lang="en-US" b="1" dirty="0" smtClean="0"/>
              <a:t>Prevalence of Anemia in Women </a:t>
            </a:r>
            <a:r>
              <a:rPr lang="en-US" dirty="0" smtClean="0"/>
              <a:t>Percent of women of reproductive age (15-49) screened for hemoglobin levels with levels 110g/l for pregnant women, and 120g/l for non-pregnant women</a:t>
            </a:r>
          </a:p>
          <a:p>
            <a:endParaRPr lang="en-US" dirty="0" smtClean="0"/>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dirty="0" smtClean="0"/>
              <a:t>Cont……</a:t>
            </a:r>
            <a:endParaRPr lang="en-US" dirty="0"/>
          </a:p>
        </p:txBody>
      </p:sp>
      <p:sp>
        <p:nvSpPr>
          <p:cNvPr id="3" name="Content Placeholder 2"/>
          <p:cNvSpPr>
            <a:spLocks noGrp="1"/>
          </p:cNvSpPr>
          <p:nvPr>
            <p:ph idx="1"/>
          </p:nvPr>
        </p:nvSpPr>
        <p:spPr>
          <a:xfrm>
            <a:off x="228600" y="1295400"/>
            <a:ext cx="8686800" cy="5486400"/>
          </a:xfrm>
        </p:spPr>
        <p:txBody>
          <a:bodyPr>
            <a:normAutofit fontScale="92500" lnSpcReduction="20000"/>
          </a:bodyPr>
          <a:lstStyle/>
          <a:p>
            <a:r>
              <a:rPr lang="en-US" b="1" dirty="0" smtClean="0"/>
              <a:t>Percent of Obstetric and Gynecological Admissions Owing to Abortion </a:t>
            </a:r>
            <a:r>
              <a:rPr lang="en-US" dirty="0" smtClean="0"/>
              <a:t>Percent of all cases admitted to service delivery points providing in-patient obstetric and gynecological services, which are due to abortion (spontaneous and induced, but excluding planned termination of pregnancy)</a:t>
            </a:r>
          </a:p>
          <a:p>
            <a:r>
              <a:rPr lang="en-US" b="1" dirty="0" smtClean="0"/>
              <a:t>Reported Prevalence of Women with FGC </a:t>
            </a:r>
            <a:r>
              <a:rPr lang="en-US" dirty="0" smtClean="0"/>
              <a:t>Percent of women interviewed in a community survey reporting having undergone FGC</a:t>
            </a:r>
          </a:p>
          <a:p>
            <a:r>
              <a:rPr lang="en-US" b="1" dirty="0" smtClean="0"/>
              <a:t>Prevalence of Infertility in Women </a:t>
            </a:r>
            <a:r>
              <a:rPr lang="en-US" dirty="0" smtClean="0"/>
              <a:t>Percent of women of reproductive age (15-49) at risk of pregnancy (not pregnant, sexually active, non-</a:t>
            </a:r>
            <a:r>
              <a:rPr lang="en-US" dirty="0" err="1" smtClean="0"/>
              <a:t>contracepting</a:t>
            </a:r>
            <a:r>
              <a:rPr lang="en-US" dirty="0" smtClean="0"/>
              <a:t>, and non-lactating) who report trying for a pregnancy for two years or more</a:t>
            </a:r>
          </a:p>
          <a:p>
            <a:endParaRPr lang="en-US" dirty="0" smtClean="0"/>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52400" y="1600200"/>
            <a:ext cx="8763000" cy="5029200"/>
          </a:xfrm>
        </p:spPr>
        <p:txBody>
          <a:bodyPr>
            <a:normAutofit fontScale="85000" lnSpcReduction="10000"/>
          </a:bodyPr>
          <a:lstStyle/>
          <a:p>
            <a:r>
              <a:rPr lang="en-US" b="1" dirty="0" smtClean="0"/>
              <a:t>Reported Incidence of </a:t>
            </a:r>
            <a:r>
              <a:rPr lang="en-US" b="1" dirty="0" err="1" smtClean="0"/>
              <a:t>Urethritis</a:t>
            </a:r>
            <a:r>
              <a:rPr lang="en-US" b="1" dirty="0" smtClean="0"/>
              <a:t> in Men </a:t>
            </a:r>
            <a:r>
              <a:rPr lang="en-US" dirty="0" smtClean="0"/>
              <a:t>Percent of men aged (15-49) interviewed in a community survey reporting episodes of </a:t>
            </a:r>
            <a:r>
              <a:rPr lang="en-US" dirty="0" err="1" smtClean="0"/>
              <a:t>urethritis</a:t>
            </a:r>
            <a:r>
              <a:rPr lang="en-US" dirty="0" smtClean="0"/>
              <a:t> in the last 12 months</a:t>
            </a:r>
          </a:p>
          <a:p>
            <a:r>
              <a:rPr lang="en-US" b="1" dirty="0" smtClean="0"/>
              <a:t>HIV Prevalence among Pregnant Women </a:t>
            </a:r>
            <a:r>
              <a:rPr lang="en-US" dirty="0" smtClean="0"/>
              <a:t>Percent of pregnant women (15-24) attending antenatal clinics, whose blood has been screened for HIV and who are </a:t>
            </a:r>
            <a:r>
              <a:rPr lang="en-US" dirty="0" err="1" smtClean="0"/>
              <a:t>sero</a:t>
            </a:r>
            <a:r>
              <a:rPr lang="en-US" dirty="0" smtClean="0"/>
              <a:t>-positive for HIV</a:t>
            </a:r>
          </a:p>
          <a:p>
            <a:r>
              <a:rPr lang="en-US" b="1" dirty="0" smtClean="0"/>
              <a:t>Knowledge of HIV-related Prevention Practices </a:t>
            </a:r>
            <a:r>
              <a:rPr lang="en-US" dirty="0" smtClean="0"/>
              <a:t>Percent of all respondents who correctly identify all three major ways of preventing the sexual transmission of HIV and who reject three major misconceptions about HIV transmission or prevention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equity</a:t>
            </a:r>
            <a:endParaRPr lang="en-US" dirty="0"/>
          </a:p>
        </p:txBody>
      </p:sp>
      <p:sp>
        <p:nvSpPr>
          <p:cNvPr id="3" name="Content Placeholder 2"/>
          <p:cNvSpPr>
            <a:spLocks noGrp="1"/>
          </p:cNvSpPr>
          <p:nvPr>
            <p:ph idx="1"/>
          </p:nvPr>
        </p:nvSpPr>
        <p:spPr>
          <a:xfrm>
            <a:off x="228600" y="1600200"/>
            <a:ext cx="8534400" cy="4724400"/>
          </a:xfrm>
        </p:spPr>
        <p:txBody>
          <a:bodyPr>
            <a:normAutofit lnSpcReduction="10000"/>
          </a:bodyPr>
          <a:lstStyle/>
          <a:p>
            <a:r>
              <a:rPr lang="en-US" dirty="0" smtClean="0"/>
              <a:t>Means fairness of treatment for women and men, according to their respective needs.</a:t>
            </a:r>
          </a:p>
          <a:p>
            <a:r>
              <a:rPr lang="en-US" dirty="0" smtClean="0"/>
              <a:t> This may include equal treatment or treatment that is different but considered equivalent in terms of rights, benefits, obligations and opportunities.</a:t>
            </a:r>
          </a:p>
          <a:p>
            <a:r>
              <a:rPr lang="en-US" dirty="0" smtClean="0"/>
              <a:t> In the development context, a gender equity goal often requires built-in measures to compensate for the historical and social disadvantages of women.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3653</Words>
  <Application>Microsoft Office PowerPoint</Application>
  <PresentationFormat>On-screen Show (4:3)</PresentationFormat>
  <Paragraphs>292</Paragraphs>
  <Slides>86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86</vt:i4>
      </vt:variant>
    </vt:vector>
  </HeadingPairs>
  <TitlesOfParts>
    <vt:vector size="89" baseType="lpstr">
      <vt:lpstr>Arial</vt:lpstr>
      <vt:lpstr>Calibri</vt:lpstr>
      <vt:lpstr>Office Theme</vt:lpstr>
      <vt:lpstr>Unit 3</vt:lpstr>
      <vt:lpstr>Concept of Sexuality</vt:lpstr>
      <vt:lpstr>Concept contd…</vt:lpstr>
      <vt:lpstr>The working definition of Sexuality by WHO</vt:lpstr>
      <vt:lpstr>Definition</vt:lpstr>
      <vt:lpstr>FACTORS INFLUENCING SEXUALITY </vt:lpstr>
      <vt:lpstr>Basic concept of gender</vt:lpstr>
      <vt:lpstr>Cont….</vt:lpstr>
      <vt:lpstr>Gender equity</vt:lpstr>
      <vt:lpstr>Cont…..</vt:lpstr>
      <vt:lpstr>Reproductive health</vt:lpstr>
      <vt:lpstr>Contd…</vt:lpstr>
      <vt:lpstr>Cont…..</vt:lpstr>
      <vt:lpstr>Contd…</vt:lpstr>
      <vt:lpstr>Reproductive Health Rights</vt:lpstr>
      <vt:lpstr>Contd…</vt:lpstr>
      <vt:lpstr>Importance of Reproductive Health</vt:lpstr>
      <vt:lpstr>Contd…</vt:lpstr>
      <vt:lpstr>COMPONENTS</vt:lpstr>
      <vt:lpstr>Scope of Reproductive Health </vt:lpstr>
      <vt:lpstr>Cont…….</vt:lpstr>
      <vt:lpstr>Evolution of the concept</vt:lpstr>
      <vt:lpstr>Cont….</vt:lpstr>
      <vt:lpstr>EVOLUTION OF REPRODUCTIVEHEALTH SERVICE IN NEPAL</vt:lpstr>
      <vt:lpstr>Approaches to address the RH problems</vt:lpstr>
      <vt:lpstr>Guiding principle of Reproductive health developed by ICPD:</vt:lpstr>
      <vt:lpstr>NATIONAL REPRODUCTIVE HEALTH STRATEGY</vt:lpstr>
      <vt:lpstr>CONTD………</vt:lpstr>
      <vt:lpstr>INTEGRETED HEALTH PACKAGE</vt:lpstr>
      <vt:lpstr>LEVEL OF INTERVENTION</vt:lpstr>
      <vt:lpstr>Major problems related to RH</vt:lpstr>
      <vt:lpstr>Contd.</vt:lpstr>
      <vt:lpstr>2. Gynecological morbidity: </vt:lpstr>
      <vt:lpstr>Contd……..</vt:lpstr>
      <vt:lpstr>Contd…….</vt:lpstr>
      <vt:lpstr>Contd.</vt:lpstr>
      <vt:lpstr>FAMILY / DECISION MAKERS LEVEL 1</vt:lpstr>
      <vt:lpstr>2. Safe Motherhood</vt:lpstr>
      <vt:lpstr>3.New born care</vt:lpstr>
      <vt:lpstr>Cont….</vt:lpstr>
      <vt:lpstr>Cont….</vt:lpstr>
      <vt:lpstr>RH SERVICE AT COMMUNITY LEVEL</vt:lpstr>
      <vt:lpstr>2. Safe Motherhood</vt:lpstr>
      <vt:lpstr>Cont….</vt:lpstr>
      <vt:lpstr>3.New born care</vt:lpstr>
      <vt:lpstr>4. Prevention and management of abortion complication</vt:lpstr>
      <vt:lpstr>5. RTI/STI/HIV/AIDS</vt:lpstr>
      <vt:lpstr>6. Infertility</vt:lpstr>
      <vt:lpstr>7. Adolescent health</vt:lpstr>
      <vt:lpstr>8.Elderly RH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RH indicators</vt:lpstr>
      <vt:lpstr>Cont……..</vt:lpstr>
      <vt:lpstr>Cont….</vt:lpstr>
      <vt:lpstr>Cont……</vt:lpstr>
      <vt:lpstr>Cont…..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Microsoft account</cp:lastModifiedBy>
  <cp:revision>87</cp:revision>
  <dcterms:created xsi:type="dcterms:W3CDTF">2006-08-16T00:00:00Z</dcterms:created>
  <dcterms:modified xsi:type="dcterms:W3CDTF">2020-12-20T04:24:14Z</dcterms:modified>
</cp:coreProperties>
</file>