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9" r:id="rId2"/>
    <p:sldId id="258" r:id="rId3"/>
    <p:sldId id="257" r:id="rId4"/>
    <p:sldId id="315" r:id="rId5"/>
    <p:sldId id="260" r:id="rId6"/>
    <p:sldId id="261" r:id="rId7"/>
    <p:sldId id="312" r:id="rId8"/>
    <p:sldId id="262" r:id="rId9"/>
    <p:sldId id="276" r:id="rId10"/>
    <p:sldId id="263" r:id="rId11"/>
    <p:sldId id="265" r:id="rId12"/>
    <p:sldId id="267" r:id="rId13"/>
    <p:sldId id="268" r:id="rId14"/>
    <p:sldId id="269" r:id="rId15"/>
    <p:sldId id="270" r:id="rId16"/>
    <p:sldId id="271" r:id="rId17"/>
    <p:sldId id="311" r:id="rId18"/>
    <p:sldId id="272" r:id="rId19"/>
    <p:sldId id="273" r:id="rId20"/>
    <p:sldId id="274" r:id="rId21"/>
    <p:sldId id="277" r:id="rId22"/>
    <p:sldId id="278" r:id="rId23"/>
    <p:sldId id="279" r:id="rId24"/>
    <p:sldId id="280" r:id="rId25"/>
    <p:sldId id="281" r:id="rId26"/>
    <p:sldId id="283" r:id="rId27"/>
    <p:sldId id="284" r:id="rId28"/>
    <p:sldId id="285" r:id="rId29"/>
    <p:sldId id="286" r:id="rId30"/>
    <p:sldId id="287" r:id="rId31"/>
    <p:sldId id="290" r:id="rId32"/>
    <p:sldId id="291" r:id="rId33"/>
    <p:sldId id="292" r:id="rId34"/>
    <p:sldId id="294" r:id="rId35"/>
    <p:sldId id="295" r:id="rId36"/>
    <p:sldId id="296" r:id="rId37"/>
    <p:sldId id="297" r:id="rId38"/>
    <p:sldId id="298" r:id="rId39"/>
    <p:sldId id="299" r:id="rId40"/>
    <p:sldId id="300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96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F3B81-E138-46C1-8FF6-763B8072031A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4DB77-5728-49D0-99FC-4B67ECF15F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08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 smtClean="0"/>
              <a:t>28-32 </a:t>
            </a:r>
            <a:r>
              <a:rPr lang="en-US" altLang="en-US" sz="1200" dirty="0" err="1" smtClean="0"/>
              <a:t>wks</a:t>
            </a:r>
            <a:r>
              <a:rPr lang="en-US" altLang="en-US" sz="1200" dirty="0" smtClean="0"/>
              <a:t> - type II (surfactant producing) cells increase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4DB77-5728-49D0-99FC-4B67ECF15FD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74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 smtClean="0"/>
              <a:t>28-32 </a:t>
            </a:r>
            <a:r>
              <a:rPr lang="en-US" altLang="en-US" sz="1200" dirty="0" err="1" smtClean="0"/>
              <a:t>wks</a:t>
            </a:r>
            <a:r>
              <a:rPr lang="en-US" altLang="en-US" sz="1200" dirty="0" smtClean="0"/>
              <a:t> - type II (surfactant producing) cells increase. Surfactant- lung cell maturity.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4DB77-5728-49D0-99FC-4B67ECF15FD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80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Glucagon</a:t>
            </a:r>
            <a:r>
              <a:rPr lang="en-AU" baseline="0" dirty="0" smtClean="0"/>
              <a:t> converts glycogen to glucose.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4DB77-5728-49D0-99FC-4B67ECF15FD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76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Rete pegs- supports dermis and epidermis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4DB77-5728-49D0-99FC-4B67ECF15FD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90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97654" y="4803345"/>
            <a:ext cx="5787235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4950" y="388711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8647-947A-4479-B905-823411638AF0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BC44-163F-4CFE-A256-2BF8B9D453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30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8647-947A-4479-B905-823411638AF0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BC44-163F-4CFE-A256-2BF8B9D453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8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8647-947A-4479-B905-823411638AF0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BC44-163F-4CFE-A256-2BF8B9D453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47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8647-947A-4479-B905-823411638AF0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BC44-163F-4CFE-A256-2BF8B9D453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21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8647-947A-4479-B905-823411638AF0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BC44-163F-4CFE-A256-2BF8B9D453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6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7900" y="274638"/>
            <a:ext cx="71689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8647-947A-4479-B905-823411638AF0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BC44-163F-4CFE-A256-2BF8B9D453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517900" y="1600200"/>
            <a:ext cx="71689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8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8647-947A-4479-B905-823411638AF0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BC44-163F-4CFE-A256-2BF8B9D453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19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8647-947A-4479-B905-823411638AF0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BC44-163F-4CFE-A256-2BF8B9D453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23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8647-947A-4479-B905-823411638AF0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BC44-163F-4CFE-A256-2BF8B9D453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40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8647-947A-4479-B905-823411638AF0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BC44-163F-4CFE-A256-2BF8B9D453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02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8647-947A-4479-B905-823411638AF0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BC44-163F-4CFE-A256-2BF8B9D453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11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8647-947A-4479-B905-823411638AF0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BC44-163F-4CFE-A256-2BF8B9D453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0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PaintBrush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38647-947A-4479-B905-823411638AF0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0BC44-163F-4CFE-A256-2BF8B9D453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58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676400"/>
            <a:ext cx="8229600" cy="2132075"/>
          </a:xfrm>
        </p:spPr>
        <p:txBody>
          <a:bodyPr>
            <a:noAutofit/>
          </a:bodyPr>
          <a:lstStyle/>
          <a:p>
            <a:r>
              <a:rPr lang="en-US" sz="5400" b="1" dirty="0" smtClean="0"/>
              <a:t/>
            </a:r>
            <a:br>
              <a:rPr lang="en-US" sz="5400" b="1" dirty="0" smtClean="0"/>
            </a:br>
            <a:r>
              <a:rPr lang="en-US" sz="5400" b="1" dirty="0" smtClean="0"/>
              <a:t>ADJUSTMENT </a:t>
            </a:r>
            <a:r>
              <a:rPr lang="en-US" sz="5400" b="1" dirty="0"/>
              <a:t>TO EXTRAUTERINE LIFE</a:t>
            </a:r>
            <a:br>
              <a:rPr lang="en-US" sz="5400" b="1" dirty="0"/>
            </a:b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69300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81000"/>
            <a:ext cx="8839200" cy="5745163"/>
          </a:xfrm>
        </p:spPr>
        <p:txBody>
          <a:bodyPr>
            <a:normAutofit/>
          </a:bodyPr>
          <a:lstStyle/>
          <a:p>
            <a:r>
              <a:rPr lang="en-US" dirty="0"/>
              <a:t>Remaining lung fluid is absorbed by the pulmonary capillaries and lymphatic vessels. </a:t>
            </a:r>
            <a:endParaRPr lang="en-US" dirty="0" smtClean="0"/>
          </a:p>
          <a:p>
            <a:r>
              <a:rPr lang="en-US" dirty="0" smtClean="0"/>
              <a:t>Newborns </a:t>
            </a:r>
            <a:r>
              <a:rPr lang="en-US" dirty="0"/>
              <a:t>born by cesarean section have slow removal of lung fluids</a:t>
            </a:r>
            <a:r>
              <a:rPr lang="en-US" dirty="0" smtClean="0"/>
              <a:t>.</a:t>
            </a:r>
          </a:p>
          <a:p>
            <a:r>
              <a:rPr lang="en-US" dirty="0"/>
              <a:t>In the alveoli, surfactant reduces the surface tension of the fluids resulting in uniform expansion and maintenance of lung expansion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Immature </a:t>
            </a:r>
            <a:r>
              <a:rPr lang="en-US" dirty="0"/>
              <a:t>development of these functions produces consequences that seriously compromise respiratory efficiency.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76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Adequate pulmonary blood flow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After the umbilical cord is cut, the blood supply to the lungs must be sufficient to provide O</a:t>
            </a:r>
            <a:r>
              <a:rPr lang="en-US" baseline="-25000" dirty="0"/>
              <a:t>2 </a:t>
            </a:r>
            <a:r>
              <a:rPr lang="en-US" dirty="0"/>
              <a:t>throughout the body.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accomplished by the constriction of the </a:t>
            </a:r>
            <a:r>
              <a:rPr lang="en-US" dirty="0" err="1"/>
              <a:t>ductus</a:t>
            </a:r>
            <a:r>
              <a:rPr lang="en-US" dirty="0"/>
              <a:t> </a:t>
            </a:r>
            <a:r>
              <a:rPr lang="en-US" dirty="0" err="1"/>
              <a:t>arteriosus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Blood from the right ventricle now flows to the lungs, where it can be oxygenated and returned to the left atrium and subsequently to the left ventricle for systemic circulation.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71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dirty="0"/>
              <a:t>Circulatory system</a:t>
            </a:r>
            <a:br>
              <a:rPr lang="en-US" sz="4800" b="1" dirty="0"/>
            </a:br>
            <a:endParaRPr lang="en-US" sz="4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 dirty="0"/>
              <a:t>The transition </a:t>
            </a:r>
            <a:r>
              <a:rPr lang="en-US" b="1" dirty="0" smtClean="0"/>
              <a:t>from </a:t>
            </a:r>
            <a:r>
              <a:rPr lang="en-US" b="1" dirty="0"/>
              <a:t>fetal to </a:t>
            </a:r>
            <a:r>
              <a:rPr lang="en-US" b="1" dirty="0" smtClean="0"/>
              <a:t>neonatal </a:t>
            </a:r>
            <a:r>
              <a:rPr lang="en-US" b="1" dirty="0"/>
              <a:t>circulation involves the functional closure of the fetal shunts: </a:t>
            </a:r>
            <a:endParaRPr lang="en-US" b="1" dirty="0" smtClean="0"/>
          </a:p>
          <a:p>
            <a:r>
              <a:rPr lang="en-US" dirty="0" smtClean="0"/>
              <a:t>the </a:t>
            </a:r>
            <a:r>
              <a:rPr lang="en-US" dirty="0"/>
              <a:t>foramen </a:t>
            </a:r>
            <a:r>
              <a:rPr lang="en-US" dirty="0" err="1" smtClean="0"/>
              <a:t>ovale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dirty="0" err="1"/>
              <a:t>ductus</a:t>
            </a:r>
            <a:r>
              <a:rPr lang="en-US" dirty="0"/>
              <a:t> </a:t>
            </a:r>
            <a:r>
              <a:rPr lang="en-US" dirty="0" err="1"/>
              <a:t>arteriosus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/>
              <a:t>ductus</a:t>
            </a:r>
            <a:r>
              <a:rPr lang="en-US" dirty="0"/>
              <a:t> </a:t>
            </a:r>
            <a:r>
              <a:rPr lang="en-US" dirty="0" err="1"/>
              <a:t>venosus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hypogastric</a:t>
            </a:r>
            <a:r>
              <a:rPr lang="en-US" dirty="0" smtClean="0"/>
              <a:t> arteries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92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2195"/>
            <a:ext cx="8229600" cy="5903969"/>
          </a:xfrm>
        </p:spPr>
        <p:txBody>
          <a:bodyPr>
            <a:noAutofit/>
          </a:bodyPr>
          <a:lstStyle/>
          <a:p>
            <a:r>
              <a:rPr lang="en-US" sz="2800" dirty="0"/>
              <a:t>Once the lungs are expanded, the inspired oxygen dilates the pulmonary vessels and pulmonary vascular resistance decreases resulting in increased pulmonary blood flow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As pulmonary </a:t>
            </a:r>
            <a:r>
              <a:rPr lang="en-US" sz="2800" dirty="0" smtClean="0"/>
              <a:t>vessels </a:t>
            </a:r>
            <a:r>
              <a:rPr lang="en-US" sz="2800" dirty="0"/>
              <a:t>receive blood, the pressure in the right atrium, right ventricle and pulmonary artery decreases. 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Then</a:t>
            </a:r>
            <a:r>
              <a:rPr lang="en-US" sz="2800" dirty="0"/>
              <a:t>, Left atrial pressure increases above right atrial pressure with subsequent closure of foramen </a:t>
            </a:r>
            <a:r>
              <a:rPr lang="en-US" sz="2800" dirty="0" err="1"/>
              <a:t>ovale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 smtClean="0"/>
              <a:t>Foramen </a:t>
            </a:r>
            <a:r>
              <a:rPr lang="en-US" sz="2800" dirty="0" err="1"/>
              <a:t>ovale</a:t>
            </a:r>
            <a:r>
              <a:rPr lang="en-US" sz="2800" dirty="0"/>
              <a:t> closes functionally at birth or soon after.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004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382000" cy="5715000"/>
          </a:xfrm>
        </p:spPr>
        <p:txBody>
          <a:bodyPr>
            <a:normAutofit/>
          </a:bodyPr>
          <a:lstStyle/>
          <a:p>
            <a:r>
              <a:rPr lang="en-US" dirty="0"/>
              <a:t>With the increase in blood flow and reduction of pulmonary vascular resistance, the </a:t>
            </a:r>
            <a:r>
              <a:rPr lang="en-US" dirty="0" err="1"/>
              <a:t>ductus</a:t>
            </a:r>
            <a:r>
              <a:rPr lang="en-US" dirty="0"/>
              <a:t> </a:t>
            </a:r>
            <a:r>
              <a:rPr lang="en-US" dirty="0" err="1"/>
              <a:t>arteriosus</a:t>
            </a:r>
            <a:r>
              <a:rPr lang="en-US" dirty="0"/>
              <a:t> begins to close.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/>
              <a:t>ductus</a:t>
            </a:r>
            <a:r>
              <a:rPr lang="en-US" dirty="0"/>
              <a:t> </a:t>
            </a:r>
            <a:r>
              <a:rPr lang="en-US" dirty="0" err="1"/>
              <a:t>arteriosus</a:t>
            </a:r>
            <a:r>
              <a:rPr lang="en-US" dirty="0"/>
              <a:t> is closed functionally by the fourth day.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Anatomic </a:t>
            </a:r>
            <a:r>
              <a:rPr lang="en-US" dirty="0"/>
              <a:t>closure takes a little longer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28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cessation of the placental circulation causes collapse of </a:t>
            </a:r>
            <a:r>
              <a:rPr lang="en-US" dirty="0" err="1"/>
              <a:t>ductus</a:t>
            </a:r>
            <a:r>
              <a:rPr lang="en-US" dirty="0"/>
              <a:t> </a:t>
            </a:r>
            <a:r>
              <a:rPr lang="en-US" dirty="0" err="1"/>
              <a:t>venosus</a:t>
            </a:r>
            <a:r>
              <a:rPr lang="en-US" dirty="0"/>
              <a:t> and umbilical vein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Later </a:t>
            </a:r>
            <a:r>
              <a:rPr lang="en-US" dirty="0"/>
              <a:t>they become permanent and anatomical </a:t>
            </a:r>
            <a:r>
              <a:rPr lang="en-US" dirty="0" err="1"/>
              <a:t>ductus</a:t>
            </a:r>
            <a:r>
              <a:rPr lang="en-US" dirty="0"/>
              <a:t> </a:t>
            </a:r>
            <a:r>
              <a:rPr lang="en-US" dirty="0" err="1"/>
              <a:t>venosus</a:t>
            </a:r>
            <a:r>
              <a:rPr lang="en-US" dirty="0"/>
              <a:t> and </a:t>
            </a:r>
            <a:r>
              <a:rPr lang="en-US" dirty="0" err="1"/>
              <a:t>ligamentum</a:t>
            </a:r>
            <a:r>
              <a:rPr lang="en-US" dirty="0"/>
              <a:t> </a:t>
            </a:r>
            <a:r>
              <a:rPr lang="en-US" dirty="0" err="1"/>
              <a:t>venosus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35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96260" y="20939"/>
            <a:ext cx="4040188" cy="639762"/>
          </a:xfrm>
        </p:spPr>
        <p:txBody>
          <a:bodyPr/>
          <a:lstStyle/>
          <a:p>
            <a:r>
              <a:rPr lang="en-US" dirty="0" smtClean="0"/>
              <a:t>FETAL CIRCULATION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>
          <a:xfrm>
            <a:off x="4724705" y="0"/>
            <a:ext cx="4041775" cy="639762"/>
          </a:xfrm>
        </p:spPr>
        <p:txBody>
          <a:bodyPr/>
          <a:lstStyle/>
          <a:p>
            <a:r>
              <a:rPr lang="en-US" dirty="0" smtClean="0"/>
              <a:t>CIRCULATION AFTER BIRTH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5025" y="680310"/>
            <a:ext cx="4498975" cy="617768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21" name="Picture 1" descr="Untitled-2"/>
          <p:cNvPicPr>
            <a:picLocks noChangeAspect="1" noChangeArrowheads="1"/>
          </p:cNvPicPr>
          <p:nvPr/>
        </p:nvPicPr>
        <p:blipFill>
          <a:blip r:embed="rId2"/>
          <a:srcRect b="4788"/>
          <a:stretch>
            <a:fillRect/>
          </a:stretch>
        </p:blipFill>
        <p:spPr bwMode="auto">
          <a:xfrm>
            <a:off x="4495800" y="609600"/>
            <a:ext cx="4864572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" descr="Untitled-1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 b="4132"/>
          <a:stretch>
            <a:fillRect/>
          </a:stretch>
        </p:blipFill>
        <p:spPr bwMode="auto">
          <a:xfrm>
            <a:off x="-74199" y="762000"/>
            <a:ext cx="4472901" cy="5791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5747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3868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 smtClean="0"/>
              <a:t>Thermo-regulation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Before </a:t>
            </a:r>
            <a:r>
              <a:rPr lang="en-US" dirty="0"/>
              <a:t>birth, the baby is warm and well insulated in the aqueous uterine environment and fetal temperature is slightly higher than the maternal temperature.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baby comes out wet, naked in the delivery room, it loses heat due to evaporation, radiation, conduction and convection, when environmental temperature is low. </a:t>
            </a:r>
            <a:endParaRPr lang="en-US" dirty="0" smtClean="0"/>
          </a:p>
          <a:p>
            <a:r>
              <a:rPr lang="en-US" dirty="0" smtClean="0"/>
              <a:t>After </a:t>
            </a:r>
            <a:r>
              <a:rPr lang="en-US" dirty="0"/>
              <a:t>birth, skin and core temperature fall by 0.3°C and 0.1°C per minute respectively</a:t>
            </a:r>
            <a:r>
              <a:rPr lang="en-US" dirty="0" smtClean="0"/>
              <a:t>.</a:t>
            </a:r>
          </a:p>
          <a:p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is difficult for a newborn to maintain body heat.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37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During exposure to cold, baby feels uncomfortable, cries and makes some movements of limbs but the effort is not sustained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Shiver </a:t>
            </a:r>
            <a:r>
              <a:rPr lang="en-US" dirty="0"/>
              <a:t>does occur but is minimal, so muscular activity is not a significant source of heat production.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32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6868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Neonate is the period between the ages of birth to 28 days of life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Early neonate: first 7 days, late neonate: 8-28 days</a:t>
            </a:r>
          </a:p>
          <a:p>
            <a:r>
              <a:rPr lang="en-US" dirty="0" smtClean="0"/>
              <a:t>The </a:t>
            </a:r>
            <a:r>
              <a:rPr lang="en-US" dirty="0"/>
              <a:t>first week after delivery is the most critical time for newborns. </a:t>
            </a:r>
            <a:endParaRPr lang="en-US" dirty="0" smtClean="0"/>
          </a:p>
          <a:p>
            <a:r>
              <a:rPr lang="en-US" dirty="0" smtClean="0"/>
              <a:t>Nepal </a:t>
            </a:r>
            <a:r>
              <a:rPr lang="en-US" dirty="0"/>
              <a:t>Demographic and Health Survey 2011 have shown 33 neonatal deaths per 1,000 live births, which accounts for 61 percent of under 5 deaths</a:t>
            </a:r>
            <a:r>
              <a:rPr lang="en-US" dirty="0" smtClean="0"/>
              <a:t>.</a:t>
            </a:r>
          </a:p>
          <a:p>
            <a:r>
              <a:rPr lang="en-US" dirty="0" smtClean="0"/>
              <a:t>Rule of 2/3: 2/3 death in neonate among infant, 2/3 in first week, 2/3 in first 24 hour.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74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Source </a:t>
            </a:r>
            <a:r>
              <a:rPr lang="en-US" dirty="0"/>
              <a:t>of heat production </a:t>
            </a:r>
            <a:r>
              <a:rPr lang="en-US" dirty="0" smtClean="0"/>
              <a:t>is </a:t>
            </a:r>
            <a:r>
              <a:rPr lang="en-US" dirty="0"/>
              <a:t>by metabolic thermogenesis or non-shivering </a:t>
            </a:r>
            <a:r>
              <a:rPr lang="en-US" dirty="0" smtClean="0"/>
              <a:t>thermogenesis.</a:t>
            </a:r>
          </a:p>
          <a:p>
            <a:r>
              <a:rPr lang="en-US" dirty="0"/>
              <a:t>R</a:t>
            </a:r>
            <a:r>
              <a:rPr lang="en-US" dirty="0" smtClean="0"/>
              <a:t>esults </a:t>
            </a:r>
            <a:r>
              <a:rPr lang="en-US" dirty="0"/>
              <a:t>by metabolism of the brown fat. </a:t>
            </a:r>
            <a:endParaRPr lang="en-US" dirty="0" smtClean="0"/>
          </a:p>
          <a:p>
            <a:r>
              <a:rPr lang="en-US" dirty="0" smtClean="0"/>
              <a:t>Fetal </a:t>
            </a:r>
            <a:r>
              <a:rPr lang="en-US" dirty="0"/>
              <a:t>brown fat is laid down during the third trimester of pregnancy and is located at the nape of the neck, </a:t>
            </a:r>
            <a:r>
              <a:rPr lang="en-US" dirty="0" err="1"/>
              <a:t>intrascapular</a:t>
            </a:r>
            <a:r>
              <a:rPr lang="en-US" dirty="0"/>
              <a:t> region, axillae, groin, around kidneys and adrenals.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fat is metabolically very active due to the presence of very large number of mitochondria and increased vascularity.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59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Summary</a:t>
            </a:r>
            <a:endParaRPr lang="en-US" b="1" dirty="0"/>
          </a:p>
        </p:txBody>
      </p:sp>
      <p:graphicFrame>
        <p:nvGraphicFramePr>
          <p:cNvPr id="4" name="Object 3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0602952"/>
              </p:ext>
            </p:extLst>
          </p:nvPr>
        </p:nvGraphicFramePr>
        <p:xfrm>
          <a:off x="448965" y="2054655"/>
          <a:ext cx="5181600" cy="364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Clip" r:id="rId3" imgW="6723063" imgH="4330700" progId="">
                  <p:embed/>
                </p:oleObj>
              </mc:Choice>
              <mc:Fallback>
                <p:oleObj name="Clip" r:id="rId3" imgW="6723063" imgH="4330700" progId="">
                  <p:embed/>
                  <p:pic>
                    <p:nvPicPr>
                      <p:cNvPr id="0" name="Picture 3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965" y="2054655"/>
                        <a:ext cx="5181600" cy="364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1670" y="3123590"/>
            <a:ext cx="29013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Heat Maintenance</a:t>
            </a:r>
          </a:p>
          <a:p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953762" y="1291129"/>
            <a:ext cx="36649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Peripheral</a:t>
            </a:r>
          </a:p>
          <a:p>
            <a:pPr>
              <a:defRPr/>
            </a:pPr>
            <a:r>
              <a:rPr 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Vasoconstriction</a:t>
            </a:r>
          </a:p>
          <a:p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411877" y="5261460"/>
            <a:ext cx="32068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Curl up in </a:t>
            </a:r>
          </a:p>
          <a:p>
            <a:pPr>
              <a:defRPr/>
            </a:pPr>
            <a:r>
              <a:rPr 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fetal position</a:t>
            </a:r>
          </a:p>
          <a:p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793640" y="3276295"/>
            <a:ext cx="3054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Metabolic thermogenesis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81367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Hematopoietic system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blood volume of the newborn depends on the amount of placental transfer of blood. </a:t>
            </a:r>
          </a:p>
          <a:p>
            <a:r>
              <a:rPr lang="en-US" dirty="0" smtClean="0"/>
              <a:t>The blood volume at full term infant is about 80 to 85 ml/kg of body weight.</a:t>
            </a:r>
          </a:p>
          <a:p>
            <a:r>
              <a:rPr lang="en-US" dirty="0" smtClean="0"/>
              <a:t> Immediately after birth, the total blood volume averages 300 ml, but depends on how long cord clamping is delayed. </a:t>
            </a:r>
          </a:p>
          <a:p>
            <a:r>
              <a:rPr lang="en-US" dirty="0" smtClean="0"/>
              <a:t>As much as 100 ml can be added to the blood volume by delayed cord clamping.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43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Fluid and electrolyte balance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</a:t>
            </a:r>
            <a:r>
              <a:rPr lang="en-US" dirty="0"/>
              <a:t>birth, the total weight of the infant is 73% fluid</a:t>
            </a:r>
            <a:r>
              <a:rPr lang="en-US" dirty="0" smtClean="0"/>
              <a:t>.</a:t>
            </a:r>
          </a:p>
          <a:p>
            <a:r>
              <a:rPr lang="en-US" dirty="0"/>
              <a:t>H</a:t>
            </a:r>
            <a:r>
              <a:rPr lang="en-US" dirty="0" smtClean="0"/>
              <a:t>as </a:t>
            </a:r>
            <a:r>
              <a:rPr lang="en-US" dirty="0"/>
              <a:t>a higher proportion of extracellular fluid than intracellular fluid opposite to that of an adult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So, has </a:t>
            </a:r>
            <a:r>
              <a:rPr lang="en-US" dirty="0"/>
              <a:t>a higher level of body sodium and chloride and a lower level of potassium, magnesium and phosphate.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04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Metabolism </a:t>
            </a:r>
            <a:r>
              <a:rPr lang="en-US" dirty="0"/>
              <a:t>rate is twice as great in relation to body weight. </a:t>
            </a:r>
            <a:endParaRPr lang="en-US" dirty="0" smtClean="0"/>
          </a:p>
          <a:p>
            <a:r>
              <a:rPr lang="en-US" dirty="0" smtClean="0"/>
              <a:t>Twice </a:t>
            </a:r>
            <a:r>
              <a:rPr lang="en-US" dirty="0"/>
              <a:t>as much acid is formed, leading to more rapid development of acidosis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immature kidneys cannot sufficiently concentrate urine to conserve body water, making the infant more prone to dehydration, acidosis and possible over hydration or water intoxication.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89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Gastrointestinal system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ability of newborn to digest, absorb and metabolize food stuff is adequate but limited in certain functions.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25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300" b="1" dirty="0" smtClean="0"/>
              <a:t>Liver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55" y="1291129"/>
            <a:ext cx="8856889" cy="5344675"/>
          </a:xfrm>
        </p:spPr>
        <p:txBody>
          <a:bodyPr>
            <a:noAutofit/>
          </a:bodyPr>
          <a:lstStyle/>
          <a:p>
            <a:r>
              <a:rPr lang="en-US" sz="2800" dirty="0" smtClean="0"/>
              <a:t>Liver </a:t>
            </a:r>
            <a:r>
              <a:rPr lang="en-US" sz="2800" dirty="0"/>
              <a:t>is the most immature gastro intestinal organ. 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activity </a:t>
            </a:r>
            <a:r>
              <a:rPr lang="en-US" sz="2800" dirty="0" smtClean="0"/>
              <a:t>of </a:t>
            </a:r>
            <a:r>
              <a:rPr lang="en-US" sz="2800" dirty="0"/>
              <a:t>enzyme </a:t>
            </a:r>
            <a:r>
              <a:rPr lang="en-US" sz="2800" dirty="0" err="1"/>
              <a:t>glucoronyl</a:t>
            </a:r>
            <a:r>
              <a:rPr lang="en-US" sz="2800" dirty="0"/>
              <a:t>  </a:t>
            </a:r>
            <a:r>
              <a:rPr lang="en-US" sz="2800" dirty="0" err="1"/>
              <a:t>transferase</a:t>
            </a:r>
            <a:r>
              <a:rPr lang="en-US" sz="2800" dirty="0"/>
              <a:t> is reduced, which affects the conjugation of bilirubin with </a:t>
            </a:r>
            <a:r>
              <a:rPr lang="en-US" sz="2800" dirty="0" err="1"/>
              <a:t>glucoronic</a:t>
            </a:r>
            <a:r>
              <a:rPr lang="en-US" sz="2800" dirty="0"/>
              <a:t> acid and contributes to physiologic jaundice of the newborn.</a:t>
            </a:r>
          </a:p>
          <a:p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458907" y="3873342"/>
            <a:ext cx="2290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itchFamily="34" charset="0"/>
              </a:rPr>
              <a:t>Fat Soluble</a:t>
            </a:r>
          </a:p>
          <a:p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04961" y="3873342"/>
            <a:ext cx="2748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Water soluble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2490" y="4755251"/>
            <a:ext cx="22905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Unconjugated bilirubin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530914" y="4755250"/>
            <a:ext cx="3316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Conjugated bilirubin</a:t>
            </a:r>
            <a:endParaRPr lang="en-US" sz="2800" b="1" dirty="0"/>
          </a:p>
        </p:txBody>
      </p:sp>
      <p:sp>
        <p:nvSpPr>
          <p:cNvPr id="10" name="Striped Right Arrow 9"/>
          <p:cNvSpPr/>
          <p:nvPr/>
        </p:nvSpPr>
        <p:spPr>
          <a:xfrm>
            <a:off x="3655770" y="4755251"/>
            <a:ext cx="1749191" cy="658914"/>
          </a:xfrm>
          <a:prstGeom prst="strip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892245" y="5845205"/>
            <a:ext cx="3664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rgbClr val="002060"/>
                </a:solidFill>
              </a:rPr>
              <a:t>Glucoronyl</a:t>
            </a:r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</a:rPr>
              <a:t>Transferase</a:t>
            </a:r>
            <a:endParaRPr lang="en-US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09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Liver is also deficient in forming plasma proteins causing low plasma protein concentration which probably plays a role in edema seen at birth.</a:t>
            </a:r>
          </a:p>
          <a:p>
            <a:r>
              <a:rPr lang="en-US" dirty="0" err="1"/>
              <a:t>Prothrombin</a:t>
            </a:r>
            <a:r>
              <a:rPr lang="en-US" dirty="0"/>
              <a:t> and other coagulation factors are also low.</a:t>
            </a:r>
          </a:p>
          <a:p>
            <a:r>
              <a:rPr lang="en-US" dirty="0"/>
              <a:t>Liver stores less glycogen at birth. So, a newborn is prone to hypoglycemia which may be prevented by early and effective breast feeding.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56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Salivary </a:t>
            </a:r>
            <a:r>
              <a:rPr lang="en-US" dirty="0" smtClean="0"/>
              <a:t>glands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Salivary </a:t>
            </a:r>
            <a:r>
              <a:rPr lang="en-US" dirty="0"/>
              <a:t>glands are functioning at birth but they do not secrete saliva until about 2 to 3 months.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3109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Gastrointestinal </a:t>
            </a:r>
            <a:r>
              <a:rPr lang="en-US" b="1" dirty="0" smtClean="0"/>
              <a:t>tract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Stomach </a:t>
            </a:r>
            <a:r>
              <a:rPr lang="en-US" dirty="0"/>
              <a:t>capacity of a </a:t>
            </a:r>
            <a:r>
              <a:rPr lang="en-US"/>
              <a:t>neonate </a:t>
            </a:r>
            <a:r>
              <a:rPr lang="en-US" smtClean="0"/>
              <a:t>is 90 ml, </a:t>
            </a:r>
            <a:r>
              <a:rPr lang="en-US" dirty="0"/>
              <a:t>so requires frequent small feedings. </a:t>
            </a:r>
          </a:p>
          <a:p>
            <a:r>
              <a:rPr lang="en-US" dirty="0"/>
              <a:t>The newborn’s intestine is longer in relation to the body size than that of an adult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Therefore there are a large number of secretory glands and a larger surface area for absorption as compared to that of an adult.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778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Respiratory system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6868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Most </a:t>
            </a:r>
            <a:r>
              <a:rPr lang="en-US" dirty="0"/>
              <a:t>crucial and immediate physiologic change required of the newborn. </a:t>
            </a:r>
            <a:endParaRPr lang="en-US" dirty="0" smtClean="0"/>
          </a:p>
          <a:p>
            <a:r>
              <a:rPr lang="en-US" b="1" u="sng" dirty="0" smtClean="0">
                <a:solidFill>
                  <a:srgbClr val="00B050"/>
                </a:solidFill>
              </a:rPr>
              <a:t>Various </a:t>
            </a:r>
            <a:r>
              <a:rPr lang="en-US" b="1" u="sng" dirty="0">
                <a:solidFill>
                  <a:srgbClr val="00B050"/>
                </a:solidFill>
              </a:rPr>
              <a:t>factors help initiate the first breath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Compression and Pressure</a:t>
            </a:r>
          </a:p>
          <a:p>
            <a:pPr lvl="1"/>
            <a:r>
              <a:rPr lang="en-US" dirty="0" smtClean="0"/>
              <a:t>Chemical </a:t>
            </a:r>
          </a:p>
          <a:p>
            <a:pPr lvl="1"/>
            <a:r>
              <a:rPr lang="en-US" dirty="0" smtClean="0"/>
              <a:t>Thermal </a:t>
            </a:r>
          </a:p>
          <a:p>
            <a:pPr lvl="1"/>
            <a:r>
              <a:rPr lang="en-US" dirty="0" smtClean="0"/>
              <a:t>Tactile </a:t>
            </a:r>
          </a:p>
          <a:p>
            <a:pPr lvl="1"/>
            <a:r>
              <a:rPr lang="en-US" dirty="0" smtClean="0"/>
              <a:t>Express of lung fluid</a:t>
            </a:r>
          </a:p>
          <a:p>
            <a:pPr lvl="1"/>
            <a:r>
              <a:rPr lang="en-US" dirty="0" smtClean="0"/>
              <a:t>Presence of surfactant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6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Infants have rapid and immature peristaltic waves, decreased lower esophageal sphincter pressure, inappropriate relaxation of the lower esophageal sphincter and delayed gastric emptying which makes regurgitation common.</a:t>
            </a:r>
          </a:p>
          <a:p>
            <a:r>
              <a:rPr lang="en-US" dirty="0"/>
              <a:t>The colon also has a small volume, so the newborn may have a bowel movement after each feeding.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438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Renal system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newborn’s kidney has a functional deficiency in its ability to concentrate urine and to cope with fluid and electrolyte fluctuations.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first voiding should occur within first 24 hours.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urine is colorless, odorless and has a specific gravity of 1.020. </a:t>
            </a:r>
            <a:endParaRPr lang="en-US" dirty="0" smtClean="0"/>
          </a:p>
          <a:p>
            <a:r>
              <a:rPr lang="en-US" dirty="0" smtClean="0"/>
              <a:t>Total </a:t>
            </a:r>
            <a:r>
              <a:rPr lang="en-US" dirty="0"/>
              <a:t>urinary output per 24 hours is 200 to 300 ml by the end of first week.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bladder can hold 15 ml of urine and then involuntarily empties resulting as many as 20 voiding per day.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0317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Integumentary system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At </a:t>
            </a:r>
            <a:r>
              <a:rPr lang="en-US" dirty="0"/>
              <a:t>birth all the structures within the skin are present but the functions are immature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two layers of the skin; epidermis and dermis are loosely bound to each other and are very thin. </a:t>
            </a:r>
            <a:endParaRPr lang="en-US" dirty="0" smtClean="0"/>
          </a:p>
          <a:p>
            <a:r>
              <a:rPr lang="en-US" dirty="0" smtClean="0"/>
              <a:t>Rete </a:t>
            </a:r>
            <a:r>
              <a:rPr lang="en-US" dirty="0"/>
              <a:t>pegs (which anchor the epidermis to the dermis) also are not developed. </a:t>
            </a:r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/>
              <a:t>even a slight friction can cause separation of these layers and blister formation and loss of epidermis.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8748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5720"/>
            <a:ext cx="8229600" cy="549738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sebaceous glands are active late in fetal life and in early infancy because of high levels of maternal androgens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They are most densely located on the scalp, face and genitalia and produce </a:t>
            </a:r>
            <a:r>
              <a:rPr lang="en-US" dirty="0" err="1"/>
              <a:t>vernix</a:t>
            </a:r>
            <a:r>
              <a:rPr lang="en-US" dirty="0"/>
              <a:t> </a:t>
            </a:r>
            <a:r>
              <a:rPr lang="en-US" dirty="0" err="1"/>
              <a:t>caseosa</a:t>
            </a:r>
            <a:r>
              <a:rPr lang="en-US" dirty="0"/>
              <a:t> that covers the infant at birth. </a:t>
            </a:r>
            <a:endParaRPr lang="en-US" dirty="0" smtClean="0"/>
          </a:p>
          <a:p>
            <a:r>
              <a:rPr lang="en-US" dirty="0" smtClean="0"/>
              <a:t>Plugging </a:t>
            </a:r>
            <a:r>
              <a:rPr lang="en-US" dirty="0"/>
              <a:t>of sebaceous gland causes </a:t>
            </a:r>
            <a:r>
              <a:rPr lang="en-US" dirty="0" err="1"/>
              <a:t>milia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dirty="0" err="1"/>
              <a:t>eccrine</a:t>
            </a:r>
            <a:r>
              <a:rPr lang="en-US" dirty="0"/>
              <a:t> glands are functional at birth and it produces sweat in response to higher temperature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apocrine glands (sweat glands attached to the hair follicles) remain small and non-functional till puberty.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5638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Musculoskeletal system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8426"/>
            <a:ext cx="8229600" cy="519197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At </a:t>
            </a:r>
            <a:r>
              <a:rPr lang="en-US" dirty="0"/>
              <a:t>birth the skeletal system contains larger amounts of cartilage than ossified bone, although the process of ossification is fairly rapid during the first year.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skull bones are relatively soft and not yet joined.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sinuses are incompletely formed as well. </a:t>
            </a:r>
            <a:endParaRPr lang="en-US" dirty="0" smtClean="0"/>
          </a:p>
          <a:p>
            <a:r>
              <a:rPr lang="en-US" dirty="0" smtClean="0"/>
              <a:t>Muscular </a:t>
            </a:r>
            <a:r>
              <a:rPr lang="en-US" dirty="0"/>
              <a:t>system is almost completely formed at birth. Growth in the size of muscular tissue is caused by hypertrophy rather than hyperplasia of cells.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6446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Endocrine system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functions of endocrine system are immature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There </a:t>
            </a:r>
            <a:r>
              <a:rPr lang="en-US" dirty="0"/>
              <a:t>is limited production of antidiuretic hormone, which results in diuresis making the newborn highly susceptible to dehydration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1449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effect of maternal sex hormones is particularly evident in the newborn.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labia are hypertrophied and the breasts may be engorged and secrete milk (witch’s milk) during the first few days of life as long as 2 months of age. </a:t>
            </a:r>
            <a:endParaRPr lang="en-US" dirty="0" smtClean="0"/>
          </a:p>
          <a:p>
            <a:r>
              <a:rPr lang="en-US" dirty="0" smtClean="0"/>
              <a:t>Female </a:t>
            </a:r>
            <a:r>
              <a:rPr lang="en-US" dirty="0"/>
              <a:t>newborns may have pseudo menstruation from a sudden drop in progesterone and estrogen levels.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3478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Defense against infection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first line defense is the skin and mucous membranes which protects from invading agents and organisms.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second line of defense is the cellular elements of the immunological system which protects from foreign agents by action of monocytes, neutrophils, </a:t>
            </a:r>
            <a:r>
              <a:rPr lang="en-US" dirty="0" err="1"/>
              <a:t>eosinophils</a:t>
            </a:r>
            <a:r>
              <a:rPr lang="en-US" dirty="0"/>
              <a:t>, lymphocytes, etc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However the tissue’s inflammatory response to localize an infection is immature.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8375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third line of defense is the formation of specific antibodies to an antigen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Infants are generally not self-capable of producing </a:t>
            </a:r>
            <a:r>
              <a:rPr lang="en-US" dirty="0" err="1"/>
              <a:t>immunoglobulins</a:t>
            </a:r>
            <a:r>
              <a:rPr lang="en-US" dirty="0"/>
              <a:t> until the beginning of second month of life.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receive passive immunity in the form of immunoglobulin G from the maternal circulation and from human milk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752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are protected against major childhood diseases including diphtheria, measles, poliomyelitis, rubella for about 3 months provided that mother has developed immunity against these </a:t>
            </a:r>
            <a:r>
              <a:rPr lang="en-US" dirty="0" smtClean="0"/>
              <a:t>diseases.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754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Compression and pressure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458200" cy="49831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During the process of birth, the thorax is compressed and recoiled which squeezes the lungs causing removal of fluid present in the alveoli of the lungs.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 Then, air fills into the empty spaces in the lungs.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Neurologic system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At </a:t>
            </a:r>
            <a:r>
              <a:rPr lang="en-US" dirty="0"/>
              <a:t>birth, the nervous system is incompletely integrated but sufficiently developed to sustain extra uterine life. </a:t>
            </a:r>
            <a:endParaRPr lang="en-US" dirty="0" smtClean="0"/>
          </a:p>
          <a:p>
            <a:r>
              <a:rPr lang="en-US" dirty="0" smtClean="0"/>
              <a:t>Most </a:t>
            </a:r>
            <a:r>
              <a:rPr lang="en-US" dirty="0"/>
              <a:t>neurologic functions are primitive reflexes.</a:t>
            </a:r>
          </a:p>
          <a:p>
            <a:r>
              <a:rPr lang="en-US" dirty="0"/>
              <a:t>The autonomic nervous system is crucial during transition because it stimulates initial respirations, helps maintain acid base balance and partially regulates temperature control.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187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Chemical factors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458200" cy="4678363"/>
          </a:xfrm>
        </p:spPr>
        <p:txBody>
          <a:bodyPr/>
          <a:lstStyle/>
          <a:p>
            <a:r>
              <a:rPr lang="en-US" dirty="0" smtClean="0"/>
              <a:t>Chemical </a:t>
            </a:r>
            <a:r>
              <a:rPr lang="en-US" dirty="0"/>
              <a:t>factors i.e. Low oxygen, high </a:t>
            </a:r>
            <a:r>
              <a:rPr lang="en-US" dirty="0" smtClean="0"/>
              <a:t>carbon dioxide </a:t>
            </a:r>
            <a:r>
              <a:rPr lang="en-US" dirty="0"/>
              <a:t>and acidic pH of the blood initiate impulses which excites the respiratory center in the medulla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This </a:t>
            </a:r>
            <a:r>
              <a:rPr lang="en-US" dirty="0"/>
              <a:t>causes initiation in breathing so as to clear excess of </a:t>
            </a:r>
            <a:r>
              <a:rPr lang="en-US" dirty="0" smtClean="0"/>
              <a:t>carbon dioxide </a:t>
            </a:r>
            <a:r>
              <a:rPr lang="en-US" dirty="0"/>
              <a:t>and get more oxygen.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06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Thermal stimulation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05800" cy="475456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primary thermal stimulus is the sudden chilling of the infant who leaves a warm environment and enters a relatively cooler atmosphere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This </a:t>
            </a:r>
            <a:r>
              <a:rPr lang="en-US" dirty="0"/>
              <a:t>abrupt change in temperature excites sensory impulses in the skin that are transmitted to the respiratory center.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9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Tactile stimulation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Handling of the baby, stimulation, etc can also stimulate respiration to some extent.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525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Egress of the lung fluids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458200" cy="4830763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initial entry of air into lungs is opposed by the surface tension of the fluid that fills the fetal lungs and the alveoli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As the chest emerges from the birth canal, fluid is squeezed from the lungs through the nose and mouth. </a:t>
            </a:r>
            <a:endParaRPr lang="en-US" dirty="0" smtClean="0"/>
          </a:p>
          <a:p>
            <a:r>
              <a:rPr lang="en-US" dirty="0" smtClean="0"/>
              <a:t>After </a:t>
            </a:r>
            <a:r>
              <a:rPr lang="en-US" dirty="0"/>
              <a:t>complete delivery of the chest, brisk recoil of the thorax occurs and air enters the upper airway to replace the lost fluid. </a:t>
            </a:r>
          </a:p>
        </p:txBody>
      </p:sp>
    </p:spTree>
    <p:extLst>
      <p:ext uri="{BB962C8B-B14F-4D97-AF65-F5344CB8AC3E}">
        <p14:creationId xmlns:p14="http://schemas.microsoft.com/office/powerpoint/2010/main" val="426268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hlinkClick r:id="" action="ppaction://ole?verb=0"/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4313238"/>
              </p:ext>
            </p:extLst>
          </p:nvPr>
        </p:nvGraphicFramePr>
        <p:xfrm>
          <a:off x="907080" y="2207360"/>
          <a:ext cx="1954213" cy="338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8" name="Clip" r:id="rId3" imgW="1954213" imgH="3389313" progId="">
                  <p:embed/>
                </p:oleObj>
              </mc:Choice>
              <mc:Fallback>
                <p:oleObj name="Clip" r:id="rId3" imgW="1954213" imgH="3389313" progId="">
                  <p:embed/>
                  <p:pic>
                    <p:nvPicPr>
                      <p:cNvPr id="0" name="Picture 70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7080" y="2207360"/>
                        <a:ext cx="1954213" cy="338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5554431"/>
              </p:ext>
            </p:extLst>
          </p:nvPr>
        </p:nvGraphicFramePr>
        <p:xfrm>
          <a:off x="4266590" y="2207360"/>
          <a:ext cx="4240212" cy="334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9" name="Clip" r:id="rId5" imgW="4240213" imgH="3346450" progId="">
                  <p:embed/>
                </p:oleObj>
              </mc:Choice>
              <mc:Fallback>
                <p:oleObj name="Clip" r:id="rId5" imgW="4240213" imgH="3346450" progId="">
                  <p:embed/>
                  <p:pic>
                    <p:nvPicPr>
                      <p:cNvPr id="0" name="Picture 71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6590" y="2207360"/>
                        <a:ext cx="4240212" cy="334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ight Arrow 5"/>
          <p:cNvSpPr/>
          <p:nvPr/>
        </p:nvSpPr>
        <p:spPr>
          <a:xfrm>
            <a:off x="143554" y="3734410"/>
            <a:ext cx="772675" cy="305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flipH="1">
            <a:off x="2892245" y="3688622"/>
            <a:ext cx="763525" cy="305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flipH="1">
            <a:off x="3640887" y="3268921"/>
            <a:ext cx="763525" cy="305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8236920" y="3254173"/>
            <a:ext cx="772675" cy="305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062998" y="1539929"/>
            <a:ext cx="1658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itchFamily="34" charset="0"/>
              </a:rPr>
              <a:t>Fluid expelled</a:t>
            </a:r>
            <a:endParaRPr lang="en-US" dirty="0"/>
          </a:p>
        </p:txBody>
      </p:sp>
      <p:sp>
        <p:nvSpPr>
          <p:cNvPr id="13" name="Up Arrow 12"/>
          <p:cNvSpPr/>
          <p:nvPr/>
        </p:nvSpPr>
        <p:spPr>
          <a:xfrm>
            <a:off x="1794960" y="1735155"/>
            <a:ext cx="45719" cy="1195853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96260" y="247268"/>
            <a:ext cx="33595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</a:pPr>
            <a:r>
              <a:rPr lang="en-US" sz="2400" b="1" dirty="0">
                <a:solidFill>
                  <a:srgbClr val="FF0000"/>
                </a:solidFill>
              </a:rPr>
              <a:t>As the chest passes</a:t>
            </a:r>
          </a:p>
          <a:p>
            <a:pPr>
              <a:buClrTx/>
              <a:buFontTx/>
              <a:buNone/>
            </a:pPr>
            <a:r>
              <a:rPr lang="en-US" sz="2400" b="1" dirty="0">
                <a:solidFill>
                  <a:srgbClr val="FF0000"/>
                </a:solidFill>
              </a:rPr>
              <a:t> through the birth canal</a:t>
            </a:r>
          </a:p>
          <a:p>
            <a:pPr>
              <a:buClrTx/>
              <a:buFontTx/>
              <a:buNone/>
            </a:pPr>
            <a:r>
              <a:rPr lang="en-US" sz="2400" b="1" dirty="0">
                <a:solidFill>
                  <a:srgbClr val="FF0000"/>
                </a:solidFill>
              </a:rPr>
              <a:t> the lungs are compressed</a:t>
            </a:r>
          </a:p>
          <a:p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24705" y="247268"/>
            <a:ext cx="35122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Subsequent recoil of the chest wall produces passive inspiration of air into the lungs</a:t>
            </a:r>
          </a:p>
          <a:p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6251755" y="1863094"/>
            <a:ext cx="45719" cy="80238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557165" y="1863094"/>
            <a:ext cx="1221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itchFamily="34" charset="0"/>
              </a:rPr>
              <a:t>Air Enters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16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3953</TotalTime>
  <Words>2015</Words>
  <Application>Microsoft Office PowerPoint</Application>
  <PresentationFormat>On-screen Show (4:3)</PresentationFormat>
  <Paragraphs>170</Paragraphs>
  <Slides>40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Wingdings</vt:lpstr>
      <vt:lpstr>Office Theme</vt:lpstr>
      <vt:lpstr>Clip</vt:lpstr>
      <vt:lpstr> ADJUSTMENT TO EXTRAUTERINE LIFE </vt:lpstr>
      <vt:lpstr>INTRODUCTION</vt:lpstr>
      <vt:lpstr>Respiratory system </vt:lpstr>
      <vt:lpstr>Compression and pressure </vt:lpstr>
      <vt:lpstr>Chemical factors </vt:lpstr>
      <vt:lpstr>Thermal stimulation </vt:lpstr>
      <vt:lpstr>Tactile stimulation</vt:lpstr>
      <vt:lpstr>Egress of the lung fluids </vt:lpstr>
      <vt:lpstr>PowerPoint Presentation</vt:lpstr>
      <vt:lpstr>PowerPoint Presentation</vt:lpstr>
      <vt:lpstr>Adequate pulmonary blood flow </vt:lpstr>
      <vt:lpstr>Circulatory system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Thermo-regulation</vt:lpstr>
      <vt:lpstr>PowerPoint Presentation</vt:lpstr>
      <vt:lpstr>PowerPoint Presentation</vt:lpstr>
      <vt:lpstr>Summary</vt:lpstr>
      <vt:lpstr>Hematopoietic system </vt:lpstr>
      <vt:lpstr>Fluid and electrolyte balance </vt:lpstr>
      <vt:lpstr>PowerPoint Presentation</vt:lpstr>
      <vt:lpstr>Gastrointestinal system </vt:lpstr>
      <vt:lpstr>Liver </vt:lpstr>
      <vt:lpstr>PowerPoint Presentation</vt:lpstr>
      <vt:lpstr>Salivary glands</vt:lpstr>
      <vt:lpstr>Gastrointestinal tract </vt:lpstr>
      <vt:lpstr>PowerPoint Presentation</vt:lpstr>
      <vt:lpstr>Renal system </vt:lpstr>
      <vt:lpstr>Integumentary system </vt:lpstr>
      <vt:lpstr>PowerPoint Presentation</vt:lpstr>
      <vt:lpstr>Musculoskeletal system </vt:lpstr>
      <vt:lpstr>Endocrine system </vt:lpstr>
      <vt:lpstr>PowerPoint Presentation</vt:lpstr>
      <vt:lpstr>Defense against infection </vt:lpstr>
      <vt:lpstr>PowerPoint Presentation</vt:lpstr>
      <vt:lpstr>PowerPoint Presentation</vt:lpstr>
      <vt:lpstr>Neurologic system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Seema Adhikari</dc:creator>
  <cp:lastModifiedBy>Microsoft account</cp:lastModifiedBy>
  <cp:revision>72</cp:revision>
  <dcterms:created xsi:type="dcterms:W3CDTF">2013-08-16T04:31:43Z</dcterms:created>
  <dcterms:modified xsi:type="dcterms:W3CDTF">2020-12-20T04:30:50Z</dcterms:modified>
</cp:coreProperties>
</file>