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76" r:id="rId5"/>
    <p:sldId id="279" r:id="rId6"/>
    <p:sldId id="280" r:id="rId7"/>
    <p:sldId id="265" r:id="rId8"/>
    <p:sldId id="266" r:id="rId9"/>
    <p:sldId id="267" r:id="rId10"/>
    <p:sldId id="268" r:id="rId11"/>
    <p:sldId id="277"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3" autoAdjust="0"/>
    <p:restoredTop sz="94660"/>
  </p:normalViewPr>
  <p:slideViewPr>
    <p:cSldViewPr>
      <p:cViewPr varScale="1">
        <p:scale>
          <a:sx n="55" d="100"/>
          <a:sy n="55" d="100"/>
        </p:scale>
        <p:origin x="98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2590799"/>
          </a:xfrm>
        </p:spPr>
        <p:txBody>
          <a:bodyPr>
            <a:noAutofit/>
          </a:bodyPr>
          <a:lstStyle/>
          <a:p>
            <a:r>
              <a:rPr lang="en-AU" sz="4800" b="1" dirty="0" smtClean="0">
                <a:solidFill>
                  <a:srgbClr val="00B050"/>
                </a:solidFill>
              </a:rPr>
              <a:t>Birth Preparedness and Complication Readiness(BP/CR)</a:t>
            </a:r>
            <a:endParaRPr lang="en-AU" sz="4800" b="1" dirty="0">
              <a:solidFill>
                <a:srgbClr val="00B050"/>
              </a:solidFill>
            </a:endParaRPr>
          </a:p>
        </p:txBody>
      </p:sp>
      <p:pic>
        <p:nvPicPr>
          <p:cNvPr id="1026" name="Picture 2" descr="C:\Users\Hy\AppData\Local\Microsoft\Windows\INetCache\IE\GHBQGO0F\pny32hp2-132875432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935" y="4495800"/>
            <a:ext cx="3197665" cy="224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8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 y="53249"/>
            <a:ext cx="9029700" cy="677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6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Components of B.R</a:t>
            </a:r>
            <a:endParaRPr lang="en-AU"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AU" dirty="0"/>
              <a:t>Components of birth preparedness and complication readiness plan includes; identifying a place of delivery, saving money, preparing essential items for childbirth, identifying a skilled provider, identifying a mode of transportation, arranging blood donors, arranging a way for communication, designating decision maker on her behalf, identifying emergency funds, being aware of the obstetric danger signs &amp; the need to act </a:t>
            </a:r>
            <a:r>
              <a:rPr lang="en-AU" dirty="0" smtClean="0"/>
              <a:t>immediately.</a:t>
            </a:r>
            <a:endParaRPr lang="en-AU" dirty="0"/>
          </a:p>
          <a:p>
            <a:endParaRPr lang="en-AU" dirty="0"/>
          </a:p>
        </p:txBody>
      </p:sp>
    </p:spTree>
    <p:extLst>
      <p:ext uri="{BB962C8B-B14F-4D97-AF65-F5344CB8AC3E}">
        <p14:creationId xmlns:p14="http://schemas.microsoft.com/office/powerpoint/2010/main" val="142059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 y="1"/>
            <a:ext cx="913445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81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2565"/>
            <a:ext cx="9144000" cy="686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2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 y="-10331"/>
            <a:ext cx="9131300" cy="68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31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50043"/>
            <a:ext cx="9067800" cy="680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28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 y="76201"/>
            <a:ext cx="9032961"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46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00B0F0"/>
                </a:solidFill>
              </a:rPr>
              <a:t>Background </a:t>
            </a:r>
            <a:endParaRPr lang="en-AU" b="1" dirty="0">
              <a:solidFill>
                <a:srgbClr val="00B0F0"/>
              </a:solidFill>
            </a:endParaRPr>
          </a:p>
        </p:txBody>
      </p:sp>
      <p:sp>
        <p:nvSpPr>
          <p:cNvPr id="3" name="Content Placeholder 2"/>
          <p:cNvSpPr>
            <a:spLocks noGrp="1"/>
          </p:cNvSpPr>
          <p:nvPr>
            <p:ph idx="1"/>
          </p:nvPr>
        </p:nvSpPr>
        <p:spPr>
          <a:xfrm>
            <a:off x="228600" y="1371600"/>
            <a:ext cx="8458200" cy="5257800"/>
          </a:xfrm>
        </p:spPr>
        <p:txBody>
          <a:bodyPr>
            <a:normAutofit/>
          </a:bodyPr>
          <a:lstStyle/>
          <a:p>
            <a:r>
              <a:rPr lang="en-AU" dirty="0"/>
              <a:t>Deliveries attended by skilled health personnel are one of the most important interventions to reduce maternal and child </a:t>
            </a:r>
            <a:r>
              <a:rPr lang="en-AU" dirty="0" smtClean="0"/>
              <a:t>mortality. </a:t>
            </a:r>
          </a:p>
          <a:p>
            <a:r>
              <a:rPr lang="en-AU" dirty="0" smtClean="0"/>
              <a:t>Rather </a:t>
            </a:r>
            <a:r>
              <a:rPr lang="en-AU" dirty="0"/>
              <a:t>than focusing on birth preparedness and complication readiness planning, in high-income countries, the focus is primarily on women’s psychological and physical comfort but in low-income and middle-income countries, there is a need of emphasis on birth preparation and potential </a:t>
            </a:r>
            <a:r>
              <a:rPr lang="en-AU" dirty="0" smtClean="0"/>
              <a:t>complications.</a:t>
            </a:r>
            <a:endParaRPr lang="en-AU" dirty="0"/>
          </a:p>
        </p:txBody>
      </p:sp>
    </p:spTree>
    <p:extLst>
      <p:ext uri="{BB962C8B-B14F-4D97-AF65-F5344CB8AC3E}">
        <p14:creationId xmlns:p14="http://schemas.microsoft.com/office/powerpoint/2010/main" val="43381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AU" b="1" dirty="0" smtClean="0">
                <a:solidFill>
                  <a:srgbClr val="00B050"/>
                </a:solidFill>
              </a:rPr>
              <a:t>Introduction </a:t>
            </a:r>
            <a:endParaRPr lang="en-AU" b="1" dirty="0">
              <a:solidFill>
                <a:srgbClr val="00B050"/>
              </a:solidFill>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AU" dirty="0"/>
              <a:t>Birth Preparedness and Complication Readiness (BPCR) is an intervention included by WHO as an essential element of the antenatal care </a:t>
            </a:r>
            <a:r>
              <a:rPr lang="en-AU" dirty="0" smtClean="0"/>
              <a:t>package.</a:t>
            </a:r>
          </a:p>
          <a:p>
            <a:pPr marL="0" indent="0">
              <a:buNone/>
            </a:pPr>
            <a:endParaRPr lang="en-AU" dirty="0" smtClean="0"/>
          </a:p>
          <a:p>
            <a:r>
              <a:rPr lang="en-AU" dirty="0" smtClean="0"/>
              <a:t>It </a:t>
            </a:r>
            <a:r>
              <a:rPr lang="en-AU" dirty="0"/>
              <a:t>is often delivered to the pregnant woman by the health care provider in antenatal care or initiated or followed up through a visit to the home of the pregnant woman by a community health worker. </a:t>
            </a:r>
          </a:p>
        </p:txBody>
      </p:sp>
    </p:spTree>
    <p:extLst>
      <p:ext uri="{BB962C8B-B14F-4D97-AF65-F5344CB8AC3E}">
        <p14:creationId xmlns:p14="http://schemas.microsoft.com/office/powerpoint/2010/main" val="185773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solidFill>
                  <a:srgbClr val="FF0000"/>
                </a:solidFill>
              </a:rPr>
              <a:t>Birth Preparedness</a:t>
            </a:r>
            <a:endParaRPr lang="en-AU" b="1" dirty="0">
              <a:solidFill>
                <a:srgbClr val="FF0000"/>
              </a:solidFill>
            </a:endParaRPr>
          </a:p>
        </p:txBody>
      </p:sp>
      <p:sp>
        <p:nvSpPr>
          <p:cNvPr id="3" name="Content Placeholder 2"/>
          <p:cNvSpPr>
            <a:spLocks noGrp="1"/>
          </p:cNvSpPr>
          <p:nvPr>
            <p:ph idx="1"/>
          </p:nvPr>
        </p:nvSpPr>
        <p:spPr/>
        <p:txBody>
          <a:bodyPr>
            <a:normAutofit/>
          </a:bodyPr>
          <a:lstStyle/>
          <a:p>
            <a:r>
              <a:rPr lang="en-AU" dirty="0"/>
              <a:t>Birth preparedness and complication readiness (BP/CR) is a process of planning for normal birth and anticipating the actions needed in case of an emergency and it is a comprehensive package designed to address delays by empowering women, her family, and the community to improve planning for birth and take actions in case of an </a:t>
            </a:r>
            <a:r>
              <a:rPr lang="en-AU" dirty="0" smtClean="0"/>
              <a:t>emergency. </a:t>
            </a:r>
            <a:endParaRPr lang="en-AU" dirty="0"/>
          </a:p>
        </p:txBody>
      </p:sp>
    </p:spTree>
    <p:extLst>
      <p:ext uri="{BB962C8B-B14F-4D97-AF65-F5344CB8AC3E}">
        <p14:creationId xmlns:p14="http://schemas.microsoft.com/office/powerpoint/2010/main" val="114001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AU" dirty="0"/>
              <a:t>In addition to working with an individual pregnant woman, programmes often address efforts to her family and to the broader community to increase awareness on BPCR or to improve health workers’ skills to provide BPCR as part of ANC</a:t>
            </a:r>
            <a:r>
              <a:rPr lang="en-AU" dirty="0" smtClean="0"/>
              <a:t>.</a:t>
            </a:r>
          </a:p>
          <a:p>
            <a:pPr marL="0" indent="0">
              <a:buNone/>
            </a:pPr>
            <a:r>
              <a:rPr lang="en-AU" dirty="0" smtClean="0"/>
              <a:t> </a:t>
            </a:r>
          </a:p>
          <a:p>
            <a:r>
              <a:rPr lang="en-AU" dirty="0" smtClean="0"/>
              <a:t>Programmes </a:t>
            </a:r>
            <a:r>
              <a:rPr lang="en-AU" dirty="0"/>
              <a:t>often provide education materials or other visual aids with BPCR information, or may implement mass media campaigns with BPCR </a:t>
            </a:r>
            <a:r>
              <a:rPr lang="en-AU" dirty="0" smtClean="0"/>
              <a:t>messages.</a:t>
            </a:r>
            <a:endParaRPr lang="en-AU" dirty="0"/>
          </a:p>
          <a:p>
            <a:endParaRPr lang="en-AU" dirty="0"/>
          </a:p>
        </p:txBody>
      </p:sp>
    </p:spTree>
    <p:extLst>
      <p:ext uri="{BB962C8B-B14F-4D97-AF65-F5344CB8AC3E}">
        <p14:creationId xmlns:p14="http://schemas.microsoft.com/office/powerpoint/2010/main" val="47921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AU" dirty="0"/>
              <a:t>To be able to be prepared for birth and possible complications, women, families and communities need to know about signs of onset of labour as well as danger signs during pregnancy and after birth </a:t>
            </a:r>
            <a:r>
              <a:rPr lang="en-AU" dirty="0" smtClean="0"/>
              <a:t>of </a:t>
            </a:r>
            <a:r>
              <a:rPr lang="en-AU" dirty="0"/>
              <a:t>the woman and newborn</a:t>
            </a:r>
            <a:r>
              <a:rPr lang="en-AU" dirty="0" smtClean="0"/>
              <a:t>.</a:t>
            </a:r>
          </a:p>
          <a:p>
            <a:pPr marL="0" indent="0">
              <a:buNone/>
            </a:pPr>
            <a:r>
              <a:rPr lang="en-AU" dirty="0" smtClean="0"/>
              <a:t> </a:t>
            </a:r>
          </a:p>
          <a:p>
            <a:r>
              <a:rPr lang="en-AU" dirty="0" smtClean="0"/>
              <a:t>BPCR </a:t>
            </a:r>
            <a:r>
              <a:rPr lang="en-AU" dirty="0"/>
              <a:t>interventions have evolved and while originally programmes focused largely on </a:t>
            </a:r>
            <a:r>
              <a:rPr lang="en-AU" dirty="0" smtClean="0"/>
              <a:t>care-seeking </a:t>
            </a:r>
            <a:r>
              <a:rPr lang="en-AU" dirty="0"/>
              <a:t>for the woman, in recent years, programmes have recognized the value of discussing care-seeking for newborn complications.</a:t>
            </a:r>
          </a:p>
        </p:txBody>
      </p:sp>
    </p:spTree>
    <p:extLst>
      <p:ext uri="{BB962C8B-B14F-4D97-AF65-F5344CB8AC3E}">
        <p14:creationId xmlns:p14="http://schemas.microsoft.com/office/powerpoint/2010/main" val="425186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00" y="-13495"/>
            <a:ext cx="9118600" cy="684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42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865"/>
            <a:ext cx="9144000" cy="686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32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4984"/>
            <a:ext cx="8991600" cy="675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49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411</Words>
  <Application>Microsoft Office PowerPoint</Application>
  <PresentationFormat>On-screen Show (4:3)</PresentationFormat>
  <Paragraphs>18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Birth Preparedness and Complication Readiness(BP/CR)</vt:lpstr>
      <vt:lpstr>Background </vt:lpstr>
      <vt:lpstr>Introduction </vt:lpstr>
      <vt:lpstr>Birth Preparedness</vt:lpstr>
      <vt:lpstr>PowerPoint Presentation</vt:lpstr>
      <vt:lpstr>PowerPoint Presentation</vt:lpstr>
      <vt:lpstr>PowerPoint Presentation</vt:lpstr>
      <vt:lpstr>PowerPoint Presentation</vt:lpstr>
      <vt:lpstr>PowerPoint Presentation</vt:lpstr>
      <vt:lpstr>PowerPoint Presentation</vt:lpstr>
      <vt:lpstr>Components of B.R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Preparedness and Complication Readiness</dc:title>
  <dc:creator>seema Simkhada</dc:creator>
  <cp:lastModifiedBy>Microsoft account</cp:lastModifiedBy>
  <cp:revision>12</cp:revision>
  <dcterms:created xsi:type="dcterms:W3CDTF">2006-08-16T00:00:00Z</dcterms:created>
  <dcterms:modified xsi:type="dcterms:W3CDTF">2020-12-20T04:25:34Z</dcterms:modified>
</cp:coreProperties>
</file>