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24" r:id="rId18"/>
    <p:sldId id="326" r:id="rId19"/>
    <p:sldId id="273" r:id="rId20"/>
    <p:sldId id="300" r:id="rId21"/>
    <p:sldId id="301" r:id="rId22"/>
    <p:sldId id="274"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3" r:id="rId39"/>
    <p:sldId id="294" r:id="rId40"/>
    <p:sldId id="295" r:id="rId41"/>
    <p:sldId id="296" r:id="rId42"/>
    <p:sldId id="297" r:id="rId43"/>
    <p:sldId id="298" r:id="rId44"/>
    <p:sldId id="299" r:id="rId45"/>
    <p:sldId id="291" r:id="rId46"/>
    <p:sldId id="302" r:id="rId47"/>
    <p:sldId id="303" r:id="rId48"/>
    <p:sldId id="304" r:id="rId49"/>
    <p:sldId id="305" r:id="rId50"/>
    <p:sldId id="306" r:id="rId51"/>
    <p:sldId id="308" r:id="rId52"/>
    <p:sldId id="309" r:id="rId53"/>
    <p:sldId id="310" r:id="rId54"/>
    <p:sldId id="311" r:id="rId55"/>
    <p:sldId id="312" r:id="rId56"/>
    <p:sldId id="313" r:id="rId57"/>
    <p:sldId id="315" r:id="rId58"/>
    <p:sldId id="318" r:id="rId59"/>
    <p:sldId id="319" r:id="rId60"/>
    <p:sldId id="320" r:id="rId61"/>
    <p:sldId id="321" r:id="rId62"/>
    <p:sldId id="322"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A3CB4F-A20A-4ADB-8285-D46854BB8FD2}" type="datetimeFigureOut">
              <a:rPr lang="en-US" smtClean="0"/>
              <a:pPr/>
              <a:t>12/14/2020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82754-A574-4BCA-A0B5-F9DC7E95D574}" type="slidenum">
              <a:rPr lang="en-US" smtClean="0"/>
              <a:pPr/>
              <a:t>‹#›</a:t>
            </a:fld>
            <a:endParaRPr lang="en-US"/>
          </a:p>
        </p:txBody>
      </p:sp>
    </p:spTree>
    <p:extLst>
      <p:ext uri="{BB962C8B-B14F-4D97-AF65-F5344CB8AC3E}">
        <p14:creationId xmlns:p14="http://schemas.microsoft.com/office/powerpoint/2010/main" val="397252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E82754-A574-4BCA-A0B5-F9DC7E95D574}" type="slidenum">
              <a:rPr lang="en-US" smtClean="0"/>
              <a:pPr/>
              <a:t>27</a:t>
            </a:fld>
            <a:endParaRPr lang="en-US"/>
          </a:p>
        </p:txBody>
      </p:sp>
    </p:spTree>
    <p:extLst>
      <p:ext uri="{BB962C8B-B14F-4D97-AF65-F5344CB8AC3E}">
        <p14:creationId xmlns:p14="http://schemas.microsoft.com/office/powerpoint/2010/main" val="2502443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2FE484-1749-4D4E-AD8F-47C23A617681}"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E1CAA-021C-499F-94FB-B9B037A5C4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2FE484-1749-4D4E-AD8F-47C23A617681}"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E1CAA-021C-499F-94FB-B9B037A5C4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2FE484-1749-4D4E-AD8F-47C23A617681}"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E1CAA-021C-499F-94FB-B9B037A5C4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2FE484-1749-4D4E-AD8F-47C23A617681}"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E1CAA-021C-499F-94FB-B9B037A5C4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2FE484-1749-4D4E-AD8F-47C23A617681}"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E1CAA-021C-499F-94FB-B9B037A5C4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2FE484-1749-4D4E-AD8F-47C23A617681}"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E1CAA-021C-499F-94FB-B9B037A5C4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2FE484-1749-4D4E-AD8F-47C23A617681}" type="datetimeFigureOut">
              <a:rPr lang="en-US" smtClean="0"/>
              <a:pPr/>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AE1CAA-021C-499F-94FB-B9B037A5C4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2FE484-1749-4D4E-AD8F-47C23A617681}" type="datetimeFigureOut">
              <a:rPr lang="en-US" smtClean="0"/>
              <a:pPr/>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AE1CAA-021C-499F-94FB-B9B037A5C4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2FE484-1749-4D4E-AD8F-47C23A617681}" type="datetimeFigureOut">
              <a:rPr lang="en-US" smtClean="0"/>
              <a:pPr/>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AE1CAA-021C-499F-94FB-B9B037A5C4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2FE484-1749-4D4E-AD8F-47C23A617681}"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E1CAA-021C-499F-94FB-B9B037A5C4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2FE484-1749-4D4E-AD8F-47C23A617681}"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E1CAA-021C-499F-94FB-B9B037A5C4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FE484-1749-4D4E-AD8F-47C23A617681}" type="datetimeFigureOut">
              <a:rPr lang="en-US" smtClean="0"/>
              <a:pPr/>
              <a:t>12/14/2020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E1CAA-021C-499F-94FB-B9B037A5C4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Unit-12</a:t>
            </a:r>
            <a:endParaRPr lang="en-US" dirty="0"/>
          </a:p>
        </p:txBody>
      </p:sp>
      <p:sp>
        <p:nvSpPr>
          <p:cNvPr id="3" name="Subtitle 2"/>
          <p:cNvSpPr>
            <a:spLocks noGrp="1"/>
          </p:cNvSpPr>
          <p:nvPr>
            <p:ph type="subTitle" idx="1"/>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Family planning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wipe(down)">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US" dirty="0" smtClean="0"/>
              <a:t>Establish  FP  service  as  a  part  of  hospital  service  and   strengthen  institutionalized  family  planning   services </a:t>
            </a:r>
            <a:r>
              <a:rPr lang="en-US" dirty="0" err="1" smtClean="0"/>
              <a:t>centres</a:t>
            </a:r>
            <a:r>
              <a:rPr lang="en-US" dirty="0" smtClean="0"/>
              <a:t>.</a:t>
            </a:r>
          </a:p>
          <a:p>
            <a:r>
              <a:rPr lang="en-US" dirty="0" smtClean="0"/>
              <a:t>Expanding  regular  year-  round  and mobile VSC  outreach   services, and  expanding  IUCD  services  to  PHC  and  HP, with  special   emphasis  on  through   counseling  and  follow  up  services.</a:t>
            </a:r>
          </a:p>
          <a:p>
            <a:r>
              <a:rPr lang="en-US" dirty="0" smtClean="0"/>
              <a:t>Linking FP  program  with  essential  health  care   service.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5237"/>
            <a:ext cx="8229600" cy="4983163"/>
          </a:xfrm>
        </p:spPr>
        <p:style>
          <a:lnRef idx="1">
            <a:schemeClr val="accent3"/>
          </a:lnRef>
          <a:fillRef idx="2">
            <a:schemeClr val="accent3"/>
          </a:fillRef>
          <a:effectRef idx="1">
            <a:schemeClr val="accent3"/>
          </a:effectRef>
          <a:fontRef idx="minor">
            <a:schemeClr val="dk1"/>
          </a:fontRef>
        </p:style>
        <p:txBody>
          <a:bodyPr/>
          <a:lstStyle/>
          <a:p>
            <a:endParaRPr lang="en-US" dirty="0" smtClean="0"/>
          </a:p>
          <a:p>
            <a:r>
              <a:rPr lang="en-US" dirty="0" smtClean="0"/>
              <a:t>Providing non-  clinical   methods(condoms, pills,  and  </a:t>
            </a:r>
            <a:r>
              <a:rPr lang="en-US" dirty="0" err="1" smtClean="0"/>
              <a:t>injectables</a:t>
            </a:r>
            <a:r>
              <a:rPr lang="en-US" dirty="0" smtClean="0"/>
              <a:t>)  through  static  and  outreach service.</a:t>
            </a:r>
          </a:p>
          <a:p>
            <a:r>
              <a:rPr lang="en-US" dirty="0" smtClean="0"/>
              <a:t>Training  of  service  providers.</a:t>
            </a:r>
          </a:p>
          <a:p>
            <a:endParaRPr lang="en-US" dirty="0" smtClean="0"/>
          </a:p>
          <a:p>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754563"/>
          </a:xfrm>
        </p:spPr>
        <p:style>
          <a:lnRef idx="1">
            <a:schemeClr val="accent3"/>
          </a:lnRef>
          <a:fillRef idx="2">
            <a:schemeClr val="accent3"/>
          </a:fillRef>
          <a:effectRef idx="1">
            <a:schemeClr val="accent3"/>
          </a:effectRef>
          <a:fontRef idx="minor">
            <a:schemeClr val="dk1"/>
          </a:fontRef>
        </p:style>
        <p:txBody>
          <a:bodyPr/>
          <a:lstStyle/>
          <a:p>
            <a:pPr algn="just"/>
            <a:endParaRPr lang="en-US" dirty="0" smtClean="0"/>
          </a:p>
          <a:p>
            <a:pPr algn="just"/>
            <a:r>
              <a:rPr lang="en-US" dirty="0" smtClean="0"/>
              <a:t>Improving  the  quality  of  care  in  accordance   with the  national   medical   standards  for  contraceptive  services,  with  special   </a:t>
            </a:r>
            <a:r>
              <a:rPr lang="en-US" dirty="0" err="1" smtClean="0"/>
              <a:t>atttention</a:t>
            </a:r>
            <a:r>
              <a:rPr lang="en-US" dirty="0" smtClean="0"/>
              <a:t>   on counseling,  infection  prevention  and   management  of  side effects  and  complication.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US" dirty="0" smtClean="0"/>
              <a:t>Provide  </a:t>
            </a:r>
            <a:r>
              <a:rPr lang="en-US" dirty="0" err="1" smtClean="0"/>
              <a:t>recanalization</a:t>
            </a:r>
            <a:r>
              <a:rPr lang="en-US" dirty="0" smtClean="0"/>
              <a:t>   services  in  selected   hospitals.</a:t>
            </a:r>
          </a:p>
          <a:p>
            <a:r>
              <a:rPr lang="en-US" dirty="0" smtClean="0"/>
              <a:t>Establishing   post-partum  FP  services  in   institutions  with  a  significant   caseload  of   deliveries.</a:t>
            </a:r>
          </a:p>
          <a:p>
            <a:r>
              <a:rPr lang="en-US" dirty="0" smtClean="0"/>
              <a:t>Integrating   family  planning  services   with   post  abortion  care  and   safe  abortion  care.</a:t>
            </a:r>
          </a:p>
          <a:p>
            <a:r>
              <a:rPr lang="en-US" dirty="0" smtClean="0"/>
              <a:t>Identifying  national   requirements  and   ensuring  adequate  procurement  of   contraceptives  and  logistic   supplies.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style>
          <a:lnRef idx="1">
            <a:schemeClr val="accent6"/>
          </a:lnRef>
          <a:fillRef idx="2">
            <a:schemeClr val="accent6"/>
          </a:fillRef>
          <a:effectRef idx="1">
            <a:schemeClr val="accent6"/>
          </a:effectRef>
          <a:fontRef idx="minor">
            <a:schemeClr val="dk1"/>
          </a:fontRef>
        </p:style>
        <p:txBody>
          <a:bodyPr>
            <a:normAutofit lnSpcReduction="10000"/>
          </a:bodyPr>
          <a:lstStyle/>
          <a:p>
            <a:r>
              <a:rPr lang="en-US" dirty="0" smtClean="0"/>
              <a:t>Promote   wider   use  of  health  management information  systems(HMIS)  and  health  system  research   for   better  planning  and  program  management.</a:t>
            </a:r>
          </a:p>
          <a:p>
            <a:r>
              <a:rPr lang="en-US" dirty="0" smtClean="0"/>
              <a:t>Ensuring effective   monitoring  and  supervision  of  FP   programs.</a:t>
            </a:r>
          </a:p>
          <a:p>
            <a:r>
              <a:rPr lang="en-US" dirty="0" smtClean="0"/>
              <a:t>Increasing   free  access  to   condom  by  having  condom  boxes  at  all   health  institutions  and  resupplying  pills  and   distributing  condom  through   FCHVs.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a:buNone/>
            </a:pPr>
            <a:r>
              <a:rPr lang="en-US" dirty="0" smtClean="0"/>
              <a:t>   Main  indicators</a:t>
            </a:r>
          </a:p>
          <a:p>
            <a:pPr>
              <a:buNone/>
            </a:pPr>
            <a:r>
              <a:rPr lang="en-US" dirty="0" smtClean="0"/>
              <a:t>  1. Total  fertility   rate(TFR)</a:t>
            </a:r>
            <a:endParaRPr lang="en-US" dirty="0"/>
          </a:p>
        </p:txBody>
      </p:sp>
      <p:sp>
        <p:nvSpPr>
          <p:cNvPr id="6" name="Content Placeholder 5"/>
          <p:cNvSpPr>
            <a:spLocks noGrp="1"/>
          </p:cNvSpPr>
          <p:nvPr>
            <p:ph sz="half" idx="2"/>
          </p:nvPr>
        </p:nvSpPr>
        <p:spPr/>
        <p:style>
          <a:lnRef idx="1">
            <a:schemeClr val="accent2"/>
          </a:lnRef>
          <a:fillRef idx="2">
            <a:schemeClr val="accent2"/>
          </a:fillRef>
          <a:effectRef idx="1">
            <a:schemeClr val="accent2"/>
          </a:effectRef>
          <a:fontRef idx="minor">
            <a:schemeClr val="dk1"/>
          </a:fontRef>
        </p:style>
        <p:txBody>
          <a:bodyPr>
            <a:normAutofit fontScale="85000" lnSpcReduction="20000"/>
          </a:bodyPr>
          <a:lstStyle/>
          <a:p>
            <a:pPr>
              <a:buNone/>
            </a:pPr>
            <a:r>
              <a:rPr lang="en-US" dirty="0" smtClean="0"/>
              <a:t>   Description </a:t>
            </a:r>
          </a:p>
          <a:p>
            <a:r>
              <a:rPr lang="en-US" dirty="0" smtClean="0"/>
              <a:t>Expresses  the   average  number  of   children   a  women  will   bear  by   the  end  of  her   reproductive   life  under  prevailing   fertility   conditions.  While   data  on  TFR  are  not  available  from  HMIS.</a:t>
            </a:r>
          </a:p>
          <a:p>
            <a:r>
              <a:rPr lang="en-US" dirty="0" smtClean="0"/>
              <a:t>Nepal   undertakes  fertility  or  demographic  and   health   surveys  every  five  years,  which  provide  an  updated  estimate  of  TFR.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down)">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bg/>
                                          </p:spTgt>
                                        </p:tgtEl>
                                        <p:attrNameLst>
                                          <p:attrName>style.visibility</p:attrName>
                                        </p:attrNameLst>
                                      </p:cBhvr>
                                      <p:to>
                                        <p:strVal val="visible"/>
                                      </p:to>
                                    </p:set>
                                    <p:animEffect transition="in" filter="wipe(down)">
                                      <p:cBhvr>
                                        <p:cTn id="22" dur="500"/>
                                        <p:tgtEl>
                                          <p:spTgt spid="6">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down)">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wipe(down)">
                                      <p:cBhvr>
                                        <p:cTn id="3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style>
          <a:lnRef idx="1">
            <a:schemeClr val="accent5"/>
          </a:lnRef>
          <a:fillRef idx="2">
            <a:schemeClr val="accent5"/>
          </a:fillRef>
          <a:effectRef idx="1">
            <a:schemeClr val="accent5"/>
          </a:effectRef>
          <a:fontRef idx="minor">
            <a:schemeClr val="dk1"/>
          </a:fontRef>
        </p:style>
        <p:txBody>
          <a:bodyPr>
            <a:normAutofit/>
          </a:bodyPr>
          <a:lstStyle/>
          <a:p>
            <a:r>
              <a:rPr lang="en-US" dirty="0" smtClean="0"/>
              <a:t>Contraceptive </a:t>
            </a:r>
            <a:r>
              <a:rPr lang="en-US" dirty="0" err="1" smtClean="0"/>
              <a:t>prevalance</a:t>
            </a:r>
            <a:r>
              <a:rPr lang="en-US" dirty="0" smtClean="0"/>
              <a:t>   rate (CPR)</a:t>
            </a:r>
            <a:endParaRPr lang="en-US" dirty="0"/>
          </a:p>
        </p:txBody>
      </p:sp>
      <p:sp>
        <p:nvSpPr>
          <p:cNvPr id="4" name="Content Placeholder 3"/>
          <p:cNvSpPr>
            <a:spLocks noGrp="1"/>
          </p:cNvSpPr>
          <p:nvPr>
            <p:ph sz="half" idx="2"/>
          </p:nvPr>
        </p:nvSpPr>
        <p:spPr/>
        <p:style>
          <a:lnRef idx="1">
            <a:schemeClr val="accent2"/>
          </a:lnRef>
          <a:fillRef idx="2">
            <a:schemeClr val="accent2"/>
          </a:fillRef>
          <a:effectRef idx="1">
            <a:schemeClr val="accent2"/>
          </a:effectRef>
          <a:fontRef idx="minor">
            <a:schemeClr val="dk1"/>
          </a:fontRef>
        </p:style>
        <p:txBody>
          <a:bodyPr>
            <a:normAutofit/>
          </a:bodyPr>
          <a:lstStyle/>
          <a:p>
            <a:endParaRPr lang="en-US" dirty="0" smtClean="0"/>
          </a:p>
          <a:p>
            <a:r>
              <a:rPr lang="en-US" dirty="0" smtClean="0"/>
              <a:t>Expresses  the  percentage  of MWRA  using  any   modern   contraceptive   device  at  a point  of  time. </a:t>
            </a:r>
          </a:p>
          <a:p>
            <a:pPr>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bg/>
                                          </p:spTgt>
                                        </p:tgtEl>
                                        <p:attrNameLst>
                                          <p:attrName>style.visibility</p:attrName>
                                        </p:attrNameLst>
                                      </p:cBhvr>
                                      <p:to>
                                        <p:strVal val="visible"/>
                                      </p:to>
                                    </p:set>
                                    <p:animEffect transition="in" filter="wipe(down)">
                                      <p:cBhvr>
                                        <p:cTn id="17" dur="500"/>
                                        <p:tgtEl>
                                          <p:spTgt spid="4">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down)">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Couple year-of protection</a:t>
            </a:r>
            <a:endParaRPr lang="en-US" dirty="0"/>
          </a:p>
        </p:txBody>
      </p:sp>
      <p:sp>
        <p:nvSpPr>
          <p:cNvPr id="3" name="Content Placeholder 2"/>
          <p:cNvSpPr>
            <a:spLocks noGrp="1"/>
          </p:cNvSpPr>
          <p:nvPr>
            <p:ph sz="half" idx="1"/>
          </p:nvPr>
        </p:nvSpPr>
        <p:spPr/>
        <p:txBody>
          <a:bodyPr>
            <a:normAutofit/>
          </a:bodyPr>
          <a:lstStyle/>
          <a:p>
            <a:r>
              <a:rPr lang="en-US" dirty="0" smtClean="0">
                <a:solidFill>
                  <a:srgbClr val="00B0F0"/>
                </a:solidFill>
              </a:rPr>
              <a:t>Couple year- of protection</a:t>
            </a:r>
            <a:endParaRPr lang="en-US" dirty="0">
              <a:solidFill>
                <a:srgbClr val="00B0F0"/>
              </a:solidFill>
            </a:endParaRPr>
          </a:p>
        </p:txBody>
      </p:sp>
      <p:sp>
        <p:nvSpPr>
          <p:cNvPr id="4" name="Content Placeholder 3"/>
          <p:cNvSpPr>
            <a:spLocks noGrp="1"/>
          </p:cNvSpPr>
          <p:nvPr>
            <p:ph sz="half" idx="2"/>
          </p:nvPr>
        </p:nvSpPr>
        <p:spPr/>
        <p:txBody>
          <a:bodyPr>
            <a:normAutofit/>
          </a:bodyPr>
          <a:lstStyle/>
          <a:p>
            <a:r>
              <a:rPr lang="en-US" dirty="0" smtClean="0">
                <a:solidFill>
                  <a:schemeClr val="accent6">
                    <a:lumMod val="50000"/>
                  </a:schemeClr>
                </a:solidFill>
              </a:rPr>
              <a:t>The estimated protection provided by family planning (FP) services during a one-year period, based upon the volume of all contraceptives sold or distributed free of charge to clients during that period..</a:t>
            </a:r>
          </a:p>
          <a:p>
            <a:endParaRPr lang="en-US" dirty="0">
              <a:solidFill>
                <a:schemeClr val="accent6">
                  <a:lumMod val="5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dirty="0" smtClean="0">
                <a:solidFill>
                  <a:schemeClr val="tx2"/>
                </a:solidFill>
              </a:rPr>
              <a:t>     </a:t>
            </a:r>
            <a:r>
              <a:rPr lang="en-US" dirty="0" err="1" smtClean="0">
                <a:solidFill>
                  <a:schemeClr val="tx2"/>
                </a:solidFill>
              </a:rPr>
              <a:t>MethodCYP</a:t>
            </a:r>
            <a:r>
              <a:rPr lang="en-US" dirty="0" smtClean="0">
                <a:solidFill>
                  <a:schemeClr val="tx2"/>
                </a:solidFill>
              </a:rPr>
              <a:t> Per Unit</a:t>
            </a:r>
          </a:p>
          <a:p>
            <a:r>
              <a:rPr lang="en-US" dirty="0" smtClean="0"/>
              <a:t>Oral Contraceptives15 cycles per CYP</a:t>
            </a:r>
          </a:p>
          <a:p>
            <a:r>
              <a:rPr lang="en-US" dirty="0" smtClean="0"/>
              <a:t>Condoms (male and female)120 units per </a:t>
            </a:r>
            <a:r>
              <a:rPr lang="en-US" dirty="0" err="1" smtClean="0"/>
              <a:t>CYPMonthly</a:t>
            </a:r>
            <a:r>
              <a:rPr lang="en-US" dirty="0" smtClean="0"/>
              <a:t> </a:t>
            </a:r>
          </a:p>
          <a:p>
            <a:r>
              <a:rPr lang="en-US" dirty="0" smtClean="0"/>
              <a:t> </a:t>
            </a:r>
            <a:r>
              <a:rPr lang="en-US" dirty="0" err="1" smtClean="0"/>
              <a:t>Depo</a:t>
            </a:r>
            <a:r>
              <a:rPr lang="en-US" dirty="0" smtClean="0"/>
              <a:t> </a:t>
            </a:r>
            <a:r>
              <a:rPr lang="en-US" dirty="0" err="1" smtClean="0"/>
              <a:t>Provera</a:t>
            </a:r>
            <a:r>
              <a:rPr lang="en-US" dirty="0" smtClean="0"/>
              <a:t> Injectable4 doses (ml) per </a:t>
            </a:r>
            <a:r>
              <a:rPr lang="en-US" dirty="0" err="1" smtClean="0"/>
              <a:t>cyp</a:t>
            </a:r>
            <a:r>
              <a:rPr lang="en-US" dirty="0" smtClean="0"/>
              <a:t> </a:t>
            </a:r>
          </a:p>
          <a:p>
            <a:r>
              <a:rPr lang="en-US" dirty="0" err="1" smtClean="0"/>
              <a:t>Noristerat</a:t>
            </a:r>
            <a:r>
              <a:rPr lang="en-US" dirty="0" smtClean="0"/>
              <a:t> </a:t>
            </a:r>
            <a:r>
              <a:rPr lang="en-US" dirty="0" err="1" smtClean="0"/>
              <a:t>Injectable</a:t>
            </a:r>
            <a:r>
              <a:rPr lang="en-US" dirty="0" smtClean="0"/>
              <a:t> 6 doses per </a:t>
            </a:r>
            <a:r>
              <a:rPr lang="en-US" dirty="0" err="1" smtClean="0"/>
              <a:t>cyp</a:t>
            </a:r>
            <a:endParaRPr lang="en-US" dirty="0" smtClean="0"/>
          </a:p>
          <a:p>
            <a:r>
              <a:rPr lang="en-US" dirty="0" smtClean="0"/>
              <a:t> </a:t>
            </a:r>
            <a:r>
              <a:rPr lang="en-US" dirty="0" err="1" smtClean="0"/>
              <a:t>Cyclofem</a:t>
            </a:r>
            <a:r>
              <a:rPr lang="en-US" dirty="0" smtClean="0"/>
              <a:t> Monthly Injectable13 doses per CYPC  etc…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r>
              <a:rPr lang="en-US" smtClean="0"/>
              <a:t>Method- specific   new   acceptors  as  a percent  of  MWRA.</a:t>
            </a:r>
            <a:endParaRPr lang="en-US" dirty="0"/>
          </a:p>
        </p:txBody>
      </p:sp>
      <p:sp>
        <p:nvSpPr>
          <p:cNvPr id="4" name="Content Placeholder 3"/>
          <p:cNvSpPr>
            <a:spLocks noGrp="1"/>
          </p:cNvSpPr>
          <p:nvPr>
            <p:ph sz="half" idx="4294967295"/>
          </p:nvPr>
        </p:nvSpPr>
        <p:spPr>
          <a:xfrm>
            <a:off x="5105400" y="1600200"/>
            <a:ext cx="4038600" cy="4525963"/>
          </a:xfrm>
        </p:spPr>
        <p:style>
          <a:lnRef idx="1">
            <a:schemeClr val="accent2"/>
          </a:lnRef>
          <a:fillRef idx="2">
            <a:schemeClr val="accent2"/>
          </a:fillRef>
          <a:effectRef idx="1">
            <a:schemeClr val="accent2"/>
          </a:effectRef>
          <a:fontRef idx="minor">
            <a:schemeClr val="dk1"/>
          </a:fontRef>
        </p:style>
        <p:txBody>
          <a:bodyPr>
            <a:normAutofit/>
          </a:bodyPr>
          <a:lstStyle/>
          <a:p>
            <a:r>
              <a:rPr lang="en-US" dirty="0" smtClean="0"/>
              <a:t>Expresses the  percentage  of  MWRA  using   specific   FP  methods  for  the  first  time  in  specific  period.</a:t>
            </a:r>
          </a:p>
          <a:p>
            <a:pPr>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smtClean="0">
                <a:solidFill>
                  <a:srgbClr val="FF0000"/>
                </a:solidFill>
              </a:rPr>
              <a:t>FP objectives , targets,  indicators, strategies   and  achievement</a:t>
            </a:r>
            <a:endParaRPr lang="en-US" dirty="0">
              <a:solidFill>
                <a:srgbClr val="FF0000"/>
              </a:solidFill>
            </a:endParaRPr>
          </a:p>
        </p:txBody>
      </p:sp>
      <p:sp>
        <p:nvSpPr>
          <p:cNvPr id="3" name="Content Placeholder 2"/>
          <p:cNvSpPr>
            <a:spLocks noGrp="1"/>
          </p:cNvSpPr>
          <p:nvPr>
            <p:ph idx="1"/>
          </p:nvPr>
        </p:nvSpPr>
        <p:spPr>
          <a:xfrm>
            <a:off x="457200" y="1524000"/>
            <a:ext cx="8229600" cy="4876800"/>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algn="just"/>
            <a:r>
              <a:rPr lang="en-US" dirty="0" smtClean="0"/>
              <a:t>The  main   thrust of  the  national    family  planning   </a:t>
            </a:r>
            <a:r>
              <a:rPr lang="en-US" dirty="0" err="1" smtClean="0"/>
              <a:t>programme</a:t>
            </a:r>
            <a:r>
              <a:rPr lang="en-US" dirty="0" smtClean="0"/>
              <a:t>   is to   expand  and   sustain   adequate   quality   family  planning  services   to   communities   through  the  health   service   network   such as   hospitals, primary   health  care (PHC)  centers,  health  posts(HP), sub  health  post(SHP), primary  health  care  outreach   clinics(PHC/ORC)  and  mobile   voluntary   surgical   contraception(VSC) camps.  The policy  also   aims  to  encourage   public   private   partnership.  Female  community   health   volunteers(FCHV)  are  to be   mobilized   to  promote   condom   distribution   and  re-supply  of   oral   pills. </a:t>
            </a:r>
            <a:r>
              <a:rPr lang="en-US" dirty="0" err="1" smtClean="0"/>
              <a:t>Awarness</a:t>
            </a:r>
            <a:r>
              <a:rPr lang="en-US" dirty="0" smtClean="0"/>
              <a:t>  on  FP  is to  be   increased   through   various   IEC/BCC   intervention  as well  as   active   involvement  of  FCHVs  and   mothers   groups  as envisaged by  the  revised  national   strategy   for   female   community  health   volunteers  program.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wipe(down)">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CTS AND FIGURE&#10;Indicator Current status Target (SDG - 2030&#10;CPR (%) 52.6 (NDHS2016) 75&#10;TFR 2.3 (NDHS2016) 2.0&#10;Adolescent ..."/>
          <p:cNvPicPr>
            <a:picLocks noChangeAspect="1" noChangeArrowheads="1"/>
          </p:cNvPicPr>
          <p:nvPr/>
        </p:nvPicPr>
        <p:blipFill>
          <a:blip r:embed="rId2" cstate="print"/>
          <a:srcRect/>
          <a:stretch>
            <a:fillRect/>
          </a:stretch>
        </p:blipFill>
        <p:spPr bwMode="auto">
          <a:xfrm>
            <a:off x="381000" y="381000"/>
            <a:ext cx="7848600" cy="5715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ACHIEVEMENTS&#10;14&#10;Female&#10;Sterilization, 38%&#10;male&#10;Sterilization, 13%&#10;Condom, 8%&#10;Pills , 7%&#10;Depo, 17%&#10;IUCD, 6%&#10;Implant, 11% Pr..."/>
          <p:cNvPicPr>
            <a:picLocks noChangeAspect="1" noChangeArrowheads="1"/>
          </p:cNvPicPr>
          <p:nvPr/>
        </p:nvPicPr>
        <p:blipFill>
          <a:blip r:embed="rId2" cstate="print"/>
          <a:srcRect/>
          <a:stretch>
            <a:fillRect/>
          </a:stretch>
        </p:blipFill>
        <p:spPr bwMode="auto">
          <a:xfrm>
            <a:off x="838200" y="685800"/>
            <a:ext cx="7162800" cy="5486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FF0000"/>
                </a:solidFill>
              </a:rPr>
              <a:t>Achievement  2066/2067</a:t>
            </a:r>
            <a:endParaRPr lang="en-US" dirty="0">
              <a:solidFill>
                <a:srgbClr val="FF0000"/>
              </a:solidFill>
            </a:endParaRPr>
          </a:p>
        </p:txBody>
      </p:sp>
      <p:sp>
        <p:nvSpPr>
          <p:cNvPr id="6" name="Content Placeholder 5"/>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pPr>
              <a:buNone/>
            </a:pPr>
            <a:r>
              <a:rPr lang="en-US" dirty="0" smtClean="0"/>
              <a:t>      Contraceptive  </a:t>
            </a:r>
            <a:r>
              <a:rPr lang="en-US" dirty="0" err="1" smtClean="0"/>
              <a:t>prevalance</a:t>
            </a:r>
            <a:r>
              <a:rPr lang="en-US" dirty="0" smtClean="0"/>
              <a:t>   Rate(modern)-43.73%</a:t>
            </a:r>
          </a:p>
          <a:p>
            <a:r>
              <a:rPr lang="en-US" dirty="0" smtClean="0"/>
              <a:t>Condom(CPR  method  mix)-3.07%</a:t>
            </a:r>
          </a:p>
          <a:p>
            <a:r>
              <a:rPr lang="en-US" dirty="0" smtClean="0"/>
              <a:t>Pills-  3.01%</a:t>
            </a:r>
          </a:p>
          <a:p>
            <a:r>
              <a:rPr lang="en-US" dirty="0" err="1" smtClean="0"/>
              <a:t>Depo</a:t>
            </a:r>
            <a:r>
              <a:rPr lang="en-US" dirty="0" smtClean="0"/>
              <a:t>  provera-8.18%</a:t>
            </a:r>
          </a:p>
          <a:p>
            <a:r>
              <a:rPr lang="en-US" dirty="0" smtClean="0"/>
              <a:t>IUCD -1.75%</a:t>
            </a:r>
          </a:p>
          <a:p>
            <a:r>
              <a:rPr lang="en-US" dirty="0" smtClean="0"/>
              <a:t>Norplant -1.82%</a:t>
            </a:r>
          </a:p>
          <a:p>
            <a:r>
              <a:rPr lang="en-US" dirty="0" smtClean="0"/>
              <a:t>Sterilization-25.90%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wipe(down)">
                                      <p:cBhvr>
                                        <p:cTn id="12" dur="500"/>
                                        <p:tgtEl>
                                          <p:spTgt spid="6">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down)">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wipe(down)">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wipe(down)">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wipe(down)">
                                      <p:cBhvr>
                                        <p:cTn id="37" dur="5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wipe(down)">
                                      <p:cBhvr>
                                        <p:cTn id="42" dur="500"/>
                                        <p:tgtEl>
                                          <p:spTgt spid="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wipe(down)">
                                      <p:cBhvr>
                                        <p:cTn id="4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Role  and   responsibilities  of a  nurse  in  management  of  family  planning   service</a:t>
            </a:r>
            <a:endParaRPr lang="en-US" dirty="0">
              <a:solidFill>
                <a:srgbClr val="FF0000"/>
              </a:solidFill>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a:buNone/>
            </a:pPr>
            <a:r>
              <a:rPr lang="en-US" dirty="0" smtClean="0"/>
              <a:t>   Roles </a:t>
            </a:r>
          </a:p>
          <a:p>
            <a:r>
              <a:rPr lang="en-US" dirty="0" smtClean="0"/>
              <a:t>Health  educator</a:t>
            </a:r>
          </a:p>
          <a:p>
            <a:r>
              <a:rPr lang="en-US" dirty="0" smtClean="0"/>
              <a:t>Counselor </a:t>
            </a:r>
          </a:p>
          <a:p>
            <a:r>
              <a:rPr lang="en-US" dirty="0" smtClean="0"/>
              <a:t>Health  care  provider</a:t>
            </a:r>
          </a:p>
          <a:p>
            <a:r>
              <a:rPr lang="en-US" dirty="0" smtClean="0"/>
              <a:t>Advisor </a:t>
            </a:r>
          </a:p>
          <a:p>
            <a:r>
              <a:rPr lang="en-US" dirty="0" smtClean="0"/>
              <a:t>Facilitator </a:t>
            </a:r>
          </a:p>
          <a:p>
            <a:r>
              <a:rPr lang="en-US" dirty="0" smtClean="0"/>
              <a:t>Supervisor</a:t>
            </a:r>
          </a:p>
          <a:p>
            <a:r>
              <a:rPr lang="en-US" dirty="0" smtClean="0"/>
              <a:t>Administrator </a:t>
            </a:r>
          </a:p>
          <a:p>
            <a:r>
              <a:rPr lang="en-US" dirty="0" smtClean="0"/>
              <a:t>Evaluator</a:t>
            </a:r>
          </a:p>
          <a:p>
            <a:r>
              <a:rPr lang="en-US" dirty="0" smtClean="0"/>
              <a:t>Coordinator </a:t>
            </a:r>
          </a:p>
          <a:p>
            <a:r>
              <a:rPr lang="en-US" dirty="0" smtClean="0"/>
              <a:t>Researcher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wipe(down)">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down)">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down)">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wipe(down)">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wipe(down)">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wipe(down)">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wipe(down)">
                                      <p:cBhvr>
                                        <p:cTn id="62" dur="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wipe(down)">
                                      <p:cBhvr>
                                        <p:cTn id="6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solidFill>
                  <a:srgbClr val="FF0000"/>
                </a:solidFill>
              </a:rPr>
              <a:t>Responsibilities  </a:t>
            </a:r>
            <a:endParaRPr lang="en-US" dirty="0">
              <a:solidFill>
                <a:srgbClr val="FF0000"/>
              </a:solidFill>
            </a:endParaRPr>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r>
              <a:rPr lang="en-US" dirty="0" smtClean="0"/>
              <a:t>Encourage  and   support  the   couple  if  they  desire  to  have  a  small   family.</a:t>
            </a:r>
          </a:p>
          <a:p>
            <a:r>
              <a:rPr lang="en-US" dirty="0" smtClean="0"/>
              <a:t>Educate/ teach  the  method  of   family  planning  to  an   individual,  couple  and   groups.  By  using   IEC  materials  of  FP.</a:t>
            </a:r>
          </a:p>
          <a:p>
            <a:r>
              <a:rPr lang="en-US" dirty="0" smtClean="0"/>
              <a:t>Counseling   the    clients  and  then  help  the  client  to  get   rid of  their  fear, doubt,  concerns  by   giving   clear   information  and   clearing  up  </a:t>
            </a:r>
            <a:r>
              <a:rPr lang="en-US" dirty="0" err="1" smtClean="0"/>
              <a:t>misunderstandinsg</a:t>
            </a:r>
            <a:r>
              <a:rPr lang="en-US" dirty="0" smtClean="0"/>
              <a:t>  and   removing   misconception.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en-US" dirty="0" smtClean="0"/>
              <a:t>Help the  client    to  choose   the   one   which  suits   her    and   her  family   by  providing     the  accurate   information   about  the   FP  devices.</a:t>
            </a:r>
          </a:p>
          <a:p>
            <a:r>
              <a:rPr lang="en-US" dirty="0" smtClean="0"/>
              <a:t>Support  and    provide   warmth   to  the   couple   who  need    family  planning  services.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style>
          <a:lnRef idx="1">
            <a:schemeClr val="accent3"/>
          </a:lnRef>
          <a:fillRef idx="2">
            <a:schemeClr val="accent3"/>
          </a:fillRef>
          <a:effectRef idx="1">
            <a:schemeClr val="accent3"/>
          </a:effectRef>
          <a:fontRef idx="minor">
            <a:schemeClr val="dk1"/>
          </a:fontRef>
        </p:style>
        <p:txBody>
          <a:bodyPr/>
          <a:lstStyle/>
          <a:p>
            <a:r>
              <a:rPr lang="en-US" dirty="0" smtClean="0"/>
              <a:t>Prepare  the  physical   set  up  of   family   planning   clinic.</a:t>
            </a:r>
          </a:p>
          <a:p>
            <a:pPr>
              <a:buNone/>
            </a:pPr>
            <a:r>
              <a:rPr lang="en-US" dirty="0" smtClean="0"/>
              <a:t>    -management of   clinical   set  up.</a:t>
            </a:r>
          </a:p>
          <a:p>
            <a:pPr>
              <a:buNone/>
            </a:pPr>
            <a:r>
              <a:rPr lang="en-US" dirty="0" smtClean="0"/>
              <a:t>    -arrangement  of  an   examination  room  and  waiting  room.</a:t>
            </a:r>
          </a:p>
          <a:p>
            <a:pPr>
              <a:buNone/>
            </a:pPr>
            <a:r>
              <a:rPr lang="en-US" dirty="0" smtClean="0"/>
              <a:t>    -supervise  the   cleaning  of the  rooms.</a:t>
            </a:r>
          </a:p>
          <a:p>
            <a:pPr>
              <a:buNone/>
            </a:pPr>
            <a:r>
              <a:rPr lang="en-US" dirty="0" smtClean="0"/>
              <a:t>   Preparation and   sterilization  of  equipments  and  </a:t>
            </a:r>
            <a:r>
              <a:rPr lang="en-US" dirty="0" err="1" smtClean="0"/>
              <a:t>suppplies</a:t>
            </a:r>
            <a:r>
              <a:rPr lang="en-US" dirty="0" smtClean="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style>
          <a:lnRef idx="2">
            <a:schemeClr val="accent3"/>
          </a:lnRef>
          <a:fillRef idx="1">
            <a:schemeClr val="lt1"/>
          </a:fillRef>
          <a:effectRef idx="0">
            <a:schemeClr val="accent3"/>
          </a:effectRef>
          <a:fontRef idx="minor">
            <a:schemeClr val="dk1"/>
          </a:fontRef>
        </p:style>
        <p:txBody>
          <a:bodyPr/>
          <a:lstStyle/>
          <a:p>
            <a:r>
              <a:rPr lang="en-US" dirty="0" smtClean="0"/>
              <a:t>Maintain   the  principle   infection  preventing   during  all  procedure  of  FP.</a:t>
            </a:r>
          </a:p>
          <a:p>
            <a:r>
              <a:rPr lang="en-US" dirty="0" err="1" smtClean="0"/>
              <a:t>Arrrange</a:t>
            </a:r>
            <a:r>
              <a:rPr lang="en-US" dirty="0" smtClean="0"/>
              <a:t>   and  provide  the  training   to  the  staffs  about   new   concept   and  methods  of   FP  as well  as  infection   prevention.</a:t>
            </a:r>
          </a:p>
          <a:p>
            <a:r>
              <a:rPr lang="en-US" dirty="0" smtClean="0"/>
              <a:t>Preparation  of  the  FP  client  for:</a:t>
            </a:r>
          </a:p>
          <a:p>
            <a:pPr>
              <a:buNone/>
            </a:pPr>
            <a:r>
              <a:rPr lang="en-US" dirty="0" smtClean="0"/>
              <a:t>          Counseling</a:t>
            </a:r>
          </a:p>
          <a:p>
            <a:pPr>
              <a:buNone/>
            </a:pPr>
            <a:r>
              <a:rPr lang="en-US" dirty="0" smtClean="0"/>
              <a:t>           sterilization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style>
          <a:lnRef idx="2">
            <a:schemeClr val="accent3"/>
          </a:lnRef>
          <a:fillRef idx="1">
            <a:schemeClr val="lt1"/>
          </a:fillRef>
          <a:effectRef idx="0">
            <a:schemeClr val="accent3"/>
          </a:effectRef>
          <a:fontRef idx="minor">
            <a:schemeClr val="dk1"/>
          </a:fontRef>
        </p:style>
        <p:txBody>
          <a:bodyPr>
            <a:normAutofit fontScale="92500" lnSpcReduction="20000"/>
          </a:bodyPr>
          <a:lstStyle/>
          <a:p>
            <a:r>
              <a:rPr lang="en-US" dirty="0" smtClean="0"/>
              <a:t>Assist  the  surgeon   while   performing   surgical   procedure  </a:t>
            </a:r>
            <a:r>
              <a:rPr lang="en-US" dirty="0" err="1" smtClean="0"/>
              <a:t>e.g</a:t>
            </a:r>
            <a:r>
              <a:rPr lang="en-US" dirty="0" smtClean="0"/>
              <a:t>  laparoscopy, </a:t>
            </a:r>
            <a:r>
              <a:rPr lang="en-US" dirty="0" err="1" smtClean="0"/>
              <a:t>minilap</a:t>
            </a:r>
            <a:r>
              <a:rPr lang="en-US" dirty="0" smtClean="0"/>
              <a:t>  and  vasectomy.</a:t>
            </a:r>
          </a:p>
          <a:p>
            <a:r>
              <a:rPr lang="en-US" dirty="0" smtClean="0"/>
              <a:t>Supervise  and  guide   to  junior   staffs,   students   and  sub-ordinate.</a:t>
            </a:r>
          </a:p>
          <a:p>
            <a:r>
              <a:rPr lang="en-US" dirty="0" smtClean="0"/>
              <a:t>Provide   postoperative  care  as  well  as  give  advice  for  the  follow- up   visit  and   medicines.</a:t>
            </a:r>
          </a:p>
          <a:p>
            <a:r>
              <a:rPr lang="en-US" dirty="0" smtClean="0"/>
              <a:t>Refer  the   clients  at   appropriate   facility   for  family  planning  if  not   available  in  this  institute.  The  nurse  should  be  aware of  all  available   services,  so  that  she  can  refer  the potential   couple/   individual  to  nearby   facilities   for   further  information  and  service.</a:t>
            </a:r>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style>
          <a:lnRef idx="1">
            <a:schemeClr val="dk1"/>
          </a:lnRef>
          <a:fillRef idx="2">
            <a:schemeClr val="dk1"/>
          </a:fillRef>
          <a:effectRef idx="1">
            <a:schemeClr val="dk1"/>
          </a:effectRef>
          <a:fontRef idx="minor">
            <a:schemeClr val="dk1"/>
          </a:fontRef>
        </p:style>
        <p:txBody>
          <a:bodyPr/>
          <a:lstStyle/>
          <a:p>
            <a:endParaRPr lang="en-US" dirty="0" smtClean="0"/>
          </a:p>
          <a:p>
            <a:endParaRPr lang="en-US" dirty="0" smtClean="0"/>
          </a:p>
          <a:p>
            <a:r>
              <a:rPr lang="en-US" dirty="0" smtClean="0"/>
              <a:t>Organize  and   involve   the  mobile  of  FP.</a:t>
            </a:r>
          </a:p>
          <a:p>
            <a:r>
              <a:rPr lang="en-US" dirty="0" smtClean="0"/>
              <a:t>Conduct   family   planning   program   and   maintain   accurate   record  and  report.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dirty="0" smtClean="0"/>
              <a:t>In  this  regard,  family  planning   services   are   designed  to  provide  a  constellation  of contraceptive   methods/ services  that  reduce   fertility,  enhance   maternal  and  neonatal   health, child  survival, and  contribute  to  bringing   about  a  balance  in population   growth   and  socio-economic  development,  resulting in an  environment  that  will  help  the  </a:t>
            </a:r>
            <a:r>
              <a:rPr lang="en-US" dirty="0" err="1" smtClean="0"/>
              <a:t>nepalese</a:t>
            </a:r>
            <a:r>
              <a:rPr lang="en-US" dirty="0" smtClean="0"/>
              <a:t>   people   improve  their  quality  of  life.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solidFill>
                  <a:srgbClr val="FF0000"/>
                </a:solidFill>
              </a:rPr>
              <a:t>Family  planning </a:t>
            </a:r>
            <a:endParaRPr lang="en-US" dirty="0">
              <a:solidFill>
                <a:srgbClr val="FF0000"/>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just">
              <a:buNone/>
            </a:pPr>
            <a:r>
              <a:rPr lang="en-US" dirty="0" smtClean="0"/>
              <a:t>     “According   to  WHO  (expert   committee, 1971); it  is  way  of  thinking  and  living  that  is   adopted   voluntarily,  upon   the  basis  of  knowledge, </a:t>
            </a:r>
            <a:r>
              <a:rPr lang="en-US" dirty="0" err="1" smtClean="0"/>
              <a:t>attiudes</a:t>
            </a:r>
            <a:r>
              <a:rPr lang="en-US" dirty="0" smtClean="0"/>
              <a:t>  and   responsible   decisions  by   individuals  and   couples, in  order  to  promote   the  health   and   welfare   of the   family   group   and  thus   contribute   effectively   to  the  social   development  of the   country.”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wipe(down)">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267201"/>
          </a:xfrm>
        </p:spPr>
        <p:style>
          <a:lnRef idx="1">
            <a:schemeClr val="accent3"/>
          </a:lnRef>
          <a:fillRef idx="2">
            <a:schemeClr val="accent3"/>
          </a:fillRef>
          <a:effectRef idx="1">
            <a:schemeClr val="accent3"/>
          </a:effectRef>
          <a:fontRef idx="minor">
            <a:schemeClr val="dk1"/>
          </a:fontRef>
        </p:style>
        <p:txBody>
          <a:bodyPr/>
          <a:lstStyle/>
          <a:p>
            <a:endParaRPr lang="en-US" dirty="0" smtClean="0"/>
          </a:p>
          <a:p>
            <a:r>
              <a:rPr lang="en-US" dirty="0" smtClean="0"/>
              <a:t>It is  the   conscious  effort   of  couples  to  regulate   the   number   and   spacing  of   births  through  artificial  and / or  natural    methods  of  contraception.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  of  family planning</a:t>
            </a:r>
            <a:endParaRPr lang="en-US" dirty="0"/>
          </a:p>
        </p:txBody>
      </p:sp>
      <p:sp>
        <p:nvSpPr>
          <p:cNvPr id="3" name="Content Placeholder 2"/>
          <p:cNvSpPr>
            <a:spLocks noGrp="1"/>
          </p:cNvSpPr>
          <p:nvPr>
            <p:ph idx="1"/>
          </p:nvPr>
        </p:nvSpPr>
        <p:spPr/>
        <p:txBody>
          <a:bodyPr/>
          <a:lstStyle/>
          <a:p>
            <a:r>
              <a:rPr lang="en-US" dirty="0" smtClean="0"/>
              <a:t>To  avoid  unwanted  births.</a:t>
            </a:r>
          </a:p>
          <a:p>
            <a:r>
              <a:rPr lang="en-US" dirty="0" smtClean="0"/>
              <a:t>To   bring  about   wanted  births.</a:t>
            </a:r>
          </a:p>
          <a:p>
            <a:r>
              <a:rPr lang="en-US" dirty="0" smtClean="0"/>
              <a:t>To  regulate  the  interval  between   pregnancy. </a:t>
            </a:r>
          </a:p>
          <a:p>
            <a:r>
              <a:rPr lang="en-US" dirty="0" smtClean="0"/>
              <a:t>To  control  the  time at  which  births occur in  relation  to  the  ages of  the  parents.</a:t>
            </a:r>
          </a:p>
          <a:p>
            <a:r>
              <a:rPr lang="en-US" dirty="0" smtClean="0"/>
              <a:t>To  determine    the   numbers  of  children  in the   family.</a:t>
            </a:r>
          </a:p>
          <a:p>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provide  treatment  in  case  of  infertility  in the  couple.</a:t>
            </a:r>
          </a:p>
          <a:p>
            <a:r>
              <a:rPr lang="en-US" dirty="0" smtClean="0"/>
              <a:t>To  improve  and  promote  the  health  status  of  mothers as well  as  whole  family.</a:t>
            </a:r>
          </a:p>
          <a:p>
            <a:r>
              <a:rPr lang="en-US" dirty="0" smtClean="0"/>
              <a:t>To  decrease  the  maternal  and  child  mortality  and  morbidity  rate.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family  planning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proper   spacing  and  limitation  of  births.</a:t>
            </a:r>
          </a:p>
          <a:p>
            <a:r>
              <a:rPr lang="en-US" dirty="0" smtClean="0"/>
              <a:t>Advice  on  sterility.</a:t>
            </a:r>
          </a:p>
          <a:p>
            <a:r>
              <a:rPr lang="en-US" dirty="0" smtClean="0"/>
              <a:t>Education  for  parenthood.</a:t>
            </a:r>
          </a:p>
          <a:p>
            <a:r>
              <a:rPr lang="en-US" dirty="0" smtClean="0"/>
              <a:t>Sex  education.</a:t>
            </a:r>
          </a:p>
          <a:p>
            <a:r>
              <a:rPr lang="en-US" dirty="0" smtClean="0"/>
              <a:t>Screening  for  pathological   conditions  related   to  the   reproductive  system.</a:t>
            </a:r>
          </a:p>
          <a:p>
            <a:r>
              <a:rPr lang="en-US" dirty="0" smtClean="0"/>
              <a:t>Genetic  counseling.</a:t>
            </a:r>
          </a:p>
          <a:p>
            <a:r>
              <a:rPr lang="en-US" dirty="0" smtClean="0"/>
              <a:t>Premarital  consultation  and  examination</a:t>
            </a:r>
          </a:p>
          <a:p>
            <a:r>
              <a:rPr lang="en-US" dirty="0" smtClean="0"/>
              <a:t>Carrying  out  pregnancy  tests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Marriage  counseling.</a:t>
            </a:r>
          </a:p>
          <a:p>
            <a:r>
              <a:rPr lang="en-US" dirty="0" smtClean="0"/>
              <a:t>Services for  unmarried  mothers</a:t>
            </a:r>
          </a:p>
          <a:p>
            <a:r>
              <a:rPr lang="en-US" dirty="0" smtClean="0"/>
              <a:t>Teaching  home  economics  and   nutrition.</a:t>
            </a:r>
          </a:p>
          <a:p>
            <a:r>
              <a:rPr lang="en-US" dirty="0" smtClean="0"/>
              <a:t>Providing  adoption  services.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aspect  of  family planning</a:t>
            </a:r>
            <a:endParaRPr lang="en-US" dirty="0"/>
          </a:p>
        </p:txBody>
      </p:sp>
      <p:sp>
        <p:nvSpPr>
          <p:cNvPr id="3" name="Content Placeholder 2"/>
          <p:cNvSpPr>
            <a:spLocks noGrp="1"/>
          </p:cNvSpPr>
          <p:nvPr>
            <p:ph idx="1"/>
          </p:nvPr>
        </p:nvSpPr>
        <p:spPr/>
        <p:txBody>
          <a:bodyPr/>
          <a:lstStyle/>
          <a:p>
            <a:r>
              <a:rPr lang="en-US" dirty="0" smtClean="0"/>
              <a:t>Women’s   health-FP</a:t>
            </a:r>
          </a:p>
          <a:p>
            <a:r>
              <a:rPr lang="en-US" dirty="0" smtClean="0"/>
              <a:t>Fetus’s  health</a:t>
            </a:r>
          </a:p>
          <a:p>
            <a:r>
              <a:rPr lang="en-US" dirty="0" smtClean="0"/>
              <a:t>Infant  and  child  </a:t>
            </a:r>
            <a:r>
              <a:rPr lang="en-US" dirty="0" err="1" smtClean="0"/>
              <a:t>health:FP</a:t>
            </a:r>
            <a:endParaRPr lang="en-US" dirty="0" smtClean="0"/>
          </a:p>
          <a:p>
            <a:r>
              <a:rPr lang="en-US" dirty="0" smtClean="0"/>
              <a:t>Women’s   health</a:t>
            </a:r>
          </a:p>
          <a:p>
            <a:r>
              <a:rPr lang="en-US" dirty="0" smtClean="0"/>
              <a:t>The  avoidance  of  unwanted  pregnancies</a:t>
            </a:r>
          </a:p>
          <a:p>
            <a:r>
              <a:rPr lang="en-US" dirty="0" smtClean="0"/>
              <a:t>Limiting the  number  of  birth  and  proper  spacing.</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problem  and  need of  FP in  </a:t>
            </a:r>
            <a:r>
              <a:rPr lang="en-US" dirty="0" err="1" smtClean="0"/>
              <a:t>nepal</a:t>
            </a:r>
            <a:endParaRPr lang="en-US" dirty="0"/>
          </a:p>
        </p:txBody>
      </p:sp>
      <p:sp>
        <p:nvSpPr>
          <p:cNvPr id="3" name="Content Placeholder 2"/>
          <p:cNvSpPr>
            <a:spLocks noGrp="1"/>
          </p:cNvSpPr>
          <p:nvPr>
            <p:ph idx="1"/>
          </p:nvPr>
        </p:nvSpPr>
        <p:spPr/>
        <p:txBody>
          <a:bodyPr/>
          <a:lstStyle/>
          <a:p>
            <a:r>
              <a:rPr lang="en-US" dirty="0" smtClean="0"/>
              <a:t>Population  problem  is the  major   problem  of the  country.  The reasons  behind  of the  problems  are:</a:t>
            </a:r>
          </a:p>
          <a:p>
            <a:r>
              <a:rPr lang="en-US" dirty="0" smtClean="0"/>
              <a:t>Population explosion</a:t>
            </a:r>
          </a:p>
          <a:p>
            <a:r>
              <a:rPr lang="en-US" dirty="0" smtClean="0"/>
              <a:t>Excessive  growth  rate</a:t>
            </a:r>
          </a:p>
          <a:p>
            <a:r>
              <a:rPr lang="en-US" dirty="0" smtClean="0"/>
              <a:t>Social  and   economical  reason.</a:t>
            </a:r>
          </a:p>
          <a:p>
            <a:r>
              <a:rPr lang="en-US" dirty="0" smtClean="0"/>
              <a:t>Health  risk</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8&#10; "/>
          <p:cNvPicPr>
            <a:picLocks noChangeAspect="1" noChangeArrowheads="1"/>
          </p:cNvPicPr>
          <p:nvPr/>
        </p:nvPicPr>
        <p:blipFill>
          <a:blip r:embed="rId2" cstate="print"/>
          <a:srcRect/>
          <a:stretch>
            <a:fillRect/>
          </a:stretch>
        </p:blipFill>
        <p:spPr bwMode="auto">
          <a:xfrm>
            <a:off x="231775" y="-1195388"/>
            <a:ext cx="8988425" cy="8586788"/>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Classification&#10;Contraceptive methods are classified as&#10;follows:&#10;1. Spacing methods&#10;i. Barrier Methods&#10;a) Physical methods&#10;..."/>
          <p:cNvPicPr>
            <a:picLocks noChangeAspect="1" noChangeArrowheads="1"/>
          </p:cNvPicPr>
          <p:nvPr/>
        </p:nvPicPr>
        <p:blipFill>
          <a:blip r:embed="rId2" cstate="print"/>
          <a:srcRect/>
          <a:stretch>
            <a:fillRect/>
          </a:stretch>
        </p:blipFill>
        <p:spPr bwMode="auto">
          <a:xfrm>
            <a:off x="857250" y="1076324"/>
            <a:ext cx="6076950" cy="456247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dirty="0" smtClean="0">
                <a:solidFill>
                  <a:srgbClr val="FF0000"/>
                </a:solidFill>
              </a:rPr>
              <a:t>Objectives </a:t>
            </a:r>
            <a:endParaRPr lang="en-US" dirty="0">
              <a:solidFill>
                <a:srgbClr val="FF0000"/>
              </a:solidFill>
            </a:endParaRP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lgn="just">
              <a:buNone/>
            </a:pPr>
            <a:r>
              <a:rPr lang="en-US" dirty="0" smtClean="0"/>
              <a:t>     Within  the  context  of   reproductive  health, the  main  objectives  of   the   family  planning   program  are  to  assist   individuals  and   couple  to:</a:t>
            </a:r>
          </a:p>
          <a:p>
            <a:pPr algn="just"/>
            <a:r>
              <a:rPr lang="en-US" dirty="0" smtClean="0"/>
              <a:t>Space  and/or  limit  their  children.</a:t>
            </a:r>
          </a:p>
          <a:p>
            <a:pPr algn="just"/>
            <a:r>
              <a:rPr lang="en-US" dirty="0" smtClean="0"/>
              <a:t>Prevent  unwanted   pregnancies.</a:t>
            </a:r>
          </a:p>
          <a:p>
            <a:pPr algn="just"/>
            <a:r>
              <a:rPr lang="en-US" dirty="0" smtClean="0"/>
              <a:t>Improve  their overall   reproductive   health.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wipe(down)">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Combined methods&#10;Combination of physical and chemical methods.&#10;ii. Intra- utrine devices&#10;Types of IUCDs:&#10;Non-medicated inc..."/>
          <p:cNvPicPr>
            <a:picLocks noChangeAspect="1" noChangeArrowheads="1"/>
          </p:cNvPicPr>
          <p:nvPr/>
        </p:nvPicPr>
        <p:blipFill>
          <a:blip r:embed="rId2" cstate="print"/>
          <a:srcRect/>
          <a:stretch>
            <a:fillRect/>
          </a:stretch>
        </p:blipFill>
        <p:spPr bwMode="auto">
          <a:xfrm>
            <a:off x="781050" y="533400"/>
            <a:ext cx="6991350" cy="53340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iii. Hormonal Contraceptives&#10;May be classified as follows:&#10;A. Oral pills&#10;1. Combined pills&#10;2. Progestogen only pill ( POP)..."/>
          <p:cNvPicPr>
            <a:picLocks noChangeAspect="1" noChangeArrowheads="1"/>
          </p:cNvPicPr>
          <p:nvPr/>
        </p:nvPicPr>
        <p:blipFill>
          <a:blip r:embed="rId2" cstate="print"/>
          <a:srcRect/>
          <a:stretch>
            <a:fillRect/>
          </a:stretch>
        </p:blipFill>
        <p:spPr bwMode="auto">
          <a:xfrm>
            <a:off x="1143000" y="1076324"/>
            <a:ext cx="6858000" cy="4562476"/>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iv. Post-conceptional methods&#10;These include:&#10;1. Menstrual regulation&#10;consists of aspiration of the uterine contents 6&#10;to 1..."/>
          <p:cNvPicPr>
            <a:picLocks noChangeAspect="1" noChangeArrowheads="1"/>
          </p:cNvPicPr>
          <p:nvPr/>
        </p:nvPicPr>
        <p:blipFill>
          <a:blip r:embed="rId2" cstate="print"/>
          <a:srcRect/>
          <a:stretch>
            <a:fillRect/>
          </a:stretch>
        </p:blipFill>
        <p:spPr bwMode="auto">
          <a:xfrm>
            <a:off x="838199" y="542924"/>
            <a:ext cx="7162801" cy="5476876"/>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v. Miscellaneous methods&#10;Includes:&#10;1. Abstinence&#10;2. Coitus interruptus&#10;3. Safe period (rhythm method)&#10;4. Natural familly p..."/>
          <p:cNvPicPr>
            <a:picLocks noChangeAspect="1" noChangeArrowheads="1"/>
          </p:cNvPicPr>
          <p:nvPr/>
        </p:nvPicPr>
        <p:blipFill>
          <a:blip r:embed="rId2" cstate="print"/>
          <a:srcRect/>
          <a:stretch>
            <a:fillRect/>
          </a:stretch>
        </p:blipFill>
        <p:spPr bwMode="auto">
          <a:xfrm>
            <a:off x="1085850" y="457200"/>
            <a:ext cx="6915150" cy="59436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2. TERMINAL METHODS&#10;(Sterilization)&#10;Male sterilization or vasectomy&#10;Female tubal ligation&#10;14&#10; "/>
          <p:cNvPicPr>
            <a:picLocks noChangeAspect="1" noChangeArrowheads="1"/>
          </p:cNvPicPr>
          <p:nvPr/>
        </p:nvPicPr>
        <p:blipFill>
          <a:blip r:embed="rId2" cstate="print"/>
          <a:srcRect/>
          <a:stretch>
            <a:fillRect/>
          </a:stretch>
        </p:blipFill>
        <p:spPr bwMode="auto">
          <a:xfrm>
            <a:off x="381000" y="457200"/>
            <a:ext cx="8001000" cy="57150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Family  planning   counseling</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    Counseling:</a:t>
            </a:r>
          </a:p>
          <a:p>
            <a:r>
              <a:rPr lang="en-US" dirty="0" smtClean="0"/>
              <a:t>Counseling is  face to  face,  unbiased  or  objective, two  way    communication  between  service  providers and   the  clients.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 approach on FP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002060"/>
                </a:solidFill>
              </a:rPr>
              <a:t>G-  Greet the client respectfully.</a:t>
            </a:r>
          </a:p>
          <a:p>
            <a:r>
              <a:rPr lang="en-US" dirty="0" smtClean="0">
                <a:solidFill>
                  <a:srgbClr val="002060"/>
                </a:solidFill>
              </a:rPr>
              <a:t>A-  Ask them about their family planning needs.</a:t>
            </a:r>
          </a:p>
          <a:p>
            <a:r>
              <a:rPr lang="en-US" dirty="0" smtClean="0">
                <a:solidFill>
                  <a:srgbClr val="002060"/>
                </a:solidFill>
              </a:rPr>
              <a:t>T-  Tell them about different contraceptive options and methods.</a:t>
            </a:r>
          </a:p>
          <a:p>
            <a:r>
              <a:rPr lang="en-US" dirty="0" smtClean="0">
                <a:solidFill>
                  <a:srgbClr val="002060"/>
                </a:solidFill>
              </a:rPr>
              <a:t>H - Help them to make decisions about choices of methods.</a:t>
            </a:r>
          </a:p>
          <a:p>
            <a:r>
              <a:rPr lang="en-US" dirty="0" smtClean="0">
                <a:solidFill>
                  <a:srgbClr val="002060"/>
                </a:solidFill>
              </a:rPr>
              <a:t>E - Explain and demonstrate how to use the methods.</a:t>
            </a:r>
          </a:p>
          <a:p>
            <a:r>
              <a:rPr lang="en-US" dirty="0" smtClean="0">
                <a:solidFill>
                  <a:srgbClr val="002060"/>
                </a:solidFill>
              </a:rPr>
              <a:t>R-  Return/refer; schedule and carry out a return visit and follow up.</a:t>
            </a:r>
          </a:p>
          <a:p>
            <a:endParaRPr lang="en-US" dirty="0">
              <a:solidFill>
                <a:srgbClr val="00206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Abhibadan</a:t>
            </a:r>
            <a:r>
              <a:rPr lang="en-US" dirty="0" smtClean="0"/>
              <a:t> process on </a:t>
            </a:r>
            <a:r>
              <a:rPr lang="en-US" dirty="0" err="1" smtClean="0"/>
              <a:t>nepali</a:t>
            </a:r>
            <a:endParaRPr lang="en-US" dirty="0"/>
          </a:p>
        </p:txBody>
      </p:sp>
      <p:sp>
        <p:nvSpPr>
          <p:cNvPr id="3" name="Content Placeholder 2"/>
          <p:cNvSpPr>
            <a:spLocks noGrp="1"/>
          </p:cNvSpPr>
          <p:nvPr>
            <p:ph idx="1"/>
          </p:nvPr>
        </p:nvSpPr>
        <p:spPr/>
        <p:txBody>
          <a:bodyPr/>
          <a:lstStyle/>
          <a:p>
            <a:r>
              <a:rPr lang="en-US" dirty="0" smtClean="0"/>
              <a:t>A- greet(</a:t>
            </a:r>
            <a:r>
              <a:rPr lang="en-US" dirty="0" err="1" smtClean="0"/>
              <a:t>namaskar</a:t>
            </a:r>
            <a:r>
              <a:rPr lang="en-US" dirty="0" smtClean="0"/>
              <a:t> </a:t>
            </a:r>
            <a:r>
              <a:rPr lang="en-US" dirty="0" err="1" smtClean="0"/>
              <a:t>garne</a:t>
            </a:r>
            <a:r>
              <a:rPr lang="en-US" dirty="0" smtClean="0"/>
              <a:t>..)</a:t>
            </a:r>
          </a:p>
          <a:p>
            <a:r>
              <a:rPr lang="en-US" dirty="0" err="1" smtClean="0"/>
              <a:t>Bhi</a:t>
            </a:r>
            <a:r>
              <a:rPr lang="en-US" dirty="0" smtClean="0"/>
              <a:t> (</a:t>
            </a:r>
            <a:r>
              <a:rPr lang="en-US" dirty="0" err="1" smtClean="0"/>
              <a:t>bhinna</a:t>
            </a:r>
            <a:r>
              <a:rPr lang="en-US" dirty="0" smtClean="0"/>
              <a:t> </a:t>
            </a:r>
            <a:r>
              <a:rPr lang="en-US" dirty="0" err="1" smtClean="0"/>
              <a:t>nathani</a:t>
            </a:r>
            <a:r>
              <a:rPr lang="en-US" dirty="0" smtClean="0"/>
              <a:t> </a:t>
            </a:r>
            <a:r>
              <a:rPr lang="en-US" dirty="0" err="1" smtClean="0"/>
              <a:t>sodhpuchha</a:t>
            </a:r>
            <a:r>
              <a:rPr lang="en-US" dirty="0" smtClean="0"/>
              <a:t> </a:t>
            </a:r>
            <a:r>
              <a:rPr lang="en-US" dirty="0" err="1" smtClean="0"/>
              <a:t>garne</a:t>
            </a:r>
            <a:r>
              <a:rPr lang="en-US" dirty="0" smtClean="0"/>
              <a:t>)</a:t>
            </a:r>
          </a:p>
          <a:p>
            <a:r>
              <a:rPr lang="en-US" dirty="0" err="1" smtClean="0"/>
              <a:t>Ba</a:t>
            </a:r>
            <a:r>
              <a:rPr lang="en-US" dirty="0" smtClean="0"/>
              <a:t> (</a:t>
            </a:r>
            <a:r>
              <a:rPr lang="en-US" dirty="0" err="1" smtClean="0"/>
              <a:t>badha</a:t>
            </a:r>
            <a:r>
              <a:rPr lang="en-US" dirty="0" smtClean="0"/>
              <a:t> </a:t>
            </a:r>
            <a:r>
              <a:rPr lang="en-US" dirty="0" err="1" smtClean="0"/>
              <a:t>hatauna</a:t>
            </a:r>
            <a:r>
              <a:rPr lang="en-US" dirty="0" smtClean="0"/>
              <a:t> </a:t>
            </a:r>
            <a:r>
              <a:rPr lang="en-US" dirty="0" err="1" smtClean="0"/>
              <a:t>suchana</a:t>
            </a:r>
            <a:r>
              <a:rPr lang="en-US" dirty="0" smtClean="0"/>
              <a:t> </a:t>
            </a:r>
            <a:r>
              <a:rPr lang="en-US" dirty="0" err="1" smtClean="0"/>
              <a:t>upalabdha</a:t>
            </a:r>
            <a:r>
              <a:rPr lang="en-US" dirty="0" smtClean="0"/>
              <a:t> </a:t>
            </a:r>
            <a:r>
              <a:rPr lang="en-US" dirty="0" err="1" smtClean="0"/>
              <a:t>garaune</a:t>
            </a:r>
            <a:r>
              <a:rPr lang="en-US" dirty="0" smtClean="0"/>
              <a:t>)</a:t>
            </a:r>
          </a:p>
          <a:p>
            <a:r>
              <a:rPr lang="en-US" dirty="0" err="1" smtClean="0"/>
              <a:t>Da</a:t>
            </a:r>
            <a:r>
              <a:rPr lang="en-US" dirty="0" smtClean="0"/>
              <a:t>( </a:t>
            </a:r>
            <a:r>
              <a:rPr lang="en-US" dirty="0" err="1" smtClean="0"/>
              <a:t>dutta</a:t>
            </a:r>
            <a:r>
              <a:rPr lang="en-US" dirty="0" smtClean="0"/>
              <a:t> </a:t>
            </a:r>
            <a:r>
              <a:rPr lang="en-US" dirty="0" err="1" smtClean="0"/>
              <a:t>chitta</a:t>
            </a:r>
            <a:r>
              <a:rPr lang="en-US" dirty="0" smtClean="0"/>
              <a:t> </a:t>
            </a:r>
            <a:r>
              <a:rPr lang="en-US" dirty="0" err="1" smtClean="0"/>
              <a:t>bhai</a:t>
            </a:r>
            <a:r>
              <a:rPr lang="en-US" dirty="0" smtClean="0"/>
              <a:t> </a:t>
            </a:r>
            <a:r>
              <a:rPr lang="en-US" dirty="0" err="1" smtClean="0"/>
              <a:t>sahayog</a:t>
            </a:r>
            <a:r>
              <a:rPr lang="en-US" dirty="0" smtClean="0"/>
              <a:t> </a:t>
            </a:r>
            <a:r>
              <a:rPr lang="en-US" dirty="0" err="1" smtClean="0"/>
              <a:t>garne</a:t>
            </a:r>
            <a:r>
              <a:rPr lang="en-US" dirty="0" smtClean="0"/>
              <a:t>)</a:t>
            </a:r>
          </a:p>
          <a:p>
            <a:r>
              <a:rPr lang="en-US" dirty="0" smtClean="0"/>
              <a:t>Na(</a:t>
            </a:r>
            <a:r>
              <a:rPr lang="en-US" dirty="0" err="1" smtClean="0"/>
              <a:t>namaskar</a:t>
            </a:r>
            <a:r>
              <a:rPr lang="en-US" dirty="0" smtClean="0"/>
              <a:t> </a:t>
            </a:r>
            <a:r>
              <a:rPr lang="en-US" dirty="0" err="1" smtClean="0"/>
              <a:t>gardai</a:t>
            </a:r>
            <a:r>
              <a:rPr lang="en-US" dirty="0" smtClean="0"/>
              <a:t> </a:t>
            </a:r>
            <a:r>
              <a:rPr lang="en-US" dirty="0" err="1" smtClean="0"/>
              <a:t>puna</a:t>
            </a:r>
            <a:r>
              <a:rPr lang="en-US" dirty="0" smtClean="0"/>
              <a:t> </a:t>
            </a:r>
            <a:r>
              <a:rPr lang="en-US" dirty="0" err="1" smtClean="0"/>
              <a:t>aauna</a:t>
            </a:r>
            <a:r>
              <a:rPr lang="en-US" dirty="0" smtClean="0"/>
              <a:t> </a:t>
            </a:r>
            <a:r>
              <a:rPr lang="en-US" dirty="0" err="1" smtClean="0"/>
              <a:t>anurodh</a:t>
            </a:r>
            <a:r>
              <a:rPr lang="en-US" dirty="0" smtClean="0"/>
              <a:t> </a:t>
            </a:r>
            <a:r>
              <a:rPr lang="en-US" dirty="0" err="1" smtClean="0"/>
              <a:t>garne</a:t>
            </a:r>
            <a:r>
              <a:rPr lang="en-US" smtClean="0"/>
              <a:t>)</a:t>
            </a:r>
            <a:endParaRPr lang="en-US" dirty="0" smtClean="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informed choice</a:t>
            </a:r>
            <a:endParaRPr lang="en-US" dirty="0"/>
          </a:p>
        </p:txBody>
      </p:sp>
      <p:sp>
        <p:nvSpPr>
          <p:cNvPr id="3" name="Content Placeholder 2"/>
          <p:cNvSpPr>
            <a:spLocks noGrp="1"/>
          </p:cNvSpPr>
          <p:nvPr>
            <p:ph idx="1"/>
          </p:nvPr>
        </p:nvSpPr>
        <p:spPr>
          <a:xfrm>
            <a:off x="457200" y="1600200"/>
            <a:ext cx="6553200" cy="4525963"/>
          </a:xfrm>
        </p:spPr>
        <p:txBody>
          <a:bodyPr>
            <a:normAutofit fontScale="92500" lnSpcReduction="20000"/>
          </a:bodyPr>
          <a:lstStyle/>
          <a:p>
            <a:pPr>
              <a:buNone/>
            </a:pPr>
            <a:endParaRPr lang="en-US" dirty="0" smtClean="0"/>
          </a:p>
          <a:p>
            <a:r>
              <a:rPr lang="en-US" b="1" dirty="0" smtClean="0"/>
              <a:t>All family planning clients have</a:t>
            </a:r>
          </a:p>
          <a:p>
            <a:r>
              <a:rPr lang="en-US" b="1" dirty="0" smtClean="0"/>
              <a:t>right to informed choice:</a:t>
            </a:r>
          </a:p>
          <a:p>
            <a:r>
              <a:rPr lang="en-US" dirty="0" smtClean="0"/>
              <a:t>Opportunity to freely choose</a:t>
            </a:r>
          </a:p>
          <a:p>
            <a:pPr>
              <a:buNone/>
            </a:pPr>
            <a:r>
              <a:rPr lang="en-US" dirty="0" smtClean="0"/>
              <a:t>   among options</a:t>
            </a:r>
          </a:p>
          <a:p>
            <a:pPr>
              <a:buNone/>
            </a:pPr>
            <a:r>
              <a:rPr lang="en-US" b="1" dirty="0" smtClean="0"/>
              <a:t>    Based on access to</a:t>
            </a:r>
          </a:p>
          <a:p>
            <a:r>
              <a:rPr lang="en-US" dirty="0" smtClean="0"/>
              <a:t>Complete, accurate information</a:t>
            </a:r>
          </a:p>
          <a:p>
            <a:pPr>
              <a:buNone/>
            </a:pPr>
            <a:r>
              <a:rPr lang="en-US" dirty="0" smtClean="0"/>
              <a:t>   about all appropriate, available</a:t>
            </a:r>
          </a:p>
          <a:p>
            <a:pPr>
              <a:buNone/>
            </a:pPr>
            <a:r>
              <a:rPr lang="en-US" dirty="0" smtClean="0"/>
              <a:t>   options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Fp</a:t>
            </a:r>
            <a:r>
              <a:rPr lang="en-US" dirty="0" smtClean="0"/>
              <a:t> client’s have right to freely choose</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pPr>
              <a:buNone/>
            </a:pPr>
            <a:r>
              <a:rPr lang="en-US" dirty="0" smtClean="0"/>
              <a:t>   Whether to:</a:t>
            </a:r>
          </a:p>
          <a:p>
            <a:r>
              <a:rPr lang="en-US" dirty="0" smtClean="0"/>
              <a:t>Have children, and how many to have</a:t>
            </a:r>
          </a:p>
          <a:p>
            <a:r>
              <a:rPr lang="en-US" dirty="0" smtClean="0"/>
              <a:t>Use FP or not</a:t>
            </a:r>
          </a:p>
          <a:p>
            <a:r>
              <a:rPr lang="en-US" dirty="0" smtClean="0"/>
              <a:t>Be tested for STIs/ HIV</a:t>
            </a:r>
          </a:p>
          <a:p>
            <a:r>
              <a:rPr lang="en-US" dirty="0" smtClean="0"/>
              <a:t>Use condoms</a:t>
            </a:r>
          </a:p>
          <a:p>
            <a:r>
              <a:rPr lang="en-US" dirty="0" smtClean="0"/>
              <a:t>Have one or more sexual partners</a:t>
            </a:r>
          </a:p>
          <a:p>
            <a:r>
              <a:rPr lang="en-US" dirty="0" smtClean="0"/>
              <a:t>Talk with partner about condoms or FP</a:t>
            </a:r>
          </a:p>
          <a:p>
            <a:r>
              <a:rPr lang="en-US" dirty="0" smtClean="0"/>
              <a:t>Reveal their HIV status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dirty="0" smtClean="0">
                <a:solidFill>
                  <a:srgbClr val="FF0000"/>
                </a:solidFill>
              </a:rPr>
              <a:t>Targets</a:t>
            </a:r>
            <a:endParaRPr lang="en-US" dirty="0">
              <a:solidFill>
                <a:srgbClr val="FF0000"/>
              </a:solidFill>
            </a:endParaRP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lgn="just">
              <a:buNone/>
            </a:pPr>
            <a:r>
              <a:rPr lang="en-US" dirty="0" smtClean="0"/>
              <a:t>     Periodic  and  long-  term   targets   for  the  family  planning  programs  have  been  established  as  follows:</a:t>
            </a:r>
          </a:p>
          <a:p>
            <a:pPr algn="just"/>
            <a:r>
              <a:rPr lang="en-US" dirty="0" smtClean="0"/>
              <a:t>To  reduce   TFR to  2.5   children  per  woman  by  2015.</a:t>
            </a:r>
          </a:p>
          <a:p>
            <a:pPr algn="just"/>
            <a:r>
              <a:rPr lang="en-US" dirty="0" smtClean="0"/>
              <a:t>To  increase  the contraceptive   </a:t>
            </a:r>
            <a:r>
              <a:rPr lang="en-US" dirty="0" err="1" smtClean="0"/>
              <a:t>prevalance</a:t>
            </a:r>
            <a:r>
              <a:rPr lang="en-US" dirty="0" smtClean="0"/>
              <a:t>  rate(CPR) to  67  percent  by  2015.</a:t>
            </a:r>
          </a:p>
          <a:p>
            <a:pPr algn="just">
              <a:buNone/>
            </a:pPr>
            <a:r>
              <a:rPr lang="en-US" dirty="0" smtClean="0"/>
              <a:t>    (increase budget 7% each year on </a:t>
            </a:r>
            <a:r>
              <a:rPr lang="en-US" dirty="0" err="1" smtClean="0"/>
              <a:t>fp</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wipe(down)">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0" y="685800"/>
            <a:ext cx="8762999" cy="64008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good </a:t>
            </a:r>
            <a:r>
              <a:rPr lang="en-US" dirty="0" err="1" smtClean="0"/>
              <a:t>counselling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Focus on the woman's needs and</a:t>
            </a:r>
          </a:p>
          <a:p>
            <a:pPr>
              <a:buNone/>
            </a:pPr>
            <a:r>
              <a:rPr lang="en-US" dirty="0" smtClean="0"/>
              <a:t>  knowledge</a:t>
            </a:r>
          </a:p>
          <a:p>
            <a:r>
              <a:rPr lang="en-US" dirty="0" smtClean="0"/>
              <a:t>Assess the context of the problem with</a:t>
            </a:r>
          </a:p>
          <a:p>
            <a:pPr>
              <a:buNone/>
            </a:pPr>
            <a:r>
              <a:rPr lang="en-US" dirty="0" smtClean="0"/>
              <a:t>   the woman</a:t>
            </a:r>
          </a:p>
          <a:p>
            <a:r>
              <a:rPr lang="en-US" dirty="0" smtClean="0"/>
              <a:t>Actively listen and learn from her</a:t>
            </a:r>
          </a:p>
          <a:p>
            <a:r>
              <a:rPr lang="en-US" dirty="0" smtClean="0"/>
              <a:t>Engage in interactive discussion</a:t>
            </a:r>
          </a:p>
          <a:p>
            <a:r>
              <a:rPr lang="en-US" dirty="0" smtClean="0"/>
              <a:t>Utilize skilled ways of asking questions</a:t>
            </a:r>
          </a:p>
          <a:p>
            <a:r>
              <a:rPr lang="en-US" dirty="0" smtClean="0"/>
              <a:t>Explore situations and beliefs</a:t>
            </a:r>
          </a:p>
          <a:p>
            <a:r>
              <a:rPr lang="en-US" dirty="0" smtClean="0"/>
              <a:t>Do not be judgmental</a:t>
            </a:r>
          </a:p>
          <a:p>
            <a:r>
              <a:rPr lang="en-US" dirty="0" smtClean="0"/>
              <a:t>Build trust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Explore options together</a:t>
            </a:r>
          </a:p>
          <a:p>
            <a:r>
              <a:rPr lang="en-US" dirty="0" smtClean="0"/>
              <a:t>Facilitate problem-solving</a:t>
            </a:r>
          </a:p>
          <a:p>
            <a:r>
              <a:rPr lang="en-US" dirty="0" smtClean="0"/>
              <a:t>Make a plan of action together</a:t>
            </a:r>
          </a:p>
          <a:p>
            <a:r>
              <a:rPr lang="en-US" dirty="0" smtClean="0"/>
              <a:t>Encourage and reinforce actions</a:t>
            </a:r>
          </a:p>
          <a:p>
            <a:r>
              <a:rPr lang="en-US" dirty="0" smtClean="0"/>
              <a:t>Evaluate together your plan of action</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Counselling</a:t>
            </a:r>
            <a:r>
              <a:rPr lang="en-US" dirty="0" smtClean="0"/>
              <a:t> is not….</a:t>
            </a:r>
            <a:endParaRPr lang="en-US" dirty="0"/>
          </a:p>
        </p:txBody>
      </p:sp>
      <p:sp>
        <p:nvSpPr>
          <p:cNvPr id="3" name="Content Placeholder 2"/>
          <p:cNvSpPr>
            <a:spLocks noGrp="1"/>
          </p:cNvSpPr>
          <p:nvPr>
            <p:ph idx="1"/>
          </p:nvPr>
        </p:nvSpPr>
        <p:spPr/>
        <p:txBody>
          <a:bodyPr/>
          <a:lstStyle/>
          <a:p>
            <a:r>
              <a:rPr lang="en-US" dirty="0" smtClean="0"/>
              <a:t>Solving a client’s problems</a:t>
            </a:r>
          </a:p>
          <a:p>
            <a:r>
              <a:rPr lang="en-US" dirty="0" smtClean="0"/>
              <a:t>Telling a client what to do or making</a:t>
            </a:r>
          </a:p>
          <a:p>
            <a:pPr>
              <a:buNone/>
            </a:pPr>
            <a:r>
              <a:rPr lang="en-US" dirty="0" smtClean="0"/>
              <a:t>    decisions for client</a:t>
            </a:r>
          </a:p>
          <a:p>
            <a:r>
              <a:rPr lang="en-US" dirty="0" smtClean="0"/>
              <a:t>Judging, blaming, or lecturing a client</a:t>
            </a:r>
          </a:p>
          <a:p>
            <a:r>
              <a:rPr lang="en-US" dirty="0" smtClean="0"/>
              <a:t>Interrogating a client</a:t>
            </a:r>
          </a:p>
          <a:p>
            <a:r>
              <a:rPr lang="en-US" dirty="0" smtClean="0"/>
              <a:t>Imposing your beliefs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Pressuring a client to use a specific method</a:t>
            </a:r>
          </a:p>
          <a:p>
            <a:r>
              <a:rPr lang="en-US" dirty="0" smtClean="0"/>
              <a:t>Lying to or misleading a client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Beliefs and attitude</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Be aware of your beliefs and attitudes</a:t>
            </a:r>
          </a:p>
          <a:p>
            <a:r>
              <a:rPr lang="en-US" dirty="0" smtClean="0"/>
              <a:t>Clients may not return if they feel judged</a:t>
            </a:r>
          </a:p>
          <a:p>
            <a:pPr>
              <a:buNone/>
            </a:pPr>
            <a:r>
              <a:rPr lang="en-US" dirty="0" smtClean="0"/>
              <a:t>    or pushed</a:t>
            </a:r>
          </a:p>
          <a:p>
            <a:r>
              <a:rPr lang="en-US" dirty="0" smtClean="0"/>
              <a:t>Remain neutral and nonjudgmental</a:t>
            </a:r>
          </a:p>
          <a:p>
            <a:r>
              <a:rPr lang="en-US" dirty="0" smtClean="0"/>
              <a:t>Respect the rights of your clients</a:t>
            </a:r>
          </a:p>
          <a:p>
            <a:r>
              <a:rPr lang="en-US" dirty="0" smtClean="0"/>
              <a:t>Practice helps</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FP Counseling</a:t>
            </a:r>
            <a:endParaRPr lang="en-US" dirty="0"/>
          </a:p>
        </p:txBody>
      </p:sp>
      <p:sp>
        <p:nvSpPr>
          <p:cNvPr id="3" name="Content Placeholder 2"/>
          <p:cNvSpPr>
            <a:spLocks noGrp="1"/>
          </p:cNvSpPr>
          <p:nvPr>
            <p:ph idx="1"/>
          </p:nvPr>
        </p:nvSpPr>
        <p:spPr/>
        <p:txBody>
          <a:bodyPr/>
          <a:lstStyle/>
          <a:p>
            <a:r>
              <a:rPr lang="en-US" b="1" dirty="0" smtClean="0"/>
              <a:t>Establish rapport and assess client’s</a:t>
            </a:r>
          </a:p>
          <a:p>
            <a:pPr>
              <a:buNone/>
            </a:pPr>
            <a:r>
              <a:rPr lang="en-US" b="1" dirty="0" smtClean="0"/>
              <a:t>   needs and concerns</a:t>
            </a:r>
          </a:p>
          <a:p>
            <a:r>
              <a:rPr lang="en-US" b="1" dirty="0" smtClean="0"/>
              <a:t>Provide information to address</a:t>
            </a:r>
          </a:p>
          <a:p>
            <a:pPr>
              <a:buNone/>
            </a:pPr>
            <a:r>
              <a:rPr lang="en-US" b="1" dirty="0" smtClean="0"/>
              <a:t>    client’s needs and concerns</a:t>
            </a:r>
          </a:p>
          <a:p>
            <a:r>
              <a:rPr lang="en-US" b="1" dirty="0" smtClean="0"/>
              <a:t>Help client make an informed</a:t>
            </a:r>
          </a:p>
          <a:p>
            <a:pPr>
              <a:buNone/>
            </a:pPr>
            <a:r>
              <a:rPr lang="en-US" b="1" dirty="0" smtClean="0"/>
              <a:t>   decision or address a problem</a:t>
            </a:r>
          </a:p>
          <a:p>
            <a:r>
              <a:rPr lang="en-US" b="1" dirty="0" smtClean="0"/>
              <a:t>Help carry out client’s decision</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Client’s Needs, Concerns</a:t>
            </a:r>
            <a:endParaRPr lang="en-US" dirty="0"/>
          </a:p>
        </p:txBody>
      </p:sp>
      <p:sp>
        <p:nvSpPr>
          <p:cNvPr id="3" name="Content Placeholder 2"/>
          <p:cNvSpPr>
            <a:spLocks noGrp="1"/>
          </p:cNvSpPr>
          <p:nvPr>
            <p:ph idx="1"/>
          </p:nvPr>
        </p:nvSpPr>
        <p:spPr/>
        <p:txBody>
          <a:bodyPr>
            <a:normAutofit fontScale="92500"/>
          </a:bodyPr>
          <a:lstStyle/>
          <a:p>
            <a:r>
              <a:rPr lang="en-US" dirty="0" smtClean="0"/>
              <a:t>Greet client appropriately</a:t>
            </a:r>
          </a:p>
          <a:p>
            <a:r>
              <a:rPr lang="en-US" dirty="0" smtClean="0"/>
              <a:t>Ensure privacy, confidentiality, and client comfort</a:t>
            </a:r>
          </a:p>
          <a:p>
            <a:r>
              <a:rPr lang="en-US" dirty="0" smtClean="0"/>
              <a:t>Ask about reason for visit</a:t>
            </a:r>
          </a:p>
          <a:p>
            <a:r>
              <a:rPr lang="en-US" dirty="0" smtClean="0"/>
              <a:t>Ask about partner(s), home life, family, health,</a:t>
            </a:r>
          </a:p>
          <a:p>
            <a:pPr>
              <a:buNone/>
            </a:pPr>
            <a:r>
              <a:rPr lang="en-US" dirty="0" smtClean="0"/>
              <a:t>   sexual behavior, HIV status</a:t>
            </a:r>
          </a:p>
          <a:p>
            <a:r>
              <a:rPr lang="en-US" dirty="0" smtClean="0"/>
              <a:t>Ask about plans to have children, desire for FP</a:t>
            </a:r>
          </a:p>
          <a:p>
            <a:r>
              <a:rPr lang="en-US" dirty="0" smtClean="0"/>
              <a:t>Explore STI risk and what client does to avoid</a:t>
            </a:r>
          </a:p>
          <a:p>
            <a:pPr>
              <a:buNone/>
            </a:pPr>
            <a:r>
              <a:rPr lang="en-US" dirty="0" smtClean="0"/>
              <a:t>    STI’s</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Provide Information to Address Client’s</a:t>
            </a:r>
            <a:br>
              <a:rPr lang="en-US" dirty="0" smtClean="0"/>
            </a:br>
            <a:r>
              <a:rPr lang="en-US" dirty="0" smtClean="0"/>
              <a:t>Needs and Concerns</a:t>
            </a:r>
            <a:endParaRPr lang="en-US" dirty="0"/>
          </a:p>
        </p:txBody>
      </p:sp>
      <p:sp>
        <p:nvSpPr>
          <p:cNvPr id="3" name="Content Placeholder 2"/>
          <p:cNvSpPr>
            <a:spLocks noGrp="1"/>
          </p:cNvSpPr>
          <p:nvPr>
            <p:ph idx="1"/>
          </p:nvPr>
        </p:nvSpPr>
        <p:spPr/>
        <p:txBody>
          <a:bodyPr/>
          <a:lstStyle/>
          <a:p>
            <a:r>
              <a:rPr lang="en-US" dirty="0" smtClean="0"/>
              <a:t>Inform client when needs or concerns are</a:t>
            </a:r>
          </a:p>
          <a:p>
            <a:pPr>
              <a:buNone/>
            </a:pPr>
            <a:r>
              <a:rPr lang="en-US" dirty="0" smtClean="0"/>
              <a:t>    beyond health worker capability.</a:t>
            </a:r>
          </a:p>
          <a:p>
            <a:r>
              <a:rPr lang="en-US" dirty="0" smtClean="0"/>
              <a:t>Advise on how to prevent STIs.</a:t>
            </a:r>
          </a:p>
          <a:p>
            <a:r>
              <a:rPr lang="en-US" dirty="0" smtClean="0"/>
              <a:t>Advise on how to have a healthy pregnancy (if</a:t>
            </a:r>
          </a:p>
          <a:p>
            <a:pPr>
              <a:buNone/>
            </a:pPr>
            <a:r>
              <a:rPr lang="en-US" dirty="0" smtClean="0"/>
              <a:t>  client wants to become pregnant)</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Explain benefits of FP and healthy spacing</a:t>
            </a:r>
          </a:p>
          <a:p>
            <a:r>
              <a:rPr lang="en-US" dirty="0" smtClean="0"/>
              <a:t>If client wants FP, help client identify methods</a:t>
            </a:r>
          </a:p>
          <a:p>
            <a:pPr>
              <a:buNone/>
            </a:pPr>
            <a:r>
              <a:rPr lang="en-US" dirty="0" smtClean="0"/>
              <a:t>    suited to her needs.</a:t>
            </a:r>
          </a:p>
          <a:p>
            <a:r>
              <a:rPr lang="en-US" dirty="0" smtClean="0"/>
              <a:t>Give information on methods of interest</a:t>
            </a:r>
          </a:p>
          <a:p>
            <a:r>
              <a:rPr lang="en-US" dirty="0" smtClean="0"/>
              <a:t>Respond to other client questions or concerns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dirty="0" smtClean="0">
                <a:solidFill>
                  <a:srgbClr val="FF0000"/>
                </a:solidFill>
              </a:rPr>
              <a:t>Strategies  </a:t>
            </a:r>
            <a:endParaRPr lang="en-US" dirty="0">
              <a:solidFill>
                <a:srgbClr val="FF0000"/>
              </a:solidFill>
            </a:endParaRP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lgn="just"/>
            <a:r>
              <a:rPr lang="en-US" dirty="0" smtClean="0"/>
              <a:t>In order to  achieve  the   CPR  and  the  TFR  targets  mentioned  above, and  </a:t>
            </a:r>
            <a:r>
              <a:rPr lang="en-US" dirty="0" err="1" smtClean="0"/>
              <a:t>reconizing</a:t>
            </a:r>
            <a:r>
              <a:rPr lang="en-US" dirty="0" smtClean="0"/>
              <a:t>  the   importance  of  spacing  of  </a:t>
            </a:r>
            <a:r>
              <a:rPr lang="en-US" dirty="0" err="1" smtClean="0"/>
              <a:t>births,the</a:t>
            </a:r>
            <a:r>
              <a:rPr lang="en-US" dirty="0" smtClean="0"/>
              <a:t>  family  planning  program  has  been  placing  greater   emphasis  on  promoting  temporary   methods  of  contraception. More  specifically,  the  long  term  objective  is to  reduce    the  share  of  permanent   sterilization  in  overall  use of  family  planning  methods.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wipe(down)">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Clients Choose Methods</a:t>
            </a:r>
            <a:endParaRPr lang="en-US" dirty="0"/>
          </a:p>
        </p:txBody>
      </p:sp>
      <p:sp>
        <p:nvSpPr>
          <p:cNvPr id="3" name="Content Placeholder 2"/>
          <p:cNvSpPr>
            <a:spLocks noGrp="1"/>
          </p:cNvSpPr>
          <p:nvPr>
            <p:ph idx="1"/>
          </p:nvPr>
        </p:nvSpPr>
        <p:spPr/>
        <p:txBody>
          <a:bodyPr>
            <a:normAutofit/>
          </a:bodyPr>
          <a:lstStyle/>
          <a:p>
            <a:r>
              <a:rPr lang="en-US" dirty="0" smtClean="0"/>
              <a:t>Effectiveness</a:t>
            </a:r>
          </a:p>
          <a:p>
            <a:r>
              <a:rPr lang="en-US" dirty="0" smtClean="0"/>
              <a:t>How long client wants protection from pregnancy.</a:t>
            </a:r>
          </a:p>
          <a:p>
            <a:r>
              <a:rPr lang="en-US" dirty="0" smtClean="0"/>
              <a:t>Ease of use</a:t>
            </a:r>
          </a:p>
          <a:p>
            <a:r>
              <a:rPr lang="en-US" dirty="0" smtClean="0"/>
              <a:t>Health benefits and possible side effects</a:t>
            </a:r>
          </a:p>
          <a:p>
            <a:r>
              <a:rPr lang="en-US" dirty="0" smtClean="0"/>
              <a:t>Safety</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Help Client Make Informed Decision</a:t>
            </a:r>
            <a:endParaRPr lang="en-US" dirty="0"/>
          </a:p>
        </p:txBody>
      </p:sp>
      <p:sp>
        <p:nvSpPr>
          <p:cNvPr id="3" name="Content Placeholder 2"/>
          <p:cNvSpPr>
            <a:spLocks noGrp="1"/>
          </p:cNvSpPr>
          <p:nvPr>
            <p:ph idx="1"/>
          </p:nvPr>
        </p:nvSpPr>
        <p:spPr/>
        <p:txBody>
          <a:bodyPr>
            <a:normAutofit lnSpcReduction="10000"/>
          </a:bodyPr>
          <a:lstStyle/>
          <a:p>
            <a:r>
              <a:rPr lang="en-US" dirty="0" smtClean="0"/>
              <a:t>Ask client if she or he has any questions</a:t>
            </a:r>
          </a:p>
          <a:p>
            <a:pPr>
              <a:buNone/>
            </a:pPr>
            <a:r>
              <a:rPr lang="en-US" dirty="0" smtClean="0"/>
              <a:t>   about methods you discussed</a:t>
            </a:r>
          </a:p>
          <a:p>
            <a:r>
              <a:rPr lang="en-US" dirty="0" smtClean="0"/>
              <a:t>Ask client to choose a method</a:t>
            </a:r>
          </a:p>
          <a:p>
            <a:r>
              <a:rPr lang="en-US" dirty="0" smtClean="0"/>
              <a:t>Use pregnancy checklist or method</a:t>
            </a:r>
          </a:p>
          <a:p>
            <a:pPr>
              <a:buNone/>
            </a:pPr>
            <a:r>
              <a:rPr lang="en-US" dirty="0" smtClean="0"/>
              <a:t>  screening checklist to determine if client</a:t>
            </a:r>
          </a:p>
          <a:p>
            <a:pPr>
              <a:buNone/>
            </a:pPr>
            <a:r>
              <a:rPr lang="en-US" dirty="0" smtClean="0"/>
              <a:t>   can use method</a:t>
            </a:r>
          </a:p>
          <a:p>
            <a:r>
              <a:rPr lang="en-US" dirty="0" smtClean="0"/>
              <a:t>Agree on decision or plan in partnership</a:t>
            </a:r>
          </a:p>
          <a:p>
            <a:pPr>
              <a:buNone/>
            </a:pPr>
            <a:r>
              <a:rPr lang="en-US" dirty="0" smtClean="0"/>
              <a:t>   with client</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Carry Out Client’s Decision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Role-play or rehearse negotiation skills</a:t>
            </a:r>
          </a:p>
          <a:p>
            <a:r>
              <a:rPr lang="en-US" dirty="0" smtClean="0"/>
              <a:t>Give FP method and condoms, if needed</a:t>
            </a:r>
          </a:p>
          <a:p>
            <a:r>
              <a:rPr lang="en-US" dirty="0" smtClean="0"/>
              <a:t>Explain/ demonstrate correct use</a:t>
            </a:r>
          </a:p>
          <a:p>
            <a:r>
              <a:rPr lang="en-US" dirty="0" smtClean="0"/>
              <a:t>Ask client to explain/ demonstrate, reinforce</a:t>
            </a:r>
          </a:p>
          <a:p>
            <a:r>
              <a:rPr lang="en-US" dirty="0" smtClean="0"/>
              <a:t>understanding or correct demonstration</a:t>
            </a:r>
          </a:p>
          <a:p>
            <a:r>
              <a:rPr lang="en-US" dirty="0" smtClean="0"/>
              <a:t>Remind client about side effects, reasons to return</a:t>
            </a:r>
          </a:p>
          <a:p>
            <a:r>
              <a:rPr lang="en-US" dirty="0" smtClean="0"/>
              <a:t>Arrange follow-up, resupply, or referral, as needed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style>
          <a:lnRef idx="2">
            <a:schemeClr val="accent2"/>
          </a:lnRef>
          <a:fillRef idx="1">
            <a:schemeClr val="lt1"/>
          </a:fillRef>
          <a:effectRef idx="0">
            <a:schemeClr val="accent2"/>
          </a:effectRef>
          <a:fontRef idx="minor">
            <a:schemeClr val="dk1"/>
          </a:fontRef>
        </p:style>
        <p:txBody>
          <a:bodyPr>
            <a:normAutofit lnSpcReduction="10000"/>
          </a:bodyPr>
          <a:lstStyle/>
          <a:p>
            <a:pPr algn="just">
              <a:buNone/>
            </a:pPr>
            <a:r>
              <a:rPr lang="en-US" dirty="0" smtClean="0"/>
              <a:t>     The   family planning   program   aims  to  provide   a  constellation  of  contraceptive   services  throughout  the  country. The  </a:t>
            </a:r>
            <a:r>
              <a:rPr lang="en-US" dirty="0" smtClean="0">
                <a:solidFill>
                  <a:srgbClr val="FF0000"/>
                </a:solidFill>
              </a:rPr>
              <a:t>strategy  to  achieve  the   family   planning   goals   includes the  following    elements</a:t>
            </a:r>
            <a:r>
              <a:rPr lang="en-US" dirty="0" smtClean="0"/>
              <a:t>:</a:t>
            </a:r>
          </a:p>
          <a:p>
            <a:pPr algn="just"/>
            <a:r>
              <a:rPr lang="en-US" dirty="0" smtClean="0"/>
              <a:t>Periodic  review  of  policy   through   national  RH steering   committee   meetings.</a:t>
            </a:r>
          </a:p>
          <a:p>
            <a:pPr algn="just"/>
            <a:r>
              <a:rPr lang="en-US" dirty="0" smtClean="0"/>
              <a:t>Co-  ordination  of FP  program  and  activities  through   RH  co-ordination  committee  networks  including  family  planning  sub-  committee.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3999"/>
            <a:ext cx="8229600" cy="3810001"/>
          </a:xfrm>
        </p:spPr>
        <p:style>
          <a:lnRef idx="2">
            <a:schemeClr val="accent2"/>
          </a:lnRef>
          <a:fillRef idx="1">
            <a:schemeClr val="lt1"/>
          </a:fillRef>
          <a:effectRef idx="0">
            <a:schemeClr val="accent2"/>
          </a:effectRef>
          <a:fontRef idx="minor">
            <a:schemeClr val="dk1"/>
          </a:fontRef>
        </p:style>
        <p:txBody>
          <a:bodyPr/>
          <a:lstStyle/>
          <a:p>
            <a:pPr algn="just">
              <a:buNone/>
            </a:pPr>
            <a:r>
              <a:rPr lang="en-US" dirty="0" smtClean="0"/>
              <a:t>   </a:t>
            </a:r>
          </a:p>
          <a:p>
            <a:pPr algn="just">
              <a:buNone/>
            </a:pPr>
            <a:endParaRPr lang="en-US" dirty="0" smtClean="0"/>
          </a:p>
          <a:p>
            <a:pPr algn="just">
              <a:buNone/>
            </a:pPr>
            <a:endParaRPr lang="en-US" dirty="0" smtClean="0"/>
          </a:p>
          <a:p>
            <a:pPr algn="just">
              <a:buNone/>
            </a:pPr>
            <a:r>
              <a:rPr lang="en-US" dirty="0" smtClean="0"/>
              <a:t>   institutionalization  of  policy/operational   guidelines  and  clinical    protocols  to  ensure  maximum   coverage  and  quality  of   family  planning  services.</a:t>
            </a:r>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style>
          <a:lnRef idx="2">
            <a:schemeClr val="accent2"/>
          </a:lnRef>
          <a:fillRef idx="1">
            <a:schemeClr val="lt1"/>
          </a:fillRef>
          <a:effectRef idx="0">
            <a:schemeClr val="accent2"/>
          </a:effectRef>
          <a:fontRef idx="minor">
            <a:schemeClr val="dk1"/>
          </a:fontRef>
        </p:style>
        <p:txBody>
          <a:bodyPr/>
          <a:lstStyle/>
          <a:p>
            <a:r>
              <a:rPr lang="en-US" dirty="0" smtClean="0"/>
              <a:t>Increasing    knowledge  and  understanding  of the  benefits  of  delayed  marriage, birth   spacing, and  well planned  family  norm  across  the  country  through  integrated  RH/IEC/BCC  activities.</a:t>
            </a:r>
          </a:p>
          <a:p>
            <a:r>
              <a:rPr lang="en-US" dirty="0" smtClean="0"/>
              <a:t>Increasing accessibility   and  availability  of  FP   services  through  combination  of  static , outreach  and  referral  services.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857</TotalTime>
  <Words>2133</Words>
  <Application>Microsoft Office PowerPoint</Application>
  <PresentationFormat>On-screen Show (4:3)</PresentationFormat>
  <Paragraphs>267</Paragraphs>
  <Slides>62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62</vt:i4>
      </vt:variant>
    </vt:vector>
  </HeadingPairs>
  <TitlesOfParts>
    <vt:vector size="65" baseType="lpstr">
      <vt:lpstr>Arial</vt:lpstr>
      <vt:lpstr>Calibri</vt:lpstr>
      <vt:lpstr>Office Theme</vt:lpstr>
      <vt:lpstr>Unit-12</vt:lpstr>
      <vt:lpstr>FP objectives , targets,  indicators, strategies   and  achievement</vt:lpstr>
      <vt:lpstr>PowerPoint Presentation</vt:lpstr>
      <vt:lpstr>Objectives </vt:lpstr>
      <vt:lpstr>Targets</vt:lpstr>
      <vt:lpstr>Strategies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Couple year-of protection</vt:lpstr>
      <vt:lpstr>PowerPoint Presentation</vt:lpstr>
      <vt:lpstr>PowerPoint Presentation</vt:lpstr>
      <vt:lpstr>PowerPoint Presentation</vt:lpstr>
      <vt:lpstr>PowerPoint Presentation</vt:lpstr>
      <vt:lpstr>Achievement  2066/2067</vt:lpstr>
      <vt:lpstr>Role  and   responsibilities  of a  nurse  in  management  of  family  planning   service</vt:lpstr>
      <vt:lpstr>Responsibilities  </vt:lpstr>
      <vt:lpstr>PowerPoint Presentation</vt:lpstr>
      <vt:lpstr>PowerPoint Presentation</vt:lpstr>
      <vt:lpstr>PowerPoint Presentation</vt:lpstr>
      <vt:lpstr>PowerPoint Presentation</vt:lpstr>
      <vt:lpstr>PowerPoint Presentation</vt:lpstr>
      <vt:lpstr>Family  planning </vt:lpstr>
      <vt:lpstr>PowerPoint Presentation</vt:lpstr>
      <vt:lpstr>Purposes  of  family planning</vt:lpstr>
      <vt:lpstr>PowerPoint Presentation</vt:lpstr>
      <vt:lpstr>Scope   of   family  planning</vt:lpstr>
      <vt:lpstr>PowerPoint Presentation</vt:lpstr>
      <vt:lpstr>Health  aspect  of  family planning</vt:lpstr>
      <vt:lpstr>Population problem  and  need of  FP in  nepal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Family  planning   counseling</vt:lpstr>
      <vt:lpstr>Gather approach on FP</vt:lpstr>
      <vt:lpstr>Abhibadan process on nepali</vt:lpstr>
      <vt:lpstr>What is informed choice</vt:lpstr>
      <vt:lpstr>Fp client’s have right to freely choose</vt:lpstr>
      <vt:lpstr>PowerPoint Presentation</vt:lpstr>
      <vt:lpstr>Elements of good counselling</vt:lpstr>
      <vt:lpstr>PowerPoint Presentation</vt:lpstr>
      <vt:lpstr>Counselling is not….</vt:lpstr>
      <vt:lpstr>PowerPoint Presentation</vt:lpstr>
      <vt:lpstr>Beliefs and attitude</vt:lpstr>
      <vt:lpstr>Stages of FP Counseling</vt:lpstr>
      <vt:lpstr>Assess Client’s Needs, Concerns</vt:lpstr>
      <vt:lpstr>Provide Information to Address Client’s Needs and Concerns</vt:lpstr>
      <vt:lpstr>PowerPoint Presentation</vt:lpstr>
      <vt:lpstr>Why Clients Choose Methods</vt:lpstr>
      <vt:lpstr>Help Client Make Informed Decision</vt:lpstr>
      <vt:lpstr>Help Carry Out Client’s Decision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Unit-12</dc:title>
  <dc:creator>Subash</dc:creator>
  <cp:lastModifiedBy>Microsoft account</cp:lastModifiedBy>
  <cp:revision>134</cp:revision>
  <dcterms:created xsi:type="dcterms:W3CDTF">2015-01-02T03:01:17Z</dcterms:created>
  <dcterms:modified xsi:type="dcterms:W3CDTF">2020-12-14T13:08:41Z</dcterms:modified>
</cp:coreProperties>
</file>