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9" r:id="rId22"/>
    <p:sldId id="282" r:id="rId23"/>
    <p:sldId id="280" r:id="rId24"/>
    <p:sldId id="283" r:id="rId25"/>
    <p:sldId id="284" r:id="rId26"/>
    <p:sldId id="285" r:id="rId27"/>
    <p:sldId id="286" r:id="rId28"/>
    <p:sldId id="287" r:id="rId29"/>
    <p:sldId id="281" r:id="rId30"/>
    <p:sldId id="288" r:id="rId31"/>
    <p:sldId id="289" r:id="rId32"/>
    <p:sldId id="290" r:id="rId33"/>
    <p:sldId id="291" r:id="rId34"/>
    <p:sldId id="292" r:id="rId35"/>
    <p:sldId id="293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4" r:id="rId44"/>
    <p:sldId id="305" r:id="rId45"/>
    <p:sldId id="307" r:id="rId46"/>
    <p:sldId id="308" r:id="rId47"/>
    <p:sldId id="309" r:id="rId48"/>
    <p:sldId id="306" r:id="rId49"/>
    <p:sldId id="302" r:id="rId50"/>
    <p:sldId id="310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0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072F-472F-4301-8E9C-23D3B5A105CE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DE66-30BE-4672-B610-B2A2CA0ED7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072F-472F-4301-8E9C-23D3B5A105CE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DE66-30BE-4672-B610-B2A2CA0ED7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072F-472F-4301-8E9C-23D3B5A105CE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DE66-30BE-4672-B610-B2A2CA0ED7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072F-472F-4301-8E9C-23D3B5A105CE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DE66-30BE-4672-B610-B2A2CA0ED7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072F-472F-4301-8E9C-23D3B5A105CE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DE66-30BE-4672-B610-B2A2CA0ED7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072F-472F-4301-8E9C-23D3B5A105CE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DE66-30BE-4672-B610-B2A2CA0ED7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072F-472F-4301-8E9C-23D3B5A105CE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DE66-30BE-4672-B610-B2A2CA0ED7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072F-472F-4301-8E9C-23D3B5A105CE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DE66-30BE-4672-B610-B2A2CA0ED7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072F-472F-4301-8E9C-23D3B5A105CE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DE66-30BE-4672-B610-B2A2CA0ED7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072F-472F-4301-8E9C-23D3B5A105CE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DE66-30BE-4672-B610-B2A2CA0ED7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072F-472F-4301-8E9C-23D3B5A105CE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DE66-30BE-4672-B610-B2A2CA0ED7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9072F-472F-4301-8E9C-23D3B5A105CE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5DE66-30BE-4672-B610-B2A2CA0ED7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 To&#10;&#10;define the preterm labor.&#10; To explain the incidence and etiology of&#10;preterm labor&#10; To describe the etiopathogenesi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90524"/>
            <a:ext cx="7162799" cy="5629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Short term therapy:To delay delivery for at least 24 hours for glucocorticoid&#10;therapy, if labor starts before 34 weeks.&#10;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66724"/>
            <a:ext cx="6857999" cy="55530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Maternal administration of glucocorticoid is&#10;advocated where the pregnancy is less than 34&#10;weeks.&#10; Betamethasone (Batneso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619124"/>
            <a:ext cx="7848601" cy="54768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 Labor&#10;&#10;is judge to have started when the women&#10;experiences regular, painful uterine contraction&#10;accompanied by either sl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771524"/>
            <a:ext cx="7315201" cy="55530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 To&#10;&#10;prevent asphyxia , which makes the neonate more&#10;susceptible to Respiratory Distress Syndrome.&#10; To prevent birth tra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199" y="457200"/>
            <a:ext cx="7086601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Women is put to bed to prevent early rupture of&#10;membrane&#10; Oxygen is given by mask.&#10; Strong sedative or epidural analgesi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390524"/>
            <a:ext cx="7467601" cy="58578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 The&#10;&#10;birth should be gentle and slow to&#10;avoid&#10;rapid&#10;compression&#10;an&#10;decompression of the fetal head.&#10; episiotomy under l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542924"/>
            <a:ext cx="7543801" cy="5781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 Cord&#10;&#10;to be clamped quickly&#10; The cord length should be about 10 – 12 cm in case of&#10;exchange transfusion.&#10; The air pass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14324"/>
            <a:ext cx="6934199" cy="6162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&#10;&#10;Adequate oxygenation should be provided.&#10;&#10;&#10;&#10;Baby should be wrapped in a sterile warm blanket and laid in the&#10;warmer in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238124"/>
            <a:ext cx="7772401" cy="6162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 The&#10;&#10;attendance of a support person though out labor&#10;is crucial .&#10;&#10; An&#10;&#10;individual approach to care an instruction duri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66724"/>
            <a:ext cx="7772399" cy="59340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&#10;&#10;Once the baby born the mother will be anxious about baby&#10;condition and appropriate communication must be maintained.&#10;&#10;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1076324"/>
            <a:ext cx="7772401" cy="5248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The&#10;&#10;prevalence widely varies and ranges&#10;between 5 -10 %&#10;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399" y="1076324"/>
            <a:ext cx="8153401" cy="5019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DEFINITION&#10; Any&#10;&#10;deviation of the normal pattern of uterine&#10;contraction affecting the course of labor is designated as&#10;di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4" y="466724"/>
            <a:ext cx="8836025" cy="6162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 Prevalent&#10;&#10;in first birth specially with elderly woman&#10; Prolonged pregnancy.&#10; Over distension of the uterus.&#10; Emotion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4" y="542924"/>
            <a:ext cx="8607425" cy="5781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6600" b="1" dirty="0">
              <a:solidFill>
                <a:srgbClr val="C00000"/>
              </a:solidFill>
            </a:endParaRPr>
          </a:p>
          <a:p>
            <a:r>
              <a:rPr lang="en-US" sz="6600" b="1" dirty="0">
                <a:solidFill>
                  <a:srgbClr val="C00000"/>
                </a:solidFill>
              </a:rPr>
              <a:t>Premature rupture of membrane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FINITIONS&#10;Premature rupture of membranes (PROM)&#10;Rupture of membranes anytime after 37weeks but before&#10;the onset of spont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85800"/>
            <a:ext cx="7543799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INCIDENCE&#10;• PROM-10%&#10;• PPROM-3%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609600"/>
            <a:ext cx="7696201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RISK FACTORS&#10;• PRE-CONCEPTIONAL CAUSES-&#10;1. Repeated genitourinary infections&#10;2. Cervical incompetence&#10;3. Chronic cerviciti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609600"/>
            <a:ext cx="7772401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• PREGNANCY RELATED CAUSES-&#10;1. Polyhydroamnios&#10;2. Multiple gestation&#10;3. Cervical cerclage&#10;4. Foetal abnormalities&#10;5. Abrup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799" y="457200"/>
            <a:ext cx="7696201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• Genital tract infections-&#10;1. Bacterial vaginosis&#10;2. Group B streptococcus&#10;3. Candida&#10;4. Mycoplasma&#10;5. Ureaplasma hominis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799" y="381000"/>
            <a:ext cx="7848601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WHAT CAUSES RUPTURE OF&#10;MEMBRANES??&#10;• Rupture of the membranes near the end of pregnancy&#10;(term) may be caused by a natural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799" y="847724"/>
            <a:ext cx="7620001" cy="5629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NOSIS&#10;• History&#10;• Valsava maneuver&#10;• Sterile Speculum exam (Pooling)&#10;• Nitrazine testing/litmus paper test&#10;• Fetal Fib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609600"/>
            <a:ext cx="7924801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 History&#10;&#10;: Induced or spontaneous abortion or preterm delivery.&#10; Recurrent urinary tract infection.&#10; Smoking habits.&#10;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38124"/>
            <a:ext cx="7924800" cy="6086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Nitrazine paper testing&#10;• Turns blue in presence of alkaline Amniotic fluid&#10;• 93.3% sensitivity&#10;• False positive (1-17%)&#10;f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399" y="619124"/>
            <a:ext cx="7391401" cy="5629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Fern test&#10;• Fern test refers to visualization of a characteristic 'fern-&#10;like' pattern on a slide viewed under low power o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399" y="228600"/>
            <a:ext cx="7086601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Foetal fibronectin assay&#10;• fFN present in cervical secretions &lt;22 wks, &gt;34 wks&#10;• Used for assessment of potential PTB&#10;• Po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533400"/>
            <a:ext cx="8077201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Ultrasonography&#10;• 50-70% of women with PROM have low amniotic fluid on&#10;USG&#10;• Mild reduction requires further investigation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771524"/>
            <a:ext cx="7620001" cy="5705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Amnisure&#10;• Detects PAMG-1(placental microglobulin)&#10;• 99% sensitivity,100%specificity&#10;• PAMG-1 is a protein produced by cel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304800"/>
            <a:ext cx="8077201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MANAGMENT&#10;• MANAGEMENT DEPENDS ON THE FOLLOWING&#10;FACTORS&#10;1. Gestational age&#10;2. Availability of NICU&#10;3. Fetal presentation&#10;4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199" y="771524"/>
            <a:ext cx="7315201" cy="5400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• Maternal-Fetal Distress evaluated by Maternal vitals, labs,&#10;general condition,&#10;• Fetal distress assessed by FHR pattern,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57200"/>
            <a:ext cx="8229599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g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390524"/>
            <a:ext cx="7696201" cy="62388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SECONDARY ASSESSMENT&#10;• Fetal position&#10;• Cervical assessment&#10;• Determine lung maturity&#10;• Quantify amniotic fluid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457200"/>
            <a:ext cx="7543801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INDICATIONS FOR DELIVERY&#10;• Maternal-Fetal Distress&#10;• Infection&#10;• Abruption&#10;• Cord Prolapse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" y="533400"/>
            <a:ext cx="8153400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 Complication&#10;&#10;&#10;in present pregnancy:-&#10;&#10;Maternal –&#10;Preeclampsia,&#10;Antepartum haemorrhage&#10;Premature rupture of membrane&#10;Po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771524"/>
            <a:ext cx="8077200" cy="55530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EXPECTANT MANAGMENT&#10;• Typical for GA 32 weeks or less&#10;• Bed rest&#10;• Steroids for lung maturity&#10;• Tocolytic if indicated for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1924"/>
            <a:ext cx="7848599" cy="63150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• Infection can be both a cause and a consequence of&#10;Preterm Rupture of Membranes.&#10;• Most patients require close inpatient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609600"/>
            <a:ext cx="8077200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PPROM BETWEEN 32 TO 34 WEEKS&#10;• Expectant management&#10;• Deliver at 34 wks&#10;(Unless documented fetal lung maturity)&#10;• GBS prop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399" y="771524"/>
            <a:ext cx="8305801" cy="5400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MANAGEMENT RATIONALE&#10;• Antibiotics&#10;1. Prolong latency period&#10;2. Prophylaxis of GBS in neonate&#10;3. Prevention of maternal ch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799" y="619124"/>
            <a:ext cx="7848601" cy="6010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• Antibiotics&#10;1. Ampicillin 2 g IV 6 hrly for 2 days&#10;2. Amoxicillin 500 mg po TDS x 5 days&#10;3. Azithromycin 1 g po x 1&#10;4. E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399" y="685800"/>
            <a:ext cx="7543801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RISK-BENEFIT EXPECTANT&#10;MANAGMENT&#10;RISKS&#10;• Abruption&#10;• Chorioamnionitis&#10;• Cord Prolapse&#10;• Endometritis (1/3)&#10;• Oligohydroamn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609600"/>
            <a:ext cx="8229601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Premature rupture of membran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799" y="609600"/>
            <a:ext cx="7848601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Premature rupture of membran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399" y="457200"/>
            <a:ext cx="7239001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Premature rupture of membran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1076324"/>
            <a:ext cx="8153401" cy="51720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Premature rupture of membran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457200"/>
            <a:ext cx="7696201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 Fetal&#10;&#10;: Multiple pregnancy&#10; Congenital malformation&#10; Intrauterine death&#10; Placental : Infraction&#10; Thrombosis&#10; Pla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4" y="847724"/>
            <a:ext cx="8759825" cy="5629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 descr="Premature rupture of membran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457200"/>
            <a:ext cx="8458200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 Regular&#10;&#10;uterine contraction with or without pain&#10; Dilatation (&gt;2cm) and effacement 80% of the cervix&#10; Length of the c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799" y="457200"/>
            <a:ext cx="7696201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 Identification&#10;&#10;of the risk fector from history and&#10;employing measures such as# adequate rest&#10;# nutritional supplement&#10;#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695324"/>
            <a:ext cx="7772401" cy="6010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 Full&#10;&#10;blood count&#10; Urine for routine analysis, culture and sensitivity&#10; USG for fetal well being, cervical length and&#10;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33400"/>
            <a:ext cx="7848599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dequate rest in bed, left lateral position.&#10; Adequate sedation is ensured with diazepam&#10; Adequtae hydration is maintain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542924"/>
            <a:ext cx="8153401" cy="5400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</Words>
  <Application>Microsoft Office PowerPoint</Application>
  <PresentationFormat>On-screen Show (4:3)</PresentationFormat>
  <Paragraphs>2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Microsoft account</cp:lastModifiedBy>
  <cp:revision>14</cp:revision>
  <dcterms:created xsi:type="dcterms:W3CDTF">2020-07-11T04:07:17Z</dcterms:created>
  <dcterms:modified xsi:type="dcterms:W3CDTF">2020-12-14T12:58:04Z</dcterms:modified>
</cp:coreProperties>
</file>