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9" r:id="rId2"/>
    <p:sldId id="284" r:id="rId3"/>
    <p:sldId id="325" r:id="rId4"/>
    <p:sldId id="326" r:id="rId5"/>
    <p:sldId id="328" r:id="rId6"/>
    <p:sldId id="285" r:id="rId7"/>
    <p:sldId id="286" r:id="rId8"/>
    <p:sldId id="287" r:id="rId9"/>
    <p:sldId id="330" r:id="rId10"/>
    <p:sldId id="288" r:id="rId11"/>
    <p:sldId id="331" r:id="rId12"/>
    <p:sldId id="289" r:id="rId13"/>
    <p:sldId id="293" r:id="rId14"/>
    <p:sldId id="290" r:id="rId15"/>
    <p:sldId id="292" r:id="rId16"/>
    <p:sldId id="294" r:id="rId17"/>
    <p:sldId id="332" r:id="rId18"/>
    <p:sldId id="295" r:id="rId19"/>
    <p:sldId id="297" r:id="rId20"/>
    <p:sldId id="298" r:id="rId21"/>
    <p:sldId id="333" r:id="rId22"/>
    <p:sldId id="299" r:id="rId23"/>
    <p:sldId id="300" r:id="rId24"/>
    <p:sldId id="301" r:id="rId25"/>
    <p:sldId id="308" r:id="rId26"/>
    <p:sldId id="302" r:id="rId27"/>
    <p:sldId id="334" r:id="rId28"/>
    <p:sldId id="303" r:id="rId29"/>
    <p:sldId id="304" r:id="rId30"/>
    <p:sldId id="335" r:id="rId31"/>
    <p:sldId id="305" r:id="rId32"/>
    <p:sldId id="306" r:id="rId33"/>
    <p:sldId id="307" r:id="rId34"/>
    <p:sldId id="336" r:id="rId35"/>
    <p:sldId id="337" r:id="rId36"/>
    <p:sldId id="338" r:id="rId37"/>
    <p:sldId id="339" r:id="rId38"/>
    <p:sldId id="340" r:id="rId39"/>
    <p:sldId id="341" r:id="rId40"/>
    <p:sldId id="342" r:id="rId41"/>
    <p:sldId id="309" r:id="rId42"/>
    <p:sldId id="343" r:id="rId43"/>
    <p:sldId id="310" r:id="rId44"/>
    <p:sldId id="311" r:id="rId45"/>
    <p:sldId id="314" r:id="rId46"/>
    <p:sldId id="312" r:id="rId47"/>
    <p:sldId id="344" r:id="rId48"/>
    <p:sldId id="313" r:id="rId49"/>
    <p:sldId id="315" r:id="rId50"/>
    <p:sldId id="345" r:id="rId51"/>
    <p:sldId id="316" r:id="rId52"/>
    <p:sldId id="317" r:id="rId53"/>
    <p:sldId id="318" r:id="rId54"/>
    <p:sldId id="319" r:id="rId55"/>
    <p:sldId id="346" r:id="rId56"/>
    <p:sldId id="324" r:id="rId57"/>
    <p:sldId id="347" r:id="rId58"/>
    <p:sldId id="348" r:id="rId59"/>
    <p:sldId id="323" r:id="rId60"/>
    <p:sldId id="32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7" autoAdjust="0"/>
    <p:restoredTop sz="96350" autoAdjust="0"/>
  </p:normalViewPr>
  <p:slideViewPr>
    <p:cSldViewPr>
      <p:cViewPr varScale="1">
        <p:scale>
          <a:sx n="55" d="100"/>
          <a:sy n="55" d="100"/>
        </p:scale>
        <p:origin x="100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FE9EE-4322-41EB-ADEA-B26E7F6B779D}" type="datetimeFigureOut">
              <a:rPr lang="en-US" smtClean="0"/>
              <a:pPr/>
              <a:t>12/20/2020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ED273-C22B-498F-BD14-059B95E6FB86}" type="slidenum">
              <a:rPr lang="en-US" smtClean="0"/>
              <a:pPr/>
              <a:t>‹#›</a:t>
            </a:fld>
            <a:endParaRPr lang="en-US" dirty="0"/>
          </a:p>
        </p:txBody>
      </p:sp>
    </p:spTree>
    <p:extLst>
      <p:ext uri="{BB962C8B-B14F-4D97-AF65-F5344CB8AC3E}">
        <p14:creationId xmlns:p14="http://schemas.microsoft.com/office/powerpoint/2010/main" val="345399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ICPD-International Conference on Population and Development</a:t>
            </a:r>
            <a:endParaRPr lang="en-AU" dirty="0"/>
          </a:p>
        </p:txBody>
      </p:sp>
      <p:sp>
        <p:nvSpPr>
          <p:cNvPr id="4" name="Slide Number Placeholder 3"/>
          <p:cNvSpPr>
            <a:spLocks noGrp="1"/>
          </p:cNvSpPr>
          <p:nvPr>
            <p:ph type="sldNum" sz="quarter" idx="10"/>
          </p:nvPr>
        </p:nvSpPr>
        <p:spPr/>
        <p:txBody>
          <a:bodyPr/>
          <a:lstStyle/>
          <a:p>
            <a:fld id="{70CED273-C22B-498F-BD14-059B95E6FB86}" type="slidenum">
              <a:rPr lang="en-US" smtClean="0"/>
              <a:pPr/>
              <a:t>18</a:t>
            </a:fld>
            <a:endParaRPr lang="en-US" dirty="0"/>
          </a:p>
        </p:txBody>
      </p:sp>
    </p:spTree>
    <p:extLst>
      <p:ext uri="{BB962C8B-B14F-4D97-AF65-F5344CB8AC3E}">
        <p14:creationId xmlns:p14="http://schemas.microsoft.com/office/powerpoint/2010/main" val="34183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Galvanize-excite someone</a:t>
            </a:r>
            <a:endParaRPr lang="en-AU" dirty="0"/>
          </a:p>
        </p:txBody>
      </p:sp>
      <p:sp>
        <p:nvSpPr>
          <p:cNvPr id="4" name="Slide Number Placeholder 3"/>
          <p:cNvSpPr>
            <a:spLocks noGrp="1"/>
          </p:cNvSpPr>
          <p:nvPr>
            <p:ph type="sldNum" sz="quarter" idx="10"/>
          </p:nvPr>
        </p:nvSpPr>
        <p:spPr/>
        <p:txBody>
          <a:bodyPr/>
          <a:lstStyle/>
          <a:p>
            <a:fld id="{70CED273-C22B-498F-BD14-059B95E6FB86}" type="slidenum">
              <a:rPr lang="en-US" smtClean="0"/>
              <a:pPr/>
              <a:t>22</a:t>
            </a:fld>
            <a:endParaRPr lang="en-US" dirty="0"/>
          </a:p>
        </p:txBody>
      </p:sp>
    </p:spTree>
    <p:extLst>
      <p:ext uri="{BB962C8B-B14F-4D97-AF65-F5344CB8AC3E}">
        <p14:creationId xmlns:p14="http://schemas.microsoft.com/office/powerpoint/2010/main" val="289569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CED273-C22B-498F-BD14-059B95E6FB86}" type="slidenum">
              <a:rPr lang="en-US" smtClean="0"/>
              <a:pPr/>
              <a:t>25</a:t>
            </a:fld>
            <a:endParaRPr lang="en-US" dirty="0"/>
          </a:p>
        </p:txBody>
      </p:sp>
    </p:spTree>
    <p:extLst>
      <p:ext uri="{BB962C8B-B14F-4D97-AF65-F5344CB8AC3E}">
        <p14:creationId xmlns:p14="http://schemas.microsoft.com/office/powerpoint/2010/main" val="388040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8B556-133A-438E-8B36-BE04BC768F9B}"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4286FE-E445-48E5-97B3-8D043FCB334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8B556-133A-438E-8B36-BE04BC768F9B}" type="datetimeFigureOut">
              <a:rPr lang="en-US" smtClean="0"/>
              <a:pPr/>
              <a:t>12/20/2020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286FE-E445-48E5-97B3-8D043FCB334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Unit-3</a:t>
            </a:r>
            <a:br>
              <a:rPr lang="en-AU"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endParaRPr lang="en-AU"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3" name="Subtitle 2"/>
          <p:cNvSpPr>
            <a:spLocks noGrp="1"/>
          </p:cNvSpPr>
          <p:nvPr>
            <p:ph type="subTitle" idx="1"/>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endParaRPr lang="en-AU"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en-AU"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Prepared by:</a:t>
            </a:r>
          </a:p>
          <a:p>
            <a:r>
              <a:rPr lang="en-AU"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Seema Adhikari</a:t>
            </a:r>
            <a:endParaRPr lang="en-AU"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1515523" y="2967335"/>
            <a:ext cx="611295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SAFE MOTHERHOOD</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281510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Achieving Safe Motherhood Means:</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609600"/>
            <a:ext cx="8839200" cy="6019800"/>
          </a:xfrm>
        </p:spPr>
        <p:txBody>
          <a:bodyPr>
            <a:normAutofit fontScale="92500"/>
          </a:bodyPr>
          <a:lstStyle/>
          <a:p>
            <a:pPr lvl="0" algn="just"/>
            <a:r>
              <a:rPr lang="en-US" sz="3900" dirty="0" smtClean="0"/>
              <a:t>Woman should be able to become pregnant only when they want to.</a:t>
            </a:r>
          </a:p>
          <a:p>
            <a:pPr lvl="0" algn="just"/>
            <a:r>
              <a:rPr lang="en-US" sz="3900" dirty="0" smtClean="0"/>
              <a:t>Pregnant women should have access to high quality prenatal care which they can afford, and where they care treatment with respect. </a:t>
            </a:r>
          </a:p>
          <a:p>
            <a:pPr lvl="0" algn="just"/>
            <a:r>
              <a:rPr lang="en-US" sz="3900" dirty="0" smtClean="0"/>
              <a:t>Prenatal care should be provided to pregnant women with care which has been shown to be effective, and should also help women to plan the kind of delivery they want and need.</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304800" y="990600"/>
            <a:ext cx="8382000" cy="5562600"/>
          </a:xfrm>
        </p:spPr>
        <p:txBody>
          <a:bodyPr>
            <a:normAutofit fontScale="92500"/>
          </a:bodyPr>
          <a:lstStyle/>
          <a:p>
            <a:pPr lvl="0" algn="just"/>
            <a:r>
              <a:rPr lang="en-US" dirty="0"/>
              <a:t>Women in labour should be cared for by someone who has been trained to attend childbirth, whether this an obstetrical doctor, nurse, midwife. All of these health professionals have an important role in safe motherhood</a:t>
            </a:r>
            <a:r>
              <a:rPr lang="en-US" dirty="0" smtClean="0"/>
              <a:t>.</a:t>
            </a:r>
          </a:p>
          <a:p>
            <a:pPr lvl="0" algn="just"/>
            <a:endParaRPr lang="en-US" dirty="0"/>
          </a:p>
          <a:p>
            <a:pPr lvl="0" algn="just"/>
            <a:r>
              <a:rPr lang="en-US" dirty="0"/>
              <a:t>Even healthy women can have complications and when they do they need rapid access to high quality care. Note that this requirement has two components-the care should be of high quality and women have to be able to it and afford it.</a:t>
            </a:r>
            <a:r>
              <a:rPr lang="en-US" b="1" dirty="0"/>
              <a:t>  </a:t>
            </a:r>
            <a:endParaRPr lang="en-US" dirty="0"/>
          </a:p>
          <a:p>
            <a:endParaRPr lang="en-AU" dirty="0"/>
          </a:p>
        </p:txBody>
      </p:sp>
    </p:spTree>
    <p:extLst>
      <p:ext uri="{BB962C8B-B14F-4D97-AF65-F5344CB8AC3E}">
        <p14:creationId xmlns:p14="http://schemas.microsoft.com/office/powerpoint/2010/main" val="3142671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Pillars of safe motherhood</a:t>
            </a:r>
            <a:br>
              <a:rPr lang="en-US" b="1" dirty="0" smtClean="0"/>
            </a:br>
            <a:endParaRPr lang="en-US" dirty="0"/>
          </a:p>
        </p:txBody>
      </p:sp>
      <p:sp>
        <p:nvSpPr>
          <p:cNvPr id="3" name="Content Placeholder 2"/>
          <p:cNvSpPr>
            <a:spLocks noGrp="1"/>
          </p:cNvSpPr>
          <p:nvPr>
            <p:ph idx="1"/>
          </p:nvPr>
        </p:nvSpPr>
        <p:spPr>
          <a:xfrm>
            <a:off x="457200" y="914400"/>
            <a:ext cx="8229600" cy="5715000"/>
          </a:xfrm>
        </p:spPr>
        <p:txBody>
          <a:bodyPr>
            <a:normAutofit fontScale="92500"/>
          </a:bodyPr>
          <a:lstStyle/>
          <a:p>
            <a:r>
              <a:rPr lang="en-US" dirty="0" smtClean="0"/>
              <a:t>Safe motherhood program should have following six components. These components are also called six pillars of safe motherhood. These six pillars are not new topics but these should be implemented in integrated approach especially through primary health care approach and rest on a foundation of greater equity for women.</a:t>
            </a:r>
          </a:p>
          <a:p>
            <a:pPr>
              <a:buNone/>
            </a:pPr>
            <a:r>
              <a:rPr lang="en-US" dirty="0" smtClean="0"/>
              <a:t> </a:t>
            </a:r>
          </a:p>
          <a:p>
            <a:r>
              <a:rPr lang="en-US" dirty="0" smtClean="0"/>
              <a:t>The basic principles of safe motherhood are neither new nor controversial. They are considered the “six pillars” of safe motherhood: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quality-maternal-health-care-services-25-638"/>
          <p:cNvPicPr>
            <a:picLocks noChangeAspect="1" noChangeArrowheads="1"/>
          </p:cNvPicPr>
          <p:nvPr/>
        </p:nvPicPr>
        <p:blipFill>
          <a:blip r:embed="rId2" cstate="print"/>
          <a:srcRect/>
          <a:stretch>
            <a:fillRect/>
          </a:stretch>
        </p:blipFill>
        <p:spPr bwMode="auto">
          <a:xfrm>
            <a:off x="533400" y="609600"/>
            <a:ext cx="80772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553200"/>
          </a:xfrm>
        </p:spPr>
        <p:txBody>
          <a:bodyPr>
            <a:normAutofit fontScale="77500" lnSpcReduction="20000"/>
          </a:bodyPr>
          <a:lstStyle/>
          <a:p>
            <a:pPr algn="just">
              <a:buNone/>
            </a:pPr>
            <a:r>
              <a:rPr lang="en-US" sz="3600" dirty="0" smtClean="0"/>
              <a:t>1. </a:t>
            </a:r>
            <a:r>
              <a:rPr lang="en-US" sz="3600" b="1" dirty="0" smtClean="0"/>
              <a:t>Family Planning</a:t>
            </a:r>
            <a:r>
              <a:rPr lang="en-US" sz="3600" dirty="0" smtClean="0"/>
              <a:t>-to ensure that individuals and couples have the information and services to plan the timing, number, and spacing of pregnancies.</a:t>
            </a:r>
          </a:p>
          <a:p>
            <a:pPr algn="just">
              <a:buNone/>
            </a:pPr>
            <a:r>
              <a:rPr lang="en-US" sz="3600" dirty="0" smtClean="0"/>
              <a:t> </a:t>
            </a:r>
          </a:p>
          <a:p>
            <a:pPr algn="just">
              <a:buNone/>
            </a:pPr>
            <a:r>
              <a:rPr lang="en-US" sz="3600" dirty="0" smtClean="0"/>
              <a:t>2. </a:t>
            </a:r>
            <a:r>
              <a:rPr lang="en-US" sz="3600" b="1" dirty="0" smtClean="0"/>
              <a:t>Antenatal Care</a:t>
            </a:r>
            <a:r>
              <a:rPr lang="en-US" sz="3600" dirty="0" smtClean="0"/>
              <a:t>-to provide vitamin supplements, vaccinations, and screen for risk factors in order to prevent complications where possible, and to ensure that complications of pregnancy are detected early and treated appropriately. </a:t>
            </a:r>
          </a:p>
          <a:p>
            <a:pPr algn="just">
              <a:buNone/>
            </a:pPr>
            <a:endParaRPr lang="en-US" sz="3600" dirty="0" smtClean="0"/>
          </a:p>
          <a:p>
            <a:pPr algn="just">
              <a:buNone/>
            </a:pPr>
            <a:r>
              <a:rPr lang="en-US" sz="3600" dirty="0" smtClean="0"/>
              <a:t>3. </a:t>
            </a:r>
            <a:r>
              <a:rPr lang="en-US" sz="3600" b="1" dirty="0" smtClean="0"/>
              <a:t>Obstetric Care</a:t>
            </a:r>
            <a:r>
              <a:rPr lang="en-US" sz="3600" dirty="0" smtClean="0"/>
              <a:t>-to ensure that all birth attendants have the knowledge, skills, and equipment to perform a clean and safe delivery, and to ensure that emergency care for high-risk pregnancies and complications is made available to all women who need it.</a:t>
            </a:r>
          </a:p>
          <a:p>
            <a:pPr algn="just">
              <a:buNone/>
            </a:pPr>
            <a:endParaRPr lang="en-US" sz="3600" dirty="0" smtClean="0"/>
          </a:p>
          <a:p>
            <a:pPr algn="just">
              <a:buNone/>
            </a:pPr>
            <a:r>
              <a:rPr lang="en-US" sz="3600" dirty="0" smtClean="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normAutofit fontScale="62500" lnSpcReduction="20000"/>
          </a:bodyPr>
          <a:lstStyle/>
          <a:p>
            <a:pPr algn="just">
              <a:buNone/>
            </a:pPr>
            <a:r>
              <a:rPr lang="en-US" sz="3700" dirty="0" smtClean="0"/>
              <a:t> </a:t>
            </a:r>
          </a:p>
          <a:p>
            <a:pPr algn="just">
              <a:buNone/>
            </a:pPr>
            <a:r>
              <a:rPr lang="en-US" sz="4300" dirty="0" smtClean="0"/>
              <a:t>4. </a:t>
            </a:r>
            <a:r>
              <a:rPr lang="en-US" sz="4300" b="1" dirty="0" smtClean="0"/>
              <a:t>Postnatal Care</a:t>
            </a:r>
            <a:r>
              <a:rPr lang="en-US" sz="4300" dirty="0" smtClean="0"/>
              <a:t>-to ensure that postpartum care is provided to mother and baby, including lactation assistance, provision of family planning services, and managing danger signs.</a:t>
            </a:r>
          </a:p>
          <a:p>
            <a:pPr algn="just"/>
            <a:endParaRPr lang="en-US" sz="4300" dirty="0" smtClean="0"/>
          </a:p>
          <a:p>
            <a:pPr algn="just">
              <a:buNone/>
            </a:pPr>
            <a:r>
              <a:rPr lang="en-US" sz="4300" dirty="0" smtClean="0"/>
              <a:t>5. </a:t>
            </a:r>
            <a:r>
              <a:rPr lang="en-US" sz="4300" b="1" dirty="0" smtClean="0"/>
              <a:t>Post abortion Care</a:t>
            </a:r>
            <a:r>
              <a:rPr lang="en-US" sz="4300" dirty="0" smtClean="0"/>
              <a:t>-to prevent complications where possible and ensure that complications of abortion are detected early and treated appropriately; to refer other reproductive health problems; and to provide family planning methods as needed.</a:t>
            </a:r>
          </a:p>
          <a:p>
            <a:pPr algn="just">
              <a:buNone/>
            </a:pPr>
            <a:r>
              <a:rPr lang="en-US" sz="4300" dirty="0" smtClean="0"/>
              <a:t> </a:t>
            </a:r>
          </a:p>
          <a:p>
            <a:pPr algn="just">
              <a:buNone/>
            </a:pPr>
            <a:r>
              <a:rPr lang="en-US" sz="4300" dirty="0" smtClean="0"/>
              <a:t>6. </a:t>
            </a:r>
            <a:r>
              <a:rPr lang="en-US" sz="4300" b="1" dirty="0" smtClean="0"/>
              <a:t>STD/HIV/AIDS Control</a:t>
            </a:r>
            <a:r>
              <a:rPr lang="en-US" sz="4300" dirty="0" smtClean="0"/>
              <a:t>-to screen, prevent, and manage transmission to baby; to assess risk for future infection; to provide voluntary counseling and testing; to encourage prevention; and where appropriate to expand services to address mother to child transmission.</a:t>
            </a:r>
          </a:p>
          <a:p>
            <a:pPr algn="just">
              <a:buNone/>
            </a:pPr>
            <a:r>
              <a:rPr lang="en-US" sz="4300" dirty="0" smtClean="0"/>
              <a:t> </a:t>
            </a:r>
          </a:p>
          <a:p>
            <a:pPr>
              <a:buNone/>
            </a:pPr>
            <a:endParaRPr lang="en-US" sz="37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solidFill>
                  <a:srgbClr val="0070C0"/>
                </a:solidFill>
              </a:rPr>
              <a:t>The Safe Motherhood Initiative</a:t>
            </a:r>
            <a:r>
              <a:rPr lang="en-US" dirty="0" smtClean="0">
                <a:solidFill>
                  <a:srgbClr val="0070C0"/>
                </a:solidFill>
              </a:rPr>
              <a:t/>
            </a:r>
            <a:br>
              <a:rPr lang="en-US" dirty="0" smtClean="0">
                <a:solidFill>
                  <a:srgbClr val="0070C0"/>
                </a:solidFill>
              </a:rPr>
            </a:br>
            <a:endParaRPr lang="en-US" dirty="0">
              <a:solidFill>
                <a:srgbClr val="0070C0"/>
              </a:solidFill>
            </a:endParaRPr>
          </a:p>
        </p:txBody>
      </p:sp>
      <p:sp>
        <p:nvSpPr>
          <p:cNvPr id="3" name="Content Placeholder 2"/>
          <p:cNvSpPr>
            <a:spLocks noGrp="1"/>
          </p:cNvSpPr>
          <p:nvPr>
            <p:ph idx="1"/>
          </p:nvPr>
        </p:nvSpPr>
        <p:spPr>
          <a:xfrm>
            <a:off x="152400" y="609600"/>
            <a:ext cx="8763000" cy="6019800"/>
          </a:xfrm>
        </p:spPr>
        <p:txBody>
          <a:bodyPr>
            <a:normAutofit fontScale="92500" lnSpcReduction="10000"/>
          </a:bodyPr>
          <a:lstStyle/>
          <a:p>
            <a:pPr algn="just">
              <a:buNone/>
            </a:pPr>
            <a:r>
              <a:rPr lang="en-US" dirty="0" smtClean="0"/>
              <a:t>	</a:t>
            </a:r>
          </a:p>
          <a:p>
            <a:pPr algn="just">
              <a:buNone/>
            </a:pPr>
            <a:endParaRPr lang="en-US" dirty="0"/>
          </a:p>
          <a:p>
            <a:pPr algn="just">
              <a:buNone/>
            </a:pPr>
            <a:r>
              <a:rPr lang="en-US" dirty="0" smtClean="0"/>
              <a:t>The </a:t>
            </a:r>
            <a:r>
              <a:rPr lang="en-US" b="1" dirty="0" smtClean="0"/>
              <a:t>Safe Motherhood Initiative </a:t>
            </a:r>
            <a:r>
              <a:rPr lang="en-US" dirty="0" smtClean="0"/>
              <a:t>emerged as a powerful campaign for women’s health. It highlighted the potential for improved care for pregnant women and better functioning health services to reduce the burden of maternal and newborn ill-health.</a:t>
            </a:r>
          </a:p>
          <a:p>
            <a:pPr algn="just">
              <a:buNone/>
            </a:pPr>
            <a:endParaRPr lang="en-US" dirty="0" smtClean="0"/>
          </a:p>
          <a:p>
            <a:pPr algn="just">
              <a:buNone/>
            </a:pPr>
            <a:r>
              <a:rPr lang="en-US" dirty="0" smtClean="0"/>
              <a:t>	Global safe motherhood initiative was lunched at an International conference held in Nairobi, Kenya in 1987. </a:t>
            </a:r>
          </a:p>
          <a:p>
            <a:pPr algn="just">
              <a:buNone/>
            </a:pPr>
            <a:r>
              <a:rPr lang="en-US" dirty="0" smtClean="0"/>
              <a:t>	</a:t>
            </a:r>
          </a:p>
          <a:p>
            <a:pPr algn="just">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p:txBody>
          <a:bodyPr/>
          <a:lstStyle/>
          <a:p>
            <a:r>
              <a:rPr lang="en-US" dirty="0"/>
              <a:t>Its </a:t>
            </a:r>
            <a:r>
              <a:rPr lang="en-US" b="1" dirty="0"/>
              <a:t>aim </a:t>
            </a:r>
            <a:r>
              <a:rPr lang="en-US" dirty="0"/>
              <a:t>was to draw attention to the dimension and consequences of poor maternal health in developing countries and to mobilize action to address high rate of death and disability caused by complication of pregnancy and childbirth. </a:t>
            </a:r>
          </a:p>
          <a:p>
            <a:endParaRPr lang="en-AU" dirty="0"/>
          </a:p>
        </p:txBody>
      </p:sp>
    </p:spTree>
    <p:extLst>
      <p:ext uri="{BB962C8B-B14F-4D97-AF65-F5344CB8AC3E}">
        <p14:creationId xmlns:p14="http://schemas.microsoft.com/office/powerpoint/2010/main" val="1756297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pPr algn="just">
              <a:buNone/>
            </a:pPr>
            <a:r>
              <a:rPr lang="en-US" b="1" dirty="0" smtClean="0">
                <a:solidFill>
                  <a:srgbClr val="7030A0"/>
                </a:solidFill>
              </a:rPr>
              <a:t>The goal set out by initiative, and later adopted at several United Nations conferences, was </a:t>
            </a:r>
          </a:p>
          <a:p>
            <a:pPr algn="just">
              <a:buNone/>
            </a:pPr>
            <a:r>
              <a:rPr lang="en-US" dirty="0" smtClean="0"/>
              <a:t>	-to reduce maternal mortality by half by the year 2000. </a:t>
            </a:r>
          </a:p>
          <a:p>
            <a:pPr algn="just"/>
            <a:r>
              <a:rPr lang="en-US" dirty="0" smtClean="0"/>
              <a:t>	In this particular issue, commitment was done to strive for reducing the mortality and morbidity related to pregnancy and childbirth. </a:t>
            </a:r>
          </a:p>
          <a:p>
            <a:pPr algn="just"/>
            <a:r>
              <a:rPr lang="en-US" dirty="0" smtClean="0"/>
              <a:t>This commitment was reinforced in the ICPD conference held in Cairo in 1994 where in addition to the call to reduce maternal mortality and morbidity by at least 50% by the turn of century, safe motherhood (SM) was recognized as one of the key component of reproductive health.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
            </a:r>
            <a:br>
              <a:rPr lang="en-US" b="1" dirty="0" smtClean="0"/>
            </a:br>
            <a:r>
              <a:rPr lang="en-US" b="1" dirty="0" smtClean="0"/>
              <a:t>Global Safe Motherhood Policy</a:t>
            </a:r>
            <a:r>
              <a:rPr lang="en-US" dirty="0" smtClean="0"/>
              <a:t> </a:t>
            </a:r>
            <a:br>
              <a:rPr lang="en-US" dirty="0" smtClean="0"/>
            </a:br>
            <a:endParaRPr lang="en-US" dirty="0"/>
          </a:p>
        </p:txBody>
      </p:sp>
      <p:sp>
        <p:nvSpPr>
          <p:cNvPr id="3" name="Text Placeholder 2"/>
          <p:cNvSpPr>
            <a:spLocks noGrp="1"/>
          </p:cNvSpPr>
          <p:nvPr>
            <p:ph type="body" idx="1"/>
          </p:nvPr>
        </p:nvSpPr>
        <p:spPr>
          <a:xfrm>
            <a:off x="457200" y="685800"/>
            <a:ext cx="4040188" cy="990599"/>
          </a:xfrm>
        </p:spPr>
        <p:txBody>
          <a:bodyPr>
            <a:normAutofit/>
          </a:bodyPr>
          <a:lstStyle/>
          <a:p>
            <a:r>
              <a:rPr lang="en-US" sz="3200" u="sng" dirty="0" smtClean="0"/>
              <a:t>Traditional Approach</a:t>
            </a:r>
            <a:r>
              <a:rPr lang="en-US" sz="3200" dirty="0" smtClean="0"/>
              <a:t> </a:t>
            </a:r>
          </a:p>
          <a:p>
            <a:endParaRPr lang="en-US" dirty="0"/>
          </a:p>
        </p:txBody>
      </p:sp>
      <p:sp>
        <p:nvSpPr>
          <p:cNvPr id="4" name="Content Placeholder 3"/>
          <p:cNvSpPr>
            <a:spLocks noGrp="1"/>
          </p:cNvSpPr>
          <p:nvPr>
            <p:ph sz="half" idx="2"/>
          </p:nvPr>
        </p:nvSpPr>
        <p:spPr>
          <a:xfrm>
            <a:off x="152400" y="1447800"/>
            <a:ext cx="3505200" cy="5257800"/>
          </a:xfrm>
        </p:spPr>
        <p:txBody>
          <a:bodyPr>
            <a:noAutofit/>
          </a:bodyPr>
          <a:lstStyle/>
          <a:p>
            <a:pPr lvl="0"/>
            <a:r>
              <a:rPr lang="en-US" sz="2700" dirty="0" smtClean="0"/>
              <a:t>Training of </a:t>
            </a:r>
            <a:r>
              <a:rPr lang="en-US" sz="2700" b="1" dirty="0" smtClean="0"/>
              <a:t>TBAs</a:t>
            </a:r>
            <a:r>
              <a:rPr lang="en-US" sz="2700" dirty="0" smtClean="0"/>
              <a:t> and Community Health Workers</a:t>
            </a:r>
          </a:p>
          <a:p>
            <a:pPr lvl="0"/>
            <a:r>
              <a:rPr lang="en-US" sz="2700" dirty="0" smtClean="0"/>
              <a:t>Primary health care (</a:t>
            </a:r>
            <a:r>
              <a:rPr lang="en-US" sz="2700" b="1" dirty="0" smtClean="0"/>
              <a:t>Community based</a:t>
            </a:r>
            <a:r>
              <a:rPr lang="en-US" sz="2700" dirty="0" smtClean="0"/>
              <a:t> approach)</a:t>
            </a:r>
          </a:p>
          <a:p>
            <a:pPr lvl="0"/>
            <a:r>
              <a:rPr lang="en-US" sz="2700" dirty="0" smtClean="0"/>
              <a:t>Focus on ANC</a:t>
            </a:r>
          </a:p>
          <a:p>
            <a:pPr lvl="0"/>
            <a:r>
              <a:rPr lang="en-US" sz="2700" dirty="0" smtClean="0"/>
              <a:t>Focused on child care “Where is “M” in MCH?</a:t>
            </a:r>
          </a:p>
          <a:p>
            <a:r>
              <a:rPr lang="en-US" sz="2700" dirty="0" smtClean="0"/>
              <a:t>Empowerment of Community</a:t>
            </a:r>
            <a:endParaRPr lang="en-US" sz="2700" dirty="0"/>
          </a:p>
        </p:txBody>
      </p:sp>
      <p:sp>
        <p:nvSpPr>
          <p:cNvPr id="5" name="Text Placeholder 4"/>
          <p:cNvSpPr>
            <a:spLocks noGrp="1"/>
          </p:cNvSpPr>
          <p:nvPr>
            <p:ph type="body" sz="quarter" idx="3"/>
          </p:nvPr>
        </p:nvSpPr>
        <p:spPr>
          <a:xfrm>
            <a:off x="4724400" y="685800"/>
            <a:ext cx="4041775" cy="639762"/>
          </a:xfrm>
        </p:spPr>
        <p:txBody>
          <a:bodyPr>
            <a:normAutofit fontScale="47500" lnSpcReduction="20000"/>
          </a:bodyPr>
          <a:lstStyle/>
          <a:p>
            <a:r>
              <a:rPr lang="en-US" sz="7400" u="sng" dirty="0" smtClean="0"/>
              <a:t>Modern approach</a:t>
            </a:r>
            <a:r>
              <a:rPr lang="en-US" sz="7400" dirty="0" smtClean="0"/>
              <a:t> </a:t>
            </a:r>
          </a:p>
          <a:p>
            <a:endParaRPr lang="en-US" dirty="0"/>
          </a:p>
        </p:txBody>
      </p:sp>
      <p:sp>
        <p:nvSpPr>
          <p:cNvPr id="6" name="Content Placeholder 5"/>
          <p:cNvSpPr>
            <a:spLocks noGrp="1"/>
          </p:cNvSpPr>
          <p:nvPr>
            <p:ph sz="quarter" idx="4"/>
          </p:nvPr>
        </p:nvSpPr>
        <p:spPr>
          <a:xfrm>
            <a:off x="3886200" y="1371600"/>
            <a:ext cx="5105399" cy="5334000"/>
          </a:xfrm>
        </p:spPr>
        <p:txBody>
          <a:bodyPr>
            <a:normAutofit/>
          </a:bodyPr>
          <a:lstStyle/>
          <a:p>
            <a:pPr lvl="0"/>
            <a:r>
              <a:rPr lang="en-US" sz="2800" dirty="0" smtClean="0"/>
              <a:t>Training  of SBAs</a:t>
            </a:r>
          </a:p>
          <a:p>
            <a:pPr lvl="0"/>
            <a:r>
              <a:rPr lang="en-US" dirty="0" smtClean="0"/>
              <a:t>EmOCs technology with community  midwives services and referrals (Health System Development)</a:t>
            </a:r>
          </a:p>
          <a:p>
            <a:pPr lvl="0"/>
            <a:r>
              <a:rPr lang="en-US" dirty="0" smtClean="0"/>
              <a:t>Continuum of care from pre-pregnancy through pregnancy, childbirth and the postnatal period into infancy and child</a:t>
            </a:r>
          </a:p>
          <a:p>
            <a:pPr lvl="0"/>
            <a:r>
              <a:rPr lang="en-US" dirty="0" smtClean="0"/>
              <a:t>Focus on both Maternal and Neonatal Health</a:t>
            </a:r>
          </a:p>
          <a:p>
            <a:pPr lvl="0"/>
            <a:r>
              <a:rPr lang="en-US" dirty="0" smtClean="0"/>
              <a:t>Empowerment of Community, families and Individuals.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Introduction to Safe motherhood</a:t>
            </a:r>
            <a:r>
              <a:rPr lang="en-US" dirty="0" smtClean="0">
                <a:solidFill>
                  <a:srgbClr val="00B050"/>
                </a:solidFill>
              </a:rPr>
              <a:t/>
            </a:r>
            <a:br>
              <a:rPr lang="en-US" dirty="0" smtClean="0">
                <a:solidFill>
                  <a:srgbClr val="00B050"/>
                </a:solidFill>
              </a:rPr>
            </a:br>
            <a:endParaRPr lang="en-US" dirty="0">
              <a:solidFill>
                <a:srgbClr val="00B050"/>
              </a:solidFill>
            </a:endParaRPr>
          </a:p>
        </p:txBody>
      </p:sp>
      <p:sp>
        <p:nvSpPr>
          <p:cNvPr id="3" name="Content Placeholder 2"/>
          <p:cNvSpPr>
            <a:spLocks noGrp="1"/>
          </p:cNvSpPr>
          <p:nvPr>
            <p:ph idx="1"/>
          </p:nvPr>
        </p:nvSpPr>
        <p:spPr>
          <a:xfrm>
            <a:off x="152400" y="838200"/>
            <a:ext cx="8534400" cy="5715000"/>
          </a:xfrm>
        </p:spPr>
        <p:txBody>
          <a:bodyPr>
            <a:normAutofit lnSpcReduction="10000"/>
          </a:bodyPr>
          <a:lstStyle/>
          <a:p>
            <a:pPr algn="just"/>
            <a:r>
              <a:rPr lang="en-US" dirty="0" smtClean="0"/>
              <a:t>Motherhood should be a time of expectation and joy for a woman, her family, and her community. </a:t>
            </a:r>
          </a:p>
          <a:p>
            <a:pPr algn="just"/>
            <a:r>
              <a:rPr lang="en-US" dirty="0" smtClean="0"/>
              <a:t>For women in developing countries, however, the reality of motherhood is often grim. </a:t>
            </a:r>
          </a:p>
          <a:p>
            <a:pPr algn="just"/>
            <a:r>
              <a:rPr lang="en-US" dirty="0" smtClean="0"/>
              <a:t>For these women, motherhood is often marred (Spoiled) by unforeseen complications of pregnancy and childbirth. </a:t>
            </a:r>
          </a:p>
          <a:p>
            <a:pPr algn="just"/>
            <a:r>
              <a:rPr lang="en-US" dirty="0" smtClean="0"/>
              <a:t>Some die in the prime period of their lives and in great distress: from hemorrhage, convulsions, obstructed labor, or severe infection after delivery or unsafe abortion. </a:t>
            </a:r>
          </a:p>
          <a:p>
            <a:endParaRPr lang="en-US"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
            </a:r>
            <a:br>
              <a:rPr lang="en-US" b="1" dirty="0" smtClean="0"/>
            </a:br>
            <a:r>
              <a:rPr lang="en-US" b="1" dirty="0" smtClean="0">
                <a:solidFill>
                  <a:srgbClr val="FF0000"/>
                </a:solidFill>
              </a:rPr>
              <a:t>Safe motherhood initiative in Nepal</a:t>
            </a:r>
            <a:r>
              <a:rPr lang="en-US" b="1" dirty="0" smtClean="0"/>
              <a:t/>
            </a:r>
            <a:br>
              <a:rPr lang="en-US" b="1" dirty="0" smtClean="0"/>
            </a:br>
            <a:endParaRPr lang="en-US" dirty="0"/>
          </a:p>
        </p:txBody>
      </p:sp>
      <p:sp>
        <p:nvSpPr>
          <p:cNvPr id="3" name="Content Placeholder 2"/>
          <p:cNvSpPr>
            <a:spLocks noGrp="1"/>
          </p:cNvSpPr>
          <p:nvPr>
            <p:ph idx="1"/>
          </p:nvPr>
        </p:nvSpPr>
        <p:spPr>
          <a:xfrm>
            <a:off x="152400" y="914400"/>
            <a:ext cx="8839200" cy="5791200"/>
          </a:xfrm>
        </p:spPr>
        <p:txBody>
          <a:bodyPr>
            <a:normAutofit/>
          </a:bodyPr>
          <a:lstStyle/>
          <a:p>
            <a:pPr algn="just">
              <a:spcAft>
                <a:spcPts val="600"/>
              </a:spcAft>
              <a:buNone/>
            </a:pPr>
            <a:r>
              <a:rPr lang="en-US" dirty="0" smtClean="0"/>
              <a:t> 	The safe motherhood programme is one of the priority programme of Nepal.</a:t>
            </a:r>
          </a:p>
          <a:p>
            <a:pPr algn="just">
              <a:spcAft>
                <a:spcPts val="600"/>
              </a:spcAft>
              <a:buNone/>
            </a:pPr>
            <a:r>
              <a:rPr lang="en-US" dirty="0" smtClean="0"/>
              <a:t>	The primary objectives of the </a:t>
            </a:r>
            <a:r>
              <a:rPr lang="en-US" b="1" dirty="0" smtClean="0"/>
              <a:t>National health policy (1991) was to reduce maternal and neonatal mortality.</a:t>
            </a:r>
            <a:r>
              <a:rPr lang="en-US" dirty="0" smtClean="0"/>
              <a:t> </a:t>
            </a:r>
          </a:p>
          <a:p>
            <a:pPr algn="just">
              <a:spcAft>
                <a:spcPts val="600"/>
              </a:spcAft>
              <a:buNone/>
            </a:pPr>
            <a:r>
              <a:rPr lang="en-US" dirty="0" smtClean="0"/>
              <a:t>	The safe motherhood approach has been adopted for improving maternal health in a holistic way; therefore the </a:t>
            </a:r>
            <a:r>
              <a:rPr lang="en-US" b="1" u="sng" dirty="0" smtClean="0"/>
              <a:t>National maternity care guideline (NMCG)</a:t>
            </a:r>
            <a:r>
              <a:rPr lang="en-US" dirty="0" smtClean="0"/>
              <a:t> were developed and published in 1996. </a:t>
            </a:r>
          </a:p>
          <a:p>
            <a:pPr algn="just">
              <a:spcAft>
                <a:spcPts val="600"/>
              </a:spcAft>
              <a:buNone/>
            </a:pPr>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a:xfrm>
            <a:off x="152400" y="1219200"/>
            <a:ext cx="8534400" cy="5257800"/>
          </a:xfrm>
        </p:spPr>
        <p:txBody>
          <a:bodyPr>
            <a:normAutofit fontScale="92500"/>
          </a:bodyPr>
          <a:lstStyle/>
          <a:p>
            <a:pPr algn="just">
              <a:spcAft>
                <a:spcPts val="600"/>
              </a:spcAft>
              <a:buNone/>
            </a:pPr>
            <a:r>
              <a:rPr lang="en-US" dirty="0"/>
              <a:t>NMCG defines </a:t>
            </a:r>
            <a:r>
              <a:rPr lang="en-US" b="1" dirty="0"/>
              <a:t>basic care for women and newborn during pregnancy, delivery and postnatal period at all levels</a:t>
            </a:r>
            <a:r>
              <a:rPr lang="en-US" dirty="0"/>
              <a:t>. </a:t>
            </a:r>
          </a:p>
          <a:p>
            <a:pPr algn="just">
              <a:spcAft>
                <a:spcPts val="600"/>
              </a:spcAft>
              <a:buNone/>
            </a:pPr>
            <a:r>
              <a:rPr lang="en-US" dirty="0"/>
              <a:t>	 The establishment of safe motherhood Task force and development of the National Safe Motherhood Plan of Action (1994-97) demonstrated step towards improving maternal health status in Nepal</a:t>
            </a:r>
            <a:r>
              <a:rPr lang="en-US" dirty="0" smtClean="0"/>
              <a:t>.</a:t>
            </a:r>
          </a:p>
          <a:p>
            <a:pPr algn="just">
              <a:spcAft>
                <a:spcPts val="600"/>
              </a:spcAft>
              <a:buNone/>
            </a:pPr>
            <a:r>
              <a:rPr lang="en-US" dirty="0"/>
              <a:t>1994-97 SM policy document also gives very high priority to improve maternal and neonatal health status of the nation. </a:t>
            </a:r>
          </a:p>
          <a:p>
            <a:pPr algn="just">
              <a:spcAft>
                <a:spcPts val="600"/>
              </a:spcAft>
              <a:buNone/>
            </a:pPr>
            <a:endParaRPr lang="en-US" dirty="0"/>
          </a:p>
          <a:p>
            <a:endParaRPr lang="en-AU" dirty="0"/>
          </a:p>
        </p:txBody>
      </p:sp>
    </p:spTree>
    <p:extLst>
      <p:ext uri="{BB962C8B-B14F-4D97-AF65-F5344CB8AC3E}">
        <p14:creationId xmlns:p14="http://schemas.microsoft.com/office/powerpoint/2010/main" val="67604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324600"/>
          </a:xfrm>
        </p:spPr>
        <p:txBody>
          <a:bodyPr>
            <a:normAutofit/>
          </a:bodyPr>
          <a:lstStyle/>
          <a:p>
            <a:pPr algn="just"/>
            <a:endParaRPr lang="en-US" dirty="0" smtClean="0"/>
          </a:p>
          <a:p>
            <a:pPr algn="just"/>
            <a:endParaRPr lang="en-US" dirty="0"/>
          </a:p>
          <a:p>
            <a:pPr algn="just"/>
            <a:r>
              <a:rPr lang="en-US" dirty="0" smtClean="0"/>
              <a:t>In 1998, MoHP published the reproductive Health strategy, which includes safe motherhood in the integrated RH care package. </a:t>
            </a:r>
          </a:p>
          <a:p>
            <a:pPr algn="just"/>
            <a:r>
              <a:rPr lang="en-US" dirty="0" smtClean="0"/>
              <a:t> FHD initiated the </a:t>
            </a:r>
            <a:r>
              <a:rPr lang="en-US" dirty="0"/>
              <a:t>M</a:t>
            </a:r>
            <a:r>
              <a:rPr lang="en-US" dirty="0" smtClean="0"/>
              <a:t>aternal </a:t>
            </a:r>
            <a:r>
              <a:rPr lang="en-US" dirty="0"/>
              <a:t>M</a:t>
            </a:r>
            <a:r>
              <a:rPr lang="en-US" dirty="0" smtClean="0"/>
              <a:t>ortality and </a:t>
            </a:r>
            <a:r>
              <a:rPr lang="en-US" dirty="0"/>
              <a:t>M</a:t>
            </a:r>
            <a:r>
              <a:rPr lang="en-US" dirty="0" smtClean="0"/>
              <a:t>orbidity Study (MMMS) in 1998, a landmark study, which highlighted the magnitude of the problem of the causes of maternal mortality in the country and galvanized the attention and resources for access to quality maternal health services.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2"/>
                </a:solidFill>
              </a:rPr>
              <a:t>Causes of Maternal Death in Nepal </a:t>
            </a:r>
            <a:br>
              <a:rPr lang="en-US" b="1" dirty="0" smtClean="0">
                <a:solidFill>
                  <a:schemeClr val="accent2"/>
                </a:solidFill>
              </a:rPr>
            </a:br>
            <a:r>
              <a:rPr lang="en-US" dirty="0" smtClean="0"/>
              <a:t>1998 MMR study</a:t>
            </a:r>
            <a:endParaRPr lang="en-US" dirty="0"/>
          </a:p>
        </p:txBody>
      </p:sp>
      <p:graphicFrame>
        <p:nvGraphicFramePr>
          <p:cNvPr id="1026" name="Object 2"/>
          <p:cNvGraphicFramePr>
            <a:graphicFrameLocks noGrp="1" noChangeAspect="1"/>
          </p:cNvGraphicFramePr>
          <p:nvPr>
            <p:ph idx="1"/>
          </p:nvPr>
        </p:nvGraphicFramePr>
        <p:xfrm>
          <a:off x="464403" y="1600200"/>
          <a:ext cx="8215193" cy="4525963"/>
        </p:xfrm>
        <a:graphic>
          <a:graphicData uri="http://schemas.openxmlformats.org/presentationml/2006/ole">
            <mc:AlternateContent xmlns:mc="http://schemas.openxmlformats.org/markup-compatibility/2006">
              <mc:Choice xmlns:v="urn:schemas-microsoft-com:vml" Requires="v">
                <p:oleObj spid="_x0000_s1047" name="Chart" r:id="rId3" imgW="8229600" imgH="4533900" progId="MSGraph.Chart.8">
                  <p:embed followColorScheme="full"/>
                </p:oleObj>
              </mc:Choice>
              <mc:Fallback>
                <p:oleObj name="Chart" r:id="rId3" imgW="8229600" imgH="4533900" progId="MSGraph.Char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3" y="1600200"/>
                        <a:ext cx="821519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pPr>
              <a:buNone/>
            </a:pPr>
            <a:endParaRPr lang="en-US" dirty="0" smtClean="0"/>
          </a:p>
          <a:p>
            <a:pPr>
              <a:buNone/>
            </a:pPr>
            <a:endParaRPr lang="en-US" dirty="0"/>
          </a:p>
          <a:p>
            <a:pPr>
              <a:buNone/>
            </a:pPr>
            <a:r>
              <a:rPr lang="en-US" u="sng" dirty="0" smtClean="0">
                <a:solidFill>
                  <a:srgbClr val="FF0000"/>
                </a:solidFill>
              </a:rPr>
              <a:t>This study gave a better understanding of the causes of maternal deaths to be: </a:t>
            </a:r>
          </a:p>
          <a:p>
            <a:pPr>
              <a:buNone/>
            </a:pPr>
            <a:r>
              <a:rPr lang="en-US" b="1" dirty="0" smtClean="0"/>
              <a:t>71% by direct causes </a:t>
            </a:r>
            <a:r>
              <a:rPr lang="en-US" dirty="0" smtClean="0"/>
              <a:t>(PPH 46.2%, obstructed labou16.1%, eclampsia14%, puerperal sepsis 11.8% APH 5.4%and abortion 5.4% and other direct causes 1.1</a:t>
            </a:r>
          </a:p>
          <a:p>
            <a:pPr>
              <a:buNone/>
            </a:pPr>
            <a:endParaRPr lang="en-US" dirty="0" smtClean="0"/>
          </a:p>
          <a:p>
            <a:pPr>
              <a:buNone/>
            </a:pPr>
            <a:r>
              <a:rPr lang="en-US" b="1" dirty="0" smtClean="0"/>
              <a:t>29% by indirect causes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20000"/>
          </a:bodyPr>
          <a:lstStyle/>
          <a:p>
            <a:pPr>
              <a:buNone/>
            </a:pPr>
            <a:r>
              <a:rPr lang="en-GB" b="1" dirty="0" smtClean="0">
                <a:solidFill>
                  <a:srgbClr val="FF0000"/>
                </a:solidFill>
              </a:rPr>
              <a:t>Places of Maternal Death</a:t>
            </a:r>
          </a:p>
          <a:p>
            <a:pPr>
              <a:buNone/>
            </a:pPr>
            <a:r>
              <a:rPr lang="en-GB" dirty="0" smtClean="0"/>
              <a:t>	68% home  </a:t>
            </a:r>
          </a:p>
          <a:p>
            <a:pPr>
              <a:buNone/>
            </a:pPr>
            <a:r>
              <a:rPr lang="en-GB" dirty="0" smtClean="0"/>
              <a:t>	11% on the way </a:t>
            </a:r>
          </a:p>
          <a:p>
            <a:pPr>
              <a:buNone/>
            </a:pPr>
            <a:r>
              <a:rPr lang="en-GB" dirty="0" smtClean="0"/>
              <a:t>	21% in the health institutions.</a:t>
            </a:r>
          </a:p>
          <a:p>
            <a:pPr>
              <a:buNone/>
            </a:pPr>
            <a:endParaRPr lang="en-GB" sz="2800" dirty="0" smtClean="0"/>
          </a:p>
          <a:p>
            <a:pPr>
              <a:buNone/>
            </a:pPr>
            <a:r>
              <a:rPr lang="en-GB" sz="2800" i="1" dirty="0" smtClean="0"/>
              <a:t>Note: Most of the deaths occurs in the community 79% (</a:t>
            </a:r>
            <a:r>
              <a:rPr lang="en-GB" sz="2600" i="1" dirty="0" smtClean="0"/>
              <a:t>68% at home &amp; 11% on the way)</a:t>
            </a:r>
          </a:p>
          <a:p>
            <a:pPr>
              <a:buNone/>
            </a:pPr>
            <a:endParaRPr lang="en-GB" sz="2800" b="1" dirty="0" smtClean="0"/>
          </a:p>
          <a:p>
            <a:pPr>
              <a:buNone/>
            </a:pPr>
            <a:r>
              <a:rPr lang="en-GB" sz="2800" b="1" u="sng" dirty="0" smtClean="0">
                <a:solidFill>
                  <a:srgbClr val="FF0000"/>
                </a:solidFill>
              </a:rPr>
              <a:t>Period of Maternal Death</a:t>
            </a:r>
          </a:p>
          <a:p>
            <a:pPr>
              <a:buNone/>
            </a:pPr>
            <a:r>
              <a:rPr lang="en-GB" sz="2800" dirty="0" smtClean="0"/>
              <a:t>Antenatal -28%</a:t>
            </a:r>
          </a:p>
          <a:p>
            <a:pPr>
              <a:buNone/>
            </a:pPr>
            <a:r>
              <a:rPr lang="en-GB" sz="2800" dirty="0" smtClean="0"/>
              <a:t>Natal  - 10%</a:t>
            </a:r>
          </a:p>
          <a:p>
            <a:pPr>
              <a:buNone/>
            </a:pPr>
            <a:r>
              <a:rPr lang="en-GB" sz="2800" dirty="0" smtClean="0"/>
              <a:t>Post natal -62%</a:t>
            </a:r>
          </a:p>
          <a:p>
            <a:pPr>
              <a:buNone/>
            </a:pPr>
            <a:endParaRPr lang="en-GB" sz="2800" dirty="0" smtClean="0"/>
          </a:p>
          <a:p>
            <a:pPr>
              <a:buNone/>
            </a:pPr>
            <a:r>
              <a:rPr lang="en-GB" sz="2800" dirty="0" smtClean="0"/>
              <a:t>With 90% of the deliveries occurring at home </a:t>
            </a:r>
          </a:p>
          <a:p>
            <a:pPr>
              <a:buNone/>
            </a:pPr>
            <a:r>
              <a:rPr lang="en-GB" sz="2800" dirty="0" smtClean="0"/>
              <a:t>Only 9.9 % of the deliveries are attended by trained health personnel.</a:t>
            </a:r>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FF0000"/>
                </a:solidFill>
              </a:rPr>
              <a:t>MMM study2008/09</a:t>
            </a:r>
            <a:r>
              <a:rPr lang="en-US" dirty="0" smtClean="0">
                <a:solidFill>
                  <a:srgbClr val="FF0000"/>
                </a:solidFill>
              </a:rPr>
              <a:t/>
            </a:r>
            <a:br>
              <a:rPr lang="en-US" dirty="0" smtClean="0">
                <a:solidFill>
                  <a:srgbClr val="FF0000"/>
                </a:solidFill>
              </a:rPr>
            </a:br>
            <a:r>
              <a:rPr lang="en-US" dirty="0" smtClean="0"/>
              <a:t> </a:t>
            </a:r>
            <a:br>
              <a:rPr lang="en-US" dirty="0" smtClean="0"/>
            </a:br>
            <a:endParaRPr lang="en-US" dirty="0"/>
          </a:p>
        </p:txBody>
      </p:sp>
      <p:sp>
        <p:nvSpPr>
          <p:cNvPr id="3" name="Content Placeholder 2"/>
          <p:cNvSpPr>
            <a:spLocks noGrp="1"/>
          </p:cNvSpPr>
          <p:nvPr>
            <p:ph idx="1"/>
          </p:nvPr>
        </p:nvSpPr>
        <p:spPr>
          <a:xfrm>
            <a:off x="152400" y="685800"/>
            <a:ext cx="8534400" cy="6019800"/>
          </a:xfrm>
        </p:spPr>
        <p:txBody>
          <a:bodyPr>
            <a:normAutofit/>
          </a:bodyPr>
          <a:lstStyle/>
          <a:p>
            <a:pPr algn="just"/>
            <a:endParaRPr lang="en-US" dirty="0" smtClean="0"/>
          </a:p>
          <a:p>
            <a:pPr algn="just"/>
            <a:endParaRPr lang="en-US" dirty="0" smtClean="0"/>
          </a:p>
          <a:p>
            <a:pPr algn="just"/>
            <a:r>
              <a:rPr lang="en-US" dirty="0" smtClean="0"/>
              <a:t>The 2006 Nepal Demographic and Health Survey (NDHS, 2006) indicated a substantial reduction in the MMR, to 281 deaths per 100,000 live births, indicating a degree of success in safe motherhood efforts, but also generating a good deal of discussion and debate regarding levels and factors affecting maternal mortality in Nepal.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p:txBody>
          <a:bodyPr>
            <a:normAutofit fontScale="92500"/>
          </a:bodyPr>
          <a:lstStyle/>
          <a:p>
            <a:pPr algn="just">
              <a:buNone/>
            </a:pPr>
            <a:r>
              <a:rPr lang="en-US" dirty="0"/>
              <a:t>This 2008/09 MMM study was therefore initiated to further investigate the story behind the maternal mortality changes seen over the past 10 years, and to explore and identify contributory factors and their relative importance in different parts of the country. </a:t>
            </a:r>
          </a:p>
          <a:p>
            <a:pPr algn="just">
              <a:buNone/>
            </a:pPr>
            <a:r>
              <a:rPr lang="en-US" dirty="0"/>
              <a:t>The study will inform policy makers and programme managers to help bolster and refocus the national effort to avert maternal deaths.</a:t>
            </a:r>
          </a:p>
          <a:p>
            <a:endParaRPr lang="en-AU" dirty="0"/>
          </a:p>
        </p:txBody>
      </p:sp>
    </p:spTree>
    <p:extLst>
      <p:ext uri="{BB962C8B-B14F-4D97-AF65-F5344CB8AC3E}">
        <p14:creationId xmlns:p14="http://schemas.microsoft.com/office/powerpoint/2010/main" val="3308826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In 2008/9 Maternal morbidity and Mortality Survey(MMMS) was carried out over the one year period 13</a:t>
            </a:r>
            <a:r>
              <a:rPr lang="en-US" baseline="30000" dirty="0" smtClean="0"/>
              <a:t>th</a:t>
            </a:r>
            <a:r>
              <a:rPr lang="en-US" dirty="0" smtClean="0"/>
              <a:t> April  2008 to 13</a:t>
            </a:r>
            <a:r>
              <a:rPr lang="en-US" baseline="30000" dirty="0" smtClean="0"/>
              <a:t>th</a:t>
            </a:r>
            <a:r>
              <a:rPr lang="en-US" dirty="0" smtClean="0"/>
              <a:t>  April 2009 during which all death of the women of reproductive age who are usually residing of the 8 districts was done. This districts are Sunsari, Rupandehi, Kailali, Okhaldhunga, </a:t>
            </a:r>
            <a:r>
              <a:rPr lang="en-US" dirty="0"/>
              <a:t>B</a:t>
            </a:r>
            <a:r>
              <a:rPr lang="en-US" dirty="0" smtClean="0"/>
              <a:t>alglung, Surkhet, Rasuwa and Jumla.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solidFill>
                  <a:srgbClr val="FF0000"/>
                </a:solidFill>
              </a:rPr>
              <a:t>According to this MMMS Maternal health situation of Nepal: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57200" y="1219200"/>
            <a:ext cx="8229600" cy="4906963"/>
          </a:xfrm>
        </p:spPr>
        <p:txBody>
          <a:bodyPr>
            <a:normAutofit/>
          </a:bodyPr>
          <a:lstStyle/>
          <a:p>
            <a:endParaRPr lang="en-US" dirty="0" smtClean="0"/>
          </a:p>
          <a:p>
            <a:r>
              <a:rPr lang="en-US" dirty="0" smtClean="0"/>
              <a:t>The </a:t>
            </a:r>
            <a:r>
              <a:rPr lang="en-US" dirty="0"/>
              <a:t>maternal Mortality Rate (MMR) for Nepal </a:t>
            </a:r>
            <a:r>
              <a:rPr lang="en-US" dirty="0" smtClean="0"/>
              <a:t>decreased form 539 to 239 per 100,000 live births between 1996 and 2016.</a:t>
            </a:r>
          </a:p>
          <a:p>
            <a:pPr marL="0" indent="0">
              <a:buNone/>
            </a:pPr>
            <a:endParaRPr lang="en-US" dirty="0" smtClean="0"/>
          </a:p>
          <a:p>
            <a:r>
              <a:rPr lang="en-US" dirty="0" smtClean="0"/>
              <a:t>The maternal Mortality Rate (MMR) for Nepal is 281 deaths per 100000 lives births (NDHS 2006)</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smtClean="0"/>
              <a:t>Contd…</a:t>
            </a:r>
            <a:endParaRPr lang="en-AU" dirty="0"/>
          </a:p>
        </p:txBody>
      </p:sp>
      <p:sp>
        <p:nvSpPr>
          <p:cNvPr id="3" name="Content Placeholder 2"/>
          <p:cNvSpPr>
            <a:spLocks noGrp="1"/>
          </p:cNvSpPr>
          <p:nvPr>
            <p:ph idx="1"/>
          </p:nvPr>
        </p:nvSpPr>
        <p:spPr>
          <a:xfrm>
            <a:off x="228600" y="1066800"/>
            <a:ext cx="8839200" cy="5562600"/>
          </a:xfrm>
        </p:spPr>
        <p:txBody>
          <a:bodyPr>
            <a:normAutofit lnSpcReduction="10000"/>
          </a:bodyPr>
          <a:lstStyle/>
          <a:p>
            <a:r>
              <a:rPr lang="en-US" dirty="0"/>
              <a:t>Safe motherhood begins before conception with proper nutrition and a healthy lifestyle and continues with appropriate prenatal care, the prevention of complications when possible, and the early and effective treatment of complications. </a:t>
            </a:r>
            <a:endParaRPr lang="en-US" dirty="0" smtClean="0"/>
          </a:p>
          <a:p>
            <a:r>
              <a:rPr lang="en-US" dirty="0" smtClean="0"/>
              <a:t>The </a:t>
            </a:r>
            <a:r>
              <a:rPr lang="en-US" dirty="0"/>
              <a:t>ideal result is a pregnancy at term without unnecessary interventions, the delivery of a healthy infant, and a healthy postpartum period in a positive environment that supports the physical and emotional needs of the woman, infant, and family.</a:t>
            </a:r>
            <a:endParaRPr lang="en-AU" dirty="0"/>
          </a:p>
          <a:p>
            <a:endParaRPr lang="en-AU" dirty="0"/>
          </a:p>
        </p:txBody>
      </p:sp>
    </p:spTree>
    <p:extLst>
      <p:ext uri="{BB962C8B-B14F-4D97-AF65-F5344CB8AC3E}">
        <p14:creationId xmlns:p14="http://schemas.microsoft.com/office/powerpoint/2010/main" val="229217168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p:txBody>
          <a:bodyPr>
            <a:normAutofit fontScale="92500" lnSpcReduction="20000"/>
          </a:bodyPr>
          <a:lstStyle/>
          <a:p>
            <a:r>
              <a:rPr lang="en-US" dirty="0"/>
              <a:t>The maternal Mortality Rate (MMR) for Nepal is 239 deaths per 100000 lives births (MMMS 2008/9)</a:t>
            </a:r>
          </a:p>
          <a:p>
            <a:pPr marL="0" indent="0">
              <a:buNone/>
            </a:pPr>
            <a:endParaRPr lang="en-US" dirty="0"/>
          </a:p>
          <a:p>
            <a:r>
              <a:rPr lang="en-US" b="1" dirty="0"/>
              <a:t>Maternal causes </a:t>
            </a:r>
            <a:r>
              <a:rPr lang="en-US" dirty="0"/>
              <a:t>accounted for </a:t>
            </a:r>
            <a:r>
              <a:rPr lang="en-US" b="1" dirty="0"/>
              <a:t>11% of all deaths </a:t>
            </a:r>
            <a:r>
              <a:rPr lang="en-US" dirty="0"/>
              <a:t>of women of reproductive age,</a:t>
            </a:r>
          </a:p>
          <a:p>
            <a:endParaRPr lang="en-US" dirty="0"/>
          </a:p>
          <a:p>
            <a:r>
              <a:rPr lang="en-US" dirty="0"/>
              <a:t>There has been a dramatic increase in the contribution of </a:t>
            </a:r>
            <a:r>
              <a:rPr lang="en-US" b="1" dirty="0"/>
              <a:t>suicide (16%) </a:t>
            </a:r>
            <a:r>
              <a:rPr lang="en-US" dirty="0"/>
              <a:t>to deaths of women of reproductive age,</a:t>
            </a:r>
          </a:p>
          <a:p>
            <a:endParaRPr lang="en-AU" dirty="0"/>
          </a:p>
        </p:txBody>
      </p:sp>
    </p:spTree>
    <p:extLst>
      <p:ext uri="{BB962C8B-B14F-4D97-AF65-F5344CB8AC3E}">
        <p14:creationId xmlns:p14="http://schemas.microsoft.com/office/powerpoint/2010/main" val="167224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print">
            <a:extLst>
              <a:ext uri="{28A0092B-C50C-407E-A947-70E740481C1C}">
                <a14:useLocalDpi xmlns:a14="http://schemas.microsoft.com/office/drawing/2010/main" val="0"/>
              </a:ext>
            </a:extLst>
          </a:blip>
          <a:srcRect l="1724" r="2708" b="3623"/>
          <a:stretch/>
        </p:blipFill>
        <p:spPr bwMode="auto">
          <a:xfrm>
            <a:off x="76200" y="1219200"/>
            <a:ext cx="9081655" cy="5486400"/>
          </a:xfrm>
          <a:prstGeom prst="rect">
            <a:avLst/>
          </a:prstGeom>
          <a:noFill/>
          <a:ln w="9525">
            <a:solidFill>
              <a:schemeClr val="tx1"/>
            </a:solidFill>
          </a:ln>
        </p:spPr>
      </p:pic>
      <p:sp>
        <p:nvSpPr>
          <p:cNvPr id="3" name="Title 1"/>
          <p:cNvSpPr txBox="1">
            <a:spLocks/>
          </p:cNvSpPr>
          <p:nvPr/>
        </p:nvSpPr>
        <p:spPr>
          <a:xfrm>
            <a:off x="685800" y="152400"/>
            <a:ext cx="7772400" cy="762001"/>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Causes of Maternal Mortality 2008/09</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6324600"/>
          </a:xfrm>
        </p:spPr>
        <p:txBody>
          <a:bodyPr>
            <a:normAutofit fontScale="85000" lnSpcReduction="20000"/>
          </a:bodyPr>
          <a:lstStyle/>
          <a:p>
            <a:pPr>
              <a:buNone/>
            </a:pPr>
            <a:r>
              <a:rPr lang="en-US" b="1" dirty="0" smtClean="0"/>
              <a:t>Maternal mortality and morbidity study reported that the </a:t>
            </a:r>
          </a:p>
          <a:p>
            <a:pPr>
              <a:buNone/>
            </a:pPr>
            <a:endParaRPr lang="en-US" b="1" dirty="0" smtClean="0"/>
          </a:p>
          <a:p>
            <a:pPr>
              <a:buNone/>
            </a:pPr>
            <a:r>
              <a:rPr lang="en-US" b="1" dirty="0" smtClean="0"/>
              <a:t>Direct causes of maternal mortality  is 69% which are:</a:t>
            </a:r>
            <a:endParaRPr lang="en-US" dirty="0" smtClean="0"/>
          </a:p>
          <a:p>
            <a:r>
              <a:rPr lang="en-US" dirty="0" smtClean="0"/>
              <a:t> Hemorrhage – 24% (19% PPH) </a:t>
            </a:r>
          </a:p>
          <a:p>
            <a:r>
              <a:rPr lang="en-US" dirty="0" smtClean="0"/>
              <a:t>Pre-eclampsia/eclampsia – 21%</a:t>
            </a:r>
          </a:p>
          <a:p>
            <a:r>
              <a:rPr lang="en-US" dirty="0" smtClean="0"/>
              <a:t>Abortion complications – 7 %</a:t>
            </a:r>
          </a:p>
          <a:p>
            <a:pPr lvl="0"/>
            <a:r>
              <a:rPr lang="en-US" dirty="0" smtClean="0"/>
              <a:t>Obstructed labour – 6 %</a:t>
            </a:r>
          </a:p>
          <a:p>
            <a:pPr lvl="0"/>
            <a:r>
              <a:rPr lang="en-US" dirty="0" smtClean="0"/>
              <a:t>Puerperal sepsis – 5%</a:t>
            </a:r>
          </a:p>
          <a:p>
            <a:pPr lvl="0"/>
            <a:r>
              <a:rPr lang="en-US" dirty="0" smtClean="0"/>
              <a:t>Others – 6%</a:t>
            </a:r>
          </a:p>
          <a:p>
            <a:pPr>
              <a:buNone/>
            </a:pPr>
            <a:r>
              <a:rPr lang="en-US" dirty="0" smtClean="0"/>
              <a:t> </a:t>
            </a:r>
          </a:p>
          <a:p>
            <a:pPr>
              <a:buNone/>
            </a:pPr>
            <a:r>
              <a:rPr lang="en-US" b="1" dirty="0" smtClean="0"/>
              <a:t>Indirect cause of maternal Death - 31%</a:t>
            </a:r>
            <a:endParaRPr lang="en-US" dirty="0" smtClean="0"/>
          </a:p>
          <a:p>
            <a:r>
              <a:rPr lang="en-US" dirty="0" smtClean="0"/>
              <a:t>Heart disease -7% </a:t>
            </a:r>
          </a:p>
          <a:p>
            <a:r>
              <a:rPr lang="en-US" dirty="0" smtClean="0"/>
              <a:t>Anemia – 4%</a:t>
            </a:r>
          </a:p>
          <a:p>
            <a:r>
              <a:rPr lang="en-US" dirty="0" smtClean="0"/>
              <a:t>Gastroenteritis – 4%</a:t>
            </a:r>
          </a:p>
          <a:p>
            <a:r>
              <a:rPr lang="en-US" dirty="0" smtClean="0"/>
              <a:t>Other indirect -16%</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55000" lnSpcReduction="20000"/>
          </a:bodyPr>
          <a:lstStyle/>
          <a:p>
            <a:pPr lvl="0">
              <a:buNone/>
            </a:pPr>
            <a:endParaRPr lang="en-US" dirty="0" smtClean="0"/>
          </a:p>
          <a:p>
            <a:pPr>
              <a:buNone/>
            </a:pPr>
            <a:r>
              <a:rPr lang="en-US" sz="4400" b="1" dirty="0" smtClean="0">
                <a:solidFill>
                  <a:srgbClr val="FF0000"/>
                </a:solidFill>
              </a:rPr>
              <a:t>The study also reported that the percentage of maternal death during pregnancy, childbirth and puerperium are as follows</a:t>
            </a:r>
            <a:endParaRPr lang="en-US" sz="4400" dirty="0" smtClean="0">
              <a:solidFill>
                <a:srgbClr val="FF0000"/>
              </a:solidFill>
            </a:endParaRPr>
          </a:p>
          <a:p>
            <a:pPr lvl="0">
              <a:buNone/>
            </a:pPr>
            <a:r>
              <a:rPr lang="en-US" sz="4400" dirty="0" smtClean="0"/>
              <a:t>Antepartum- 34%</a:t>
            </a:r>
          </a:p>
          <a:p>
            <a:pPr lvl="0">
              <a:buNone/>
            </a:pPr>
            <a:r>
              <a:rPr lang="en-US" sz="4400" dirty="0" smtClean="0"/>
              <a:t>Intrapartum and up to 48 hours Afterwards of delivery– 39% (24% within 24 hours )</a:t>
            </a:r>
          </a:p>
          <a:p>
            <a:pPr lvl="0">
              <a:buNone/>
            </a:pPr>
            <a:r>
              <a:rPr lang="en-US" sz="4400" dirty="0" smtClean="0"/>
              <a:t>Post partum – 28%)</a:t>
            </a:r>
            <a:endParaRPr lang="en-US" sz="4400" b="1" dirty="0" smtClean="0"/>
          </a:p>
          <a:p>
            <a:pPr>
              <a:buNone/>
            </a:pPr>
            <a:r>
              <a:rPr lang="en-US" sz="4400" b="1" dirty="0" smtClean="0">
                <a:solidFill>
                  <a:srgbClr val="FF0000"/>
                </a:solidFill>
              </a:rPr>
              <a:t>The survey reported that among all the maternal deaths occur;</a:t>
            </a:r>
            <a:endParaRPr lang="en-US" sz="4400" dirty="0" smtClean="0">
              <a:solidFill>
                <a:srgbClr val="FF0000"/>
              </a:solidFill>
            </a:endParaRPr>
          </a:p>
          <a:p>
            <a:pPr>
              <a:buNone/>
            </a:pPr>
            <a:r>
              <a:rPr lang="en-US" sz="4400" dirty="0" smtClean="0"/>
              <a:t>At health facilities – 41% ( among then 46% public facility)</a:t>
            </a:r>
          </a:p>
          <a:p>
            <a:pPr>
              <a:buNone/>
            </a:pPr>
            <a:r>
              <a:rPr lang="en-US" sz="4400" dirty="0" smtClean="0"/>
              <a:t>At home own delivery – 40 %</a:t>
            </a:r>
          </a:p>
          <a:p>
            <a:pPr>
              <a:buNone/>
            </a:pPr>
            <a:r>
              <a:rPr lang="en-US" sz="4400" dirty="0" smtClean="0"/>
              <a:t>On the way– 14 %</a:t>
            </a:r>
          </a:p>
          <a:p>
            <a:pPr lvl="0"/>
            <a:r>
              <a:rPr lang="en-US" sz="4400" dirty="0" smtClean="0"/>
              <a:t>Transit from home to facilities – 7%</a:t>
            </a:r>
          </a:p>
          <a:p>
            <a:pPr lvl="0"/>
            <a:r>
              <a:rPr lang="en-US" sz="4400" dirty="0" smtClean="0"/>
              <a:t>Transit to facilities to facilities – 2%</a:t>
            </a:r>
          </a:p>
          <a:p>
            <a:pPr lvl="0"/>
            <a:r>
              <a:rPr lang="en-US" sz="4400" dirty="0" smtClean="0"/>
              <a:t>Transit to facilities to home – 5%</a:t>
            </a:r>
          </a:p>
          <a:p>
            <a:pPr lvl="0">
              <a:buNone/>
            </a:pPr>
            <a:r>
              <a:rPr lang="en-US" sz="4400" dirty="0" smtClean="0"/>
              <a:t>Pharmacy -1%</a:t>
            </a:r>
          </a:p>
          <a:p>
            <a:pPr lvl="0">
              <a:buNone/>
            </a:pPr>
            <a:r>
              <a:rPr lang="en-US" sz="4400" dirty="0" smtClean="0"/>
              <a:t>Home provider – 1%</a:t>
            </a:r>
          </a:p>
          <a:p>
            <a:pPr lvl="0">
              <a:buNone/>
            </a:pPr>
            <a:r>
              <a:rPr lang="en-US" sz="4400" dirty="0" smtClean="0"/>
              <a:t>Others -   2%</a:t>
            </a:r>
          </a:p>
          <a:p>
            <a:pPr>
              <a:buNone/>
            </a:pPr>
            <a:endParaRPr lang="en-US" sz="4400"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AU" sz="3600" b="1" u="sng" dirty="0" smtClean="0">
                <a:solidFill>
                  <a:srgbClr val="00B050"/>
                </a:solidFill>
              </a:rPr>
              <a:t>Benefits of Safe Motherhood Programme</a:t>
            </a:r>
            <a:endParaRPr lang="en-AU" sz="3600" b="1" u="sng" dirty="0">
              <a:solidFill>
                <a:srgbClr val="00B050"/>
              </a:solidFill>
            </a:endParaRPr>
          </a:p>
        </p:txBody>
      </p:sp>
      <p:sp>
        <p:nvSpPr>
          <p:cNvPr id="3" name="Content Placeholder 2"/>
          <p:cNvSpPr>
            <a:spLocks noGrp="1"/>
          </p:cNvSpPr>
          <p:nvPr>
            <p:ph idx="1"/>
          </p:nvPr>
        </p:nvSpPr>
        <p:spPr>
          <a:xfrm>
            <a:off x="228600" y="1143000"/>
            <a:ext cx="8686800" cy="5410200"/>
          </a:xfrm>
        </p:spPr>
        <p:txBody>
          <a:bodyPr>
            <a:normAutofit fontScale="85000" lnSpcReduction="20000"/>
          </a:bodyPr>
          <a:lstStyle/>
          <a:p>
            <a:pPr marL="0" indent="0">
              <a:buNone/>
            </a:pPr>
            <a:r>
              <a:rPr lang="en-AU" i="1" u="sng" dirty="0">
                <a:solidFill>
                  <a:srgbClr val="C00000"/>
                </a:solidFill>
              </a:rPr>
              <a:t>Women and children can benefit from following services:</a:t>
            </a:r>
          </a:p>
          <a:p>
            <a:pPr marL="0" indent="0">
              <a:buNone/>
            </a:pPr>
            <a:r>
              <a:rPr lang="en-AU" u="sng" dirty="0"/>
              <a:t>1.     Birth Preparedness Package and MNH Activities at Community Level</a:t>
            </a:r>
          </a:p>
          <a:p>
            <a:r>
              <a:rPr lang="en-AU" dirty="0"/>
              <a:t>(Birth preparedness and complication readiness (preparedness of money, health facilities for the    delivery, transport and blood donors).</a:t>
            </a:r>
          </a:p>
          <a:p>
            <a:r>
              <a:rPr lang="en-AU" dirty="0" smtClean="0"/>
              <a:t>Key </a:t>
            </a:r>
            <a:r>
              <a:rPr lang="en-AU" dirty="0"/>
              <a:t>ANC/PNC services (Iron, </a:t>
            </a:r>
            <a:r>
              <a:rPr lang="en-AU" dirty="0" smtClean="0"/>
              <a:t>TD, </a:t>
            </a:r>
            <a:r>
              <a:rPr lang="en-AU" dirty="0"/>
              <a:t>Albendazole, </a:t>
            </a:r>
            <a:r>
              <a:rPr lang="en-AU" dirty="0" smtClean="0"/>
              <a:t>etc.), </a:t>
            </a:r>
            <a:r>
              <a:rPr lang="en-AU" dirty="0"/>
              <a:t>self-care (food, rest, no smoking and no drinking  alcohol, including pregnancy and post-partum period), essential new born care, identification and prompt care seeking for danger signs during pregnancy, delivery, post-partum and newborn period</a:t>
            </a:r>
          </a:p>
          <a:p>
            <a:pPr marL="0" indent="0">
              <a:buNone/>
            </a:pPr>
            <a:r>
              <a:rPr lang="en-AU" dirty="0"/>
              <a:t>2. </a:t>
            </a:r>
            <a:r>
              <a:rPr lang="en-AU" dirty="0" smtClean="0"/>
              <a:t>Rural </a:t>
            </a:r>
            <a:r>
              <a:rPr lang="en-AU" dirty="0"/>
              <a:t>Ultrasound Program</a:t>
            </a:r>
          </a:p>
          <a:p>
            <a:pPr marL="0" indent="0">
              <a:buNone/>
            </a:pPr>
            <a:r>
              <a:rPr lang="en-AU" dirty="0"/>
              <a:t>3. </a:t>
            </a:r>
            <a:r>
              <a:rPr lang="en-AU" dirty="0" smtClean="0"/>
              <a:t>Aama </a:t>
            </a:r>
            <a:r>
              <a:rPr lang="en-AU" dirty="0"/>
              <a:t>and the New born Program</a:t>
            </a:r>
          </a:p>
          <a:p>
            <a:endParaRPr lang="en-AU" dirty="0"/>
          </a:p>
        </p:txBody>
      </p:sp>
      <p:pic>
        <p:nvPicPr>
          <p:cNvPr id="2051"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36" y="5890986"/>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971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228600" y="1066800"/>
            <a:ext cx="8763000" cy="5638800"/>
          </a:xfrm>
        </p:spPr>
        <p:txBody>
          <a:bodyPr>
            <a:normAutofit/>
          </a:bodyPr>
          <a:lstStyle/>
          <a:p>
            <a:r>
              <a:rPr lang="en-AU" dirty="0"/>
              <a:t>The Government of Nepal introduced demand side intervention in maternal health with the aim of improving institutional delivery. </a:t>
            </a:r>
            <a:endParaRPr lang="en-AU" dirty="0" smtClean="0"/>
          </a:p>
          <a:p>
            <a:r>
              <a:rPr lang="en-AU" dirty="0" smtClean="0"/>
              <a:t>The </a:t>
            </a:r>
            <a:r>
              <a:rPr lang="en-AU" dirty="0"/>
              <a:t>Maternity Incentive Scheme was first such intervention, launched in 2005 and designed to share the cost of transportation to health facility. </a:t>
            </a:r>
            <a:endParaRPr lang="en-AU" dirty="0" smtClean="0"/>
          </a:p>
          <a:p>
            <a:r>
              <a:rPr lang="en-AU" dirty="0" smtClean="0"/>
              <a:t>In </a:t>
            </a:r>
            <a:r>
              <a:rPr lang="en-AU" dirty="0"/>
              <a:t>2009, in addition to transport incentive user fees were removed from all types of delivery care, known as the Aama Programme. </a:t>
            </a:r>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7912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506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smtClean="0"/>
              <a:t>Contd…</a:t>
            </a:r>
            <a:endParaRPr lang="en-AU" dirty="0"/>
          </a:p>
        </p:txBody>
      </p:sp>
      <p:sp>
        <p:nvSpPr>
          <p:cNvPr id="3" name="Content Placeholder 2"/>
          <p:cNvSpPr>
            <a:spLocks noGrp="1"/>
          </p:cNvSpPr>
          <p:nvPr>
            <p:ph idx="1"/>
          </p:nvPr>
        </p:nvSpPr>
        <p:spPr>
          <a:xfrm>
            <a:off x="381000" y="1219200"/>
            <a:ext cx="8458200" cy="5181600"/>
          </a:xfrm>
        </p:spPr>
        <p:txBody>
          <a:bodyPr>
            <a:normAutofit/>
          </a:bodyPr>
          <a:lstStyle/>
          <a:p>
            <a:r>
              <a:rPr lang="en-AU" dirty="0"/>
              <a:t>In 2012, a separate demand side intervention called 4 ANC incentives programme (introduced in 2009) was merged with Aama Programme</a:t>
            </a:r>
            <a:r>
              <a:rPr lang="en-AU" dirty="0" smtClean="0"/>
              <a:t>.</a:t>
            </a:r>
          </a:p>
          <a:p>
            <a:pPr marL="0" indent="0">
              <a:buNone/>
            </a:pPr>
            <a:r>
              <a:rPr lang="en-AU" dirty="0" smtClean="0"/>
              <a:t> </a:t>
            </a:r>
            <a:endParaRPr lang="en-AU" dirty="0"/>
          </a:p>
          <a:p>
            <a:r>
              <a:rPr lang="en-AU" dirty="0"/>
              <a:t>In FY 2073/74, the free new born care programme (introduced in FY 2072/73) has been merged to the Aama programme. Aama programme in its current form is known as the Aama and New born programme and has the following provisions:</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307" y="5890986"/>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758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Autofit/>
          </a:bodyPr>
          <a:lstStyle/>
          <a:p>
            <a:r>
              <a:rPr lang="en-AU" sz="2800" dirty="0" smtClean="0"/>
              <a:t/>
            </a:r>
            <a:br>
              <a:rPr lang="en-AU" sz="2800" dirty="0" smtClean="0"/>
            </a:br>
            <a:r>
              <a:rPr lang="en-AU" sz="3600" b="1" dirty="0" smtClean="0">
                <a:solidFill>
                  <a:srgbClr val="00B0F0"/>
                </a:solidFill>
              </a:rPr>
              <a:t>Mother </a:t>
            </a:r>
            <a:r>
              <a:rPr lang="en-AU" sz="3600" b="1" dirty="0">
                <a:solidFill>
                  <a:srgbClr val="00B0F0"/>
                </a:solidFill>
              </a:rPr>
              <a:t>and newborn can  directly benefit from the following services:</a:t>
            </a:r>
            <a:br>
              <a:rPr lang="en-AU" sz="3600" b="1" dirty="0">
                <a:solidFill>
                  <a:srgbClr val="00B0F0"/>
                </a:solidFill>
              </a:rPr>
            </a:br>
            <a:endParaRPr lang="en-AU" sz="3600" b="1" dirty="0">
              <a:solidFill>
                <a:srgbClr val="00B0F0"/>
              </a:solidFill>
            </a:endParaRPr>
          </a:p>
        </p:txBody>
      </p:sp>
      <p:sp>
        <p:nvSpPr>
          <p:cNvPr id="3" name="Content Placeholder 2"/>
          <p:cNvSpPr>
            <a:spLocks noGrp="1"/>
          </p:cNvSpPr>
          <p:nvPr>
            <p:ph idx="1"/>
          </p:nvPr>
        </p:nvSpPr>
        <p:spPr>
          <a:xfrm>
            <a:off x="152400" y="1219200"/>
            <a:ext cx="8534400" cy="4906963"/>
          </a:xfrm>
        </p:spPr>
        <p:txBody>
          <a:bodyPr>
            <a:normAutofit fontScale="92500"/>
          </a:bodyPr>
          <a:lstStyle/>
          <a:p>
            <a:r>
              <a:rPr lang="en-AU" b="1" dirty="0" smtClean="0"/>
              <a:t>Transport </a:t>
            </a:r>
            <a:r>
              <a:rPr lang="en-AU" b="1" dirty="0"/>
              <a:t>incentive for institutional delivery:</a:t>
            </a:r>
            <a:r>
              <a:rPr lang="en-AU" dirty="0"/>
              <a:t> A cash payment is made to women immediately following institutional delivery: NPR. 1,500 in mountain, NPR. 1,000 in hill and NPR. 500 in Terai districts</a:t>
            </a:r>
            <a:r>
              <a:rPr lang="en-AU" dirty="0" smtClean="0"/>
              <a:t>.</a:t>
            </a:r>
          </a:p>
          <a:p>
            <a:pPr marL="0" indent="0">
              <a:buNone/>
            </a:pPr>
            <a:endParaRPr lang="en-AU" dirty="0"/>
          </a:p>
          <a:p>
            <a:r>
              <a:rPr lang="en-AU" b="1" dirty="0"/>
              <a:t>Incentive for 4 ANC visits:</a:t>
            </a:r>
            <a:r>
              <a:rPr lang="en-AU" dirty="0"/>
              <a:t> A cash payment of NRs. 400 is made to women on completion of four ANC visits at the 4, 6, 8 and 9 months of pregnancy institutional delivery and post-natal care.</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90986"/>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551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152400" y="990600"/>
            <a:ext cx="8839200" cy="5638800"/>
          </a:xfrm>
        </p:spPr>
        <p:txBody>
          <a:bodyPr>
            <a:normAutofit fontScale="77500" lnSpcReduction="20000"/>
          </a:bodyPr>
          <a:lstStyle/>
          <a:p>
            <a:r>
              <a:rPr lang="en-AU" b="1" dirty="0"/>
              <a:t>Free institutional delivery services:</a:t>
            </a:r>
            <a:r>
              <a:rPr lang="en-AU" dirty="0"/>
              <a:t> A payment to the health facility for the provision of free delivery care. For normal delivery, health facilities with less than 25 beds receive NPR. 1,000;, while health facilities with 25 or more beds receive NPR. 1,500. For complicated deliveries health facilities receive NPR. 3,000;  for C-Sections (surgery) NPR. 7,000. Ten complications i.e. APH requiring blood transfusion, PPH requiring blood transfusion or MRP or exploration, severe pre-eclampsia, eclampsia, MRP for retained placenta, puerperal sepsis, instrumental delivery, and management of abortion complications requiring blood transfusion and admission longer than 24 hours with IV antibiotics for sepsis are included as complicated deliveries. Anti-D administration for RH negative is reimbursed NPR.5000. Laparotomy for perforation due to abortion, indicated or emergency CS, laparotomy for ectopic pregnancy and ruptured uterus is reimbursed NPR. 7000.</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5887357"/>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0194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228600" y="1219200"/>
            <a:ext cx="8763000" cy="5410200"/>
          </a:xfrm>
        </p:spPr>
        <p:txBody>
          <a:bodyPr>
            <a:normAutofit fontScale="92500" lnSpcReduction="20000"/>
          </a:bodyPr>
          <a:lstStyle/>
          <a:p>
            <a:r>
              <a:rPr lang="en-AU" b="1" dirty="0" smtClean="0"/>
              <a:t>Incentives </a:t>
            </a:r>
            <a:r>
              <a:rPr lang="en-AU" b="1" dirty="0"/>
              <a:t>to health workers for deliveries:</a:t>
            </a:r>
            <a:r>
              <a:rPr lang="en-AU" dirty="0"/>
              <a:t> A cash payment of NPR. 300 are made to health worker attending all forms of deliveries viz: normal, complicated and </a:t>
            </a:r>
            <a:r>
              <a:rPr lang="en-AU" dirty="0" smtClean="0"/>
              <a:t>caesarean </a:t>
            </a:r>
            <a:r>
              <a:rPr lang="en-AU" dirty="0"/>
              <a:t>section. This is to be arranged form the health facility reimbursement.</a:t>
            </a:r>
          </a:p>
          <a:p>
            <a:r>
              <a:rPr lang="en-AU" b="1" dirty="0"/>
              <a:t>Free sick new born care:</a:t>
            </a:r>
            <a:r>
              <a:rPr lang="en-AU" dirty="0"/>
              <a:t> A payment to the health facility for the provision of free sick new born care. Health facilities are reimbursed for a set package of care cost viz: 'Package 0' no cost, 'Package A' NPR.1000, 'Package B' NPR. 2000 and 'Package C' NPR. 5000. Health facility can claim as high as combination of A+B+C NPR.8000, depending on medicines, diagnostic and treatment services provided.</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193"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16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AU" dirty="0" smtClean="0"/>
              <a:t>Contd…</a:t>
            </a:r>
            <a:endParaRPr lang="en-AU" dirty="0"/>
          </a:p>
        </p:txBody>
      </p:sp>
      <p:sp>
        <p:nvSpPr>
          <p:cNvPr id="3" name="Content Placeholder 2"/>
          <p:cNvSpPr>
            <a:spLocks noGrp="1"/>
          </p:cNvSpPr>
          <p:nvPr>
            <p:ph idx="1"/>
          </p:nvPr>
        </p:nvSpPr>
        <p:spPr>
          <a:xfrm>
            <a:off x="152400" y="1066800"/>
            <a:ext cx="8763000" cy="5486400"/>
          </a:xfrm>
        </p:spPr>
        <p:txBody>
          <a:bodyPr>
            <a:normAutofit fontScale="92500" lnSpcReduction="20000"/>
          </a:bodyPr>
          <a:lstStyle/>
          <a:p>
            <a:r>
              <a:rPr lang="en-US" dirty="0"/>
              <a:t>Worldwide, it is estimated that 529,000 women die yearly from complications of pregnancy and childbirth—about </a:t>
            </a:r>
            <a:r>
              <a:rPr lang="en-US" b="1" dirty="0"/>
              <a:t>one woman every minute</a:t>
            </a:r>
            <a:r>
              <a:rPr lang="en-US" dirty="0"/>
              <a:t>. </a:t>
            </a:r>
            <a:endParaRPr lang="en-US" dirty="0" smtClean="0"/>
          </a:p>
          <a:p>
            <a:r>
              <a:rPr lang="en-US" dirty="0" smtClean="0"/>
              <a:t>Some </a:t>
            </a:r>
            <a:r>
              <a:rPr lang="en-US" dirty="0"/>
              <a:t>99 percent of these deaths occur in developing countries, where a woman's lifetime risk of dying from pregnancy-related complications is 45 times higher than that of her counterparts in developed countries. </a:t>
            </a:r>
            <a:endParaRPr lang="en-US" dirty="0" smtClean="0"/>
          </a:p>
          <a:p>
            <a:r>
              <a:rPr lang="en-US" dirty="0" smtClean="0"/>
              <a:t>The </a:t>
            </a:r>
            <a:r>
              <a:rPr lang="en-US" dirty="0"/>
              <a:t>risk of dying from pregnancy-related complications is </a:t>
            </a:r>
            <a:r>
              <a:rPr lang="en-US" b="1" dirty="0"/>
              <a:t>highest in sub-Saharan Africa and in South-Central Asia</a:t>
            </a:r>
            <a:r>
              <a:rPr lang="en-US" dirty="0"/>
              <a:t>, where in some countries the maternal mortality ratios are more than 1,000 deaths per 100,000 live births. </a:t>
            </a:r>
            <a:endParaRPr lang="en-AU" dirty="0"/>
          </a:p>
          <a:p>
            <a:endParaRPr lang="en-AU" dirty="0"/>
          </a:p>
        </p:txBody>
      </p:sp>
    </p:spTree>
    <p:extLst>
      <p:ext uri="{BB962C8B-B14F-4D97-AF65-F5344CB8AC3E}">
        <p14:creationId xmlns:p14="http://schemas.microsoft.com/office/powerpoint/2010/main" val="863967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smtClean="0"/>
              <a:t>Contd…</a:t>
            </a:r>
            <a:endParaRPr lang="en-AU" dirty="0"/>
          </a:p>
        </p:txBody>
      </p:sp>
      <p:sp>
        <p:nvSpPr>
          <p:cNvPr id="3" name="Content Placeholder 2"/>
          <p:cNvSpPr>
            <a:spLocks noGrp="1"/>
          </p:cNvSpPr>
          <p:nvPr>
            <p:ph idx="1"/>
          </p:nvPr>
        </p:nvSpPr>
        <p:spPr>
          <a:xfrm>
            <a:off x="304800" y="1066800"/>
            <a:ext cx="8534400" cy="5486400"/>
          </a:xfrm>
        </p:spPr>
        <p:txBody>
          <a:bodyPr>
            <a:normAutofit fontScale="92500" lnSpcReduction="20000"/>
          </a:bodyPr>
          <a:lstStyle/>
          <a:p>
            <a:r>
              <a:rPr lang="en-AU" dirty="0"/>
              <a:t>Incentives to health worker for sick new born care: A cash payment of NPR. 300 are made to health worker providing all forms of service packaged. This is to be arranged form the health facility </a:t>
            </a:r>
            <a:r>
              <a:rPr lang="en-AU" dirty="0" smtClean="0"/>
              <a:t>reimbursement</a:t>
            </a:r>
          </a:p>
          <a:p>
            <a:pPr marL="0" indent="0">
              <a:buNone/>
            </a:pPr>
            <a:r>
              <a:rPr lang="en-AU" dirty="0" smtClean="0"/>
              <a:t>4</a:t>
            </a:r>
            <a:r>
              <a:rPr lang="en-AU" dirty="0"/>
              <a:t>. R</a:t>
            </a:r>
            <a:r>
              <a:rPr lang="en-AU" b="1" dirty="0"/>
              <a:t>e</a:t>
            </a:r>
            <a:r>
              <a:rPr lang="en-AU" dirty="0"/>
              <a:t>productive Health Morbidity Prevention and management Program</a:t>
            </a:r>
          </a:p>
          <a:p>
            <a:pPr marL="0" indent="0">
              <a:buNone/>
            </a:pPr>
            <a:r>
              <a:rPr lang="en-AU" dirty="0"/>
              <a:t>5. Management of Pelvic Organ Prolapse</a:t>
            </a:r>
          </a:p>
          <a:p>
            <a:pPr marL="0" indent="0">
              <a:buNone/>
            </a:pPr>
            <a:r>
              <a:rPr lang="en-AU" dirty="0"/>
              <a:t>6. Cervical cancer screening and prevention training</a:t>
            </a:r>
          </a:p>
          <a:p>
            <a:pPr marL="0" indent="0">
              <a:buNone/>
            </a:pPr>
            <a:r>
              <a:rPr lang="en-AU" dirty="0"/>
              <a:t>7. Obstetric Fistula management</a:t>
            </a:r>
          </a:p>
          <a:p>
            <a:pPr marL="0" indent="0">
              <a:buNone/>
            </a:pPr>
            <a:r>
              <a:rPr lang="en-AU" dirty="0"/>
              <a:t>8. Emergency Referral Fund</a:t>
            </a:r>
          </a:p>
          <a:p>
            <a:pPr marL="0" indent="0">
              <a:buNone/>
            </a:pPr>
            <a:r>
              <a:rPr lang="en-AU" dirty="0"/>
              <a:t>9. Nyano Jhola Programme</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489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t/>
            </a:r>
            <a:br>
              <a:rPr lang="en-US" b="1" dirty="0" smtClean="0"/>
            </a:br>
            <a:r>
              <a:rPr lang="en-US" b="1" dirty="0" smtClean="0"/>
              <a:t/>
            </a:r>
            <a:br>
              <a:rPr lang="en-US" b="1" dirty="0" smtClean="0"/>
            </a:br>
            <a:r>
              <a:rPr lang="en-US" sz="3600" b="1" dirty="0" smtClean="0">
                <a:solidFill>
                  <a:srgbClr val="00B050"/>
                </a:solidFill>
              </a:rPr>
              <a:t>Definition of maternity and obstetrical care</a:t>
            </a:r>
            <a:r>
              <a:rPr lang="en-US" dirty="0" smtClean="0"/>
              <a:t/>
            </a:r>
            <a:br>
              <a:rPr lang="en-US" dirty="0" smtClean="0"/>
            </a:b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228600" y="762000"/>
            <a:ext cx="8686800" cy="5943600"/>
          </a:xfrm>
        </p:spPr>
        <p:txBody>
          <a:bodyPr>
            <a:normAutofit/>
          </a:bodyPr>
          <a:lstStyle/>
          <a:p>
            <a:pPr lvl="0">
              <a:buNone/>
            </a:pPr>
            <a:endParaRPr lang="en-US" b="1" dirty="0"/>
          </a:p>
          <a:p>
            <a:pPr lvl="0">
              <a:buNone/>
            </a:pPr>
            <a:r>
              <a:rPr lang="en-US" b="1" dirty="0" smtClean="0">
                <a:solidFill>
                  <a:srgbClr val="FF0000"/>
                </a:solidFill>
              </a:rPr>
              <a:t>1. Basic Maternity Care</a:t>
            </a:r>
            <a:endParaRPr lang="en-US" dirty="0" smtClean="0">
              <a:solidFill>
                <a:srgbClr val="FF0000"/>
              </a:solidFill>
            </a:endParaRPr>
          </a:p>
          <a:p>
            <a:pPr>
              <a:buNone/>
            </a:pPr>
            <a:r>
              <a:rPr lang="en-US" dirty="0" smtClean="0"/>
              <a:t> All pregnant women should receive basic maternal care.</a:t>
            </a:r>
          </a:p>
          <a:p>
            <a:pPr>
              <a:buNone/>
            </a:pPr>
            <a:r>
              <a:rPr lang="en-US" dirty="0" smtClean="0"/>
              <a:t> </a:t>
            </a:r>
          </a:p>
          <a:p>
            <a:pPr>
              <a:buNone/>
            </a:pPr>
            <a:r>
              <a:rPr lang="en-US" b="1" u="sng" dirty="0" smtClean="0">
                <a:solidFill>
                  <a:srgbClr val="00B0F0"/>
                </a:solidFill>
              </a:rPr>
              <a:t>What is Basic Maternity Care?</a:t>
            </a:r>
            <a:endParaRPr lang="en-US" u="sng" dirty="0" smtClean="0">
              <a:solidFill>
                <a:srgbClr val="00B0F0"/>
              </a:solidFill>
            </a:endParaRPr>
          </a:p>
          <a:p>
            <a:pPr lvl="0">
              <a:buNone/>
            </a:pPr>
            <a:r>
              <a:rPr lang="en-US" dirty="0" smtClean="0"/>
              <a:t>1. Antenatal care</a:t>
            </a:r>
          </a:p>
          <a:p>
            <a:pPr lvl="0">
              <a:buNone/>
            </a:pPr>
            <a:r>
              <a:rPr lang="en-US" dirty="0" smtClean="0"/>
              <a:t>2. Safe Delivery</a:t>
            </a:r>
          </a:p>
          <a:p>
            <a:pPr lvl="0">
              <a:buNone/>
            </a:pPr>
            <a:r>
              <a:rPr lang="en-US" dirty="0" smtClean="0"/>
              <a:t>3. Postnatal Care</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1871"/>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a:xfrm>
            <a:off x="304800" y="1295400"/>
            <a:ext cx="8686800" cy="5181600"/>
          </a:xfrm>
        </p:spPr>
        <p:txBody>
          <a:bodyPr>
            <a:normAutofit fontScale="92500" lnSpcReduction="10000"/>
          </a:bodyPr>
          <a:lstStyle/>
          <a:p>
            <a:pPr lvl="0">
              <a:buNone/>
            </a:pPr>
            <a:r>
              <a:rPr lang="en-US" u="sng" dirty="0"/>
              <a:t>4. Preventive measures</a:t>
            </a:r>
          </a:p>
          <a:p>
            <a:pPr>
              <a:buNone/>
            </a:pPr>
            <a:r>
              <a:rPr lang="en-US" dirty="0"/>
              <a:t> - Screening for anemia in pregnancy, treatment, referral</a:t>
            </a:r>
          </a:p>
          <a:p>
            <a:pPr>
              <a:buNone/>
            </a:pPr>
            <a:r>
              <a:rPr lang="en-US" dirty="0"/>
              <a:t> - Control of anemia in pregnancy (hookworm) and Malaria</a:t>
            </a:r>
          </a:p>
          <a:p>
            <a:pPr>
              <a:buNone/>
            </a:pPr>
            <a:r>
              <a:rPr lang="en-US" dirty="0"/>
              <a:t> - Dietary modification and </a:t>
            </a:r>
            <a:r>
              <a:rPr lang="en-US" dirty="0" smtClean="0"/>
              <a:t>Iron/Foliate supplementation</a:t>
            </a:r>
          </a:p>
          <a:p>
            <a:pPr>
              <a:buNone/>
            </a:pPr>
            <a:r>
              <a:rPr lang="en-US" dirty="0" smtClean="0"/>
              <a:t>5</a:t>
            </a:r>
            <a:r>
              <a:rPr lang="en-US" dirty="0"/>
              <a:t>. Referral during antenatal, delivery and postnatal in case of emergency care</a:t>
            </a:r>
          </a:p>
          <a:p>
            <a:pPr>
              <a:buNone/>
            </a:pPr>
            <a:r>
              <a:rPr lang="en-US" dirty="0"/>
              <a:t>6. Simple Measures (uterine massage, breast feeding) to prevent post partum hemorrhage</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336" y="5869214"/>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5663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lvl="0"/>
            <a:r>
              <a:rPr lang="en-US" b="1" dirty="0" smtClean="0"/>
              <a:t/>
            </a:r>
            <a:br>
              <a:rPr lang="en-US" b="1" dirty="0" smtClean="0"/>
            </a:br>
            <a:r>
              <a:rPr lang="en-US" b="1" dirty="0" smtClean="0">
                <a:solidFill>
                  <a:srgbClr val="FF0000"/>
                </a:solidFill>
              </a:rPr>
              <a:t>2. Essential Obstetric Care</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838200"/>
            <a:ext cx="8763000" cy="5791200"/>
          </a:xfrm>
        </p:spPr>
        <p:txBody>
          <a:bodyPr>
            <a:normAutofit fontScale="85000" lnSpcReduction="10000"/>
          </a:bodyPr>
          <a:lstStyle/>
          <a:p>
            <a:pPr lvl="0" algn="just"/>
            <a:r>
              <a:rPr lang="en-US" dirty="0" smtClean="0"/>
              <a:t>Essential obstetric care is needed to those (approximately 40%) of all pregnant women who will develop complication during pregnancy.</a:t>
            </a:r>
          </a:p>
          <a:p>
            <a:pPr>
              <a:buNone/>
            </a:pPr>
            <a:r>
              <a:rPr lang="en-US" b="1" dirty="0" smtClean="0">
                <a:solidFill>
                  <a:srgbClr val="00B0F0"/>
                </a:solidFill>
              </a:rPr>
              <a:t>What is Essential Obstetric Care?</a:t>
            </a:r>
            <a:endParaRPr lang="en-US" dirty="0" smtClean="0">
              <a:solidFill>
                <a:srgbClr val="00B0F0"/>
              </a:solidFill>
            </a:endParaRPr>
          </a:p>
          <a:p>
            <a:pPr algn="just">
              <a:buNone/>
            </a:pPr>
            <a:r>
              <a:rPr lang="en-US" dirty="0" smtClean="0"/>
              <a:t>	Essential Obstetric Care is the term used to describe the elements of obstetric care needed for the management of both normal and complicated pregnancy, delivery and post partum period. </a:t>
            </a:r>
            <a:r>
              <a:rPr lang="en-US" b="1" u="sng" dirty="0" smtClean="0"/>
              <a:t>Essential Obstetric care includes normal care, basic emergency obstetrical care and comprehensive emergency obstetric care. </a:t>
            </a:r>
          </a:p>
          <a:p>
            <a:pPr algn="just">
              <a:buNone/>
            </a:pPr>
            <a:r>
              <a:rPr lang="en-US" b="1" dirty="0" smtClean="0">
                <a:solidFill>
                  <a:srgbClr val="00B0F0"/>
                </a:solidFill>
              </a:rPr>
              <a:t>Why Essential Obstetric Care?</a:t>
            </a:r>
          </a:p>
          <a:p>
            <a:pPr algn="just">
              <a:buNone/>
            </a:pPr>
            <a:r>
              <a:rPr lang="en-US" dirty="0" smtClean="0"/>
              <a:t>	Ensuring access to essential obstetric care is especially important in reducing maternal deaths. </a:t>
            </a:r>
          </a:p>
          <a:p>
            <a:pPr algn="just">
              <a:buNone/>
            </a:pPr>
            <a:r>
              <a:rPr lang="en-US" dirty="0" smtClean="0"/>
              <a:t>	</a:t>
            </a:r>
          </a:p>
          <a:p>
            <a:endParaRPr lang="en-US" dirty="0" smtClean="0"/>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593"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lvl="0"/>
            <a:r>
              <a:rPr lang="en-US" b="1" dirty="0" smtClean="0"/>
              <a:t/>
            </a:r>
            <a:br>
              <a:rPr lang="en-US" b="1" dirty="0" smtClean="0"/>
            </a:br>
            <a:r>
              <a:rPr lang="en-US" b="1" dirty="0" smtClean="0">
                <a:solidFill>
                  <a:srgbClr val="FF0000"/>
                </a:solidFill>
              </a:rPr>
              <a:t>3. Emergency Obstetric Care </a:t>
            </a:r>
            <a:r>
              <a:rPr lang="en-US" dirty="0" smtClean="0"/>
              <a:t/>
            </a:r>
            <a:br>
              <a:rPr lang="en-US" dirty="0" smtClean="0"/>
            </a:br>
            <a:endParaRPr lang="en-US" dirty="0"/>
          </a:p>
        </p:txBody>
      </p:sp>
      <p:sp>
        <p:nvSpPr>
          <p:cNvPr id="3" name="Content Placeholder 2"/>
          <p:cNvSpPr>
            <a:spLocks noGrp="1"/>
          </p:cNvSpPr>
          <p:nvPr>
            <p:ph idx="1"/>
          </p:nvPr>
        </p:nvSpPr>
        <p:spPr>
          <a:xfrm>
            <a:off x="152400" y="914400"/>
            <a:ext cx="8763000" cy="5791200"/>
          </a:xfrm>
        </p:spPr>
        <p:txBody>
          <a:bodyPr>
            <a:normAutofit fontScale="85000" lnSpcReduction="10000"/>
          </a:bodyPr>
          <a:lstStyle/>
          <a:p>
            <a:pPr lvl="0">
              <a:buNone/>
            </a:pPr>
            <a:r>
              <a:rPr lang="en-US" b="1" i="1" u="sng" dirty="0" smtClean="0"/>
              <a:t>Emergency Obstetric Care </a:t>
            </a:r>
            <a:endParaRPr lang="en-US" i="1" u="sng" dirty="0" smtClean="0"/>
          </a:p>
          <a:p>
            <a:pPr>
              <a:buNone/>
            </a:pPr>
            <a:r>
              <a:rPr lang="en-US" dirty="0" smtClean="0"/>
              <a:t> 15% of all pregnant women develop serious complication and they require life-saving  access (BEmOC and CEmOC) to quality obstetric services.</a:t>
            </a:r>
          </a:p>
          <a:p>
            <a:pPr>
              <a:buNone/>
            </a:pPr>
            <a:r>
              <a:rPr lang="en-US" b="1" dirty="0" smtClean="0"/>
              <a:t> </a:t>
            </a:r>
            <a:r>
              <a:rPr lang="en-US" b="1" dirty="0" smtClean="0">
                <a:solidFill>
                  <a:srgbClr val="00B050"/>
                </a:solidFill>
              </a:rPr>
              <a:t>What is</a:t>
            </a:r>
            <a:r>
              <a:rPr lang="en-US" dirty="0" smtClean="0">
                <a:solidFill>
                  <a:srgbClr val="00B050"/>
                </a:solidFill>
              </a:rPr>
              <a:t> </a:t>
            </a:r>
            <a:r>
              <a:rPr lang="en-US" b="1" dirty="0" smtClean="0">
                <a:solidFill>
                  <a:srgbClr val="00B050"/>
                </a:solidFill>
              </a:rPr>
              <a:t>emergency obstetric care</a:t>
            </a:r>
            <a:r>
              <a:rPr lang="en-US" dirty="0" smtClean="0">
                <a:solidFill>
                  <a:srgbClr val="00B050"/>
                </a:solidFill>
              </a:rPr>
              <a:t>?</a:t>
            </a:r>
          </a:p>
          <a:p>
            <a:pPr algn="just">
              <a:buFont typeface="Wingdings" pitchFamily="2" charset="2"/>
              <a:buChar char="ü"/>
            </a:pPr>
            <a:r>
              <a:rPr lang="en-US" dirty="0" smtClean="0"/>
              <a:t> Emergency obstetric care refers to a series of signal (indication) functions performed in health-care facilities that can ensure timely access to care for women experiencing complications and prevent the death of a woman who is experiencing complications of pregnancy. </a:t>
            </a:r>
          </a:p>
          <a:p>
            <a:pPr algn="just">
              <a:buFont typeface="Wingdings" pitchFamily="2" charset="2"/>
              <a:buChar char="ü"/>
            </a:pPr>
            <a:r>
              <a:rPr lang="en-US" dirty="0" smtClean="0"/>
              <a:t>EmOC is a response to complications and is not standard practice for all deliveries. The emergency obstetric care functions are often divided into two categories: </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solidFill>
                  <a:srgbClr val="FF0000"/>
                </a:solidFill>
              </a:rPr>
              <a:t>Types of Emergency Obstetrical Care</a:t>
            </a:r>
            <a:endParaRPr lang="en-US" b="1" u="sng" dirty="0">
              <a:solidFill>
                <a:srgbClr val="FF0000"/>
              </a:solidFill>
            </a:endParaRPr>
          </a:p>
        </p:txBody>
      </p:sp>
      <p:sp>
        <p:nvSpPr>
          <p:cNvPr id="3" name="Content Placeholder 2"/>
          <p:cNvSpPr>
            <a:spLocks noGrp="1"/>
          </p:cNvSpPr>
          <p:nvPr>
            <p:ph idx="1"/>
          </p:nvPr>
        </p:nvSpPr>
        <p:spPr>
          <a:xfrm>
            <a:off x="152400" y="838200"/>
            <a:ext cx="8839200" cy="5791200"/>
          </a:xfrm>
        </p:spPr>
        <p:txBody>
          <a:bodyPr>
            <a:normAutofit/>
          </a:bodyPr>
          <a:lstStyle/>
          <a:p>
            <a:pPr>
              <a:buNone/>
            </a:pPr>
            <a:r>
              <a:rPr lang="en-US" sz="2800" dirty="0" smtClean="0"/>
              <a:t>I. Basic Emergency obstetrical care (BEmOC)</a:t>
            </a:r>
          </a:p>
          <a:p>
            <a:pPr>
              <a:buNone/>
            </a:pPr>
            <a:r>
              <a:rPr lang="en-US" sz="2800" dirty="0" smtClean="0"/>
              <a:t>II. Comprehensive Emergency obstetric care (CEmOC)</a:t>
            </a:r>
          </a:p>
          <a:p>
            <a:pPr algn="ctr">
              <a:buNone/>
            </a:pPr>
            <a:r>
              <a:rPr lang="en-US" sz="2800" dirty="0" smtClean="0"/>
              <a:t>OR</a:t>
            </a:r>
          </a:p>
          <a:p>
            <a:pPr>
              <a:buNone/>
            </a:pPr>
            <a:r>
              <a:rPr lang="en-US" sz="2800" dirty="0" smtClean="0"/>
              <a:t>I. Basic Emergency obstetrical &amp; neonatal care (BEmONC)</a:t>
            </a:r>
          </a:p>
          <a:p>
            <a:pPr>
              <a:buNone/>
            </a:pPr>
            <a:r>
              <a:rPr lang="en-US" sz="2800" dirty="0" smtClean="0"/>
              <a:t>II. Comprehensive Emergency obstetric &amp; neonatal care (CEmONC)</a:t>
            </a:r>
          </a:p>
          <a:p>
            <a:pPr>
              <a:buNone/>
            </a:pPr>
            <a:r>
              <a:rPr lang="en-US" sz="2800" dirty="0" smtClean="0"/>
              <a:t> </a:t>
            </a:r>
          </a:p>
          <a:p>
            <a:pPr>
              <a:buNone/>
            </a:pPr>
            <a:r>
              <a:rPr lang="en-US" sz="2800" i="1" u="sng" dirty="0" smtClean="0"/>
              <a:t>Note: the term BEmOC and CEmOC replaced  by the term BEmONC and CEmONC  Because neonatal component also have added in it</a:t>
            </a:r>
            <a:endParaRPr lang="en-US" sz="2800" i="1" u="sng"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72843"/>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u="sng" dirty="0" smtClean="0">
                <a:solidFill>
                  <a:srgbClr val="00B050"/>
                </a:solidFill>
              </a:rPr>
              <a:t>Basic EmONC</a:t>
            </a:r>
            <a:endParaRPr lang="en-US" u="sng" dirty="0">
              <a:solidFill>
                <a:srgbClr val="00B050"/>
              </a:solidFill>
            </a:endParaRPr>
          </a:p>
        </p:txBody>
      </p:sp>
      <p:sp>
        <p:nvSpPr>
          <p:cNvPr id="3" name="Content Placeholder 2"/>
          <p:cNvSpPr>
            <a:spLocks noGrp="1"/>
          </p:cNvSpPr>
          <p:nvPr>
            <p:ph idx="1"/>
          </p:nvPr>
        </p:nvSpPr>
        <p:spPr>
          <a:xfrm>
            <a:off x="152400" y="762000"/>
            <a:ext cx="8763000" cy="5943600"/>
          </a:xfrm>
        </p:spPr>
        <p:txBody>
          <a:bodyPr>
            <a:normAutofit/>
          </a:bodyPr>
          <a:lstStyle/>
          <a:p>
            <a:pPr>
              <a:buNone/>
            </a:pPr>
            <a:r>
              <a:rPr lang="en-US" b="1" dirty="0" smtClean="0"/>
              <a:t>Basic EmOC,</a:t>
            </a:r>
            <a:r>
              <a:rPr lang="en-US" dirty="0" smtClean="0"/>
              <a:t> which can be provided at a health centre by a nurse, midwife or doctor without the need for an operating theatre. </a:t>
            </a:r>
            <a:r>
              <a:rPr lang="en-US" i="1" u="sng" dirty="0" smtClean="0">
                <a:solidFill>
                  <a:srgbClr val="00B0F0"/>
                </a:solidFill>
              </a:rPr>
              <a:t>The </a:t>
            </a:r>
            <a:r>
              <a:rPr lang="en-US" b="1" i="1" u="sng" dirty="0" smtClean="0">
                <a:solidFill>
                  <a:srgbClr val="00B0F0"/>
                </a:solidFill>
              </a:rPr>
              <a:t>basic EmONC </a:t>
            </a:r>
            <a:r>
              <a:rPr lang="en-US" i="1" u="sng" dirty="0" smtClean="0">
                <a:solidFill>
                  <a:srgbClr val="00B0F0"/>
                </a:solidFill>
              </a:rPr>
              <a:t>functions mostly consist of:</a:t>
            </a:r>
          </a:p>
          <a:p>
            <a:pPr lvl="0"/>
            <a:r>
              <a:rPr lang="en-US" dirty="0" smtClean="0"/>
              <a:t>Injectable oxytocins – to prevent and manage post partum hemorrhage.</a:t>
            </a:r>
          </a:p>
          <a:p>
            <a:pPr lvl="0"/>
            <a:r>
              <a:rPr lang="en-US" dirty="0" smtClean="0"/>
              <a:t>Injectable antibiotics – to treat infection</a:t>
            </a:r>
          </a:p>
          <a:p>
            <a:pPr lvl="0"/>
            <a:r>
              <a:rPr lang="en-US" dirty="0" smtClean="0"/>
              <a:t>Injectable sedatives/anticonvulsant – to prevent and manage eclampsia</a:t>
            </a:r>
          </a:p>
          <a:p>
            <a:pPr>
              <a:buNone/>
            </a:pPr>
            <a:endParaRPr lang="en-US" dirty="0" smtClean="0"/>
          </a:p>
          <a:p>
            <a:pPr>
              <a:buNone/>
            </a:pPr>
            <a:endParaRPr lang="en-US" dirty="0" smtClean="0"/>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801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AU" dirty="0" smtClean="0"/>
              <a:t>Contd…</a:t>
            </a:r>
            <a:endParaRPr lang="en-AU" dirty="0"/>
          </a:p>
        </p:txBody>
      </p:sp>
      <p:sp>
        <p:nvSpPr>
          <p:cNvPr id="3" name="Content Placeholder 2"/>
          <p:cNvSpPr>
            <a:spLocks noGrp="1"/>
          </p:cNvSpPr>
          <p:nvPr>
            <p:ph idx="1"/>
          </p:nvPr>
        </p:nvSpPr>
        <p:spPr>
          <a:xfrm>
            <a:off x="304800" y="1219200"/>
            <a:ext cx="8610600" cy="5334000"/>
          </a:xfrm>
        </p:spPr>
        <p:txBody>
          <a:bodyPr>
            <a:normAutofit/>
          </a:bodyPr>
          <a:lstStyle/>
          <a:p>
            <a:pPr lvl="0"/>
            <a:r>
              <a:rPr lang="en-US" dirty="0"/>
              <a:t>Anti-hypertensive drugs – to manage pregnancy induced hypertension</a:t>
            </a:r>
          </a:p>
          <a:p>
            <a:pPr lvl="0"/>
            <a:r>
              <a:rPr lang="en-US" dirty="0"/>
              <a:t>IV electrolytes – to manage shock</a:t>
            </a:r>
          </a:p>
          <a:p>
            <a:pPr lvl="0"/>
            <a:r>
              <a:rPr lang="en-US" dirty="0"/>
              <a:t>Manual removal of Placenta – to manage retained placenta </a:t>
            </a:r>
          </a:p>
          <a:p>
            <a:pPr lvl="0"/>
            <a:r>
              <a:rPr lang="en-US" dirty="0"/>
              <a:t>Post Abortion Care (D and C and MVA) – to manage abortion complications</a:t>
            </a:r>
          </a:p>
          <a:p>
            <a:pPr lvl="0"/>
            <a:r>
              <a:rPr lang="en-US" dirty="0"/>
              <a:t>Instrumental delivery (Forceps/Vacuum) – to mange prolong labour (Assisted vaginal delivery) </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079" y="58801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12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553200"/>
          </a:xfrm>
        </p:spPr>
        <p:txBody>
          <a:bodyPr>
            <a:normAutofit fontScale="92500" lnSpcReduction="10000"/>
          </a:bodyPr>
          <a:lstStyle/>
          <a:p>
            <a:pPr>
              <a:buNone/>
            </a:pPr>
            <a:r>
              <a:rPr lang="en-US" b="1" u="sng" dirty="0" smtClean="0">
                <a:solidFill>
                  <a:srgbClr val="00B050"/>
                </a:solidFill>
              </a:rPr>
              <a:t>Comprehensive EmONC</a:t>
            </a:r>
            <a:r>
              <a:rPr lang="en-US" u="sng" dirty="0" smtClean="0">
                <a:solidFill>
                  <a:srgbClr val="00B050"/>
                </a:solidFill>
              </a:rPr>
              <a:t> </a:t>
            </a:r>
          </a:p>
          <a:p>
            <a:pPr algn="just">
              <a:buNone/>
            </a:pPr>
            <a:r>
              <a:rPr lang="en-US" i="1" u="sng" dirty="0" smtClean="0"/>
              <a:t>It is usually performed in district hospitals (first referral level) </a:t>
            </a:r>
          </a:p>
          <a:p>
            <a:pPr algn="just">
              <a:buNone/>
            </a:pPr>
            <a:r>
              <a:rPr lang="en-US" dirty="0" smtClean="0"/>
              <a:t>CEmONC facilities should be able to provide all BEmONC level care plus following Care;</a:t>
            </a:r>
          </a:p>
          <a:p>
            <a:pPr algn="just"/>
            <a:r>
              <a:rPr lang="en-US" sz="2900" dirty="0" smtClean="0"/>
              <a:t>It refers to the ability to perform a more complex surgical intervention, such as: Caesarean section to relieve obstructed labour</a:t>
            </a:r>
          </a:p>
          <a:p>
            <a:pPr algn="just"/>
            <a:r>
              <a:rPr lang="en-US" sz="2900" dirty="0" smtClean="0"/>
              <a:t>It </a:t>
            </a:r>
            <a:r>
              <a:rPr lang="en-US" dirty="0" smtClean="0"/>
              <a:t>requires an operating theatre for Operative delivery under anesthesia, </a:t>
            </a:r>
          </a:p>
          <a:p>
            <a:pPr algn="just"/>
            <a:r>
              <a:rPr lang="en-US" dirty="0" smtClean="0"/>
              <a:t>It also requires the ability to administer blood transfusions to treat life threatening hemorrhages. This requires the ability to safely collect, screen and store blood. </a:t>
            </a:r>
          </a:p>
          <a:p>
            <a:pPr>
              <a:buNone/>
            </a:pPr>
            <a:endParaRPr lang="en-US" dirty="0" smtClean="0"/>
          </a:p>
          <a:p>
            <a:pPr>
              <a:buNone/>
            </a:pPr>
            <a:endParaRPr lang="en-US" dirty="0" smtClean="0"/>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72843"/>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endParaRPr lang="en-US" dirty="0" smtClean="0"/>
          </a:p>
          <a:p>
            <a:r>
              <a:rPr lang="en-US" dirty="0" smtClean="0"/>
              <a:t>Improving the availability of services is a crucial first step in accessing EmONC. </a:t>
            </a:r>
          </a:p>
          <a:p>
            <a:r>
              <a:rPr lang="en-US" dirty="0" smtClean="0"/>
              <a:t>In many cases only limited inputs are needed to expand existing health facilities and enable them to provide EmONC services. </a:t>
            </a:r>
          </a:p>
          <a:p>
            <a:r>
              <a:rPr lang="en-US" dirty="0" smtClean="0"/>
              <a:t>These interventions may include renovating an existing operating theatre or equipping a new one; </a:t>
            </a:r>
          </a:p>
          <a:p>
            <a:r>
              <a:rPr lang="en-US" dirty="0" smtClean="0"/>
              <a:t>repairing or purchasing surgical and sterilization equipment; </a:t>
            </a:r>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079" y="5901871"/>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AU" dirty="0" smtClean="0"/>
              <a:t>Contd…</a:t>
            </a:r>
            <a:endParaRPr lang="en-AU" dirty="0"/>
          </a:p>
        </p:txBody>
      </p:sp>
      <p:sp>
        <p:nvSpPr>
          <p:cNvPr id="3" name="Content Placeholder 2"/>
          <p:cNvSpPr>
            <a:spLocks noGrp="1"/>
          </p:cNvSpPr>
          <p:nvPr>
            <p:ph idx="1"/>
          </p:nvPr>
        </p:nvSpPr>
        <p:spPr>
          <a:xfrm>
            <a:off x="228600" y="838200"/>
            <a:ext cx="8763000" cy="5867400"/>
          </a:xfrm>
        </p:spPr>
        <p:txBody>
          <a:bodyPr>
            <a:normAutofit/>
          </a:bodyPr>
          <a:lstStyle/>
          <a:p>
            <a:endParaRPr lang="en-US" dirty="0" smtClean="0"/>
          </a:p>
          <a:p>
            <a:r>
              <a:rPr lang="en-US" dirty="0" smtClean="0"/>
              <a:t>For </a:t>
            </a:r>
            <a:r>
              <a:rPr lang="en-US" dirty="0"/>
              <a:t>each woman who dies, an estimated 100 women survive childbearing but suffer from serious disease, disability, or physical damage caused by pregnancy-related </a:t>
            </a:r>
            <a:r>
              <a:rPr lang="en-US" dirty="0" smtClean="0"/>
              <a:t>complications.</a:t>
            </a:r>
          </a:p>
          <a:p>
            <a:pPr marL="0" indent="0">
              <a:buNone/>
            </a:pPr>
            <a:endParaRPr lang="en-US" dirty="0" smtClean="0"/>
          </a:p>
          <a:p>
            <a:r>
              <a:rPr lang="en-US" dirty="0" smtClean="0"/>
              <a:t>Long-term </a:t>
            </a:r>
            <a:r>
              <a:rPr lang="en-US" dirty="0"/>
              <a:t>consequences of pregnancy-related complications include uterine prolapse, pelvic inflammatory disease, fistula, incontinence, infertility, and pain during sexual intercourse. </a:t>
            </a:r>
            <a:endParaRPr lang="en-AU" dirty="0"/>
          </a:p>
          <a:p>
            <a:endParaRPr lang="en-AU" dirty="0"/>
          </a:p>
        </p:txBody>
      </p:sp>
    </p:spTree>
    <p:extLst>
      <p:ext uri="{BB962C8B-B14F-4D97-AF65-F5344CB8AC3E}">
        <p14:creationId xmlns:p14="http://schemas.microsoft.com/office/powerpoint/2010/main" val="17217356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rmAutofit fontScale="92500" lnSpcReduction="10000"/>
          </a:bodyPr>
          <a:lstStyle/>
          <a:p>
            <a:r>
              <a:rPr lang="en-US" dirty="0"/>
              <a:t>converting unused facilities within hospitals or health </a:t>
            </a:r>
            <a:r>
              <a:rPr lang="en-US" dirty="0" smtClean="0"/>
              <a:t>center's; </a:t>
            </a:r>
            <a:endParaRPr lang="en-US" dirty="0"/>
          </a:p>
          <a:p>
            <a:r>
              <a:rPr lang="en-US" dirty="0"/>
              <a:t>training doctors and nurses in life-saving interventions; or, improving health services management. </a:t>
            </a:r>
          </a:p>
          <a:p>
            <a:r>
              <a:rPr lang="en-US" dirty="0" smtClean="0"/>
              <a:t>This </a:t>
            </a:r>
            <a:r>
              <a:rPr lang="en-US" dirty="0"/>
              <a:t>includes ensuring adequate training and distribution of personnel and reliable access to equipment and supplies. </a:t>
            </a:r>
          </a:p>
          <a:p>
            <a:r>
              <a:rPr lang="en-US" dirty="0"/>
              <a:t>It also means promoting, monitoring and evaluation and continuing improvement in the quality of existing services, as well as ensuring that services are used by women and their families.</a:t>
            </a:r>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189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639762"/>
          </a:xfrm>
        </p:spPr>
        <p:txBody>
          <a:bodyPr>
            <a:noAutofit/>
          </a:bodyPr>
          <a:lstStyle/>
          <a:p>
            <a:r>
              <a:rPr lang="en-US" sz="3200" b="1" dirty="0" smtClean="0"/>
              <a:t/>
            </a:r>
            <a:br>
              <a:rPr lang="en-US" sz="3200" b="1" dirty="0" smtClean="0"/>
            </a:br>
            <a:r>
              <a:rPr lang="en-US" sz="3200" b="1" u="sng" dirty="0" smtClean="0">
                <a:solidFill>
                  <a:srgbClr val="FF0000"/>
                </a:solidFill>
              </a:rPr>
              <a:t>Identification of risk and obstetrical referral system </a:t>
            </a:r>
            <a:r>
              <a:rPr lang="en-US" sz="3200" u="sng" dirty="0" smtClean="0">
                <a:solidFill>
                  <a:srgbClr val="FF0000"/>
                </a:solidFill>
              </a:rPr>
              <a:t/>
            </a:r>
            <a:br>
              <a:rPr lang="en-US" sz="3200" u="sng" dirty="0" smtClean="0">
                <a:solidFill>
                  <a:srgbClr val="FF0000"/>
                </a:solidFill>
              </a:rPr>
            </a:br>
            <a:endParaRPr lang="en-US" sz="3200" u="sng" dirty="0">
              <a:solidFill>
                <a:srgbClr val="FF0000"/>
              </a:solidFill>
            </a:endParaRPr>
          </a:p>
        </p:txBody>
      </p:sp>
      <p:sp>
        <p:nvSpPr>
          <p:cNvPr id="3" name="Content Placeholder 2"/>
          <p:cNvSpPr>
            <a:spLocks noGrp="1"/>
          </p:cNvSpPr>
          <p:nvPr>
            <p:ph idx="1"/>
          </p:nvPr>
        </p:nvSpPr>
        <p:spPr>
          <a:xfrm>
            <a:off x="228600" y="1066800"/>
            <a:ext cx="8686800" cy="5486400"/>
          </a:xfrm>
        </p:spPr>
        <p:txBody>
          <a:bodyPr>
            <a:normAutofit fontScale="77500" lnSpcReduction="20000"/>
          </a:bodyPr>
          <a:lstStyle/>
          <a:p>
            <a:pPr>
              <a:buNone/>
            </a:pPr>
            <a:r>
              <a:rPr lang="en-US" sz="3600" b="1" u="sng" dirty="0" smtClean="0">
                <a:solidFill>
                  <a:srgbClr val="FFC000"/>
                </a:solidFill>
              </a:rPr>
              <a:t>The risk approach</a:t>
            </a:r>
            <a:endParaRPr lang="en-US" dirty="0" smtClean="0"/>
          </a:p>
          <a:p>
            <a:r>
              <a:rPr lang="en-US" sz="3600" dirty="0" smtClean="0"/>
              <a:t>The risk assessment approach, introduce in the late 1970s continue to be widely practiced. Health provider classified pregnant women as "high risk" those who have greater chances of developing complications in the current pregnancy – based on physical characteristics and medical history ( too young, too old, too short, number of previous pregnancy).Those identify as risk are referred to a hospital for medical care and for their delivery. </a:t>
            </a:r>
          </a:p>
          <a:p>
            <a:r>
              <a:rPr lang="en-US" sz="3600" dirty="0" smtClean="0"/>
              <a:t>A thorough review of data from around the world shows that risk assessment does not predict who will and who will not have an obstetrical emergency.</a:t>
            </a:r>
          </a:p>
          <a:p>
            <a:r>
              <a:rPr lang="en-US" sz="3600" b="1" dirty="0" smtClean="0"/>
              <a:t>It failed to diagnosed </a:t>
            </a:r>
            <a:endParaRPr lang="en-US" sz="3600" dirty="0" smtClean="0"/>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6564" y="5872843"/>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
            </a:r>
            <a:br>
              <a:rPr lang="en-US" sz="3600" b="1" dirty="0" smtClean="0"/>
            </a:br>
            <a:r>
              <a:rPr lang="en-US" sz="3600" b="1" dirty="0" smtClean="0"/>
              <a:t/>
            </a:r>
            <a:br>
              <a:rPr lang="en-US" sz="3600" b="1" dirty="0" smtClean="0"/>
            </a:br>
            <a:r>
              <a:rPr lang="en-US" sz="3600" b="1" dirty="0" smtClean="0">
                <a:solidFill>
                  <a:srgbClr val="FF0000"/>
                </a:solidFill>
              </a:rPr>
              <a:t>Evidence suggested that the risk approach has failed because:</a:t>
            </a:r>
            <a:r>
              <a:rPr lang="en-US" sz="3600" dirty="0" smtClean="0">
                <a:solidFill>
                  <a:srgbClr val="FF0000"/>
                </a:solidFill>
              </a:rPr>
              <a:t/>
            </a:r>
            <a:br>
              <a:rPr lang="en-US" sz="3600" dirty="0" smtClean="0">
                <a:solidFill>
                  <a:srgbClr val="FF0000"/>
                </a:solidFill>
              </a:rPr>
            </a:br>
            <a:r>
              <a:rPr lang="en-US" sz="3600" dirty="0" smtClean="0"/>
              <a:t> </a:t>
            </a:r>
            <a:r>
              <a:rPr lang="en-US" dirty="0" smtClean="0"/>
              <a:t/>
            </a:r>
            <a:br>
              <a:rPr lang="en-US" dirty="0" smtClean="0"/>
            </a:br>
            <a:endParaRPr lang="en-US" dirty="0"/>
          </a:p>
        </p:txBody>
      </p:sp>
      <p:sp>
        <p:nvSpPr>
          <p:cNvPr id="3" name="Content Placeholder 2"/>
          <p:cNvSpPr>
            <a:spLocks noGrp="1"/>
          </p:cNvSpPr>
          <p:nvPr>
            <p:ph idx="1"/>
          </p:nvPr>
        </p:nvSpPr>
        <p:spPr>
          <a:xfrm>
            <a:off x="228600" y="1371600"/>
            <a:ext cx="8686800" cy="5334000"/>
          </a:xfrm>
        </p:spPr>
        <p:txBody>
          <a:bodyPr>
            <a:normAutofit fontScale="92500" lnSpcReduction="20000"/>
          </a:bodyPr>
          <a:lstStyle/>
          <a:p>
            <a:pPr lvl="0" algn="just"/>
            <a:r>
              <a:rPr lang="en-US" dirty="0" smtClean="0"/>
              <a:t>The majority of women who experience an obstetrical emergency are assessed as not as risk.</a:t>
            </a:r>
          </a:p>
          <a:p>
            <a:pPr lvl="0" algn="just"/>
            <a:r>
              <a:rPr lang="en-US" dirty="0" smtClean="0"/>
              <a:t>It failed to distinguish who will develop complications and who will not.</a:t>
            </a:r>
          </a:p>
          <a:p>
            <a:pPr lvl="0" algn="just"/>
            <a:r>
              <a:rPr lang="en-US" dirty="0" smtClean="0"/>
              <a:t>Many women categorized as low risk to develop complications but are never told how to recognize or respond to them. </a:t>
            </a:r>
          </a:p>
          <a:p>
            <a:pPr lvl="0" algn="just"/>
            <a:r>
              <a:rPr lang="en-US" dirty="0" smtClean="0"/>
              <a:t>Many women identified as at risk never developed complications but utilize scarce resources (e.g. mandated hospital deliveries for women who don't really need them.</a:t>
            </a:r>
          </a:p>
          <a:p>
            <a:pPr algn="just"/>
            <a:r>
              <a:rPr lang="en-US" dirty="0" smtClean="0"/>
              <a:t>Identification of special medical needs does not guarantee appropriate action at the referral site</a:t>
            </a:r>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72843"/>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324600"/>
          </a:xfrm>
        </p:spPr>
        <p:txBody>
          <a:bodyPr>
            <a:normAutofit/>
          </a:bodyPr>
          <a:lstStyle/>
          <a:p>
            <a:pPr algn="just"/>
            <a:r>
              <a:rPr lang="en-US" dirty="0" smtClean="0"/>
              <a:t>The risk approach, adopted a way of identifying women who are most likely to develop serious complications, has been shown to have only limited effectiveness that did not help in decreasing maternal mortality.</a:t>
            </a:r>
          </a:p>
          <a:p>
            <a:pPr marL="0" indent="0" algn="just">
              <a:buNone/>
            </a:pPr>
            <a:endParaRPr lang="en-US" dirty="0" smtClean="0"/>
          </a:p>
          <a:p>
            <a:pPr algn="just"/>
            <a:r>
              <a:rPr lang="en-US" dirty="0" smtClean="0"/>
              <a:t> Evidence has shown that most women, who may develop life threatening complications, have no apparent risk factors, where as those identified as being at risk generally end up with an uneventful delivery.</a:t>
            </a:r>
          </a:p>
          <a:p>
            <a:pPr algn="just">
              <a:buNone/>
            </a:pPr>
            <a:r>
              <a:rPr lang="en-US" dirty="0" smtClean="0"/>
              <a:t> </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1020762"/>
          </a:xfrm>
        </p:spPr>
        <p:txBody>
          <a:bodyPr>
            <a:normAutofit fontScale="90000"/>
          </a:bodyPr>
          <a:lstStyle/>
          <a:p>
            <a:r>
              <a:rPr lang="en-US" b="1" dirty="0" smtClean="0"/>
              <a:t/>
            </a:r>
            <a:br>
              <a:rPr lang="en-US" b="1" dirty="0" smtClean="0"/>
            </a:br>
            <a:r>
              <a:rPr lang="en-US" b="1" dirty="0" smtClean="0"/>
              <a:t/>
            </a:r>
            <a:br>
              <a:rPr lang="en-US" b="1" dirty="0" smtClean="0"/>
            </a:br>
            <a:r>
              <a:rPr lang="en-US" sz="4000" b="1" u="sng" dirty="0" smtClean="0">
                <a:solidFill>
                  <a:srgbClr val="7030A0"/>
                </a:solidFill>
              </a:rPr>
              <a:t>The situation is calling out for a transition in our ANC paradigm</a:t>
            </a:r>
            <a:r>
              <a:rPr lang="en-US" sz="4000" u="sng" dirty="0" smtClean="0">
                <a:solidFill>
                  <a:srgbClr val="7030A0"/>
                </a:solidFill>
              </a:rPr>
              <a:t/>
            </a:r>
            <a:br>
              <a:rPr lang="en-US" sz="4000" u="sng" dirty="0" smtClean="0">
                <a:solidFill>
                  <a:srgbClr val="7030A0"/>
                </a:solidFill>
              </a:rPr>
            </a:br>
            <a:r>
              <a:rPr lang="en-US" sz="3600" b="1" u="sng" dirty="0" smtClean="0">
                <a:solidFill>
                  <a:srgbClr val="7030A0"/>
                </a:solidFill>
              </a:rPr>
              <a:t> </a:t>
            </a:r>
            <a:r>
              <a:rPr lang="en-US" sz="3600" u="sng" dirty="0" smtClean="0">
                <a:solidFill>
                  <a:srgbClr val="7030A0"/>
                </a:solidFill>
              </a:rPr>
              <a:t/>
            </a:r>
            <a:br>
              <a:rPr lang="en-US" sz="3600" u="sng" dirty="0" smtClean="0">
                <a:solidFill>
                  <a:srgbClr val="7030A0"/>
                </a:solidFill>
              </a:rPr>
            </a:br>
            <a:endParaRPr lang="en-US" sz="3600" u="sng" dirty="0">
              <a:solidFill>
                <a:srgbClr val="7030A0"/>
              </a:solidFill>
            </a:endParaRPr>
          </a:p>
        </p:txBody>
      </p:sp>
      <p:sp>
        <p:nvSpPr>
          <p:cNvPr id="3" name="Content Placeholder 2"/>
          <p:cNvSpPr>
            <a:spLocks noGrp="1"/>
          </p:cNvSpPr>
          <p:nvPr>
            <p:ph idx="1"/>
          </p:nvPr>
        </p:nvSpPr>
        <p:spPr>
          <a:xfrm>
            <a:off x="228600" y="1066800"/>
            <a:ext cx="8686800" cy="5562600"/>
          </a:xfrm>
        </p:spPr>
        <p:txBody>
          <a:bodyPr>
            <a:normAutofit lnSpcReduction="10000"/>
          </a:bodyPr>
          <a:lstStyle/>
          <a:p>
            <a:endParaRPr lang="en-US" sz="3800" dirty="0" smtClean="0"/>
          </a:p>
          <a:p>
            <a:r>
              <a:rPr lang="en-US" sz="3800" dirty="0" smtClean="0"/>
              <a:t>Recognize that "Every pregnancy is at risk"</a:t>
            </a:r>
          </a:p>
          <a:p>
            <a:r>
              <a:rPr lang="en-US" sz="3800" dirty="0" smtClean="0"/>
              <a:t>Ensure that we use ANC as an opportunity to detect and treat existing problems. </a:t>
            </a:r>
          </a:p>
          <a:p>
            <a:r>
              <a:rPr lang="en-US" sz="3800" dirty="0" smtClean="0"/>
              <a:t>Ensure that services are available to respond to obstetric emergencies when they occur. </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a:xfrm>
            <a:off x="457200" y="1295400"/>
            <a:ext cx="8382000" cy="5181600"/>
          </a:xfrm>
        </p:spPr>
        <p:txBody>
          <a:bodyPr>
            <a:normAutofit/>
          </a:bodyPr>
          <a:lstStyle/>
          <a:p>
            <a:r>
              <a:rPr lang="en-US" dirty="0"/>
              <a:t>Prepare women and their families for the possibility of an emergency</a:t>
            </a:r>
            <a:r>
              <a:rPr lang="en-US" dirty="0" smtClean="0"/>
              <a:t>.</a:t>
            </a:r>
          </a:p>
          <a:p>
            <a:pPr marL="0" indent="0">
              <a:buNone/>
            </a:pPr>
            <a:endParaRPr lang="en-US" dirty="0"/>
          </a:p>
          <a:p>
            <a:r>
              <a:rPr lang="en-US" dirty="0"/>
              <a:t>The key to effective ANC is to use our powers observation to really look at the condition of each pregnant woman, use simple and effective tests, and treat existing problem on the spot rather than trying to gaze into a crystal ball and predict who will </a:t>
            </a:r>
            <a:r>
              <a:rPr lang="en-US" dirty="0" smtClean="0"/>
              <a:t>have </a:t>
            </a:r>
            <a:r>
              <a:rPr lang="en-US" dirty="0"/>
              <a:t>complications.</a:t>
            </a:r>
            <a:r>
              <a:rPr lang="en-US" b="1" dirty="0"/>
              <a:t> </a:t>
            </a:r>
            <a:endParaRPr lang="en-US" dirty="0"/>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801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963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7620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solidFill>
                  <a:srgbClr val="7030A0"/>
                </a:solidFill>
              </a:rPr>
              <a:t>Obstetrical referral system</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228600" y="990600"/>
            <a:ext cx="8686800" cy="5715000"/>
          </a:xfrm>
        </p:spPr>
        <p:txBody>
          <a:bodyPr>
            <a:normAutofit/>
          </a:bodyPr>
          <a:lstStyle/>
          <a:p>
            <a:pPr algn="just">
              <a:buNone/>
            </a:pPr>
            <a:r>
              <a:rPr lang="en-US" dirty="0" smtClean="0"/>
              <a:t>Too often, referrals are understood as cases admitted in the referral facility. At the other end of chain, a referral means that advice has been given to a patient to consult elsewhere, whether the patient benefited from a higher level of care or not. </a:t>
            </a:r>
          </a:p>
          <a:p>
            <a:pPr algn="just">
              <a:buNone/>
            </a:pPr>
            <a:r>
              <a:rPr lang="en-US" dirty="0" smtClean="0"/>
              <a:t>A referral should rather be conceptualized as an active process, which begins at the doorstep of the patient's household and would end at the same place, after a transitory journey to the referral facility. </a:t>
            </a:r>
          </a:p>
          <a:p>
            <a:pPr>
              <a:buNone/>
            </a:pPr>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endParaRPr lang="en-US" dirty="0" smtClean="0"/>
          </a:p>
          <a:p>
            <a:r>
              <a:rPr lang="en-US" dirty="0" smtClean="0"/>
              <a:t>Since </a:t>
            </a:r>
            <a:r>
              <a:rPr lang="en-US" dirty="0"/>
              <a:t>in developing countries many deliveries still take place at home most emergency referrals are </a:t>
            </a:r>
            <a:r>
              <a:rPr lang="en-US" b="1" dirty="0"/>
              <a:t>self referrals</a:t>
            </a:r>
            <a:r>
              <a:rPr lang="en-US" dirty="0"/>
              <a:t> (decided by the patient her family, or a community agent</a:t>
            </a:r>
            <a:r>
              <a:rPr lang="en-US" dirty="0" smtClean="0"/>
              <a:t>).</a:t>
            </a:r>
          </a:p>
          <a:p>
            <a:pPr marL="0" indent="0">
              <a:buNone/>
            </a:pPr>
            <a:endParaRPr lang="en-US" dirty="0" smtClean="0"/>
          </a:p>
          <a:p>
            <a:pPr algn="just"/>
            <a:r>
              <a:rPr lang="en-US" b="1" dirty="0"/>
              <a:t>Institutional referrals</a:t>
            </a:r>
            <a:r>
              <a:rPr lang="en-US" dirty="0"/>
              <a:t> are those resulting from professional advice, and should be ideally coupled with first aid obstetric care for stabilizing the patient.</a:t>
            </a:r>
          </a:p>
          <a:p>
            <a:pPr marL="0" indent="0">
              <a:buNone/>
            </a:pPr>
            <a:endParaRPr lang="en-US" dirty="0"/>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801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2380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172200"/>
          </a:xfrm>
        </p:spPr>
        <p:txBody>
          <a:bodyPr>
            <a:normAutofit/>
          </a:bodyPr>
          <a:lstStyle/>
          <a:p>
            <a:r>
              <a:rPr lang="en-US" dirty="0"/>
              <a:t>For health managers, an effective referral should means more than a life saved. Many painful and permanently disabling morbidities, neonatal and infant death, and consequents social suffering, can be avoided by effective referrals</a:t>
            </a:r>
            <a:r>
              <a:rPr lang="en-US" dirty="0" smtClean="0"/>
              <a:t>.</a:t>
            </a:r>
          </a:p>
          <a:p>
            <a:pPr marL="0" indent="0">
              <a:buNone/>
            </a:pPr>
            <a:endParaRPr lang="en-US" dirty="0" smtClean="0"/>
          </a:p>
          <a:p>
            <a:r>
              <a:rPr lang="en-US" dirty="0"/>
              <a:t>The ideal hospital would be a 24 hours-service facility, with skilled staff, and adequate equipment, drugs </a:t>
            </a:r>
            <a:r>
              <a:rPr lang="en-US" dirty="0" smtClean="0"/>
              <a:t>etc. </a:t>
            </a:r>
            <a:r>
              <a:rPr lang="en-US" dirty="0"/>
              <a:t>offering a numbers of medical interventions. </a:t>
            </a:r>
          </a:p>
          <a:p>
            <a:endParaRPr lang="en-US" dirty="0"/>
          </a:p>
          <a:p>
            <a:endParaRPr lang="en-AU"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8801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5453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77000"/>
          </a:xfrm>
        </p:spPr>
        <p:txBody>
          <a:bodyPr>
            <a:normAutofit/>
          </a:bodyPr>
          <a:lstStyle/>
          <a:p>
            <a:pPr algn="just"/>
            <a:endParaRPr lang="en-US" dirty="0" smtClean="0"/>
          </a:p>
          <a:p>
            <a:pPr algn="just"/>
            <a:endParaRPr lang="en-US" dirty="0"/>
          </a:p>
          <a:p>
            <a:pPr algn="just"/>
            <a:r>
              <a:rPr lang="en-US" dirty="0" smtClean="0"/>
              <a:t>However for a women and her community, geographical accessibility, affordability, and perceived quality of care of hospital based services are important determinants of an effective referral.</a:t>
            </a:r>
          </a:p>
          <a:p>
            <a:pPr marL="0" indent="0" algn="just">
              <a:buNone/>
            </a:pPr>
            <a:r>
              <a:rPr lang="en-US" dirty="0" smtClean="0"/>
              <a:t> </a:t>
            </a:r>
          </a:p>
          <a:p>
            <a:pPr algn="just"/>
            <a:r>
              <a:rPr lang="en-US" dirty="0" smtClean="0"/>
              <a:t>Any attempt to measure referral effectiveness must take those criteria into account. </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850" y="5905500"/>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Global maternal health situation </a:t>
            </a:r>
            <a:br>
              <a:rPr lang="en-US" b="1" dirty="0" smtClean="0"/>
            </a:br>
            <a:endParaRPr lang="en-US" dirty="0"/>
          </a:p>
        </p:txBody>
      </p:sp>
      <p:sp>
        <p:nvSpPr>
          <p:cNvPr id="3" name="Content Placeholder 2"/>
          <p:cNvSpPr>
            <a:spLocks noGrp="1"/>
          </p:cNvSpPr>
          <p:nvPr>
            <p:ph idx="1"/>
          </p:nvPr>
        </p:nvSpPr>
        <p:spPr>
          <a:xfrm>
            <a:off x="152400" y="838200"/>
            <a:ext cx="8839200" cy="5867400"/>
          </a:xfrm>
        </p:spPr>
        <p:txBody>
          <a:bodyPr>
            <a:normAutofit fontScale="85000" lnSpcReduction="10000"/>
          </a:bodyPr>
          <a:lstStyle/>
          <a:p>
            <a:pPr>
              <a:buNone/>
            </a:pPr>
            <a:r>
              <a:rPr lang="en-US" b="1" dirty="0" smtClean="0"/>
              <a:t>Globally, 80% of maternal deaths are due to </a:t>
            </a:r>
          </a:p>
          <a:p>
            <a:pPr>
              <a:buNone/>
            </a:pPr>
            <a:endParaRPr lang="en-US" b="1" dirty="0" smtClean="0"/>
          </a:p>
          <a:p>
            <a:pPr>
              <a:buNone/>
            </a:pPr>
            <a:r>
              <a:rPr lang="en-US" b="1" dirty="0" smtClean="0"/>
              <a:t>Direct obstetric complications such as:</a:t>
            </a:r>
          </a:p>
          <a:p>
            <a:pPr lvl="0"/>
            <a:r>
              <a:rPr lang="en-US" dirty="0" smtClean="0"/>
              <a:t>Haemorrhage (25%), </a:t>
            </a:r>
          </a:p>
          <a:p>
            <a:pPr lvl="0"/>
            <a:r>
              <a:rPr lang="en-US" dirty="0" smtClean="0"/>
              <a:t>Sepsis (15%) </a:t>
            </a:r>
          </a:p>
          <a:p>
            <a:pPr lvl="0"/>
            <a:r>
              <a:rPr lang="en-US" dirty="0" smtClean="0"/>
              <a:t>Unsafe abortion (13%) </a:t>
            </a:r>
          </a:p>
          <a:p>
            <a:pPr lvl="0"/>
            <a:r>
              <a:rPr lang="en-US" dirty="0" smtClean="0"/>
              <a:t>Hypertensive disorders of pregnancy Eclampsia (12%) and </a:t>
            </a:r>
          </a:p>
          <a:p>
            <a:pPr lvl="0"/>
            <a:r>
              <a:rPr lang="en-US" dirty="0" smtClean="0"/>
              <a:t>Obstructed labour (8%) </a:t>
            </a:r>
          </a:p>
          <a:p>
            <a:r>
              <a:rPr lang="en-US" b="1" dirty="0" smtClean="0"/>
              <a:t>Other direct causes</a:t>
            </a:r>
            <a:r>
              <a:rPr lang="en-US" dirty="0" smtClean="0"/>
              <a:t> like ectopic pregnancy, embolism, and anesthetic-related (7-8%) and </a:t>
            </a:r>
          </a:p>
          <a:p>
            <a:endParaRPr lang="en-US" dirty="0" smtClean="0"/>
          </a:p>
          <a:p>
            <a:pPr>
              <a:buNone/>
            </a:pPr>
            <a:r>
              <a:rPr lang="en-US" b="1" dirty="0" smtClean="0"/>
              <a:t>Indirect causes</a:t>
            </a:r>
            <a:r>
              <a:rPr lang="en-US" dirty="0" smtClean="0"/>
              <a:t> like malaria, anemia and heart disease 20%</a:t>
            </a:r>
          </a:p>
          <a:p>
            <a:endParaRPr lang="en-US" dirty="0"/>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a:normAutofit fontScale="77500" lnSpcReduction="20000"/>
          </a:bodyPr>
          <a:lstStyle/>
          <a:p>
            <a:pPr>
              <a:buNone/>
            </a:pPr>
            <a:endParaRPr lang="en-US" b="1" u="sng" dirty="0" smtClean="0">
              <a:solidFill>
                <a:srgbClr val="00B050"/>
              </a:solidFill>
            </a:endParaRPr>
          </a:p>
          <a:p>
            <a:pPr>
              <a:buNone/>
            </a:pPr>
            <a:r>
              <a:rPr lang="en-US" b="1" u="sng" dirty="0" smtClean="0">
                <a:solidFill>
                  <a:srgbClr val="00B050"/>
                </a:solidFill>
              </a:rPr>
              <a:t>What do we mean by obstetric emergencies, and who should be referred?</a:t>
            </a:r>
            <a:endParaRPr lang="en-US" u="sng" dirty="0" smtClean="0">
              <a:solidFill>
                <a:srgbClr val="00B050"/>
              </a:solidFill>
            </a:endParaRPr>
          </a:p>
          <a:p>
            <a:pPr algn="just">
              <a:buNone/>
            </a:pPr>
            <a:r>
              <a:rPr lang="en-US" b="1" dirty="0" smtClean="0"/>
              <a:t> </a:t>
            </a:r>
            <a:r>
              <a:rPr lang="en-US" sz="3400" dirty="0" smtClean="0"/>
              <a:t>By obstetrical emergencies means, life threatening conditions resulting from a pregnancy, before, during or after deliveries. It is commonly agreed that approximately 15% of all pregnant women will develop serious complications.</a:t>
            </a:r>
          </a:p>
          <a:p>
            <a:pPr algn="just">
              <a:buNone/>
            </a:pPr>
            <a:r>
              <a:rPr lang="en-US" sz="3400" dirty="0" smtClean="0"/>
              <a:t> </a:t>
            </a:r>
            <a:r>
              <a:rPr lang="en-US" sz="3100" b="1" dirty="0" smtClean="0"/>
              <a:t> </a:t>
            </a:r>
            <a:endParaRPr lang="en-US" b="1" dirty="0" smtClean="0"/>
          </a:p>
          <a:p>
            <a:pPr algn="just">
              <a:buNone/>
            </a:pPr>
            <a:r>
              <a:rPr lang="en-US" b="1" u="sng" dirty="0" smtClean="0">
                <a:solidFill>
                  <a:srgbClr val="00B050"/>
                </a:solidFill>
              </a:rPr>
              <a:t>Estimated average interval from onset of complication to death for major obstetrical complication.</a:t>
            </a:r>
          </a:p>
          <a:p>
            <a:pPr>
              <a:buNone/>
            </a:pPr>
            <a:r>
              <a:rPr lang="en-US" b="1" dirty="0" smtClean="0"/>
              <a:t>      </a:t>
            </a:r>
            <a:r>
              <a:rPr lang="en-US" b="1" u="sng" dirty="0" smtClean="0">
                <a:solidFill>
                  <a:srgbClr val="FF0000"/>
                </a:solidFill>
              </a:rPr>
              <a:t>Complications </a:t>
            </a:r>
            <a:r>
              <a:rPr lang="en-US" b="1" dirty="0" smtClean="0"/>
              <a:t>                                             </a:t>
            </a:r>
            <a:r>
              <a:rPr lang="en-US" b="1" u="sng" dirty="0" smtClean="0">
                <a:solidFill>
                  <a:srgbClr val="FF0000"/>
                </a:solidFill>
              </a:rPr>
              <a:t>Average time to death</a:t>
            </a:r>
          </a:p>
          <a:p>
            <a:r>
              <a:rPr lang="en-US" dirty="0" smtClean="0"/>
              <a:t>Antepartum haemorrhage             			12 hours</a:t>
            </a:r>
          </a:p>
          <a:p>
            <a:r>
              <a:rPr lang="en-US" dirty="0" smtClean="0"/>
              <a:t>Post partum haemorrhage				2 hours</a:t>
            </a:r>
          </a:p>
          <a:p>
            <a:r>
              <a:rPr lang="en-US" dirty="0" smtClean="0"/>
              <a:t>Ruptured uterus						1 day</a:t>
            </a:r>
          </a:p>
          <a:p>
            <a:r>
              <a:rPr lang="en-US" dirty="0" smtClean="0"/>
              <a:t>Eclampsia							2 days</a:t>
            </a:r>
          </a:p>
          <a:p>
            <a:r>
              <a:rPr lang="en-US" dirty="0" smtClean="0"/>
              <a:t>Obstructed labor						3 days</a:t>
            </a:r>
          </a:p>
          <a:p>
            <a:r>
              <a:rPr lang="en-US" dirty="0" smtClean="0"/>
              <a:t>Puerperal sepsis						6 days</a:t>
            </a:r>
          </a:p>
          <a:p>
            <a:endParaRPr lang="en-US" dirty="0"/>
          </a:p>
        </p:txBody>
      </p:sp>
      <p:pic>
        <p:nvPicPr>
          <p:cNvPr id="4" name="Picture 3" descr="C:\Users\Hy\AppData\Local\Microsoft\Windows\INetCache\IE\CGN5H3B3\Mother-and-Baby__FillWyIxNjYiLCIxMDAiXQ[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872843"/>
            <a:ext cx="158115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dirty="0" smtClean="0"/>
              <a:t>A mother's death carries profound consequences not only for her family, especially her surviving children, but also for her community and country.</a:t>
            </a:r>
          </a:p>
          <a:p>
            <a:pPr algn="just"/>
            <a:r>
              <a:rPr lang="en-US" dirty="0" smtClean="0"/>
              <a:t>In some developing countries, if the mother dies, the risk of death for her children under age 5 is doubled or tripled. </a:t>
            </a:r>
          </a:p>
          <a:p>
            <a:pPr algn="just"/>
            <a:r>
              <a:rPr lang="en-US" dirty="0" smtClean="0"/>
              <a:t>In addition, because a woman dies during her most productive years, her death has a strong social and economic impact—her family and community lose a productive worker and a primary care giver. </a:t>
            </a:r>
          </a:p>
          <a:p>
            <a:pPr algn="just">
              <a:buNone/>
            </a:pPr>
            <a:r>
              <a:rPr lang="en-US" dirty="0" smtClean="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Definition of safe motherhood</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152400" y="685800"/>
            <a:ext cx="8839200" cy="5943600"/>
          </a:xfrm>
        </p:spPr>
        <p:txBody>
          <a:bodyPr>
            <a:normAutofit fontScale="92500" lnSpcReduction="20000"/>
          </a:bodyPr>
          <a:lstStyle/>
          <a:p>
            <a:pPr algn="just"/>
            <a:r>
              <a:rPr lang="en-US" dirty="0" smtClean="0"/>
              <a:t>Safe motherhood means ensuring that all women receive the care they need to be safe and healthy throughout pregnancy and childbirth and postpartum. </a:t>
            </a:r>
          </a:p>
          <a:p>
            <a:pPr>
              <a:buNone/>
            </a:pPr>
            <a:r>
              <a:rPr lang="en-US" dirty="0" smtClean="0"/>
              <a:t>                                    or</a:t>
            </a:r>
          </a:p>
          <a:p>
            <a:pPr algn="just"/>
            <a:r>
              <a:rPr lang="en-US" dirty="0" smtClean="0"/>
              <a:t>Safe motherhood means creating the circumstances within which a women is able to choose whether she becomes pregnant, and if she does, ensuring that she receives care for preventive and treatment of pregnancy complication that she has access to trained birth assistance, and if she needs it to emergency obstetric care, and care after birth, to prevent death or disability from complication of pregnancy and disability</a:t>
            </a:r>
          </a:p>
          <a:p>
            <a:pPr algn="just">
              <a:buNone/>
            </a:pPr>
            <a:r>
              <a:rPr lang="en-US" dirty="0" smtClean="0"/>
              <a:t> </a:t>
            </a:r>
          </a:p>
          <a:p>
            <a:endParaRPr lang="en-US" dirty="0"/>
          </a:p>
        </p:txBody>
      </p:sp>
    </p:spTree>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Contd…</a:t>
            </a:r>
            <a:endParaRPr lang="en-AU" dirty="0"/>
          </a:p>
        </p:txBody>
      </p:sp>
      <p:sp>
        <p:nvSpPr>
          <p:cNvPr id="3" name="Content Placeholder 2"/>
          <p:cNvSpPr>
            <a:spLocks noGrp="1"/>
          </p:cNvSpPr>
          <p:nvPr>
            <p:ph idx="1"/>
          </p:nvPr>
        </p:nvSpPr>
        <p:spPr/>
        <p:txBody>
          <a:bodyPr/>
          <a:lstStyle/>
          <a:p>
            <a:r>
              <a:rPr lang="en-US" b="1" dirty="0"/>
              <a:t>The goal of safe mother hood is </a:t>
            </a:r>
            <a:r>
              <a:rPr lang="en-US" dirty="0"/>
              <a:t>to ensure that every woman has access to a full range of high- quality, affordable sexual and reproductive health services, especially maternal care and treatment of obstetric emergencies to reduce death and disability.</a:t>
            </a:r>
          </a:p>
          <a:p>
            <a:endParaRPr lang="en-AU" dirty="0"/>
          </a:p>
        </p:txBody>
      </p:sp>
    </p:spTree>
    <p:extLst>
      <p:ext uri="{BB962C8B-B14F-4D97-AF65-F5344CB8AC3E}">
        <p14:creationId xmlns:p14="http://schemas.microsoft.com/office/powerpoint/2010/main" val="382317477"/>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2179</TotalTime>
  <Words>3181</Words>
  <Application>Microsoft Office PowerPoint</Application>
  <PresentationFormat>On-screen Show (4:3)</PresentationFormat>
  <Paragraphs>336</Paragraphs>
  <Slides>60</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5" baseType="lpstr">
      <vt:lpstr>Arial</vt:lpstr>
      <vt:lpstr>Calibri</vt:lpstr>
      <vt:lpstr>Wingdings</vt:lpstr>
      <vt:lpstr>Office Theme</vt:lpstr>
      <vt:lpstr>Chart</vt:lpstr>
      <vt:lpstr>Unit-3 </vt:lpstr>
      <vt:lpstr>Introduction to Safe motherhood </vt:lpstr>
      <vt:lpstr>Contd…</vt:lpstr>
      <vt:lpstr>Contd…</vt:lpstr>
      <vt:lpstr>Contd…</vt:lpstr>
      <vt:lpstr>Global maternal health situation  </vt:lpstr>
      <vt:lpstr>PowerPoint Presentation</vt:lpstr>
      <vt:lpstr> Definition of safe motherhood   </vt:lpstr>
      <vt:lpstr>Contd…</vt:lpstr>
      <vt:lpstr>Achieving Safe Motherhood Means: </vt:lpstr>
      <vt:lpstr>Contd…</vt:lpstr>
      <vt:lpstr>Pillars of safe motherhood </vt:lpstr>
      <vt:lpstr>PowerPoint Presentation</vt:lpstr>
      <vt:lpstr>PowerPoint Presentation</vt:lpstr>
      <vt:lpstr>PowerPoint Presentation</vt:lpstr>
      <vt:lpstr> The Safe Motherhood Initiative </vt:lpstr>
      <vt:lpstr>Contd…</vt:lpstr>
      <vt:lpstr>PowerPoint Presentation</vt:lpstr>
      <vt:lpstr> Global Safe Motherhood Policy  </vt:lpstr>
      <vt:lpstr> Safe motherhood initiative in Nepal </vt:lpstr>
      <vt:lpstr>Contd…</vt:lpstr>
      <vt:lpstr>PowerPoint Presentation</vt:lpstr>
      <vt:lpstr>Causes of Maternal Death in Nepal  1998 MMR study</vt:lpstr>
      <vt:lpstr>PowerPoint Presentation</vt:lpstr>
      <vt:lpstr>PowerPoint Presentation</vt:lpstr>
      <vt:lpstr>  MMM study2008/09   </vt:lpstr>
      <vt:lpstr>Contd…</vt:lpstr>
      <vt:lpstr>Contd…</vt:lpstr>
      <vt:lpstr>According to this MMMS Maternal health situation of Nepal:  </vt:lpstr>
      <vt:lpstr>Contd…</vt:lpstr>
      <vt:lpstr>PowerPoint Presentation</vt:lpstr>
      <vt:lpstr>PowerPoint Presentation</vt:lpstr>
      <vt:lpstr>PowerPoint Presentation</vt:lpstr>
      <vt:lpstr>Benefits of Safe Motherhood Programme</vt:lpstr>
      <vt:lpstr>Contd…</vt:lpstr>
      <vt:lpstr>Contd…</vt:lpstr>
      <vt:lpstr> Mother and newborn can  directly benefit from the following services: </vt:lpstr>
      <vt:lpstr>Contd…</vt:lpstr>
      <vt:lpstr>Contd…</vt:lpstr>
      <vt:lpstr>Contd…</vt:lpstr>
      <vt:lpstr>  Definition of maternity and obstetrical care   </vt:lpstr>
      <vt:lpstr>Contd…</vt:lpstr>
      <vt:lpstr> 2. Essential Obstetric Care </vt:lpstr>
      <vt:lpstr> 3. Emergency Obstetric Care  </vt:lpstr>
      <vt:lpstr>Types of Emergency Obstetrical Care</vt:lpstr>
      <vt:lpstr>Basic EmONC</vt:lpstr>
      <vt:lpstr>Contd…</vt:lpstr>
      <vt:lpstr>PowerPoint Presentation</vt:lpstr>
      <vt:lpstr>PowerPoint Presentation</vt:lpstr>
      <vt:lpstr>PowerPoint Presentation</vt:lpstr>
      <vt:lpstr> Identification of risk and obstetrical referral system  </vt:lpstr>
      <vt:lpstr>  Evidence suggested that the risk approach has failed because:   </vt:lpstr>
      <vt:lpstr>PowerPoint Presentation</vt:lpstr>
      <vt:lpstr>  The situation is calling out for a transition in our ANC paradigm   </vt:lpstr>
      <vt:lpstr>Contd…</vt:lpstr>
      <vt:lpstr>  Obstetrical referral system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Seema Adhikari</dc:creator>
  <cp:lastModifiedBy>Microsoft account</cp:lastModifiedBy>
  <cp:revision>90</cp:revision>
  <dcterms:created xsi:type="dcterms:W3CDTF">2016-01-17T15:07:00Z</dcterms:created>
  <dcterms:modified xsi:type="dcterms:W3CDTF">2020-12-20T04:23:13Z</dcterms:modified>
</cp:coreProperties>
</file>