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0" r:id="rId6"/>
    <p:sldId id="271" r:id="rId7"/>
    <p:sldId id="302" r:id="rId8"/>
    <p:sldId id="295" r:id="rId9"/>
    <p:sldId id="296" r:id="rId10"/>
    <p:sldId id="297" r:id="rId11"/>
    <p:sldId id="298" r:id="rId12"/>
    <p:sldId id="299" r:id="rId13"/>
    <p:sldId id="300" r:id="rId14"/>
    <p:sldId id="283" r:id="rId15"/>
    <p:sldId id="286" r:id="rId16"/>
    <p:sldId id="288" r:id="rId17"/>
    <p:sldId id="282" r:id="rId18"/>
    <p:sldId id="290" r:id="rId19"/>
    <p:sldId id="291" r:id="rId20"/>
    <p:sldId id="292" r:id="rId21"/>
    <p:sldId id="29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ACCF01-90C2-48A3-9E97-6FAD43D24F04}"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CCF01-90C2-48A3-9E97-6FAD43D24F0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0ACCF01-90C2-48A3-9E97-6FAD43D24F04}"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0ACCF01-90C2-48A3-9E97-6FAD43D24F04}"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ACCF01-90C2-48A3-9E97-6FAD43D24F04}"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AA568BB-C4AD-4F30-9E67-9E9C1F2AEBFB}" type="datetimeFigureOut">
              <a:rPr lang="en-IN" smtClean="0"/>
              <a:pPr/>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CCF01-90C2-48A3-9E97-6FAD43D24F04}"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0ACCF01-90C2-48A3-9E97-6FAD43D24F04}"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0ACCF01-90C2-48A3-9E97-6FAD43D24F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0ACCF01-90C2-48A3-9E97-6FAD43D24F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0ACCF01-90C2-48A3-9E97-6FAD43D24F04}"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AA568BB-C4AD-4F30-9E67-9E9C1F2AEBFB}" type="datetimeFigureOut">
              <a:rPr lang="en-IN" smtClean="0"/>
              <a:pPr/>
              <a:t>02-12-2020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0ACCF01-90C2-48A3-9E97-6FAD43D24F04}"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AA568BB-C4AD-4F30-9E67-9E9C1F2AEBFB}" type="datetimeFigureOut">
              <a:rPr lang="en-IN" smtClean="0"/>
              <a:pPr/>
              <a:t>02-12-2020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AA568BB-C4AD-4F30-9E67-9E9C1F2AEBFB}" type="datetimeFigureOut">
              <a:rPr lang="en-IN" smtClean="0"/>
              <a:pPr/>
              <a:t>02-12-2020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0ACCF01-90C2-48A3-9E97-6FAD43D24F04}"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500306"/>
            <a:ext cx="7858180" cy="2071694"/>
          </a:xfrm>
        </p:spPr>
        <p:txBody>
          <a:bodyPr>
            <a:noAutofit/>
          </a:bodyPr>
          <a:lstStyle/>
          <a:p>
            <a:r>
              <a:rPr lang="en-US" sz="4000" dirty="0" smtClean="0"/>
              <a:t>F23:Acute and transient psychotic disorder</a:t>
            </a:r>
            <a:endParaRPr lang="en-IN"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5822"/>
          </a:xfrm>
        </p:spPr>
        <p:txBody>
          <a:bodyPr>
            <a:noAutofit/>
          </a:bodyPr>
          <a:lstStyle/>
          <a:p>
            <a:r>
              <a:rPr lang="en-US" sz="2800" dirty="0" smtClean="0"/>
              <a:t>ACUTE POLYMORPHIC PSYCHOTIC DISORDER WITH SYMPTOMS OF SCHIZOPHRENIA</a:t>
            </a:r>
            <a:endParaRPr lang="en-US" sz="2800" dirty="0"/>
          </a:p>
        </p:txBody>
      </p:sp>
      <p:sp>
        <p:nvSpPr>
          <p:cNvPr id="3" name="Content Placeholder 2"/>
          <p:cNvSpPr>
            <a:spLocks noGrp="1"/>
          </p:cNvSpPr>
          <p:nvPr>
            <p:ph sz="quarter" idx="1"/>
          </p:nvPr>
        </p:nvSpPr>
        <p:spPr/>
        <p:txBody>
          <a:bodyPr>
            <a:normAutofit/>
          </a:bodyPr>
          <a:lstStyle/>
          <a:p>
            <a:r>
              <a:rPr lang="en-US" dirty="0" smtClean="0"/>
              <a:t>Meets the descriptive criteria for acute polymorphic psychotic disorder but in which typically schizophrenic symptoms are also consistently present. </a:t>
            </a:r>
          </a:p>
          <a:p>
            <a:r>
              <a:rPr lang="en-US" dirty="0" smtClean="0"/>
              <a:t>• If schizophrenic symptoms persist for &gt; 1 month, diagnosis changed to schizophrenia.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5822"/>
          </a:xfrm>
        </p:spPr>
        <p:txBody>
          <a:bodyPr>
            <a:normAutofit fontScale="90000"/>
          </a:bodyPr>
          <a:lstStyle/>
          <a:p>
            <a:r>
              <a:rPr lang="en-US" dirty="0" smtClean="0"/>
              <a:t>ACUTE SCHIZOPHRENIA-LIKE PSYCHOTIC DISORDER</a:t>
            </a:r>
            <a:endParaRPr lang="en-US" dirty="0"/>
          </a:p>
        </p:txBody>
      </p:sp>
      <p:sp>
        <p:nvSpPr>
          <p:cNvPr id="3" name="Content Placeholder 2"/>
          <p:cNvSpPr>
            <a:spLocks noGrp="1"/>
          </p:cNvSpPr>
          <p:nvPr>
            <p:ph sz="quarter" idx="1"/>
          </p:nvPr>
        </p:nvSpPr>
        <p:spPr/>
        <p:txBody>
          <a:bodyPr>
            <a:normAutofit/>
          </a:bodyPr>
          <a:lstStyle/>
          <a:p>
            <a:r>
              <a:rPr lang="en-US" dirty="0" err="1" smtClean="0"/>
              <a:t>Characterised</a:t>
            </a:r>
            <a:r>
              <a:rPr lang="en-US" dirty="0" smtClean="0"/>
              <a:t> by acute onset of a psychotic disorder in which psychotic symptoms are comparatively stable(&amp; not polymorphic) &amp; fulfill the criteria for schizophrenia but have lasted for &lt; 1month.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5822"/>
          </a:xfrm>
        </p:spPr>
        <p:txBody>
          <a:bodyPr>
            <a:normAutofit fontScale="90000"/>
          </a:bodyPr>
          <a:lstStyle/>
          <a:p>
            <a:r>
              <a:rPr lang="en-US" dirty="0" smtClean="0"/>
              <a:t>OTHER ACUTE PREDOMINANTLY DELUSIONAL PSYCHOTIC DISORDERS</a:t>
            </a:r>
            <a:endParaRPr lang="en-US" dirty="0"/>
          </a:p>
        </p:txBody>
      </p:sp>
      <p:sp>
        <p:nvSpPr>
          <p:cNvPr id="3" name="Content Placeholder 2"/>
          <p:cNvSpPr>
            <a:spLocks noGrp="1"/>
          </p:cNvSpPr>
          <p:nvPr>
            <p:ph sz="quarter" idx="1"/>
          </p:nvPr>
        </p:nvSpPr>
        <p:spPr/>
        <p:txBody>
          <a:bodyPr/>
          <a:lstStyle/>
          <a:p>
            <a:r>
              <a:rPr lang="en-US" dirty="0" smtClean="0"/>
              <a:t>• Acute onset of a psychotic disorder in which comparatively stable delusions or hallucinations are the main clinical features but do not fulfill the criteria for schizophrenia. </a:t>
            </a:r>
          </a:p>
          <a:p>
            <a:r>
              <a:rPr lang="en-US" dirty="0" smtClean="0"/>
              <a:t>• Delusions of persecution or reference are common &amp; hallucinations are usually auditory. </a:t>
            </a:r>
          </a:p>
          <a:p>
            <a:r>
              <a:rPr lang="en-US" dirty="0" smtClean="0"/>
              <a:t>• Criteria for acute polymorphic psychotic disorder or schizophrenia should not be fulfilled. </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428604"/>
            <a:ext cx="8503920" cy="5670444"/>
          </a:xfrm>
        </p:spPr>
        <p:txBody>
          <a:bodyPr>
            <a:normAutofit lnSpcReduction="10000"/>
          </a:bodyPr>
          <a:lstStyle/>
          <a:p>
            <a:pPr>
              <a:buNone/>
            </a:pPr>
            <a:r>
              <a:rPr lang="en-US" b="1" dirty="0" smtClean="0"/>
              <a:t>F23.8 Other acute and transient psychotic disorders</a:t>
            </a:r>
          </a:p>
          <a:p>
            <a:r>
              <a:rPr lang="en-US" dirty="0" smtClean="0"/>
              <a:t>Any other acute psychotic disorders that are unclassifiable under any other category in F23 (such as acute psychotic states in which definite delusions or hallucinations occur but persist for only small proportions of the time) should be coded here. </a:t>
            </a:r>
          </a:p>
          <a:p>
            <a:r>
              <a:rPr lang="en-US" dirty="0" smtClean="0"/>
              <a:t>States of undifferentiated excitement should also be coded here if more detailed information about the patient's mental state is not available, provided that there is no evidence of an organic cause.</a:t>
            </a:r>
          </a:p>
          <a:p>
            <a:pPr>
              <a:buNone/>
            </a:pPr>
            <a:r>
              <a:rPr lang="en-US" b="1" dirty="0" smtClean="0"/>
              <a:t>F23.9 Acute and transient psychotic disorder, unspecified</a:t>
            </a:r>
          </a:p>
          <a:p>
            <a:r>
              <a:rPr lang="en-US" dirty="0" smtClean="0"/>
              <a:t>Includes: (brief) reactive psychosis NOS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79512" y="0"/>
            <a:ext cx="8964488"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0" y="260648"/>
            <a:ext cx="9144000" cy="6597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251520" y="188640"/>
            <a:ext cx="8892480"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IN" dirty="0"/>
          </a:p>
        </p:txBody>
      </p:sp>
      <p:sp>
        <p:nvSpPr>
          <p:cNvPr id="5" name="Content Placeholder 4"/>
          <p:cNvSpPr>
            <a:spLocks noGrp="1"/>
          </p:cNvSpPr>
          <p:nvPr>
            <p:ph sz="quarter" idx="1"/>
          </p:nvPr>
        </p:nvSpPr>
        <p:spPr/>
        <p:txBody>
          <a:bodyPr/>
          <a:lstStyle/>
          <a:p>
            <a:r>
              <a:rPr lang="en-US" dirty="0" smtClean="0"/>
              <a:t>Nursing assessment</a:t>
            </a:r>
          </a:p>
          <a:p>
            <a:r>
              <a:rPr lang="en-US" dirty="0" smtClean="0"/>
              <a:t>Nursing diagnosis</a:t>
            </a:r>
          </a:p>
          <a:p>
            <a:r>
              <a:rPr lang="en-US" dirty="0" smtClean="0"/>
              <a:t>Nursing intervention</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diagnosis</a:t>
            </a:r>
            <a:endParaRPr lang="en-IN" dirty="0"/>
          </a:p>
        </p:txBody>
      </p:sp>
      <p:sp>
        <p:nvSpPr>
          <p:cNvPr id="3" name="Content Placeholder 2"/>
          <p:cNvSpPr>
            <a:spLocks noGrp="1"/>
          </p:cNvSpPr>
          <p:nvPr>
            <p:ph sz="quarter" idx="1"/>
          </p:nvPr>
        </p:nvSpPr>
        <p:spPr/>
        <p:txBody>
          <a:bodyPr/>
          <a:lstStyle/>
          <a:p>
            <a:r>
              <a:rPr lang="en-US" dirty="0" smtClean="0"/>
              <a:t>Disturbed thought process.</a:t>
            </a:r>
          </a:p>
          <a:p>
            <a:r>
              <a:rPr lang="en-US" dirty="0" smtClean="0"/>
              <a:t>Disturbed sensory perception: Auditory/visual</a:t>
            </a:r>
          </a:p>
          <a:p>
            <a:r>
              <a:rPr lang="en-US" dirty="0" smtClean="0"/>
              <a:t>Impaired social interaction.</a:t>
            </a:r>
          </a:p>
          <a:p>
            <a:r>
              <a:rPr lang="en-US" dirty="0" smtClean="0"/>
              <a:t>Impaired verbal communication.</a:t>
            </a:r>
          </a:p>
          <a:p>
            <a:r>
              <a:rPr lang="en-US" dirty="0" smtClean="0"/>
              <a:t>Defensive coping.</a:t>
            </a:r>
          </a:p>
          <a:p>
            <a:r>
              <a:rPr lang="en-US" dirty="0" smtClean="0"/>
              <a:t>Interrupted family coping.</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intervention</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latin typeface="Times New Roman" pitchFamily="18" charset="0"/>
                <a:cs typeface="Times New Roman" pitchFamily="18" charset="0"/>
              </a:rPr>
              <a:t>Reorient the client to time, place and person.</a:t>
            </a:r>
          </a:p>
          <a:p>
            <a:pPr algn="just"/>
            <a:r>
              <a:rPr lang="en-US" dirty="0" smtClean="0">
                <a:latin typeface="Times New Roman" pitchFamily="18" charset="0"/>
                <a:cs typeface="Times New Roman" pitchFamily="18" charset="0"/>
              </a:rPr>
              <a:t>Be consistent in setting expectations, enforcing rules, and so forth.</a:t>
            </a:r>
          </a:p>
          <a:p>
            <a:pPr algn="just"/>
            <a:r>
              <a:rPr lang="en-US" dirty="0" smtClean="0">
                <a:latin typeface="Times New Roman" pitchFamily="18" charset="0"/>
                <a:cs typeface="Times New Roman" pitchFamily="18" charset="0"/>
              </a:rPr>
              <a:t>Reduce provocative stimuli, negative criticism, arguments, and confrontation.</a:t>
            </a:r>
          </a:p>
          <a:p>
            <a:pPr algn="just"/>
            <a:r>
              <a:rPr lang="en-US" dirty="0" smtClean="0">
                <a:latin typeface="Times New Roman" pitchFamily="18" charset="0"/>
                <a:cs typeface="Times New Roman" pitchFamily="18" charset="0"/>
              </a:rPr>
              <a:t>Identify specific conflicts that remains unresolved, and assist patient to identify possible solutions.</a:t>
            </a:r>
          </a:p>
          <a:p>
            <a:pPr algn="just"/>
            <a:r>
              <a:rPr lang="en-US" dirty="0" smtClean="0">
                <a:latin typeface="Times New Roman" pitchFamily="18" charset="0"/>
                <a:cs typeface="Times New Roman" pitchFamily="18" charset="0"/>
              </a:rPr>
              <a:t>Use touch cautiously, particularly if thoughts reveal ideas of persecution.</a:t>
            </a:r>
          </a:p>
          <a:p>
            <a:pPr algn="just"/>
            <a:r>
              <a:rPr lang="en-US" dirty="0" smtClean="0">
                <a:latin typeface="Times New Roman" pitchFamily="18" charset="0"/>
                <a:cs typeface="Times New Roman" pitchFamily="18" charset="0"/>
              </a:rPr>
              <a:t>Engage the patient in one-to-one activities first, then activities in small groups, and gradually in large groups.</a:t>
            </a:r>
          </a:p>
          <a:p>
            <a:pPr algn="just"/>
            <a:r>
              <a:rPr lang="en-US" dirty="0" smtClean="0">
                <a:latin typeface="Times New Roman" pitchFamily="18" charset="0"/>
                <a:cs typeface="Times New Roman" pitchFamily="18" charset="0"/>
              </a:rPr>
              <a:t>Teach patient to intervene, using thought-stopping techniques, when irrational or negative thoughts prevail.</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description: According to ICD-10</a:t>
            </a:r>
            <a:endParaRPr lang="en-IN" dirty="0"/>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Are a group of conditions characterized by three typical features in the descending order of priority:</a:t>
            </a:r>
          </a:p>
          <a:p>
            <a:pPr algn="just">
              <a:buFont typeface="Wingdings" pitchFamily="2" charset="2"/>
              <a:buChar char="Ø"/>
            </a:pPr>
            <a:r>
              <a:rPr lang="en-IN" b="1" dirty="0" smtClean="0">
                <a:latin typeface="Times New Roman" pitchFamily="18" charset="0"/>
                <a:cs typeface="Times New Roman" pitchFamily="18" charset="0"/>
              </a:rPr>
              <a:t>These disorders have an abrupt (less than 48 hours) or an acute onset (within 2 weeks) as the defining feature of the whole group.</a:t>
            </a:r>
          </a:p>
          <a:p>
            <a:pPr algn="just">
              <a:buFont typeface="Wingdings" pitchFamily="2" charset="2"/>
              <a:buChar char="Ø"/>
            </a:pPr>
            <a:endParaRPr lang="en-IN" b="1" dirty="0" smtClean="0">
              <a:latin typeface="Times New Roman" pitchFamily="18" charset="0"/>
              <a:cs typeface="Times New Roman" pitchFamily="18" charset="0"/>
            </a:endParaRPr>
          </a:p>
          <a:p>
            <a:pPr algn="just">
              <a:buFont typeface="Wingdings" pitchFamily="2" charset="2"/>
              <a:buChar char="Ø"/>
            </a:pPr>
            <a:r>
              <a:rPr lang="en-IN" b="1" dirty="0" smtClean="0">
                <a:latin typeface="Times New Roman" pitchFamily="18" charset="0"/>
                <a:cs typeface="Times New Roman" pitchFamily="18" charset="0"/>
              </a:rPr>
              <a:t>Presence of typical syndromes</a:t>
            </a:r>
          </a:p>
          <a:p>
            <a:pPr algn="just">
              <a:buFont typeface="Wingdings" pitchFamily="2" charset="2"/>
              <a:buChar char="Ø"/>
            </a:pPr>
            <a:endParaRPr lang="en-IN" b="1" dirty="0" smtClean="0">
              <a:latin typeface="Times New Roman" pitchFamily="18" charset="0"/>
              <a:cs typeface="Times New Roman" pitchFamily="18" charset="0"/>
            </a:endParaRPr>
          </a:p>
          <a:p>
            <a:pPr algn="just">
              <a:buFont typeface="Wingdings" pitchFamily="2" charset="2"/>
              <a:buChar char="Ø"/>
            </a:pPr>
            <a:r>
              <a:rPr lang="en-IN" b="1" dirty="0" smtClean="0">
                <a:latin typeface="Times New Roman" pitchFamily="18" charset="0"/>
                <a:cs typeface="Times New Roman" pitchFamily="18" charset="0"/>
              </a:rPr>
              <a:t>Presence of associated acute stress</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Keep environment calm, quiet and as free of stimuli as possible.</a:t>
            </a:r>
          </a:p>
          <a:p>
            <a:r>
              <a:rPr lang="en-US" dirty="0" smtClean="0"/>
              <a:t>Use simple, concrete, and literal explanations.</a:t>
            </a:r>
          </a:p>
          <a:p>
            <a:r>
              <a:rPr lang="en-US" dirty="0" smtClean="0"/>
              <a:t>Use simple words, and keep directions simple as well.</a:t>
            </a:r>
          </a:p>
          <a:p>
            <a:r>
              <a:rPr lang="en-US" dirty="0" smtClean="0"/>
              <a:t>Plan short, frequent periods with a client throughout the day.</a:t>
            </a:r>
          </a:p>
          <a:p>
            <a:r>
              <a:rPr lang="en-US" dirty="0" smtClean="0"/>
              <a:t>Use therapeutic techniques (clarifying feelings when speech and thoughts are disorganized) to try to understand client’s concerns.</a:t>
            </a:r>
          </a:p>
          <a:p>
            <a:endParaRPr lang="en-US"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Inform the client family in clear, simple terms about psychopharmacologic therapy.</a:t>
            </a:r>
          </a:p>
          <a:p>
            <a:pPr algn="just"/>
            <a:r>
              <a:rPr lang="en-US" dirty="0" err="1" smtClean="0">
                <a:latin typeface="Times New Roman" pitchFamily="18" charset="0"/>
                <a:cs typeface="Times New Roman" pitchFamily="18" charset="0"/>
              </a:rPr>
              <a:t>Identify’s</a:t>
            </a:r>
            <a:r>
              <a:rPr lang="en-US" dirty="0" smtClean="0">
                <a:latin typeface="Times New Roman" pitchFamily="18" charset="0"/>
                <a:cs typeface="Times New Roman" pitchFamily="18" charset="0"/>
              </a:rPr>
              <a:t> family’s ability to cope.</a:t>
            </a:r>
          </a:p>
          <a:p>
            <a:pPr algn="just"/>
            <a:r>
              <a:rPr lang="en-US" dirty="0" smtClean="0">
                <a:latin typeface="Times New Roman" pitchFamily="18" charset="0"/>
                <a:cs typeface="Times New Roman" pitchFamily="18" charset="0"/>
              </a:rPr>
              <a:t>Teach the client and family the warning symptoms of relapse. provide information on disease and treatment strategies at family’s level of understanding.</a:t>
            </a:r>
          </a:p>
          <a:p>
            <a:pPr algn="just"/>
            <a:r>
              <a:rPr lang="en-US" dirty="0" smtClean="0">
                <a:latin typeface="Times New Roman" pitchFamily="18" charset="0"/>
                <a:cs typeface="Times New Roman" pitchFamily="18" charset="0"/>
              </a:rPr>
              <a:t>Provide information on client and family community resources for the client and family after discharge : organizations, </a:t>
            </a:r>
            <a:r>
              <a:rPr lang="en-US" dirty="0" err="1" smtClean="0">
                <a:latin typeface="Times New Roman" pitchFamily="18" charset="0"/>
                <a:cs typeface="Times New Roman" pitchFamily="18" charset="0"/>
              </a:rPr>
              <a:t>psychoeducational</a:t>
            </a:r>
            <a:r>
              <a:rPr lang="en-US" dirty="0" smtClean="0">
                <a:latin typeface="Times New Roman" pitchFamily="18" charset="0"/>
                <a:cs typeface="Times New Roman" pitchFamily="18" charset="0"/>
              </a:rPr>
              <a:t> programs, community respite centers, etc</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description</a:t>
            </a:r>
            <a:endParaRPr lang="en-IN" dirty="0"/>
          </a:p>
        </p:txBody>
      </p:sp>
      <p:sp>
        <p:nvSpPr>
          <p:cNvPr id="3" name="Content Placeholder 2"/>
          <p:cNvSpPr>
            <a:spLocks noGrp="1"/>
          </p:cNvSpPr>
          <p:nvPr>
            <p:ph sz="quarter" idx="1"/>
          </p:nvPr>
        </p:nvSpPr>
        <p:spPr/>
        <p:txBody>
          <a:bodyPr/>
          <a:lstStyle/>
          <a:p>
            <a:pPr algn="just"/>
            <a:r>
              <a:rPr lang="en-US" b="1" dirty="0" smtClean="0">
                <a:latin typeface="Times New Roman" pitchFamily="18" charset="0"/>
                <a:cs typeface="Times New Roman" pitchFamily="18" charset="0"/>
              </a:rPr>
              <a:t>Acute onset: </a:t>
            </a:r>
            <a:r>
              <a:rPr lang="en-US" dirty="0" smtClean="0">
                <a:latin typeface="Times New Roman" pitchFamily="18" charset="0"/>
                <a:cs typeface="Times New Roman" pitchFamily="18" charset="0"/>
              </a:rPr>
              <a:t>Is defined as a change from a state without psychotic features to a clearly abnormal psychotic state, within a period of 2 weeks or less.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is some evidence that acute onset is associated with a good outcome, and it may be that the more abrupt the onset, the better the outcome.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is therefore recommended that, whenever appropriate, abrupt onset(within 48 hours or less) be specified.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typical syndromes </a:t>
            </a:r>
            <a:r>
              <a:rPr lang="en-US" dirty="0" smtClean="0">
                <a:latin typeface="Times New Roman" pitchFamily="18" charset="0"/>
                <a:cs typeface="Times New Roman" pitchFamily="18" charset="0"/>
              </a:rPr>
              <a:t>that have been selected are first, the rapidly changing and variable state, called here “polymorphic”, that has been given prominence in acute psychotic states in several countries, and second, the presence of typical schizophrenic symptoms.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301752" y="1484784"/>
            <a:ext cx="8503920" cy="5070304"/>
          </a:xfrm>
        </p:spPr>
        <p:txBody>
          <a:bodyPr>
            <a:normAutofit lnSpcReduction="10000"/>
          </a:bodyPr>
          <a:lstStyle/>
          <a:p>
            <a:pPr algn="just"/>
            <a:r>
              <a:rPr lang="en-US" b="1" dirty="0" smtClean="0">
                <a:latin typeface="Times New Roman" pitchFamily="18" charset="0"/>
                <a:cs typeface="Times New Roman" pitchFamily="18" charset="0"/>
              </a:rPr>
              <a:t>Associated stress </a:t>
            </a:r>
            <a:r>
              <a:rPr lang="en-US" dirty="0" smtClean="0">
                <a:latin typeface="Times New Roman" pitchFamily="18" charset="0"/>
                <a:cs typeface="Times New Roman" pitchFamily="18" charset="0"/>
              </a:rPr>
              <a:t>is taken to mean that the first psychotic symptoms occur within about 2 weeks of one or more events that would be regarded as stressful to most people in similar circumstances, within the culture of the person concerned.</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Typical events would be bereavement, unexpected loss or partner or job, marriage, or the psychological trauma of combat, terrorism and torture.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Long standing difficulties or problems should not be included as a source or stress in this context.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Complete recovery usually occurs within 2 to 3 months, often within a few weeks or even days, and only a small proportion of patients with these disorders develop persistent and disabling states.</a:t>
            </a:r>
          </a:p>
          <a:p>
            <a:r>
              <a:rPr lang="en-US" sz="2800" dirty="0" smtClean="0">
                <a:latin typeface="Times New Roman" pitchFamily="18" charset="0"/>
                <a:cs typeface="Times New Roman" pitchFamily="18" charset="0"/>
              </a:rPr>
              <a:t>More in females than in males.</a:t>
            </a:r>
          </a:p>
          <a:p>
            <a:r>
              <a:rPr lang="en-US" sz="2800" dirty="0" smtClean="0">
                <a:latin typeface="Times New Roman" pitchFamily="18" charset="0"/>
                <a:cs typeface="Times New Roman" pitchFamily="18" charset="0"/>
              </a:rPr>
              <a:t>Can occur at any age but peak in mid thirties</a:t>
            </a: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0" y="0"/>
            <a:ext cx="8964487"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sz="quarter" idx="1"/>
          </p:nvPr>
        </p:nvSpPr>
        <p:spPr/>
        <p:txBody>
          <a:bodyPr>
            <a:normAutofit/>
          </a:bodyPr>
          <a:lstStyle/>
          <a:p>
            <a:r>
              <a:rPr lang="en-US" dirty="0" smtClean="0"/>
              <a:t>Acute polymorphic psychotic disorder without symptoms of schizophrenia. </a:t>
            </a:r>
          </a:p>
          <a:p>
            <a:r>
              <a:rPr lang="en-US" dirty="0" smtClean="0"/>
              <a:t>Acute polymorphic psychotic disorder with symptoms of schizophrenia. </a:t>
            </a:r>
          </a:p>
          <a:p>
            <a:r>
              <a:rPr lang="en-US" dirty="0" smtClean="0"/>
              <a:t>Acute schizophrenia- like psychotic disorder. </a:t>
            </a:r>
          </a:p>
          <a:p>
            <a:r>
              <a:rPr lang="en-US" dirty="0" smtClean="0"/>
              <a:t>Other acute predominantly delusional psychotic disorders.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57260"/>
          </a:xfrm>
        </p:spPr>
        <p:txBody>
          <a:bodyPr>
            <a:noAutofit/>
          </a:bodyPr>
          <a:lstStyle/>
          <a:p>
            <a:r>
              <a:rPr lang="en-US" sz="2800" dirty="0" smtClean="0"/>
              <a:t>ACUTE POLYMORPHIC PSYCHOTIC DISORDER WITHOUT SYMPTOMS OF SCHIZOPHRENIA</a:t>
            </a:r>
            <a:endParaRPr lang="en-US" sz="2800" dirty="0"/>
          </a:p>
        </p:txBody>
      </p:sp>
      <p:sp>
        <p:nvSpPr>
          <p:cNvPr id="3" name="Content Placeholder 2"/>
          <p:cNvSpPr>
            <a:spLocks noGrp="1"/>
          </p:cNvSpPr>
          <p:nvPr>
            <p:ph sz="quarter" idx="1"/>
          </p:nvPr>
        </p:nvSpPr>
        <p:spPr/>
        <p:txBody>
          <a:bodyPr>
            <a:normAutofit/>
          </a:bodyPr>
          <a:lstStyle/>
          <a:p>
            <a:r>
              <a:rPr lang="en-US" dirty="0" smtClean="0"/>
              <a:t>Acute onset within 2 weeks(from non-psychotic to psychotic state). </a:t>
            </a:r>
          </a:p>
          <a:p>
            <a:r>
              <a:rPr lang="en-US" dirty="0" smtClean="0"/>
              <a:t>• Polymorphic picture(unstable and markedly variable clinical picture that changes from day to day or hour to hour). </a:t>
            </a:r>
          </a:p>
          <a:p>
            <a:r>
              <a:rPr lang="en-US" dirty="0" smtClean="0"/>
              <a:t>• Several types of hallucinations and/or delusions, changing in both type or intensity from day to day or within the same day. </a:t>
            </a:r>
          </a:p>
          <a:p>
            <a:r>
              <a:rPr lang="en-US" dirty="0" smtClean="0"/>
              <a:t>• Marked emotional turmoil(intense feelings of happiness &amp; ecstasy to anxiety &amp; irritability).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1059</TotalTime>
  <Words>950</Words>
  <Application>Microsoft Office PowerPoint</Application>
  <PresentationFormat>On-screen Show (4:3)</PresentationFormat>
  <Paragraphs>80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Georgia</vt:lpstr>
      <vt:lpstr>Times New Roman</vt:lpstr>
      <vt:lpstr>Wingdings</vt:lpstr>
      <vt:lpstr>Wingdings 2</vt:lpstr>
      <vt:lpstr>Civic</vt:lpstr>
      <vt:lpstr>PowerPoint Presentation</vt:lpstr>
      <vt:lpstr>Clinical description: According to ICD-10</vt:lpstr>
      <vt:lpstr>Clinical description</vt:lpstr>
      <vt:lpstr>Contd..</vt:lpstr>
      <vt:lpstr>Contd..</vt:lpstr>
      <vt:lpstr>Contd..</vt:lpstr>
      <vt:lpstr>PowerPoint Presentation</vt:lpstr>
      <vt:lpstr>TYPES</vt:lpstr>
      <vt:lpstr>ACUTE POLYMORPHIC PSYCHOTIC DISORDER WITHOUT SYMPTOMS OF SCHIZOPHRENIA</vt:lpstr>
      <vt:lpstr>ACUTE POLYMORPHIC PSYCHOTIC DISORDER WITH SYMPTOMS OF SCHIZOPHRENIA</vt:lpstr>
      <vt:lpstr>ACUTE SCHIZOPHRENIA-LIKE PSYCHOTIC DISORDER</vt:lpstr>
      <vt:lpstr>OTHER ACUTE PREDOMINANTLY DELUSIONAL PSYCHOTIC DISORDERS</vt:lpstr>
      <vt:lpstr>PowerPoint Presentation</vt:lpstr>
      <vt:lpstr>PowerPoint Presentation</vt:lpstr>
      <vt:lpstr>PowerPoint Presentation</vt:lpstr>
      <vt:lpstr>PowerPoint Presentation</vt:lpstr>
      <vt:lpstr>Nursing management</vt:lpstr>
      <vt:lpstr>Nursing diagnosis</vt:lpstr>
      <vt:lpstr>Nursing intervention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and transient psychotic disorder</dc:title>
  <dc:creator>KUMAR KHATRI</dc:creator>
  <cp:lastModifiedBy>Microsoft account</cp:lastModifiedBy>
  <cp:revision>101</cp:revision>
  <dcterms:created xsi:type="dcterms:W3CDTF">2017-11-07T11:24:30Z</dcterms:created>
  <dcterms:modified xsi:type="dcterms:W3CDTF">2020-12-02T04:57:48Z</dcterms:modified>
</cp:coreProperties>
</file>