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7" r:id="rId2"/>
    <p:sldId id="260" r:id="rId3"/>
    <p:sldId id="390" r:id="rId4"/>
    <p:sldId id="263" r:id="rId5"/>
    <p:sldId id="264" r:id="rId6"/>
    <p:sldId id="414" r:id="rId7"/>
    <p:sldId id="391" r:id="rId8"/>
    <p:sldId id="411" r:id="rId9"/>
    <p:sldId id="404" r:id="rId10"/>
    <p:sldId id="405" r:id="rId11"/>
    <p:sldId id="406" r:id="rId12"/>
    <p:sldId id="407" r:id="rId13"/>
    <p:sldId id="410" r:id="rId14"/>
    <p:sldId id="403" r:id="rId15"/>
    <p:sldId id="401" r:id="rId16"/>
    <p:sldId id="267" r:id="rId17"/>
    <p:sldId id="387" r:id="rId18"/>
    <p:sldId id="270" r:id="rId19"/>
    <p:sldId id="271" r:id="rId20"/>
    <p:sldId id="278" r:id="rId21"/>
    <p:sldId id="279" r:id="rId22"/>
    <p:sldId id="280" r:id="rId23"/>
    <p:sldId id="283" r:id="rId24"/>
    <p:sldId id="284" r:id="rId25"/>
    <p:sldId id="287" r:id="rId26"/>
    <p:sldId id="288" r:id="rId27"/>
    <p:sldId id="289" r:id="rId28"/>
    <p:sldId id="290" r:id="rId29"/>
    <p:sldId id="307" r:id="rId30"/>
    <p:sldId id="308" r:id="rId31"/>
    <p:sldId id="309" r:id="rId32"/>
    <p:sldId id="313" r:id="rId33"/>
    <p:sldId id="314" r:id="rId34"/>
    <p:sldId id="315" r:id="rId35"/>
    <p:sldId id="316" r:id="rId36"/>
    <p:sldId id="412" r:id="rId37"/>
    <p:sldId id="413" r:id="rId38"/>
    <p:sldId id="367" r:id="rId39"/>
    <p:sldId id="368" r:id="rId40"/>
    <p:sldId id="369" r:id="rId41"/>
    <p:sldId id="370" r:id="rId42"/>
    <p:sldId id="371" r:id="rId43"/>
    <p:sldId id="358" r:id="rId44"/>
    <p:sldId id="351" r:id="rId45"/>
    <p:sldId id="372" r:id="rId46"/>
    <p:sldId id="373" r:id="rId47"/>
    <p:sldId id="374" r:id="rId48"/>
    <p:sldId id="375" r:id="rId49"/>
    <p:sldId id="376" r:id="rId50"/>
    <p:sldId id="377" r:id="rId51"/>
    <p:sldId id="378" r:id="rId52"/>
    <p:sldId id="379" r:id="rId53"/>
    <p:sldId id="380" r:id="rId54"/>
    <p:sldId id="381" r:id="rId55"/>
    <p:sldId id="382" r:id="rId56"/>
    <p:sldId id="384" r:id="rId57"/>
    <p:sldId id="383" r:id="rId58"/>
    <p:sldId id="386" r:id="rId59"/>
    <p:sldId id="385"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51" autoAdjust="0"/>
    <p:restoredTop sz="94660"/>
  </p:normalViewPr>
  <p:slideViewPr>
    <p:cSldViewPr>
      <p:cViewPr varScale="1">
        <p:scale>
          <a:sx n="83" d="100"/>
          <a:sy n="83" d="100"/>
        </p:scale>
        <p:origin x="64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5551CF-7A38-45C4-94CB-F03B070A5ECD}" type="datetimeFigureOut">
              <a:rPr lang="en-US" smtClean="0"/>
              <a:pPr/>
              <a:t>12/22/2020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286A10-8FD5-4471-A58B-168E60788A2A}" type="slidenum">
              <a:rPr lang="en-US" smtClean="0"/>
              <a:pPr/>
              <a:t>‹#›</a:t>
            </a:fld>
            <a:endParaRPr lang="en-US"/>
          </a:p>
        </p:txBody>
      </p:sp>
    </p:spTree>
    <p:extLst>
      <p:ext uri="{BB962C8B-B14F-4D97-AF65-F5344CB8AC3E}">
        <p14:creationId xmlns:p14="http://schemas.microsoft.com/office/powerpoint/2010/main" val="2018028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defTabSz="914437" eaLnBrk="0" hangingPunct="0">
              <a:defRPr sz="2400">
                <a:solidFill>
                  <a:schemeClr val="tx1"/>
                </a:solidFill>
                <a:latin typeface="Times New Roman" pitchFamily="18" charset="0"/>
              </a:defRPr>
            </a:lvl1pPr>
            <a:lvl2pPr marL="729057" indent="-280406" defTabSz="914437" eaLnBrk="0" hangingPunct="0">
              <a:defRPr sz="2400">
                <a:solidFill>
                  <a:schemeClr val="tx1"/>
                </a:solidFill>
                <a:latin typeface="Times New Roman" pitchFamily="18" charset="0"/>
              </a:defRPr>
            </a:lvl2pPr>
            <a:lvl3pPr marL="1121626" indent="-224325" defTabSz="914437" eaLnBrk="0" hangingPunct="0">
              <a:defRPr sz="2400">
                <a:solidFill>
                  <a:schemeClr val="tx1"/>
                </a:solidFill>
                <a:latin typeface="Times New Roman" pitchFamily="18" charset="0"/>
              </a:defRPr>
            </a:lvl3pPr>
            <a:lvl4pPr marL="1570276" indent="-224325" defTabSz="914437" eaLnBrk="0" hangingPunct="0">
              <a:defRPr sz="2400">
                <a:solidFill>
                  <a:schemeClr val="tx1"/>
                </a:solidFill>
                <a:latin typeface="Times New Roman" pitchFamily="18" charset="0"/>
              </a:defRPr>
            </a:lvl4pPr>
            <a:lvl5pPr marL="2018927" indent="-224325" defTabSz="914437" eaLnBrk="0" hangingPunct="0">
              <a:defRPr sz="2400">
                <a:solidFill>
                  <a:schemeClr val="tx1"/>
                </a:solidFill>
                <a:latin typeface="Times New Roman" pitchFamily="18" charset="0"/>
              </a:defRPr>
            </a:lvl5pPr>
            <a:lvl6pPr marL="2467577" indent="-224325" defTabSz="914437" eaLnBrk="0" fontAlgn="base" hangingPunct="0">
              <a:spcBef>
                <a:spcPct val="0"/>
              </a:spcBef>
              <a:spcAft>
                <a:spcPct val="0"/>
              </a:spcAft>
              <a:defRPr sz="2400">
                <a:solidFill>
                  <a:schemeClr val="tx1"/>
                </a:solidFill>
                <a:latin typeface="Times New Roman" pitchFamily="18" charset="0"/>
              </a:defRPr>
            </a:lvl6pPr>
            <a:lvl7pPr marL="2916227" indent="-224325" defTabSz="914437" eaLnBrk="0" fontAlgn="base" hangingPunct="0">
              <a:spcBef>
                <a:spcPct val="0"/>
              </a:spcBef>
              <a:spcAft>
                <a:spcPct val="0"/>
              </a:spcAft>
              <a:defRPr sz="2400">
                <a:solidFill>
                  <a:schemeClr val="tx1"/>
                </a:solidFill>
                <a:latin typeface="Times New Roman" pitchFamily="18" charset="0"/>
              </a:defRPr>
            </a:lvl7pPr>
            <a:lvl8pPr marL="3364878" indent="-224325" defTabSz="914437" eaLnBrk="0" fontAlgn="base" hangingPunct="0">
              <a:spcBef>
                <a:spcPct val="0"/>
              </a:spcBef>
              <a:spcAft>
                <a:spcPct val="0"/>
              </a:spcAft>
              <a:defRPr sz="2400">
                <a:solidFill>
                  <a:schemeClr val="tx1"/>
                </a:solidFill>
                <a:latin typeface="Times New Roman" pitchFamily="18" charset="0"/>
              </a:defRPr>
            </a:lvl8pPr>
            <a:lvl9pPr marL="3813528" indent="-224325" defTabSz="914437" eaLnBrk="0" fontAlgn="base" hangingPunct="0">
              <a:spcBef>
                <a:spcPct val="0"/>
              </a:spcBef>
              <a:spcAft>
                <a:spcPct val="0"/>
              </a:spcAft>
              <a:defRPr sz="2400">
                <a:solidFill>
                  <a:schemeClr val="tx1"/>
                </a:solidFill>
                <a:latin typeface="Times New Roman" pitchFamily="18" charset="0"/>
              </a:defRPr>
            </a:lvl9pPr>
          </a:lstStyle>
          <a:p>
            <a:pPr eaLnBrk="1" hangingPunct="1"/>
            <a:fld id="{68A5A923-3514-47FF-8638-55F6362D3AE5}" type="slidenum">
              <a:rPr lang="en-US" sz="1200"/>
              <a:pPr eaLnBrk="1" hangingPunct="1"/>
              <a:t>1</a:t>
            </a:fld>
            <a:endParaRPr lang="en-US" sz="12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1610911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defTabSz="914437" eaLnBrk="0" hangingPunct="0">
              <a:defRPr sz="2400">
                <a:solidFill>
                  <a:schemeClr val="tx1"/>
                </a:solidFill>
                <a:latin typeface="Times New Roman" pitchFamily="18" charset="0"/>
              </a:defRPr>
            </a:lvl1pPr>
            <a:lvl2pPr marL="729057" indent="-280406" defTabSz="914437" eaLnBrk="0" hangingPunct="0">
              <a:defRPr sz="2400">
                <a:solidFill>
                  <a:schemeClr val="tx1"/>
                </a:solidFill>
                <a:latin typeface="Times New Roman" pitchFamily="18" charset="0"/>
              </a:defRPr>
            </a:lvl2pPr>
            <a:lvl3pPr marL="1121626" indent="-224325" defTabSz="914437" eaLnBrk="0" hangingPunct="0">
              <a:defRPr sz="2400">
                <a:solidFill>
                  <a:schemeClr val="tx1"/>
                </a:solidFill>
                <a:latin typeface="Times New Roman" pitchFamily="18" charset="0"/>
              </a:defRPr>
            </a:lvl3pPr>
            <a:lvl4pPr marL="1570276" indent="-224325" defTabSz="914437" eaLnBrk="0" hangingPunct="0">
              <a:defRPr sz="2400">
                <a:solidFill>
                  <a:schemeClr val="tx1"/>
                </a:solidFill>
                <a:latin typeface="Times New Roman" pitchFamily="18" charset="0"/>
              </a:defRPr>
            </a:lvl4pPr>
            <a:lvl5pPr marL="2018927" indent="-224325" defTabSz="914437" eaLnBrk="0" hangingPunct="0">
              <a:defRPr sz="2400">
                <a:solidFill>
                  <a:schemeClr val="tx1"/>
                </a:solidFill>
                <a:latin typeface="Times New Roman" pitchFamily="18" charset="0"/>
              </a:defRPr>
            </a:lvl5pPr>
            <a:lvl6pPr marL="2467577" indent="-224325" defTabSz="914437" eaLnBrk="0" fontAlgn="base" hangingPunct="0">
              <a:spcBef>
                <a:spcPct val="0"/>
              </a:spcBef>
              <a:spcAft>
                <a:spcPct val="0"/>
              </a:spcAft>
              <a:defRPr sz="2400">
                <a:solidFill>
                  <a:schemeClr val="tx1"/>
                </a:solidFill>
                <a:latin typeface="Times New Roman" pitchFamily="18" charset="0"/>
              </a:defRPr>
            </a:lvl6pPr>
            <a:lvl7pPr marL="2916227" indent="-224325" defTabSz="914437" eaLnBrk="0" fontAlgn="base" hangingPunct="0">
              <a:spcBef>
                <a:spcPct val="0"/>
              </a:spcBef>
              <a:spcAft>
                <a:spcPct val="0"/>
              </a:spcAft>
              <a:defRPr sz="2400">
                <a:solidFill>
                  <a:schemeClr val="tx1"/>
                </a:solidFill>
                <a:latin typeface="Times New Roman" pitchFamily="18" charset="0"/>
              </a:defRPr>
            </a:lvl7pPr>
            <a:lvl8pPr marL="3364878" indent="-224325" defTabSz="914437" eaLnBrk="0" fontAlgn="base" hangingPunct="0">
              <a:spcBef>
                <a:spcPct val="0"/>
              </a:spcBef>
              <a:spcAft>
                <a:spcPct val="0"/>
              </a:spcAft>
              <a:defRPr sz="2400">
                <a:solidFill>
                  <a:schemeClr val="tx1"/>
                </a:solidFill>
                <a:latin typeface="Times New Roman" pitchFamily="18" charset="0"/>
              </a:defRPr>
            </a:lvl8pPr>
            <a:lvl9pPr marL="3813528" indent="-224325" defTabSz="914437" eaLnBrk="0" fontAlgn="base" hangingPunct="0">
              <a:spcBef>
                <a:spcPct val="0"/>
              </a:spcBef>
              <a:spcAft>
                <a:spcPct val="0"/>
              </a:spcAft>
              <a:defRPr sz="2400">
                <a:solidFill>
                  <a:schemeClr val="tx1"/>
                </a:solidFill>
                <a:latin typeface="Times New Roman" pitchFamily="18" charset="0"/>
              </a:defRPr>
            </a:lvl9pPr>
          </a:lstStyle>
          <a:p>
            <a:pPr eaLnBrk="1" hangingPunct="1"/>
            <a:fld id="{67793834-AF5E-482D-ABCC-B386047400D9}" type="slidenum">
              <a:rPr lang="en-US" sz="1200"/>
              <a:pPr eaLnBrk="1" hangingPunct="1"/>
              <a:t>2</a:t>
            </a:fld>
            <a:endParaRPr lang="en-US" sz="12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1992344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defTabSz="914437" eaLnBrk="0" hangingPunct="0">
              <a:defRPr sz="2400">
                <a:solidFill>
                  <a:schemeClr val="tx1"/>
                </a:solidFill>
                <a:latin typeface="Times New Roman" pitchFamily="18" charset="0"/>
              </a:defRPr>
            </a:lvl1pPr>
            <a:lvl2pPr marL="729057" indent="-280406" defTabSz="914437" eaLnBrk="0" hangingPunct="0">
              <a:defRPr sz="2400">
                <a:solidFill>
                  <a:schemeClr val="tx1"/>
                </a:solidFill>
                <a:latin typeface="Times New Roman" pitchFamily="18" charset="0"/>
              </a:defRPr>
            </a:lvl2pPr>
            <a:lvl3pPr marL="1121626" indent="-224325" defTabSz="914437" eaLnBrk="0" hangingPunct="0">
              <a:defRPr sz="2400">
                <a:solidFill>
                  <a:schemeClr val="tx1"/>
                </a:solidFill>
                <a:latin typeface="Times New Roman" pitchFamily="18" charset="0"/>
              </a:defRPr>
            </a:lvl3pPr>
            <a:lvl4pPr marL="1570276" indent="-224325" defTabSz="914437" eaLnBrk="0" hangingPunct="0">
              <a:defRPr sz="2400">
                <a:solidFill>
                  <a:schemeClr val="tx1"/>
                </a:solidFill>
                <a:latin typeface="Times New Roman" pitchFamily="18" charset="0"/>
              </a:defRPr>
            </a:lvl4pPr>
            <a:lvl5pPr marL="2018927" indent="-224325" defTabSz="914437" eaLnBrk="0" hangingPunct="0">
              <a:defRPr sz="2400">
                <a:solidFill>
                  <a:schemeClr val="tx1"/>
                </a:solidFill>
                <a:latin typeface="Times New Roman" pitchFamily="18" charset="0"/>
              </a:defRPr>
            </a:lvl5pPr>
            <a:lvl6pPr marL="2467577" indent="-224325" defTabSz="914437" eaLnBrk="0" fontAlgn="base" hangingPunct="0">
              <a:spcBef>
                <a:spcPct val="0"/>
              </a:spcBef>
              <a:spcAft>
                <a:spcPct val="0"/>
              </a:spcAft>
              <a:defRPr sz="2400">
                <a:solidFill>
                  <a:schemeClr val="tx1"/>
                </a:solidFill>
                <a:latin typeface="Times New Roman" pitchFamily="18" charset="0"/>
              </a:defRPr>
            </a:lvl6pPr>
            <a:lvl7pPr marL="2916227" indent="-224325" defTabSz="914437" eaLnBrk="0" fontAlgn="base" hangingPunct="0">
              <a:spcBef>
                <a:spcPct val="0"/>
              </a:spcBef>
              <a:spcAft>
                <a:spcPct val="0"/>
              </a:spcAft>
              <a:defRPr sz="2400">
                <a:solidFill>
                  <a:schemeClr val="tx1"/>
                </a:solidFill>
                <a:latin typeface="Times New Roman" pitchFamily="18" charset="0"/>
              </a:defRPr>
            </a:lvl7pPr>
            <a:lvl8pPr marL="3364878" indent="-224325" defTabSz="914437" eaLnBrk="0" fontAlgn="base" hangingPunct="0">
              <a:spcBef>
                <a:spcPct val="0"/>
              </a:spcBef>
              <a:spcAft>
                <a:spcPct val="0"/>
              </a:spcAft>
              <a:defRPr sz="2400">
                <a:solidFill>
                  <a:schemeClr val="tx1"/>
                </a:solidFill>
                <a:latin typeface="Times New Roman" pitchFamily="18" charset="0"/>
              </a:defRPr>
            </a:lvl8pPr>
            <a:lvl9pPr marL="3813528" indent="-224325" defTabSz="914437" eaLnBrk="0" fontAlgn="base" hangingPunct="0">
              <a:spcBef>
                <a:spcPct val="0"/>
              </a:spcBef>
              <a:spcAft>
                <a:spcPct val="0"/>
              </a:spcAft>
              <a:defRPr sz="2400">
                <a:solidFill>
                  <a:schemeClr val="tx1"/>
                </a:solidFill>
                <a:latin typeface="Times New Roman" pitchFamily="18" charset="0"/>
              </a:defRPr>
            </a:lvl9pPr>
          </a:lstStyle>
          <a:p>
            <a:pPr eaLnBrk="1" hangingPunct="1"/>
            <a:fld id="{81B2DC45-E097-4241-B636-8ABEC5ED52C2}" type="slidenum">
              <a:rPr lang="en-US" sz="1200"/>
              <a:pPr eaLnBrk="1" hangingPunct="1"/>
              <a:t>20</a:t>
            </a:fld>
            <a:endParaRPr lang="en-US" sz="12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1809257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defTabSz="914437" eaLnBrk="0" hangingPunct="0">
              <a:defRPr sz="2400">
                <a:solidFill>
                  <a:schemeClr val="tx1"/>
                </a:solidFill>
                <a:latin typeface="Times New Roman" pitchFamily="18" charset="0"/>
              </a:defRPr>
            </a:lvl1pPr>
            <a:lvl2pPr marL="729057" indent="-280406" defTabSz="914437" eaLnBrk="0" hangingPunct="0">
              <a:defRPr sz="2400">
                <a:solidFill>
                  <a:schemeClr val="tx1"/>
                </a:solidFill>
                <a:latin typeface="Times New Roman" pitchFamily="18" charset="0"/>
              </a:defRPr>
            </a:lvl2pPr>
            <a:lvl3pPr marL="1121626" indent="-224325" defTabSz="914437" eaLnBrk="0" hangingPunct="0">
              <a:defRPr sz="2400">
                <a:solidFill>
                  <a:schemeClr val="tx1"/>
                </a:solidFill>
                <a:latin typeface="Times New Roman" pitchFamily="18" charset="0"/>
              </a:defRPr>
            </a:lvl3pPr>
            <a:lvl4pPr marL="1570276" indent="-224325" defTabSz="914437" eaLnBrk="0" hangingPunct="0">
              <a:defRPr sz="2400">
                <a:solidFill>
                  <a:schemeClr val="tx1"/>
                </a:solidFill>
                <a:latin typeface="Times New Roman" pitchFamily="18" charset="0"/>
              </a:defRPr>
            </a:lvl4pPr>
            <a:lvl5pPr marL="2018927" indent="-224325" defTabSz="914437" eaLnBrk="0" hangingPunct="0">
              <a:defRPr sz="2400">
                <a:solidFill>
                  <a:schemeClr val="tx1"/>
                </a:solidFill>
                <a:latin typeface="Times New Roman" pitchFamily="18" charset="0"/>
              </a:defRPr>
            </a:lvl5pPr>
            <a:lvl6pPr marL="2467577" indent="-224325" defTabSz="914437" eaLnBrk="0" fontAlgn="base" hangingPunct="0">
              <a:spcBef>
                <a:spcPct val="0"/>
              </a:spcBef>
              <a:spcAft>
                <a:spcPct val="0"/>
              </a:spcAft>
              <a:defRPr sz="2400">
                <a:solidFill>
                  <a:schemeClr val="tx1"/>
                </a:solidFill>
                <a:latin typeface="Times New Roman" pitchFamily="18" charset="0"/>
              </a:defRPr>
            </a:lvl6pPr>
            <a:lvl7pPr marL="2916227" indent="-224325" defTabSz="914437" eaLnBrk="0" fontAlgn="base" hangingPunct="0">
              <a:spcBef>
                <a:spcPct val="0"/>
              </a:spcBef>
              <a:spcAft>
                <a:spcPct val="0"/>
              </a:spcAft>
              <a:defRPr sz="2400">
                <a:solidFill>
                  <a:schemeClr val="tx1"/>
                </a:solidFill>
                <a:latin typeface="Times New Roman" pitchFamily="18" charset="0"/>
              </a:defRPr>
            </a:lvl7pPr>
            <a:lvl8pPr marL="3364878" indent="-224325" defTabSz="914437" eaLnBrk="0" fontAlgn="base" hangingPunct="0">
              <a:spcBef>
                <a:spcPct val="0"/>
              </a:spcBef>
              <a:spcAft>
                <a:spcPct val="0"/>
              </a:spcAft>
              <a:defRPr sz="2400">
                <a:solidFill>
                  <a:schemeClr val="tx1"/>
                </a:solidFill>
                <a:latin typeface="Times New Roman" pitchFamily="18" charset="0"/>
              </a:defRPr>
            </a:lvl8pPr>
            <a:lvl9pPr marL="3813528" indent="-224325" defTabSz="914437" eaLnBrk="0" fontAlgn="base" hangingPunct="0">
              <a:spcBef>
                <a:spcPct val="0"/>
              </a:spcBef>
              <a:spcAft>
                <a:spcPct val="0"/>
              </a:spcAft>
              <a:defRPr sz="2400">
                <a:solidFill>
                  <a:schemeClr val="tx1"/>
                </a:solidFill>
                <a:latin typeface="Times New Roman" pitchFamily="18" charset="0"/>
              </a:defRPr>
            </a:lvl9pPr>
          </a:lstStyle>
          <a:p>
            <a:pPr eaLnBrk="1" hangingPunct="1"/>
            <a:fld id="{4EDEB155-CEF7-425D-837D-EF9CE1F7B2CA}" type="slidenum">
              <a:rPr lang="en-US" sz="1200"/>
              <a:pPr eaLnBrk="1" hangingPunct="1"/>
              <a:t>22</a:t>
            </a:fld>
            <a:endParaRPr lang="en-US" sz="1200"/>
          </a:p>
        </p:txBody>
      </p:sp>
      <p:sp>
        <p:nvSpPr>
          <p:cNvPr id="38915" name="Rectangle 1026"/>
          <p:cNvSpPr>
            <a:spLocks noGrp="1" noRot="1" noChangeAspect="1" noChangeArrowheads="1" noTextEdit="1"/>
          </p:cNvSpPr>
          <p:nvPr>
            <p:ph type="sldImg"/>
          </p:nvPr>
        </p:nvSpPr>
        <p:spPr>
          <a:ln/>
        </p:spPr>
      </p:sp>
      <p:sp>
        <p:nvSpPr>
          <p:cNvPr id="38916" name="Rectangle 1027"/>
          <p:cNvSpPr>
            <a:spLocks noGrp="1" noChangeArrowheads="1"/>
          </p:cNvSpPr>
          <p:nvPr>
            <p:ph type="body" idx="1"/>
          </p:nvPr>
        </p:nvSpPr>
        <p:spPr>
          <a:noFill/>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1078107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defTabSz="914437" eaLnBrk="0" hangingPunct="0">
              <a:defRPr sz="2400">
                <a:solidFill>
                  <a:schemeClr val="tx1"/>
                </a:solidFill>
                <a:latin typeface="Times New Roman" pitchFamily="18" charset="0"/>
              </a:defRPr>
            </a:lvl1pPr>
            <a:lvl2pPr marL="729057" indent="-280406" defTabSz="914437" eaLnBrk="0" hangingPunct="0">
              <a:defRPr sz="2400">
                <a:solidFill>
                  <a:schemeClr val="tx1"/>
                </a:solidFill>
                <a:latin typeface="Times New Roman" pitchFamily="18" charset="0"/>
              </a:defRPr>
            </a:lvl2pPr>
            <a:lvl3pPr marL="1121626" indent="-224325" defTabSz="914437" eaLnBrk="0" hangingPunct="0">
              <a:defRPr sz="2400">
                <a:solidFill>
                  <a:schemeClr val="tx1"/>
                </a:solidFill>
                <a:latin typeface="Times New Roman" pitchFamily="18" charset="0"/>
              </a:defRPr>
            </a:lvl3pPr>
            <a:lvl4pPr marL="1570276" indent="-224325" defTabSz="914437" eaLnBrk="0" hangingPunct="0">
              <a:defRPr sz="2400">
                <a:solidFill>
                  <a:schemeClr val="tx1"/>
                </a:solidFill>
                <a:latin typeface="Times New Roman" pitchFamily="18" charset="0"/>
              </a:defRPr>
            </a:lvl4pPr>
            <a:lvl5pPr marL="2018927" indent="-224325" defTabSz="914437" eaLnBrk="0" hangingPunct="0">
              <a:defRPr sz="2400">
                <a:solidFill>
                  <a:schemeClr val="tx1"/>
                </a:solidFill>
                <a:latin typeface="Times New Roman" pitchFamily="18" charset="0"/>
              </a:defRPr>
            </a:lvl5pPr>
            <a:lvl6pPr marL="2467577" indent="-224325" defTabSz="914437" eaLnBrk="0" fontAlgn="base" hangingPunct="0">
              <a:spcBef>
                <a:spcPct val="0"/>
              </a:spcBef>
              <a:spcAft>
                <a:spcPct val="0"/>
              </a:spcAft>
              <a:defRPr sz="2400">
                <a:solidFill>
                  <a:schemeClr val="tx1"/>
                </a:solidFill>
                <a:latin typeface="Times New Roman" pitchFamily="18" charset="0"/>
              </a:defRPr>
            </a:lvl6pPr>
            <a:lvl7pPr marL="2916227" indent="-224325" defTabSz="914437" eaLnBrk="0" fontAlgn="base" hangingPunct="0">
              <a:spcBef>
                <a:spcPct val="0"/>
              </a:spcBef>
              <a:spcAft>
                <a:spcPct val="0"/>
              </a:spcAft>
              <a:defRPr sz="2400">
                <a:solidFill>
                  <a:schemeClr val="tx1"/>
                </a:solidFill>
                <a:latin typeface="Times New Roman" pitchFamily="18" charset="0"/>
              </a:defRPr>
            </a:lvl7pPr>
            <a:lvl8pPr marL="3364878" indent="-224325" defTabSz="914437" eaLnBrk="0" fontAlgn="base" hangingPunct="0">
              <a:spcBef>
                <a:spcPct val="0"/>
              </a:spcBef>
              <a:spcAft>
                <a:spcPct val="0"/>
              </a:spcAft>
              <a:defRPr sz="2400">
                <a:solidFill>
                  <a:schemeClr val="tx1"/>
                </a:solidFill>
                <a:latin typeface="Times New Roman" pitchFamily="18" charset="0"/>
              </a:defRPr>
            </a:lvl8pPr>
            <a:lvl9pPr marL="3813528" indent="-224325" defTabSz="914437" eaLnBrk="0" fontAlgn="base" hangingPunct="0">
              <a:spcBef>
                <a:spcPct val="0"/>
              </a:spcBef>
              <a:spcAft>
                <a:spcPct val="0"/>
              </a:spcAft>
              <a:defRPr sz="2400">
                <a:solidFill>
                  <a:schemeClr val="tx1"/>
                </a:solidFill>
                <a:latin typeface="Times New Roman" pitchFamily="18" charset="0"/>
              </a:defRPr>
            </a:lvl9pPr>
          </a:lstStyle>
          <a:p>
            <a:pPr eaLnBrk="1" hangingPunct="1"/>
            <a:fld id="{7ED7BB9D-4BFD-4EEE-ABF8-5C9EC03D95C4}" type="slidenum">
              <a:rPr lang="en-US" sz="1200"/>
              <a:pPr eaLnBrk="1" hangingPunct="1"/>
              <a:t>33</a:t>
            </a:fld>
            <a:endParaRPr lang="en-US"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2486671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12/22/2020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12/22/2020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12/22/2020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p:txBody>
          <a:bodyPr rtlCol="0">
            <a:normAutofit/>
          </a:bodyPr>
          <a:lstStyle/>
          <a:p>
            <a:pPr eaLnBrk="1" fontAlgn="auto" hangingPunct="1">
              <a:spcAft>
                <a:spcPts val="0"/>
              </a:spcAft>
              <a:buFont typeface="Arial" pitchFamily="34" charset="0"/>
              <a:buNone/>
              <a:defRPr/>
            </a:pPr>
            <a:endParaRPr lang="en-US" dirty="0" smtClean="0"/>
          </a:p>
        </p:txBody>
      </p:sp>
      <p:sp>
        <p:nvSpPr>
          <p:cNvPr id="2050" name="Rectangle 2"/>
          <p:cNvSpPr>
            <a:spLocks noGrp="1" noChangeArrowheads="1"/>
          </p:cNvSpPr>
          <p:nvPr>
            <p:ph type="ctrTitle"/>
          </p:nvPr>
        </p:nvSpPr>
        <p:spPr/>
        <p:txBody>
          <a:bodyPr/>
          <a:lstStyle/>
          <a:p>
            <a:pPr eaLnBrk="1" hangingPunct="1"/>
            <a:r>
              <a:rPr lang="en-US" smtClean="0"/>
              <a:t>Personality Disorders</a:t>
            </a:r>
          </a:p>
        </p:txBody>
      </p:sp>
    </p:spTree>
    <p:extLst>
      <p:ext uri="{BB962C8B-B14F-4D97-AF65-F5344CB8AC3E}">
        <p14:creationId xmlns:p14="http://schemas.microsoft.com/office/powerpoint/2010/main" val="28237043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a:latin typeface="Times New Roman" pitchFamily="18" charset="0"/>
                <a:cs typeface="Times New Roman" pitchFamily="18" charset="0"/>
              </a:rPr>
              <a:t>Cluster B personality Disorders apparently have genetic base.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Antisocial </a:t>
            </a:r>
            <a:r>
              <a:rPr lang="en-US" dirty="0">
                <a:latin typeface="Times New Roman" pitchFamily="18" charset="0"/>
                <a:cs typeface="Times New Roman" pitchFamily="18" charset="0"/>
              </a:rPr>
              <a:t>personality disorder </a:t>
            </a:r>
            <a:r>
              <a:rPr lang="en-US" dirty="0" smtClean="0">
                <a:latin typeface="Times New Roman" pitchFamily="18" charset="0"/>
                <a:cs typeface="Times New Roman" pitchFamily="18" charset="0"/>
              </a:rPr>
              <a:t>is associated </a:t>
            </a:r>
            <a:r>
              <a:rPr lang="en-US" dirty="0">
                <a:latin typeface="Times New Roman" pitchFamily="18" charset="0"/>
                <a:cs typeface="Times New Roman" pitchFamily="18" charset="0"/>
              </a:rPr>
              <a:t>with alcohol use disorder.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Depression </a:t>
            </a:r>
            <a:r>
              <a:rPr lang="en-US" dirty="0">
                <a:latin typeface="Times New Roman" pitchFamily="18" charset="0"/>
                <a:cs typeface="Times New Roman" pitchFamily="18" charset="0"/>
              </a:rPr>
              <a:t>is common in the family background of patients with borderline personality disorders.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strong association is found between histrionic personality disorder and somatization disorder.</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70181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Autofit/>
          </a:bodyPr>
          <a:lstStyle/>
          <a:p>
            <a:pPr algn="just"/>
            <a:r>
              <a:rPr lang="en-US" dirty="0">
                <a:latin typeface="Times New Roman" pitchFamily="18" charset="0"/>
                <a:cs typeface="Times New Roman" pitchFamily="18" charset="0"/>
              </a:rPr>
              <a:t>Cluster C personality disorder may also have a genetic base. </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Patients </a:t>
            </a:r>
            <a:r>
              <a:rPr lang="en-US" dirty="0">
                <a:latin typeface="Times New Roman" pitchFamily="18" charset="0"/>
                <a:cs typeface="Times New Roman" pitchFamily="18" charset="0"/>
              </a:rPr>
              <a:t>with avoidant personality disorder often have high anxiety levels. </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Obsessive </a:t>
            </a:r>
            <a:r>
              <a:rPr lang="en-US" dirty="0">
                <a:latin typeface="Times New Roman" pitchFamily="18" charset="0"/>
                <a:cs typeface="Times New Roman" pitchFamily="18" charset="0"/>
              </a:rPr>
              <a:t>Compulsive traits are more common in monozygotic twins than in dizygotic twins.</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1646117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sz="quarter" idx="1"/>
          </p:nvPr>
        </p:nvSpPr>
        <p:spPr/>
        <p:txBody>
          <a:bodyPr>
            <a:normAutofit/>
          </a:bodyPr>
          <a:lstStyle/>
          <a:p>
            <a:pPr>
              <a:buNone/>
            </a:pPr>
            <a:r>
              <a:rPr lang="en-US" sz="2800" b="1" dirty="0" err="1" smtClean="0">
                <a:latin typeface="Times New Roman" pitchFamily="18" charset="0"/>
                <a:cs typeface="Times New Roman" pitchFamily="18" charset="0"/>
              </a:rPr>
              <a:t>Neurochemicals</a:t>
            </a:r>
            <a:endParaRPr lang="en-US" sz="2800" b="1"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Hormone</a:t>
            </a:r>
            <a:r>
              <a:rPr lang="en-US" sz="2800" b="1" dirty="0">
                <a:latin typeface="Times New Roman" pitchFamily="18" charset="0"/>
                <a:cs typeface="Times New Roman" pitchFamily="18" charset="0"/>
              </a:rPr>
              <a:t>: </a:t>
            </a:r>
            <a:r>
              <a:rPr lang="en-US" sz="2800" dirty="0">
                <a:latin typeface="Times New Roman" pitchFamily="18" charset="0"/>
                <a:cs typeface="Times New Roman" pitchFamily="18" charset="0"/>
              </a:rPr>
              <a:t>Persons who exhibit impulsive traits also often show high level of </a:t>
            </a:r>
            <a:r>
              <a:rPr lang="en-US" sz="2800" dirty="0" smtClean="0">
                <a:latin typeface="Times New Roman" pitchFamily="18" charset="0"/>
                <a:cs typeface="Times New Roman" pitchFamily="18" charset="0"/>
              </a:rPr>
              <a:t>testosterone. </a:t>
            </a:r>
            <a:r>
              <a:rPr lang="en-US" sz="2800" dirty="0">
                <a:latin typeface="Times New Roman" pitchFamily="18" charset="0"/>
                <a:cs typeface="Times New Roman" pitchFamily="18" charset="0"/>
              </a:rPr>
              <a:t>In nonhuman primates, androgen increases the aggression and sexual behavior. </a:t>
            </a:r>
            <a:endParaRPr lang="en-US" sz="2800"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Neurotransmitters: </a:t>
            </a:r>
            <a:r>
              <a:rPr lang="en-US" sz="2800" dirty="0" smtClean="0">
                <a:latin typeface="Times New Roman" pitchFamily="18" charset="0"/>
                <a:cs typeface="Times New Roman" pitchFamily="18" charset="0"/>
              </a:rPr>
              <a:t>Serotonin</a:t>
            </a:r>
            <a:r>
              <a:rPr lang="en-US" sz="2800" b="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reduces the depression, impulsiveness, and rumination and can produce sense of wellbeing.</a:t>
            </a:r>
          </a:p>
          <a:p>
            <a:endParaRPr lang="en-US" sz="2800" dirty="0">
              <a:latin typeface="Times New Roman" pitchFamily="18" charset="0"/>
              <a:cs typeface="Times New Roman" pitchFamily="18" charset="0"/>
            </a:endParaRPr>
          </a:p>
          <a:p>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4320619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Psychoanalytic Factors: </a:t>
            </a:r>
            <a:endParaRPr lang="en-US" dirty="0"/>
          </a:p>
        </p:txBody>
      </p:sp>
      <p:sp>
        <p:nvSpPr>
          <p:cNvPr id="3" name="Content Placeholder 2"/>
          <p:cNvSpPr>
            <a:spLocks noGrp="1"/>
          </p:cNvSpPr>
          <p:nvPr>
            <p:ph sz="quarter" idx="1"/>
          </p:nvPr>
        </p:nvSpPr>
        <p:spPr>
          <a:xfrm>
            <a:off x="381000" y="1447800"/>
            <a:ext cx="8305800" cy="4572000"/>
          </a:xfrm>
        </p:spPr>
        <p:txBody>
          <a:bodyPr>
            <a:normAutofit/>
          </a:bodyPr>
          <a:lstStyle/>
          <a:p>
            <a:pPr algn="just"/>
            <a:r>
              <a:rPr lang="en-US" dirty="0">
                <a:latin typeface="Times New Roman" pitchFamily="18" charset="0"/>
                <a:cs typeface="Times New Roman" pitchFamily="18" charset="0"/>
              </a:rPr>
              <a:t>Sigmund Freud suggested that personality traits are related to a fixation at one stage of development. </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example, those with an oral character are passive and dependent because they are fixated at oral stage, when the dependence on others for food is prominent. </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Those </a:t>
            </a:r>
            <a:r>
              <a:rPr lang="en-US" dirty="0">
                <a:latin typeface="Times New Roman" pitchFamily="18" charset="0"/>
                <a:cs typeface="Times New Roman" pitchFamily="18" charset="0"/>
              </a:rPr>
              <a:t>with anal characteristics are stubborn, parsimonious and highly conscientious because of struggles over toilet training during anal stage. </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303752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Defense Mechanism:</a:t>
            </a:r>
          </a:p>
        </p:txBody>
      </p:sp>
      <p:sp>
        <p:nvSpPr>
          <p:cNvPr id="3" name="Content Placeholder 2"/>
          <p:cNvSpPr>
            <a:spLocks noGrp="1"/>
          </p:cNvSpPr>
          <p:nvPr>
            <p:ph sz="quarter" idx="1"/>
          </p:nvPr>
        </p:nvSpPr>
        <p:spPr/>
        <p:txBody>
          <a:bodyPr>
            <a:normAutofit/>
          </a:bodyPr>
          <a:lstStyle/>
          <a:p>
            <a:pPr algn="just"/>
            <a:r>
              <a:rPr lang="en-US" dirty="0" smtClean="0">
                <a:latin typeface="Times New Roman" pitchFamily="18" charset="0"/>
                <a:cs typeface="Times New Roman" pitchFamily="18" charset="0"/>
              </a:rPr>
              <a:t>Each </a:t>
            </a:r>
            <a:r>
              <a:rPr lang="en-US" dirty="0">
                <a:latin typeface="Times New Roman" pitchFamily="18" charset="0"/>
                <a:cs typeface="Times New Roman" pitchFamily="18" charset="0"/>
              </a:rPr>
              <a:t>personality disorder has a cluster of defenses that helps the psychologists to identify the type of disorder. </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When </a:t>
            </a:r>
            <a:r>
              <a:rPr lang="en-US" dirty="0">
                <a:latin typeface="Times New Roman" pitchFamily="18" charset="0"/>
                <a:cs typeface="Times New Roman" pitchFamily="18" charset="0"/>
              </a:rPr>
              <a:t>defenses work effectively, the person with personality disorder master the feeling of anxiety, depression, anger, shame, guilt and other affects. </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They </a:t>
            </a:r>
            <a:r>
              <a:rPr lang="en-US" dirty="0">
                <a:latin typeface="Times New Roman" pitchFamily="18" charset="0"/>
                <a:cs typeface="Times New Roman" pitchFamily="18" charset="0"/>
              </a:rPr>
              <a:t>often view their behavior as ego </a:t>
            </a:r>
            <a:r>
              <a:rPr lang="en-US" dirty="0" err="1">
                <a:latin typeface="Times New Roman" pitchFamily="18" charset="0"/>
                <a:cs typeface="Times New Roman" pitchFamily="18" charset="0"/>
              </a:rPr>
              <a:t>systonic</a:t>
            </a:r>
            <a:r>
              <a:rPr lang="en-US" dirty="0">
                <a:latin typeface="Times New Roman" pitchFamily="18" charset="0"/>
                <a:cs typeface="Times New Roman" pitchFamily="18" charset="0"/>
              </a:rPr>
              <a:t>, it creates no effect on them although it creates distress to others.</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6450136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endParaRPr lang="en-US" dirty="0"/>
          </a:p>
        </p:txBody>
      </p:sp>
      <p:sp>
        <p:nvSpPr>
          <p:cNvPr id="3" name="Content Placeholder 2"/>
          <p:cNvSpPr>
            <a:spLocks noGrp="1"/>
          </p:cNvSpPr>
          <p:nvPr>
            <p:ph sz="quarter" idx="1"/>
          </p:nvPr>
        </p:nvSpPr>
        <p:spPr>
          <a:xfrm>
            <a:off x="914400" y="1066800"/>
            <a:ext cx="7772400" cy="4953000"/>
          </a:xfrm>
        </p:spPr>
        <p:txBody>
          <a:bodyPr>
            <a:normAutofit/>
          </a:bodyPr>
          <a:lstStyle/>
          <a:p>
            <a:pPr>
              <a:buNone/>
            </a:pPr>
            <a:r>
              <a:rPr lang="en-US" b="1" dirty="0" smtClean="0">
                <a:latin typeface="Times New Roman" pitchFamily="18" charset="0"/>
                <a:cs typeface="Times New Roman" pitchFamily="18" charset="0"/>
              </a:rPr>
              <a:t>Socio-cultural and environmental factors</a:t>
            </a:r>
          </a:p>
          <a:p>
            <a:pPr>
              <a:buFont typeface="Courier New" pitchFamily="49" charset="0"/>
              <a:buChar char="o"/>
            </a:pPr>
            <a:r>
              <a:rPr lang="en-US" dirty="0" smtClean="0">
                <a:latin typeface="Times New Roman" pitchFamily="18" charset="0"/>
                <a:cs typeface="Times New Roman" pitchFamily="18" charset="0"/>
              </a:rPr>
              <a:t>Emotional, physical or sexual abuse</a:t>
            </a:r>
          </a:p>
          <a:p>
            <a:pPr>
              <a:buFont typeface="Courier New" pitchFamily="49" charset="0"/>
              <a:buChar char="o"/>
            </a:pPr>
            <a:r>
              <a:rPr lang="en-US" dirty="0" smtClean="0">
                <a:latin typeface="Times New Roman" pitchFamily="18" charset="0"/>
                <a:cs typeface="Times New Roman" pitchFamily="18" charset="0"/>
              </a:rPr>
              <a:t>Neglect</a:t>
            </a:r>
          </a:p>
          <a:p>
            <a:pPr>
              <a:buFont typeface="Courier New" pitchFamily="49" charset="0"/>
              <a:buChar char="o"/>
            </a:pPr>
            <a:r>
              <a:rPr lang="en-US" dirty="0" smtClean="0">
                <a:latin typeface="Times New Roman" pitchFamily="18" charset="0"/>
                <a:cs typeface="Times New Roman" pitchFamily="18" charset="0"/>
              </a:rPr>
              <a:t>Social isolation</a:t>
            </a:r>
          </a:p>
          <a:p>
            <a:pPr>
              <a:buFont typeface="Courier New" pitchFamily="49" charset="0"/>
              <a:buChar char="o"/>
            </a:pPr>
            <a:r>
              <a:rPr lang="en-US" dirty="0" smtClean="0">
                <a:latin typeface="Times New Roman" pitchFamily="18" charset="0"/>
                <a:cs typeface="Times New Roman" pitchFamily="18" charset="0"/>
              </a:rPr>
              <a:t>Immigration</a:t>
            </a:r>
          </a:p>
          <a:p>
            <a:pPr>
              <a:buFont typeface="Courier New" pitchFamily="49" charset="0"/>
              <a:buChar char="o"/>
            </a:pPr>
            <a:r>
              <a:rPr lang="en-US" dirty="0" smtClean="0">
                <a:latin typeface="Times New Roman" pitchFamily="18" charset="0"/>
                <a:cs typeface="Times New Roman" pitchFamily="18" charset="0"/>
              </a:rPr>
              <a:t>Instability in the family</a:t>
            </a:r>
          </a:p>
          <a:p>
            <a:pPr>
              <a:buFont typeface="Courier New" pitchFamily="49" charset="0"/>
              <a:buChar char="o"/>
            </a:pPr>
            <a:r>
              <a:rPr lang="en-US" dirty="0" smtClean="0">
                <a:latin typeface="Times New Roman" pitchFamily="18" charset="0"/>
                <a:cs typeface="Times New Roman" pitchFamily="18" charset="0"/>
              </a:rPr>
              <a:t>Life events/ High level of anxiety</a:t>
            </a: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Classification</a:t>
            </a:r>
            <a:endParaRPr lang="en-US" dirty="0"/>
          </a:p>
        </p:txBody>
      </p:sp>
      <p:sp>
        <p:nvSpPr>
          <p:cNvPr id="3" name="Content Placeholder 2"/>
          <p:cNvSpPr>
            <a:spLocks noGrp="1"/>
          </p:cNvSpPr>
          <p:nvPr>
            <p:ph sz="quarter" idx="1"/>
          </p:nvPr>
        </p:nvSpPr>
        <p:spPr>
          <a:xfrm>
            <a:off x="228600" y="1600200"/>
            <a:ext cx="8537448" cy="4495800"/>
          </a:xfrm>
        </p:spPr>
        <p:txBody>
          <a:bodyPr>
            <a:normAutofit/>
          </a:bodyPr>
          <a:lstStyle/>
          <a:p>
            <a:r>
              <a:rPr lang="en-US" dirty="0"/>
              <a:t>According to the </a:t>
            </a:r>
            <a:r>
              <a:rPr lang="en-US" dirty="0" smtClean="0"/>
              <a:t>ICD-10</a:t>
            </a:r>
            <a:endParaRPr lang="en-US" sz="3200" dirty="0"/>
          </a:p>
        </p:txBody>
      </p:sp>
    </p:spTree>
    <p:extLst>
      <p:ext uri="{BB962C8B-B14F-4D97-AF65-F5344CB8AC3E}">
        <p14:creationId xmlns:p14="http://schemas.microsoft.com/office/powerpoint/2010/main" val="30490424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610600" cy="6705600"/>
          </a:xfrm>
        </p:spPr>
        <p:txBody>
          <a:bodyPr numCol="3">
            <a:noAutofit/>
          </a:bodyPr>
          <a:lstStyle/>
          <a:p>
            <a:pPr marL="0" indent="0">
              <a:buNone/>
            </a:pPr>
            <a:r>
              <a:rPr lang="en-US" sz="2400" b="1" dirty="0" smtClean="0">
                <a:latin typeface="Times New Roman" pitchFamily="18" charset="0"/>
                <a:cs typeface="Times New Roman" pitchFamily="18" charset="0"/>
              </a:rPr>
              <a:t>F60 Specific personality disorders</a:t>
            </a:r>
          </a:p>
          <a:p>
            <a:r>
              <a:rPr lang="en-US" sz="2400" dirty="0" smtClean="0">
                <a:latin typeface="Times New Roman" pitchFamily="18" charset="0"/>
                <a:cs typeface="Times New Roman" pitchFamily="18" charset="0"/>
              </a:rPr>
              <a:t>F60.0 Paranoid personality disorder</a:t>
            </a:r>
          </a:p>
          <a:p>
            <a:r>
              <a:rPr lang="en-US" sz="2400" dirty="0" smtClean="0">
                <a:latin typeface="Times New Roman" pitchFamily="18" charset="0"/>
                <a:cs typeface="Times New Roman" pitchFamily="18" charset="0"/>
              </a:rPr>
              <a:t>F60.1 Schizoid personality disorder</a:t>
            </a:r>
          </a:p>
          <a:p>
            <a:r>
              <a:rPr lang="en-US" sz="2400" dirty="0" smtClean="0">
                <a:latin typeface="Times New Roman" pitchFamily="18" charset="0"/>
                <a:cs typeface="Times New Roman" pitchFamily="18" charset="0"/>
              </a:rPr>
              <a:t>F60.2 Dissocial personality disorder</a:t>
            </a:r>
          </a:p>
          <a:p>
            <a:r>
              <a:rPr lang="en-US" sz="2400" dirty="0" smtClean="0">
                <a:latin typeface="Times New Roman" pitchFamily="18" charset="0"/>
                <a:cs typeface="Times New Roman" pitchFamily="18" charset="0"/>
              </a:rPr>
              <a:t>F60.3 Emotionally unstable personality disorder</a:t>
            </a:r>
          </a:p>
          <a:p>
            <a:r>
              <a:rPr lang="en-US" sz="2400" dirty="0" smtClean="0">
                <a:latin typeface="Times New Roman" pitchFamily="18" charset="0"/>
                <a:cs typeface="Times New Roman" pitchFamily="18" charset="0"/>
              </a:rPr>
              <a:t>.30 Impulsive type</a:t>
            </a:r>
          </a:p>
          <a:p>
            <a:r>
              <a:rPr lang="en-US" sz="2400" dirty="0" smtClean="0">
                <a:latin typeface="Times New Roman" pitchFamily="18" charset="0"/>
                <a:cs typeface="Times New Roman" pitchFamily="18" charset="0"/>
              </a:rPr>
              <a:t>.31 Borderline type</a:t>
            </a:r>
          </a:p>
          <a:p>
            <a:r>
              <a:rPr lang="en-US" sz="2400" dirty="0" smtClean="0">
                <a:latin typeface="Times New Roman" pitchFamily="18" charset="0"/>
                <a:cs typeface="Times New Roman" pitchFamily="18" charset="0"/>
              </a:rPr>
              <a:t>F60.4 Histrionic personality disorder</a:t>
            </a:r>
          </a:p>
          <a:p>
            <a:r>
              <a:rPr lang="en-US" sz="2400" dirty="0" smtClean="0">
                <a:latin typeface="Times New Roman" pitchFamily="18" charset="0"/>
                <a:cs typeface="Times New Roman" pitchFamily="18" charset="0"/>
              </a:rPr>
              <a:t>F60.5 </a:t>
            </a:r>
            <a:r>
              <a:rPr lang="en-US" sz="2400" dirty="0" err="1" smtClean="0">
                <a:latin typeface="Times New Roman" pitchFamily="18" charset="0"/>
                <a:cs typeface="Times New Roman" pitchFamily="18" charset="0"/>
              </a:rPr>
              <a:t>Anankastic</a:t>
            </a:r>
            <a:r>
              <a:rPr lang="en-US" sz="2400" dirty="0" smtClean="0">
                <a:latin typeface="Times New Roman" pitchFamily="18" charset="0"/>
                <a:cs typeface="Times New Roman" pitchFamily="18" charset="0"/>
              </a:rPr>
              <a:t> personality disorder</a:t>
            </a:r>
          </a:p>
          <a:p>
            <a:r>
              <a:rPr lang="en-US" sz="2400" dirty="0" smtClean="0">
                <a:latin typeface="Times New Roman" pitchFamily="18" charset="0"/>
                <a:cs typeface="Times New Roman" pitchFamily="18" charset="0"/>
              </a:rPr>
              <a:t>F60.6 Anxious [avoidant] personality disorder</a:t>
            </a:r>
          </a:p>
          <a:p>
            <a:r>
              <a:rPr lang="en-US" sz="2400" dirty="0" smtClean="0">
                <a:latin typeface="Times New Roman" pitchFamily="18" charset="0"/>
                <a:cs typeface="Times New Roman" pitchFamily="18" charset="0"/>
              </a:rPr>
              <a:t>F60.7 Dependent personality disorder</a:t>
            </a:r>
          </a:p>
          <a:p>
            <a:r>
              <a:rPr lang="en-US" sz="2400" dirty="0" smtClean="0">
                <a:latin typeface="Times New Roman" pitchFamily="18" charset="0"/>
                <a:cs typeface="Times New Roman" pitchFamily="18" charset="0"/>
              </a:rPr>
              <a:t>F60.8 Other specific personality disorders</a:t>
            </a:r>
          </a:p>
          <a:p>
            <a:r>
              <a:rPr lang="en-US" sz="2400" dirty="0" smtClean="0">
                <a:latin typeface="Times New Roman" pitchFamily="18" charset="0"/>
                <a:cs typeface="Times New Roman" pitchFamily="18" charset="0"/>
              </a:rPr>
              <a:t>F60.9 Personality disorder, unspecified</a:t>
            </a:r>
          </a:p>
          <a:p>
            <a:r>
              <a:rPr lang="en-US" sz="2400" b="1" dirty="0" smtClean="0">
                <a:latin typeface="Times New Roman" pitchFamily="18" charset="0"/>
                <a:cs typeface="Times New Roman" pitchFamily="18" charset="0"/>
              </a:rPr>
              <a:t>F61 Mixed and other personality disorders</a:t>
            </a:r>
          </a:p>
          <a:p>
            <a:r>
              <a:rPr lang="en-US" sz="2400" dirty="0" smtClean="0">
                <a:latin typeface="Times New Roman" pitchFamily="18" charset="0"/>
                <a:cs typeface="Times New Roman" pitchFamily="18" charset="0"/>
              </a:rPr>
              <a:t>F61.01 Mixed personality disorders</a:t>
            </a:r>
          </a:p>
          <a:p>
            <a:r>
              <a:rPr lang="en-US" sz="2400" dirty="0" smtClean="0">
                <a:latin typeface="Times New Roman" pitchFamily="18" charset="0"/>
                <a:cs typeface="Times New Roman" pitchFamily="18" charset="0"/>
              </a:rPr>
              <a:t>F61.11 Troublesome personality changes</a:t>
            </a:r>
          </a:p>
          <a:p>
            <a:r>
              <a:rPr lang="en-US" sz="2400" b="1" dirty="0" smtClean="0">
                <a:latin typeface="Times New Roman" pitchFamily="18" charset="0"/>
                <a:cs typeface="Times New Roman" pitchFamily="18" charset="0"/>
              </a:rPr>
              <a:t>F62 Enduring personality changes, not attributable to brain damage and disease</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3549642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According to DSM</a:t>
            </a:r>
            <a:endParaRPr lang="en-US" dirty="0"/>
          </a:p>
        </p:txBody>
      </p:sp>
      <p:sp>
        <p:nvSpPr>
          <p:cNvPr id="3" name="Content Placeholder 2"/>
          <p:cNvSpPr>
            <a:spLocks noGrp="1"/>
          </p:cNvSpPr>
          <p:nvPr>
            <p:ph sz="quarter" idx="1"/>
          </p:nvPr>
        </p:nvSpPr>
        <p:spPr/>
        <p:txBody>
          <a:bodyPr/>
          <a:lstStyle/>
          <a:p>
            <a:pPr marL="0" indent="0">
              <a:buNone/>
            </a:pPr>
            <a:r>
              <a:rPr lang="en-US" b="1" dirty="0" smtClean="0">
                <a:latin typeface="Times New Roman" pitchFamily="18" charset="0"/>
                <a:cs typeface="Times New Roman" pitchFamily="18" charset="0"/>
              </a:rPr>
              <a:t>Types of Personality Disorder</a:t>
            </a:r>
          </a:p>
          <a:p>
            <a:pPr marL="0" indent="0">
              <a:buNone/>
            </a:pPr>
            <a:endParaRPr lang="en-US" b="1" dirty="0" smtClean="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Cluster </a:t>
            </a:r>
            <a:r>
              <a:rPr lang="en-US" b="1" dirty="0">
                <a:latin typeface="Times New Roman" pitchFamily="18" charset="0"/>
                <a:cs typeface="Times New Roman" pitchFamily="18" charset="0"/>
              </a:rPr>
              <a:t>A: Odd and Eccentric </a:t>
            </a:r>
            <a:endParaRPr lang="en-US" dirty="0">
              <a:latin typeface="Times New Roman" pitchFamily="18" charset="0"/>
              <a:cs typeface="Times New Roman" pitchFamily="18" charset="0"/>
            </a:endParaRPr>
          </a:p>
          <a:p>
            <a:pPr lvl="0"/>
            <a:r>
              <a:rPr lang="en-US" dirty="0">
                <a:latin typeface="Times New Roman" pitchFamily="18" charset="0"/>
                <a:cs typeface="Times New Roman" pitchFamily="18" charset="0"/>
              </a:rPr>
              <a:t>Paranoid Personality Disorder</a:t>
            </a:r>
          </a:p>
          <a:p>
            <a:pPr lvl="0"/>
            <a:r>
              <a:rPr lang="en-US" dirty="0">
                <a:latin typeface="Times New Roman" pitchFamily="18" charset="0"/>
                <a:cs typeface="Times New Roman" pitchFamily="18" charset="0"/>
              </a:rPr>
              <a:t>Schizoid Personality Disorder</a:t>
            </a:r>
          </a:p>
          <a:p>
            <a:pPr lvl="0"/>
            <a:r>
              <a:rPr lang="en-US" dirty="0">
                <a:latin typeface="Times New Roman" pitchFamily="18" charset="0"/>
                <a:cs typeface="Times New Roman" pitchFamily="18" charset="0"/>
              </a:rPr>
              <a:t>Schizotypal Personality Disorder</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7490651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r>
              <a:rPr lang="en-US" b="1" dirty="0">
                <a:latin typeface="Times New Roman" pitchFamily="18" charset="0"/>
                <a:cs typeface="Times New Roman" pitchFamily="18" charset="0"/>
              </a:rPr>
              <a:t>Cluster B: Dramatic, emotional and erratic</a:t>
            </a:r>
            <a:endParaRPr lang="en-US" dirty="0">
              <a:latin typeface="Times New Roman" pitchFamily="18" charset="0"/>
              <a:cs typeface="Times New Roman" pitchFamily="18" charset="0"/>
            </a:endParaRPr>
          </a:p>
          <a:p>
            <a:pPr lvl="0"/>
            <a:r>
              <a:rPr lang="en-US" dirty="0">
                <a:latin typeface="Times New Roman" pitchFamily="18" charset="0"/>
                <a:cs typeface="Times New Roman" pitchFamily="18" charset="0"/>
              </a:rPr>
              <a:t>Antisocial Personality Disorder</a:t>
            </a:r>
          </a:p>
          <a:p>
            <a:pPr lvl="0"/>
            <a:r>
              <a:rPr lang="en-US" dirty="0">
                <a:latin typeface="Times New Roman" pitchFamily="18" charset="0"/>
                <a:cs typeface="Times New Roman" pitchFamily="18" charset="0"/>
              </a:rPr>
              <a:t>Borderline Personality Disorder</a:t>
            </a:r>
          </a:p>
          <a:p>
            <a:pPr lvl="0"/>
            <a:r>
              <a:rPr lang="en-US" dirty="0">
                <a:latin typeface="Times New Roman" pitchFamily="18" charset="0"/>
                <a:cs typeface="Times New Roman" pitchFamily="18" charset="0"/>
              </a:rPr>
              <a:t>Histrionic Personality Disorder</a:t>
            </a:r>
          </a:p>
          <a:p>
            <a:pPr lvl="0"/>
            <a:r>
              <a:rPr lang="en-US" dirty="0">
                <a:latin typeface="Times New Roman" pitchFamily="18" charset="0"/>
                <a:cs typeface="Times New Roman" pitchFamily="18" charset="0"/>
              </a:rPr>
              <a:t>Narcissistic Personality </a:t>
            </a:r>
            <a:r>
              <a:rPr lang="en-US" dirty="0" smtClean="0">
                <a:latin typeface="Times New Roman" pitchFamily="18" charset="0"/>
                <a:cs typeface="Times New Roman" pitchFamily="18" charset="0"/>
              </a:rPr>
              <a:t>Disorder</a:t>
            </a:r>
          </a:p>
          <a:p>
            <a:pPr marL="0" indent="0">
              <a:buNone/>
            </a:pPr>
            <a:r>
              <a:rPr lang="en-US" b="1" dirty="0" smtClean="0">
                <a:latin typeface="Times New Roman" pitchFamily="18" charset="0"/>
                <a:cs typeface="Times New Roman" pitchFamily="18" charset="0"/>
              </a:rPr>
              <a:t>Cluster C: Anxious or Fearful</a:t>
            </a:r>
            <a:endParaRPr lang="en-US"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Avoidant Personality Disorder</a:t>
            </a:r>
          </a:p>
          <a:p>
            <a:pPr lvl="0"/>
            <a:r>
              <a:rPr lang="en-US" dirty="0" smtClean="0">
                <a:latin typeface="Times New Roman" pitchFamily="18" charset="0"/>
                <a:cs typeface="Times New Roman" pitchFamily="18" charset="0"/>
              </a:rPr>
              <a:t>Dependent Personality Disorder</a:t>
            </a:r>
          </a:p>
          <a:p>
            <a:pPr lvl="0"/>
            <a:r>
              <a:rPr lang="en-US" dirty="0" smtClean="0">
                <a:latin typeface="Times New Roman" pitchFamily="18" charset="0"/>
                <a:cs typeface="Times New Roman" pitchFamily="18" charset="0"/>
              </a:rPr>
              <a:t>Obsessive-Compulsive Personality Disorder</a:t>
            </a:r>
          </a:p>
          <a:p>
            <a:endParaRPr lang="en-US" dirty="0" smtClean="0">
              <a:latin typeface="Times New Roman" pitchFamily="18" charset="0"/>
              <a:cs typeface="Times New Roman" pitchFamily="18" charset="0"/>
            </a:endParaRPr>
          </a:p>
          <a:p>
            <a:pPr lvl="0"/>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42359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sz="quarter" idx="1"/>
          </p:nvPr>
        </p:nvSpPr>
        <p:spPr>
          <a:xfrm>
            <a:off x="914400" y="533400"/>
            <a:ext cx="7772400" cy="5486400"/>
          </a:xfrm>
        </p:spPr>
        <p:txBody>
          <a:bodyPr>
            <a:noAutofit/>
          </a:bodyPr>
          <a:lstStyle/>
          <a:p>
            <a:pPr algn="just"/>
            <a:r>
              <a:rPr lang="en-US" sz="3000" dirty="0" smtClean="0">
                <a:latin typeface="Times New Roman" pitchFamily="18" charset="0"/>
                <a:cs typeface="Times New Roman" pitchFamily="18" charset="0"/>
              </a:rPr>
              <a:t>Personality is a set of deeply ingrained, enduring patterns of thinking, feeling, and behaving.</a:t>
            </a:r>
          </a:p>
          <a:p>
            <a:pPr algn="just"/>
            <a:r>
              <a:rPr lang="en-US" sz="3000" i="1" dirty="0" smtClean="0">
                <a:latin typeface="Times New Roman" pitchFamily="18" charset="0"/>
                <a:cs typeface="Times New Roman" pitchFamily="18" charset="0"/>
              </a:rPr>
              <a:t>Personality traits </a:t>
            </a:r>
            <a:r>
              <a:rPr lang="en-US" sz="3000" dirty="0" smtClean="0">
                <a:latin typeface="Times New Roman" pitchFamily="18" charset="0"/>
                <a:cs typeface="Times New Roman" pitchFamily="18" charset="0"/>
              </a:rPr>
              <a:t>are enduring patterns of perceiving, relating to, and thinking about the environment and oneself that are exhibited in a wide range of social and personal contexts.</a:t>
            </a:r>
          </a:p>
          <a:p>
            <a:pPr algn="just"/>
            <a:r>
              <a:rPr lang="en-US" sz="3000" dirty="0" smtClean="0">
                <a:latin typeface="Times New Roman" pitchFamily="18" charset="0"/>
                <a:cs typeface="Times New Roman" pitchFamily="18" charset="0"/>
              </a:rPr>
              <a:t>Only when personality traits are inflexible and maladaptive and cause significant functional impairment or subjective distress do they constitute personality disorders.</a:t>
            </a:r>
          </a:p>
          <a:p>
            <a:pPr algn="just"/>
            <a:r>
              <a:rPr lang="en-US" sz="3000" dirty="0" smtClean="0">
                <a:latin typeface="Times New Roman" pitchFamily="18" charset="0"/>
                <a:cs typeface="Times New Roman" pitchFamily="18" charset="0"/>
              </a:rPr>
              <a:t> </a:t>
            </a:r>
          </a:p>
          <a:p>
            <a:pPr algn="just"/>
            <a:endParaRPr lang="en-US" sz="3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2547736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17500" y="685800"/>
            <a:ext cx="8637588" cy="762000"/>
          </a:xfrm>
        </p:spPr>
        <p:txBody>
          <a:bodyPr/>
          <a:lstStyle/>
          <a:p>
            <a:pPr eaLnBrk="1" hangingPunct="1"/>
            <a:r>
              <a:rPr lang="en-US" smtClean="0"/>
              <a:t>Cluster A: Odd or Eccentric</a:t>
            </a:r>
          </a:p>
        </p:txBody>
      </p:sp>
      <p:sp>
        <p:nvSpPr>
          <p:cNvPr id="19459" name="Rectangle 3"/>
          <p:cNvSpPr>
            <a:spLocks noGrp="1" noChangeArrowheads="1"/>
          </p:cNvSpPr>
          <p:nvPr>
            <p:ph sz="quarter" idx="1"/>
          </p:nvPr>
        </p:nvSpPr>
        <p:spPr/>
        <p:txBody>
          <a:bodyPr/>
          <a:lstStyle/>
          <a:p>
            <a:pPr algn="just" eaLnBrk="1" hangingPunct="1"/>
            <a:r>
              <a:rPr lang="en-US" sz="2800" dirty="0" smtClean="0">
                <a:solidFill>
                  <a:schemeClr val="tx2"/>
                </a:solidFill>
                <a:latin typeface="Times New Roman" pitchFamily="18" charset="0"/>
                <a:cs typeface="Times New Roman" pitchFamily="18" charset="0"/>
              </a:rPr>
              <a:t>Paranoid PD</a:t>
            </a:r>
            <a:r>
              <a:rPr lang="en-US" sz="2800" dirty="0" smtClean="0">
                <a:latin typeface="Times New Roman" pitchFamily="18" charset="0"/>
                <a:cs typeface="Times New Roman" pitchFamily="18" charset="0"/>
              </a:rPr>
              <a:t> – is a pattern of distrust and suspiciousness such that others’ motives are interpreted as malevolent</a:t>
            </a:r>
          </a:p>
          <a:p>
            <a:pPr algn="just" eaLnBrk="1" hangingPunct="1"/>
            <a:r>
              <a:rPr lang="en-US" sz="2800" dirty="0" smtClean="0">
                <a:solidFill>
                  <a:schemeClr val="tx2"/>
                </a:solidFill>
                <a:latin typeface="Times New Roman" pitchFamily="18" charset="0"/>
                <a:cs typeface="Times New Roman" pitchFamily="18" charset="0"/>
              </a:rPr>
              <a:t>Schizoid PD</a:t>
            </a:r>
            <a:r>
              <a:rPr lang="en-US" sz="2800" dirty="0" smtClean="0">
                <a:latin typeface="Times New Roman" pitchFamily="18" charset="0"/>
                <a:cs typeface="Times New Roman" pitchFamily="18" charset="0"/>
              </a:rPr>
              <a:t> – is a pattern of detachment from social relationships and restricted range of emotional expression</a:t>
            </a:r>
          </a:p>
          <a:p>
            <a:pPr algn="just" eaLnBrk="1" hangingPunct="1"/>
            <a:r>
              <a:rPr lang="en-US" sz="2800" dirty="0" err="1" smtClean="0">
                <a:solidFill>
                  <a:schemeClr val="tx2"/>
                </a:solidFill>
                <a:latin typeface="Times New Roman" pitchFamily="18" charset="0"/>
                <a:cs typeface="Times New Roman" pitchFamily="18" charset="0"/>
              </a:rPr>
              <a:t>Schizotypal</a:t>
            </a:r>
            <a:r>
              <a:rPr lang="en-US" sz="2800" dirty="0" smtClean="0">
                <a:solidFill>
                  <a:schemeClr val="tx2"/>
                </a:solidFill>
                <a:latin typeface="Times New Roman" pitchFamily="18" charset="0"/>
                <a:cs typeface="Times New Roman" pitchFamily="18" charset="0"/>
              </a:rPr>
              <a:t> PD</a:t>
            </a:r>
            <a:r>
              <a:rPr lang="en-US" sz="2800" dirty="0" smtClean="0">
                <a:latin typeface="Times New Roman" pitchFamily="18" charset="0"/>
                <a:cs typeface="Times New Roman" pitchFamily="18" charset="0"/>
              </a:rPr>
              <a:t> – is a pattern of acute discomfort in close relationships, cognitive or perceptual distortions, and eccentricities of </a:t>
            </a:r>
            <a:r>
              <a:rPr lang="en-US" sz="2800" dirty="0" err="1" smtClean="0">
                <a:latin typeface="Times New Roman" pitchFamily="18" charset="0"/>
                <a:cs typeface="Times New Roman" pitchFamily="18" charset="0"/>
              </a:rPr>
              <a:t>behaviour</a:t>
            </a: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1035301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additive="base">
                                        <p:cTn id="7" dur="500" fill="hold"/>
                                        <p:tgtEl>
                                          <p:spTgt spid="194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4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459">
                                            <p:txEl>
                                              <p:pRg st="1" end="1"/>
                                            </p:txEl>
                                          </p:spTgt>
                                        </p:tgtEl>
                                        <p:attrNameLst>
                                          <p:attrName>style.visibility</p:attrName>
                                        </p:attrNameLst>
                                      </p:cBhvr>
                                      <p:to>
                                        <p:strVal val="visible"/>
                                      </p:to>
                                    </p:set>
                                    <p:anim calcmode="lin" valueType="num">
                                      <p:cBhvr additive="base">
                                        <p:cTn id="13" dur="500" fill="hold"/>
                                        <p:tgtEl>
                                          <p:spTgt spid="194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4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459">
                                            <p:txEl>
                                              <p:pRg st="2" end="2"/>
                                            </p:txEl>
                                          </p:spTgt>
                                        </p:tgtEl>
                                        <p:attrNameLst>
                                          <p:attrName>style.visibility</p:attrName>
                                        </p:attrNameLst>
                                      </p:cBhvr>
                                      <p:to>
                                        <p:strVal val="visible"/>
                                      </p:to>
                                    </p:set>
                                    <p:anim calcmode="lin" valueType="num">
                                      <p:cBhvr additive="base">
                                        <p:cTn id="19" dur="500" fill="hold"/>
                                        <p:tgtEl>
                                          <p:spTgt spid="194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45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Paranoid Personality Disorder</a:t>
            </a:r>
            <a:endParaRPr lang="en-US" dirty="0"/>
          </a:p>
        </p:txBody>
      </p:sp>
      <p:sp>
        <p:nvSpPr>
          <p:cNvPr id="3" name="Content Placeholder 2"/>
          <p:cNvSpPr>
            <a:spLocks noGrp="1"/>
          </p:cNvSpPr>
          <p:nvPr>
            <p:ph sz="quarter" idx="1"/>
          </p:nvPr>
        </p:nvSpPr>
        <p:spPr/>
        <p:txBody>
          <a:bodyPr>
            <a:normAutofit/>
          </a:bodyPr>
          <a:lstStyle/>
          <a:p>
            <a:pPr algn="just"/>
            <a:r>
              <a:rPr lang="en-US" dirty="0">
                <a:latin typeface="Times New Roman" pitchFamily="18" charset="0"/>
                <a:cs typeface="Times New Roman" pitchFamily="18" charset="0"/>
              </a:rPr>
              <a:t>Paranoid personality disorder is characterized by paranoid ideation or a lack of trust for others and suspicion that’s not </a:t>
            </a:r>
            <a:r>
              <a:rPr lang="en-US" dirty="0" smtClean="0">
                <a:latin typeface="Times New Roman" pitchFamily="18" charset="0"/>
                <a:cs typeface="Times New Roman" pitchFamily="18" charset="0"/>
              </a:rPr>
              <a:t>supported </a:t>
            </a:r>
            <a:r>
              <a:rPr lang="en-US" dirty="0">
                <a:latin typeface="Times New Roman" pitchFamily="18" charset="0"/>
                <a:cs typeface="Times New Roman" pitchFamily="18" charset="0"/>
              </a:rPr>
              <a:t>by </a:t>
            </a:r>
            <a:r>
              <a:rPr lang="en-US" dirty="0" smtClean="0">
                <a:latin typeface="Times New Roman" pitchFamily="18" charset="0"/>
                <a:cs typeface="Times New Roman" pitchFamily="18" charset="0"/>
              </a:rPr>
              <a:t>evidence</a:t>
            </a:r>
          </a:p>
          <a:p>
            <a:pPr algn="just"/>
            <a:r>
              <a:rPr lang="en-US" dirty="0">
                <a:latin typeface="Times New Roman" pitchFamily="18" charset="0"/>
                <a:cs typeface="Times New Roman" pitchFamily="18" charset="0"/>
              </a:rPr>
              <a:t>Prototypical persons fear that others are trying to harm, deceive, and manipulate </a:t>
            </a:r>
            <a:r>
              <a:rPr lang="en-US" dirty="0" smtClean="0">
                <a:latin typeface="Times New Roman" pitchFamily="18" charset="0"/>
                <a:cs typeface="Times New Roman" pitchFamily="18" charset="0"/>
              </a:rPr>
              <a:t>them</a:t>
            </a:r>
          </a:p>
          <a:p>
            <a:pPr algn="just"/>
            <a:r>
              <a:rPr lang="en-US" dirty="0">
                <a:latin typeface="Times New Roman" pitchFamily="18" charset="0"/>
                <a:cs typeface="Times New Roman" pitchFamily="18" charset="0"/>
              </a:rPr>
              <a:t>Their perceptual distortions render excessively jealous and controlling personality traits; they may plan for anticipated events directed towards them with counterattacks</a:t>
            </a:r>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642698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17500" y="782638"/>
            <a:ext cx="8637588" cy="701675"/>
          </a:xfrm>
        </p:spPr>
        <p:txBody>
          <a:bodyPr>
            <a:normAutofit fontScale="90000"/>
          </a:bodyPr>
          <a:lstStyle/>
          <a:p>
            <a:pPr eaLnBrk="1" hangingPunct="1"/>
            <a:r>
              <a:rPr lang="en-US" sz="4000" dirty="0" smtClean="0"/>
              <a:t>Paranoid Personality Disorder: symptoms</a:t>
            </a:r>
          </a:p>
        </p:txBody>
      </p:sp>
      <p:sp>
        <p:nvSpPr>
          <p:cNvPr id="9219" name="Rectangle 3"/>
          <p:cNvSpPr>
            <a:spLocks noGrp="1" noChangeArrowheads="1"/>
          </p:cNvSpPr>
          <p:nvPr>
            <p:ph sz="quarter" idx="1"/>
          </p:nvPr>
        </p:nvSpPr>
        <p:spPr/>
        <p:txBody>
          <a:bodyPr/>
          <a:lstStyle/>
          <a:p>
            <a:pPr eaLnBrk="1" hangingPunct="1"/>
            <a:r>
              <a:rPr lang="en-US" sz="2800" dirty="0" smtClean="0">
                <a:latin typeface="Times New Roman" pitchFamily="18" charset="0"/>
                <a:cs typeface="Times New Roman" pitchFamily="18" charset="0"/>
              </a:rPr>
              <a:t>suspicious of other’s motives</a:t>
            </a:r>
          </a:p>
          <a:p>
            <a:pPr eaLnBrk="1" hangingPunct="1"/>
            <a:r>
              <a:rPr lang="en-US" sz="2900" dirty="0" smtClean="0">
                <a:latin typeface="Times New Roman" pitchFamily="18" charset="0"/>
                <a:cs typeface="Times New Roman" pitchFamily="18" charset="0"/>
              </a:rPr>
              <a:t>interprets actions of others as deliberately demeaning/threatening</a:t>
            </a:r>
          </a:p>
          <a:p>
            <a:pPr eaLnBrk="1" hangingPunct="1"/>
            <a:r>
              <a:rPr lang="en-US" sz="2900" dirty="0" smtClean="0">
                <a:latin typeface="Times New Roman" pitchFamily="18" charset="0"/>
                <a:cs typeface="Times New Roman" pitchFamily="18" charset="0"/>
              </a:rPr>
              <a:t>expectation of being exploited</a:t>
            </a:r>
          </a:p>
          <a:p>
            <a:pPr eaLnBrk="1" hangingPunct="1"/>
            <a:r>
              <a:rPr lang="en-US" sz="2900" dirty="0" smtClean="0">
                <a:latin typeface="Times New Roman" pitchFamily="18" charset="0"/>
                <a:cs typeface="Times New Roman" pitchFamily="18" charset="0"/>
              </a:rPr>
              <a:t>see hidden messages in benign comments</a:t>
            </a:r>
          </a:p>
          <a:p>
            <a:pPr eaLnBrk="1" hangingPunct="1"/>
            <a:r>
              <a:rPr lang="en-US" sz="2900" dirty="0" smtClean="0">
                <a:latin typeface="Times New Roman" pitchFamily="18" charset="0"/>
                <a:cs typeface="Times New Roman" pitchFamily="18" charset="0"/>
              </a:rPr>
              <a:t>easily insulted/ bears grudges</a:t>
            </a:r>
          </a:p>
          <a:p>
            <a:pPr eaLnBrk="1" hangingPunct="1"/>
            <a:r>
              <a:rPr lang="en-US" sz="2900" dirty="0" smtClean="0">
                <a:latin typeface="Times New Roman" pitchFamily="18" charset="0"/>
                <a:cs typeface="Times New Roman" pitchFamily="18" charset="0"/>
              </a:rPr>
              <a:t>appear cold and serious</a:t>
            </a:r>
          </a:p>
        </p:txBody>
      </p:sp>
    </p:spTree>
    <p:extLst>
      <p:ext uri="{BB962C8B-B14F-4D97-AF65-F5344CB8AC3E}">
        <p14:creationId xmlns:p14="http://schemas.microsoft.com/office/powerpoint/2010/main" val="1343494760"/>
      </p:ext>
    </p:extLst>
  </p:cSld>
  <p:clrMapOvr>
    <a:masterClrMapping/>
  </p:clrMapOvr>
  <p:transition>
    <p:comb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Schizoid Personality Disorder</a:t>
            </a:r>
            <a:endParaRPr lang="en-US" dirty="0"/>
          </a:p>
        </p:txBody>
      </p:sp>
      <p:sp>
        <p:nvSpPr>
          <p:cNvPr id="3" name="Content Placeholder 2"/>
          <p:cNvSpPr>
            <a:spLocks noGrp="1"/>
          </p:cNvSpPr>
          <p:nvPr>
            <p:ph sz="quarter" idx="1"/>
          </p:nvPr>
        </p:nvSpPr>
        <p:spPr/>
        <p:txBody>
          <a:bodyPr>
            <a:normAutofit/>
          </a:bodyPr>
          <a:lstStyle/>
          <a:p>
            <a:pPr algn="just"/>
            <a:r>
              <a:rPr lang="en-US" dirty="0">
                <a:latin typeface="Times New Roman" pitchFamily="18" charset="0"/>
                <a:cs typeface="Times New Roman" pitchFamily="18" charset="0"/>
              </a:rPr>
              <a:t>Schizoid personality disorder is characterized by restricted range of emotions and a strong preference to be </a:t>
            </a:r>
            <a:r>
              <a:rPr lang="en-US" dirty="0" smtClean="0">
                <a:latin typeface="Times New Roman" pitchFamily="18" charset="0"/>
                <a:cs typeface="Times New Roman" pitchFamily="18" charset="0"/>
              </a:rPr>
              <a:t>alone</a:t>
            </a:r>
          </a:p>
          <a:p>
            <a:pPr algn="just"/>
            <a:r>
              <a:rPr lang="en-US" dirty="0">
                <a:latin typeface="Times New Roman" pitchFamily="18" charset="0"/>
                <a:cs typeface="Times New Roman" pitchFamily="18" charset="0"/>
              </a:rPr>
              <a:t>Prototypical individuals are </a:t>
            </a:r>
            <a:r>
              <a:rPr lang="en-US" b="1" dirty="0">
                <a:latin typeface="Times New Roman" pitchFamily="18" charset="0"/>
                <a:cs typeface="Times New Roman" pitchFamily="18" charset="0"/>
              </a:rPr>
              <a:t>indifferent to criticism or praise</a:t>
            </a:r>
            <a:r>
              <a:rPr lang="en-US" dirty="0">
                <a:latin typeface="Times New Roman" pitchFamily="18" charset="0"/>
                <a:cs typeface="Times New Roman" pitchFamily="18" charset="0"/>
              </a:rPr>
              <a:t> from other people and incorrectly interpret external events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They </a:t>
            </a:r>
            <a:r>
              <a:rPr lang="en-US" dirty="0">
                <a:latin typeface="Times New Roman" pitchFamily="18" charset="0"/>
                <a:cs typeface="Times New Roman" pitchFamily="18" charset="0"/>
              </a:rPr>
              <a:t>demonstrate a disinterest or inability to become involved in intimate and interpersonal </a:t>
            </a:r>
            <a:r>
              <a:rPr lang="en-US" dirty="0" smtClean="0">
                <a:latin typeface="Times New Roman" pitchFamily="18" charset="0"/>
                <a:cs typeface="Times New Roman" pitchFamily="18" charset="0"/>
              </a:rPr>
              <a:t>relationships</a:t>
            </a:r>
          </a:p>
        </p:txBody>
      </p:sp>
    </p:spTree>
    <p:extLst>
      <p:ext uri="{BB962C8B-B14F-4D97-AF65-F5344CB8AC3E}">
        <p14:creationId xmlns:p14="http://schemas.microsoft.com/office/powerpoint/2010/main" val="35377954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Symptoms of </a:t>
            </a:r>
            <a:r>
              <a:rPr lang="en-US" b="1" dirty="0"/>
              <a:t>Schizoid Personality </a:t>
            </a:r>
            <a:r>
              <a:rPr lang="en-US" b="1" dirty="0" smtClean="0"/>
              <a:t>Disorder</a:t>
            </a:r>
            <a:endParaRPr lang="en-US" dirty="0"/>
          </a:p>
        </p:txBody>
      </p:sp>
      <p:sp>
        <p:nvSpPr>
          <p:cNvPr id="3" name="Content Placeholder 2"/>
          <p:cNvSpPr>
            <a:spLocks noGrp="1"/>
          </p:cNvSpPr>
          <p:nvPr>
            <p:ph sz="quarter" idx="1"/>
          </p:nvPr>
        </p:nvSpPr>
        <p:spPr>
          <a:xfrm>
            <a:off x="457200" y="1524000"/>
            <a:ext cx="8658447" cy="5029200"/>
          </a:xfrm>
        </p:spPr>
        <p:txBody>
          <a:bodyPr>
            <a:normAutofit/>
          </a:bodyPr>
          <a:lstStyle/>
          <a:p>
            <a:r>
              <a:rPr lang="en-US" dirty="0" smtClean="0"/>
              <a:t>be uninterested in forming close relationships with other people including family</a:t>
            </a:r>
          </a:p>
          <a:p>
            <a:r>
              <a:rPr lang="en-US" dirty="0" smtClean="0"/>
              <a:t>feel that relationships interfere with freedom and tend to cause problems</a:t>
            </a:r>
          </a:p>
          <a:p>
            <a:r>
              <a:rPr lang="en-US" dirty="0" smtClean="0"/>
              <a:t>prefer to be alone with own thoughts</a:t>
            </a:r>
          </a:p>
          <a:p>
            <a:r>
              <a:rPr lang="en-US" dirty="0" smtClean="0"/>
              <a:t>choose to live the life without interference from others</a:t>
            </a:r>
          </a:p>
          <a:p>
            <a:r>
              <a:rPr lang="en-US" dirty="0" smtClean="0"/>
              <a:t>get little pleasure from life</a:t>
            </a:r>
          </a:p>
          <a:p>
            <a:r>
              <a:rPr lang="en-US" dirty="0" smtClean="0"/>
              <a:t>have little interest in sex or intimacy</a:t>
            </a:r>
          </a:p>
          <a:p>
            <a:r>
              <a:rPr lang="en-US" dirty="0" smtClean="0"/>
              <a:t>be emotionally cold towards others.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310660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17500" y="52388"/>
            <a:ext cx="8637588" cy="1431925"/>
          </a:xfrm>
        </p:spPr>
        <p:txBody>
          <a:bodyPr rtlCol="0">
            <a:normAutofit/>
          </a:bodyPr>
          <a:lstStyle/>
          <a:p>
            <a:pPr eaLnBrk="1" fontAlgn="auto" hangingPunct="1">
              <a:spcAft>
                <a:spcPts val="0"/>
              </a:spcAft>
              <a:defRPr/>
            </a:pPr>
            <a:r>
              <a:rPr lang="en-US" dirty="0" smtClean="0">
                <a:solidFill>
                  <a:schemeClr val="tx1"/>
                </a:solidFill>
              </a:rPr>
              <a:t>Cluster B: Dramatic, Emotional, or Erratic</a:t>
            </a:r>
          </a:p>
        </p:txBody>
      </p:sp>
      <p:sp>
        <p:nvSpPr>
          <p:cNvPr id="20483" name="Rectangle 3"/>
          <p:cNvSpPr>
            <a:spLocks noGrp="1" noChangeArrowheads="1"/>
          </p:cNvSpPr>
          <p:nvPr>
            <p:ph sz="quarter" idx="1"/>
          </p:nvPr>
        </p:nvSpPr>
        <p:spPr/>
        <p:txBody>
          <a:bodyPr/>
          <a:lstStyle/>
          <a:p>
            <a:pPr algn="just" eaLnBrk="1" hangingPunct="1">
              <a:lnSpc>
                <a:spcPct val="90000"/>
              </a:lnSpc>
            </a:pPr>
            <a:r>
              <a:rPr lang="en-US" sz="2800" dirty="0" smtClean="0">
                <a:latin typeface="Times New Roman" pitchFamily="18" charset="0"/>
                <a:cs typeface="Times New Roman" pitchFamily="18" charset="0"/>
              </a:rPr>
              <a:t>Antisocial PD – is a pattern of disregard for, and violation of, the rights of others</a:t>
            </a:r>
          </a:p>
          <a:p>
            <a:pPr algn="just" eaLnBrk="1" hangingPunct="1">
              <a:lnSpc>
                <a:spcPct val="90000"/>
              </a:lnSpc>
            </a:pPr>
            <a:r>
              <a:rPr lang="en-US" sz="2800" dirty="0" smtClean="0">
                <a:latin typeface="Times New Roman" pitchFamily="18" charset="0"/>
                <a:cs typeface="Times New Roman" pitchFamily="18" charset="0"/>
              </a:rPr>
              <a:t>Borderline PD – is a pattern of instability in interpersonal relationships, self-image, and affects, and marked impulsivity</a:t>
            </a:r>
          </a:p>
          <a:p>
            <a:pPr algn="just" eaLnBrk="1" hangingPunct="1">
              <a:lnSpc>
                <a:spcPct val="90000"/>
              </a:lnSpc>
            </a:pPr>
            <a:r>
              <a:rPr lang="en-US" sz="2800" dirty="0" smtClean="0">
                <a:latin typeface="Times New Roman" pitchFamily="18" charset="0"/>
                <a:cs typeface="Times New Roman" pitchFamily="18" charset="0"/>
              </a:rPr>
              <a:t>Histrionic PD – is a pattern of excessive emotionality and attention seeking</a:t>
            </a:r>
          </a:p>
          <a:p>
            <a:pPr algn="just" eaLnBrk="1" hangingPunct="1">
              <a:lnSpc>
                <a:spcPct val="90000"/>
              </a:lnSpc>
            </a:pPr>
            <a:r>
              <a:rPr lang="en-US" sz="2800" dirty="0" smtClean="0">
                <a:latin typeface="Times New Roman" pitchFamily="18" charset="0"/>
                <a:cs typeface="Times New Roman" pitchFamily="18" charset="0"/>
              </a:rPr>
              <a:t>Narcissistic PD – is a pattern of grandiosity, need for admiration, and lack of empathy</a:t>
            </a:r>
          </a:p>
        </p:txBody>
      </p:sp>
    </p:spTree>
    <p:extLst>
      <p:ext uri="{BB962C8B-B14F-4D97-AF65-F5344CB8AC3E}">
        <p14:creationId xmlns:p14="http://schemas.microsoft.com/office/powerpoint/2010/main" val="22489414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483">
                                            <p:txEl>
                                              <p:pRg st="1" end="1"/>
                                            </p:txEl>
                                          </p:spTgt>
                                        </p:tgtEl>
                                        <p:attrNameLst>
                                          <p:attrName>style.visibility</p:attrName>
                                        </p:attrNameLst>
                                      </p:cBhvr>
                                      <p:to>
                                        <p:strVal val="visible"/>
                                      </p:to>
                                    </p:set>
                                    <p:anim calcmode="lin" valueType="num">
                                      <p:cBhvr additive="base">
                                        <p:cTn id="13" dur="500" fill="hold"/>
                                        <p:tgtEl>
                                          <p:spTgt spid="204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4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483">
                                            <p:txEl>
                                              <p:pRg st="2" end="2"/>
                                            </p:txEl>
                                          </p:spTgt>
                                        </p:tgtEl>
                                        <p:attrNameLst>
                                          <p:attrName>style.visibility</p:attrName>
                                        </p:attrNameLst>
                                      </p:cBhvr>
                                      <p:to>
                                        <p:strVal val="visible"/>
                                      </p:to>
                                    </p:set>
                                    <p:anim calcmode="lin" valueType="num">
                                      <p:cBhvr additive="base">
                                        <p:cTn id="19" dur="500" fill="hold"/>
                                        <p:tgtEl>
                                          <p:spTgt spid="204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4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483">
                                            <p:txEl>
                                              <p:pRg st="3" end="3"/>
                                            </p:txEl>
                                          </p:spTgt>
                                        </p:tgtEl>
                                        <p:attrNameLst>
                                          <p:attrName>style.visibility</p:attrName>
                                        </p:attrNameLst>
                                      </p:cBhvr>
                                      <p:to>
                                        <p:strVal val="visible"/>
                                      </p:to>
                                    </p:set>
                                    <p:anim calcmode="lin" valueType="num">
                                      <p:cBhvr additive="base">
                                        <p:cTn id="25" dur="500" fill="hold"/>
                                        <p:tgtEl>
                                          <p:spTgt spid="204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48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Antisocial Personality Disorder</a:t>
            </a:r>
            <a:endParaRPr lang="en-US" dirty="0"/>
          </a:p>
        </p:txBody>
      </p:sp>
      <p:sp>
        <p:nvSpPr>
          <p:cNvPr id="3" name="Content Placeholder 2"/>
          <p:cNvSpPr>
            <a:spLocks noGrp="1"/>
          </p:cNvSpPr>
          <p:nvPr>
            <p:ph sz="quarter" idx="1"/>
          </p:nvPr>
        </p:nvSpPr>
        <p:spPr/>
        <p:txBody>
          <a:bodyPr>
            <a:normAutofit/>
          </a:bodyPr>
          <a:lstStyle/>
          <a:p>
            <a:pPr algn="just"/>
            <a:r>
              <a:rPr lang="en-US" dirty="0">
                <a:latin typeface="Times New Roman" pitchFamily="18" charset="0"/>
                <a:cs typeface="Times New Roman" pitchFamily="18" charset="0"/>
              </a:rPr>
              <a:t>“…a pervasive pattern of disregard for, and violation of, the rights of others that begins in childhood or early adolescence and continues into adulthood</a:t>
            </a:r>
            <a:r>
              <a:rPr lang="en-US"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It’s frequently accompanied by comorbid axis I disorders such as </a:t>
            </a:r>
            <a:r>
              <a:rPr lang="en-US" b="1" dirty="0">
                <a:latin typeface="Times New Roman" pitchFamily="18" charset="0"/>
                <a:cs typeface="Times New Roman" pitchFamily="18" charset="0"/>
              </a:rPr>
              <a:t>ADHD/ADD</a:t>
            </a:r>
            <a:r>
              <a:rPr lang="en-US" dirty="0">
                <a:latin typeface="Times New Roman" pitchFamily="18" charset="0"/>
                <a:cs typeface="Times New Roman" pitchFamily="18" charset="0"/>
              </a:rPr>
              <a:t> and depression, along with criminality and </a:t>
            </a:r>
            <a:r>
              <a:rPr lang="en-US" b="1" dirty="0">
                <a:latin typeface="Times New Roman" pitchFamily="18" charset="0"/>
                <a:cs typeface="Times New Roman" pitchFamily="18" charset="0"/>
              </a:rPr>
              <a:t>substance abuse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697179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Symptoms </a:t>
            </a:r>
            <a:r>
              <a:rPr lang="en-US" b="1" dirty="0"/>
              <a:t>of Antisocial Personality </a:t>
            </a:r>
            <a:r>
              <a:rPr lang="en-US" b="1" dirty="0" smtClean="0"/>
              <a:t>Disorder</a:t>
            </a:r>
            <a:endParaRPr lang="en-US" dirty="0"/>
          </a:p>
        </p:txBody>
      </p:sp>
      <p:sp>
        <p:nvSpPr>
          <p:cNvPr id="3" name="Content Placeholder 2"/>
          <p:cNvSpPr>
            <a:spLocks noGrp="1"/>
          </p:cNvSpPr>
          <p:nvPr>
            <p:ph sz="quarter" idx="1"/>
          </p:nvPr>
        </p:nvSpPr>
        <p:spPr>
          <a:xfrm>
            <a:off x="612648" y="1600200"/>
            <a:ext cx="8153400" cy="4876800"/>
          </a:xfrm>
        </p:spPr>
        <p:txBody>
          <a:bodyPr>
            <a:normAutofit/>
          </a:bodyPr>
          <a:lstStyle/>
          <a:p>
            <a:r>
              <a:rPr lang="en-US" sz="2800" dirty="0" smtClean="0">
                <a:latin typeface="Times New Roman" pitchFamily="18" charset="0"/>
                <a:cs typeface="Times New Roman" pitchFamily="18" charset="0"/>
              </a:rPr>
              <a:t>act impulsively and recklessly, often without considering the consequences for oneself or for other people</a:t>
            </a:r>
          </a:p>
          <a:p>
            <a:r>
              <a:rPr lang="en-US" sz="2800" dirty="0" smtClean="0">
                <a:latin typeface="Times New Roman" pitchFamily="18" charset="0"/>
                <a:cs typeface="Times New Roman" pitchFamily="18" charset="0"/>
              </a:rPr>
              <a:t>behave dangerously and sometimes illegally</a:t>
            </a:r>
          </a:p>
          <a:p>
            <a:r>
              <a:rPr lang="en-US" sz="2800" dirty="0" smtClean="0">
                <a:latin typeface="Times New Roman" pitchFamily="18" charset="0"/>
                <a:cs typeface="Times New Roman" pitchFamily="18" charset="0"/>
              </a:rPr>
              <a:t>behave in ways that are unpleasant for others</a:t>
            </a:r>
          </a:p>
          <a:p>
            <a:r>
              <a:rPr lang="en-US" sz="2800" dirty="0" smtClean="0">
                <a:latin typeface="Times New Roman" pitchFamily="18" charset="0"/>
                <a:cs typeface="Times New Roman" pitchFamily="18" charset="0"/>
              </a:rPr>
              <a:t>do things – even though they may hurt people – to get what he/she wants, putting one’s needs above theirs</a:t>
            </a:r>
          </a:p>
          <a:p>
            <a:r>
              <a:rPr lang="en-US" sz="2800" dirty="0" smtClean="0">
                <a:latin typeface="Times New Roman" pitchFamily="18" charset="0"/>
                <a:cs typeface="Times New Roman" pitchFamily="18" charset="0"/>
              </a:rPr>
              <a:t>feel no sense of guilt if one have mistreated others</a:t>
            </a:r>
          </a:p>
          <a:p>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3867135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r>
              <a:rPr lang="en-US" dirty="0" smtClean="0">
                <a:latin typeface="Times New Roman" pitchFamily="18" charset="0"/>
                <a:cs typeface="Times New Roman" pitchFamily="18" charset="0"/>
              </a:rPr>
              <a:t>be irritable and aggressive and get into fights easily</a:t>
            </a:r>
          </a:p>
          <a:p>
            <a:pPr algn="just"/>
            <a:r>
              <a:rPr lang="en-US" dirty="0" smtClean="0">
                <a:latin typeface="Times New Roman" pitchFamily="18" charset="0"/>
                <a:cs typeface="Times New Roman" pitchFamily="18" charset="0"/>
              </a:rPr>
              <a:t>be very easily bored and the person may find it difficult to hold down a job for long</a:t>
            </a:r>
          </a:p>
          <a:p>
            <a:pPr algn="just"/>
            <a:r>
              <a:rPr lang="en-US" dirty="0" smtClean="0">
                <a:latin typeface="Times New Roman" pitchFamily="18" charset="0"/>
                <a:cs typeface="Times New Roman" pitchFamily="18" charset="0"/>
              </a:rPr>
              <a:t>believe that only the strongest survive and that one must do whatever it takes to lead a successful life, because if one doesn’t grab opportunities, others will</a:t>
            </a:r>
          </a:p>
          <a:p>
            <a:pPr algn="just"/>
            <a:r>
              <a:rPr lang="en-US" dirty="0" smtClean="0">
                <a:latin typeface="Times New Roman" pitchFamily="18" charset="0"/>
                <a:cs typeface="Times New Roman" pitchFamily="18" charset="0"/>
              </a:rPr>
              <a:t>have a criminal record</a:t>
            </a:r>
          </a:p>
          <a:p>
            <a:pPr algn="just"/>
            <a:r>
              <a:rPr lang="en-US" dirty="0" smtClean="0">
                <a:latin typeface="Times New Roman" pitchFamily="18" charset="0"/>
                <a:cs typeface="Times New Roman" pitchFamily="18" charset="0"/>
              </a:rPr>
              <a:t>have had a diagnosis of conduct disorder before the age of 15.</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232683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Histrionic Personality </a:t>
            </a:r>
            <a:r>
              <a:rPr lang="en-US" b="1" dirty="0" smtClean="0"/>
              <a:t>Disorder</a:t>
            </a:r>
            <a:endParaRPr lang="en-US" dirty="0"/>
          </a:p>
        </p:txBody>
      </p:sp>
      <p:sp>
        <p:nvSpPr>
          <p:cNvPr id="3" name="Content Placeholder 2"/>
          <p:cNvSpPr>
            <a:spLocks noGrp="1"/>
          </p:cNvSpPr>
          <p:nvPr>
            <p:ph sz="quarter" idx="1"/>
          </p:nvPr>
        </p:nvSpPr>
        <p:spPr>
          <a:xfrm>
            <a:off x="304800" y="1981200"/>
            <a:ext cx="8458200" cy="4495800"/>
          </a:xfrm>
        </p:spPr>
        <p:txBody>
          <a:bodyPr>
            <a:normAutofit/>
          </a:bodyPr>
          <a:lstStyle/>
          <a:p>
            <a:pPr algn="just"/>
            <a:r>
              <a:rPr lang="en-US" sz="2800" dirty="0">
                <a:latin typeface="Times New Roman" pitchFamily="18" charset="0"/>
                <a:cs typeface="Times New Roman" pitchFamily="18" charset="0"/>
              </a:rPr>
              <a:t>Histrionic personality disorder is most notably characterized by a desperate for the need to feel emotionally connected to other </a:t>
            </a:r>
            <a:r>
              <a:rPr lang="en-US" sz="2800" dirty="0" smtClean="0">
                <a:latin typeface="Times New Roman" pitchFamily="18" charset="0"/>
                <a:cs typeface="Times New Roman" pitchFamily="18" charset="0"/>
              </a:rPr>
              <a:t>individuals</a:t>
            </a:r>
          </a:p>
          <a:p>
            <a:pPr algn="just">
              <a:buNone/>
            </a:pPr>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Prototypical individuals present with rapidly shifting moods, self-dramatizing, extroverted, attention seeking, overly gregarious, and seductive behaviors</a:t>
            </a:r>
          </a:p>
          <a:p>
            <a:pPr algn="just"/>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821548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Personality disorder</a:t>
            </a:r>
            <a:endParaRPr lang="en-US" dirty="0"/>
          </a:p>
        </p:txBody>
      </p:sp>
      <p:sp>
        <p:nvSpPr>
          <p:cNvPr id="3" name="Content Placeholder 2"/>
          <p:cNvSpPr>
            <a:spLocks noGrp="1"/>
          </p:cNvSpPr>
          <p:nvPr>
            <p:ph sz="quarter" idx="1"/>
          </p:nvPr>
        </p:nvSpPr>
        <p:spPr/>
        <p:txBody>
          <a:bodyPr/>
          <a:lstStyle/>
          <a:p>
            <a:pPr algn="just"/>
            <a:r>
              <a:rPr lang="en-US" sz="2800" dirty="0" smtClean="0">
                <a:latin typeface="Times New Roman" pitchFamily="18" charset="0"/>
                <a:cs typeface="Times New Roman" pitchFamily="18" charset="0"/>
              </a:rPr>
              <a:t>A </a:t>
            </a:r>
            <a:r>
              <a:rPr lang="en-US" sz="2800" b="1" dirty="0" smtClean="0">
                <a:latin typeface="Times New Roman" pitchFamily="18" charset="0"/>
                <a:cs typeface="Times New Roman" pitchFamily="18" charset="0"/>
              </a:rPr>
              <a:t>personality disorder </a:t>
            </a:r>
            <a:r>
              <a:rPr lang="en-US" sz="2800" dirty="0" smtClean="0">
                <a:latin typeface="Times New Roman" pitchFamily="18" charset="0"/>
                <a:cs typeface="Times New Roman" pitchFamily="18" charset="0"/>
              </a:rPr>
              <a:t>is a set of patterns or traits that hinder a person’s ability to maintain meaningful relationships, feel fulfilled, and enjoy life (Newton-</a:t>
            </a:r>
            <a:r>
              <a:rPr lang="en-US" sz="2800" dirty="0" err="1" smtClean="0">
                <a:latin typeface="Times New Roman" pitchFamily="18" charset="0"/>
                <a:cs typeface="Times New Roman" pitchFamily="18" charset="0"/>
              </a:rPr>
              <a:t>Howes</a:t>
            </a:r>
            <a:r>
              <a:rPr lang="en-US" sz="2800" dirty="0" smtClean="0">
                <a:latin typeface="Times New Roman" pitchFamily="18" charset="0"/>
                <a:cs typeface="Times New Roman" pitchFamily="18" charset="0"/>
              </a:rPr>
              <a:t> et al, 2008).</a:t>
            </a:r>
          </a:p>
          <a:p>
            <a:pPr algn="just"/>
            <a:r>
              <a:rPr lang="en-US" sz="2800" dirty="0" smtClean="0">
                <a:latin typeface="Times New Roman" pitchFamily="18" charset="0"/>
                <a:cs typeface="Times New Roman" pitchFamily="18" charset="0"/>
              </a:rPr>
              <a:t>According to WHO,  Personality disorder are defined as ingrained patterns indicated by inflexible and disabling responses that significantly differ from how the average person in the culture perceives, thinks, and feels, particularly in relating to others.</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8567649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sz="quarter" idx="1"/>
          </p:nvPr>
        </p:nvSpPr>
        <p:spPr/>
        <p:txBody>
          <a:bodyPr>
            <a:normAutofit/>
          </a:bodyPr>
          <a:lstStyle/>
          <a:p>
            <a:pPr algn="just"/>
            <a:r>
              <a:rPr lang="en-US" sz="2800" dirty="0" smtClean="0">
                <a:latin typeface="Times New Roman" pitchFamily="18" charset="0"/>
                <a:cs typeface="Times New Roman" pitchFamily="18" charset="0"/>
              </a:rPr>
              <a:t>Manipulation, exhibitionism, and the use suicidal gestures are often used as a means of gaining attention</a:t>
            </a:r>
          </a:p>
          <a:p>
            <a:pPr algn="just"/>
            <a:r>
              <a:rPr lang="en-US" sz="2800" dirty="0" smtClean="0">
                <a:latin typeface="Times New Roman" pitchFamily="18" charset="0"/>
                <a:cs typeface="Times New Roman" pitchFamily="18" charset="0"/>
              </a:rPr>
              <a:t>Repression is used as a defense mechanism</a:t>
            </a:r>
          </a:p>
          <a:p>
            <a:pPr algn="just"/>
            <a:r>
              <a:rPr lang="en-US" sz="2800" dirty="0" smtClean="0">
                <a:latin typeface="Times New Roman" pitchFamily="18" charset="0"/>
                <a:cs typeface="Times New Roman" pitchFamily="18" charset="0"/>
              </a:rPr>
              <a:t>Prototypical individuals look to others for approval, have difficulty maintaining long-lasting relationships</a:t>
            </a:r>
          </a:p>
          <a:p>
            <a:pPr algn="just"/>
            <a:r>
              <a:rPr lang="en-US" sz="2800" dirty="0" smtClean="0">
                <a:latin typeface="Times New Roman" pitchFamily="18" charset="0"/>
                <a:cs typeface="Times New Roman" pitchFamily="18" charset="0"/>
              </a:rPr>
              <a:t>Histrionic </a:t>
            </a:r>
            <a:r>
              <a:rPr lang="en-US" sz="2800" dirty="0">
                <a:latin typeface="Times New Roman" pitchFamily="18" charset="0"/>
                <a:cs typeface="Times New Roman" pitchFamily="18" charset="0"/>
              </a:rPr>
              <a:t>personality disorder is diagnosed more often in women than in men</a:t>
            </a:r>
          </a:p>
          <a:p>
            <a:pPr algn="just"/>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1621959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Symptoms of Histrionic </a:t>
            </a:r>
            <a:r>
              <a:rPr lang="en-US" b="1" dirty="0"/>
              <a:t>Personality </a:t>
            </a:r>
            <a:r>
              <a:rPr lang="en-US" b="1" dirty="0" smtClean="0"/>
              <a:t>Disorder</a:t>
            </a:r>
            <a:endParaRPr lang="en-US" dirty="0"/>
          </a:p>
        </p:txBody>
      </p:sp>
      <p:sp>
        <p:nvSpPr>
          <p:cNvPr id="3" name="Content Placeholder 2"/>
          <p:cNvSpPr>
            <a:spLocks noGrp="1"/>
          </p:cNvSpPr>
          <p:nvPr>
            <p:ph sz="quarter" idx="1"/>
          </p:nvPr>
        </p:nvSpPr>
        <p:spPr>
          <a:xfrm>
            <a:off x="228600" y="1417638"/>
            <a:ext cx="8915400" cy="5135562"/>
          </a:xfrm>
        </p:spPr>
        <p:txBody>
          <a:bodyPr>
            <a:noAutofit/>
          </a:bodyPr>
          <a:lstStyle/>
          <a:p>
            <a:r>
              <a:rPr lang="en-US" sz="2800" dirty="0" smtClean="0">
                <a:latin typeface="Times New Roman" pitchFamily="18" charset="0"/>
                <a:cs typeface="Times New Roman" pitchFamily="18" charset="0"/>
              </a:rPr>
              <a:t>feel very uncomfortable if one is not the centre of attention</a:t>
            </a:r>
          </a:p>
          <a:p>
            <a:r>
              <a:rPr lang="en-US" sz="2800" dirty="0" smtClean="0">
                <a:latin typeface="Times New Roman" pitchFamily="18" charset="0"/>
                <a:cs typeface="Times New Roman" pitchFamily="18" charset="0"/>
              </a:rPr>
              <a:t>feel much more at ease as the ‘life and soul of the party’</a:t>
            </a:r>
          </a:p>
          <a:p>
            <a:r>
              <a:rPr lang="en-US" sz="2800" dirty="0" smtClean="0">
                <a:latin typeface="Times New Roman" pitchFamily="18" charset="0"/>
                <a:cs typeface="Times New Roman" pitchFamily="18" charset="0"/>
              </a:rPr>
              <a:t>feel that one has to entertain people</a:t>
            </a:r>
          </a:p>
          <a:p>
            <a:r>
              <a:rPr lang="en-US" sz="2800" dirty="0" smtClean="0">
                <a:latin typeface="Times New Roman" pitchFamily="18" charset="0"/>
                <a:cs typeface="Times New Roman" pitchFamily="18" charset="0"/>
              </a:rPr>
              <a:t>flirt or behave provocatively to ensure that one  remains the centre of attention</a:t>
            </a:r>
          </a:p>
          <a:p>
            <a:r>
              <a:rPr lang="en-US" sz="2800" dirty="0" smtClean="0">
                <a:latin typeface="Times New Roman" pitchFamily="18" charset="0"/>
                <a:cs typeface="Times New Roman" pitchFamily="18" charset="0"/>
              </a:rPr>
              <a:t>get a reputation for being dramatic and overemotional</a:t>
            </a:r>
          </a:p>
          <a:p>
            <a:r>
              <a:rPr lang="en-US" sz="2800" dirty="0" smtClean="0">
                <a:latin typeface="Times New Roman" pitchFamily="18" charset="0"/>
                <a:cs typeface="Times New Roman" pitchFamily="18" charset="0"/>
              </a:rPr>
              <a:t>feel dependent on the approval of others</a:t>
            </a:r>
          </a:p>
          <a:p>
            <a:r>
              <a:rPr lang="en-US" sz="2800" dirty="0" smtClean="0">
                <a:latin typeface="Times New Roman" pitchFamily="18" charset="0"/>
                <a:cs typeface="Times New Roman" pitchFamily="18" charset="0"/>
              </a:rPr>
              <a:t>be easily influenced by others.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5593185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solidFill>
                  <a:schemeClr val="tx1"/>
                </a:solidFill>
              </a:rPr>
              <a:t>Cluster C: Anxious or Fearful</a:t>
            </a:r>
          </a:p>
        </p:txBody>
      </p:sp>
      <p:sp>
        <p:nvSpPr>
          <p:cNvPr id="21507" name="Rectangle 3"/>
          <p:cNvSpPr>
            <a:spLocks noGrp="1" noChangeArrowheads="1"/>
          </p:cNvSpPr>
          <p:nvPr>
            <p:ph sz="quarter" idx="1"/>
          </p:nvPr>
        </p:nvSpPr>
        <p:spPr/>
        <p:txBody>
          <a:bodyPr/>
          <a:lstStyle/>
          <a:p>
            <a:pPr algn="just" eaLnBrk="1" hangingPunct="1"/>
            <a:r>
              <a:rPr lang="en-US" sz="2800" dirty="0" smtClean="0">
                <a:latin typeface="Times New Roman" pitchFamily="18" charset="0"/>
                <a:cs typeface="Times New Roman" pitchFamily="18" charset="0"/>
              </a:rPr>
              <a:t>Avoidant PD – is a pattern of social inhibition, feelings of inadequacy, and hypersensitivity to negative evaluation</a:t>
            </a:r>
          </a:p>
          <a:p>
            <a:pPr algn="just" eaLnBrk="1" hangingPunct="1"/>
            <a:r>
              <a:rPr lang="en-US" sz="2800" dirty="0" smtClean="0">
                <a:latin typeface="Times New Roman" pitchFamily="18" charset="0"/>
                <a:cs typeface="Times New Roman" pitchFamily="18" charset="0"/>
              </a:rPr>
              <a:t>Dependent PD – is a pattern of submissive and clinging </a:t>
            </a:r>
            <a:r>
              <a:rPr lang="en-US" sz="2800" dirty="0" err="1" smtClean="0">
                <a:latin typeface="Times New Roman" pitchFamily="18" charset="0"/>
                <a:cs typeface="Times New Roman" pitchFamily="18" charset="0"/>
              </a:rPr>
              <a:t>behaviour</a:t>
            </a:r>
            <a:r>
              <a:rPr lang="en-US" sz="2800" dirty="0" smtClean="0">
                <a:latin typeface="Times New Roman" pitchFamily="18" charset="0"/>
                <a:cs typeface="Times New Roman" pitchFamily="18" charset="0"/>
              </a:rPr>
              <a:t> related to an excessive need to be taken care of</a:t>
            </a:r>
          </a:p>
          <a:p>
            <a:pPr algn="just" eaLnBrk="1" hangingPunct="1"/>
            <a:r>
              <a:rPr lang="en-US" sz="2800" dirty="0" smtClean="0">
                <a:latin typeface="Times New Roman" pitchFamily="18" charset="0"/>
                <a:cs typeface="Times New Roman" pitchFamily="18" charset="0"/>
              </a:rPr>
              <a:t>Obsessive-Compulsive PD – is a pattern of preoccupation with orderliness, perfectionism, and control at the expense of flexibility</a:t>
            </a:r>
          </a:p>
        </p:txBody>
      </p:sp>
    </p:spTree>
    <p:extLst>
      <p:ext uri="{BB962C8B-B14F-4D97-AF65-F5344CB8AC3E}">
        <p14:creationId xmlns:p14="http://schemas.microsoft.com/office/powerpoint/2010/main" val="41904525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500" fill="hold"/>
                                        <p:tgtEl>
                                          <p:spTgt spid="215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5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507">
                                            <p:txEl>
                                              <p:pRg st="1" end="1"/>
                                            </p:txEl>
                                          </p:spTgt>
                                        </p:tgtEl>
                                        <p:attrNameLst>
                                          <p:attrName>style.visibility</p:attrName>
                                        </p:attrNameLst>
                                      </p:cBhvr>
                                      <p:to>
                                        <p:strVal val="visible"/>
                                      </p:to>
                                    </p:set>
                                    <p:anim calcmode="lin" valueType="num">
                                      <p:cBhvr additive="base">
                                        <p:cTn id="13" dur="500" fill="hold"/>
                                        <p:tgtEl>
                                          <p:spTgt spid="215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5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507">
                                            <p:txEl>
                                              <p:pRg st="2" end="2"/>
                                            </p:txEl>
                                          </p:spTgt>
                                        </p:tgtEl>
                                        <p:attrNameLst>
                                          <p:attrName>style.visibility</p:attrName>
                                        </p:attrNameLst>
                                      </p:cBhvr>
                                      <p:to>
                                        <p:strVal val="visible"/>
                                      </p:to>
                                    </p:set>
                                    <p:anim calcmode="lin" valueType="num">
                                      <p:cBhvr additive="base">
                                        <p:cTn id="19" dur="500" fill="hold"/>
                                        <p:tgtEl>
                                          <p:spTgt spid="215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50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17500" y="173038"/>
            <a:ext cx="8637588" cy="1579562"/>
          </a:xfrm>
        </p:spPr>
        <p:txBody>
          <a:bodyPr>
            <a:normAutofit/>
          </a:bodyPr>
          <a:lstStyle/>
          <a:p>
            <a:pPr algn="ctr" eaLnBrk="1" hangingPunct="1"/>
            <a:r>
              <a:rPr lang="en-US" sz="4000" dirty="0" smtClean="0">
                <a:solidFill>
                  <a:schemeClr val="tx1"/>
                </a:solidFill>
              </a:rPr>
              <a:t>Obsessive-Compulsive  Personality Disorder</a:t>
            </a:r>
            <a:endParaRPr lang="en-US" sz="4300" dirty="0" smtClean="0">
              <a:solidFill>
                <a:schemeClr val="tx1"/>
              </a:solidFill>
            </a:endParaRPr>
          </a:p>
        </p:txBody>
      </p:sp>
      <p:sp>
        <p:nvSpPr>
          <p:cNvPr id="22531" name="Rectangle 3"/>
          <p:cNvSpPr>
            <a:spLocks noGrp="1" noChangeArrowheads="1"/>
          </p:cNvSpPr>
          <p:nvPr>
            <p:ph sz="quarter" idx="1"/>
          </p:nvPr>
        </p:nvSpPr>
        <p:spPr>
          <a:xfrm>
            <a:off x="304800" y="1905000"/>
            <a:ext cx="8001000" cy="4495800"/>
          </a:xfrm>
        </p:spPr>
        <p:txBody>
          <a:bodyPr>
            <a:normAutofit/>
          </a:bodyPr>
          <a:lstStyle/>
          <a:p>
            <a:pPr algn="just"/>
            <a:r>
              <a:rPr lang="en-US" sz="3200" dirty="0">
                <a:latin typeface="Times New Roman" pitchFamily="18" charset="0"/>
                <a:cs typeface="Times New Roman" pitchFamily="18" charset="0"/>
              </a:rPr>
              <a:t>Obsessive-compulsive personality disorder is characterized by an overwhelming need to control their environment, resistance to accepting change, rigidity and preoccupation with rules, and </a:t>
            </a:r>
            <a:r>
              <a:rPr lang="en-US" sz="3200" dirty="0" smtClean="0">
                <a:latin typeface="Times New Roman" pitchFamily="18" charset="0"/>
                <a:cs typeface="Times New Roman" pitchFamily="18" charset="0"/>
              </a:rPr>
              <a:t>perfectionism.</a:t>
            </a:r>
          </a:p>
          <a:p>
            <a:pPr algn="just"/>
            <a:r>
              <a:rPr lang="en-US" sz="3200" dirty="0" smtClean="0">
                <a:latin typeface="Times New Roman" pitchFamily="18" charset="0"/>
                <a:cs typeface="Times New Roman" pitchFamily="18" charset="0"/>
              </a:rPr>
              <a:t>Individuals </a:t>
            </a:r>
            <a:r>
              <a:rPr lang="en-US" sz="3200" dirty="0">
                <a:latin typeface="Times New Roman" pitchFamily="18" charset="0"/>
                <a:cs typeface="Times New Roman" pitchFamily="18" charset="0"/>
              </a:rPr>
              <a:t>are overly-disciplined, formal, and hold themselves and others to unattainable standards of </a:t>
            </a:r>
            <a:r>
              <a:rPr lang="en-US" sz="3200" dirty="0" smtClean="0">
                <a:latin typeface="Times New Roman" pitchFamily="18" charset="0"/>
                <a:cs typeface="Times New Roman" pitchFamily="18" charset="0"/>
              </a:rPr>
              <a:t>perfection.</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957756090"/>
      </p:ext>
    </p:extLst>
  </p:cSld>
  <p:clrMapOvr>
    <a:masterClrMapping/>
  </p:clrMapOvr>
  <p:transition>
    <p:comb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r>
              <a:rPr lang="en-US" sz="3200" dirty="0">
                <a:latin typeface="Times New Roman" pitchFamily="18" charset="0"/>
                <a:cs typeface="Times New Roman" pitchFamily="18" charset="0"/>
              </a:rPr>
              <a:t>They’re retentive, controlling, inflexible, lack spontaneity, are highly conscientious, and </a:t>
            </a:r>
            <a:r>
              <a:rPr lang="en-US" sz="3200" dirty="0" smtClean="0">
                <a:latin typeface="Times New Roman" pitchFamily="18" charset="0"/>
                <a:cs typeface="Times New Roman" pitchFamily="18" charset="0"/>
              </a:rPr>
              <a:t>meticulous </a:t>
            </a:r>
            <a:r>
              <a:rPr lang="en-US" sz="3200" dirty="0">
                <a:latin typeface="Times New Roman" pitchFamily="18" charset="0"/>
                <a:cs typeface="Times New Roman" pitchFamily="18" charset="0"/>
              </a:rPr>
              <a:t>in their mannerisms to the point that it impairs function</a:t>
            </a:r>
          </a:p>
          <a:p>
            <a:pPr algn="just"/>
            <a:r>
              <a:rPr lang="en-US" sz="3200" dirty="0" smtClean="0">
                <a:latin typeface="Times New Roman" pitchFamily="18" charset="0"/>
                <a:cs typeface="Times New Roman" pitchFamily="18" charset="0"/>
              </a:rPr>
              <a:t>They </a:t>
            </a:r>
            <a:r>
              <a:rPr lang="en-US" sz="3200" dirty="0">
                <a:latin typeface="Times New Roman" pitchFamily="18" charset="0"/>
                <a:cs typeface="Times New Roman" pitchFamily="18" charset="0"/>
              </a:rPr>
              <a:t>often use defense mechanisms to cope with the stress caused by their </a:t>
            </a:r>
            <a:r>
              <a:rPr lang="en-US" sz="3200" dirty="0" smtClean="0">
                <a:latin typeface="Times New Roman" pitchFamily="18" charset="0"/>
                <a:cs typeface="Times New Roman" pitchFamily="18" charset="0"/>
              </a:rPr>
              <a:t>behaviors</a:t>
            </a:r>
            <a:endParaRPr lang="en-US" sz="3200"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247112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77200" cy="944562"/>
          </a:xfrm>
        </p:spPr>
        <p:txBody>
          <a:bodyPr>
            <a:noAutofit/>
          </a:bodyPr>
          <a:lstStyle/>
          <a:p>
            <a:pPr algn="ctr"/>
            <a:r>
              <a:rPr lang="it-IT" sz="3200" b="1" dirty="0" smtClean="0">
                <a:latin typeface="Times New Roman" pitchFamily="18" charset="0"/>
                <a:cs typeface="Times New Roman" pitchFamily="18" charset="0"/>
              </a:rPr>
              <a:t>Symptoms of </a:t>
            </a:r>
            <a:br>
              <a:rPr lang="it-IT" sz="3200" b="1" dirty="0" smtClean="0">
                <a:latin typeface="Times New Roman" pitchFamily="18" charset="0"/>
                <a:cs typeface="Times New Roman" pitchFamily="18" charset="0"/>
              </a:rPr>
            </a:br>
            <a:r>
              <a:rPr lang="it-IT" sz="3200" b="1" dirty="0" smtClean="0">
                <a:latin typeface="Times New Roman" pitchFamily="18" charset="0"/>
                <a:cs typeface="Times New Roman" pitchFamily="18" charset="0"/>
              </a:rPr>
              <a:t>Obsessive-Compulsive Personality</a:t>
            </a:r>
            <a:r>
              <a:rPr lang="it-IT" sz="3200" b="1" dirty="0">
                <a:latin typeface="Times New Roman" pitchFamily="18" charset="0"/>
                <a:cs typeface="Times New Roman" pitchFamily="18" charset="0"/>
              </a:rPr>
              <a:t> </a:t>
            </a:r>
            <a:r>
              <a:rPr lang="it-IT" sz="3200" b="1" dirty="0" smtClean="0">
                <a:latin typeface="Times New Roman" pitchFamily="18" charset="0"/>
                <a:cs typeface="Times New Roman" pitchFamily="18" charset="0"/>
              </a:rPr>
              <a:t>Disorder</a:t>
            </a:r>
            <a:endParaRPr lang="en-US" sz="32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228600" y="1600200"/>
            <a:ext cx="8534400" cy="4800600"/>
          </a:xfrm>
        </p:spPr>
        <p:txBody>
          <a:bodyPr>
            <a:normAutofit/>
          </a:bodyPr>
          <a:lstStyle/>
          <a:p>
            <a:r>
              <a:rPr lang="en-US" dirty="0" smtClean="0">
                <a:latin typeface="Times New Roman" pitchFamily="18" charset="0"/>
                <a:cs typeface="Times New Roman" pitchFamily="18" charset="0"/>
              </a:rPr>
              <a:t>need to keep everything in order and under control</a:t>
            </a:r>
          </a:p>
          <a:p>
            <a:r>
              <a:rPr lang="en-US" dirty="0" smtClean="0">
                <a:latin typeface="Times New Roman" pitchFamily="18" charset="0"/>
                <a:cs typeface="Times New Roman" pitchFamily="18" charset="0"/>
              </a:rPr>
              <a:t>set unrealistically high standards for oneself and others</a:t>
            </a:r>
          </a:p>
          <a:p>
            <a:r>
              <a:rPr lang="en-US" dirty="0" smtClean="0">
                <a:latin typeface="Times New Roman" pitchFamily="18" charset="0"/>
                <a:cs typeface="Times New Roman" pitchFamily="18" charset="0"/>
              </a:rPr>
              <a:t>think ones is the best way of making things happen</a:t>
            </a:r>
          </a:p>
          <a:p>
            <a:r>
              <a:rPr lang="en-US" dirty="0" smtClean="0">
                <a:latin typeface="Times New Roman" pitchFamily="18" charset="0"/>
                <a:cs typeface="Times New Roman" pitchFamily="18" charset="0"/>
              </a:rPr>
              <a:t>worry when one or others might make mistakes</a:t>
            </a:r>
          </a:p>
          <a:p>
            <a:r>
              <a:rPr lang="en-US" dirty="0" smtClean="0">
                <a:latin typeface="Times New Roman" pitchFamily="18" charset="0"/>
                <a:cs typeface="Times New Roman" pitchFamily="18" charset="0"/>
              </a:rPr>
              <a:t>expect catastrophes if things aren’t perfect</a:t>
            </a:r>
          </a:p>
          <a:p>
            <a:r>
              <a:rPr lang="en-US" dirty="0" smtClean="0">
                <a:latin typeface="Times New Roman" pitchFamily="18" charset="0"/>
                <a:cs typeface="Times New Roman" pitchFamily="18" charset="0"/>
              </a:rPr>
              <a:t>be reluctant to spend money on oneself or others</a:t>
            </a:r>
          </a:p>
          <a:p>
            <a:r>
              <a:rPr lang="en-US" dirty="0" smtClean="0">
                <a:latin typeface="Times New Roman" pitchFamily="18" charset="0"/>
                <a:cs typeface="Times New Roman" pitchFamily="18" charset="0"/>
              </a:rPr>
              <a:t>have a tendency to hang on to items with no obvious value.</a:t>
            </a:r>
          </a:p>
          <a:p>
            <a:r>
              <a:rPr lang="en-US" dirty="0" smtClean="0">
                <a:latin typeface="Times New Roman" pitchFamily="18" charset="0"/>
                <a:cs typeface="Times New Roman" pitchFamily="18" charset="0"/>
              </a:rPr>
              <a:t>unable to discard worn-out or worthless objects even when they have no sentimental value.</a:t>
            </a:r>
          </a:p>
          <a:p>
            <a:r>
              <a:rPr lang="en-US" dirty="0" smtClean="0">
                <a:latin typeface="Times New Roman" pitchFamily="18" charset="0"/>
                <a:cs typeface="Times New Roman" pitchFamily="18" charset="0"/>
              </a:rPr>
              <a:t>Shows rigidity and stubbornness.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613726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 of personality disorders</a:t>
            </a:r>
            <a:endParaRPr lang="en-US" dirty="0"/>
          </a:p>
        </p:txBody>
      </p:sp>
      <p:sp>
        <p:nvSpPr>
          <p:cNvPr id="3" name="Content Placeholder 2"/>
          <p:cNvSpPr>
            <a:spLocks noGrp="1"/>
          </p:cNvSpPr>
          <p:nvPr>
            <p:ph sz="quarter" idx="1"/>
          </p:nvPr>
        </p:nvSpPr>
        <p:spPr/>
        <p:txBody>
          <a:bodyPr>
            <a:normAutofit/>
          </a:bodyPr>
          <a:lstStyle/>
          <a:p>
            <a:pPr algn="just"/>
            <a:r>
              <a:rPr lang="en-US" dirty="0" smtClean="0">
                <a:latin typeface="Times New Roman" pitchFamily="18" charset="0"/>
                <a:cs typeface="Times New Roman" pitchFamily="18" charset="0"/>
              </a:rPr>
              <a:t>Psychotherapy</a:t>
            </a:r>
          </a:p>
          <a:p>
            <a:pPr algn="just">
              <a:buNone/>
            </a:pPr>
            <a:r>
              <a:rPr lang="en-US" dirty="0" smtClean="0">
                <a:latin typeface="Times New Roman" pitchFamily="18" charset="0"/>
                <a:cs typeface="Times New Roman" pitchFamily="18" charset="0"/>
              </a:rPr>
              <a:t>Psychotherapy is the most effective long-term treatment option for personality disorders. A psychologist or psychiatrist helps people to understand their thoughts, motivations and feelings and help people to manage their symptoms, develop satisfying relationships and make positive </a:t>
            </a:r>
            <a:r>
              <a:rPr lang="en-US" dirty="0" err="1" smtClean="0">
                <a:latin typeface="Times New Roman" pitchFamily="18" charset="0"/>
                <a:cs typeface="Times New Roman" pitchFamily="18" charset="0"/>
              </a:rPr>
              <a:t>behaviour</a:t>
            </a:r>
            <a:r>
              <a:rPr lang="en-US" dirty="0" smtClean="0">
                <a:latin typeface="Times New Roman" pitchFamily="18" charset="0"/>
                <a:cs typeface="Times New Roman" pitchFamily="18" charset="0"/>
              </a:rPr>
              <a:t> changes.</a:t>
            </a:r>
          </a:p>
          <a:p>
            <a:pPr algn="just">
              <a:buNone/>
            </a:pPr>
            <a:r>
              <a:rPr lang="en-US" dirty="0" smtClean="0">
                <a:latin typeface="Times New Roman" pitchFamily="18" charset="0"/>
                <a:cs typeface="Times New Roman" pitchFamily="18" charset="0"/>
              </a:rPr>
              <a:t>Psychotherapy will focus on increasing general coping skills, as well as on improving social interaction, communication, and self-esteem.</a:t>
            </a:r>
          </a:p>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990600"/>
            <a:ext cx="7772400" cy="5029200"/>
          </a:xfrm>
        </p:spPr>
        <p:txBody>
          <a:bodyPr>
            <a:normAutofit fontScale="92500" lnSpcReduction="10000"/>
          </a:bodyPr>
          <a:lstStyle/>
          <a:p>
            <a:pPr>
              <a:buNone/>
            </a:pPr>
            <a:r>
              <a:rPr lang="en-US" dirty="0" smtClean="0">
                <a:latin typeface="Times New Roman" pitchFamily="18" charset="0"/>
                <a:cs typeface="Times New Roman" pitchFamily="18" charset="0"/>
              </a:rPr>
              <a:t>Methods include:</a:t>
            </a:r>
          </a:p>
          <a:p>
            <a:pPr>
              <a:buFont typeface="Wingdings" pitchFamily="2" charset="2"/>
              <a:buChar char="q"/>
            </a:pPr>
            <a:r>
              <a:rPr lang="en-US" dirty="0" smtClean="0">
                <a:latin typeface="Times New Roman" pitchFamily="18" charset="0"/>
                <a:cs typeface="Times New Roman" pitchFamily="18" charset="0"/>
              </a:rPr>
              <a:t>cognitive </a:t>
            </a:r>
            <a:r>
              <a:rPr lang="en-US" dirty="0" err="1" smtClean="0">
                <a:latin typeface="Times New Roman" pitchFamily="18" charset="0"/>
                <a:cs typeface="Times New Roman" pitchFamily="18" charset="0"/>
              </a:rPr>
              <a:t>behaviour</a:t>
            </a:r>
            <a:r>
              <a:rPr lang="en-US" dirty="0" smtClean="0">
                <a:latin typeface="Times New Roman" pitchFamily="18" charset="0"/>
                <a:cs typeface="Times New Roman" pitchFamily="18" charset="0"/>
              </a:rPr>
              <a:t> therapy (CBT)</a:t>
            </a:r>
          </a:p>
          <a:p>
            <a:pPr>
              <a:buFont typeface="Wingdings" pitchFamily="2" charset="2"/>
              <a:buChar char="q"/>
            </a:pPr>
            <a:r>
              <a:rPr lang="en-US" dirty="0" smtClean="0">
                <a:latin typeface="Times New Roman" pitchFamily="18" charset="0"/>
                <a:cs typeface="Times New Roman" pitchFamily="18" charset="0"/>
              </a:rPr>
              <a:t>dialectical </a:t>
            </a:r>
            <a:r>
              <a:rPr lang="en-US" dirty="0" err="1" smtClean="0">
                <a:latin typeface="Times New Roman" pitchFamily="18" charset="0"/>
                <a:cs typeface="Times New Roman" pitchFamily="18" charset="0"/>
              </a:rPr>
              <a:t>behaviour</a:t>
            </a:r>
            <a:r>
              <a:rPr lang="en-US" dirty="0" smtClean="0">
                <a:latin typeface="Times New Roman" pitchFamily="18" charset="0"/>
                <a:cs typeface="Times New Roman" pitchFamily="18" charset="0"/>
              </a:rPr>
              <a:t> therapy (DBT)</a:t>
            </a:r>
          </a:p>
          <a:p>
            <a:pPr>
              <a:buFont typeface="Wingdings" pitchFamily="2" charset="2"/>
              <a:buChar char="q"/>
            </a:pPr>
            <a:r>
              <a:rPr lang="en-US" dirty="0" err="1" smtClean="0">
                <a:latin typeface="Times New Roman" pitchFamily="18" charset="0"/>
                <a:cs typeface="Times New Roman" pitchFamily="18" charset="0"/>
              </a:rPr>
              <a:t>psychoeducation</a:t>
            </a:r>
            <a:r>
              <a:rPr lang="en-US" dirty="0" smtClean="0">
                <a:latin typeface="Times New Roman" pitchFamily="18" charset="0"/>
                <a:cs typeface="Times New Roman" pitchFamily="18" charset="0"/>
              </a:rPr>
              <a:t>.</a:t>
            </a:r>
          </a:p>
          <a:p>
            <a:pPr>
              <a:buNone/>
            </a:pPr>
            <a:endParaRPr lang="en-US" dirty="0" smtClean="0"/>
          </a:p>
          <a:p>
            <a:pPr algn="just"/>
            <a:r>
              <a:rPr lang="en-US" dirty="0" smtClean="0">
                <a:latin typeface="Times New Roman" pitchFamily="18" charset="0"/>
                <a:cs typeface="Times New Roman" pitchFamily="18" charset="0"/>
              </a:rPr>
              <a:t>Group therapy</a:t>
            </a:r>
          </a:p>
          <a:p>
            <a:pPr algn="just">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Psychopharmacology:</a:t>
            </a:r>
            <a:r>
              <a:rPr lang="en-US" dirty="0" smtClean="0"/>
              <a:t> </a:t>
            </a:r>
            <a:r>
              <a:rPr lang="en-US" dirty="0" smtClean="0">
                <a:latin typeface="Times New Roman" pitchFamily="18" charset="0"/>
                <a:cs typeface="Times New Roman" pitchFamily="18" charset="0"/>
              </a:rPr>
              <a:t>No specific drugs are used. If used, it is used through a symptom-specific approach</a:t>
            </a:r>
          </a:p>
          <a:p>
            <a:pPr algn="just">
              <a:buNone/>
            </a:pPr>
            <a:r>
              <a:rPr lang="en-US" dirty="0" smtClean="0">
                <a:latin typeface="Times New Roman" pitchFamily="18" charset="0"/>
                <a:cs typeface="Times New Roman" pitchFamily="18" charset="0"/>
              </a:rPr>
              <a:t>Small doses of antipsychotics, antidepressant and psycho-stimulant has benefitted some patients according to symptoms or co-morbid condition</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Assessment</a:t>
            </a:r>
            <a:endParaRPr lang="en-US" dirty="0"/>
          </a:p>
        </p:txBody>
      </p:sp>
      <p:sp>
        <p:nvSpPr>
          <p:cNvPr id="3" name="Content Placeholder 2"/>
          <p:cNvSpPr>
            <a:spLocks noGrp="1"/>
          </p:cNvSpPr>
          <p:nvPr>
            <p:ph sz="quarter" idx="1"/>
          </p:nvPr>
        </p:nvSpPr>
        <p:spPr/>
        <p:txBody>
          <a:bodyPr/>
          <a:lstStyle/>
          <a:p>
            <a:r>
              <a:rPr lang="en-US" dirty="0" smtClean="0">
                <a:latin typeface="Times New Roman" pitchFamily="18" charset="0"/>
                <a:cs typeface="Times New Roman" pitchFamily="18" charset="0"/>
              </a:rPr>
              <a:t>Physical Assessment:</a:t>
            </a:r>
          </a:p>
          <a:p>
            <a:pPr lvl="1"/>
            <a:r>
              <a:rPr lang="en-US" dirty="0">
                <a:latin typeface="Times New Roman" pitchFamily="18" charset="0"/>
                <a:cs typeface="Times New Roman" pitchFamily="18" charset="0"/>
              </a:rPr>
              <a:t>Physical assessment of patients with suspected personality disorders can provide valuable information resulting from behaviors.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Evidence </a:t>
            </a:r>
            <a:r>
              <a:rPr lang="en-US" dirty="0">
                <a:latin typeface="Times New Roman" pitchFamily="18" charset="0"/>
                <a:cs typeface="Times New Roman" pitchFamily="18" charset="0"/>
              </a:rPr>
              <a:t>of self-mutilation or suicide attempts can be observed.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Physical </a:t>
            </a:r>
            <a:r>
              <a:rPr lang="en-US" dirty="0">
                <a:latin typeface="Times New Roman" pitchFamily="18" charset="0"/>
                <a:cs typeface="Times New Roman" pitchFamily="18" charset="0"/>
              </a:rPr>
              <a:t>indicators of substance abuse can also indicate symptoms arising from a personality disorder. </a:t>
            </a:r>
          </a:p>
          <a:p>
            <a:r>
              <a:rPr lang="en-US" dirty="0">
                <a:latin typeface="Times New Roman" pitchFamily="18" charset="0"/>
                <a:cs typeface="Times New Roman" pitchFamily="18" charset="0"/>
              </a:rPr>
              <a:t>Laboratory studies can demonstrate substance use, nutritional status, and sexually transmitted diseases that can result from the patient’s PD. </a:t>
            </a:r>
          </a:p>
          <a:p>
            <a:endParaRPr lang="en-US" dirty="0" smtClean="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703128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219200"/>
            <a:ext cx="7772400" cy="5105400"/>
          </a:xfrm>
        </p:spPr>
        <p:txBody>
          <a:bodyPr>
            <a:noAutofit/>
          </a:bodyPr>
          <a:lstStyle/>
          <a:p>
            <a:pPr algn="just"/>
            <a:r>
              <a:rPr lang="en-US" sz="2800" dirty="0">
                <a:latin typeface="Times New Roman" pitchFamily="18" charset="0"/>
                <a:cs typeface="Times New Roman" pitchFamily="18" charset="0"/>
              </a:rPr>
              <a:t>History Taking:</a:t>
            </a:r>
          </a:p>
          <a:p>
            <a:pPr lvl="1" algn="just"/>
            <a:r>
              <a:rPr lang="en-US" sz="2800" dirty="0">
                <a:latin typeface="Times New Roman" pitchFamily="18" charset="0"/>
                <a:cs typeface="Times New Roman" pitchFamily="18" charset="0"/>
              </a:rPr>
              <a:t>Subjective information taken through history may not provide accurate data with patients suffering from a personality disorder. </a:t>
            </a:r>
            <a:endParaRPr lang="en-US" sz="2800" dirty="0" smtClean="0">
              <a:latin typeface="Times New Roman" pitchFamily="18" charset="0"/>
              <a:cs typeface="Times New Roman" pitchFamily="18" charset="0"/>
            </a:endParaRPr>
          </a:p>
          <a:p>
            <a:pPr lvl="1" algn="just"/>
            <a:r>
              <a:rPr lang="en-US" sz="2800" dirty="0" smtClean="0">
                <a:latin typeface="Times New Roman" pitchFamily="18" charset="0"/>
                <a:cs typeface="Times New Roman" pitchFamily="18" charset="0"/>
              </a:rPr>
              <a:t>Responses </a:t>
            </a:r>
            <a:r>
              <a:rPr lang="en-US" sz="2800" dirty="0">
                <a:latin typeface="Times New Roman" pitchFamily="18" charset="0"/>
                <a:cs typeface="Times New Roman" pitchFamily="18" charset="0"/>
              </a:rPr>
              <a:t>may be falsified, either purposively or unintentionally. </a:t>
            </a:r>
            <a:endParaRPr lang="en-US" sz="2800" dirty="0" smtClean="0">
              <a:latin typeface="Times New Roman" pitchFamily="18" charset="0"/>
              <a:cs typeface="Times New Roman" pitchFamily="18" charset="0"/>
            </a:endParaRPr>
          </a:p>
          <a:p>
            <a:pPr lvl="1" algn="just"/>
            <a:r>
              <a:rPr lang="en-US" sz="2800" dirty="0" smtClean="0">
                <a:latin typeface="Times New Roman" pitchFamily="18" charset="0"/>
                <a:cs typeface="Times New Roman" pitchFamily="18" charset="0"/>
              </a:rPr>
              <a:t>History </a:t>
            </a:r>
            <a:r>
              <a:rPr lang="en-US" sz="2800" dirty="0">
                <a:latin typeface="Times New Roman" pitchFamily="18" charset="0"/>
                <a:cs typeface="Times New Roman" pitchFamily="18" charset="0"/>
              </a:rPr>
              <a:t>taking can still offer information into the patient’s disorder. Key points include medical/psychiatric history, family history, work and school history, substance use, nutrition, and established interpersonal relationships </a:t>
            </a:r>
          </a:p>
        </p:txBody>
      </p:sp>
    </p:spTree>
    <p:extLst>
      <p:ext uri="{BB962C8B-B14F-4D97-AF65-F5344CB8AC3E}">
        <p14:creationId xmlns:p14="http://schemas.microsoft.com/office/powerpoint/2010/main" val="1389078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10000"/>
          </a:bodyPr>
          <a:lstStyle/>
          <a:p>
            <a:pPr algn="just"/>
            <a:r>
              <a:rPr lang="en-US" sz="2800" dirty="0" smtClean="0">
                <a:latin typeface="Times New Roman" pitchFamily="18" charset="0"/>
                <a:cs typeface="Times New Roman" pitchFamily="18" charset="0"/>
              </a:rPr>
              <a:t>Individuals with personality disorders have a significant and persistent impairment in their interpersonal relationships and other aspects of functioning.</a:t>
            </a:r>
          </a:p>
          <a:p>
            <a:pPr algn="just">
              <a:buNone/>
            </a:pP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Personality </a:t>
            </a:r>
            <a:r>
              <a:rPr lang="en-US" sz="2800" dirty="0">
                <a:latin typeface="Times New Roman" pitchFamily="18" charset="0"/>
                <a:cs typeface="Times New Roman" pitchFamily="18" charset="0"/>
              </a:rPr>
              <a:t>Disorder is a common and chronic disorder. </a:t>
            </a:r>
            <a:endParaRPr lang="en-US" sz="2800" dirty="0" smtClean="0">
              <a:latin typeface="Times New Roman" pitchFamily="18" charset="0"/>
              <a:cs typeface="Times New Roman" pitchFamily="18" charset="0"/>
            </a:endParaRPr>
          </a:p>
          <a:p>
            <a:pPr algn="just">
              <a:buNone/>
            </a:pP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Its </a:t>
            </a:r>
            <a:r>
              <a:rPr lang="en-US" sz="2800" dirty="0">
                <a:latin typeface="Times New Roman" pitchFamily="18" charset="0"/>
                <a:cs typeface="Times New Roman" pitchFamily="18" charset="0"/>
              </a:rPr>
              <a:t>prevalence is estimated between 10 and 20 percent in the general </a:t>
            </a:r>
            <a:r>
              <a:rPr lang="en-US" sz="2800" dirty="0" smtClean="0">
                <a:latin typeface="Times New Roman" pitchFamily="18" charset="0"/>
                <a:cs typeface="Times New Roman" pitchFamily="18" charset="0"/>
              </a:rPr>
              <a:t>population. </a:t>
            </a:r>
          </a:p>
          <a:p>
            <a:pPr algn="just"/>
            <a:endParaRPr lang="en-US" sz="2800" dirty="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Persons </a:t>
            </a:r>
            <a:r>
              <a:rPr lang="en-US" sz="2800" dirty="0">
                <a:latin typeface="Times New Roman" pitchFamily="18" charset="0"/>
                <a:cs typeface="Times New Roman" pitchFamily="18" charset="0"/>
              </a:rPr>
              <a:t>with personality disorders are frequently labeled as aggravating, demanding or parasitic and are usually considered to have poor prognosis. </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3359080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305800" cy="5791200"/>
          </a:xfrm>
        </p:spPr>
        <p:txBody>
          <a:bodyPr>
            <a:noAutofit/>
          </a:bodyPr>
          <a:lstStyle/>
          <a:p>
            <a:r>
              <a:rPr lang="en-US" sz="2800" dirty="0">
                <a:latin typeface="Times New Roman" pitchFamily="18" charset="0"/>
                <a:cs typeface="Times New Roman" pitchFamily="18" charset="0"/>
              </a:rPr>
              <a:t>Observation of Personality Disorders </a:t>
            </a:r>
          </a:p>
          <a:p>
            <a:pPr lvl="1"/>
            <a:r>
              <a:rPr lang="en-US" dirty="0">
                <a:latin typeface="Times New Roman" pitchFamily="18" charset="0"/>
                <a:cs typeface="Times New Roman" pitchFamily="18" charset="0"/>
              </a:rPr>
              <a:t>Observations during an interview or interaction with the patient can afford pertinent clues.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includes general appearance and speech pattern. During patient interactions, the patient’s affect and behavior is important to note.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Affect </a:t>
            </a:r>
            <a:r>
              <a:rPr lang="en-US" dirty="0">
                <a:latin typeface="Times New Roman" pitchFamily="18" charset="0"/>
                <a:cs typeface="Times New Roman" pitchFamily="18" charset="0"/>
              </a:rPr>
              <a:t>that is blunt or guarded behavior are common with Cluster A personality disorders.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Communication </a:t>
            </a:r>
            <a:r>
              <a:rPr lang="en-US" dirty="0">
                <a:latin typeface="Times New Roman" pitchFamily="18" charset="0"/>
                <a:cs typeface="Times New Roman" pitchFamily="18" charset="0"/>
              </a:rPr>
              <a:t>may be tangential or difficult to follow.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Patients </a:t>
            </a:r>
            <a:r>
              <a:rPr lang="en-US" dirty="0">
                <a:latin typeface="Times New Roman" pitchFamily="18" charset="0"/>
                <a:cs typeface="Times New Roman" pitchFamily="18" charset="0"/>
              </a:rPr>
              <a:t>may exhibit behaviors indicating paranoia or hallucinatory in nature</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Behavior </a:t>
            </a:r>
            <a:r>
              <a:rPr lang="en-US" dirty="0">
                <a:latin typeface="Times New Roman" pitchFamily="18" charset="0"/>
                <a:cs typeface="Times New Roman" pitchFamily="18" charset="0"/>
              </a:rPr>
              <a:t>that is abrupt or demonstrates </a:t>
            </a:r>
            <a:r>
              <a:rPr lang="en-US" dirty="0" smtClean="0">
                <a:latin typeface="Times New Roman" pitchFamily="18" charset="0"/>
                <a:cs typeface="Times New Roman" pitchFamily="18" charset="0"/>
              </a:rPr>
              <a:t>liability </a:t>
            </a:r>
            <a:r>
              <a:rPr lang="en-US" dirty="0">
                <a:latin typeface="Times New Roman" pitchFamily="18" charset="0"/>
                <a:cs typeface="Times New Roman" pitchFamily="18" charset="0"/>
              </a:rPr>
              <a:t>of emotions is typical with Cluster B and C personality disorders </a:t>
            </a:r>
          </a:p>
        </p:txBody>
      </p:sp>
    </p:spTree>
    <p:extLst>
      <p:ext uri="{BB962C8B-B14F-4D97-AF65-F5344CB8AC3E}">
        <p14:creationId xmlns:p14="http://schemas.microsoft.com/office/powerpoint/2010/main" val="16138833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066800"/>
            <a:ext cx="7772400" cy="4953000"/>
          </a:xfrm>
        </p:spPr>
        <p:txBody>
          <a:bodyPr>
            <a:noAutofit/>
          </a:bodyPr>
          <a:lstStyle/>
          <a:p>
            <a:r>
              <a:rPr lang="en-US" sz="2800" dirty="0">
                <a:latin typeface="Times New Roman" pitchFamily="18" charset="0"/>
                <a:cs typeface="Times New Roman" pitchFamily="18" charset="0"/>
              </a:rPr>
              <a:t>Cognitive Function and Potential for Harm </a:t>
            </a:r>
          </a:p>
          <a:p>
            <a:pPr lvl="1"/>
            <a:r>
              <a:rPr lang="en-US" sz="2800" dirty="0">
                <a:latin typeface="Times New Roman" pitchFamily="18" charset="0"/>
                <a:cs typeface="Times New Roman" pitchFamily="18" charset="0"/>
              </a:rPr>
              <a:t>Cognitive functions such as orientation and memory are not usually impaired, and thought process is generally normal in persons with personality disorders. </a:t>
            </a:r>
            <a:endParaRPr lang="en-US" sz="2800" dirty="0" smtClean="0">
              <a:latin typeface="Times New Roman" pitchFamily="18" charset="0"/>
              <a:cs typeface="Times New Roman" pitchFamily="18" charset="0"/>
            </a:endParaRPr>
          </a:p>
          <a:p>
            <a:pPr lvl="1"/>
            <a:r>
              <a:rPr lang="en-US" sz="2800" dirty="0" smtClean="0">
                <a:latin typeface="Times New Roman" pitchFamily="18" charset="0"/>
                <a:cs typeface="Times New Roman" pitchFamily="18" charset="0"/>
              </a:rPr>
              <a:t>Questions </a:t>
            </a:r>
            <a:r>
              <a:rPr lang="en-US" sz="2800" dirty="0">
                <a:latin typeface="Times New Roman" pitchFamily="18" charset="0"/>
                <a:cs typeface="Times New Roman" pitchFamily="18" charset="0"/>
              </a:rPr>
              <a:t>regarding judgment are important for insight. </a:t>
            </a:r>
            <a:endParaRPr lang="en-US" sz="2800" dirty="0" smtClean="0">
              <a:latin typeface="Times New Roman" pitchFamily="18" charset="0"/>
              <a:cs typeface="Times New Roman" pitchFamily="18" charset="0"/>
            </a:endParaRPr>
          </a:p>
          <a:p>
            <a:pPr lvl="1"/>
            <a:r>
              <a:rPr lang="en-US" sz="2800" dirty="0" smtClean="0">
                <a:latin typeface="Times New Roman" pitchFamily="18" charset="0"/>
                <a:cs typeface="Times New Roman" pitchFamily="18" charset="0"/>
              </a:rPr>
              <a:t>It </a:t>
            </a:r>
            <a:r>
              <a:rPr lang="en-US" sz="2800" dirty="0">
                <a:latin typeface="Times New Roman" pitchFamily="18" charset="0"/>
                <a:cs typeface="Times New Roman" pitchFamily="18" charset="0"/>
              </a:rPr>
              <a:t>is also vital to directly ask questions about potential for harm to self or others. The objective reactions to these questions can be just as informational as the actual answers given.</a:t>
            </a:r>
          </a:p>
        </p:txBody>
      </p:sp>
    </p:spTree>
    <p:extLst>
      <p:ext uri="{BB962C8B-B14F-4D97-AF65-F5344CB8AC3E}">
        <p14:creationId xmlns:p14="http://schemas.microsoft.com/office/powerpoint/2010/main" val="4167579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838200"/>
            <a:ext cx="8382000" cy="5715000"/>
          </a:xfrm>
        </p:spPr>
        <p:txBody>
          <a:bodyPr>
            <a:normAutofit/>
          </a:bodyPr>
          <a:lstStyle/>
          <a:p>
            <a:r>
              <a:rPr lang="en-US" sz="3200" dirty="0">
                <a:latin typeface="Times New Roman" pitchFamily="18" charset="0"/>
                <a:cs typeface="Times New Roman" pitchFamily="18" charset="0"/>
              </a:rPr>
              <a:t>Risk to Self and Others </a:t>
            </a:r>
          </a:p>
          <a:p>
            <a:pPr lvl="1">
              <a:buNone/>
            </a:pPr>
            <a:r>
              <a:rPr lang="en-US" sz="3200" dirty="0">
                <a:latin typeface="Times New Roman" pitchFamily="18" charset="0"/>
                <a:cs typeface="Times New Roman" pitchFamily="18" charset="0"/>
              </a:rPr>
              <a:t>• History of past suicidal ideation </a:t>
            </a:r>
          </a:p>
          <a:p>
            <a:pPr lvl="1">
              <a:buNone/>
            </a:pPr>
            <a:r>
              <a:rPr lang="en-US" sz="3200" dirty="0">
                <a:latin typeface="Times New Roman" pitchFamily="18" charset="0"/>
                <a:cs typeface="Times New Roman" pitchFamily="18" charset="0"/>
              </a:rPr>
              <a:t>• Suicide attempts </a:t>
            </a:r>
          </a:p>
          <a:p>
            <a:pPr lvl="1">
              <a:buNone/>
            </a:pPr>
            <a:r>
              <a:rPr lang="en-US" sz="3200" dirty="0">
                <a:latin typeface="Times New Roman" pitchFamily="18" charset="0"/>
                <a:cs typeface="Times New Roman" pitchFamily="18" charset="0"/>
              </a:rPr>
              <a:t>• Self-mutilation </a:t>
            </a:r>
          </a:p>
          <a:p>
            <a:pPr lvl="1">
              <a:buNone/>
            </a:pPr>
            <a:r>
              <a:rPr lang="en-US" sz="3200" dirty="0">
                <a:latin typeface="Times New Roman" pitchFamily="18" charset="0"/>
                <a:cs typeface="Times New Roman" pitchFamily="18" charset="0"/>
              </a:rPr>
              <a:t>• Poor impulse control </a:t>
            </a:r>
          </a:p>
          <a:p>
            <a:pPr lvl="1">
              <a:buNone/>
            </a:pPr>
            <a:r>
              <a:rPr lang="en-US" sz="3200" dirty="0">
                <a:latin typeface="Times New Roman" pitchFamily="18" charset="0"/>
                <a:cs typeface="Times New Roman" pitchFamily="18" charset="0"/>
              </a:rPr>
              <a:t>• Hospitalization</a:t>
            </a:r>
          </a:p>
          <a:p>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39955697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Diagnosis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latin typeface="Times New Roman" pitchFamily="18" charset="0"/>
                <a:cs typeface="Times New Roman" pitchFamily="18" charset="0"/>
              </a:rPr>
              <a:t>Dysfunctional grieving</a:t>
            </a:r>
          </a:p>
          <a:p>
            <a:r>
              <a:rPr lang="en-US" dirty="0" smtClean="0">
                <a:latin typeface="Times New Roman" pitchFamily="18" charset="0"/>
                <a:cs typeface="Times New Roman" pitchFamily="18" charset="0"/>
              </a:rPr>
              <a:t>Ineffective Coping</a:t>
            </a:r>
          </a:p>
          <a:p>
            <a:r>
              <a:rPr lang="en-US" dirty="0" smtClean="0">
                <a:latin typeface="Times New Roman" pitchFamily="18" charset="0"/>
                <a:cs typeface="Times New Roman" pitchFamily="18" charset="0"/>
              </a:rPr>
              <a:t>Anxiety</a:t>
            </a:r>
          </a:p>
          <a:p>
            <a:r>
              <a:rPr lang="en-US" dirty="0" smtClean="0">
                <a:latin typeface="Times New Roman" pitchFamily="18" charset="0"/>
                <a:cs typeface="Times New Roman" pitchFamily="18" charset="0"/>
              </a:rPr>
              <a:t>Risk for Self mutilation</a:t>
            </a:r>
          </a:p>
          <a:p>
            <a:r>
              <a:rPr lang="en-US" dirty="0" smtClean="0">
                <a:latin typeface="Times New Roman" pitchFamily="18" charset="0"/>
                <a:cs typeface="Times New Roman" pitchFamily="18" charset="0"/>
              </a:rPr>
              <a:t>Risk for other directed violence</a:t>
            </a:r>
          </a:p>
          <a:p>
            <a:r>
              <a:rPr lang="en-US" dirty="0" smtClean="0">
                <a:latin typeface="Times New Roman" pitchFamily="18" charset="0"/>
                <a:cs typeface="Times New Roman" pitchFamily="18" charset="0"/>
              </a:rPr>
              <a:t>Social isolation</a:t>
            </a:r>
          </a:p>
          <a:p>
            <a:r>
              <a:rPr lang="en-US" dirty="0" smtClean="0">
                <a:latin typeface="Times New Roman" pitchFamily="18" charset="0"/>
                <a:cs typeface="Times New Roman" pitchFamily="18" charset="0"/>
              </a:rPr>
              <a:t>Impaired social interaction ….evidenced by clinging, distancing, staff spitting</a:t>
            </a:r>
          </a:p>
          <a:p>
            <a:r>
              <a:rPr lang="en-US" dirty="0" smtClean="0">
                <a:latin typeface="Times New Roman" pitchFamily="18" charset="0"/>
                <a:cs typeface="Times New Roman" pitchFamily="18" charset="0"/>
              </a:rPr>
              <a:t>Fear</a:t>
            </a:r>
          </a:p>
          <a:p>
            <a:r>
              <a:rPr lang="en-US" dirty="0" smtClean="0">
                <a:latin typeface="Times New Roman" pitchFamily="18" charset="0"/>
                <a:cs typeface="Times New Roman" pitchFamily="18" charset="0"/>
              </a:rPr>
              <a:t>Risk for suicide</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2427814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990600"/>
            <a:ext cx="7772400" cy="5029200"/>
          </a:xfrm>
        </p:spPr>
        <p:txBody>
          <a:bodyPr>
            <a:noAutofit/>
          </a:bodyPr>
          <a:lstStyle/>
          <a:p>
            <a:r>
              <a:rPr lang="en-US" sz="2800" dirty="0" smtClean="0">
                <a:latin typeface="Times New Roman" pitchFamily="18" charset="0"/>
                <a:cs typeface="Times New Roman" pitchFamily="18" charset="0"/>
              </a:rPr>
              <a:t>Risk for self mutilation</a:t>
            </a:r>
          </a:p>
          <a:p>
            <a:pPr lvl="1"/>
            <a:r>
              <a:rPr lang="en-US" sz="2800" dirty="0" smtClean="0">
                <a:latin typeface="Times New Roman" pitchFamily="18" charset="0"/>
                <a:cs typeface="Times New Roman" pitchFamily="18" charset="0"/>
              </a:rPr>
              <a:t>Observe client’s </a:t>
            </a:r>
            <a:r>
              <a:rPr lang="en-US" sz="2800" dirty="0" err="1" smtClean="0">
                <a:latin typeface="Times New Roman" pitchFamily="18" charset="0"/>
                <a:cs typeface="Times New Roman" pitchFamily="18" charset="0"/>
              </a:rPr>
              <a:t>behaviour</a:t>
            </a:r>
            <a:r>
              <a:rPr lang="en-US" sz="2800" dirty="0" smtClean="0">
                <a:latin typeface="Times New Roman" pitchFamily="18" charset="0"/>
                <a:cs typeface="Times New Roman" pitchFamily="18" charset="0"/>
              </a:rPr>
              <a:t> frequently, Do this through routine activities and interaction.</a:t>
            </a:r>
          </a:p>
          <a:p>
            <a:pPr lvl="1"/>
            <a:r>
              <a:rPr lang="en-US" sz="2800" dirty="0" smtClean="0">
                <a:latin typeface="Times New Roman" pitchFamily="18" charset="0"/>
                <a:cs typeface="Times New Roman" pitchFamily="18" charset="0"/>
              </a:rPr>
              <a:t>Secure a verbal contract from client that he or she will seek out staff member when urge for self mutilation is felt.</a:t>
            </a:r>
          </a:p>
          <a:p>
            <a:pPr lvl="1"/>
            <a:r>
              <a:rPr lang="en-US" sz="2800" dirty="0" smtClean="0">
                <a:latin typeface="Times New Roman" pitchFamily="18" charset="0"/>
                <a:cs typeface="Times New Roman" pitchFamily="18" charset="0"/>
              </a:rPr>
              <a:t>If self mutilation occurs, care for client’s wound in matter of fact manner. Do not give positive reinforcement to this </a:t>
            </a:r>
            <a:r>
              <a:rPr lang="en-US" sz="2800" dirty="0" err="1" smtClean="0">
                <a:latin typeface="Times New Roman" pitchFamily="18" charset="0"/>
                <a:cs typeface="Times New Roman" pitchFamily="18" charset="0"/>
              </a:rPr>
              <a:t>behaviour</a:t>
            </a:r>
            <a:r>
              <a:rPr lang="en-US" sz="2800" dirty="0" smtClean="0">
                <a:latin typeface="Times New Roman" pitchFamily="18" charset="0"/>
                <a:cs typeface="Times New Roman" pitchFamily="18" charset="0"/>
              </a:rPr>
              <a:t> by offering sympathy or additional attention.</a:t>
            </a:r>
          </a:p>
          <a:p>
            <a:pPr lvl="1"/>
            <a:r>
              <a:rPr lang="en-US" sz="2800" dirty="0" smtClean="0">
                <a:latin typeface="Times New Roman" pitchFamily="18" charset="0"/>
                <a:cs typeface="Times New Roman" pitchFamily="18" charset="0"/>
              </a:rPr>
              <a:t>Encourage patient to express inner feelings.</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0982271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8229600" cy="5867400"/>
          </a:xfrm>
        </p:spPr>
        <p:txBody>
          <a:bodyPr>
            <a:noAutofit/>
          </a:bodyPr>
          <a:lstStyle/>
          <a:p>
            <a:pPr lvl="1"/>
            <a:r>
              <a:rPr lang="en-US" sz="2800" dirty="0" smtClean="0">
                <a:latin typeface="Times New Roman" pitchFamily="18" charset="0"/>
                <a:cs typeface="Times New Roman" pitchFamily="18" charset="0"/>
              </a:rPr>
              <a:t>Remove all dangerous objects from client’s environment.</a:t>
            </a:r>
          </a:p>
          <a:p>
            <a:pPr lvl="1"/>
            <a:r>
              <a:rPr lang="en-US" sz="2800" dirty="0" smtClean="0">
                <a:latin typeface="Times New Roman" pitchFamily="18" charset="0"/>
                <a:cs typeface="Times New Roman" pitchFamily="18" charset="0"/>
              </a:rPr>
              <a:t>If warranted by situation, assign staff on one to one basis.</a:t>
            </a:r>
          </a:p>
          <a:p>
            <a:r>
              <a:rPr lang="en-US" sz="2800" dirty="0" smtClean="0">
                <a:latin typeface="Times New Roman" pitchFamily="18" charset="0"/>
                <a:cs typeface="Times New Roman" pitchFamily="18" charset="0"/>
              </a:rPr>
              <a:t>Dysfunctional Grieving</a:t>
            </a:r>
          </a:p>
          <a:p>
            <a:pPr lvl="1"/>
            <a:r>
              <a:rPr lang="en-US" sz="2800" dirty="0" smtClean="0">
                <a:latin typeface="Times New Roman" pitchFamily="18" charset="0"/>
                <a:cs typeface="Times New Roman" pitchFamily="18" charset="0"/>
              </a:rPr>
              <a:t>Convey an accepting attitude</a:t>
            </a:r>
          </a:p>
          <a:p>
            <a:pPr lvl="1"/>
            <a:r>
              <a:rPr lang="en-US" sz="2800" dirty="0" smtClean="0">
                <a:latin typeface="Times New Roman" pitchFamily="18" charset="0"/>
                <a:cs typeface="Times New Roman" pitchFamily="18" charset="0"/>
              </a:rPr>
              <a:t>Encourage the client to express the pent up feelings.</a:t>
            </a:r>
          </a:p>
          <a:p>
            <a:pPr lvl="1"/>
            <a:r>
              <a:rPr lang="en-US" sz="2800" dirty="0" smtClean="0">
                <a:latin typeface="Times New Roman" pitchFamily="18" charset="0"/>
                <a:cs typeface="Times New Roman" pitchFamily="18" charset="0"/>
              </a:rPr>
              <a:t>If anger is displaced onto the nurse or therapist, caution must be taken to guard against the negative effect of counter transference. These are very difficult client who have the capacity to elicit a whole array of negative feelings from the therapist.</a:t>
            </a:r>
          </a:p>
          <a:p>
            <a:pPr lvl="1"/>
            <a:r>
              <a:rPr lang="en-US" sz="2800" dirty="0" smtClean="0">
                <a:latin typeface="Times New Roman" pitchFamily="18" charset="0"/>
                <a:cs typeface="Times New Roman" pitchFamily="18" charset="0"/>
              </a:rPr>
              <a:t>Set limits on acting out </a:t>
            </a:r>
            <a:r>
              <a:rPr lang="en-US" sz="2800" dirty="0" err="1" smtClean="0">
                <a:latin typeface="Times New Roman" pitchFamily="18" charset="0"/>
                <a:cs typeface="Times New Roman" pitchFamily="18" charset="0"/>
              </a:rPr>
              <a:t>behaviour</a:t>
            </a:r>
            <a:r>
              <a:rPr lang="en-US" sz="28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10187581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3200" dirty="0" smtClean="0">
                <a:latin typeface="Times New Roman" pitchFamily="18" charset="0"/>
                <a:cs typeface="Times New Roman" pitchFamily="18" charset="0"/>
              </a:rPr>
              <a:t>Impaired Social Interaction</a:t>
            </a:r>
          </a:p>
          <a:p>
            <a:pPr lvl="1"/>
            <a:r>
              <a:rPr lang="en-US" sz="3200" dirty="0" smtClean="0">
                <a:latin typeface="Times New Roman" pitchFamily="18" charset="0"/>
                <a:cs typeface="Times New Roman" pitchFamily="18" charset="0"/>
              </a:rPr>
              <a:t>Examine client to examine the </a:t>
            </a:r>
            <a:r>
              <a:rPr lang="en-US" sz="3200" dirty="0" err="1" smtClean="0">
                <a:latin typeface="Times New Roman" pitchFamily="18" charset="0"/>
                <a:cs typeface="Times New Roman" pitchFamily="18" charset="0"/>
              </a:rPr>
              <a:t>behaviour</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eg</a:t>
            </a:r>
            <a:r>
              <a:rPr lang="en-US" sz="3200" dirty="0" smtClean="0">
                <a:latin typeface="Times New Roman" pitchFamily="18" charset="0"/>
                <a:cs typeface="Times New Roman" pitchFamily="18" charset="0"/>
              </a:rPr>
              <a:t>. Clinging, distancing or splitting.</a:t>
            </a:r>
          </a:p>
          <a:p>
            <a:pPr lvl="1"/>
            <a:r>
              <a:rPr lang="en-US" sz="3200" dirty="0" smtClean="0">
                <a:latin typeface="Times New Roman" pitchFamily="18" charset="0"/>
                <a:cs typeface="Times New Roman" pitchFamily="18" charset="0"/>
              </a:rPr>
              <a:t>Give positive reinforcement for independent </a:t>
            </a:r>
            <a:r>
              <a:rPr lang="en-US" sz="3200" dirty="0" err="1" smtClean="0">
                <a:latin typeface="Times New Roman" pitchFamily="18" charset="0"/>
                <a:cs typeface="Times New Roman" pitchFamily="18" charset="0"/>
              </a:rPr>
              <a:t>behaviour</a:t>
            </a:r>
            <a:r>
              <a:rPr lang="en-US" sz="3200" dirty="0" smtClean="0">
                <a:latin typeface="Times New Roman" pitchFamily="18" charset="0"/>
                <a:cs typeface="Times New Roman" pitchFamily="18" charset="0"/>
              </a:rPr>
              <a:t>.</a:t>
            </a:r>
          </a:p>
          <a:p>
            <a:pPr lvl="1"/>
            <a:r>
              <a:rPr lang="en-US" sz="3200" dirty="0" smtClean="0">
                <a:latin typeface="Times New Roman" pitchFamily="18" charset="0"/>
                <a:cs typeface="Times New Roman" pitchFamily="18" charset="0"/>
              </a:rPr>
              <a:t>Rotate staff members who work with client to prevent dependency.</a:t>
            </a:r>
          </a:p>
          <a:p>
            <a:pPr lvl="1"/>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30264761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81000"/>
            <a:ext cx="7772400" cy="5638800"/>
          </a:xfrm>
        </p:spPr>
        <p:txBody>
          <a:bodyPr>
            <a:noAutofit/>
          </a:bodyPr>
          <a:lstStyle/>
          <a:p>
            <a:r>
              <a:rPr lang="en-US" sz="2800" dirty="0" smtClean="0">
                <a:latin typeface="Times New Roman" pitchFamily="18" charset="0"/>
                <a:cs typeface="Times New Roman" pitchFamily="18" charset="0"/>
              </a:rPr>
              <a:t>Risk for other directed violence</a:t>
            </a:r>
          </a:p>
          <a:p>
            <a:pPr lvl="1"/>
            <a:r>
              <a:rPr lang="en-US" sz="2800" dirty="0" smtClean="0">
                <a:latin typeface="Times New Roman" pitchFamily="18" charset="0"/>
                <a:cs typeface="Times New Roman" pitchFamily="18" charset="0"/>
              </a:rPr>
              <a:t>Convey accepting attitude for these clients.</a:t>
            </a:r>
          </a:p>
          <a:p>
            <a:pPr lvl="1"/>
            <a:r>
              <a:rPr lang="en-US" sz="2800" dirty="0" smtClean="0">
                <a:latin typeface="Times New Roman" pitchFamily="18" charset="0"/>
                <a:cs typeface="Times New Roman" pitchFamily="18" charset="0"/>
              </a:rPr>
              <a:t>Maintain low level of stimuli in the environment.</a:t>
            </a:r>
          </a:p>
          <a:p>
            <a:pPr lvl="1"/>
            <a:r>
              <a:rPr lang="en-US" sz="2800" dirty="0" smtClean="0">
                <a:latin typeface="Times New Roman" pitchFamily="18" charset="0"/>
                <a:cs typeface="Times New Roman" pitchFamily="18" charset="0"/>
              </a:rPr>
              <a:t>Observe the client’s </a:t>
            </a:r>
            <a:r>
              <a:rPr lang="en-US" sz="2800" dirty="0" err="1" smtClean="0">
                <a:latin typeface="Times New Roman" pitchFamily="18" charset="0"/>
                <a:cs typeface="Times New Roman" pitchFamily="18" charset="0"/>
              </a:rPr>
              <a:t>behaviour</a:t>
            </a:r>
            <a:r>
              <a:rPr lang="en-US" sz="2800" dirty="0" smtClean="0">
                <a:latin typeface="Times New Roman" pitchFamily="18" charset="0"/>
                <a:cs typeface="Times New Roman" pitchFamily="18" charset="0"/>
              </a:rPr>
              <a:t> frequently</a:t>
            </a:r>
          </a:p>
          <a:p>
            <a:pPr lvl="1"/>
            <a:r>
              <a:rPr lang="en-US" sz="2800" dirty="0" smtClean="0">
                <a:latin typeface="Times New Roman" pitchFamily="18" charset="0"/>
                <a:cs typeface="Times New Roman" pitchFamily="18" charset="0"/>
              </a:rPr>
              <a:t>Remove all dangerous objects</a:t>
            </a:r>
          </a:p>
          <a:p>
            <a:pPr lvl="1"/>
            <a:r>
              <a:rPr lang="en-US" sz="2800" dirty="0" smtClean="0">
                <a:latin typeface="Times New Roman" pitchFamily="18" charset="0"/>
                <a:cs typeface="Times New Roman" pitchFamily="18" charset="0"/>
              </a:rPr>
              <a:t>Encourage client for verbalization</a:t>
            </a:r>
          </a:p>
          <a:p>
            <a:pPr lvl="1"/>
            <a:r>
              <a:rPr lang="en-US" sz="2800" dirty="0" smtClean="0">
                <a:latin typeface="Times New Roman" pitchFamily="18" charset="0"/>
                <a:cs typeface="Times New Roman" pitchFamily="18" charset="0"/>
              </a:rPr>
              <a:t>Explore alternative ways of expressing anger feelings</a:t>
            </a:r>
          </a:p>
          <a:p>
            <a:pPr lvl="1"/>
            <a:r>
              <a:rPr lang="en-US" sz="2800" dirty="0" smtClean="0">
                <a:latin typeface="Times New Roman" pitchFamily="18" charset="0"/>
                <a:cs typeface="Times New Roman" pitchFamily="18" charset="0"/>
              </a:rPr>
              <a:t>Have sufficient staff available</a:t>
            </a:r>
          </a:p>
          <a:p>
            <a:pPr lvl="1"/>
            <a:r>
              <a:rPr lang="en-US" sz="2800" dirty="0" smtClean="0">
                <a:latin typeface="Times New Roman" pitchFamily="18" charset="0"/>
                <a:cs typeface="Times New Roman" pitchFamily="18" charset="0"/>
              </a:rPr>
              <a:t>Administer tranquilizing medicine</a:t>
            </a:r>
          </a:p>
        </p:txBody>
      </p:sp>
    </p:spTree>
    <p:extLst>
      <p:ext uri="{BB962C8B-B14F-4D97-AF65-F5344CB8AC3E}">
        <p14:creationId xmlns:p14="http://schemas.microsoft.com/office/powerpoint/2010/main" val="36394568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latin typeface="Times New Roman" pitchFamily="18" charset="0"/>
                <a:cs typeface="Times New Roman" pitchFamily="18" charset="0"/>
              </a:rPr>
              <a:t>Defensive Coping</a:t>
            </a:r>
          </a:p>
          <a:p>
            <a:pPr lvl="1"/>
            <a:r>
              <a:rPr lang="en-US" dirty="0" smtClean="0">
                <a:latin typeface="Times New Roman" pitchFamily="18" charset="0"/>
                <a:cs typeface="Times New Roman" pitchFamily="18" charset="0"/>
              </a:rPr>
              <a:t>Explain the acceptable </a:t>
            </a:r>
            <a:r>
              <a:rPr lang="en-US" dirty="0" err="1" smtClean="0">
                <a:latin typeface="Times New Roman" pitchFamily="18" charset="0"/>
                <a:cs typeface="Times New Roman" pitchFamily="18" charset="0"/>
              </a:rPr>
              <a:t>behaviour</a:t>
            </a:r>
            <a:r>
              <a:rPr lang="en-US" dirty="0" smtClean="0">
                <a:latin typeface="Times New Roman" pitchFamily="18" charset="0"/>
                <a:cs typeface="Times New Roman" pitchFamily="18" charset="0"/>
              </a:rPr>
              <a:t> and consequences of violation</a:t>
            </a:r>
          </a:p>
          <a:p>
            <a:pPr lvl="1"/>
            <a:r>
              <a:rPr lang="en-US" dirty="0" smtClean="0">
                <a:latin typeface="Times New Roman" pitchFamily="18" charset="0"/>
                <a:cs typeface="Times New Roman" pitchFamily="18" charset="0"/>
              </a:rPr>
              <a:t>Explain clearly what is expected from the client.</a:t>
            </a:r>
          </a:p>
          <a:p>
            <a:pPr lvl="1"/>
            <a:r>
              <a:rPr lang="en-US" dirty="0" smtClean="0">
                <a:latin typeface="Times New Roman" pitchFamily="18" charset="0"/>
                <a:cs typeface="Times New Roman" pitchFamily="18" charset="0"/>
              </a:rPr>
              <a:t>Positive feedback and reward for acceptable </a:t>
            </a:r>
            <a:r>
              <a:rPr lang="en-US" dirty="0" err="1" smtClean="0">
                <a:latin typeface="Times New Roman" pitchFamily="18" charset="0"/>
                <a:cs typeface="Times New Roman" pitchFamily="18" charset="0"/>
              </a:rPr>
              <a:t>behaviour</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Provide milieu environment</a:t>
            </a:r>
          </a:p>
          <a:p>
            <a:pPr lvl="1"/>
            <a:r>
              <a:rPr lang="en-US" dirty="0" smtClean="0">
                <a:latin typeface="Times New Roman" pitchFamily="18" charset="0"/>
                <a:cs typeface="Times New Roman" pitchFamily="18" charset="0"/>
              </a:rPr>
              <a:t>Promote insight development.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7818756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Autofit/>
          </a:bodyPr>
          <a:lstStyle/>
          <a:p>
            <a:r>
              <a:rPr lang="en-US" sz="2800" dirty="0" smtClean="0"/>
              <a:t>General nursing management of Personality Disorder</a:t>
            </a:r>
            <a:endParaRPr lang="en-US" sz="2800" dirty="0"/>
          </a:p>
        </p:txBody>
      </p:sp>
      <p:sp>
        <p:nvSpPr>
          <p:cNvPr id="3" name="Content Placeholder 2"/>
          <p:cNvSpPr>
            <a:spLocks noGrp="1"/>
          </p:cNvSpPr>
          <p:nvPr>
            <p:ph sz="quarter" idx="1"/>
          </p:nvPr>
        </p:nvSpPr>
        <p:spPr>
          <a:xfrm>
            <a:off x="304800" y="914400"/>
            <a:ext cx="8610600" cy="5105400"/>
          </a:xfrm>
        </p:spPr>
        <p:txBody>
          <a:bodyPr>
            <a:noAutofit/>
          </a:bodyPr>
          <a:lstStyle/>
          <a:p>
            <a:r>
              <a:rPr lang="en-US" sz="2400" dirty="0">
                <a:latin typeface="Times New Roman" pitchFamily="18" charset="0"/>
                <a:cs typeface="Times New Roman" pitchFamily="18" charset="0"/>
              </a:rPr>
              <a:t>Maintaining a Safe Environment </a:t>
            </a:r>
            <a:endParaRPr lang="en-US" sz="2400" dirty="0" smtClean="0">
              <a:latin typeface="Times New Roman" pitchFamily="18" charset="0"/>
              <a:cs typeface="Times New Roman" pitchFamily="18" charset="0"/>
            </a:endParaRPr>
          </a:p>
          <a:p>
            <a:pPr lvl="1"/>
            <a:r>
              <a:rPr lang="en-US" dirty="0">
                <a:latin typeface="Times New Roman" pitchFamily="18" charset="0"/>
                <a:cs typeface="Times New Roman" pitchFamily="18" charset="0"/>
              </a:rPr>
              <a:t>Precautions should be taken to reduce risk of harm to self or others.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Remove </a:t>
            </a:r>
            <a:r>
              <a:rPr lang="en-US" dirty="0">
                <a:latin typeface="Times New Roman" pitchFamily="18" charset="0"/>
                <a:cs typeface="Times New Roman" pitchFamily="18" charset="0"/>
              </a:rPr>
              <a:t>items that may be used as a weapon</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Frequent </a:t>
            </a:r>
            <a:r>
              <a:rPr lang="en-US" dirty="0">
                <a:latin typeface="Times New Roman" pitchFamily="18" charset="0"/>
                <a:cs typeface="Times New Roman" pitchFamily="18" charset="0"/>
              </a:rPr>
              <a:t>observation should be performed to ensure patient safety</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Awareness of the safety for healthcare professionals should also be priority if there is a risk of harm to others.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example, stay between the door and the patient, with the door </a:t>
            </a:r>
            <a:r>
              <a:rPr lang="en-US">
                <a:latin typeface="Times New Roman" pitchFamily="18" charset="0"/>
                <a:cs typeface="Times New Roman" pitchFamily="18" charset="0"/>
              </a:rPr>
              <a:t>open </a:t>
            </a:r>
            <a:r>
              <a:rPr lang="en-US" smtClean="0">
                <a:latin typeface="Times New Roman" pitchFamily="18" charset="0"/>
                <a:cs typeface="Times New Roman" pitchFamily="18" charset="0"/>
              </a:rPr>
              <a:t>whenever </a:t>
            </a:r>
            <a:r>
              <a:rPr lang="en-US" dirty="0">
                <a:latin typeface="Times New Roman" pitchFamily="18" charset="0"/>
                <a:cs typeface="Times New Roman" pitchFamily="18" charset="0"/>
              </a:rPr>
              <a:t>possible.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Avoid </a:t>
            </a:r>
            <a:r>
              <a:rPr lang="en-US" dirty="0">
                <a:latin typeface="Times New Roman" pitchFamily="18" charset="0"/>
                <a:cs typeface="Times New Roman" pitchFamily="18" charset="0"/>
              </a:rPr>
              <a:t>wearing jewelry such as necklaces, and avoid wearing your hair in a ponytail. </a:t>
            </a:r>
          </a:p>
        </p:txBody>
      </p:sp>
    </p:spTree>
    <p:extLst>
      <p:ext uri="{BB962C8B-B14F-4D97-AF65-F5344CB8AC3E}">
        <p14:creationId xmlns:p14="http://schemas.microsoft.com/office/powerpoint/2010/main" val="5039317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762000"/>
            <a:ext cx="8461248" cy="5334000"/>
          </a:xfrm>
        </p:spPr>
        <p:txBody>
          <a:bodyPr>
            <a:noAutofit/>
          </a:bodyPr>
          <a:lstStyle/>
          <a:p>
            <a:pPr algn="just"/>
            <a:r>
              <a:rPr lang="en-US" sz="2800" dirty="0">
                <a:latin typeface="Times New Roman" pitchFamily="18" charset="0"/>
                <a:cs typeface="Times New Roman" pitchFamily="18" charset="0"/>
              </a:rPr>
              <a:t>Personality disorder is a predisposing factors for psychiatric disorders ( </a:t>
            </a:r>
            <a:r>
              <a:rPr lang="en-US" sz="2800" dirty="0" err="1">
                <a:latin typeface="Times New Roman" pitchFamily="18" charset="0"/>
                <a:cs typeface="Times New Roman" pitchFamily="18" charset="0"/>
              </a:rPr>
              <a:t>eg</a:t>
            </a:r>
            <a:r>
              <a:rPr lang="en-US" sz="2800" dirty="0">
                <a:latin typeface="Times New Roman" pitchFamily="18" charset="0"/>
                <a:cs typeface="Times New Roman" pitchFamily="18" charset="0"/>
              </a:rPr>
              <a:t>. Substance use disorders, suicide, affective disorder, impulse control disorder, eating disorder and anxiety disorder) in which it interferes with treatment outcomes and increases personal incapacitation, morbidity of these patients.</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Person </a:t>
            </a:r>
            <a:r>
              <a:rPr lang="en-US" sz="2800" dirty="0">
                <a:latin typeface="Times New Roman" pitchFamily="18" charset="0"/>
                <a:cs typeface="Times New Roman" pitchFamily="18" charset="0"/>
              </a:rPr>
              <a:t>with personality disorders are far more likely to refuse psychiatric help and deny their problems than other psychiatric disorder like anxiety disorder, OCD etc.</a:t>
            </a:r>
          </a:p>
          <a:p>
            <a:pPr algn="just"/>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3028177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305800" cy="6324600"/>
          </a:xfrm>
        </p:spPr>
        <p:txBody>
          <a:bodyPr>
            <a:normAutofit fontScale="92500" lnSpcReduction="10000"/>
          </a:bodyPr>
          <a:lstStyle/>
          <a:p>
            <a:r>
              <a:rPr lang="en-US" dirty="0">
                <a:latin typeface="Times New Roman" pitchFamily="18" charset="0"/>
                <a:cs typeface="Times New Roman" pitchFamily="18" charset="0"/>
              </a:rPr>
              <a:t>Establish a Written Contract with the Patient </a:t>
            </a:r>
            <a:endParaRPr lang="en-US" dirty="0">
              <a:latin typeface="Times New Roman" pitchFamily="18" charset="0"/>
              <a:cs typeface="Times New Roman" pitchFamily="18" charset="0"/>
              <a:sym typeface="Symbol"/>
            </a:endParaRPr>
          </a:p>
          <a:p>
            <a:pPr lvl="1"/>
            <a:r>
              <a:rPr lang="en-US" dirty="0">
                <a:latin typeface="Times New Roman" pitchFamily="18" charset="0"/>
                <a:cs typeface="Times New Roman" pitchFamily="18" charset="0"/>
              </a:rPr>
              <a:t>This contract should discuss expected behaviors of the patient.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is also important to include that the patient will not harm self or others, and will notify a member of the team if feelings to do so develop. </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Establish a Therapeutic Relationship with the Patient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t>
            </a:r>
          </a:p>
          <a:p>
            <a:pPr lvl="1"/>
            <a:r>
              <a:rPr lang="en-US" dirty="0">
                <a:latin typeface="Times New Roman" pitchFamily="18" charset="0"/>
                <a:cs typeface="Times New Roman" pitchFamily="18" charset="0"/>
              </a:rPr>
              <a:t>Trust and rapport are important with the patient relationship.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Be </a:t>
            </a:r>
            <a:r>
              <a:rPr lang="en-US" dirty="0">
                <a:latin typeface="Times New Roman" pitchFamily="18" charset="0"/>
                <a:cs typeface="Times New Roman" pitchFamily="18" charset="0"/>
              </a:rPr>
              <a:t>straightforward in communications, and avoid use of medical jargon.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Empathy </a:t>
            </a:r>
            <a:r>
              <a:rPr lang="en-US" dirty="0">
                <a:latin typeface="Times New Roman" pitchFamily="18" charset="0"/>
                <a:cs typeface="Times New Roman" pitchFamily="18" charset="0"/>
              </a:rPr>
              <a:t>and non-judgmental attitude is vital.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firm, yet supportive approach and consistent care will help build a therapeutic nurse-client relationship.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Offer </a:t>
            </a:r>
            <a:r>
              <a:rPr lang="en-US" dirty="0">
                <a:latin typeface="Times New Roman" pitchFamily="18" charset="0"/>
                <a:cs typeface="Times New Roman" pitchFamily="18" charset="0"/>
              </a:rPr>
              <a:t>the client realistic choices to enhance the client’s sense of control</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very dependent clients, self-assess frequently for countertransference reactions to the client’s clinging and frequent requests for help</a:t>
            </a:r>
          </a:p>
          <a:p>
            <a:pPr lvl="1"/>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550099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685800"/>
            <a:ext cx="8458200" cy="6019800"/>
          </a:xfrm>
        </p:spPr>
        <p:txBody>
          <a:bodyPr>
            <a:noAutofit/>
          </a:bodyPr>
          <a:lstStyle/>
          <a:p>
            <a:r>
              <a:rPr lang="en-US" sz="2800" dirty="0">
                <a:latin typeface="Times New Roman" pitchFamily="18" charset="0"/>
                <a:cs typeface="Times New Roman" pitchFamily="18" charset="0"/>
              </a:rPr>
              <a:t>Maintain Objectivity &amp; Consistency Amongst the Healthcare Team </a:t>
            </a:r>
            <a:endParaRPr lang="en-US" sz="2800" dirty="0" smtClean="0">
              <a:latin typeface="Times New Roman" pitchFamily="18" charset="0"/>
              <a:cs typeface="Times New Roman" pitchFamily="18" charset="0"/>
            </a:endParaRPr>
          </a:p>
          <a:p>
            <a:pPr lvl="1"/>
            <a:r>
              <a:rPr lang="en-US" sz="2800" dirty="0">
                <a:latin typeface="Times New Roman" pitchFamily="18" charset="0"/>
                <a:cs typeface="Times New Roman" pitchFamily="18" charset="0"/>
              </a:rPr>
              <a:t>While empathy is vital, it is equally important to remain objective with the patient. </a:t>
            </a:r>
            <a:endParaRPr lang="en-US" sz="2800" dirty="0" smtClean="0">
              <a:latin typeface="Times New Roman" pitchFamily="18" charset="0"/>
              <a:cs typeface="Times New Roman" pitchFamily="18" charset="0"/>
            </a:endParaRPr>
          </a:p>
          <a:p>
            <a:pPr lvl="1"/>
            <a:r>
              <a:rPr lang="en-US" sz="2800" dirty="0" smtClean="0">
                <a:latin typeface="Times New Roman" pitchFamily="18" charset="0"/>
                <a:cs typeface="Times New Roman" pitchFamily="18" charset="0"/>
              </a:rPr>
              <a:t>Some </a:t>
            </a:r>
            <a:r>
              <a:rPr lang="en-US" sz="2800" dirty="0">
                <a:latin typeface="Times New Roman" pitchFamily="18" charset="0"/>
                <a:cs typeface="Times New Roman" pitchFamily="18" charset="0"/>
              </a:rPr>
              <a:t>patients with personality disorders will attempt to play on the emotions of healthcare professionals to manipulate. </a:t>
            </a:r>
            <a:endParaRPr lang="en-US" sz="2800" dirty="0" smtClean="0">
              <a:latin typeface="Times New Roman" pitchFamily="18" charset="0"/>
              <a:cs typeface="Times New Roman" pitchFamily="18" charset="0"/>
            </a:endParaRPr>
          </a:p>
          <a:p>
            <a:pPr lvl="1"/>
            <a:r>
              <a:rPr lang="en-US" sz="2800" dirty="0" smtClean="0">
                <a:latin typeface="Times New Roman" pitchFamily="18" charset="0"/>
                <a:cs typeface="Times New Roman" pitchFamily="18" charset="0"/>
              </a:rPr>
              <a:t>Consistent </a:t>
            </a:r>
            <a:r>
              <a:rPr lang="en-US" sz="2800" dirty="0">
                <a:latin typeface="Times New Roman" pitchFamily="18" charset="0"/>
                <a:cs typeface="Times New Roman" pitchFamily="18" charset="0"/>
              </a:rPr>
              <a:t>information and interactions with the patient can be assured by developing an interdisciplinary plan of care, and ensuring that communications between healthcare team members is consistently updated. </a:t>
            </a:r>
            <a:endParaRPr lang="en-US" sz="2800" dirty="0" smtClean="0">
              <a:latin typeface="Times New Roman" pitchFamily="18" charset="0"/>
              <a:cs typeface="Times New Roman" pitchFamily="18" charset="0"/>
            </a:endParaRPr>
          </a:p>
          <a:p>
            <a:pPr lvl="1"/>
            <a:r>
              <a:rPr lang="en-US" sz="2800" dirty="0" smtClean="0">
                <a:latin typeface="Times New Roman" pitchFamily="18" charset="0"/>
                <a:cs typeface="Times New Roman" pitchFamily="18" charset="0"/>
              </a:rPr>
              <a:t>Maintain </a:t>
            </a:r>
            <a:r>
              <a:rPr lang="en-US" sz="2800" dirty="0">
                <a:latin typeface="Times New Roman" pitchFamily="18" charset="0"/>
                <a:cs typeface="Times New Roman" pitchFamily="18" charset="0"/>
              </a:rPr>
              <a:t>objectivity and consistency. </a:t>
            </a:r>
          </a:p>
          <a:p>
            <a:pPr lvl="1"/>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4092480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8229600" cy="5410200"/>
          </a:xfrm>
        </p:spPr>
        <p:txBody>
          <a:bodyPr>
            <a:noAutofit/>
          </a:bodyPr>
          <a:lstStyle/>
          <a:p>
            <a:r>
              <a:rPr lang="en-US" sz="2800" dirty="0">
                <a:latin typeface="Times New Roman" pitchFamily="18" charset="0"/>
                <a:cs typeface="Times New Roman" pitchFamily="18" charset="0"/>
              </a:rPr>
              <a:t>Set Behavioral Limits </a:t>
            </a:r>
            <a:endParaRPr lang="en-US" sz="2800" dirty="0" smtClean="0">
              <a:latin typeface="Times New Roman" pitchFamily="18" charset="0"/>
              <a:cs typeface="Times New Roman" pitchFamily="18" charset="0"/>
            </a:endParaRPr>
          </a:p>
          <a:p>
            <a:pPr lvl="1"/>
            <a:r>
              <a:rPr lang="en-US" sz="2800" dirty="0">
                <a:latin typeface="Times New Roman" pitchFamily="18" charset="0"/>
                <a:cs typeface="Times New Roman" pitchFamily="18" charset="0"/>
              </a:rPr>
              <a:t>Let the patient know what behaviors are acceptable, and which are not. </a:t>
            </a:r>
            <a:endParaRPr lang="en-US" sz="2800" dirty="0" smtClean="0">
              <a:latin typeface="Times New Roman" pitchFamily="18" charset="0"/>
              <a:cs typeface="Times New Roman" pitchFamily="18" charset="0"/>
            </a:endParaRPr>
          </a:p>
          <a:p>
            <a:pPr lvl="1"/>
            <a:r>
              <a:rPr lang="en-US" sz="2800" dirty="0" smtClean="0">
                <a:latin typeface="Times New Roman" pitchFamily="18" charset="0"/>
                <a:cs typeface="Times New Roman" pitchFamily="18" charset="0"/>
              </a:rPr>
              <a:t>Also </a:t>
            </a:r>
            <a:r>
              <a:rPr lang="en-US" sz="2800" dirty="0">
                <a:latin typeface="Times New Roman" pitchFamily="18" charset="0"/>
                <a:cs typeface="Times New Roman" pitchFamily="18" charset="0"/>
              </a:rPr>
              <a:t>outline potential consequences for inappropriate behavior. </a:t>
            </a:r>
            <a:endParaRPr lang="en-US" sz="2800" dirty="0" smtClean="0">
              <a:latin typeface="Times New Roman" pitchFamily="18" charset="0"/>
              <a:cs typeface="Times New Roman" pitchFamily="18" charset="0"/>
            </a:endParaRPr>
          </a:p>
          <a:p>
            <a:pPr lvl="1"/>
            <a:r>
              <a:rPr lang="en-US" sz="2800" dirty="0" smtClean="0">
                <a:latin typeface="Times New Roman" pitchFamily="18" charset="0"/>
                <a:cs typeface="Times New Roman" pitchFamily="18" charset="0"/>
              </a:rPr>
              <a:t>Limit-setting </a:t>
            </a:r>
            <a:r>
              <a:rPr lang="en-US" sz="2800" dirty="0">
                <a:latin typeface="Times New Roman" pitchFamily="18" charset="0"/>
                <a:cs typeface="Times New Roman" pitchFamily="18" charset="0"/>
              </a:rPr>
              <a:t>and consistency are essential with clients who are manipulative, especially those with borderline or antisocial personality disorders. </a:t>
            </a:r>
            <a:endParaRPr lang="en-US" sz="2800" dirty="0" smtClean="0">
              <a:latin typeface="Times New Roman" pitchFamily="18" charset="0"/>
              <a:cs typeface="Times New Roman" pitchFamily="18" charset="0"/>
            </a:endParaRPr>
          </a:p>
          <a:p>
            <a:pPr lvl="1"/>
            <a:r>
              <a:rPr lang="en-US" sz="2800" dirty="0" smtClean="0">
                <a:latin typeface="Times New Roman" pitchFamily="18" charset="0"/>
                <a:cs typeface="Times New Roman" pitchFamily="18" charset="0"/>
              </a:rPr>
              <a:t>For </a:t>
            </a:r>
            <a:r>
              <a:rPr lang="en-US" sz="2800" dirty="0">
                <a:latin typeface="Times New Roman" pitchFamily="18" charset="0"/>
                <a:cs typeface="Times New Roman" pitchFamily="18" charset="0"/>
              </a:rPr>
              <a:t>clients with histrionic personality disorder, who may be very flirtatious, it is important to maintain professional boundaries and communication. </a:t>
            </a:r>
          </a:p>
          <a:p>
            <a:pPr lvl="1"/>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5875692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0"/>
            <a:ext cx="8229600" cy="5562600"/>
          </a:xfrm>
        </p:spPr>
        <p:txBody>
          <a:bodyPr>
            <a:normAutofit/>
          </a:bodyPr>
          <a:lstStyle/>
          <a:p>
            <a:r>
              <a:rPr lang="en-US" sz="2800" dirty="0">
                <a:latin typeface="Times New Roman" pitchFamily="18" charset="0"/>
                <a:cs typeface="Times New Roman" pitchFamily="18" charset="0"/>
              </a:rPr>
              <a:t>Assist the Patient with Reducing Anxiety </a:t>
            </a:r>
            <a:endParaRPr lang="en-US" sz="2800" dirty="0" smtClean="0">
              <a:latin typeface="Times New Roman" pitchFamily="18" charset="0"/>
              <a:cs typeface="Times New Roman" pitchFamily="18" charset="0"/>
            </a:endParaRPr>
          </a:p>
          <a:p>
            <a:pPr lvl="1"/>
            <a:r>
              <a:rPr lang="en-US" sz="2800" dirty="0">
                <a:latin typeface="Times New Roman" pitchFamily="18" charset="0"/>
                <a:cs typeface="Times New Roman" pitchFamily="18" charset="0"/>
              </a:rPr>
              <a:t>Explore breathing and relaxation techniques to assist the patient in reducing anxiety. </a:t>
            </a:r>
            <a:endParaRPr lang="en-US" sz="2800" dirty="0" smtClean="0">
              <a:latin typeface="Times New Roman" pitchFamily="18" charset="0"/>
              <a:cs typeface="Times New Roman" pitchFamily="18" charset="0"/>
            </a:endParaRPr>
          </a:p>
          <a:p>
            <a:pPr lvl="1"/>
            <a:r>
              <a:rPr lang="en-US" sz="2800" dirty="0" smtClean="0">
                <a:latin typeface="Times New Roman" pitchFamily="18" charset="0"/>
                <a:cs typeface="Times New Roman" pitchFamily="18" charset="0"/>
              </a:rPr>
              <a:t>Visualization </a:t>
            </a:r>
            <a:r>
              <a:rPr lang="en-US" sz="2800" dirty="0">
                <a:latin typeface="Times New Roman" pitchFamily="18" charset="0"/>
                <a:cs typeface="Times New Roman" pitchFamily="18" charset="0"/>
              </a:rPr>
              <a:t>and meditation may also be useful. </a:t>
            </a:r>
            <a:endParaRPr lang="en-US" sz="2800" dirty="0" smtClean="0">
              <a:latin typeface="Times New Roman" pitchFamily="18" charset="0"/>
              <a:cs typeface="Times New Roman" pitchFamily="18" charset="0"/>
            </a:endParaRPr>
          </a:p>
          <a:p>
            <a:pPr lvl="1"/>
            <a:r>
              <a:rPr lang="en-US" sz="2800" dirty="0" smtClean="0">
                <a:latin typeface="Times New Roman" pitchFamily="18" charset="0"/>
                <a:cs typeface="Times New Roman" pitchFamily="18" charset="0"/>
              </a:rPr>
              <a:t>Medications </a:t>
            </a:r>
            <a:r>
              <a:rPr lang="en-US" sz="2800" dirty="0">
                <a:latin typeface="Times New Roman" pitchFamily="18" charset="0"/>
                <a:cs typeface="Times New Roman" pitchFamily="18" charset="0"/>
              </a:rPr>
              <a:t>should be used only after non-pharmacological methods are tried. </a:t>
            </a:r>
            <a:endParaRPr lang="en-US" sz="2800" dirty="0" smtClean="0">
              <a:latin typeface="Times New Roman" pitchFamily="18" charset="0"/>
              <a:cs typeface="Times New Roman" pitchFamily="18" charset="0"/>
            </a:endParaRPr>
          </a:p>
          <a:p>
            <a:pPr lvl="1"/>
            <a:r>
              <a:rPr lang="en-US" sz="2800" dirty="0" smtClean="0">
                <a:latin typeface="Times New Roman" pitchFamily="18" charset="0"/>
                <a:cs typeface="Times New Roman" pitchFamily="18" charset="0"/>
              </a:rPr>
              <a:t>Assertiveness </a:t>
            </a:r>
            <a:r>
              <a:rPr lang="en-US" sz="2800" dirty="0">
                <a:latin typeface="Times New Roman" pitchFamily="18" charset="0"/>
                <a:cs typeface="Times New Roman" pitchFamily="18" charset="0"/>
              </a:rPr>
              <a:t>training and modeling can be important for clients with dependent and histrionic personality disorders. </a:t>
            </a:r>
            <a:endParaRPr lang="en-US" sz="2800" dirty="0" smtClean="0">
              <a:latin typeface="Times New Roman" pitchFamily="18" charset="0"/>
              <a:cs typeface="Times New Roman" pitchFamily="18" charset="0"/>
            </a:endParaRPr>
          </a:p>
          <a:p>
            <a:pPr lvl="1"/>
            <a:r>
              <a:rPr lang="en-US" sz="2800" dirty="0" smtClean="0">
                <a:latin typeface="Times New Roman" pitchFamily="18" charset="0"/>
                <a:cs typeface="Times New Roman" pitchFamily="18" charset="0"/>
              </a:rPr>
              <a:t>Clients </a:t>
            </a:r>
            <a:r>
              <a:rPr lang="en-US" sz="2800" dirty="0">
                <a:latin typeface="Times New Roman" pitchFamily="18" charset="0"/>
                <a:cs typeface="Times New Roman" pitchFamily="18" charset="0"/>
              </a:rPr>
              <a:t>with schizoid or schizotypal personality disorders tend to isolate themselves, and this need for social isolation should be respected. </a:t>
            </a:r>
          </a:p>
          <a:p>
            <a:pPr lvl="1"/>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55156021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a:bodyPr>
          <a:lstStyle/>
          <a:p>
            <a:r>
              <a:rPr lang="en-US" sz="2800" dirty="0">
                <a:latin typeface="Times New Roman" pitchFamily="18" charset="0"/>
                <a:cs typeface="Times New Roman" pitchFamily="18" charset="0"/>
              </a:rPr>
              <a:t>Encourage the Patient to Use a Journal </a:t>
            </a:r>
            <a:endParaRPr lang="en-US" sz="2800" dirty="0" smtClean="0">
              <a:latin typeface="Times New Roman" pitchFamily="18" charset="0"/>
              <a:cs typeface="Times New Roman" pitchFamily="18" charset="0"/>
            </a:endParaRPr>
          </a:p>
          <a:p>
            <a:pPr lvl="1"/>
            <a:r>
              <a:rPr lang="en-US" sz="2800" dirty="0">
                <a:latin typeface="Times New Roman" pitchFamily="18" charset="0"/>
                <a:cs typeface="Times New Roman" pitchFamily="18" charset="0"/>
              </a:rPr>
              <a:t>A strategy to assist patients to work through their perceptions, responses, and emotions is </a:t>
            </a:r>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use of a journal. </a:t>
            </a:r>
            <a:endParaRPr lang="en-US" sz="2800" dirty="0" smtClean="0">
              <a:latin typeface="Times New Roman" pitchFamily="18" charset="0"/>
              <a:cs typeface="Times New Roman" pitchFamily="18" charset="0"/>
            </a:endParaRPr>
          </a:p>
          <a:p>
            <a:pPr lvl="1"/>
            <a:endParaRPr lang="en-US" sz="2800" dirty="0">
              <a:latin typeface="Times New Roman" pitchFamily="18" charset="0"/>
              <a:cs typeface="Times New Roman" pitchFamily="18" charset="0"/>
            </a:endParaRPr>
          </a:p>
          <a:p>
            <a:pPr lvl="1"/>
            <a:r>
              <a:rPr lang="en-US" sz="2800" dirty="0" smtClean="0">
                <a:latin typeface="Times New Roman" pitchFamily="18" charset="0"/>
                <a:cs typeface="Times New Roman" pitchFamily="18" charset="0"/>
              </a:rPr>
              <a:t>This </a:t>
            </a:r>
            <a:r>
              <a:rPr lang="en-US" sz="2800" dirty="0">
                <a:latin typeface="Times New Roman" pitchFamily="18" charset="0"/>
                <a:cs typeface="Times New Roman" pitchFamily="18" charset="0"/>
              </a:rPr>
              <a:t>is both therapeutic and assistive in providing information for the healthcare team. </a:t>
            </a:r>
          </a:p>
          <a:p>
            <a:pPr lvl="1"/>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0541871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609600"/>
            <a:ext cx="8382000" cy="5410200"/>
          </a:xfrm>
        </p:spPr>
        <p:txBody>
          <a:bodyPr>
            <a:noAutofit/>
          </a:bodyPr>
          <a:lstStyle/>
          <a:p>
            <a:r>
              <a:rPr lang="en-US" sz="2800" dirty="0">
                <a:latin typeface="Times New Roman" pitchFamily="18" charset="0"/>
                <a:cs typeface="Times New Roman" pitchFamily="18" charset="0"/>
              </a:rPr>
              <a:t>Recognize Manipulative Behavior </a:t>
            </a:r>
            <a:endParaRPr lang="en-US" sz="2800" dirty="0" smtClean="0">
              <a:latin typeface="Times New Roman" pitchFamily="18" charset="0"/>
              <a:cs typeface="Times New Roman" pitchFamily="18" charset="0"/>
            </a:endParaRPr>
          </a:p>
          <a:p>
            <a:pPr lvl="1"/>
            <a:r>
              <a:rPr lang="en-US" dirty="0">
                <a:latin typeface="Times New Roman" pitchFamily="18" charset="0"/>
                <a:cs typeface="Times New Roman" pitchFamily="18" charset="0"/>
              </a:rPr>
              <a:t>Many persons with PDs attempt to manipulate others, either intentionally or not.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Do </a:t>
            </a:r>
            <a:r>
              <a:rPr lang="en-US" dirty="0">
                <a:latin typeface="Times New Roman" pitchFamily="18" charset="0"/>
                <a:cs typeface="Times New Roman" pitchFamily="18" charset="0"/>
              </a:rPr>
              <a:t>not reveal any personal information to the patient.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One </a:t>
            </a:r>
            <a:r>
              <a:rPr lang="en-US" dirty="0">
                <a:latin typeface="Times New Roman" pitchFamily="18" charset="0"/>
                <a:cs typeface="Times New Roman" pitchFamily="18" charset="0"/>
              </a:rPr>
              <a:t>behavior that is common, particularly with patients diagnosed with borderline or antisocial PD is “splitting”.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These </a:t>
            </a:r>
            <a:r>
              <a:rPr lang="en-US" dirty="0">
                <a:latin typeface="Times New Roman" pitchFamily="18" charset="0"/>
                <a:cs typeface="Times New Roman" pitchFamily="18" charset="0"/>
              </a:rPr>
              <a:t>patients attempt to “split” or divide members of the healthcare team by playing one against the other.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They </a:t>
            </a:r>
            <a:r>
              <a:rPr lang="en-US" dirty="0">
                <a:latin typeface="Times New Roman" pitchFamily="18" charset="0"/>
                <a:cs typeface="Times New Roman" pitchFamily="18" charset="0"/>
              </a:rPr>
              <a:t>may make statements such as, “You are the most helpful out of everyone” or, “You know, the other nurse said you weren’t as good as she is”.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Identifying </a:t>
            </a:r>
            <a:r>
              <a:rPr lang="en-US" dirty="0">
                <a:latin typeface="Times New Roman" pitchFamily="18" charset="0"/>
                <a:cs typeface="Times New Roman" pitchFamily="18" charset="0"/>
              </a:rPr>
              <a:t>these behaviors and setting limits is essential, as well as communicating the use of these actions to other members of the healthcare team. </a:t>
            </a:r>
          </a:p>
          <a:p>
            <a:pPr lvl="1"/>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858957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sz="3200" dirty="0">
                <a:latin typeface="Times New Roman" pitchFamily="18" charset="0"/>
                <a:cs typeface="Times New Roman" pitchFamily="18" charset="0"/>
              </a:rPr>
              <a:t>Encourage Discussion of Feelings </a:t>
            </a:r>
            <a:endParaRPr lang="en-US" sz="3200" dirty="0" smtClean="0">
              <a:latin typeface="Times New Roman" pitchFamily="18" charset="0"/>
              <a:cs typeface="Times New Roman" pitchFamily="18" charset="0"/>
            </a:endParaRPr>
          </a:p>
          <a:p>
            <a:pPr lvl="1"/>
            <a:r>
              <a:rPr lang="en-US" sz="3200" dirty="0">
                <a:latin typeface="Times New Roman" pitchFamily="18" charset="0"/>
                <a:cs typeface="Times New Roman" pitchFamily="18" charset="0"/>
              </a:rPr>
              <a:t>Patients should be encouraged to discuss feelings they have, rather than act them out. </a:t>
            </a:r>
            <a:endParaRPr lang="en-US" sz="3200" dirty="0" smtClean="0">
              <a:latin typeface="Times New Roman" pitchFamily="18" charset="0"/>
              <a:cs typeface="Times New Roman" pitchFamily="18" charset="0"/>
            </a:endParaRPr>
          </a:p>
          <a:p>
            <a:pPr lvl="1"/>
            <a:r>
              <a:rPr lang="en-US" sz="3200" dirty="0" smtClean="0">
                <a:latin typeface="Times New Roman" pitchFamily="18" charset="0"/>
                <a:cs typeface="Times New Roman" pitchFamily="18" charset="0"/>
              </a:rPr>
              <a:t>This </a:t>
            </a:r>
            <a:r>
              <a:rPr lang="en-US" sz="3200" dirty="0">
                <a:latin typeface="Times New Roman" pitchFamily="18" charset="0"/>
                <a:cs typeface="Times New Roman" pitchFamily="18" charset="0"/>
              </a:rPr>
              <a:t>assists patients to cope with their emotions and limit behaviors that result in ineffective coping. </a:t>
            </a:r>
            <a:endParaRPr lang="en-US" sz="3200" dirty="0" smtClean="0">
              <a:latin typeface="Times New Roman" pitchFamily="18" charset="0"/>
              <a:cs typeface="Times New Roman" pitchFamily="18" charset="0"/>
            </a:endParaRPr>
          </a:p>
          <a:p>
            <a:pPr lvl="1"/>
            <a:r>
              <a:rPr lang="en-US" sz="3200" dirty="0" smtClean="0">
                <a:latin typeface="Times New Roman" pitchFamily="18" charset="0"/>
                <a:cs typeface="Times New Roman" pitchFamily="18" charset="0"/>
              </a:rPr>
              <a:t>Discussions </a:t>
            </a:r>
            <a:r>
              <a:rPr lang="en-US" sz="3200" dirty="0">
                <a:latin typeface="Times New Roman" pitchFamily="18" charset="0"/>
                <a:cs typeface="Times New Roman" pitchFamily="18" charset="0"/>
              </a:rPr>
              <a:t>should be focused and time-limited as appropriate. </a:t>
            </a:r>
          </a:p>
          <a:p>
            <a:pPr lvl="1"/>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29149083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2800" dirty="0">
                <a:latin typeface="Times New Roman" pitchFamily="18" charset="0"/>
                <a:cs typeface="Times New Roman" pitchFamily="18" charset="0"/>
              </a:rPr>
              <a:t>Patient and Family Participation </a:t>
            </a:r>
            <a:endParaRPr lang="en-US" sz="2800" dirty="0" smtClean="0">
              <a:latin typeface="Times New Roman" pitchFamily="18" charset="0"/>
              <a:cs typeface="Times New Roman" pitchFamily="18" charset="0"/>
            </a:endParaRPr>
          </a:p>
          <a:p>
            <a:pPr lvl="1"/>
            <a:r>
              <a:rPr lang="en-US" sz="2800" dirty="0">
                <a:latin typeface="Times New Roman" pitchFamily="18" charset="0"/>
                <a:cs typeface="Times New Roman" pitchFamily="18" charset="0"/>
              </a:rPr>
              <a:t>It is important patients participate as a members of the healthcare team. </a:t>
            </a:r>
            <a:endParaRPr lang="en-US" sz="2800" dirty="0" smtClean="0">
              <a:latin typeface="Times New Roman" pitchFamily="18" charset="0"/>
              <a:cs typeface="Times New Roman" pitchFamily="18" charset="0"/>
            </a:endParaRPr>
          </a:p>
          <a:p>
            <a:pPr lvl="1"/>
            <a:r>
              <a:rPr lang="en-US" sz="2800" dirty="0" smtClean="0">
                <a:latin typeface="Times New Roman" pitchFamily="18" charset="0"/>
                <a:cs typeface="Times New Roman" pitchFamily="18" charset="0"/>
              </a:rPr>
              <a:t>They </a:t>
            </a:r>
            <a:r>
              <a:rPr lang="en-US" sz="2800" dirty="0">
                <a:latin typeface="Times New Roman" pitchFamily="18" charset="0"/>
                <a:cs typeface="Times New Roman" pitchFamily="18" charset="0"/>
              </a:rPr>
              <a:t>should be allowed to make choices and maintain independency, as long as it is within the limits set. </a:t>
            </a:r>
            <a:endParaRPr lang="en-US" sz="2800" dirty="0" smtClean="0">
              <a:latin typeface="Times New Roman" pitchFamily="18" charset="0"/>
              <a:cs typeface="Times New Roman" pitchFamily="18" charset="0"/>
            </a:endParaRPr>
          </a:p>
          <a:p>
            <a:pPr lvl="1"/>
            <a:r>
              <a:rPr lang="en-US" sz="2800" dirty="0" smtClean="0">
                <a:latin typeface="Times New Roman" pitchFamily="18" charset="0"/>
                <a:cs typeface="Times New Roman" pitchFamily="18" charset="0"/>
              </a:rPr>
              <a:t>This </a:t>
            </a:r>
            <a:r>
              <a:rPr lang="en-US" sz="2800" dirty="0">
                <a:latin typeface="Times New Roman" pitchFamily="18" charset="0"/>
                <a:cs typeface="Times New Roman" pitchFamily="18" charset="0"/>
              </a:rPr>
              <a:t>assists in building rapport and forming therapeutic relationships. </a:t>
            </a:r>
            <a:endParaRPr lang="en-US" sz="2800" dirty="0" smtClean="0">
              <a:latin typeface="Times New Roman" pitchFamily="18" charset="0"/>
              <a:cs typeface="Times New Roman" pitchFamily="18" charset="0"/>
            </a:endParaRPr>
          </a:p>
          <a:p>
            <a:pPr lvl="1"/>
            <a:r>
              <a:rPr lang="en-US" sz="2800" dirty="0" smtClean="0">
                <a:latin typeface="Times New Roman" pitchFamily="18" charset="0"/>
                <a:cs typeface="Times New Roman" pitchFamily="18" charset="0"/>
              </a:rPr>
              <a:t>Families </a:t>
            </a:r>
            <a:r>
              <a:rPr lang="en-US" sz="2800" dirty="0">
                <a:latin typeface="Times New Roman" pitchFamily="18" charset="0"/>
                <a:cs typeface="Times New Roman" pitchFamily="18" charset="0"/>
              </a:rPr>
              <a:t>should also be encouraged to participate as indicated. </a:t>
            </a:r>
          </a:p>
          <a:p>
            <a:pPr lvl="1"/>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1178639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838200"/>
            <a:ext cx="7772400" cy="5181600"/>
          </a:xfrm>
        </p:spPr>
        <p:txBody>
          <a:bodyPr>
            <a:normAutofit fontScale="92500" lnSpcReduction="20000"/>
          </a:bodyPr>
          <a:lstStyle/>
          <a:p>
            <a:pPr>
              <a:buNone/>
            </a:pPr>
            <a:r>
              <a:rPr lang="en-US" dirty="0">
                <a:latin typeface="Times New Roman" pitchFamily="18" charset="0"/>
                <a:cs typeface="Times New Roman" pitchFamily="18" charset="0"/>
              </a:rPr>
              <a:t>Patient and Family Teaching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is important to teach patients that recovery is a lengthy process, as their patterns of responses and perception are a result of development over time.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There </a:t>
            </a:r>
            <a:r>
              <a:rPr lang="en-US" dirty="0">
                <a:latin typeface="Times New Roman" pitchFamily="18" charset="0"/>
                <a:cs typeface="Times New Roman" pitchFamily="18" charset="0"/>
              </a:rPr>
              <a:t>may be factors of genetics, social, and personal experiences that have created the personality disorder, and ongoing psychotherapy is necessary.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Substance </a:t>
            </a:r>
            <a:r>
              <a:rPr lang="en-US" dirty="0">
                <a:latin typeface="Times New Roman" pitchFamily="18" charset="0"/>
                <a:cs typeface="Times New Roman" pitchFamily="18" charset="0"/>
              </a:rPr>
              <a:t>use and abuse as well as other addictive traits are both complications of personality disorders and triggers to aggravating the condition</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These activities should be avoided due to increased risk of harm to self or others, and further difficulties such as increased anxiety and distress.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Family </a:t>
            </a:r>
            <a:r>
              <a:rPr lang="en-US" dirty="0">
                <a:latin typeface="Times New Roman" pitchFamily="18" charset="0"/>
                <a:cs typeface="Times New Roman" pitchFamily="18" charset="0"/>
              </a:rPr>
              <a:t>education is important to address how to set limits, protect patient safety, and identify destructive behaviors </a:t>
            </a:r>
          </a:p>
        </p:txBody>
      </p:sp>
    </p:spTree>
    <p:extLst>
      <p:ext uri="{BB962C8B-B14F-4D97-AF65-F5344CB8AC3E}">
        <p14:creationId xmlns:p14="http://schemas.microsoft.com/office/powerpoint/2010/main" val="263010274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55" y="762000"/>
            <a:ext cx="865909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505200" y="4648200"/>
            <a:ext cx="2929007"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The end</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22246066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Three Key features of personality disorders</a:t>
            </a:r>
            <a:endParaRPr lang="en-US" dirty="0"/>
          </a:p>
        </p:txBody>
      </p:sp>
      <p:sp>
        <p:nvSpPr>
          <p:cNvPr id="3" name="Content Placeholder 2"/>
          <p:cNvSpPr>
            <a:spLocks noGrp="1"/>
          </p:cNvSpPr>
          <p:nvPr>
            <p:ph sz="quarter" idx="1"/>
          </p:nvPr>
        </p:nvSpPr>
        <p:spPr/>
        <p:txBody>
          <a:bodyPr>
            <a:normAutofit/>
          </a:bodyPr>
          <a:lstStyle/>
          <a:p>
            <a:pPr algn="just">
              <a:buNone/>
            </a:pPr>
            <a:r>
              <a:rPr lang="en-US" sz="2800" dirty="0" smtClean="0">
                <a:latin typeface="Times New Roman" pitchFamily="18" charset="0"/>
                <a:cs typeface="Times New Roman" pitchFamily="18" charset="0"/>
              </a:rPr>
              <a:t>1. The individual has an inflexible and maladaptive</a:t>
            </a:r>
          </a:p>
          <a:p>
            <a:pPr algn="just">
              <a:buNone/>
            </a:pPr>
            <a:r>
              <a:rPr lang="en-US" sz="2800" dirty="0" smtClean="0">
                <a:latin typeface="Times New Roman" pitchFamily="18" charset="0"/>
                <a:cs typeface="Times New Roman" pitchFamily="18" charset="0"/>
              </a:rPr>
              <a:t>     approach to relationships and the environment.</a:t>
            </a:r>
          </a:p>
          <a:p>
            <a:pPr algn="just">
              <a:buNone/>
            </a:pPr>
            <a:r>
              <a:rPr lang="en-US" sz="2800" dirty="0" smtClean="0">
                <a:latin typeface="Times New Roman" pitchFamily="18" charset="0"/>
                <a:cs typeface="Times New Roman" pitchFamily="18" charset="0"/>
              </a:rPr>
              <a:t>2. The individual’s needs, perceptions, and behavior </a:t>
            </a:r>
            <a:r>
              <a:rPr lang="en-US" sz="3000" dirty="0" smtClean="0">
                <a:latin typeface="Times New Roman" pitchFamily="18" charset="0"/>
                <a:cs typeface="Times New Roman" pitchFamily="18" charset="0"/>
              </a:rPr>
              <a:t>tend to foster cycles that promote unhelpful patterns and provoke negative reactions from others.</a:t>
            </a:r>
          </a:p>
          <a:p>
            <a:pPr algn="just">
              <a:buNone/>
            </a:pPr>
            <a:r>
              <a:rPr lang="en-US" sz="2800" dirty="0" smtClean="0">
                <a:latin typeface="Times New Roman" pitchFamily="18" charset="0"/>
                <a:cs typeface="Times New Roman" pitchFamily="18" charset="0"/>
              </a:rPr>
              <a:t>3. The individual’s coping skills are unstable and fragile, and there is a lack of resilience when faced with stressful situations.</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and Course</a:t>
            </a:r>
            <a:endParaRPr lang="en-US" dirty="0"/>
          </a:p>
        </p:txBody>
      </p:sp>
      <p:sp>
        <p:nvSpPr>
          <p:cNvPr id="3" name="Content Placeholder 2"/>
          <p:cNvSpPr>
            <a:spLocks noGrp="1"/>
          </p:cNvSpPr>
          <p:nvPr>
            <p:ph sz="quarter" idx="1"/>
          </p:nvPr>
        </p:nvSpPr>
        <p:spPr/>
        <p:txBody>
          <a:bodyPr>
            <a:normAutofit/>
          </a:bodyPr>
          <a:lstStyle/>
          <a:p>
            <a:r>
              <a:rPr lang="en-US" sz="2800" dirty="0">
                <a:latin typeface="Times New Roman" pitchFamily="18" charset="0"/>
                <a:cs typeface="Times New Roman" pitchFamily="18" charset="0"/>
              </a:rPr>
              <a:t>The features of a personality disorder usually become recognizable during adolescence </a:t>
            </a:r>
            <a:r>
              <a:rPr lang="en-US" sz="2800" dirty="0" smtClean="0">
                <a:latin typeface="Times New Roman" pitchFamily="18" charset="0"/>
                <a:cs typeface="Times New Roman" pitchFamily="18" charset="0"/>
              </a:rPr>
              <a:t>or early </a:t>
            </a:r>
            <a:r>
              <a:rPr lang="en-US" sz="2800" dirty="0">
                <a:latin typeface="Times New Roman" pitchFamily="18" charset="0"/>
                <a:cs typeface="Times New Roman" pitchFamily="18" charset="0"/>
              </a:rPr>
              <a:t>adult life</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For a personality disorder to be diagnosed in an individual younger than 18 years, the features must have been present for at least 1 year. </a:t>
            </a:r>
          </a:p>
          <a:p>
            <a:r>
              <a:rPr lang="en-US" sz="2800" dirty="0" smtClean="0">
                <a:latin typeface="Times New Roman" pitchFamily="18" charset="0"/>
                <a:cs typeface="Times New Roman" pitchFamily="18" charset="0"/>
              </a:rPr>
              <a:t>The one exception to this is antisocial personality disorder, which cannot be diagnosed in individuals younger than 18 years.</a:t>
            </a:r>
          </a:p>
          <a:p>
            <a:endParaRPr lang="en-US"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5054990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57200"/>
            <a:ext cx="7772400" cy="5562600"/>
          </a:xfrm>
        </p:spPr>
        <p:txBody>
          <a:bodyPr>
            <a:normAutofit/>
          </a:bodyPr>
          <a:lstStyle/>
          <a:p>
            <a:r>
              <a:rPr lang="en-US" dirty="0" smtClean="0">
                <a:latin typeface="Times New Roman" pitchFamily="18" charset="0"/>
                <a:cs typeface="Times New Roman" pitchFamily="18" charset="0"/>
              </a:rPr>
              <a:t>A personality disorder </a:t>
            </a:r>
            <a:r>
              <a:rPr lang="en-US" dirty="0">
                <a:latin typeface="Times New Roman" pitchFamily="18" charset="0"/>
                <a:cs typeface="Times New Roman" pitchFamily="18" charset="0"/>
              </a:rPr>
              <a:t>may be exacerbated following the loss of significant supporting </a:t>
            </a:r>
            <a:r>
              <a:rPr lang="en-US" dirty="0" smtClean="0">
                <a:latin typeface="Times New Roman" pitchFamily="18" charset="0"/>
                <a:cs typeface="Times New Roman" pitchFamily="18" charset="0"/>
              </a:rPr>
              <a:t>persons (</a:t>
            </a:r>
            <a:r>
              <a:rPr lang="en-US" dirty="0">
                <a:latin typeface="Times New Roman" pitchFamily="18" charset="0"/>
                <a:cs typeface="Times New Roman" pitchFamily="18" charset="0"/>
              </a:rPr>
              <a:t>e.g., a spouse) or previously stabilizing social situations (e.g., a job</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Certain personality disorders (e.g., antisocial personality disorder) are diagnosed more frequently in males. Others (e.g., borderline, histrionic, and dependent personality disorders) are diagnosed more frequently in females.</a:t>
            </a:r>
          </a:p>
        </p:txBody>
      </p:sp>
    </p:spTree>
    <p:extLst>
      <p:ext uri="{BB962C8B-B14F-4D97-AF65-F5344CB8AC3E}">
        <p14:creationId xmlns:p14="http://schemas.microsoft.com/office/powerpoint/2010/main" val="1141930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Grp="1" noRot="1" noChangeArrowheads="1"/>
          </p:cNvSpPr>
          <p:nvPr>
            <p:ph type="title" idx="4294967295"/>
          </p:nvPr>
        </p:nvSpPr>
        <p:spPr>
          <a:xfrm>
            <a:off x="506413" y="457200"/>
            <a:ext cx="8637587" cy="609600"/>
          </a:xfrm>
        </p:spPr>
        <p:txBody>
          <a:bodyPr rtlCol="0">
            <a:normAutofit fontScale="90000"/>
          </a:bodyPr>
          <a:lstStyle/>
          <a:p>
            <a:pPr algn="ctr">
              <a:defRPr/>
            </a:pPr>
            <a:r>
              <a:rPr lang="en-US" b="1" dirty="0" smtClean="0"/>
              <a:t>Etiology</a:t>
            </a:r>
            <a:endParaRPr lang="en-US" dirty="0" smtClean="0">
              <a:effectLst>
                <a:outerShdw blurRad="38100" dist="38100" dir="2700000" algn="tl">
                  <a:srgbClr val="AF273E"/>
                </a:outerShdw>
              </a:effectLst>
            </a:endParaRPr>
          </a:p>
        </p:txBody>
      </p:sp>
      <p:sp>
        <p:nvSpPr>
          <p:cNvPr id="31747" name="Rectangle 1027"/>
          <p:cNvSpPr>
            <a:spLocks noGrp="1" noRot="1" noChangeArrowheads="1"/>
          </p:cNvSpPr>
          <p:nvPr>
            <p:ph type="body" idx="4294967295"/>
          </p:nvPr>
        </p:nvSpPr>
        <p:spPr>
          <a:xfrm>
            <a:off x="935038" y="1143000"/>
            <a:ext cx="8208962" cy="4876800"/>
          </a:xfrm>
        </p:spPr>
        <p:txBody>
          <a:bodyPr rtlCol="0">
            <a:noAutofit/>
          </a:bodyPr>
          <a:lstStyle/>
          <a:p>
            <a:pPr algn="just">
              <a:buNone/>
            </a:pPr>
            <a:r>
              <a:rPr lang="en-US" sz="2800" b="1" dirty="0" smtClean="0">
                <a:latin typeface="Times New Roman" pitchFamily="18" charset="0"/>
                <a:cs typeface="Times New Roman" pitchFamily="18" charset="0"/>
              </a:rPr>
              <a:t>Biological Factors</a:t>
            </a:r>
          </a:p>
          <a:p>
            <a:pPr algn="just">
              <a:buNone/>
            </a:pPr>
            <a:r>
              <a:rPr lang="en-US" sz="2800" b="1" dirty="0" smtClean="0">
                <a:latin typeface="Times New Roman" pitchFamily="18" charset="0"/>
                <a:cs typeface="Times New Roman" pitchFamily="18" charset="0"/>
              </a:rPr>
              <a:t>Genetic</a:t>
            </a:r>
          </a:p>
          <a:p>
            <a:pPr algn="just"/>
            <a:r>
              <a:rPr lang="en-US" sz="2800" dirty="0" smtClean="0">
                <a:latin typeface="Times New Roman" pitchFamily="18" charset="0"/>
                <a:cs typeface="Times New Roman" pitchFamily="18" charset="0"/>
              </a:rPr>
              <a:t>Personality </a:t>
            </a:r>
            <a:r>
              <a:rPr lang="en-US" sz="2800" dirty="0">
                <a:latin typeface="Times New Roman" pitchFamily="18" charset="0"/>
                <a:cs typeface="Times New Roman" pitchFamily="18" charset="0"/>
              </a:rPr>
              <a:t>disorders are genetically linked; several twin and adoption studies have proven the effect of genetic makeup in development of the personality disorders</a:t>
            </a:r>
            <a:r>
              <a:rPr lang="en-US" sz="2800" dirty="0" smtClean="0">
                <a:latin typeface="Times New Roman" pitchFamily="18" charset="0"/>
                <a:cs typeface="Times New Roman" pitchFamily="18" charset="0"/>
              </a:rPr>
              <a:t>.</a:t>
            </a:r>
          </a:p>
          <a:p>
            <a:pPr algn="just"/>
            <a:r>
              <a:rPr lang="en-US" sz="2800" dirty="0" smtClean="0">
                <a:latin typeface="Times New Roman" pitchFamily="18" charset="0"/>
                <a:cs typeface="Times New Roman" pitchFamily="18" charset="0"/>
              </a:rPr>
              <a:t>Cluster </a:t>
            </a:r>
            <a:r>
              <a:rPr lang="en-US" sz="2800" dirty="0">
                <a:latin typeface="Times New Roman" pitchFamily="18" charset="0"/>
                <a:cs typeface="Times New Roman" pitchFamily="18" charset="0"/>
              </a:rPr>
              <a:t>A personality disorders are more common in the biological relatives of patients with schizophrenia. More relatives with schizotypal personality disorder occur in the family histories of person with schizophrenia than in control group.</a:t>
            </a:r>
          </a:p>
          <a:p>
            <a:pPr marL="0" indent="0" algn="just" eaLnBrk="1" fontAlgn="auto" hangingPunct="1">
              <a:spcAft>
                <a:spcPts val="0"/>
              </a:spcAft>
              <a:buNone/>
              <a:defRPr/>
            </a:pP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endParaRPr lang="en-US" sz="2800" dirty="0" smtClean="0">
              <a:effectLst>
                <a:outerShdw blurRad="38100" dist="38100" dir="2700000" algn="tl">
                  <a:srgbClr val="FFFFFF"/>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8586832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4315</TotalTime>
  <Words>3257</Words>
  <Application>Microsoft Office PowerPoint</Application>
  <PresentationFormat>On-screen Show (4:3)</PresentationFormat>
  <Paragraphs>333</Paragraphs>
  <Slides>59</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59</vt:i4>
      </vt:variant>
    </vt:vector>
  </HeadingPairs>
  <TitlesOfParts>
    <vt:vector size="69" baseType="lpstr">
      <vt:lpstr>Arial</vt:lpstr>
      <vt:lpstr>Calibri</vt:lpstr>
      <vt:lpstr>Courier New</vt:lpstr>
      <vt:lpstr>Franklin Gothic Book</vt:lpstr>
      <vt:lpstr>Perpetua</vt:lpstr>
      <vt:lpstr>Symbol</vt:lpstr>
      <vt:lpstr>Times New Roman</vt:lpstr>
      <vt:lpstr>Wingdings</vt:lpstr>
      <vt:lpstr>Wingdings 2</vt:lpstr>
      <vt:lpstr>Equity</vt:lpstr>
      <vt:lpstr>Personality Disorders</vt:lpstr>
      <vt:lpstr>PowerPoint Presentation</vt:lpstr>
      <vt:lpstr>Personality disorder</vt:lpstr>
      <vt:lpstr>PowerPoint Presentation</vt:lpstr>
      <vt:lpstr>PowerPoint Presentation</vt:lpstr>
      <vt:lpstr>Three Key features of personality disorders</vt:lpstr>
      <vt:lpstr>Development and Course</vt:lpstr>
      <vt:lpstr>PowerPoint Presentation</vt:lpstr>
      <vt:lpstr>Etiology</vt:lpstr>
      <vt:lpstr>PowerPoint Presentation</vt:lpstr>
      <vt:lpstr>PowerPoint Presentation</vt:lpstr>
      <vt:lpstr>PowerPoint Presentation</vt:lpstr>
      <vt:lpstr>Psychoanalytic Factors: </vt:lpstr>
      <vt:lpstr>Defense Mechanism:</vt:lpstr>
      <vt:lpstr>PowerPoint Presentation</vt:lpstr>
      <vt:lpstr>Classification</vt:lpstr>
      <vt:lpstr>PowerPoint Presentation</vt:lpstr>
      <vt:lpstr>According to DSM</vt:lpstr>
      <vt:lpstr>PowerPoint Presentation</vt:lpstr>
      <vt:lpstr>Cluster A: Odd or Eccentric</vt:lpstr>
      <vt:lpstr>Paranoid Personality Disorder</vt:lpstr>
      <vt:lpstr>Paranoid Personality Disorder: symptoms</vt:lpstr>
      <vt:lpstr>Schizoid Personality Disorder</vt:lpstr>
      <vt:lpstr>Symptoms of Schizoid Personality Disorder</vt:lpstr>
      <vt:lpstr>Cluster B: Dramatic, Emotional, or Erratic</vt:lpstr>
      <vt:lpstr>Antisocial Personality Disorder</vt:lpstr>
      <vt:lpstr>Symptoms of Antisocial Personality Disorder</vt:lpstr>
      <vt:lpstr>PowerPoint Presentation</vt:lpstr>
      <vt:lpstr>Histrionic Personality Disorder</vt:lpstr>
      <vt:lpstr>PowerPoint Presentation</vt:lpstr>
      <vt:lpstr>Symptoms of Histrionic Personality Disorder</vt:lpstr>
      <vt:lpstr>Cluster C: Anxious or Fearful</vt:lpstr>
      <vt:lpstr>Obsessive-Compulsive  Personality Disorder</vt:lpstr>
      <vt:lpstr>PowerPoint Presentation</vt:lpstr>
      <vt:lpstr>Symptoms of  Obsessive-Compulsive Personality Disorder</vt:lpstr>
      <vt:lpstr>Treatment of personality disorders</vt:lpstr>
      <vt:lpstr>PowerPoint Presentation</vt:lpstr>
      <vt:lpstr>Nursing Assessment</vt:lpstr>
      <vt:lpstr>PowerPoint Presentation</vt:lpstr>
      <vt:lpstr>PowerPoint Presentation</vt:lpstr>
      <vt:lpstr>PowerPoint Presentation</vt:lpstr>
      <vt:lpstr>PowerPoint Presentation</vt:lpstr>
      <vt:lpstr>Nursing Diagnosis</vt:lpstr>
      <vt:lpstr>PowerPoint Presentation</vt:lpstr>
      <vt:lpstr>PowerPoint Presentation</vt:lpstr>
      <vt:lpstr>PowerPoint Presentation</vt:lpstr>
      <vt:lpstr>PowerPoint Presentation</vt:lpstr>
      <vt:lpstr>PowerPoint Presentation</vt:lpstr>
      <vt:lpstr>General nursing management of Personality Disorder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Personality Disorders</dc:title>
  <dc:creator>1123456</dc:creator>
  <cp:lastModifiedBy>Microsoft account</cp:lastModifiedBy>
  <cp:revision>149</cp:revision>
  <dcterms:created xsi:type="dcterms:W3CDTF">2006-08-16T00:00:00Z</dcterms:created>
  <dcterms:modified xsi:type="dcterms:W3CDTF">2020-12-22T12:19:02Z</dcterms:modified>
</cp:coreProperties>
</file>