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 id="2147483693" r:id="rId2"/>
  </p:sldMasterIdLst>
  <p:notesMasterIdLst>
    <p:notesMasterId r:id="rId6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27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149907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919a2bb47f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919a2bb47f_2_13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7192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919a2bb47f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919a2bb47f_2_18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8585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919a2bb47f_2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919a2bb47f_2_18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8775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919a2bb47f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919a2bb47f_2_19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1146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919a2bb47f_2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g919a2bb47f_2_19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9241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919a2bb47f_2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g919a2bb47f_2_20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792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19a2bb47f_2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919a2bb47f_2_20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2851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919a2bb47f_2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g919a2bb47f_2_21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2409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919a2bb47f_2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g919a2bb47f_2_21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7716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919a2bb47f_2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919a2bb47f_2_22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7801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19a2bb47f_2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g919a2bb47f_2_22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96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919a2bb47f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919a2bb47f_2_14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571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919a2bb47f_2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g919a2bb47f_2_23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691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919a2bb47f_2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g919a2bb47f_2_23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2836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919a2bb47f_2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g919a2bb47f_2_24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533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19a2bb47f_2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g919a2bb47f_2_24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043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919a2bb47f_2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g919a2bb47f_2_25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931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919a2bb47f_2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g919a2bb47f_2_25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7764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19a2bb47f_2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g919a2bb47f_2_26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876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919a2bb47f_2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g919a2bb47f_2_27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894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919a2bb47f_2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g919a2bb47f_2_27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7743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919a2bb47f_2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g919a2bb47f_2_28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552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19a2bb47f_2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919a2bb47f_2_14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7630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919a2bb47f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g919a2bb47f_2_28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6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919a2bb47f_2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1" name="Google Shape;461;g919a2bb47f_2_29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25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919a2bb47f_2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g919a2bb47f_2_29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1310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19a2bb47f_2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g919a2bb47f_2_30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0707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919a2bb47f_2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g919a2bb47f_2_30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1818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919a2bb47f_2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g919a2bb47f_2_31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9983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919a2bb47f_2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g919a2bb47f_2_31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73573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919a2bb47f_2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g919a2bb47f_2_32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1924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919a2bb47f_2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g919a2bb47f_2_32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9911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919a2bb47f_2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2" name="Google Shape;512;g919a2bb47f_2_33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3231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19a2bb47f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919a2bb47f_2_15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76894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919a2bb47f_2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g919a2bb47f_2_33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2553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919a2bb47f_2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4" name="Google Shape;524;g919a2bb47f_2_34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08204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919a2bb47f_2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0" name="Google Shape;530;g919a2bb47f_2_34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8154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919a2bb47f_2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6" name="Google Shape;536;g919a2bb47f_2_35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8309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919a2bb47f_2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3" name="Google Shape;543;g919a2bb47f_2_36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153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919a2bb47f_2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0" name="Google Shape;550;g919a2bb47f_2_36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52810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919a2bb47f_2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g919a2bb47f_2_37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72472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919a2bb47f_2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g919a2bb47f_2_37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6928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919a2bb47f_2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1" name="Google Shape;571;g919a2bb47f_2_38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76377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919a2bb47f_2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8" name="Google Shape;578;g919a2bb47f_2_39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2444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919a2bb47f_2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919a2bb47f_2_15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21524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919a2bb47f_2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4" name="Google Shape;584;g919a2bb47f_2_39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62470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919a2bb47f_2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1" name="Google Shape;591;g919a2bb47f_2_40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86427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919a2bb47f_2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8" name="Google Shape;598;g919a2bb47f_2_40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9496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919a2bb47f_2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g919a2bb47f_2_41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13155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919a2bb47f_2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2" name="Google Shape;612;g919a2bb47f_2_41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19379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919a2bb47f_2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g919a2bb47f_2_42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0110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919a2bb47f_2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5" name="Google Shape;625;g919a2bb47f_2_43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28207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919a2bb47f_2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2" name="Google Shape;632;g919a2bb47f_2_43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15204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919a2bb47f_2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9" name="Google Shape;639;g919a2bb47f_2_44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78479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919a2bb47f_2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6" name="Google Shape;646;g919a2bb47f_2_44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271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19a2bb47f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919a2bb47f_2_16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26870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919a2bb47f_2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3" name="Google Shape;653;g919a2bb47f_2_454: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2495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919a2bb47f_2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0" name="Google Shape;660;g919a2bb47f_2_46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201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919a2bb47f_2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g919a2bb47f_2_16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284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19a2bb47f_2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919a2bb47f_2_17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39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919a2bb47f_2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g919a2bb47f_2_17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1959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9_Title and Content">
  <p:cSld name="9_Title and Content">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1"/>
          <p:cNvSpPr txBox="1">
            <a:spLocks noGrp="1"/>
          </p:cNvSpPr>
          <p:nvPr>
            <p:ph type="body" idx="1"/>
          </p:nvPr>
        </p:nvSpPr>
        <p:spPr>
          <a:xfrm>
            <a:off x="395536" y="1131590"/>
            <a:ext cx="8496900" cy="4605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1" name="Google Shape;51;p11"/>
          <p:cNvSpPr txBox="1">
            <a:spLocks noGrp="1"/>
          </p:cNvSpPr>
          <p:nvPr>
            <p:ph type="body" idx="2"/>
          </p:nvPr>
        </p:nvSpPr>
        <p:spPr>
          <a:xfrm>
            <a:off x="405880" y="1808261"/>
            <a:ext cx="8496900" cy="2995800"/>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0_Title and Content">
  <p:cSld name="10_Title and Content">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body" idx="1"/>
          </p:nvPr>
        </p:nvSpPr>
        <p:spPr>
          <a:xfrm>
            <a:off x="395536" y="1131590"/>
            <a:ext cx="8496900" cy="4605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5" name="Google Shape;55;p12"/>
          <p:cNvSpPr txBox="1">
            <a:spLocks noGrp="1"/>
          </p:cNvSpPr>
          <p:nvPr>
            <p:ph type="body" idx="2"/>
          </p:nvPr>
        </p:nvSpPr>
        <p:spPr>
          <a:xfrm>
            <a:off x="405880" y="1808261"/>
            <a:ext cx="8496900" cy="2995800"/>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sp>
        <p:nvSpPr>
          <p:cNvPr id="57" name="Google Shape;57;p13"/>
          <p:cNvSpPr/>
          <p:nvPr/>
        </p:nvSpPr>
        <p:spPr>
          <a:xfrm>
            <a:off x="-2" y="3498110"/>
            <a:ext cx="9151200"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58" name="Google Shape;58;p13"/>
          <p:cNvSpPr txBox="1">
            <a:spLocks noGrp="1"/>
          </p:cNvSpPr>
          <p:nvPr>
            <p:ph type="ctrTitle"/>
          </p:nvPr>
        </p:nvSpPr>
        <p:spPr>
          <a:xfrm>
            <a:off x="685800" y="1314451"/>
            <a:ext cx="7772400" cy="13722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3"/>
          <p:cNvSpPr txBox="1">
            <a:spLocks noGrp="1"/>
          </p:cNvSpPr>
          <p:nvPr>
            <p:ph type="subTitle" idx="1"/>
          </p:nvPr>
        </p:nvSpPr>
        <p:spPr>
          <a:xfrm>
            <a:off x="685800" y="2708705"/>
            <a:ext cx="7772400" cy="899700"/>
          </a:xfrm>
          <a:prstGeom prst="rect">
            <a:avLst/>
          </a:prstGeom>
          <a:noFill/>
          <a:ln>
            <a:noFill/>
          </a:ln>
        </p:spPr>
        <p:txBody>
          <a:bodyPr spcFirstLastPara="1" wrap="square" lIns="45700" tIns="45700" rIns="45700" bIns="45700" anchor="t" anchorCtr="0">
            <a:no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60" name="Google Shape;60;p13"/>
          <p:cNvGrpSpPr/>
          <p:nvPr/>
        </p:nvGrpSpPr>
        <p:grpSpPr>
          <a:xfrm>
            <a:off x="-3765" y="3714873"/>
            <a:ext cx="9147900" cy="1434118"/>
            <a:chOff x="-3765" y="4832896"/>
            <a:chExt cx="9147900" cy="2032192"/>
          </a:xfrm>
        </p:grpSpPr>
        <p:sp>
          <p:nvSpPr>
            <p:cNvPr id="61" name="Google Shape;61;p13"/>
            <p:cNvSpPr/>
            <p:nvPr/>
          </p:nvSpPr>
          <p:spPr>
            <a:xfrm>
              <a:off x="1687513" y="4832896"/>
              <a:ext cx="7456488"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62" name="Google Shape;62;p13"/>
            <p:cNvSpPr/>
            <p:nvPr/>
          </p:nvSpPr>
          <p:spPr>
            <a:xfrm>
              <a:off x="35443" y="5135526"/>
              <a:ext cx="9108562"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63" name="Google Shape;63;p13"/>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64" name="Google Shape;64;p13"/>
            <p:cNvCxnSpPr/>
            <p:nvPr/>
          </p:nvCxnSpPr>
          <p:spPr>
            <a:xfrm>
              <a:off x="-3765" y="4880373"/>
              <a:ext cx="9147900" cy="840000"/>
            </a:xfrm>
            <a:prstGeom prst="straightConnector1">
              <a:avLst/>
            </a:prstGeom>
            <a:noFill/>
            <a:ln w="12050" cap="flat" cmpd="sng">
              <a:solidFill>
                <a:srgbClr val="93C5D8"/>
              </a:solidFill>
              <a:prstDash val="solid"/>
              <a:miter lim="800000"/>
              <a:headEnd type="none" w="sm" len="sm"/>
              <a:tailEnd type="none" w="sm" len="sm"/>
            </a:ln>
          </p:spPr>
        </p:cxnSp>
      </p:grpSp>
      <p:sp>
        <p:nvSpPr>
          <p:cNvPr id="65" name="Google Shape;65;p13"/>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
        <p:cNvGrpSpPr/>
        <p:nvPr/>
      </p:nvGrpSpPr>
      <p:grpSpPr>
        <a:xfrm>
          <a:off x="0" y="0"/>
          <a:ext cx="0" cy="0"/>
          <a:chOff x="0" y="0"/>
          <a:chExt cx="0" cy="0"/>
        </a:xfrm>
      </p:grpSpPr>
      <p:sp>
        <p:nvSpPr>
          <p:cNvPr id="69" name="Google Shape;69;p14"/>
          <p:cNvSpPr txBox="1">
            <a:spLocks noGrp="1"/>
          </p:cNvSpPr>
          <p:nvPr>
            <p:ph type="body" idx="1"/>
          </p:nvPr>
        </p:nvSpPr>
        <p:spPr>
          <a:xfrm>
            <a:off x="457200" y="1110996"/>
            <a:ext cx="8229600" cy="33945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0" name="Google Shape;70;p14"/>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1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722376" y="794784"/>
            <a:ext cx="7772400" cy="13716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a:off x="3922713" y="2198784"/>
            <a:ext cx="4572000" cy="10911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7" name="Google Shape;77;p15"/>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80" name="Google Shape;80;p15"/>
          <p:cNvSpPr/>
          <p:nvPr/>
        </p:nvSpPr>
        <p:spPr>
          <a:xfrm>
            <a:off x="3636680" y="2254104"/>
            <a:ext cx="183000" cy="171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1" name="Google Shape;81;p15"/>
          <p:cNvSpPr/>
          <p:nvPr/>
        </p:nvSpPr>
        <p:spPr>
          <a:xfrm>
            <a:off x="3450264" y="2254104"/>
            <a:ext cx="183000" cy="171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body" idx="1"/>
          </p:nvPr>
        </p:nvSpPr>
        <p:spPr>
          <a:xfrm>
            <a:off x="457200" y="1110996"/>
            <a:ext cx="4038600" cy="3394500"/>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84" name="Google Shape;84;p16"/>
          <p:cNvSpPr txBox="1">
            <a:spLocks noGrp="1"/>
          </p:cNvSpPr>
          <p:nvPr>
            <p:ph type="body" idx="2"/>
          </p:nvPr>
        </p:nvSpPr>
        <p:spPr>
          <a:xfrm>
            <a:off x="4648200" y="1110996"/>
            <a:ext cx="4038600" cy="3394500"/>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85" name="Google Shape;85;p16"/>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88" name="Google Shape;88;p1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57200" y="204788"/>
            <a:ext cx="8229600" cy="8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7"/>
          <p:cNvSpPr txBox="1">
            <a:spLocks noGrp="1"/>
          </p:cNvSpPr>
          <p:nvPr>
            <p:ph type="body" idx="1"/>
          </p:nvPr>
        </p:nvSpPr>
        <p:spPr>
          <a:xfrm>
            <a:off x="457200" y="4057650"/>
            <a:ext cx="4040100" cy="5715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2" name="Google Shape;92;p17"/>
          <p:cNvSpPr txBox="1">
            <a:spLocks noGrp="1"/>
          </p:cNvSpPr>
          <p:nvPr>
            <p:ph type="body" idx="2"/>
          </p:nvPr>
        </p:nvSpPr>
        <p:spPr>
          <a:xfrm>
            <a:off x="4645026" y="4057650"/>
            <a:ext cx="4041900" cy="5715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17"/>
          <p:cNvSpPr txBox="1">
            <a:spLocks noGrp="1"/>
          </p:cNvSpPr>
          <p:nvPr>
            <p:ph type="body" idx="3"/>
          </p:nvPr>
        </p:nvSpPr>
        <p:spPr>
          <a:xfrm>
            <a:off x="457200" y="1083221"/>
            <a:ext cx="4040100" cy="2956200"/>
          </a:xfrm>
          <a:prstGeom prst="rect">
            <a:avLst/>
          </a:prstGeom>
          <a:noFill/>
          <a:ln>
            <a:noFill/>
          </a:ln>
        </p:spPr>
        <p:txBody>
          <a:bodyPr spcFirstLastPara="1" wrap="square" lIns="91425" tIns="45700" rIns="91425" bIns="45700" anchor="t" anchorCtr="0">
            <a:no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4" name="Google Shape;94;p17"/>
          <p:cNvSpPr txBox="1">
            <a:spLocks noGrp="1"/>
          </p:cNvSpPr>
          <p:nvPr>
            <p:ph type="body" idx="4"/>
          </p:nvPr>
        </p:nvSpPr>
        <p:spPr>
          <a:xfrm>
            <a:off x="4645025" y="1083221"/>
            <a:ext cx="4041900" cy="2956200"/>
          </a:xfrm>
          <a:prstGeom prst="rect">
            <a:avLst/>
          </a:prstGeom>
          <a:noFill/>
          <a:ln>
            <a:noFill/>
          </a:ln>
        </p:spPr>
        <p:txBody>
          <a:bodyPr spcFirstLastPara="1" wrap="square" lIns="91425" tIns="45700" rIns="91425" bIns="45700" anchor="t" anchorCtr="0">
            <a:no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5" name="Google Shape;95;p17"/>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8"/>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8"/>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02" name="Google Shape;102;p1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Google Shape;104;p19"/>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9"/>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9"/>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914400" y="3657600"/>
            <a:ext cx="7481700" cy="3429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0"/>
          <p:cNvSpPr txBox="1">
            <a:spLocks noGrp="1"/>
          </p:cNvSpPr>
          <p:nvPr>
            <p:ph type="body" idx="1"/>
          </p:nvPr>
        </p:nvSpPr>
        <p:spPr>
          <a:xfrm>
            <a:off x="4419600" y="4016326"/>
            <a:ext cx="3974700" cy="68580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10" name="Google Shape;110;p20"/>
          <p:cNvSpPr txBox="1">
            <a:spLocks noGrp="1"/>
          </p:cNvSpPr>
          <p:nvPr>
            <p:ph type="body" idx="2"/>
          </p:nvPr>
        </p:nvSpPr>
        <p:spPr>
          <a:xfrm>
            <a:off x="914400" y="205740"/>
            <a:ext cx="7479900" cy="3429000"/>
          </a:xfrm>
          <a:prstGeom prst="rect">
            <a:avLst/>
          </a:prstGeom>
          <a:noFill/>
          <a:ln>
            <a:noFill/>
          </a:ln>
        </p:spPr>
        <p:txBody>
          <a:bodyPr spcFirstLastPara="1" wrap="square" lIns="91425" tIns="45700" rIns="91425" bIns="45700" anchor="t" anchorCtr="0">
            <a:no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11" name="Google Shape;111;p20"/>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0"/>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0"/>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395536" y="1131590"/>
            <a:ext cx="8496900" cy="4605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9" name="Google Shape;19;p3"/>
          <p:cNvSpPr txBox="1">
            <a:spLocks noGrp="1"/>
          </p:cNvSpPr>
          <p:nvPr>
            <p:ph type="body" idx="2"/>
          </p:nvPr>
        </p:nvSpPr>
        <p:spPr>
          <a:xfrm>
            <a:off x="405880" y="1808261"/>
            <a:ext cx="8496900" cy="2995800"/>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114"/>
        <p:cNvGrpSpPr/>
        <p:nvPr/>
      </p:nvGrpSpPr>
      <p:grpSpPr>
        <a:xfrm>
          <a:off x="0" y="0"/>
          <a:ext cx="0" cy="0"/>
          <a:chOff x="0" y="0"/>
          <a:chExt cx="0" cy="0"/>
        </a:xfrm>
      </p:grpSpPr>
      <p:sp>
        <p:nvSpPr>
          <p:cNvPr id="115" name="Google Shape;115;p21"/>
          <p:cNvSpPr txBox="1">
            <a:spLocks noGrp="1"/>
          </p:cNvSpPr>
          <p:nvPr>
            <p:ph type="body" idx="1"/>
          </p:nvPr>
        </p:nvSpPr>
        <p:spPr>
          <a:xfrm>
            <a:off x="1141232" y="4082551"/>
            <a:ext cx="7162800" cy="486300"/>
          </a:xfrm>
          <a:prstGeom prst="rect">
            <a:avLst/>
          </a:prstGeom>
          <a:noFill/>
          <a:ln>
            <a:noFill/>
          </a:ln>
        </p:spPr>
        <p:txBody>
          <a:bodyPr spcFirstLastPara="1" wrap="square" lIns="91425" tIns="0" rIns="91425" bIns="45700" anchor="t" anchorCtr="0">
            <a:no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16" name="Google Shape;116;p21"/>
          <p:cNvSpPr>
            <a:spLocks noGrp="1"/>
          </p:cNvSpPr>
          <p:nvPr>
            <p:ph type="pic" idx="2"/>
          </p:nvPr>
        </p:nvSpPr>
        <p:spPr>
          <a:xfrm>
            <a:off x="228600" y="142476"/>
            <a:ext cx="8686800" cy="3291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400"/>
              </a:spcBef>
              <a:spcAft>
                <a:spcPts val="0"/>
              </a:spcAft>
              <a:buClr>
                <a:schemeClr val="accent1"/>
              </a:buClr>
              <a:buSzPts val="2176"/>
              <a:buFont typeface="Noto Sans Symbols"/>
              <a:buNone/>
              <a:defRPr sz="3200" b="0" i="0" u="none" strike="noStrike" cap="none">
                <a:solidFill>
                  <a:schemeClr val="lt1"/>
                </a:solidFill>
                <a:latin typeface="Lucida Sans"/>
                <a:ea typeface="Lucida Sans"/>
                <a:cs typeface="Lucida Sans"/>
                <a:sym typeface="Lucida Sans"/>
              </a:defRPr>
            </a:lvl1pPr>
            <a:lvl2pPr marR="0" lvl="1" algn="l" rtl="0">
              <a:spcBef>
                <a:spcPts val="324"/>
              </a:spcBef>
              <a:spcAft>
                <a:spcPts val="0"/>
              </a:spcAft>
              <a:buClr>
                <a:schemeClr val="accent1"/>
              </a:buClr>
              <a:buSzPts val="2300"/>
              <a:buFont typeface="Verdana"/>
              <a:buChar char="◦"/>
              <a:defRPr sz="2300" b="0" i="0" u="none" strike="noStrike" cap="none">
                <a:solidFill>
                  <a:schemeClr val="lt1"/>
                </a:solidFill>
                <a:latin typeface="Lucida Sans"/>
                <a:ea typeface="Lucida Sans"/>
                <a:cs typeface="Lucida Sans"/>
                <a:sym typeface="Lucida Sans"/>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lt1"/>
                </a:solidFill>
                <a:latin typeface="Lucida Sans"/>
                <a:ea typeface="Lucida Sans"/>
                <a:cs typeface="Lucida Sans"/>
                <a:sym typeface="Lucida Sans"/>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lt1"/>
                </a:solidFill>
                <a:latin typeface="Lucida Sans"/>
                <a:ea typeface="Lucida Sans"/>
                <a:cs typeface="Lucida Sans"/>
                <a:sym typeface="Lucida Sans"/>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lt1"/>
                </a:solidFill>
                <a:latin typeface="Lucida Sans"/>
                <a:ea typeface="Lucida Sans"/>
                <a:cs typeface="Lucida Sans"/>
                <a:sym typeface="Lucida Sans"/>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lt1"/>
                </a:solidFill>
                <a:latin typeface="Lucida Sans"/>
                <a:ea typeface="Lucida Sans"/>
                <a:cs typeface="Lucida Sans"/>
                <a:sym typeface="Lucida Sans"/>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9pPr>
          </a:lstStyle>
          <a:p>
            <a:endParaRPr/>
          </a:p>
        </p:txBody>
      </p:sp>
      <p:sp>
        <p:nvSpPr>
          <p:cNvPr id="117" name="Google Shape;117;p21"/>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1"/>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1"/>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
              <a:t>‹#›</a:t>
            </a:fld>
            <a:endParaRPr/>
          </a:p>
        </p:txBody>
      </p:sp>
      <p:sp>
        <p:nvSpPr>
          <p:cNvPr id="120" name="Google Shape;120;p21"/>
          <p:cNvSpPr txBox="1">
            <a:spLocks noGrp="1"/>
          </p:cNvSpPr>
          <p:nvPr>
            <p:ph type="title"/>
          </p:nvPr>
        </p:nvSpPr>
        <p:spPr>
          <a:xfrm>
            <a:off x="228600" y="3648841"/>
            <a:ext cx="8075400" cy="422100"/>
          </a:xfrm>
          <a:prstGeom prst="rect">
            <a:avLst/>
          </a:prstGeom>
          <a:noFill/>
          <a:ln>
            <a:noFill/>
          </a:ln>
        </p:spPr>
        <p:txBody>
          <a:bodyPr spcFirstLastPara="1" wrap="square" lIns="91425" tIns="45700" rIns="91425" bIns="45700" anchor="t" anchorCtr="0">
            <a:no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1"/>
          <p:cNvSpPr/>
          <p:nvPr/>
        </p:nvSpPr>
        <p:spPr>
          <a:xfrm>
            <a:off x="716436" y="3751495"/>
            <a:ext cx="3802003" cy="1082333"/>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22" name="Google Shape;122;p21"/>
          <p:cNvSpPr/>
          <p:nvPr/>
        </p:nvSpPr>
        <p:spPr>
          <a:xfrm>
            <a:off x="-53561" y="4338767"/>
            <a:ext cx="3802003" cy="62865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23" name="Google Shape;123;p21"/>
          <p:cNvSpPr/>
          <p:nvPr/>
        </p:nvSpPr>
        <p:spPr>
          <a:xfrm>
            <a:off x="-6042" y="4343440"/>
            <a:ext cx="3402300" cy="810600"/>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24" name="Google Shape;124;p21"/>
          <p:cNvCxnSpPr/>
          <p:nvPr/>
        </p:nvCxnSpPr>
        <p:spPr>
          <a:xfrm>
            <a:off x="-9237" y="4340803"/>
            <a:ext cx="3405600" cy="813300"/>
          </a:xfrm>
          <a:prstGeom prst="straightConnector1">
            <a:avLst/>
          </a:prstGeom>
          <a:noFill/>
          <a:ln w="12050" cap="flat" cmpd="sng">
            <a:solidFill>
              <a:srgbClr val="93C5D8"/>
            </a:solidFill>
            <a:prstDash val="solid"/>
            <a:miter lim="800000"/>
            <a:headEnd type="none" w="sm" len="sm"/>
            <a:tailEnd type="none" w="sm" len="sm"/>
          </a:ln>
        </p:spPr>
      </p:cxnSp>
      <p:sp>
        <p:nvSpPr>
          <p:cNvPr id="125" name="Google Shape;125;p21"/>
          <p:cNvSpPr/>
          <p:nvPr/>
        </p:nvSpPr>
        <p:spPr>
          <a:xfrm>
            <a:off x="8664112" y="3741330"/>
            <a:ext cx="183000" cy="171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26" name="Google Shape;126;p21"/>
          <p:cNvSpPr/>
          <p:nvPr/>
        </p:nvSpPr>
        <p:spPr>
          <a:xfrm>
            <a:off x="8477696" y="3741330"/>
            <a:ext cx="183000" cy="171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22"/>
          <p:cNvSpPr txBox="1">
            <a:spLocks noGrp="1"/>
          </p:cNvSpPr>
          <p:nvPr>
            <p:ph type="body" idx="1"/>
          </p:nvPr>
        </p:nvSpPr>
        <p:spPr>
          <a:xfrm rot="5400000">
            <a:off x="2927250" y="-1359053"/>
            <a:ext cx="3289500" cy="8229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30" name="Google Shape;130;p22"/>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2"/>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2"/>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rot="5400000">
            <a:off x="5635433" y="1414530"/>
            <a:ext cx="4194600" cy="17775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3"/>
          <p:cNvSpPr txBox="1">
            <a:spLocks noGrp="1"/>
          </p:cNvSpPr>
          <p:nvPr>
            <p:ph type="body" idx="1"/>
          </p:nvPr>
        </p:nvSpPr>
        <p:spPr>
          <a:xfrm rot="5400000">
            <a:off x="1522200" y="-859019"/>
            <a:ext cx="4194600" cy="6324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36" name="Google Shape;136;p23"/>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3"/>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3"/>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Slide">
  <p:cSld name="1_Title Slide">
    <p:bg>
      <p:bgPr>
        <a:blipFill>
          <a:blip r:embed="rId2">
            <a:alphaModFix/>
          </a:blip>
          <a:stretch>
            <a:fillRect/>
          </a:stretch>
        </a:blip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26"/>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53" name="Google Shape;153;p26"/>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27"/>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57" name="Google Shape;157;p27"/>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8"/>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61" name="Google Shape;161;p28"/>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_Title and Content">
  <p:cSld name="4_Title and Content">
    <p:bg>
      <p:bgPr>
        <a:blipFill>
          <a:blip r:embed="rId2">
            <a:alphaModFix/>
          </a:blip>
          <a:stretch>
            <a:fillRect/>
          </a:stretch>
        </a:blipFill>
        <a:effectLst/>
      </p:bgPr>
    </p:bg>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9"/>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65" name="Google Shape;165;p29"/>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5_Title and Content">
  <p:cSld name="5_Title and Content">
    <p:bg>
      <p:bgPr>
        <a:blipFill>
          <a:blip r:embed="rId2">
            <a:alphaModFix/>
          </a:blip>
          <a:stretch>
            <a:fillRect/>
          </a:stretch>
        </a:blipFill>
        <a:effectLst/>
      </p:bgPr>
    </p:bg>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30"/>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69" name="Google Shape;169;p30"/>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6_Title and Content">
  <p:cSld name="6_Title and Content">
    <p:bg>
      <p:bgPr>
        <a:blipFill>
          <a:blip r:embed="rId2">
            <a:alphaModFix/>
          </a:blip>
          <a:stretch>
            <a:fillRect/>
          </a:stretch>
        </a:blipFill>
        <a:effectLst/>
      </p:bgPr>
    </p:bg>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1"/>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73" name="Google Shape;173;p31"/>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395536" y="1131590"/>
            <a:ext cx="8496900" cy="4605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3" name="Google Shape;23;p4"/>
          <p:cNvSpPr txBox="1">
            <a:spLocks noGrp="1"/>
          </p:cNvSpPr>
          <p:nvPr>
            <p:ph type="body" idx="2"/>
          </p:nvPr>
        </p:nvSpPr>
        <p:spPr>
          <a:xfrm>
            <a:off x="405880" y="1808261"/>
            <a:ext cx="8496900" cy="2995800"/>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7_Title and Content">
  <p:cSld name="7_Title and Content">
    <p:bg>
      <p:bgPr>
        <a:blipFill>
          <a:blip r:embed="rId2">
            <a:alphaModFix/>
          </a:blip>
          <a:stretch>
            <a:fillRect/>
          </a:stretch>
        </a:blipFill>
        <a:effectLst/>
      </p:bgPr>
    </p:bg>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6" name="Google Shape;176;p32"/>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77" name="Google Shape;177;p32"/>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Title and Content">
  <p:cSld name="8_Title and Content">
    <p:bg>
      <p:bgPr>
        <a:blipFill>
          <a:blip r:embed="rId2">
            <a:alphaModFix/>
          </a:blip>
          <a:stretch>
            <a:fillRect/>
          </a:stretch>
        </a:blipFill>
        <a:effectLst/>
      </p:bgPr>
    </p:bg>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33"/>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81" name="Google Shape;181;p33"/>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Title and Content">
  <p:cSld name="9_Title and Content">
    <p:bg>
      <p:bgPr>
        <a:blipFill>
          <a:blip r:embed="rId2">
            <a:alphaModFix/>
          </a:blip>
          <a:stretch>
            <a:fillRect/>
          </a:stretch>
        </a:blipFill>
        <a:effectLst/>
      </p:bgPr>
    </p:bg>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34"/>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85" name="Google Shape;185;p34"/>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0_Title and Content">
  <p:cSld name="10_Title and Content">
    <p:bg>
      <p:bgPr>
        <a:blipFill>
          <a:blip r:embed="rId2">
            <a:alphaModFix/>
          </a:blip>
          <a:stretch>
            <a:fillRect/>
          </a:stretch>
        </a:blipFill>
        <a:effectLst/>
      </p:bgPr>
    </p:bg>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35"/>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189" name="Google Shape;189;p35"/>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0"/>
        <p:cNvGrpSpPr/>
        <p:nvPr/>
      </p:nvGrpSpPr>
      <p:grpSpPr>
        <a:xfrm>
          <a:off x="0" y="0"/>
          <a:ext cx="0" cy="0"/>
          <a:chOff x="0" y="0"/>
          <a:chExt cx="0" cy="0"/>
        </a:xfrm>
      </p:grpSpPr>
      <p:sp>
        <p:nvSpPr>
          <p:cNvPr id="191" name="Google Shape;191;p36"/>
          <p:cNvSpPr/>
          <p:nvPr/>
        </p:nvSpPr>
        <p:spPr>
          <a:xfrm>
            <a:off x="-2" y="3498110"/>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92" name="Google Shape;192;p36"/>
          <p:cNvSpPr txBox="1">
            <a:spLocks noGrp="1"/>
          </p:cNvSpPr>
          <p:nvPr>
            <p:ph type="ctrTitle"/>
          </p:nvPr>
        </p:nvSpPr>
        <p:spPr>
          <a:xfrm>
            <a:off x="685800" y="1314451"/>
            <a:ext cx="7772400" cy="1372321"/>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36"/>
          <p:cNvSpPr txBox="1">
            <a:spLocks noGrp="1"/>
          </p:cNvSpPr>
          <p:nvPr>
            <p:ph type="subTitle" idx="1"/>
          </p:nvPr>
        </p:nvSpPr>
        <p:spPr>
          <a:xfrm>
            <a:off x="685800" y="2708705"/>
            <a:ext cx="7772400" cy="899778"/>
          </a:xfrm>
          <a:prstGeom prst="rect">
            <a:avLst/>
          </a:prstGeom>
          <a:noFill/>
          <a:ln>
            <a:noFill/>
          </a:ln>
        </p:spPr>
        <p:txBody>
          <a:bodyPr spcFirstLastPara="1" wrap="square" lIns="45700" tIns="45700" rIns="45700" bIns="45700" anchor="t" anchorCtr="0">
            <a:no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194" name="Google Shape;194;p36"/>
          <p:cNvGrpSpPr/>
          <p:nvPr/>
        </p:nvGrpSpPr>
        <p:grpSpPr>
          <a:xfrm>
            <a:off x="-3765" y="3714750"/>
            <a:ext cx="9147765" cy="1434066"/>
            <a:chOff x="-3765" y="4832896"/>
            <a:chExt cx="9147765" cy="2032192"/>
          </a:xfrm>
        </p:grpSpPr>
        <p:sp>
          <p:nvSpPr>
            <p:cNvPr id="195" name="Google Shape;195;p36"/>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96" name="Google Shape;196;p36"/>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97" name="Google Shape;197;p36"/>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98" name="Google Shape;198;p36"/>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199" name="Google Shape;199;p36"/>
          <p:cNvSpPr txBox="1">
            <a:spLocks noGrp="1"/>
          </p:cNvSpPr>
          <p:nvPr>
            <p:ph type="dt" idx="10"/>
          </p:nvPr>
        </p:nvSpPr>
        <p:spPr>
          <a:xfrm>
            <a:off x="6727032" y="4805958"/>
            <a:ext cx="192024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36"/>
          <p:cNvSpPr txBox="1">
            <a:spLocks noGrp="1"/>
          </p:cNvSpPr>
          <p:nvPr>
            <p:ph type="ftr" idx="11"/>
          </p:nvPr>
        </p:nvSpPr>
        <p:spPr>
          <a:xfrm>
            <a:off x="4380072" y="4805958"/>
            <a:ext cx="2350681" cy="273844"/>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36"/>
          <p:cNvSpPr txBox="1">
            <a:spLocks noGrp="1"/>
          </p:cNvSpPr>
          <p:nvPr>
            <p:ph type="sldNum" idx="12"/>
          </p:nvPr>
        </p:nvSpPr>
        <p:spPr>
          <a:xfrm>
            <a:off x="8647272" y="4805958"/>
            <a:ext cx="365760" cy="27384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2"/>
        <p:cNvGrpSpPr/>
        <p:nvPr/>
      </p:nvGrpSpPr>
      <p:grpSpPr>
        <a:xfrm>
          <a:off x="0" y="0"/>
          <a:ext cx="0" cy="0"/>
          <a:chOff x="0" y="0"/>
          <a:chExt cx="0" cy="0"/>
        </a:xfrm>
      </p:grpSpPr>
      <p:sp>
        <p:nvSpPr>
          <p:cNvPr id="203" name="Google Shape;203;p37"/>
          <p:cNvSpPr txBox="1">
            <a:spLocks noGrp="1"/>
          </p:cNvSpPr>
          <p:nvPr>
            <p:ph type="body" idx="1"/>
          </p:nvPr>
        </p:nvSpPr>
        <p:spPr>
          <a:xfrm>
            <a:off x="457200" y="1110996"/>
            <a:ext cx="8229600" cy="3394472"/>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04" name="Google Shape;204;p37"/>
          <p:cNvSpPr txBox="1">
            <a:spLocks noGrp="1"/>
          </p:cNvSpPr>
          <p:nvPr>
            <p:ph type="dt" idx="10"/>
          </p:nvPr>
        </p:nvSpPr>
        <p:spPr>
          <a:xfrm>
            <a:off x="6727032" y="4805958"/>
            <a:ext cx="192024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37"/>
          <p:cNvSpPr txBox="1">
            <a:spLocks noGrp="1"/>
          </p:cNvSpPr>
          <p:nvPr>
            <p:ph type="ftr" idx="11"/>
          </p:nvPr>
        </p:nvSpPr>
        <p:spPr>
          <a:xfrm>
            <a:off x="4380072" y="4805958"/>
            <a:ext cx="2350681" cy="273844"/>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37"/>
          <p:cNvSpPr txBox="1">
            <a:spLocks noGrp="1"/>
          </p:cNvSpPr>
          <p:nvPr>
            <p:ph type="sldNum" idx="12"/>
          </p:nvPr>
        </p:nvSpPr>
        <p:spPr>
          <a:xfrm>
            <a:off x="8647272" y="4805958"/>
            <a:ext cx="365760" cy="27384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07" name="Google Shape;207;p3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722376" y="794784"/>
            <a:ext cx="7772400" cy="13716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38"/>
          <p:cNvSpPr txBox="1">
            <a:spLocks noGrp="1"/>
          </p:cNvSpPr>
          <p:nvPr>
            <p:ph type="body" idx="1"/>
          </p:nvPr>
        </p:nvSpPr>
        <p:spPr>
          <a:xfrm>
            <a:off x="3922713" y="2198784"/>
            <a:ext cx="4572000" cy="1091166"/>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11" name="Google Shape;211;p38"/>
          <p:cNvSpPr txBox="1">
            <a:spLocks noGrp="1"/>
          </p:cNvSpPr>
          <p:nvPr>
            <p:ph type="dt" idx="10"/>
          </p:nvPr>
        </p:nvSpPr>
        <p:spPr>
          <a:xfrm>
            <a:off x="6727032" y="4805958"/>
            <a:ext cx="192024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38"/>
          <p:cNvSpPr txBox="1">
            <a:spLocks noGrp="1"/>
          </p:cNvSpPr>
          <p:nvPr>
            <p:ph type="ftr" idx="11"/>
          </p:nvPr>
        </p:nvSpPr>
        <p:spPr>
          <a:xfrm>
            <a:off x="4380072" y="4805958"/>
            <a:ext cx="2350681" cy="273844"/>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38"/>
          <p:cNvSpPr txBox="1">
            <a:spLocks noGrp="1"/>
          </p:cNvSpPr>
          <p:nvPr>
            <p:ph type="sldNum" idx="12"/>
          </p:nvPr>
        </p:nvSpPr>
        <p:spPr>
          <a:xfrm>
            <a:off x="8647272" y="4805958"/>
            <a:ext cx="365760" cy="27384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14" name="Google Shape;214;p38"/>
          <p:cNvSpPr/>
          <p:nvPr/>
        </p:nvSpPr>
        <p:spPr>
          <a:xfrm>
            <a:off x="3636680" y="2254104"/>
            <a:ext cx="182880" cy="17145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15" name="Google Shape;215;p38"/>
          <p:cNvSpPr/>
          <p:nvPr/>
        </p:nvSpPr>
        <p:spPr>
          <a:xfrm>
            <a:off x="3450264" y="2254104"/>
            <a:ext cx="182880" cy="17145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216"/>
        <p:cNvGrpSpPr/>
        <p:nvPr/>
      </p:nvGrpSpPr>
      <p:grpSpPr>
        <a:xfrm>
          <a:off x="0" y="0"/>
          <a:ext cx="0" cy="0"/>
          <a:chOff x="0" y="0"/>
          <a:chExt cx="0" cy="0"/>
        </a:xfrm>
      </p:grpSpPr>
      <p:sp>
        <p:nvSpPr>
          <p:cNvPr id="217" name="Google Shape;217;p39"/>
          <p:cNvSpPr txBox="1">
            <a:spLocks noGrp="1"/>
          </p:cNvSpPr>
          <p:nvPr>
            <p:ph type="body" idx="1"/>
          </p:nvPr>
        </p:nvSpPr>
        <p:spPr>
          <a:xfrm>
            <a:off x="457200" y="1110996"/>
            <a:ext cx="4038600" cy="3394472"/>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18" name="Google Shape;218;p39"/>
          <p:cNvSpPr txBox="1">
            <a:spLocks noGrp="1"/>
          </p:cNvSpPr>
          <p:nvPr>
            <p:ph type="body" idx="2"/>
          </p:nvPr>
        </p:nvSpPr>
        <p:spPr>
          <a:xfrm>
            <a:off x="4648200" y="1110996"/>
            <a:ext cx="4038600" cy="3394472"/>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19" name="Google Shape;219;p39"/>
          <p:cNvSpPr txBox="1">
            <a:spLocks noGrp="1"/>
          </p:cNvSpPr>
          <p:nvPr>
            <p:ph type="dt" idx="10"/>
          </p:nvPr>
        </p:nvSpPr>
        <p:spPr>
          <a:xfrm>
            <a:off x="6727032" y="4805958"/>
            <a:ext cx="192024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39"/>
          <p:cNvSpPr txBox="1">
            <a:spLocks noGrp="1"/>
          </p:cNvSpPr>
          <p:nvPr>
            <p:ph type="ftr" idx="11"/>
          </p:nvPr>
        </p:nvSpPr>
        <p:spPr>
          <a:xfrm>
            <a:off x="4380072" y="4805958"/>
            <a:ext cx="2350681" cy="273844"/>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39"/>
          <p:cNvSpPr txBox="1">
            <a:spLocks noGrp="1"/>
          </p:cNvSpPr>
          <p:nvPr>
            <p:ph type="sldNum" idx="12"/>
          </p:nvPr>
        </p:nvSpPr>
        <p:spPr>
          <a:xfrm>
            <a:off x="8647272" y="4805958"/>
            <a:ext cx="365760" cy="27384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22" name="Google Shape;222;p3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223"/>
        <p:cNvGrpSpPr/>
        <p:nvPr/>
      </p:nvGrpSpPr>
      <p:grpSpPr>
        <a:xfrm>
          <a:off x="0" y="0"/>
          <a:ext cx="0" cy="0"/>
          <a:chOff x="0" y="0"/>
          <a:chExt cx="0" cy="0"/>
        </a:xfrm>
      </p:grpSpPr>
      <p:sp>
        <p:nvSpPr>
          <p:cNvPr id="224" name="Google Shape;224;p40"/>
          <p:cNvSpPr txBox="1">
            <a:spLocks noGrp="1"/>
          </p:cNvSpPr>
          <p:nvPr>
            <p:ph type="title"/>
          </p:nvPr>
        </p:nvSpPr>
        <p:spPr>
          <a:xfrm>
            <a:off x="457200" y="204788"/>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40"/>
          <p:cNvSpPr txBox="1">
            <a:spLocks noGrp="1"/>
          </p:cNvSpPr>
          <p:nvPr>
            <p:ph type="body" idx="1"/>
          </p:nvPr>
        </p:nvSpPr>
        <p:spPr>
          <a:xfrm>
            <a:off x="457200" y="4057650"/>
            <a:ext cx="4040188" cy="5715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26" name="Google Shape;226;p40"/>
          <p:cNvSpPr txBox="1">
            <a:spLocks noGrp="1"/>
          </p:cNvSpPr>
          <p:nvPr>
            <p:ph type="body" idx="2"/>
          </p:nvPr>
        </p:nvSpPr>
        <p:spPr>
          <a:xfrm>
            <a:off x="4645026" y="4057650"/>
            <a:ext cx="4041775" cy="5715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27" name="Google Shape;227;p40"/>
          <p:cNvSpPr txBox="1">
            <a:spLocks noGrp="1"/>
          </p:cNvSpPr>
          <p:nvPr>
            <p:ph type="body" idx="3"/>
          </p:nvPr>
        </p:nvSpPr>
        <p:spPr>
          <a:xfrm>
            <a:off x="457200" y="1083221"/>
            <a:ext cx="4040188" cy="2956322"/>
          </a:xfrm>
          <a:prstGeom prst="rect">
            <a:avLst/>
          </a:prstGeom>
          <a:noFill/>
          <a:ln>
            <a:noFill/>
          </a:ln>
        </p:spPr>
        <p:txBody>
          <a:bodyPr spcFirstLastPara="1" wrap="square" lIns="91425" tIns="45700" rIns="91425" bIns="45700" anchor="t" anchorCtr="0">
            <a:no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28" name="Google Shape;228;p40"/>
          <p:cNvSpPr txBox="1">
            <a:spLocks noGrp="1"/>
          </p:cNvSpPr>
          <p:nvPr>
            <p:ph type="body" idx="4"/>
          </p:nvPr>
        </p:nvSpPr>
        <p:spPr>
          <a:xfrm>
            <a:off x="4645025" y="1083221"/>
            <a:ext cx="4041775" cy="2956322"/>
          </a:xfrm>
          <a:prstGeom prst="rect">
            <a:avLst/>
          </a:prstGeom>
          <a:noFill/>
          <a:ln>
            <a:noFill/>
          </a:ln>
        </p:spPr>
        <p:txBody>
          <a:bodyPr spcFirstLastPara="1" wrap="square" lIns="91425" tIns="45700" rIns="91425" bIns="45700" anchor="t" anchorCtr="0">
            <a:no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29" name="Google Shape;229;p40"/>
          <p:cNvSpPr txBox="1">
            <a:spLocks noGrp="1"/>
          </p:cNvSpPr>
          <p:nvPr>
            <p:ph type="dt" idx="10"/>
          </p:nvPr>
        </p:nvSpPr>
        <p:spPr>
          <a:xfrm>
            <a:off x="6727032" y="4805958"/>
            <a:ext cx="192024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40"/>
          <p:cNvSpPr txBox="1">
            <a:spLocks noGrp="1"/>
          </p:cNvSpPr>
          <p:nvPr>
            <p:ph type="ftr" idx="11"/>
          </p:nvPr>
        </p:nvSpPr>
        <p:spPr>
          <a:xfrm>
            <a:off x="4380072" y="4805958"/>
            <a:ext cx="2350681" cy="273844"/>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40"/>
          <p:cNvSpPr txBox="1">
            <a:spLocks noGrp="1"/>
          </p:cNvSpPr>
          <p:nvPr>
            <p:ph type="sldNum" idx="12"/>
          </p:nvPr>
        </p:nvSpPr>
        <p:spPr>
          <a:xfrm>
            <a:off x="8647272" y="4805958"/>
            <a:ext cx="365760" cy="27384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232"/>
        <p:cNvGrpSpPr/>
        <p:nvPr/>
      </p:nvGrpSpPr>
      <p:grpSpPr>
        <a:xfrm>
          <a:off x="0" y="0"/>
          <a:ext cx="0" cy="0"/>
          <a:chOff x="0" y="0"/>
          <a:chExt cx="0" cy="0"/>
        </a:xfrm>
      </p:grpSpPr>
      <p:sp>
        <p:nvSpPr>
          <p:cNvPr id="233" name="Google Shape;233;p41"/>
          <p:cNvSpPr txBox="1">
            <a:spLocks noGrp="1"/>
          </p:cNvSpPr>
          <p:nvPr>
            <p:ph type="dt" idx="10"/>
          </p:nvPr>
        </p:nvSpPr>
        <p:spPr>
          <a:xfrm>
            <a:off x="6727032" y="4805958"/>
            <a:ext cx="192024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41"/>
          <p:cNvSpPr txBox="1">
            <a:spLocks noGrp="1"/>
          </p:cNvSpPr>
          <p:nvPr>
            <p:ph type="ftr" idx="11"/>
          </p:nvPr>
        </p:nvSpPr>
        <p:spPr>
          <a:xfrm>
            <a:off x="4380072" y="4805958"/>
            <a:ext cx="2350681" cy="273844"/>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5" name="Google Shape;235;p41"/>
          <p:cNvSpPr txBox="1">
            <a:spLocks noGrp="1"/>
          </p:cNvSpPr>
          <p:nvPr>
            <p:ph type="sldNum" idx="12"/>
          </p:nvPr>
        </p:nvSpPr>
        <p:spPr>
          <a:xfrm>
            <a:off x="8647272" y="4805958"/>
            <a:ext cx="365760" cy="27384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36" name="Google Shape;236;p4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395536" y="1131590"/>
            <a:ext cx="8496900" cy="4605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7" name="Google Shape;27;p5"/>
          <p:cNvSpPr txBox="1">
            <a:spLocks noGrp="1"/>
          </p:cNvSpPr>
          <p:nvPr>
            <p:ph type="body" idx="2"/>
          </p:nvPr>
        </p:nvSpPr>
        <p:spPr>
          <a:xfrm>
            <a:off x="405880" y="1808261"/>
            <a:ext cx="8496900" cy="2995800"/>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7"/>
        <p:cNvGrpSpPr/>
        <p:nvPr/>
      </p:nvGrpSpPr>
      <p:grpSpPr>
        <a:xfrm>
          <a:off x="0" y="0"/>
          <a:ext cx="0" cy="0"/>
          <a:chOff x="0" y="0"/>
          <a:chExt cx="0" cy="0"/>
        </a:xfrm>
      </p:grpSpPr>
      <p:sp>
        <p:nvSpPr>
          <p:cNvPr id="238" name="Google Shape;238;p42"/>
          <p:cNvSpPr txBox="1">
            <a:spLocks noGrp="1"/>
          </p:cNvSpPr>
          <p:nvPr>
            <p:ph type="dt" idx="10"/>
          </p:nvPr>
        </p:nvSpPr>
        <p:spPr>
          <a:xfrm>
            <a:off x="6727032" y="4805958"/>
            <a:ext cx="192024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42"/>
          <p:cNvSpPr txBox="1">
            <a:spLocks noGrp="1"/>
          </p:cNvSpPr>
          <p:nvPr>
            <p:ph type="ftr" idx="11"/>
          </p:nvPr>
        </p:nvSpPr>
        <p:spPr>
          <a:xfrm>
            <a:off x="4380072" y="4805958"/>
            <a:ext cx="2350681" cy="273844"/>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42"/>
          <p:cNvSpPr txBox="1">
            <a:spLocks noGrp="1"/>
          </p:cNvSpPr>
          <p:nvPr>
            <p:ph type="sldNum" idx="12"/>
          </p:nvPr>
        </p:nvSpPr>
        <p:spPr>
          <a:xfrm>
            <a:off x="8647272" y="4805958"/>
            <a:ext cx="365760" cy="27384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241"/>
        <p:cNvGrpSpPr/>
        <p:nvPr/>
      </p:nvGrpSpPr>
      <p:grpSpPr>
        <a:xfrm>
          <a:off x="0" y="0"/>
          <a:ext cx="0" cy="0"/>
          <a:chOff x="0" y="0"/>
          <a:chExt cx="0" cy="0"/>
        </a:xfrm>
      </p:grpSpPr>
      <p:sp>
        <p:nvSpPr>
          <p:cNvPr id="242" name="Google Shape;242;p43"/>
          <p:cNvSpPr txBox="1">
            <a:spLocks noGrp="1"/>
          </p:cNvSpPr>
          <p:nvPr>
            <p:ph type="title"/>
          </p:nvPr>
        </p:nvSpPr>
        <p:spPr>
          <a:xfrm>
            <a:off x="914400" y="3657600"/>
            <a:ext cx="7481776" cy="3429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43"/>
          <p:cNvSpPr txBox="1">
            <a:spLocks noGrp="1"/>
          </p:cNvSpPr>
          <p:nvPr>
            <p:ph type="body" idx="1"/>
          </p:nvPr>
        </p:nvSpPr>
        <p:spPr>
          <a:xfrm>
            <a:off x="4419600" y="4016326"/>
            <a:ext cx="3974592" cy="68580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44" name="Google Shape;244;p43"/>
          <p:cNvSpPr txBox="1">
            <a:spLocks noGrp="1"/>
          </p:cNvSpPr>
          <p:nvPr>
            <p:ph type="body" idx="2"/>
          </p:nvPr>
        </p:nvSpPr>
        <p:spPr>
          <a:xfrm>
            <a:off x="914400" y="205740"/>
            <a:ext cx="7479792" cy="3429000"/>
          </a:xfrm>
          <a:prstGeom prst="rect">
            <a:avLst/>
          </a:prstGeom>
          <a:noFill/>
          <a:ln>
            <a:noFill/>
          </a:ln>
        </p:spPr>
        <p:txBody>
          <a:bodyPr spcFirstLastPara="1" wrap="square" lIns="91425" tIns="45700" rIns="91425" bIns="45700" anchor="t" anchorCtr="0">
            <a:no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45" name="Google Shape;245;p43"/>
          <p:cNvSpPr txBox="1">
            <a:spLocks noGrp="1"/>
          </p:cNvSpPr>
          <p:nvPr>
            <p:ph type="dt" idx="10"/>
          </p:nvPr>
        </p:nvSpPr>
        <p:spPr>
          <a:xfrm>
            <a:off x="6727032" y="4805958"/>
            <a:ext cx="192024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43"/>
          <p:cNvSpPr txBox="1">
            <a:spLocks noGrp="1"/>
          </p:cNvSpPr>
          <p:nvPr>
            <p:ph type="ftr" idx="11"/>
          </p:nvPr>
        </p:nvSpPr>
        <p:spPr>
          <a:xfrm>
            <a:off x="4380072" y="4805958"/>
            <a:ext cx="2350681" cy="273844"/>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43"/>
          <p:cNvSpPr txBox="1">
            <a:spLocks noGrp="1"/>
          </p:cNvSpPr>
          <p:nvPr>
            <p:ph type="sldNum" idx="12"/>
          </p:nvPr>
        </p:nvSpPr>
        <p:spPr>
          <a:xfrm>
            <a:off x="8647272" y="4805958"/>
            <a:ext cx="365760" cy="27384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248"/>
        <p:cNvGrpSpPr/>
        <p:nvPr/>
      </p:nvGrpSpPr>
      <p:grpSpPr>
        <a:xfrm>
          <a:off x="0" y="0"/>
          <a:ext cx="0" cy="0"/>
          <a:chOff x="0" y="0"/>
          <a:chExt cx="0" cy="0"/>
        </a:xfrm>
      </p:grpSpPr>
      <p:sp>
        <p:nvSpPr>
          <p:cNvPr id="249" name="Google Shape;249;p44"/>
          <p:cNvSpPr txBox="1">
            <a:spLocks noGrp="1"/>
          </p:cNvSpPr>
          <p:nvPr>
            <p:ph type="body" idx="1"/>
          </p:nvPr>
        </p:nvSpPr>
        <p:spPr>
          <a:xfrm>
            <a:off x="1141232" y="4082551"/>
            <a:ext cx="7162800" cy="486174"/>
          </a:xfrm>
          <a:prstGeom prst="rect">
            <a:avLst/>
          </a:prstGeom>
          <a:noFill/>
          <a:ln>
            <a:noFill/>
          </a:ln>
        </p:spPr>
        <p:txBody>
          <a:bodyPr spcFirstLastPara="1" wrap="square" lIns="91425" tIns="0" rIns="91425" bIns="45700" anchor="t" anchorCtr="0">
            <a:no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50" name="Google Shape;250;p44"/>
          <p:cNvSpPr>
            <a:spLocks noGrp="1"/>
          </p:cNvSpPr>
          <p:nvPr>
            <p:ph type="pic" idx="2"/>
          </p:nvPr>
        </p:nvSpPr>
        <p:spPr>
          <a:xfrm>
            <a:off x="228600" y="142476"/>
            <a:ext cx="8686800" cy="329184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400"/>
              </a:spcBef>
              <a:spcAft>
                <a:spcPts val="0"/>
              </a:spcAft>
              <a:buClr>
                <a:schemeClr val="accent1"/>
              </a:buClr>
              <a:buSzPts val="2176"/>
              <a:buFont typeface="Noto Sans Symbols"/>
              <a:buNone/>
              <a:defRPr sz="3200" b="0" i="0" u="none" strike="noStrike" cap="none">
                <a:solidFill>
                  <a:schemeClr val="lt1"/>
                </a:solidFill>
                <a:latin typeface="Lucida Sans"/>
                <a:ea typeface="Lucida Sans"/>
                <a:cs typeface="Lucida Sans"/>
                <a:sym typeface="Lucida Sans"/>
              </a:defRPr>
            </a:lvl1pPr>
            <a:lvl2pPr marR="0" lvl="1" algn="l" rtl="0">
              <a:spcBef>
                <a:spcPts val="324"/>
              </a:spcBef>
              <a:spcAft>
                <a:spcPts val="0"/>
              </a:spcAft>
              <a:buClr>
                <a:schemeClr val="accent1"/>
              </a:buClr>
              <a:buSzPts val="2300"/>
              <a:buFont typeface="Verdana"/>
              <a:buChar char="◦"/>
              <a:defRPr sz="2300" b="0" i="0" u="none" strike="noStrike" cap="none">
                <a:solidFill>
                  <a:schemeClr val="lt1"/>
                </a:solidFill>
                <a:latin typeface="Lucida Sans"/>
                <a:ea typeface="Lucida Sans"/>
                <a:cs typeface="Lucida Sans"/>
                <a:sym typeface="Lucida Sans"/>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lt1"/>
                </a:solidFill>
                <a:latin typeface="Lucida Sans"/>
                <a:ea typeface="Lucida Sans"/>
                <a:cs typeface="Lucida Sans"/>
                <a:sym typeface="Lucida Sans"/>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lt1"/>
                </a:solidFill>
                <a:latin typeface="Lucida Sans"/>
                <a:ea typeface="Lucida Sans"/>
                <a:cs typeface="Lucida Sans"/>
                <a:sym typeface="Lucida Sans"/>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lt1"/>
                </a:solidFill>
                <a:latin typeface="Lucida Sans"/>
                <a:ea typeface="Lucida Sans"/>
                <a:cs typeface="Lucida Sans"/>
                <a:sym typeface="Lucida Sans"/>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lt1"/>
                </a:solidFill>
                <a:latin typeface="Lucida Sans"/>
                <a:ea typeface="Lucida Sans"/>
                <a:cs typeface="Lucida Sans"/>
                <a:sym typeface="Lucida Sans"/>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9pPr>
          </a:lstStyle>
          <a:p>
            <a:endParaRPr/>
          </a:p>
        </p:txBody>
      </p:sp>
      <p:sp>
        <p:nvSpPr>
          <p:cNvPr id="251" name="Google Shape;251;p44"/>
          <p:cNvSpPr txBox="1">
            <a:spLocks noGrp="1"/>
          </p:cNvSpPr>
          <p:nvPr>
            <p:ph type="dt" idx="10"/>
          </p:nvPr>
        </p:nvSpPr>
        <p:spPr>
          <a:xfrm>
            <a:off x="6727032" y="4805958"/>
            <a:ext cx="192024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44"/>
          <p:cNvSpPr txBox="1">
            <a:spLocks noGrp="1"/>
          </p:cNvSpPr>
          <p:nvPr>
            <p:ph type="ftr" idx="11"/>
          </p:nvPr>
        </p:nvSpPr>
        <p:spPr>
          <a:xfrm>
            <a:off x="4380072" y="4805958"/>
            <a:ext cx="2350681" cy="273844"/>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44"/>
          <p:cNvSpPr txBox="1">
            <a:spLocks noGrp="1"/>
          </p:cNvSpPr>
          <p:nvPr>
            <p:ph type="sldNum" idx="12"/>
          </p:nvPr>
        </p:nvSpPr>
        <p:spPr>
          <a:xfrm>
            <a:off x="8647272" y="4805958"/>
            <a:ext cx="365760" cy="27384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
              <a:t>‹#›</a:t>
            </a:fld>
            <a:endParaRPr/>
          </a:p>
        </p:txBody>
      </p:sp>
      <p:sp>
        <p:nvSpPr>
          <p:cNvPr id="254" name="Google Shape;254;p44"/>
          <p:cNvSpPr txBox="1">
            <a:spLocks noGrp="1"/>
          </p:cNvSpPr>
          <p:nvPr>
            <p:ph type="title"/>
          </p:nvPr>
        </p:nvSpPr>
        <p:spPr>
          <a:xfrm>
            <a:off x="228600" y="3648841"/>
            <a:ext cx="8075432" cy="422004"/>
          </a:xfrm>
          <a:prstGeom prst="rect">
            <a:avLst/>
          </a:prstGeom>
          <a:noFill/>
          <a:ln>
            <a:noFill/>
          </a:ln>
        </p:spPr>
        <p:txBody>
          <a:bodyPr spcFirstLastPara="1" wrap="square" lIns="91425" tIns="45700" rIns="91425" bIns="45700" anchor="t" anchorCtr="0">
            <a:no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5" name="Google Shape;255;p44"/>
          <p:cNvSpPr/>
          <p:nvPr/>
        </p:nvSpPr>
        <p:spPr>
          <a:xfrm>
            <a:off x="716436" y="3751495"/>
            <a:ext cx="3802003" cy="1082333"/>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56" name="Google Shape;256;p44"/>
          <p:cNvSpPr/>
          <p:nvPr/>
        </p:nvSpPr>
        <p:spPr>
          <a:xfrm>
            <a:off x="-53561" y="4338767"/>
            <a:ext cx="3802003" cy="62865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57" name="Google Shape;257;p44"/>
          <p:cNvSpPr/>
          <p:nvPr/>
        </p:nvSpPr>
        <p:spPr>
          <a:xfrm>
            <a:off x="-6042" y="4343440"/>
            <a:ext cx="3402314" cy="810651"/>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58" name="Google Shape;258;p44"/>
          <p:cNvCxnSpPr/>
          <p:nvPr/>
        </p:nvCxnSpPr>
        <p:spPr>
          <a:xfrm>
            <a:off x="-9237" y="4340803"/>
            <a:ext cx="3405509" cy="813287"/>
          </a:xfrm>
          <a:prstGeom prst="straightConnector1">
            <a:avLst/>
          </a:prstGeom>
          <a:noFill/>
          <a:ln w="12050" cap="flat" cmpd="sng">
            <a:solidFill>
              <a:srgbClr val="93C5D8"/>
            </a:solidFill>
            <a:prstDash val="solid"/>
            <a:miter lim="800000"/>
            <a:headEnd type="none" w="sm" len="sm"/>
            <a:tailEnd type="none" w="sm" len="sm"/>
          </a:ln>
        </p:spPr>
      </p:cxnSp>
      <p:sp>
        <p:nvSpPr>
          <p:cNvPr id="259" name="Google Shape;259;p44"/>
          <p:cNvSpPr/>
          <p:nvPr/>
        </p:nvSpPr>
        <p:spPr>
          <a:xfrm>
            <a:off x="8664112" y="3741330"/>
            <a:ext cx="182880" cy="17145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60" name="Google Shape;260;p44"/>
          <p:cNvSpPr/>
          <p:nvPr/>
        </p:nvSpPr>
        <p:spPr>
          <a:xfrm>
            <a:off x="8477696" y="3741330"/>
            <a:ext cx="182880" cy="17145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45"/>
          <p:cNvSpPr txBox="1">
            <a:spLocks noGrp="1"/>
          </p:cNvSpPr>
          <p:nvPr>
            <p:ph type="body" idx="1"/>
          </p:nvPr>
        </p:nvSpPr>
        <p:spPr>
          <a:xfrm rot="5400000">
            <a:off x="2927223" y="-1359027"/>
            <a:ext cx="3289553" cy="8229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64" name="Google Shape;264;p45"/>
          <p:cNvSpPr txBox="1">
            <a:spLocks noGrp="1"/>
          </p:cNvSpPr>
          <p:nvPr>
            <p:ph type="dt" idx="10"/>
          </p:nvPr>
        </p:nvSpPr>
        <p:spPr>
          <a:xfrm>
            <a:off x="6727032" y="4805958"/>
            <a:ext cx="192024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5" name="Google Shape;265;p45"/>
          <p:cNvSpPr txBox="1">
            <a:spLocks noGrp="1"/>
          </p:cNvSpPr>
          <p:nvPr>
            <p:ph type="ftr" idx="11"/>
          </p:nvPr>
        </p:nvSpPr>
        <p:spPr>
          <a:xfrm>
            <a:off x="4380072" y="4805958"/>
            <a:ext cx="2350681" cy="273844"/>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6" name="Google Shape;266;p45"/>
          <p:cNvSpPr txBox="1">
            <a:spLocks noGrp="1"/>
          </p:cNvSpPr>
          <p:nvPr>
            <p:ph type="sldNum" idx="12"/>
          </p:nvPr>
        </p:nvSpPr>
        <p:spPr>
          <a:xfrm>
            <a:off x="8647272" y="4805958"/>
            <a:ext cx="365760" cy="27384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7"/>
        <p:cNvGrpSpPr/>
        <p:nvPr/>
      </p:nvGrpSpPr>
      <p:grpSpPr>
        <a:xfrm>
          <a:off x="0" y="0"/>
          <a:ext cx="0" cy="0"/>
          <a:chOff x="0" y="0"/>
          <a:chExt cx="0" cy="0"/>
        </a:xfrm>
      </p:grpSpPr>
      <p:sp>
        <p:nvSpPr>
          <p:cNvPr id="268" name="Google Shape;268;p46"/>
          <p:cNvSpPr txBox="1">
            <a:spLocks noGrp="1"/>
          </p:cNvSpPr>
          <p:nvPr>
            <p:ph type="title"/>
          </p:nvPr>
        </p:nvSpPr>
        <p:spPr>
          <a:xfrm rot="5400000">
            <a:off x="5635462" y="1414530"/>
            <a:ext cx="4194571" cy="1777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46"/>
          <p:cNvSpPr txBox="1">
            <a:spLocks noGrp="1"/>
          </p:cNvSpPr>
          <p:nvPr>
            <p:ph type="body" idx="1"/>
          </p:nvPr>
        </p:nvSpPr>
        <p:spPr>
          <a:xfrm rot="5400000">
            <a:off x="1522215" y="-859034"/>
            <a:ext cx="4194570" cy="6324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70" name="Google Shape;270;p46"/>
          <p:cNvSpPr txBox="1">
            <a:spLocks noGrp="1"/>
          </p:cNvSpPr>
          <p:nvPr>
            <p:ph type="dt" idx="10"/>
          </p:nvPr>
        </p:nvSpPr>
        <p:spPr>
          <a:xfrm>
            <a:off x="6727032" y="4805958"/>
            <a:ext cx="192024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1" name="Google Shape;271;p46"/>
          <p:cNvSpPr txBox="1">
            <a:spLocks noGrp="1"/>
          </p:cNvSpPr>
          <p:nvPr>
            <p:ph type="ftr" idx="11"/>
          </p:nvPr>
        </p:nvSpPr>
        <p:spPr>
          <a:xfrm>
            <a:off x="4380072" y="4805958"/>
            <a:ext cx="2350681" cy="273844"/>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46"/>
          <p:cNvSpPr txBox="1">
            <a:spLocks noGrp="1"/>
          </p:cNvSpPr>
          <p:nvPr>
            <p:ph type="sldNum" idx="12"/>
          </p:nvPr>
        </p:nvSpPr>
        <p:spPr>
          <a:xfrm>
            <a:off x="8647272" y="4805958"/>
            <a:ext cx="365760" cy="273844"/>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Title and Content">
  <p:cSld name="4_Title and Conten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395536" y="1131590"/>
            <a:ext cx="8496900" cy="4605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1" name="Google Shape;31;p6"/>
          <p:cNvSpPr txBox="1">
            <a:spLocks noGrp="1"/>
          </p:cNvSpPr>
          <p:nvPr>
            <p:ph type="body" idx="2"/>
          </p:nvPr>
        </p:nvSpPr>
        <p:spPr>
          <a:xfrm>
            <a:off x="405880" y="1808261"/>
            <a:ext cx="8496900" cy="2995800"/>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Title and Content">
  <p:cSld name="5_Title and Content">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7"/>
          <p:cNvSpPr txBox="1">
            <a:spLocks noGrp="1"/>
          </p:cNvSpPr>
          <p:nvPr>
            <p:ph type="body" idx="1"/>
          </p:nvPr>
        </p:nvSpPr>
        <p:spPr>
          <a:xfrm>
            <a:off x="395536" y="1131590"/>
            <a:ext cx="8496900" cy="4605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5" name="Google Shape;35;p7"/>
          <p:cNvSpPr txBox="1">
            <a:spLocks noGrp="1"/>
          </p:cNvSpPr>
          <p:nvPr>
            <p:ph type="body" idx="2"/>
          </p:nvPr>
        </p:nvSpPr>
        <p:spPr>
          <a:xfrm>
            <a:off x="405880" y="1808261"/>
            <a:ext cx="8496900" cy="2995800"/>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Title and Content">
  <p:cSld name="6_Title and Content">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395536" y="1131590"/>
            <a:ext cx="8496900" cy="4605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9" name="Google Shape;39;p8"/>
          <p:cNvSpPr txBox="1">
            <a:spLocks noGrp="1"/>
          </p:cNvSpPr>
          <p:nvPr>
            <p:ph type="body" idx="2"/>
          </p:nvPr>
        </p:nvSpPr>
        <p:spPr>
          <a:xfrm>
            <a:off x="405880" y="1808261"/>
            <a:ext cx="8496900" cy="2995800"/>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7_Title and Content">
  <p:cSld name="7_Title and Content">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395536" y="1131590"/>
            <a:ext cx="8496900" cy="4605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3" name="Google Shape;43;p9"/>
          <p:cNvSpPr txBox="1">
            <a:spLocks noGrp="1"/>
          </p:cNvSpPr>
          <p:nvPr>
            <p:ph type="body" idx="2"/>
          </p:nvPr>
        </p:nvSpPr>
        <p:spPr>
          <a:xfrm>
            <a:off x="405880" y="1808261"/>
            <a:ext cx="8496900" cy="2995800"/>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8_Title and Content">
  <p:cSld name="8_Title and Content">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0" y="0"/>
            <a:ext cx="9144000" cy="88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3F3F3F"/>
              </a:buClr>
              <a:buSzPts val="4100"/>
              <a:buFont typeface="Arial"/>
              <a:buNone/>
              <a:defRPr>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395536" y="1131590"/>
            <a:ext cx="8496900" cy="4605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SzPts val="1360"/>
              <a:buNone/>
              <a:defRPr sz="20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7" name="Google Shape;47;p10"/>
          <p:cNvSpPr txBox="1">
            <a:spLocks noGrp="1"/>
          </p:cNvSpPr>
          <p:nvPr>
            <p:ph type="body" idx="2"/>
          </p:nvPr>
        </p:nvSpPr>
        <p:spPr>
          <a:xfrm>
            <a:off x="405880" y="1808261"/>
            <a:ext cx="8496900" cy="2995800"/>
          </a:xfrm>
          <a:prstGeom prst="rect">
            <a:avLst/>
          </a:prstGeom>
          <a:noFill/>
          <a:ln>
            <a:noFill/>
          </a:ln>
        </p:spPr>
        <p:txBody>
          <a:bodyPr spcFirstLastPara="1" wrap="square" lIns="396000" tIns="45700" rIns="91425" bIns="45700" anchor="t" anchorCtr="0">
            <a:noAutofit/>
          </a:bodyPr>
          <a:lstStyle>
            <a:lvl1pPr marL="457200" lvl="0" indent="-228600" algn="l">
              <a:spcBef>
                <a:spcPts val="400"/>
              </a:spcBef>
              <a:spcAft>
                <a:spcPts val="0"/>
              </a:spcAft>
              <a:buSzPts val="952"/>
              <a:buNone/>
              <a:defRPr sz="1400">
                <a:solidFill>
                  <a:srgbClr val="3F3F3F"/>
                </a:solidFill>
                <a:latin typeface="Arial"/>
                <a:ea typeface="Arial"/>
                <a:cs typeface="Arial"/>
                <a:sym typeface="Arial"/>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1.jpg"/><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16436" y="3751495"/>
            <a:ext cx="3802003" cy="1082333"/>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7" name="Google Shape;7;p1"/>
          <p:cNvSpPr/>
          <p:nvPr/>
        </p:nvSpPr>
        <p:spPr>
          <a:xfrm>
            <a:off x="-53561" y="4338767"/>
            <a:ext cx="3802003" cy="62865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8" name="Google Shape;8;p1"/>
          <p:cNvSpPr/>
          <p:nvPr/>
        </p:nvSpPr>
        <p:spPr>
          <a:xfrm>
            <a:off x="-6042" y="4343440"/>
            <a:ext cx="3402300" cy="810600"/>
          </a:xfrm>
          <a:prstGeom prst="rtTriangle">
            <a:avLst/>
          </a:prstGeom>
          <a:blipFill rotWithShape="1">
            <a:blip r:embed="rId24">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9" name="Google Shape;9;p1"/>
          <p:cNvCxnSpPr/>
          <p:nvPr/>
        </p:nvCxnSpPr>
        <p:spPr>
          <a:xfrm>
            <a:off x="-9237" y="4340803"/>
            <a:ext cx="3405600" cy="813300"/>
          </a:xfrm>
          <a:prstGeom prst="straightConnector1">
            <a:avLst/>
          </a:prstGeom>
          <a:noFill/>
          <a:ln w="12050" cap="flat" cmpd="sng">
            <a:solidFill>
              <a:srgbClr val="93C5D8"/>
            </a:solidFill>
            <a:prstDash val="solid"/>
            <a:miter lim="800000"/>
            <a:headEnd type="none" w="sm" len="sm"/>
            <a:tailEnd type="none" w="sm" len="sm"/>
          </a:ln>
        </p:spPr>
      </p:cxnSp>
      <p:sp>
        <p:nvSpPr>
          <p:cNvPr id="10" name="Google Shape;10;p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110996"/>
            <a:ext cx="8229600" cy="3394500"/>
          </a:xfrm>
          <a:prstGeom prst="rect">
            <a:avLst/>
          </a:prstGeom>
          <a:noFill/>
          <a:ln>
            <a:noFill/>
          </a:ln>
        </p:spPr>
        <p:txBody>
          <a:bodyPr spcFirstLastPara="1" wrap="square" lIns="91425" tIns="45700" rIns="91425" bIns="45700" anchor="t" anchorCtr="0">
            <a:no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2" name="Google Shape;12;p1"/>
          <p:cNvSpPr txBox="1">
            <a:spLocks noGrp="1"/>
          </p:cNvSpPr>
          <p:nvPr>
            <p:ph type="dt" idx="10"/>
          </p:nvPr>
        </p:nvSpPr>
        <p:spPr>
          <a:xfrm>
            <a:off x="6727032" y="4805958"/>
            <a:ext cx="1920300" cy="274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3" name="Google Shape;13;p1"/>
          <p:cNvSpPr txBox="1">
            <a:spLocks noGrp="1"/>
          </p:cNvSpPr>
          <p:nvPr>
            <p:ph type="ftr" idx="11"/>
          </p:nvPr>
        </p:nvSpPr>
        <p:spPr>
          <a:xfrm>
            <a:off x="4380072" y="4805958"/>
            <a:ext cx="2350800" cy="27390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4" name="Google Shape;14;p1"/>
          <p:cNvSpPr txBox="1">
            <a:spLocks noGrp="1"/>
          </p:cNvSpPr>
          <p:nvPr>
            <p:ph type="sldNum" idx="12"/>
          </p:nvPr>
        </p:nvSpPr>
        <p:spPr>
          <a:xfrm>
            <a:off x="8647272" y="4805958"/>
            <a:ext cx="365700" cy="2739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24"/>
          <p:cNvSpPr/>
          <p:nvPr/>
        </p:nvSpPr>
        <p:spPr>
          <a:xfrm>
            <a:off x="716436" y="3751495"/>
            <a:ext cx="3802003" cy="1082333"/>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41" name="Google Shape;141;p24"/>
          <p:cNvSpPr/>
          <p:nvPr/>
        </p:nvSpPr>
        <p:spPr>
          <a:xfrm>
            <a:off x="-53561" y="4338767"/>
            <a:ext cx="3802003" cy="62865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42" name="Google Shape;142;p24"/>
          <p:cNvSpPr/>
          <p:nvPr/>
        </p:nvSpPr>
        <p:spPr>
          <a:xfrm>
            <a:off x="-6042" y="4343440"/>
            <a:ext cx="3402314" cy="810651"/>
          </a:xfrm>
          <a:prstGeom prst="rtTriangle">
            <a:avLst/>
          </a:prstGeom>
          <a:blipFill rotWithShape="1">
            <a:blip r:embed="rId24">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43" name="Google Shape;143;p24"/>
          <p:cNvCxnSpPr/>
          <p:nvPr/>
        </p:nvCxnSpPr>
        <p:spPr>
          <a:xfrm>
            <a:off x="-9237" y="4340803"/>
            <a:ext cx="3405509" cy="813287"/>
          </a:xfrm>
          <a:prstGeom prst="straightConnector1">
            <a:avLst/>
          </a:prstGeom>
          <a:noFill/>
          <a:ln w="12050" cap="flat" cmpd="sng">
            <a:solidFill>
              <a:srgbClr val="93C5D8"/>
            </a:solidFill>
            <a:prstDash val="solid"/>
            <a:miter lim="800000"/>
            <a:headEnd type="none" w="sm" len="sm"/>
            <a:tailEnd type="none" w="sm" len="sm"/>
          </a:ln>
        </p:spPr>
      </p:cxnSp>
      <p:sp>
        <p:nvSpPr>
          <p:cNvPr id="144" name="Google Shape;144;p2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5" name="Google Shape;145;p24"/>
          <p:cNvSpPr txBox="1">
            <a:spLocks noGrp="1"/>
          </p:cNvSpPr>
          <p:nvPr>
            <p:ph type="body" idx="1"/>
          </p:nvPr>
        </p:nvSpPr>
        <p:spPr>
          <a:xfrm>
            <a:off x="457200" y="1110996"/>
            <a:ext cx="8229600" cy="3394472"/>
          </a:xfrm>
          <a:prstGeom prst="rect">
            <a:avLst/>
          </a:prstGeom>
          <a:noFill/>
          <a:ln>
            <a:noFill/>
          </a:ln>
        </p:spPr>
        <p:txBody>
          <a:bodyPr spcFirstLastPara="1" wrap="square" lIns="91425" tIns="45700" rIns="91425" bIns="45700" anchor="t" anchorCtr="0">
            <a:no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46" name="Google Shape;146;p24"/>
          <p:cNvSpPr txBox="1">
            <a:spLocks noGrp="1"/>
          </p:cNvSpPr>
          <p:nvPr>
            <p:ph type="dt" idx="10"/>
          </p:nvPr>
        </p:nvSpPr>
        <p:spPr>
          <a:xfrm>
            <a:off x="6727032" y="4805958"/>
            <a:ext cx="1920240" cy="2743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47" name="Google Shape;147;p24"/>
          <p:cNvSpPr txBox="1">
            <a:spLocks noGrp="1"/>
          </p:cNvSpPr>
          <p:nvPr>
            <p:ph type="ftr" idx="11"/>
          </p:nvPr>
        </p:nvSpPr>
        <p:spPr>
          <a:xfrm>
            <a:off x="4380072" y="4805958"/>
            <a:ext cx="2350681" cy="273844"/>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48" name="Google Shape;148;p24"/>
          <p:cNvSpPr txBox="1">
            <a:spLocks noGrp="1"/>
          </p:cNvSpPr>
          <p:nvPr>
            <p:ph type="sldNum" idx="12"/>
          </p:nvPr>
        </p:nvSpPr>
        <p:spPr>
          <a:xfrm>
            <a:off x="8647272" y="4805958"/>
            <a:ext cx="365760" cy="273844"/>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a:hlinkClick r:id="rId3"/>
          </p:cNvPr>
          <p:cNvSpPr txBox="1"/>
          <p:nvPr/>
        </p:nvSpPr>
        <p:spPr>
          <a:xfrm>
            <a:off x="0" y="4882168"/>
            <a:ext cx="9144000" cy="16158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800">
                <a:solidFill>
                  <a:srgbClr val="3F3F3F"/>
                </a:solidFill>
                <a:latin typeface="Arial"/>
                <a:ea typeface="Arial"/>
                <a:cs typeface="Arial"/>
                <a:sym typeface="Arial"/>
              </a:rPr>
              <a:t>ALLPPT.com _ Free PowerPoint Templates, Diagrams and Charts</a:t>
            </a:r>
            <a:endParaRPr sz="800">
              <a:solidFill>
                <a:srgbClr val="3F3F3F"/>
              </a:solidFill>
              <a:latin typeface="Arial"/>
              <a:ea typeface="Arial"/>
              <a:cs typeface="Arial"/>
              <a:sym typeface="Arial"/>
            </a:endParaRPr>
          </a:p>
        </p:txBody>
      </p:sp>
      <p:sp>
        <p:nvSpPr>
          <p:cNvPr id="278" name="Google Shape;278;p47"/>
          <p:cNvSpPr txBox="1"/>
          <p:nvPr/>
        </p:nvSpPr>
        <p:spPr>
          <a:xfrm>
            <a:off x="0" y="2876551"/>
            <a:ext cx="9144000" cy="43858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3200" b="1">
                <a:solidFill>
                  <a:srgbClr val="3F3F3F"/>
                </a:solidFill>
                <a:latin typeface="Arial"/>
                <a:ea typeface="Arial"/>
                <a:cs typeface="Arial"/>
                <a:sym typeface="Arial"/>
              </a:rPr>
              <a:t>Substance use disorders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6"/>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333" name="Google Shape;333;p56"/>
          <p:cNvSpPr txBox="1">
            <a:spLocks noGrp="1"/>
          </p:cNvSpPr>
          <p:nvPr>
            <p:ph type="body" idx="2"/>
          </p:nvPr>
        </p:nvSpPr>
        <p:spPr>
          <a:xfrm>
            <a:off x="405880" y="1085850"/>
            <a:ext cx="8496944" cy="371814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632"/>
              <a:buNone/>
            </a:pPr>
            <a:r>
              <a:rPr lang="en" sz="2400" b="1"/>
              <a:t>Psychological Factors</a:t>
            </a:r>
            <a:endParaRPr/>
          </a:p>
          <a:p>
            <a:pPr marL="0" lvl="0" indent="0" algn="just" rtl="0">
              <a:spcBef>
                <a:spcPts val="400"/>
              </a:spcBef>
              <a:spcAft>
                <a:spcPts val="0"/>
              </a:spcAft>
              <a:buSzPts val="1632"/>
              <a:buNone/>
            </a:pPr>
            <a:r>
              <a:rPr lang="en" sz="2400" b="1"/>
              <a:t>Developmental Influences</a:t>
            </a:r>
            <a:endParaRPr/>
          </a:p>
          <a:p>
            <a:pPr marL="0" lvl="0" indent="0" algn="just" rtl="0">
              <a:spcBef>
                <a:spcPts val="400"/>
              </a:spcBef>
              <a:spcAft>
                <a:spcPts val="0"/>
              </a:spcAft>
              <a:buSzPts val="1632"/>
              <a:buNone/>
            </a:pPr>
            <a:r>
              <a:rPr lang="en" sz="2400"/>
              <a:t>The psychodynamic approach to the etiology of substance abuse focuses on a punitive  superego and fixation at the oral stage of psychosexual development (Sadock &amp; Sadock, 2007). Individuals with punitive superegos turn to alcohol to diminish unconscious anxiety and increase feelings of power and self-worth. Sadock and Sadock (2007) state, “As a form of self-medication, alcohol may be used to control panic, opioids to diminish anger, and amphetamines to alleviate depression”.</a:t>
            </a:r>
            <a:endParaRPr/>
          </a:p>
          <a:p>
            <a:pPr marL="0" lvl="0" indent="0" algn="just" rtl="0">
              <a:spcBef>
                <a:spcPts val="400"/>
              </a:spcBef>
              <a:spcAft>
                <a:spcPts val="0"/>
              </a:spcAft>
              <a:buSzPts val="1632"/>
              <a:buNone/>
            </a:pP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7"/>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339" name="Google Shape;339;p57"/>
          <p:cNvSpPr txBox="1">
            <a:spLocks noGrp="1"/>
          </p:cNvSpPr>
          <p:nvPr>
            <p:ph type="body" idx="2"/>
          </p:nvPr>
        </p:nvSpPr>
        <p:spPr>
          <a:xfrm>
            <a:off x="405880" y="971550"/>
            <a:ext cx="8496944" cy="3832450"/>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904"/>
              <a:buNone/>
            </a:pPr>
            <a:r>
              <a:rPr lang="en" sz="2800" b="1"/>
              <a:t>Personality Factors</a:t>
            </a:r>
            <a:endParaRPr/>
          </a:p>
          <a:p>
            <a:pPr marL="0" lvl="0" indent="0" algn="just" rtl="0">
              <a:spcBef>
                <a:spcPts val="400"/>
              </a:spcBef>
              <a:spcAft>
                <a:spcPts val="0"/>
              </a:spcAft>
              <a:buSzPts val="1904"/>
              <a:buNone/>
            </a:pPr>
            <a:r>
              <a:rPr lang="en" sz="2800"/>
              <a:t>Certain personality traits have been associated with a tendency toward addictive  behavior. Some clinicians believe low self-esteem, frequent depression, passivity, the inability to relax or to defer gratification, and the inability to communicate effectively are  common in individuals who abuse  substances. </a:t>
            </a:r>
            <a:endParaRPr/>
          </a:p>
          <a:p>
            <a:pPr marL="0" lvl="0" indent="0" algn="just" rtl="0">
              <a:spcBef>
                <a:spcPts val="400"/>
              </a:spcBef>
              <a:spcAft>
                <a:spcPts val="0"/>
              </a:spcAft>
              <a:buSzPts val="1904"/>
              <a:buNone/>
            </a:pPr>
            <a:r>
              <a:rPr lang="en" sz="2800"/>
              <a:t>Substance abuse has also been associated with antisocial personality and depressive     response  styles. </a:t>
            </a:r>
            <a:endParaRPr/>
          </a:p>
          <a:p>
            <a:pPr marL="0" lvl="0" indent="0" algn="just" rtl="0">
              <a:spcBef>
                <a:spcPts val="400"/>
              </a:spcBef>
              <a:spcAft>
                <a:spcPts val="0"/>
              </a:spcAft>
              <a:buSzPts val="1904"/>
              <a:buNone/>
            </a:pP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8"/>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345" name="Google Shape;345;p58"/>
          <p:cNvSpPr txBox="1">
            <a:spLocks noGrp="1"/>
          </p:cNvSpPr>
          <p:nvPr>
            <p:ph type="body" idx="2"/>
          </p:nvPr>
        </p:nvSpPr>
        <p:spPr>
          <a:xfrm>
            <a:off x="405880" y="857251"/>
            <a:ext cx="8496944" cy="3946749"/>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360"/>
              <a:buNone/>
            </a:pPr>
            <a:r>
              <a:rPr lang="en" sz="2000" b="1"/>
              <a:t>Sociocultural Factors</a:t>
            </a:r>
            <a:endParaRPr/>
          </a:p>
          <a:p>
            <a:pPr marL="0" lvl="0" indent="0" algn="just" rtl="0">
              <a:spcBef>
                <a:spcPts val="400"/>
              </a:spcBef>
              <a:spcAft>
                <a:spcPts val="0"/>
              </a:spcAft>
              <a:buSzPts val="1360"/>
              <a:buNone/>
            </a:pPr>
            <a:r>
              <a:rPr lang="en" sz="2000" b="1"/>
              <a:t>Social Learning</a:t>
            </a:r>
            <a:endParaRPr/>
          </a:p>
          <a:p>
            <a:pPr marL="0" lvl="0" indent="0" algn="just" rtl="0">
              <a:spcBef>
                <a:spcPts val="400"/>
              </a:spcBef>
              <a:spcAft>
                <a:spcPts val="0"/>
              </a:spcAft>
              <a:buSzPts val="1360"/>
              <a:buNone/>
            </a:pPr>
            <a:r>
              <a:rPr lang="en" sz="2000"/>
              <a:t>The effects of modeling, imitation, and identification on behavior can be observed from  early childhood onward. In relation to drug consumption, the family appears to be an  important influence. Various studies have shown that children and adolescents are more likely to use substances if they have parents  who provide a model for substance use. </a:t>
            </a:r>
            <a:endParaRPr/>
          </a:p>
          <a:p>
            <a:pPr marL="0" lvl="0" indent="0" algn="just" rtl="0">
              <a:spcBef>
                <a:spcPts val="400"/>
              </a:spcBef>
              <a:spcAft>
                <a:spcPts val="0"/>
              </a:spcAft>
              <a:buSzPts val="1360"/>
              <a:buNone/>
            </a:pPr>
            <a:r>
              <a:rPr lang="en" sz="2000"/>
              <a:t>Peers often exert a great deal of influence in the life of the child or adolescent who is being  encouraged to use substances for the first time. </a:t>
            </a:r>
            <a:endParaRPr/>
          </a:p>
          <a:p>
            <a:pPr marL="0" lvl="0" indent="0" algn="just" rtl="0">
              <a:spcBef>
                <a:spcPts val="400"/>
              </a:spcBef>
              <a:spcAft>
                <a:spcPts val="0"/>
              </a:spcAft>
              <a:buSzPts val="1360"/>
              <a:buNone/>
            </a:pPr>
            <a:r>
              <a:rPr lang="en" sz="2000"/>
              <a:t>Modeling may continue to be a factor in the use of substances once the individual enters the work force, particularly in a work setting that provides plenty of leisure time with coworkers and where drinking is valued as a way to express group cohesiveness.</a:t>
            </a:r>
            <a:endParaRPr/>
          </a:p>
          <a:p>
            <a:pPr marL="0" lvl="0" indent="0" algn="just" rtl="0">
              <a:spcBef>
                <a:spcPts val="400"/>
              </a:spcBef>
              <a:spcAft>
                <a:spcPts val="0"/>
              </a:spcAft>
              <a:buSzPts val="1904"/>
              <a:buNone/>
            </a:pP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9"/>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351" name="Google Shape;351;p59"/>
          <p:cNvSpPr txBox="1">
            <a:spLocks noGrp="1"/>
          </p:cNvSpPr>
          <p:nvPr>
            <p:ph type="body" idx="2"/>
          </p:nvPr>
        </p:nvSpPr>
        <p:spPr>
          <a:xfrm>
            <a:off x="405880" y="1028700"/>
            <a:ext cx="8496944" cy="377529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632"/>
              <a:buNone/>
            </a:pPr>
            <a:r>
              <a:rPr lang="en" sz="2400" b="1"/>
              <a:t>Conditioning</a:t>
            </a:r>
            <a:endParaRPr/>
          </a:p>
          <a:p>
            <a:pPr marL="0" lvl="0" indent="0" algn="just" rtl="0">
              <a:spcBef>
                <a:spcPts val="400"/>
              </a:spcBef>
              <a:spcAft>
                <a:spcPts val="0"/>
              </a:spcAft>
              <a:buSzPts val="1632"/>
              <a:buNone/>
            </a:pPr>
            <a:r>
              <a:rPr lang="en" sz="2400"/>
              <a:t>Another important learning factor is the effect of the substance itself. Many substances create a pleasurable experience that encourages the user to repeat it. Thus, it is the intrinsically reinforcing properties of addictive drugs that “condition” the individual to seek out their use again and again. </a:t>
            </a:r>
            <a:endParaRPr/>
          </a:p>
          <a:p>
            <a:pPr marL="0" lvl="0" indent="0" algn="just" rtl="0">
              <a:spcBef>
                <a:spcPts val="400"/>
              </a:spcBef>
              <a:spcAft>
                <a:spcPts val="0"/>
              </a:spcAft>
              <a:buSzPts val="1632"/>
              <a:buNone/>
            </a:pPr>
            <a:r>
              <a:rPr lang="en" sz="2400"/>
              <a:t>The environment in which the substance is taken also contributes to the reinforcement. If the environment is pleasurable, substance use is usually increased. </a:t>
            </a:r>
            <a:endParaRPr/>
          </a:p>
          <a:p>
            <a:pPr marL="0" lvl="0" indent="0" algn="just" rtl="0">
              <a:spcBef>
                <a:spcPts val="400"/>
              </a:spcBef>
              <a:spcAft>
                <a:spcPts val="0"/>
              </a:spcAft>
              <a:buSzPts val="1632"/>
              <a:buNone/>
            </a:pPr>
            <a:r>
              <a:rPr lang="en" sz="2400"/>
              <a:t>Aversive stimuli within an environment are thought to be associated with a decrease in substance use within that environment.</a:t>
            </a:r>
            <a:endParaRPr/>
          </a:p>
          <a:p>
            <a:pPr marL="0" lvl="0" indent="0" algn="l" rtl="0">
              <a:spcBef>
                <a:spcPts val="400"/>
              </a:spcBef>
              <a:spcAft>
                <a:spcPts val="0"/>
              </a:spcAft>
              <a:buSzPts val="1632"/>
              <a:buNone/>
            </a:pP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0"/>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357" name="Google Shape;357;p60"/>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sp>
        <p:nvSpPr>
          <p:cNvPr id="358" name="Google Shape;358;p60"/>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2176"/>
              <a:buNone/>
            </a:pPr>
            <a:r>
              <a:rPr lang="en" sz="3200" b="1"/>
              <a:t>Cultural and Ethnic Influences</a:t>
            </a:r>
            <a:endParaRPr/>
          </a:p>
          <a:p>
            <a:pPr marL="0" lvl="0" indent="0" algn="just" rtl="0">
              <a:spcBef>
                <a:spcPts val="400"/>
              </a:spcBef>
              <a:spcAft>
                <a:spcPts val="0"/>
              </a:spcAft>
              <a:buSzPts val="2176"/>
              <a:buNone/>
            </a:pPr>
            <a:r>
              <a:rPr lang="en" sz="3200"/>
              <a:t>Factors within an individual’s culture help to establish patterns of substance use by molding attitudes,  influencing patterns of consumption based on cultural acceptance, and determining the availability of  the substance.</a:t>
            </a:r>
            <a:endParaRPr/>
          </a:p>
          <a:p>
            <a:pPr marL="0" lvl="0" indent="0" algn="just" rtl="0">
              <a:spcBef>
                <a:spcPts val="400"/>
              </a:spcBef>
              <a:spcAft>
                <a:spcPts val="0"/>
              </a:spcAft>
              <a:buSzPts val="2176"/>
              <a:buNone/>
            </a:pP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1"/>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3690"/>
              <a:buFont typeface="Arial"/>
              <a:buNone/>
            </a:pPr>
            <a:r>
              <a:rPr lang="en" sz="3690" u="sng"/>
              <a:t>ALCOHOL DEPENDENCE SYNDROME</a:t>
            </a:r>
            <a:r>
              <a:rPr lang="en" sz="3690"/>
              <a:t/>
            </a:r>
            <a:br>
              <a:rPr lang="en" sz="3690"/>
            </a:br>
            <a:endParaRPr sz="3690"/>
          </a:p>
        </p:txBody>
      </p:sp>
      <p:sp>
        <p:nvSpPr>
          <p:cNvPr id="364" name="Google Shape;364;p61"/>
          <p:cNvSpPr txBox="1">
            <a:spLocks noGrp="1"/>
          </p:cNvSpPr>
          <p:nvPr>
            <p:ph type="body" idx="2"/>
          </p:nvPr>
        </p:nvSpPr>
        <p:spPr>
          <a:xfrm>
            <a:off x="405880" y="968152"/>
            <a:ext cx="8496944" cy="388959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632"/>
              <a:buNone/>
            </a:pPr>
            <a:r>
              <a:rPr lang="en" sz="2400" b="1"/>
              <a:t>Profile of the substance</a:t>
            </a:r>
            <a:endParaRPr sz="2400"/>
          </a:p>
          <a:p>
            <a:pPr marL="0" lvl="0" indent="0" algn="just" rtl="0">
              <a:spcBef>
                <a:spcPts val="400"/>
              </a:spcBef>
              <a:spcAft>
                <a:spcPts val="0"/>
              </a:spcAft>
              <a:buSzPts val="1632"/>
              <a:buNone/>
            </a:pPr>
            <a:r>
              <a:rPr lang="en" sz="2400"/>
              <a:t>Alcohol is a natural substance formed by the reaction of fermenting sugar with yeast spores. Although there are many alcohol, the kind in alcoholic beverages is known scientifically as ethyl alcohol and chemical as C</a:t>
            </a:r>
            <a:r>
              <a:rPr lang="en" sz="2400" baseline="-25000"/>
              <a:t>2</a:t>
            </a:r>
            <a:r>
              <a:rPr lang="en" sz="2400"/>
              <a:t>H</a:t>
            </a:r>
            <a:r>
              <a:rPr lang="en" sz="2400" baseline="-25000"/>
              <a:t>5</a:t>
            </a:r>
            <a:r>
              <a:rPr lang="en" sz="2400"/>
              <a:t>OH. Its abbreviation; ETOH, is sometimes seen in medical and in various other documents and publications. By strict definition; alcohol is classified as a food because it contains calories; however, it has no nutritional value.</a:t>
            </a:r>
            <a:endParaRPr/>
          </a:p>
          <a:p>
            <a:pPr marL="0" lvl="0" indent="0" algn="just" rtl="0">
              <a:spcBef>
                <a:spcPts val="400"/>
              </a:spcBef>
              <a:spcAft>
                <a:spcPts val="0"/>
              </a:spcAft>
              <a:buSzPts val="1632"/>
              <a:buNone/>
            </a:pPr>
            <a:r>
              <a:rPr lang="en" sz="2400"/>
              <a:t>The rate of absorption of alcohol into the blood is more rapid than its elimination. Absorption of alcohol is slower when food is present in the stomach. A small amount is excreted through urine and a small amount is exhaled.</a:t>
            </a:r>
            <a:endParaRPr/>
          </a:p>
          <a:p>
            <a:pPr marL="0" lvl="0" indent="0" algn="just" rtl="0">
              <a:spcBef>
                <a:spcPts val="400"/>
              </a:spcBef>
              <a:spcAft>
                <a:spcPts val="0"/>
              </a:spcAft>
              <a:buSzPts val="1632"/>
              <a:buNone/>
            </a:pP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2"/>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370" name="Google Shape;370;p62"/>
          <p:cNvSpPr txBox="1">
            <a:spLocks noGrp="1"/>
          </p:cNvSpPr>
          <p:nvPr>
            <p:ph type="body" idx="2"/>
          </p:nvPr>
        </p:nvSpPr>
        <p:spPr>
          <a:xfrm>
            <a:off x="405880" y="914400"/>
            <a:ext cx="8496944" cy="388959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b="1"/>
              <a:t>Metabolism:</a:t>
            </a:r>
            <a:endParaRPr sz="2400"/>
          </a:p>
          <a:p>
            <a:pPr marL="0" lvl="0" indent="-103632" algn="l" rtl="0">
              <a:spcBef>
                <a:spcPts val="400"/>
              </a:spcBef>
              <a:spcAft>
                <a:spcPts val="0"/>
              </a:spcAft>
              <a:buSzPts val="1632"/>
              <a:buFont typeface="Noto Sans Symbols"/>
              <a:buChar char="▪"/>
            </a:pPr>
            <a:r>
              <a:rPr lang="en" sz="2400"/>
              <a:t>Alcohol is metabolized by two enzymes: </a:t>
            </a:r>
            <a:r>
              <a:rPr lang="en" sz="2400" b="1"/>
              <a:t>alcohol dehydrogenase </a:t>
            </a:r>
            <a:r>
              <a:rPr lang="en" sz="2400"/>
              <a:t>(ADH) and </a:t>
            </a:r>
            <a:r>
              <a:rPr lang="en" sz="2400" b="1"/>
              <a:t>aldehyde dehydrogenase</a:t>
            </a:r>
            <a:r>
              <a:rPr lang="en" sz="2400"/>
              <a:t>.</a:t>
            </a:r>
            <a:endParaRPr/>
          </a:p>
          <a:p>
            <a:pPr marL="0" lvl="0" indent="-103632" algn="l" rtl="0">
              <a:spcBef>
                <a:spcPts val="400"/>
              </a:spcBef>
              <a:spcAft>
                <a:spcPts val="0"/>
              </a:spcAft>
              <a:buSzPts val="1632"/>
              <a:buFont typeface="Noto Sans Symbols"/>
              <a:buChar char="▪"/>
            </a:pPr>
            <a:r>
              <a:rPr lang="en" sz="2400"/>
              <a:t> ADH catalyzes the conversion of alcohol into acetaldehyde, which is a toxic compound; aldehyde dehydrogenase catalyzes the conversion of acetaldehyde into acetic acid. </a:t>
            </a:r>
            <a:endParaRPr/>
          </a:p>
          <a:p>
            <a:pPr marL="0" lvl="0" indent="-103632" algn="l" rtl="0">
              <a:spcBef>
                <a:spcPts val="400"/>
              </a:spcBef>
              <a:spcAft>
                <a:spcPts val="0"/>
              </a:spcAft>
              <a:buSzPts val="1632"/>
              <a:buFont typeface="Noto Sans Symbols"/>
              <a:buChar char="▪"/>
            </a:pPr>
            <a:r>
              <a:rPr lang="en" sz="2400"/>
              <a:t>Aldehyde dehydrogenase is inhibited by disulfiram (Antabuse ), often used in the treatment of alcohol-related disorders.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3"/>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3690"/>
              <a:buFont typeface="Arial"/>
              <a:buNone/>
            </a:pPr>
            <a:r>
              <a:rPr lang="en" sz="3690" u="sng"/>
              <a:t>PREVALENCE:</a:t>
            </a:r>
            <a:r>
              <a:rPr lang="en" sz="3690"/>
              <a:t/>
            </a:r>
            <a:br>
              <a:rPr lang="en" sz="3690"/>
            </a:br>
            <a:endParaRPr sz="3690"/>
          </a:p>
        </p:txBody>
      </p:sp>
      <p:sp>
        <p:nvSpPr>
          <p:cNvPr id="376" name="Google Shape;376;p63"/>
          <p:cNvSpPr txBox="1">
            <a:spLocks noGrp="1"/>
          </p:cNvSpPr>
          <p:nvPr>
            <p:ph type="body" idx="2"/>
          </p:nvPr>
        </p:nvSpPr>
        <p:spPr>
          <a:xfrm>
            <a:off x="405880" y="914400"/>
            <a:ext cx="8496944" cy="3889598"/>
          </a:xfrm>
          <a:prstGeom prst="rect">
            <a:avLst/>
          </a:prstGeom>
          <a:noFill/>
          <a:ln>
            <a:noFill/>
          </a:ln>
        </p:spPr>
        <p:txBody>
          <a:bodyPr spcFirstLastPara="1" wrap="square" lIns="396000" tIns="45700" rIns="91425" bIns="45700" anchor="t" anchorCtr="0">
            <a:noAutofit/>
          </a:bodyPr>
          <a:lstStyle/>
          <a:p>
            <a:pPr marL="0" lvl="0" indent="-103632" algn="l" rtl="0">
              <a:spcBef>
                <a:spcPts val="0"/>
              </a:spcBef>
              <a:spcAft>
                <a:spcPts val="0"/>
              </a:spcAft>
              <a:buSzPts val="1632"/>
              <a:buFont typeface="Noto Sans Symbols"/>
              <a:buChar char="⮚"/>
            </a:pPr>
            <a:r>
              <a:rPr lang="en" sz="2400">
                <a:latin typeface="Times New Roman"/>
                <a:ea typeface="Times New Roman"/>
                <a:cs typeface="Times New Roman"/>
                <a:sym typeface="Times New Roman"/>
              </a:rPr>
              <a:t>Worldwide, 3 million deaths every year result from harmful use of alcohol, this represent 5.3 % of all deaths.</a:t>
            </a:r>
            <a:endParaRPr/>
          </a:p>
          <a:p>
            <a:pPr marL="0" lvl="0" indent="-103632" algn="l" rtl="0">
              <a:spcBef>
                <a:spcPts val="400"/>
              </a:spcBef>
              <a:spcAft>
                <a:spcPts val="0"/>
              </a:spcAft>
              <a:buSzPts val="1632"/>
              <a:buFont typeface="Noto Sans Symbols"/>
              <a:buChar char="⮚"/>
            </a:pPr>
            <a:r>
              <a:rPr lang="en" sz="2400">
                <a:latin typeface="Times New Roman"/>
                <a:ea typeface="Times New Roman"/>
                <a:cs typeface="Times New Roman"/>
                <a:sym typeface="Times New Roman"/>
              </a:rPr>
              <a:t>The harmful use of alcohol is a causal factor in more than 200 disease and injury conditions.</a:t>
            </a:r>
            <a:endParaRPr/>
          </a:p>
          <a:p>
            <a:pPr marL="0" lvl="0" indent="-103632" algn="l" rtl="0">
              <a:spcBef>
                <a:spcPts val="400"/>
              </a:spcBef>
              <a:spcAft>
                <a:spcPts val="0"/>
              </a:spcAft>
              <a:buSzPts val="1632"/>
              <a:buFont typeface="Noto Sans Symbols"/>
              <a:buChar char="⮚"/>
            </a:pPr>
            <a:r>
              <a:rPr lang="en" sz="2400">
                <a:latin typeface="Times New Roman"/>
                <a:ea typeface="Times New Roman"/>
                <a:cs typeface="Times New Roman"/>
                <a:sym typeface="Times New Roman"/>
              </a:rPr>
              <a:t>Alcohol consumption causes death and disability relatively early in life. In the age group 20–39 years approximately 13.5 % of the total deaths are alcohol-attributable.</a:t>
            </a:r>
            <a:endParaRPr/>
          </a:p>
          <a:p>
            <a:pPr marL="0" lvl="0" indent="-103632" algn="l" rtl="0">
              <a:spcBef>
                <a:spcPts val="400"/>
              </a:spcBef>
              <a:spcAft>
                <a:spcPts val="0"/>
              </a:spcAft>
              <a:buSzPts val="1632"/>
              <a:buFont typeface="Noto Sans Symbols"/>
              <a:buChar char="⮚"/>
            </a:pPr>
            <a:r>
              <a:rPr lang="en" sz="2400">
                <a:latin typeface="Times New Roman"/>
                <a:ea typeface="Times New Roman"/>
                <a:cs typeface="Times New Roman"/>
                <a:sym typeface="Times New Roman"/>
              </a:rPr>
              <a:t>There is a causal relationship between harmful use of alcohol and a range of mental and behavioural disorders, other noncommunicable conditions as well as injuries.</a:t>
            </a:r>
            <a:endParaRPr/>
          </a:p>
          <a:p>
            <a:pPr marL="0" lvl="0" indent="0" algn="just" rtl="0">
              <a:spcBef>
                <a:spcPts val="400"/>
              </a:spcBef>
              <a:spcAft>
                <a:spcPts val="0"/>
              </a:spcAft>
              <a:buSzPts val="1632"/>
              <a:buNone/>
            </a:pPr>
            <a:r>
              <a:rPr lang="en" sz="2400"/>
              <a:t>(WHO, 2018)</a:t>
            </a:r>
            <a:endParaRPr/>
          </a:p>
          <a:p>
            <a:pPr marL="0" lvl="0" indent="0" algn="just" rtl="0">
              <a:spcBef>
                <a:spcPts val="400"/>
              </a:spcBef>
              <a:spcAft>
                <a:spcPts val="0"/>
              </a:spcAft>
              <a:buSzPts val="1632"/>
              <a:buFont typeface="Noto Sans Symbols"/>
              <a:buNone/>
            </a:pP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4"/>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3690"/>
              <a:buFont typeface="Arial"/>
              <a:buNone/>
            </a:pPr>
            <a:r>
              <a:rPr lang="en" sz="3690"/>
              <a:t>PSYCHIATRIC DISORDERS DUE TO</a:t>
            </a:r>
            <a:br>
              <a:rPr lang="en" sz="3690"/>
            </a:br>
            <a:r>
              <a:rPr lang="en" sz="3690"/>
              <a:t>ALCOHOL DEPENDENCE</a:t>
            </a:r>
            <a:endParaRPr sz="3690"/>
          </a:p>
        </p:txBody>
      </p:sp>
      <p:sp>
        <p:nvSpPr>
          <p:cNvPr id="382" name="Google Shape;382;p64"/>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sp>
        <p:nvSpPr>
          <p:cNvPr id="383" name="Google Shape;383;p64"/>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b="1"/>
              <a:t>1. Alcohol Intoxication</a:t>
            </a:r>
            <a:endParaRPr/>
          </a:p>
          <a:p>
            <a:pPr marL="0" lvl="0" indent="0" algn="l" rtl="0">
              <a:spcBef>
                <a:spcPts val="400"/>
              </a:spcBef>
              <a:spcAft>
                <a:spcPts val="0"/>
              </a:spcAft>
              <a:buSzPts val="1632"/>
              <a:buNone/>
            </a:pPr>
            <a:r>
              <a:rPr lang="en" sz="2400"/>
              <a:t>Symptoms of alcohol intoxication include disinhibition of sexual or aggressive impulses, mood lability, impaired judgment, impaired social or occupational functioning, slurred speech, incoordination, unsteady gait, nystagmus, and flushed face. </a:t>
            </a:r>
            <a:endParaRPr/>
          </a:p>
          <a:p>
            <a:pPr marL="0" lvl="0" indent="0" algn="l" rtl="0">
              <a:spcBef>
                <a:spcPts val="400"/>
              </a:spcBef>
              <a:spcAft>
                <a:spcPts val="0"/>
              </a:spcAft>
              <a:buSzPts val="1632"/>
              <a:buNone/>
            </a:pPr>
            <a:r>
              <a:rPr lang="en" sz="2400"/>
              <a:t>Intoxication usually occurs at blood alcohol levels between 100 and 200 mg/dL. Death has been reported at levels ranging from 400 to 700 mg/dL.</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5"/>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389" name="Google Shape;389;p65"/>
          <p:cNvSpPr txBox="1">
            <a:spLocks noGrp="1"/>
          </p:cNvSpPr>
          <p:nvPr>
            <p:ph type="body" idx="2"/>
          </p:nvPr>
        </p:nvSpPr>
        <p:spPr>
          <a:xfrm>
            <a:off x="405880" y="971550"/>
            <a:ext cx="8496944" cy="383244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632"/>
              <a:buNone/>
            </a:pPr>
            <a:r>
              <a:rPr lang="en" sz="2400" b="1"/>
              <a:t>2. Alcohol Withdrawal</a:t>
            </a:r>
            <a:endParaRPr/>
          </a:p>
          <a:p>
            <a:pPr marL="0" lvl="0" indent="0" algn="just" rtl="0">
              <a:spcBef>
                <a:spcPts val="400"/>
              </a:spcBef>
              <a:spcAft>
                <a:spcPts val="0"/>
              </a:spcAft>
              <a:buSzPts val="1632"/>
              <a:buNone/>
            </a:pPr>
            <a:r>
              <a:rPr lang="en" sz="2400"/>
              <a:t>Within 4 to 12 hours of cessation of or reduction in heavy and prolonged (several days or longer) alcohol use, the following symptoms may appear: coarse tremor of hands, tongue, or eyelids; nausea or vomiting; malaise or weakness; tachycardia; sweating; elevated blood pressure; anxiety; depressed mood or irritability; transient hallucinations or illusions; headache; and insomnia. </a:t>
            </a:r>
            <a:endParaRPr/>
          </a:p>
          <a:p>
            <a:pPr marL="0" lvl="0" indent="0" algn="just" rtl="0">
              <a:spcBef>
                <a:spcPts val="400"/>
              </a:spcBef>
              <a:spcAft>
                <a:spcPts val="0"/>
              </a:spcAft>
              <a:buSzPts val="1632"/>
              <a:buNone/>
            </a:pPr>
            <a:r>
              <a:rPr lang="en" sz="2400"/>
              <a:t>Sometimes the withdrawal syndrome may be more severe, characterized by one of the following three disturbances:</a:t>
            </a:r>
            <a:endParaRPr/>
          </a:p>
          <a:p>
            <a:pPr marL="0" lvl="0" indent="-103632" algn="just" rtl="0">
              <a:spcBef>
                <a:spcPts val="400"/>
              </a:spcBef>
              <a:spcAft>
                <a:spcPts val="0"/>
              </a:spcAft>
              <a:buSzPts val="1632"/>
              <a:buFont typeface="Noto Sans Symbols"/>
              <a:buChar char="❑"/>
            </a:pPr>
            <a:r>
              <a:rPr lang="en" sz="2400"/>
              <a:t>Delirium tremens</a:t>
            </a:r>
            <a:endParaRPr/>
          </a:p>
          <a:p>
            <a:pPr marL="0" lvl="0" indent="-103632" algn="just" rtl="0">
              <a:spcBef>
                <a:spcPts val="400"/>
              </a:spcBef>
              <a:spcAft>
                <a:spcPts val="0"/>
              </a:spcAft>
              <a:buSzPts val="1632"/>
              <a:buFont typeface="Noto Sans Symbols"/>
              <a:buChar char="❑"/>
            </a:pPr>
            <a:r>
              <a:rPr lang="en" sz="2400"/>
              <a:t>Alcoholic seizures</a:t>
            </a:r>
            <a:endParaRPr/>
          </a:p>
          <a:p>
            <a:pPr marL="0" lvl="0" indent="-103632" algn="just" rtl="0">
              <a:spcBef>
                <a:spcPts val="400"/>
              </a:spcBef>
              <a:spcAft>
                <a:spcPts val="0"/>
              </a:spcAft>
              <a:buSzPts val="1632"/>
              <a:buFont typeface="Noto Sans Symbols"/>
              <a:buChar char="❑"/>
            </a:pPr>
            <a:r>
              <a:rPr lang="en" sz="2400"/>
              <a:t>Alcoholic hallucinosis</a:t>
            </a:r>
            <a:endParaRPr sz="2400"/>
          </a:p>
          <a:p>
            <a:pPr marL="0" lvl="0" indent="0" algn="just" rtl="0">
              <a:spcBef>
                <a:spcPts val="400"/>
              </a:spcBef>
              <a:spcAft>
                <a:spcPts val="0"/>
              </a:spcAft>
              <a:buSzPts val="1632"/>
              <a:buNone/>
            </a:pP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body" idx="2"/>
          </p:nvPr>
        </p:nvSpPr>
        <p:spPr>
          <a:xfrm>
            <a:off x="405880" y="971549"/>
            <a:ext cx="8496944" cy="3832450"/>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a:t> </a:t>
            </a:r>
            <a:r>
              <a:rPr lang="en" sz="2400" b="1"/>
              <a:t>Substance Abuse</a:t>
            </a:r>
            <a:endParaRPr/>
          </a:p>
          <a:p>
            <a:pPr marL="0" lvl="0" indent="0" algn="l" rtl="0">
              <a:spcBef>
                <a:spcPts val="400"/>
              </a:spcBef>
              <a:spcAft>
                <a:spcPts val="0"/>
              </a:spcAft>
              <a:buSzPts val="1632"/>
              <a:buNone/>
            </a:pPr>
            <a:r>
              <a:rPr lang="en" sz="2400" i="1"/>
              <a:t>(APA, 2000) identifies substance abuse </a:t>
            </a:r>
            <a:r>
              <a:rPr lang="en" sz="2400"/>
              <a:t>as a maladaptive pattern of substance use manifested by       recurrent and significant adverse consequences related to repeated use of the substance. Substance     abuse has also been referred to as any use of substances that poses significant hazards to health.</a:t>
            </a:r>
            <a:endParaRPr/>
          </a:p>
          <a:p>
            <a:pPr marL="0" lvl="0" indent="0" algn="l" rtl="0">
              <a:spcBef>
                <a:spcPts val="400"/>
              </a:spcBef>
              <a:spcAft>
                <a:spcPts val="0"/>
              </a:spcAft>
              <a:buSzPts val="1632"/>
              <a:buNone/>
            </a:pPr>
            <a:r>
              <a:rPr lang="en" sz="2400" b="1"/>
              <a:t>Substance intoxication </a:t>
            </a:r>
            <a:endParaRPr/>
          </a:p>
          <a:p>
            <a:pPr marL="0" lvl="0" indent="0" algn="l" rtl="0">
              <a:spcBef>
                <a:spcPts val="400"/>
              </a:spcBef>
              <a:spcAft>
                <a:spcPts val="0"/>
              </a:spcAft>
              <a:buSzPts val="1632"/>
              <a:buNone/>
            </a:pPr>
            <a:r>
              <a:rPr lang="en" sz="2400"/>
              <a:t>A transient condition following the administration of alcohol or other psychoactive substance, resulting in disturbances in level of consciousness, cognition, perception, affect or behaviour, or other   psychophysiological functions and responses (ICD 10).</a:t>
            </a:r>
            <a:endParaRPr/>
          </a:p>
        </p:txBody>
      </p:sp>
      <p:sp>
        <p:nvSpPr>
          <p:cNvPr id="284" name="Google Shape;284;p48"/>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6"/>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395" name="Google Shape;395;p66"/>
          <p:cNvSpPr txBox="1">
            <a:spLocks noGrp="1"/>
          </p:cNvSpPr>
          <p:nvPr>
            <p:ph type="body" idx="2"/>
          </p:nvPr>
        </p:nvSpPr>
        <p:spPr>
          <a:xfrm>
            <a:off x="405880" y="971550"/>
            <a:ext cx="8496944" cy="3832448"/>
          </a:xfrm>
          <a:prstGeom prst="rect">
            <a:avLst/>
          </a:prstGeom>
          <a:noFill/>
          <a:ln>
            <a:noFill/>
          </a:ln>
        </p:spPr>
        <p:txBody>
          <a:bodyPr spcFirstLastPara="1" wrap="square" lIns="396000" tIns="45700" rIns="91425" bIns="45700" anchor="t" anchorCtr="0">
            <a:noAutofit/>
          </a:bodyPr>
          <a:lstStyle/>
          <a:p>
            <a:pPr marL="0" lvl="0" indent="0" algn="just" rtl="0">
              <a:lnSpc>
                <a:spcPct val="90000"/>
              </a:lnSpc>
              <a:spcBef>
                <a:spcPts val="0"/>
              </a:spcBef>
              <a:spcAft>
                <a:spcPts val="0"/>
              </a:spcAft>
              <a:buSzPts val="1510"/>
              <a:buNone/>
            </a:pPr>
            <a:r>
              <a:rPr lang="en" sz="2220" b="1" u="sng"/>
              <a:t>Delirium tremens (DT)</a:t>
            </a:r>
            <a:endParaRPr sz="2220"/>
          </a:p>
          <a:p>
            <a:pPr marL="0" lvl="0" indent="0" algn="just" rtl="0">
              <a:lnSpc>
                <a:spcPct val="90000"/>
              </a:lnSpc>
              <a:spcBef>
                <a:spcPts val="400"/>
              </a:spcBef>
              <a:spcAft>
                <a:spcPts val="0"/>
              </a:spcAft>
              <a:buSzPts val="1510"/>
              <a:buNone/>
            </a:pPr>
            <a:r>
              <a:rPr lang="en" sz="2220"/>
              <a:t>It is the most severe alcohol withdrawal syndrome. It occurs usually within 2-4 days of complete or significant abstinence from heavy alcohol drinking in about 5% of patients, as compared to acute tremulousness which occurs in about 34% of patients. The course is short, with recovery occurring within 3-7 days. This is an acute organic brain syndrome (delirium) with characteristics features of:</a:t>
            </a:r>
            <a:endParaRPr/>
          </a:p>
          <a:p>
            <a:pPr marL="0" lvl="0" indent="-95859" algn="just" rtl="0">
              <a:lnSpc>
                <a:spcPct val="90000"/>
              </a:lnSpc>
              <a:spcBef>
                <a:spcPts val="400"/>
              </a:spcBef>
              <a:spcAft>
                <a:spcPts val="0"/>
              </a:spcAft>
              <a:buSzPts val="1510"/>
              <a:buFont typeface="Noto Sans Symbols"/>
              <a:buChar char="❑"/>
            </a:pPr>
            <a:r>
              <a:rPr lang="en" sz="2220"/>
              <a:t>Clouding of consciousness with disorientation in time and place.</a:t>
            </a:r>
            <a:endParaRPr/>
          </a:p>
          <a:p>
            <a:pPr marL="0" lvl="0" indent="-95859" algn="just" rtl="0">
              <a:lnSpc>
                <a:spcPct val="90000"/>
              </a:lnSpc>
              <a:spcBef>
                <a:spcPts val="400"/>
              </a:spcBef>
              <a:spcAft>
                <a:spcPts val="0"/>
              </a:spcAft>
              <a:buSzPts val="1510"/>
              <a:buFont typeface="Noto Sans Symbols"/>
              <a:buChar char="❑"/>
            </a:pPr>
            <a:r>
              <a:rPr lang="en" sz="2220"/>
              <a:t>Poor attention span and distractibility,</a:t>
            </a:r>
            <a:endParaRPr/>
          </a:p>
          <a:p>
            <a:pPr marL="0" lvl="0" indent="-95859" algn="just" rtl="0">
              <a:lnSpc>
                <a:spcPct val="90000"/>
              </a:lnSpc>
              <a:spcBef>
                <a:spcPts val="400"/>
              </a:spcBef>
              <a:spcAft>
                <a:spcPts val="0"/>
              </a:spcAft>
              <a:buSzPts val="1510"/>
              <a:buFont typeface="Noto Sans Symbols"/>
              <a:buChar char="❑"/>
            </a:pPr>
            <a:r>
              <a:rPr lang="en" sz="2220"/>
              <a:t>Visual and also auditory hallucinations and illusions, which are often vivid and very frightening, Tactile hallucinations of insects crawling over the body may occur,</a:t>
            </a:r>
            <a:endParaRPr/>
          </a:p>
          <a:p>
            <a:pPr marL="0" lvl="0" indent="0" algn="just" rtl="0">
              <a:lnSpc>
                <a:spcPct val="90000"/>
              </a:lnSpc>
              <a:spcBef>
                <a:spcPts val="400"/>
              </a:spcBef>
              <a:spcAft>
                <a:spcPts val="0"/>
              </a:spcAft>
              <a:buSzPts val="881"/>
              <a:buNone/>
            </a:pPr>
            <a:r>
              <a:rPr lang="en" sz="1295" b="1" u="sng"/>
              <a:t/>
            </a:r>
            <a:br>
              <a:rPr lang="en" sz="1295" b="1" u="sng"/>
            </a:br>
            <a:r>
              <a:rPr lang="en" sz="1295" b="1"/>
              <a:t> </a:t>
            </a:r>
            <a:endParaRPr sz="129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7"/>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401" name="Google Shape;401;p67"/>
          <p:cNvSpPr txBox="1">
            <a:spLocks noGrp="1"/>
          </p:cNvSpPr>
          <p:nvPr>
            <p:ph type="body" idx="2"/>
          </p:nvPr>
        </p:nvSpPr>
        <p:spPr>
          <a:xfrm>
            <a:off x="405880" y="1028700"/>
            <a:ext cx="8496944" cy="3775298"/>
          </a:xfrm>
          <a:prstGeom prst="rect">
            <a:avLst/>
          </a:prstGeom>
          <a:noFill/>
          <a:ln>
            <a:noFill/>
          </a:ln>
        </p:spPr>
        <p:txBody>
          <a:bodyPr spcFirstLastPara="1" wrap="square" lIns="396000" tIns="45700" rIns="91425" bIns="45700" anchor="t" anchorCtr="0">
            <a:noAutofit/>
          </a:bodyPr>
          <a:lstStyle/>
          <a:p>
            <a:pPr marL="0" lvl="0" indent="-120904" algn="just" rtl="0">
              <a:spcBef>
                <a:spcPts val="0"/>
              </a:spcBef>
              <a:spcAft>
                <a:spcPts val="0"/>
              </a:spcAft>
              <a:buSzPts val="1904"/>
              <a:buFont typeface="Noto Sans Symbols"/>
              <a:buChar char="❑"/>
            </a:pPr>
            <a:r>
              <a:rPr lang="en" sz="2800"/>
              <a:t>Marked autonomic disturbance with tachycardia, fever, hypertension, sweating and papillary dilation,</a:t>
            </a:r>
            <a:endParaRPr/>
          </a:p>
          <a:p>
            <a:pPr marL="0" lvl="0" indent="-120904" algn="just" rtl="0">
              <a:spcBef>
                <a:spcPts val="400"/>
              </a:spcBef>
              <a:spcAft>
                <a:spcPts val="0"/>
              </a:spcAft>
              <a:buSzPts val="1904"/>
              <a:buFont typeface="Noto Sans Symbols"/>
              <a:buChar char="❑"/>
            </a:pPr>
            <a:r>
              <a:rPr lang="en" sz="2800"/>
              <a:t>Psychomotor agitation and ataxia,</a:t>
            </a:r>
            <a:endParaRPr/>
          </a:p>
          <a:p>
            <a:pPr marL="0" lvl="0" indent="-120904" algn="just" rtl="0">
              <a:spcBef>
                <a:spcPts val="400"/>
              </a:spcBef>
              <a:spcAft>
                <a:spcPts val="0"/>
              </a:spcAft>
              <a:buSzPts val="1904"/>
              <a:buFont typeface="Noto Sans Symbols"/>
              <a:buChar char="❑"/>
            </a:pPr>
            <a:r>
              <a:rPr lang="en" sz="2800"/>
              <a:t>Insomnia, with a reversal of sleep- wake pattern,</a:t>
            </a:r>
            <a:endParaRPr/>
          </a:p>
          <a:p>
            <a:pPr marL="0" lvl="0" indent="-120904" algn="just" rtl="0">
              <a:spcBef>
                <a:spcPts val="400"/>
              </a:spcBef>
              <a:spcAft>
                <a:spcPts val="0"/>
              </a:spcAft>
              <a:buSzPts val="1904"/>
              <a:buFont typeface="Noto Sans Symbols"/>
              <a:buChar char="❑"/>
            </a:pPr>
            <a:r>
              <a:rPr lang="en" sz="2800"/>
              <a:t>Dehydration with electrolyte imbalance.</a:t>
            </a:r>
            <a:endParaRPr/>
          </a:p>
          <a:p>
            <a:pPr marL="0" lvl="0" indent="-120904" algn="just" rtl="0">
              <a:spcBef>
                <a:spcPts val="400"/>
              </a:spcBef>
              <a:spcAft>
                <a:spcPts val="0"/>
              </a:spcAft>
              <a:buSzPts val="1904"/>
              <a:buFont typeface="Noto Sans Symbols"/>
              <a:buChar char="❑"/>
            </a:pPr>
            <a:r>
              <a:rPr lang="en" sz="2800"/>
              <a:t>Death can occur in 5-10% of patients with delirium tremens and is often due to cardiovascular collapse, infection, hyperthermia or self-inflicted injury. </a:t>
            </a:r>
            <a:endParaRPr/>
          </a:p>
          <a:p>
            <a:pPr marL="0" lvl="0" indent="0" algn="just" rtl="0">
              <a:spcBef>
                <a:spcPts val="400"/>
              </a:spcBef>
              <a:spcAft>
                <a:spcPts val="0"/>
              </a:spcAft>
              <a:buSzPts val="1904"/>
              <a:buFont typeface="Noto Sans Symbols"/>
              <a:buNone/>
            </a:pP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8"/>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407" name="Google Shape;407;p68"/>
          <p:cNvSpPr txBox="1">
            <a:spLocks noGrp="1"/>
          </p:cNvSpPr>
          <p:nvPr>
            <p:ph type="body" idx="2"/>
          </p:nvPr>
        </p:nvSpPr>
        <p:spPr>
          <a:xfrm>
            <a:off x="405880" y="1028700"/>
            <a:ext cx="8496944" cy="377529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b="1" u="sng"/>
              <a:t>Alcoholic seizures</a:t>
            </a:r>
            <a:endParaRPr sz="2400"/>
          </a:p>
          <a:p>
            <a:pPr marL="0" lvl="0" indent="0" algn="l" rtl="0">
              <a:spcBef>
                <a:spcPts val="400"/>
              </a:spcBef>
              <a:spcAft>
                <a:spcPts val="0"/>
              </a:spcAft>
              <a:buSzPts val="1632"/>
              <a:buNone/>
            </a:pPr>
            <a:r>
              <a:rPr lang="en" sz="2400"/>
              <a:t>Generalized tonic-clonic seizures occur in about 10% of alcohol dependence patients, usually 12-48 hours after a heavy bout of drinking.</a:t>
            </a:r>
            <a:endParaRPr/>
          </a:p>
          <a:p>
            <a:pPr marL="0" lvl="0" indent="0" algn="l" rtl="0">
              <a:spcBef>
                <a:spcPts val="400"/>
              </a:spcBef>
              <a:spcAft>
                <a:spcPts val="0"/>
              </a:spcAft>
              <a:buSzPts val="1632"/>
              <a:buNone/>
            </a:pPr>
            <a:r>
              <a:rPr lang="en" sz="2400" b="1" u="sng"/>
              <a:t>Alcoholic hallucinosis</a:t>
            </a:r>
            <a:endParaRPr sz="2400"/>
          </a:p>
          <a:p>
            <a:pPr marL="0" lvl="0" indent="0" algn="l" rtl="0">
              <a:spcBef>
                <a:spcPts val="400"/>
              </a:spcBef>
              <a:spcAft>
                <a:spcPts val="0"/>
              </a:spcAft>
              <a:buSzPts val="1632"/>
              <a:buNone/>
            </a:pPr>
            <a:r>
              <a:rPr lang="en" sz="2400"/>
              <a:t>Alcoholic hallucinosis is characterized by the presence of hallucinations (usually auditory) during partial or complete abstinence, following regular alcohol intake. It occur in 2% of patients. Hallucination persist after the withdrawal syndrome is over, and classically occur in clear consciousness.</a:t>
            </a:r>
            <a:endParaRPr/>
          </a:p>
          <a:p>
            <a:pPr marL="0" lvl="0" indent="0" algn="l" rtl="0">
              <a:spcBef>
                <a:spcPts val="400"/>
              </a:spcBef>
              <a:spcAft>
                <a:spcPts val="0"/>
              </a:spcAft>
              <a:buSzPts val="1632"/>
              <a:buNone/>
            </a:pPr>
            <a:endParaRPr sz="2400"/>
          </a:p>
          <a:p>
            <a:pPr marL="0" lvl="0" indent="0" algn="l" rtl="0">
              <a:spcBef>
                <a:spcPts val="400"/>
              </a:spcBef>
              <a:spcAft>
                <a:spcPts val="0"/>
              </a:spcAft>
              <a:buSzPts val="1632"/>
              <a:buNone/>
            </a:pP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9"/>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413" name="Google Shape;413;p69"/>
          <p:cNvSpPr txBox="1">
            <a:spLocks noGrp="1"/>
          </p:cNvSpPr>
          <p:nvPr>
            <p:ph type="body" idx="1"/>
          </p:nvPr>
        </p:nvSpPr>
        <p:spPr>
          <a:xfrm>
            <a:off x="395536" y="914401"/>
            <a:ext cx="8496944" cy="40004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r>
              <a:rPr lang="en" b="1"/>
              <a:t>3. </a:t>
            </a:r>
            <a:r>
              <a:rPr lang="en" b="1" i="1"/>
              <a:t>Alcohol- induced amnestic disorders</a:t>
            </a:r>
            <a:endParaRPr b="1"/>
          </a:p>
        </p:txBody>
      </p:sp>
      <p:sp>
        <p:nvSpPr>
          <p:cNvPr id="414" name="Google Shape;414;p69"/>
          <p:cNvSpPr txBox="1">
            <a:spLocks noGrp="1"/>
          </p:cNvSpPr>
          <p:nvPr>
            <p:ph type="body" idx="2"/>
          </p:nvPr>
        </p:nvSpPr>
        <p:spPr>
          <a:xfrm>
            <a:off x="405880" y="1371600"/>
            <a:ext cx="8496944" cy="343239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360"/>
              <a:buNone/>
            </a:pPr>
            <a:r>
              <a:rPr lang="en" sz="2000"/>
              <a:t>Chronic alcohol abuse associated with thiamine (vitamin 'B1') deficiency is the most frequent cause of amnestic disorders. This condition is divided into:</a:t>
            </a:r>
            <a:endParaRPr/>
          </a:p>
          <a:p>
            <a:pPr marL="0" lvl="0" indent="0" algn="l" rtl="0">
              <a:spcBef>
                <a:spcPts val="400"/>
              </a:spcBef>
              <a:spcAft>
                <a:spcPts val="0"/>
              </a:spcAft>
              <a:buSzPts val="1360"/>
              <a:buNone/>
            </a:pPr>
            <a:r>
              <a:rPr lang="en" sz="2000"/>
              <a:t>a) Wernicke's syndrome: This is characterized by prominent cerebellar ataxia, palsy of the 6th cranial nerve, peripheral neuropathy and mental confusion.</a:t>
            </a:r>
            <a:endParaRPr/>
          </a:p>
          <a:p>
            <a:pPr marL="0" lvl="0" indent="0" algn="l" rtl="0">
              <a:spcBef>
                <a:spcPts val="400"/>
              </a:spcBef>
              <a:spcAft>
                <a:spcPts val="0"/>
              </a:spcAft>
              <a:buSzPts val="1360"/>
              <a:buNone/>
            </a:pPr>
            <a:r>
              <a:rPr lang="en" sz="2000"/>
              <a:t>b) Korsakoff' s syndrome: The prominent symptom in Korsakoff' s syndrome is gross memory disturbance. Other symptoms include:</a:t>
            </a:r>
            <a:endParaRPr/>
          </a:p>
          <a:p>
            <a:pPr marL="0" lvl="0" indent="0" algn="l" rtl="0">
              <a:spcBef>
                <a:spcPts val="400"/>
              </a:spcBef>
              <a:spcAft>
                <a:spcPts val="0"/>
              </a:spcAft>
              <a:buSzPts val="1360"/>
              <a:buNone/>
            </a:pPr>
            <a:r>
              <a:rPr lang="en" sz="2000"/>
              <a:t>• Disorientation</a:t>
            </a:r>
            <a:endParaRPr/>
          </a:p>
          <a:p>
            <a:pPr marL="0" lvl="0" indent="0" algn="l" rtl="0">
              <a:spcBef>
                <a:spcPts val="400"/>
              </a:spcBef>
              <a:spcAft>
                <a:spcPts val="0"/>
              </a:spcAft>
              <a:buSzPts val="1360"/>
              <a:buNone/>
            </a:pPr>
            <a:r>
              <a:rPr lang="en" sz="2000"/>
              <a:t>• Confusion</a:t>
            </a:r>
            <a:endParaRPr/>
          </a:p>
          <a:p>
            <a:pPr marL="0" lvl="0" indent="0" algn="l" rtl="0">
              <a:spcBef>
                <a:spcPts val="400"/>
              </a:spcBef>
              <a:spcAft>
                <a:spcPts val="0"/>
              </a:spcAft>
              <a:buSzPts val="1360"/>
              <a:buNone/>
            </a:pPr>
            <a:r>
              <a:rPr lang="en" sz="2000"/>
              <a:t>• Confabulation</a:t>
            </a:r>
            <a:endParaRPr/>
          </a:p>
          <a:p>
            <a:pPr marL="0" lvl="0" indent="0" algn="l" rtl="0">
              <a:spcBef>
                <a:spcPts val="400"/>
              </a:spcBef>
              <a:spcAft>
                <a:spcPts val="0"/>
              </a:spcAft>
              <a:buSzPts val="1360"/>
              <a:buNone/>
            </a:pPr>
            <a:r>
              <a:rPr lang="en" sz="2000"/>
              <a:t>• Poor attention span and distractibility</a:t>
            </a:r>
            <a:endParaRPr/>
          </a:p>
          <a:p>
            <a:pPr marL="0" lvl="0" indent="0" algn="l" rtl="0">
              <a:spcBef>
                <a:spcPts val="400"/>
              </a:spcBef>
              <a:spcAft>
                <a:spcPts val="0"/>
              </a:spcAft>
              <a:buSzPts val="1360"/>
              <a:buNone/>
            </a:pPr>
            <a:r>
              <a:rPr lang="en" sz="2000"/>
              <a:t>• Impairment of insight</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0"/>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420" name="Google Shape;420;p70"/>
          <p:cNvSpPr txBox="1">
            <a:spLocks noGrp="1"/>
          </p:cNvSpPr>
          <p:nvPr>
            <p:ph type="body" idx="2"/>
          </p:nvPr>
        </p:nvSpPr>
        <p:spPr>
          <a:xfrm>
            <a:off x="405880" y="800100"/>
            <a:ext cx="8496944" cy="400389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b="1"/>
              <a:t>4. </a:t>
            </a:r>
            <a:r>
              <a:rPr lang="en" sz="2400" b="1" i="1"/>
              <a:t>Alcohol- induced psychiatric disorders</a:t>
            </a:r>
            <a:endParaRPr/>
          </a:p>
          <a:p>
            <a:pPr marL="0" lvl="0" indent="0" algn="l" rtl="0">
              <a:spcBef>
                <a:spcPts val="400"/>
              </a:spcBef>
              <a:spcAft>
                <a:spcPts val="0"/>
              </a:spcAft>
              <a:buSzPts val="1632"/>
              <a:buNone/>
            </a:pPr>
            <a:r>
              <a:rPr lang="en" sz="2400"/>
              <a:t>a) Alcohol-induced dementia: It is a long term complication of alcohol abuse, characterized by global decrease in cognitive functioning (decreased intellectual functioning and memory). This disorder tends to improve with abstinence, but most of the patients may have permanent disabilities.</a:t>
            </a:r>
            <a:endParaRPr/>
          </a:p>
          <a:p>
            <a:pPr marL="0" lvl="0" indent="0" algn="l" rtl="0">
              <a:spcBef>
                <a:spcPts val="400"/>
              </a:spcBef>
              <a:spcAft>
                <a:spcPts val="0"/>
              </a:spcAft>
              <a:buSzPts val="1632"/>
              <a:buNone/>
            </a:pPr>
            <a:r>
              <a:rPr lang="en" sz="2400"/>
              <a:t>b) Alcohol-induced mood disorders: Excess drinking may induce persistent depression or anxiety</a:t>
            </a:r>
            <a:endParaRPr/>
          </a:p>
          <a:p>
            <a:pPr marL="0" lvl="0" indent="0" algn="l" rtl="0">
              <a:spcBef>
                <a:spcPts val="400"/>
              </a:spcBef>
              <a:spcAft>
                <a:spcPts val="0"/>
              </a:spcAft>
              <a:buSzPts val="1632"/>
              <a:buNone/>
            </a:pPr>
            <a:r>
              <a:rPr lang="en" sz="2400"/>
              <a:t>c) Suicidal behavior: Suicidal rates are higher in alcoholics when compared to non-alcoholics of the same age. The risk factors for suicidal behavior are continued drinking, co-morbid major depression, serious medical illness, unemployment and poor social support.</a:t>
            </a:r>
            <a:endParaRPr/>
          </a:p>
          <a:p>
            <a:pPr marL="0" lvl="0" indent="0" algn="l" rtl="0">
              <a:spcBef>
                <a:spcPts val="400"/>
              </a:spcBef>
              <a:spcAft>
                <a:spcPts val="0"/>
              </a:spcAft>
              <a:buSzPts val="1632"/>
              <a:buNone/>
            </a:pP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71"/>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426" name="Google Shape;426;p71"/>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sp>
        <p:nvSpPr>
          <p:cNvPr id="427" name="Google Shape;427;p71"/>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632"/>
              <a:buNone/>
            </a:pPr>
            <a:r>
              <a:rPr lang="en" sz="2400"/>
              <a:t>d) Alcohol-induced anxiety disorder: Alcohol persons report panic attacks during acute withdrawal, similarly during the first 4 to 6 weeks of abstinence.</a:t>
            </a:r>
            <a:endParaRPr/>
          </a:p>
          <a:p>
            <a:pPr marL="0" lvl="0" indent="0" algn="just" rtl="0">
              <a:spcBef>
                <a:spcPts val="400"/>
              </a:spcBef>
              <a:spcAft>
                <a:spcPts val="0"/>
              </a:spcAft>
              <a:buSzPts val="1632"/>
              <a:buNone/>
            </a:pPr>
            <a:r>
              <a:rPr lang="en" sz="2400"/>
              <a:t>e) Impaired psychosexual function: Erectile dysfunction and delayed ejaculation are common in chronic alcoholics</a:t>
            </a:r>
            <a:endParaRPr/>
          </a:p>
          <a:p>
            <a:pPr marL="0" lvl="0" indent="0" algn="l" rtl="0">
              <a:spcBef>
                <a:spcPts val="400"/>
              </a:spcBef>
              <a:spcAft>
                <a:spcPts val="0"/>
              </a:spcAft>
              <a:buSzPts val="952"/>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72"/>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3690"/>
              <a:buFont typeface="Arial"/>
              <a:buNone/>
            </a:pPr>
            <a:r>
              <a:rPr lang="en" sz="3690"/>
              <a:t>Treatment </a:t>
            </a:r>
            <a:br>
              <a:rPr lang="en" sz="3690"/>
            </a:br>
            <a:endParaRPr sz="3690"/>
          </a:p>
        </p:txBody>
      </p:sp>
      <p:sp>
        <p:nvSpPr>
          <p:cNvPr id="433" name="Google Shape;433;p72"/>
          <p:cNvSpPr txBox="1">
            <a:spLocks noGrp="1"/>
          </p:cNvSpPr>
          <p:nvPr>
            <p:ph type="body" idx="2"/>
          </p:nvPr>
        </p:nvSpPr>
        <p:spPr>
          <a:xfrm>
            <a:off x="405880" y="1028700"/>
            <a:ext cx="8496944" cy="377529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360"/>
              <a:buNone/>
            </a:pPr>
            <a:r>
              <a:rPr lang="en" sz="2000"/>
              <a:t>Hospitalization</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3"/>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439" name="Google Shape;439;p73"/>
          <p:cNvSpPr txBox="1">
            <a:spLocks noGrp="1"/>
          </p:cNvSpPr>
          <p:nvPr>
            <p:ph type="body" idx="2"/>
          </p:nvPr>
        </p:nvSpPr>
        <p:spPr>
          <a:xfrm>
            <a:off x="405880" y="914400"/>
            <a:ext cx="8496944" cy="388959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632"/>
              <a:buNone/>
            </a:pPr>
            <a:r>
              <a:rPr lang="en" sz="2400" b="1"/>
              <a:t>Detoxification: T</a:t>
            </a:r>
            <a:r>
              <a:rPr lang="en" sz="2400"/>
              <a:t>he essential first step of detoxification, a thorough physical examination is done. In the absence of a serious medical disorder or combined drug abuse, severe alcohol withdrawal is unlikely. Then in second step, offer rest, provide adequate nutrition, and administer multiple vitamins, especially those containing thiamine and benzodiazepine to reduce withdrawal symptoms.</a:t>
            </a:r>
            <a:endParaRPr/>
          </a:p>
          <a:p>
            <a:pPr marL="0" lvl="0" indent="0" algn="just" rtl="0">
              <a:spcBef>
                <a:spcPts val="400"/>
              </a:spcBef>
              <a:spcAft>
                <a:spcPts val="0"/>
              </a:spcAft>
              <a:buSzPts val="1632"/>
              <a:buNone/>
            </a:pPr>
            <a:r>
              <a:rPr lang="en" sz="2400" b="1" i="1"/>
              <a:t>Alcohol deterrent therapy: </a:t>
            </a:r>
            <a:r>
              <a:rPr lang="en" sz="2400" i="1"/>
              <a:t>Deterrent agents are </a:t>
            </a:r>
            <a:r>
              <a:rPr lang="en" sz="2400"/>
              <a:t>those which are given to desensitize the individual to the effects of alcohol and maintain abstinence. The most commonly</a:t>
            </a:r>
            <a:endParaRPr/>
          </a:p>
          <a:p>
            <a:pPr marL="0" lvl="0" indent="0" algn="just" rtl="0">
              <a:spcBef>
                <a:spcPts val="400"/>
              </a:spcBef>
              <a:spcAft>
                <a:spcPts val="0"/>
              </a:spcAft>
              <a:buSzPts val="1632"/>
              <a:buNone/>
            </a:pPr>
            <a:r>
              <a:rPr lang="en" sz="2400"/>
              <a:t>used drug is disulfiram (tetraethyl thiuram disulfide) or antabuse.</a:t>
            </a:r>
            <a:endParaRPr/>
          </a:p>
          <a:p>
            <a:pPr marL="0" lvl="0" indent="0" algn="just" rtl="0">
              <a:spcBef>
                <a:spcPts val="400"/>
              </a:spcBef>
              <a:spcAft>
                <a:spcPts val="0"/>
              </a:spcAft>
              <a:buSzPts val="1632"/>
              <a:buNone/>
            </a:pP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4"/>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445" name="Google Shape;445;p74"/>
          <p:cNvSpPr txBox="1">
            <a:spLocks noGrp="1"/>
          </p:cNvSpPr>
          <p:nvPr>
            <p:ph type="body" idx="2"/>
          </p:nvPr>
        </p:nvSpPr>
        <p:spPr>
          <a:xfrm>
            <a:off x="405880" y="914400"/>
            <a:ext cx="8496944" cy="3889598"/>
          </a:xfrm>
          <a:prstGeom prst="rect">
            <a:avLst/>
          </a:prstGeom>
          <a:noFill/>
          <a:ln>
            <a:noFill/>
          </a:ln>
        </p:spPr>
        <p:txBody>
          <a:bodyPr spcFirstLastPara="1" wrap="square" lIns="396000" tIns="45700" rIns="91425" bIns="45700" anchor="t" anchorCtr="0">
            <a:noAutofit/>
          </a:bodyPr>
          <a:lstStyle/>
          <a:p>
            <a:pPr marL="0" lvl="0" indent="0" algn="just" rtl="0">
              <a:lnSpc>
                <a:spcPct val="90000"/>
              </a:lnSpc>
              <a:spcBef>
                <a:spcPts val="0"/>
              </a:spcBef>
              <a:spcAft>
                <a:spcPts val="0"/>
              </a:spcAft>
              <a:buSzPts val="2176"/>
              <a:buNone/>
            </a:pPr>
            <a:r>
              <a:rPr lang="en" sz="3200" b="1" i="1"/>
              <a:t>Psychological treatment</a:t>
            </a:r>
            <a:endParaRPr/>
          </a:p>
          <a:p>
            <a:pPr marL="0" lvl="0" indent="0" algn="just" rtl="0">
              <a:lnSpc>
                <a:spcPct val="90000"/>
              </a:lnSpc>
              <a:spcBef>
                <a:spcPts val="400"/>
              </a:spcBef>
              <a:spcAft>
                <a:spcPts val="0"/>
              </a:spcAft>
              <a:buSzPts val="2176"/>
              <a:buNone/>
            </a:pPr>
            <a:r>
              <a:rPr lang="en" sz="3200" i="1"/>
              <a:t>Motivational interviewing: </a:t>
            </a:r>
            <a:endParaRPr/>
          </a:p>
          <a:p>
            <a:pPr marL="0" lvl="0" indent="0" algn="just" rtl="0">
              <a:lnSpc>
                <a:spcPct val="90000"/>
              </a:lnSpc>
              <a:spcBef>
                <a:spcPts val="400"/>
              </a:spcBef>
              <a:spcAft>
                <a:spcPts val="0"/>
              </a:spcAft>
              <a:buSzPts val="2176"/>
              <a:buNone/>
            </a:pPr>
            <a:r>
              <a:rPr lang="en" sz="3200"/>
              <a:t>Motivational interviewing is a patient-centered, directive counseling method for enhancing a person’s internal motivation to change by identifying, exploring, and resolving ambivalence ( Rollnick et al, 2008).</a:t>
            </a:r>
            <a:r>
              <a:rPr lang="en" sz="3200" i="1"/>
              <a:t>This involves </a:t>
            </a:r>
            <a:r>
              <a:rPr lang="en" sz="3200"/>
              <a:t>providing feedback to the patient on the personal risks that alcohol poses, together with a number of options for change.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5"/>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451" name="Google Shape;451;p75"/>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pic>
        <p:nvPicPr>
          <p:cNvPr id="452" name="Google Shape;452;p75"/>
          <p:cNvPicPr preferRelativeResize="0">
            <a:picLocks noGrp="1"/>
          </p:cNvPicPr>
          <p:nvPr>
            <p:ph type="body" idx="2"/>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9"/>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290" name="Google Shape;290;p49"/>
          <p:cNvSpPr txBox="1">
            <a:spLocks noGrp="1"/>
          </p:cNvSpPr>
          <p:nvPr>
            <p:ph type="body" idx="2"/>
          </p:nvPr>
        </p:nvSpPr>
        <p:spPr>
          <a:xfrm>
            <a:off x="405880" y="1257300"/>
            <a:ext cx="8496944" cy="354669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2176"/>
              <a:buNone/>
            </a:pPr>
            <a:r>
              <a:rPr lang="en" sz="3200" b="1"/>
              <a:t>Substance Withdrawal</a:t>
            </a:r>
            <a:endParaRPr/>
          </a:p>
          <a:p>
            <a:pPr marL="0" lvl="0" indent="0" algn="l" rtl="0">
              <a:spcBef>
                <a:spcPts val="400"/>
              </a:spcBef>
              <a:spcAft>
                <a:spcPts val="0"/>
              </a:spcAft>
              <a:buSzPts val="2176"/>
              <a:buNone/>
            </a:pPr>
            <a:r>
              <a:rPr lang="en" sz="3200"/>
              <a:t>Substance withdrawal is the development of a substance specific maladaptive behavioral change,     with physiological and cognitive concomitants, that is due to the cessation of, or reduction in, heavy   and   prolonged substance use (APA, 2000). Withdrawal is usually, but not always, associated with substance dependence.</a:t>
            </a:r>
            <a:endParaRPr sz="3200"/>
          </a:p>
          <a:p>
            <a:pPr marL="0" lvl="0" indent="0" algn="l" rtl="0">
              <a:spcBef>
                <a:spcPts val="400"/>
              </a:spcBef>
              <a:spcAft>
                <a:spcPts val="0"/>
              </a:spcAft>
              <a:buSzPts val="2176"/>
              <a:buNone/>
            </a:pPr>
            <a:endParaRPr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6"/>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pic>
        <p:nvPicPr>
          <p:cNvPr id="458" name="Google Shape;458;p76"/>
          <p:cNvPicPr preferRelativeResize="0">
            <a:picLocks noGrp="1"/>
          </p:cNvPicPr>
          <p:nvPr>
            <p:ph type="body" idx="2"/>
          </p:nvPr>
        </p:nvPicPr>
        <p:blipFill rotWithShape="1">
          <a:blip r:embed="rId3">
            <a:alphaModFix/>
          </a:blip>
          <a:srcRect/>
          <a:stretch/>
        </p:blipFill>
        <p:spPr>
          <a:xfrm>
            <a:off x="685800" y="914400"/>
            <a:ext cx="7772399" cy="3829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7"/>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464" name="Google Shape;464;p77"/>
          <p:cNvSpPr txBox="1">
            <a:spLocks noGrp="1"/>
          </p:cNvSpPr>
          <p:nvPr>
            <p:ph type="body" idx="2"/>
          </p:nvPr>
        </p:nvSpPr>
        <p:spPr>
          <a:xfrm>
            <a:off x="405880" y="857250"/>
            <a:ext cx="8496944" cy="394674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904"/>
              <a:buNone/>
            </a:pPr>
            <a:r>
              <a:rPr lang="en" sz="2800" i="1"/>
              <a:t>Group therapy: Group therapy enables the </a:t>
            </a:r>
            <a:r>
              <a:rPr lang="en" sz="2800"/>
              <a:t>patients to observe their own problems mirrored in others and to work out better ways of coping with them.</a:t>
            </a:r>
            <a:endParaRPr/>
          </a:p>
          <a:p>
            <a:pPr marL="0" lvl="0" indent="0" algn="just" rtl="0">
              <a:spcBef>
                <a:spcPts val="400"/>
              </a:spcBef>
              <a:spcAft>
                <a:spcPts val="0"/>
              </a:spcAft>
              <a:buSzPts val="1904"/>
              <a:buNone/>
            </a:pPr>
            <a:r>
              <a:rPr lang="en" sz="2800" i="1"/>
              <a:t>Cognitive therapy: This involves reduction in </a:t>
            </a:r>
            <a:r>
              <a:rPr lang="en" sz="2800"/>
              <a:t>alcohol intake by identifying and modifying maladaptive thinking patterns.</a:t>
            </a:r>
            <a:endParaRPr/>
          </a:p>
          <a:p>
            <a:pPr marL="0" lvl="0" indent="0" algn="just" rtl="0">
              <a:spcBef>
                <a:spcPts val="400"/>
              </a:spcBef>
              <a:spcAft>
                <a:spcPts val="0"/>
              </a:spcAft>
              <a:buSzPts val="1904"/>
              <a:buNone/>
            </a:pPr>
            <a:r>
              <a:rPr lang="en" sz="2800" i="1"/>
              <a:t>Relapse prevention technique: This technique </a:t>
            </a:r>
            <a:r>
              <a:rPr lang="en" sz="2800"/>
              <a:t>helps the patient to identify high-risk relapse factors and develop strategies to deal with them. It also enables the patient to learn methods to cope with cognitive distortions.</a:t>
            </a:r>
            <a:endParaRPr/>
          </a:p>
          <a:p>
            <a:pPr marL="0" lvl="0" indent="0" algn="just" rtl="0">
              <a:spcBef>
                <a:spcPts val="400"/>
              </a:spcBef>
              <a:spcAft>
                <a:spcPts val="0"/>
              </a:spcAft>
              <a:buSzPts val="1904"/>
              <a:buNone/>
            </a:pPr>
            <a:endParaRPr sz="2800"/>
          </a:p>
          <a:p>
            <a:pPr marL="0" lvl="0" indent="0" algn="just" rtl="0">
              <a:spcBef>
                <a:spcPts val="400"/>
              </a:spcBef>
              <a:spcAft>
                <a:spcPts val="0"/>
              </a:spcAft>
              <a:buSzPts val="1904"/>
              <a:buNone/>
            </a:pPr>
            <a:endParaRPr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8"/>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470" name="Google Shape;470;p78"/>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904"/>
              <a:buNone/>
            </a:pPr>
            <a:r>
              <a:rPr lang="en" sz="2800" b="1"/>
              <a:t>Assignment </a:t>
            </a:r>
            <a:endParaRPr/>
          </a:p>
          <a:p>
            <a:pPr marL="0" lvl="0" indent="0" algn="l" rtl="0">
              <a:spcBef>
                <a:spcPts val="400"/>
              </a:spcBef>
              <a:spcAft>
                <a:spcPts val="0"/>
              </a:spcAft>
              <a:buSzPts val="1360"/>
              <a:buNone/>
            </a:pPr>
            <a:endParaRPr/>
          </a:p>
        </p:txBody>
      </p:sp>
      <p:sp>
        <p:nvSpPr>
          <p:cNvPr id="471" name="Google Shape;471;p78"/>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904"/>
              <a:buNone/>
            </a:pPr>
            <a:r>
              <a:rPr lang="en" sz="2800">
                <a:latin typeface="Times New Roman"/>
                <a:ea typeface="Times New Roman"/>
                <a:cs typeface="Times New Roman"/>
                <a:sym typeface="Times New Roman"/>
              </a:rPr>
              <a:t>Write about relapse and relapse prevention techniques in alcohol use disorders. We will discuss in next class.</a:t>
            </a:r>
            <a:endParaRPr sz="28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79"/>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3690"/>
              <a:buFont typeface="Arial"/>
              <a:buNone/>
            </a:pPr>
            <a:r>
              <a:rPr lang="en" sz="3690"/>
              <a:t>Opioid Use Disorders</a:t>
            </a:r>
            <a:br>
              <a:rPr lang="en" sz="3690"/>
            </a:br>
            <a:endParaRPr sz="3690"/>
          </a:p>
        </p:txBody>
      </p:sp>
      <p:sp>
        <p:nvSpPr>
          <p:cNvPr id="477" name="Google Shape;477;p79"/>
          <p:cNvSpPr txBox="1">
            <a:spLocks noGrp="1"/>
          </p:cNvSpPr>
          <p:nvPr>
            <p:ph type="body" idx="2"/>
          </p:nvPr>
        </p:nvSpPr>
        <p:spPr>
          <a:xfrm>
            <a:off x="405880" y="1028700"/>
            <a:ext cx="8496944" cy="377529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360"/>
              <a:buNone/>
            </a:pPr>
            <a:r>
              <a:rPr lang="en" sz="2000"/>
              <a:t>In the last few decades, the use of opioids has increased markedly world over. The most important dependence producing derivatives are morphine and heroin.</a:t>
            </a:r>
            <a:endParaRPr/>
          </a:p>
          <a:p>
            <a:pPr marL="0" lvl="0" indent="0" algn="l" rtl="0">
              <a:spcBef>
                <a:spcPts val="400"/>
              </a:spcBef>
              <a:spcAft>
                <a:spcPts val="0"/>
              </a:spcAft>
              <a:buSzPts val="1360"/>
              <a:buNone/>
            </a:pPr>
            <a:r>
              <a:rPr lang="en" sz="2000"/>
              <a:t>The commonly abused opioids (narcotics) are heroin </a:t>
            </a:r>
            <a:r>
              <a:rPr lang="en" sz="2000" i="1"/>
              <a:t>(brown sugar, smack) and </a:t>
            </a:r>
            <a:r>
              <a:rPr lang="en" sz="2000"/>
              <a:t>synthetic preparations like pethidine, fortwin (pentazocine) and tidigesic (buprenorphine).The drugs that are injected through needle are heroin, buprenorphine and pentazocine. Though most opiate users had begun chasing (inhaling the smoke or </a:t>
            </a:r>
            <a:r>
              <a:rPr lang="en" sz="2000" i="1"/>
              <a:t>chasing the dragon) heroin they gradually </a:t>
            </a:r>
            <a:r>
              <a:rPr lang="en" sz="2000"/>
              <a:t>shifted to needle use. These injecting drug users have become a high risk group for HIV infection.</a:t>
            </a:r>
            <a:endParaRPr/>
          </a:p>
          <a:p>
            <a:pPr marL="0" lvl="0" indent="0" algn="l" rtl="0">
              <a:spcBef>
                <a:spcPts val="400"/>
              </a:spcBef>
              <a:spcAft>
                <a:spcPts val="0"/>
              </a:spcAft>
              <a:buSzPts val="1360"/>
              <a:buNone/>
            </a:pPr>
            <a:r>
              <a:rPr lang="en" sz="2000" b="1" i="1"/>
              <a:t>Acute Intoxication</a:t>
            </a:r>
            <a:endParaRPr/>
          </a:p>
          <a:p>
            <a:pPr marL="0" lvl="0" indent="0" algn="l" rtl="0">
              <a:spcBef>
                <a:spcPts val="400"/>
              </a:spcBef>
              <a:spcAft>
                <a:spcPts val="0"/>
              </a:spcAft>
              <a:buSzPts val="1360"/>
              <a:buNone/>
            </a:pPr>
            <a:r>
              <a:rPr lang="en" sz="2000"/>
              <a:t>It is characterized by apathy, bradycardia, hypotension, respiratory depression, subnormal temperature and pinpoint pupils. Later delayed reflexes, thready pulse and coma can occur.</a:t>
            </a:r>
            <a:endParaRPr/>
          </a:p>
          <a:p>
            <a:pPr marL="0" lvl="0" indent="0" algn="l" rtl="0">
              <a:spcBef>
                <a:spcPts val="400"/>
              </a:spcBef>
              <a:spcAft>
                <a:spcPts val="0"/>
              </a:spcAft>
              <a:buSzPts val="1360"/>
              <a:buNone/>
            </a:pP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80"/>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483" name="Google Shape;483;p80"/>
          <p:cNvSpPr txBox="1">
            <a:spLocks noGrp="1"/>
          </p:cNvSpPr>
          <p:nvPr>
            <p:ph type="body" idx="2"/>
          </p:nvPr>
        </p:nvSpPr>
        <p:spPr>
          <a:xfrm>
            <a:off x="405880" y="914400"/>
            <a:ext cx="8496944" cy="388959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360"/>
              <a:buNone/>
            </a:pPr>
            <a:r>
              <a:rPr lang="en" sz="2000" i="1"/>
              <a:t>Withdrawal Syndrome</a:t>
            </a:r>
            <a:endParaRPr/>
          </a:p>
          <a:p>
            <a:pPr marL="0" lvl="0" indent="0" algn="just" rtl="0">
              <a:spcBef>
                <a:spcPts val="400"/>
              </a:spcBef>
              <a:spcAft>
                <a:spcPts val="0"/>
              </a:spcAft>
              <a:buSzPts val="1360"/>
              <a:buNone/>
            </a:pPr>
            <a:r>
              <a:rPr lang="en" sz="2000"/>
              <a:t>Narcotic withdrawal rarely produces a life-threatening situation. Common symptoms include </a:t>
            </a:r>
            <a:r>
              <a:rPr lang="en" sz="2000" b="1"/>
              <a:t>watery eyes, running nose, yawning, loss of appetite, irritability, tremors, sweating, cramps, nausea, diarrhea, insomnia, raised body temperature, piloerection and anorexia.</a:t>
            </a:r>
            <a:endParaRPr/>
          </a:p>
          <a:p>
            <a:pPr marL="0" lvl="0" indent="0" algn="just" rtl="0">
              <a:spcBef>
                <a:spcPts val="400"/>
              </a:spcBef>
              <a:spcAft>
                <a:spcPts val="0"/>
              </a:spcAft>
              <a:buSzPts val="1360"/>
              <a:buNone/>
            </a:pPr>
            <a:r>
              <a:rPr lang="en" sz="2000"/>
              <a:t>Withdrawal symptoms begin within 12hours of the last dose, peak in 24 to 36 hours and disappear in 5 to 6 days.</a:t>
            </a:r>
            <a:endParaRPr/>
          </a:p>
          <a:p>
            <a:pPr marL="0" lvl="0" indent="0" algn="just" rtl="0">
              <a:spcBef>
                <a:spcPts val="400"/>
              </a:spcBef>
              <a:spcAft>
                <a:spcPts val="0"/>
              </a:spcAft>
              <a:buSzPts val="1360"/>
              <a:buNone/>
            </a:pPr>
            <a:r>
              <a:rPr lang="en" sz="2000" i="1"/>
              <a:t>Complications</a:t>
            </a:r>
            <a:endParaRPr/>
          </a:p>
          <a:p>
            <a:pPr marL="0" lvl="0" indent="0" algn="just" rtl="0">
              <a:spcBef>
                <a:spcPts val="400"/>
              </a:spcBef>
              <a:spcAft>
                <a:spcPts val="0"/>
              </a:spcAft>
              <a:buSzPts val="1360"/>
              <a:buNone/>
            </a:pPr>
            <a:r>
              <a:rPr lang="en" sz="2000"/>
              <a:t>• Complications due to illicit drug use:</a:t>
            </a:r>
            <a:endParaRPr/>
          </a:p>
          <a:p>
            <a:pPr marL="0" lvl="0" indent="0" algn="just" rtl="0">
              <a:spcBef>
                <a:spcPts val="400"/>
              </a:spcBef>
              <a:spcAft>
                <a:spcPts val="0"/>
              </a:spcAft>
              <a:buSzPts val="1360"/>
              <a:buNone/>
            </a:pPr>
            <a:r>
              <a:rPr lang="en" sz="2000"/>
              <a:t>Parkinsonism, peripheral neuropathy, transverse myelitis.</a:t>
            </a:r>
            <a:endParaRPr/>
          </a:p>
          <a:p>
            <a:pPr marL="0" lvl="0" indent="0" algn="just" rtl="0">
              <a:spcBef>
                <a:spcPts val="400"/>
              </a:spcBef>
              <a:spcAft>
                <a:spcPts val="0"/>
              </a:spcAft>
              <a:buSzPts val="1360"/>
              <a:buNone/>
            </a:pPr>
            <a:r>
              <a:rPr lang="en" sz="2000"/>
              <a:t>• Complications due to intravenous use: Skin infection,t hrombophlebitis, pulmonary embolism,</a:t>
            </a:r>
            <a:endParaRPr/>
          </a:p>
          <a:p>
            <a:pPr marL="0" lvl="0" indent="0" algn="just" rtl="0">
              <a:spcBef>
                <a:spcPts val="400"/>
              </a:spcBef>
              <a:spcAft>
                <a:spcPts val="0"/>
              </a:spcAft>
              <a:buSzPts val="1360"/>
              <a:buNone/>
            </a:pPr>
            <a:r>
              <a:rPr lang="en" sz="2000"/>
              <a:t>endocarditis, septicemia, AIDS, viral hepatitis and tetanus.</a:t>
            </a:r>
            <a:endParaRPr/>
          </a:p>
          <a:p>
            <a:pPr marL="0" lvl="0" indent="0" algn="just" rtl="0">
              <a:spcBef>
                <a:spcPts val="400"/>
              </a:spcBef>
              <a:spcAft>
                <a:spcPts val="0"/>
              </a:spcAft>
              <a:buSzPts val="1360"/>
              <a:buNone/>
            </a:pPr>
            <a:r>
              <a:rPr lang="en" sz="2000"/>
              <a:t>• Involvement in criminal activities.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81"/>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489" name="Google Shape;489;p81"/>
          <p:cNvSpPr txBox="1">
            <a:spLocks noGrp="1"/>
          </p:cNvSpPr>
          <p:nvPr>
            <p:ph type="body" idx="2"/>
          </p:nvPr>
        </p:nvSpPr>
        <p:spPr>
          <a:xfrm>
            <a:off x="405880" y="971550"/>
            <a:ext cx="8496944" cy="383244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360"/>
              <a:buNone/>
            </a:pPr>
            <a:endParaRPr sz="2000"/>
          </a:p>
          <a:p>
            <a:pPr marL="0" lvl="0" indent="0" algn="just" rtl="0">
              <a:spcBef>
                <a:spcPts val="400"/>
              </a:spcBef>
              <a:spcAft>
                <a:spcPts val="0"/>
              </a:spcAft>
              <a:buSzPts val="1360"/>
              <a:buNone/>
            </a:pPr>
            <a:r>
              <a:rPr lang="en" sz="2000" b="1" i="1"/>
              <a:t>Treatment</a:t>
            </a:r>
            <a:endParaRPr/>
          </a:p>
          <a:p>
            <a:pPr marL="0" lvl="0" indent="0" algn="just" rtl="0">
              <a:spcBef>
                <a:spcPts val="400"/>
              </a:spcBef>
              <a:spcAft>
                <a:spcPts val="0"/>
              </a:spcAft>
              <a:buSzPts val="1360"/>
              <a:buNone/>
            </a:pPr>
            <a:r>
              <a:rPr lang="en" sz="2000" i="1"/>
              <a:t>Treatment of opioid overdose: Opioid overdose can </a:t>
            </a:r>
            <a:r>
              <a:rPr lang="en" sz="2000"/>
              <a:t>be treated with narcotic antagonists, e.g.naloxone, naltrexone</a:t>
            </a:r>
            <a:endParaRPr sz="2000"/>
          </a:p>
          <a:p>
            <a:pPr marL="0" lvl="0" indent="0" algn="just" rtl="0">
              <a:spcBef>
                <a:spcPts val="400"/>
              </a:spcBef>
              <a:spcAft>
                <a:spcPts val="0"/>
              </a:spcAft>
              <a:buSzPts val="1360"/>
              <a:buNone/>
            </a:pPr>
            <a:r>
              <a:rPr lang="en" sz="2000" i="1"/>
              <a:t>Detoxification: Withdrawal symptoms can be </a:t>
            </a:r>
            <a:r>
              <a:rPr lang="en" sz="2000"/>
              <a:t>managed by methadone, clonidine, naltrexone, buprenorphine, etc.</a:t>
            </a:r>
            <a:endParaRPr/>
          </a:p>
          <a:p>
            <a:pPr marL="0" lvl="0" indent="0" algn="just" rtl="0">
              <a:spcBef>
                <a:spcPts val="400"/>
              </a:spcBef>
              <a:spcAft>
                <a:spcPts val="0"/>
              </a:spcAft>
              <a:buSzPts val="1360"/>
              <a:buNone/>
            </a:pPr>
            <a:r>
              <a:rPr lang="en" sz="2000" i="1"/>
              <a:t>Maintenance therapy:After the detoxificationphase </a:t>
            </a:r>
            <a:r>
              <a:rPr lang="en" sz="2000"/>
              <a:t>is over, the patient is maintained on one of the following regimens:</a:t>
            </a:r>
            <a:endParaRPr/>
          </a:p>
          <a:p>
            <a:pPr marL="0" lvl="0" indent="0" algn="just" rtl="0">
              <a:spcBef>
                <a:spcPts val="400"/>
              </a:spcBef>
              <a:spcAft>
                <a:spcPts val="0"/>
              </a:spcAft>
              <a:buSzPts val="1360"/>
              <a:buNone/>
            </a:pPr>
            <a:r>
              <a:rPr lang="en" sz="2000"/>
              <a:t>• Methadone maintenance</a:t>
            </a:r>
            <a:endParaRPr sz="2000"/>
          </a:p>
          <a:p>
            <a:pPr marL="0" lvl="0" indent="0" algn="just" rtl="0">
              <a:spcBef>
                <a:spcPts val="400"/>
              </a:spcBef>
              <a:spcAft>
                <a:spcPts val="0"/>
              </a:spcAft>
              <a:buSzPts val="1360"/>
              <a:buNone/>
            </a:pPr>
            <a:r>
              <a:rPr lang="en" sz="2000"/>
              <a:t>• Opioid antagonists</a:t>
            </a:r>
            <a:endParaRPr/>
          </a:p>
          <a:p>
            <a:pPr marL="0" lvl="0" indent="0" algn="just" rtl="0">
              <a:spcBef>
                <a:spcPts val="400"/>
              </a:spcBef>
              <a:spcAft>
                <a:spcPts val="0"/>
              </a:spcAft>
              <a:buSzPts val="1360"/>
              <a:buNone/>
            </a:pPr>
            <a:r>
              <a:rPr lang="en" sz="2000"/>
              <a:t>• Psychological methods like individual psychotherapy, behavior therapy, group therapy and family therapy</a:t>
            </a:r>
            <a:endParaRPr/>
          </a:p>
          <a:p>
            <a:pPr marL="0" lvl="0" indent="0" algn="just" rtl="0">
              <a:spcBef>
                <a:spcPts val="400"/>
              </a:spcBef>
              <a:spcAft>
                <a:spcPts val="0"/>
              </a:spcAft>
              <a:buSzPts val="1360"/>
              <a:buNone/>
            </a:pPr>
            <a:endParaRPr sz="2000"/>
          </a:p>
          <a:p>
            <a:pPr marL="0" lvl="0" indent="0" algn="just" rtl="0">
              <a:spcBef>
                <a:spcPts val="400"/>
              </a:spcBef>
              <a:spcAft>
                <a:spcPts val="0"/>
              </a:spcAft>
              <a:buSzPts val="1360"/>
              <a:buNone/>
            </a:pP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82"/>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495" name="Google Shape;495;p82"/>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sp>
        <p:nvSpPr>
          <p:cNvPr id="496" name="Google Shape;496;p82"/>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0" lvl="0" indent="0" algn="l" rtl="0">
              <a:lnSpc>
                <a:spcPct val="80000"/>
              </a:lnSpc>
              <a:spcBef>
                <a:spcPts val="0"/>
              </a:spcBef>
              <a:spcAft>
                <a:spcPts val="0"/>
              </a:spcAft>
              <a:buSzPts val="881"/>
              <a:buNone/>
            </a:pPr>
            <a:r>
              <a:rPr lang="en" sz="1295"/>
              <a:t>Methadone</a:t>
            </a:r>
            <a:endParaRPr/>
          </a:p>
          <a:p>
            <a:pPr marL="0" lvl="0" indent="0" algn="l" rtl="0">
              <a:lnSpc>
                <a:spcPct val="80000"/>
              </a:lnSpc>
              <a:spcBef>
                <a:spcPts val="400"/>
              </a:spcBef>
              <a:spcAft>
                <a:spcPts val="0"/>
              </a:spcAft>
              <a:buSzPts val="881"/>
              <a:buNone/>
            </a:pPr>
            <a:r>
              <a:rPr lang="en" sz="1295"/>
              <a:t>(1) Methadone is a treatment option recommended for</a:t>
            </a:r>
            <a:endParaRPr/>
          </a:p>
          <a:p>
            <a:pPr marL="0" lvl="0" indent="0" algn="l" rtl="0">
              <a:lnSpc>
                <a:spcPct val="80000"/>
              </a:lnSpc>
              <a:spcBef>
                <a:spcPts val="400"/>
              </a:spcBef>
              <a:spcAft>
                <a:spcPts val="0"/>
              </a:spcAft>
              <a:buSzPts val="881"/>
              <a:buNone/>
            </a:pPr>
            <a:r>
              <a:rPr lang="en" sz="1295"/>
              <a:t>patients who are physiologically dependent on opioids,</a:t>
            </a:r>
            <a:endParaRPr/>
          </a:p>
          <a:p>
            <a:pPr marL="0" lvl="0" indent="0" algn="l" rtl="0">
              <a:lnSpc>
                <a:spcPct val="80000"/>
              </a:lnSpc>
              <a:spcBef>
                <a:spcPts val="400"/>
              </a:spcBef>
              <a:spcAft>
                <a:spcPts val="0"/>
              </a:spcAft>
              <a:buSzPts val="881"/>
              <a:buNone/>
            </a:pPr>
            <a:r>
              <a:rPr lang="en" sz="1295"/>
              <a:t>able to give informed consent, and who have no specific</a:t>
            </a:r>
            <a:endParaRPr/>
          </a:p>
          <a:p>
            <a:pPr marL="0" lvl="0" indent="0" algn="l" rtl="0">
              <a:lnSpc>
                <a:spcPct val="80000"/>
              </a:lnSpc>
              <a:spcBef>
                <a:spcPts val="400"/>
              </a:spcBef>
              <a:spcAft>
                <a:spcPts val="0"/>
              </a:spcAft>
              <a:buSzPts val="881"/>
              <a:buNone/>
            </a:pPr>
            <a:r>
              <a:rPr lang="en" sz="1295"/>
              <a:t>contraindications for agonist treatment when it is pre-</a:t>
            </a:r>
            <a:endParaRPr/>
          </a:p>
          <a:p>
            <a:pPr marL="0" lvl="0" indent="0" algn="l" rtl="0">
              <a:lnSpc>
                <a:spcPct val="80000"/>
              </a:lnSpc>
              <a:spcBef>
                <a:spcPts val="400"/>
              </a:spcBef>
              <a:spcAft>
                <a:spcPts val="0"/>
              </a:spcAft>
              <a:buSzPts val="881"/>
              <a:buNone/>
            </a:pPr>
            <a:r>
              <a:rPr lang="en" sz="1295"/>
              <a:t>scribed in the context of an appropriate plan that</a:t>
            </a:r>
            <a:endParaRPr/>
          </a:p>
          <a:p>
            <a:pPr marL="0" lvl="0" indent="0" algn="l" rtl="0">
              <a:lnSpc>
                <a:spcPct val="80000"/>
              </a:lnSpc>
              <a:spcBef>
                <a:spcPts val="400"/>
              </a:spcBef>
              <a:spcAft>
                <a:spcPts val="0"/>
              </a:spcAft>
              <a:buSzPts val="881"/>
              <a:buNone/>
            </a:pPr>
            <a:r>
              <a:rPr lang="en" sz="1295"/>
              <a:t>includes psychosocial intervention.</a:t>
            </a:r>
            <a:endParaRPr/>
          </a:p>
          <a:p>
            <a:pPr marL="0" lvl="0" indent="0" algn="l" rtl="0">
              <a:lnSpc>
                <a:spcPct val="80000"/>
              </a:lnSpc>
              <a:spcBef>
                <a:spcPts val="400"/>
              </a:spcBef>
              <a:spcAft>
                <a:spcPts val="0"/>
              </a:spcAft>
              <a:buSzPts val="881"/>
              <a:buNone/>
            </a:pPr>
            <a:r>
              <a:rPr lang="en" sz="1295"/>
              <a:t>(2) The recommended initial dose for methadone ranges</a:t>
            </a:r>
            <a:endParaRPr/>
          </a:p>
          <a:p>
            <a:pPr marL="0" lvl="0" indent="0" algn="l" rtl="0">
              <a:lnSpc>
                <a:spcPct val="80000"/>
              </a:lnSpc>
              <a:spcBef>
                <a:spcPts val="400"/>
              </a:spcBef>
              <a:spcAft>
                <a:spcPts val="0"/>
              </a:spcAft>
              <a:buSzPts val="881"/>
              <a:buNone/>
            </a:pPr>
            <a:r>
              <a:rPr lang="en" sz="1295"/>
              <a:t>from 10 to 30 mg, with reassessment in 3–4 hours, and a</a:t>
            </a:r>
            <a:endParaRPr/>
          </a:p>
          <a:p>
            <a:pPr marL="0" lvl="0" indent="0" algn="l" rtl="0">
              <a:lnSpc>
                <a:spcPct val="80000"/>
              </a:lnSpc>
              <a:spcBef>
                <a:spcPts val="400"/>
              </a:spcBef>
              <a:spcAft>
                <a:spcPts val="0"/>
              </a:spcAft>
              <a:buSzPts val="881"/>
              <a:buNone/>
            </a:pPr>
            <a:r>
              <a:rPr lang="en" sz="1295"/>
              <a:t>second dose not to exceed 10mg on the first day if</a:t>
            </a:r>
            <a:endParaRPr/>
          </a:p>
          <a:p>
            <a:pPr marL="0" lvl="0" indent="0" algn="l" rtl="0">
              <a:lnSpc>
                <a:spcPct val="80000"/>
              </a:lnSpc>
              <a:spcBef>
                <a:spcPts val="400"/>
              </a:spcBef>
              <a:spcAft>
                <a:spcPts val="0"/>
              </a:spcAft>
              <a:buSzPts val="881"/>
              <a:buNone/>
            </a:pPr>
            <a:r>
              <a:rPr lang="en" sz="1295"/>
              <a:t>withdrawal symptoms are persisting.</a:t>
            </a:r>
            <a:endParaRPr/>
          </a:p>
          <a:p>
            <a:pPr marL="0" lvl="0" indent="0" algn="l" rtl="0">
              <a:lnSpc>
                <a:spcPct val="80000"/>
              </a:lnSpc>
              <a:spcBef>
                <a:spcPts val="400"/>
              </a:spcBef>
              <a:spcAft>
                <a:spcPts val="0"/>
              </a:spcAft>
              <a:buSzPts val="881"/>
              <a:buNone/>
            </a:pPr>
            <a:r>
              <a:rPr lang="en" sz="1295"/>
              <a:t>(3) The usual daily dosage of methadone ranges from 60 to</a:t>
            </a:r>
            <a:endParaRPr/>
          </a:p>
          <a:p>
            <a:pPr marL="0" lvl="0" indent="0" algn="l" rtl="0">
              <a:lnSpc>
                <a:spcPct val="80000"/>
              </a:lnSpc>
              <a:spcBef>
                <a:spcPts val="400"/>
              </a:spcBef>
              <a:spcAft>
                <a:spcPts val="0"/>
              </a:spcAft>
              <a:buSzPts val="881"/>
              <a:buNone/>
            </a:pPr>
            <a:r>
              <a:rPr lang="en" sz="1295"/>
              <a:t>120 mg. Some patients may respond to lower doses and</a:t>
            </a:r>
            <a:endParaRPr/>
          </a:p>
          <a:p>
            <a:pPr marL="0" lvl="0" indent="0" algn="l" rtl="0">
              <a:lnSpc>
                <a:spcPct val="80000"/>
              </a:lnSpc>
              <a:spcBef>
                <a:spcPts val="400"/>
              </a:spcBef>
              <a:spcAft>
                <a:spcPts val="0"/>
              </a:spcAft>
              <a:buSzPts val="881"/>
              <a:buNone/>
            </a:pPr>
            <a:r>
              <a:rPr lang="en" sz="1295"/>
              <a:t>some patients may need higher doses. Dosage increases</a:t>
            </a:r>
            <a:endParaRPr/>
          </a:p>
          <a:p>
            <a:pPr marL="0" lvl="0" indent="0" algn="l" rtl="0">
              <a:lnSpc>
                <a:spcPct val="80000"/>
              </a:lnSpc>
              <a:spcBef>
                <a:spcPts val="400"/>
              </a:spcBef>
              <a:spcAft>
                <a:spcPts val="0"/>
              </a:spcAft>
              <a:buSzPts val="881"/>
              <a:buNone/>
            </a:pPr>
            <a:r>
              <a:rPr lang="en" sz="1295"/>
              <a:t>in 5–10-mg increments applied no more frequently than</a:t>
            </a:r>
            <a:endParaRPr/>
          </a:p>
          <a:p>
            <a:pPr marL="0" lvl="0" indent="0" algn="l" rtl="0">
              <a:lnSpc>
                <a:spcPct val="80000"/>
              </a:lnSpc>
              <a:spcBef>
                <a:spcPts val="400"/>
              </a:spcBef>
              <a:spcAft>
                <a:spcPts val="0"/>
              </a:spcAft>
              <a:buSzPts val="881"/>
              <a:buNone/>
            </a:pPr>
            <a:r>
              <a:rPr lang="en" sz="1295"/>
              <a:t>every 7 days (depending on clinical response) are</a:t>
            </a:r>
            <a:endParaRPr/>
          </a:p>
          <a:p>
            <a:pPr marL="0" lvl="0" indent="0" algn="l" rtl="0">
              <a:lnSpc>
                <a:spcPct val="80000"/>
              </a:lnSpc>
              <a:spcBef>
                <a:spcPts val="400"/>
              </a:spcBef>
              <a:spcAft>
                <a:spcPts val="0"/>
              </a:spcAft>
              <a:buSzPts val="881"/>
              <a:buNone/>
            </a:pPr>
            <a:r>
              <a:rPr lang="en" sz="1295"/>
              <a:t>necessary to avoid over sedation, toxicity, or even iatro-</a:t>
            </a:r>
            <a:endParaRPr/>
          </a:p>
          <a:p>
            <a:pPr marL="0" lvl="0" indent="0" algn="l" rtl="0">
              <a:lnSpc>
                <a:spcPct val="80000"/>
              </a:lnSpc>
              <a:spcBef>
                <a:spcPts val="400"/>
              </a:spcBef>
              <a:spcAft>
                <a:spcPts val="0"/>
              </a:spcAft>
              <a:buSzPts val="881"/>
              <a:buNone/>
            </a:pPr>
            <a:r>
              <a:rPr lang="en" sz="1295"/>
              <a:t>genic overdose deaths.</a:t>
            </a:r>
            <a:endParaRPr sz="1295"/>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83"/>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502" name="Google Shape;502;p83"/>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sp>
        <p:nvSpPr>
          <p:cNvPr id="503" name="Google Shape;503;p83"/>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a:t>Write about methadone in opioid use disorder. Will discuss in next class.</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4"/>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3690"/>
              <a:buFont typeface="Arial"/>
              <a:buNone/>
            </a:pPr>
            <a:r>
              <a:rPr lang="en" sz="3690"/>
              <a:t>Cannabis Use Disorder</a:t>
            </a:r>
            <a:br>
              <a:rPr lang="en" sz="3690"/>
            </a:br>
            <a:endParaRPr sz="3690"/>
          </a:p>
        </p:txBody>
      </p:sp>
      <p:sp>
        <p:nvSpPr>
          <p:cNvPr id="509" name="Google Shape;509;p84"/>
          <p:cNvSpPr txBox="1">
            <a:spLocks noGrp="1"/>
          </p:cNvSpPr>
          <p:nvPr>
            <p:ph type="body" idx="2"/>
          </p:nvPr>
        </p:nvSpPr>
        <p:spPr>
          <a:xfrm>
            <a:off x="405880" y="914400"/>
            <a:ext cx="8496944" cy="388959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360"/>
              <a:buNone/>
            </a:pPr>
            <a:r>
              <a:rPr lang="en" sz="2000"/>
              <a:t>Cannabis is derived from hemp plant, </a:t>
            </a:r>
            <a:r>
              <a:rPr lang="en" sz="2000" i="1"/>
              <a:t>Cannabis sativa. The dried leaves and flowering tops are </a:t>
            </a:r>
            <a:r>
              <a:rPr lang="en" sz="2000"/>
              <a:t>often referred to as </a:t>
            </a:r>
            <a:r>
              <a:rPr lang="en" sz="2000" i="1"/>
              <a:t>ganja or marijuana. The resin of </a:t>
            </a:r>
            <a:r>
              <a:rPr lang="en" sz="2000"/>
              <a:t>the plant is referred to as </a:t>
            </a:r>
            <a:r>
              <a:rPr lang="en" sz="2000" i="1"/>
              <a:t>hashish. Bhang is a drink</a:t>
            </a:r>
            <a:endParaRPr/>
          </a:p>
          <a:p>
            <a:pPr marL="0" lvl="0" indent="0" algn="just" rtl="0">
              <a:spcBef>
                <a:spcPts val="400"/>
              </a:spcBef>
              <a:spcAft>
                <a:spcPts val="0"/>
              </a:spcAft>
              <a:buSzPts val="1360"/>
              <a:buNone/>
            </a:pPr>
            <a:r>
              <a:rPr lang="en" sz="2000"/>
              <a:t>made from cannabis. Cannabis is either smoked or taken in liquid form.</a:t>
            </a:r>
            <a:endParaRPr/>
          </a:p>
          <a:p>
            <a:pPr marL="0" lvl="0" indent="0" algn="just" rtl="0">
              <a:spcBef>
                <a:spcPts val="400"/>
              </a:spcBef>
              <a:spcAft>
                <a:spcPts val="0"/>
              </a:spcAft>
              <a:buSzPts val="1360"/>
              <a:buNone/>
            </a:pPr>
            <a:r>
              <a:rPr lang="en" sz="2000" i="1"/>
              <a:t>Acute Intoxication</a:t>
            </a:r>
            <a:endParaRPr/>
          </a:p>
          <a:p>
            <a:pPr marL="0" lvl="0" indent="0" algn="just" rtl="0">
              <a:spcBef>
                <a:spcPts val="400"/>
              </a:spcBef>
              <a:spcAft>
                <a:spcPts val="0"/>
              </a:spcAft>
              <a:buSzPts val="1360"/>
              <a:buNone/>
            </a:pPr>
            <a:r>
              <a:rPr lang="en" sz="2000"/>
              <a:t>Mild intoxication is characterized by mild impairment of consciousness and orientation, tachycardia, a sense of floating in the air, euphoria, dream-like states, 'flashback' phenomena, alteration in psychomotor activity, tremors, photophobia, lacrimation, dry mouth and increased appetite.</a:t>
            </a:r>
            <a:endParaRPr/>
          </a:p>
          <a:p>
            <a:pPr marL="0" lvl="0" indent="0" algn="just" rtl="0">
              <a:spcBef>
                <a:spcPts val="400"/>
              </a:spcBef>
              <a:spcAft>
                <a:spcPts val="0"/>
              </a:spcAft>
              <a:buSzPts val="1360"/>
              <a:buNone/>
            </a:pPr>
            <a:r>
              <a:rPr lang="en" sz="2000"/>
              <a:t>Severe intoxication causes perceptual disturbances like depersonalization, derealization, synesthesias and hallucinations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85"/>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515" name="Google Shape;515;p85"/>
          <p:cNvSpPr txBox="1">
            <a:spLocks noGrp="1"/>
          </p:cNvSpPr>
          <p:nvPr>
            <p:ph type="body" idx="2"/>
          </p:nvPr>
        </p:nvSpPr>
        <p:spPr>
          <a:xfrm>
            <a:off x="405880" y="914400"/>
            <a:ext cx="8496944" cy="388959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a:t>.</a:t>
            </a:r>
            <a:r>
              <a:rPr lang="en" sz="2400" i="1"/>
              <a:t>Withdrawal Symptoms</a:t>
            </a:r>
            <a:endParaRPr/>
          </a:p>
          <a:p>
            <a:pPr marL="0" lvl="0" indent="0" algn="l" rtl="0">
              <a:spcBef>
                <a:spcPts val="400"/>
              </a:spcBef>
              <a:spcAft>
                <a:spcPts val="0"/>
              </a:spcAft>
              <a:buSzPts val="1632"/>
              <a:buNone/>
            </a:pPr>
            <a:r>
              <a:rPr lang="en" sz="2400"/>
              <a:t>They are mostly found in the first 72-96 hours and include </a:t>
            </a:r>
            <a:r>
              <a:rPr lang="en" sz="2400" b="1"/>
              <a:t>increased salivation, hyperthermia, insomnia, decreased appetite, loss of weight and insomnia.</a:t>
            </a:r>
            <a:endParaRPr/>
          </a:p>
          <a:p>
            <a:pPr marL="0" lvl="0" indent="0" algn="l" rtl="0">
              <a:spcBef>
                <a:spcPts val="400"/>
              </a:spcBef>
              <a:spcAft>
                <a:spcPts val="0"/>
              </a:spcAft>
              <a:buSzPts val="1632"/>
              <a:buNone/>
            </a:pPr>
            <a:r>
              <a:rPr lang="en" sz="2400" i="1"/>
              <a:t>Complications</a:t>
            </a:r>
            <a:endParaRPr/>
          </a:p>
          <a:p>
            <a:pPr marL="0" lvl="0" indent="0" algn="l" rtl="0">
              <a:spcBef>
                <a:spcPts val="400"/>
              </a:spcBef>
              <a:spcAft>
                <a:spcPts val="0"/>
              </a:spcAft>
              <a:buSzPts val="1632"/>
              <a:buNone/>
            </a:pPr>
            <a:r>
              <a:rPr lang="en" sz="2400"/>
              <a:t>• Transient or short-lasting psychiatric disorders such as acute anxiety, paranoid psychosis, hysterical fugue-like states, hypomania, schizophrenia-like state.</a:t>
            </a:r>
            <a:endParaRPr/>
          </a:p>
          <a:p>
            <a:pPr marL="0" lvl="0" indent="0" algn="l" rtl="0">
              <a:spcBef>
                <a:spcPts val="400"/>
              </a:spcBef>
              <a:spcAft>
                <a:spcPts val="0"/>
              </a:spcAft>
              <a:buSzPts val="1632"/>
              <a:buNone/>
            </a:pPr>
            <a:r>
              <a:rPr lang="en" sz="2400"/>
              <a:t>• Amotivational syndrome. Refers to a lack of desire to complete tasks, a sense of apathy about the future, poor concentration and decreased interest in social and other activities.</a:t>
            </a:r>
            <a:endParaRPr/>
          </a:p>
          <a:p>
            <a:pPr marL="0" lvl="0" indent="0" algn="l" rtl="0">
              <a:spcBef>
                <a:spcPts val="400"/>
              </a:spcBef>
              <a:spcAft>
                <a:spcPts val="0"/>
              </a:spcAft>
              <a:buSzPts val="1632"/>
              <a:buNone/>
            </a:pPr>
            <a:r>
              <a:rPr lang="en" sz="2400"/>
              <a:t>• Memory impairment.</a:t>
            </a:r>
            <a:endParaRPr/>
          </a:p>
          <a:p>
            <a:pPr marL="0" lvl="0" indent="0" algn="l" rtl="0">
              <a:spcBef>
                <a:spcPts val="400"/>
              </a:spcBef>
              <a:spcAft>
                <a:spcPts val="0"/>
              </a:spcAft>
              <a:buSzPts val="1632"/>
              <a:buNone/>
            </a:pPr>
            <a:r>
              <a:rPr lang="en" sz="2400" i="1"/>
              <a:t>Treatment</a:t>
            </a:r>
            <a:endParaRPr/>
          </a:p>
          <a:p>
            <a:pPr marL="0" lvl="0" indent="0" algn="l" rtl="0">
              <a:spcBef>
                <a:spcPts val="400"/>
              </a:spcBef>
              <a:spcAft>
                <a:spcPts val="0"/>
              </a:spcAft>
              <a:buSzPts val="1632"/>
              <a:buNone/>
            </a:pPr>
            <a:r>
              <a:rPr lang="en" sz="2400"/>
              <a:t>• Supportive and symptomatic treatment</a:t>
            </a:r>
            <a:endParaRPr/>
          </a:p>
          <a:p>
            <a:pPr marL="0" lvl="0" indent="0" algn="l" rtl="0">
              <a:spcBef>
                <a:spcPts val="400"/>
              </a:spcBef>
              <a:spcAft>
                <a:spcPts val="0"/>
              </a:spcAft>
              <a:buSzPts val="1632"/>
              <a:buNone/>
            </a:pP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0"/>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3690"/>
              <a:buFont typeface="Arial"/>
              <a:buNone/>
            </a:pPr>
            <a:r>
              <a:rPr lang="en" sz="3690"/>
              <a:t>Dependence syndrome</a:t>
            </a:r>
            <a:br>
              <a:rPr lang="en" sz="3690"/>
            </a:br>
            <a:endParaRPr sz="3690"/>
          </a:p>
        </p:txBody>
      </p:sp>
      <p:sp>
        <p:nvSpPr>
          <p:cNvPr id="296" name="Google Shape;296;p50"/>
          <p:cNvSpPr txBox="1">
            <a:spLocks noGrp="1"/>
          </p:cNvSpPr>
          <p:nvPr>
            <p:ph type="body" idx="2"/>
          </p:nvPr>
        </p:nvSpPr>
        <p:spPr>
          <a:xfrm>
            <a:off x="405880" y="857250"/>
            <a:ext cx="8496944" cy="3946750"/>
          </a:xfrm>
          <a:prstGeom prst="rect">
            <a:avLst/>
          </a:prstGeom>
          <a:noFill/>
          <a:ln>
            <a:noFill/>
          </a:ln>
        </p:spPr>
        <p:txBody>
          <a:bodyPr spcFirstLastPara="1" wrap="square" lIns="396000" tIns="45700" rIns="91425" bIns="45700" anchor="t" anchorCtr="0">
            <a:noAutofit/>
          </a:bodyPr>
          <a:lstStyle/>
          <a:p>
            <a:pPr marL="0" lvl="0" indent="-103632" algn="just" rtl="0">
              <a:spcBef>
                <a:spcPts val="0"/>
              </a:spcBef>
              <a:spcAft>
                <a:spcPts val="0"/>
              </a:spcAft>
              <a:buSzPts val="1632"/>
              <a:buFont typeface="Arial"/>
              <a:buChar char="•"/>
            </a:pPr>
            <a:r>
              <a:rPr lang="en" sz="2400"/>
              <a:t>A cluster of physiological, behavioural, and cognitive phenomena in   which the use of a substance or a class of substances takes on a much higher priority for a given individual than other behaviours that   once   had greater value. </a:t>
            </a:r>
            <a:endParaRPr/>
          </a:p>
          <a:p>
            <a:pPr marL="0" lvl="0" indent="-103632" algn="just" rtl="0">
              <a:spcBef>
                <a:spcPts val="400"/>
              </a:spcBef>
              <a:spcAft>
                <a:spcPts val="0"/>
              </a:spcAft>
              <a:buSzPts val="1632"/>
              <a:buFont typeface="Arial"/>
              <a:buChar char="•"/>
            </a:pPr>
            <a:r>
              <a:rPr lang="en" sz="2400"/>
              <a:t>A central descriptive characteristic of the                  dependence syndrome is the desire (often strong, sometimes overpowering) to take psychoactive drugs      (which may or may not    have been medically prescribed), alcohol, or tobacco.</a:t>
            </a:r>
            <a:endParaRPr/>
          </a:p>
          <a:p>
            <a:pPr marL="0" lvl="0" indent="0" algn="just" rtl="0">
              <a:spcBef>
                <a:spcPts val="400"/>
              </a:spcBef>
              <a:spcAft>
                <a:spcPts val="0"/>
              </a:spcAft>
              <a:buSzPts val="1632"/>
              <a:buNone/>
            </a:pP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86"/>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3690"/>
              <a:buFont typeface="Arial"/>
              <a:buNone/>
            </a:pPr>
            <a:r>
              <a:rPr lang="en" sz="3690"/>
              <a:t>Sedative Use Disorder</a:t>
            </a:r>
            <a:br>
              <a:rPr lang="en" sz="3690"/>
            </a:br>
            <a:endParaRPr sz="3690"/>
          </a:p>
        </p:txBody>
      </p:sp>
      <p:sp>
        <p:nvSpPr>
          <p:cNvPr id="521" name="Google Shape;521;p86"/>
          <p:cNvSpPr txBox="1">
            <a:spLocks noGrp="1"/>
          </p:cNvSpPr>
          <p:nvPr>
            <p:ph type="body" idx="2"/>
          </p:nvPr>
        </p:nvSpPr>
        <p:spPr>
          <a:xfrm>
            <a:off x="405880" y="971550"/>
            <a:ext cx="8496944" cy="383244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360"/>
              <a:buNone/>
            </a:pPr>
            <a:r>
              <a:rPr lang="en" sz="2000"/>
              <a:t>The commonly abused barbiturates are secobarbital, pentobarbital and amobarbital.</a:t>
            </a:r>
            <a:endParaRPr/>
          </a:p>
          <a:p>
            <a:pPr marL="0" lvl="0" indent="0" algn="l" rtl="0">
              <a:spcBef>
                <a:spcPts val="400"/>
              </a:spcBef>
              <a:spcAft>
                <a:spcPts val="0"/>
              </a:spcAft>
              <a:buSzPts val="1360"/>
              <a:buNone/>
            </a:pPr>
            <a:r>
              <a:rPr lang="en" sz="2000" i="1"/>
              <a:t>Intoxication</a:t>
            </a:r>
            <a:endParaRPr/>
          </a:p>
          <a:p>
            <a:pPr marL="0" lvl="0" indent="0" algn="l" rtl="0">
              <a:spcBef>
                <a:spcPts val="400"/>
              </a:spcBef>
              <a:spcAft>
                <a:spcPts val="0"/>
              </a:spcAft>
              <a:buSzPts val="1360"/>
              <a:buNone/>
            </a:pPr>
            <a:r>
              <a:rPr lang="en" sz="2000"/>
              <a:t>Acute intoxication characterized by irritability, lability of mood, disinhibited behavior, slurring of speech, incoordination, attention and memory impairment.</a:t>
            </a:r>
            <a:endParaRPr/>
          </a:p>
          <a:p>
            <a:pPr marL="0" lvl="0" indent="0" algn="l" rtl="0">
              <a:spcBef>
                <a:spcPts val="400"/>
              </a:spcBef>
              <a:spcAft>
                <a:spcPts val="0"/>
              </a:spcAft>
              <a:buSzPts val="1360"/>
              <a:buNone/>
            </a:pPr>
            <a:r>
              <a:rPr lang="en" sz="2000" i="1"/>
              <a:t>Complications</a:t>
            </a:r>
            <a:endParaRPr/>
          </a:p>
          <a:p>
            <a:pPr marL="0" lvl="0" indent="0" algn="l" rtl="0">
              <a:spcBef>
                <a:spcPts val="400"/>
              </a:spcBef>
              <a:spcAft>
                <a:spcPts val="0"/>
              </a:spcAft>
              <a:buSzPts val="1360"/>
              <a:buNone/>
            </a:pPr>
            <a:r>
              <a:rPr lang="en" sz="2000"/>
              <a:t>Intravenous use can lead to skin abscesses, cellulitis, infections, embolism and hypersensitivity reactions.</a:t>
            </a:r>
            <a:endParaRPr/>
          </a:p>
          <a:p>
            <a:pPr marL="0" lvl="0" indent="0" algn="l" rtl="0">
              <a:spcBef>
                <a:spcPts val="400"/>
              </a:spcBef>
              <a:spcAft>
                <a:spcPts val="0"/>
              </a:spcAft>
              <a:buSzPts val="1360"/>
              <a:buNone/>
            </a:pPr>
            <a:r>
              <a:rPr lang="en" sz="2000" i="1"/>
              <a:t>Withdrawal Syndrome</a:t>
            </a:r>
            <a:endParaRPr/>
          </a:p>
          <a:p>
            <a:pPr marL="0" lvl="0" indent="0" algn="l" rtl="0">
              <a:spcBef>
                <a:spcPts val="400"/>
              </a:spcBef>
              <a:spcAft>
                <a:spcPts val="0"/>
              </a:spcAft>
              <a:buSzPts val="1360"/>
              <a:buNone/>
            </a:pPr>
            <a:r>
              <a:rPr lang="en" sz="2000"/>
              <a:t>It is characterized by </a:t>
            </a:r>
            <a:r>
              <a:rPr lang="en" sz="2000" b="1"/>
              <a:t>marked restlessness, tremors, and seizures in severe cases resembling delirium tremens.</a:t>
            </a:r>
            <a:endParaRPr/>
          </a:p>
          <a:p>
            <a:pPr marL="0" lvl="0" indent="0" algn="l" rtl="0">
              <a:spcBef>
                <a:spcPts val="400"/>
              </a:spcBef>
              <a:spcAft>
                <a:spcPts val="0"/>
              </a:spcAft>
              <a:buSzPts val="1360"/>
              <a:buNone/>
            </a:pPr>
            <a:r>
              <a:rPr lang="en" sz="2000" i="1"/>
              <a:t>Treatment</a:t>
            </a:r>
            <a:endParaRPr/>
          </a:p>
          <a:p>
            <a:pPr marL="0" lvl="0" indent="0" algn="l" rtl="0">
              <a:spcBef>
                <a:spcPts val="400"/>
              </a:spcBef>
              <a:spcAft>
                <a:spcPts val="0"/>
              </a:spcAft>
              <a:buSzPts val="1360"/>
              <a:buNone/>
            </a:pPr>
            <a:r>
              <a:rPr lang="en" sz="2000"/>
              <a:t>If the patient is conscious, induction of vomiting and use of activated charcoal can reduce the absorption. Treatment is symptomatic.</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87"/>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3690"/>
              <a:buFont typeface="Arial"/>
              <a:buNone/>
            </a:pPr>
            <a:r>
              <a:rPr lang="en" sz="3690"/>
              <a:t>Amphetamine/ Stimulant Use Disorder</a:t>
            </a:r>
            <a:br>
              <a:rPr lang="en" sz="3690"/>
            </a:br>
            <a:endParaRPr sz="3690"/>
          </a:p>
        </p:txBody>
      </p:sp>
      <p:sp>
        <p:nvSpPr>
          <p:cNvPr id="527" name="Google Shape;527;p87"/>
          <p:cNvSpPr txBox="1">
            <a:spLocks noGrp="1"/>
          </p:cNvSpPr>
          <p:nvPr>
            <p:ph type="body" idx="2"/>
          </p:nvPr>
        </p:nvSpPr>
        <p:spPr>
          <a:xfrm>
            <a:off x="405880" y="914400"/>
            <a:ext cx="8496944" cy="388959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496"/>
              <a:buNone/>
            </a:pPr>
            <a:r>
              <a:rPr lang="en" sz="2200"/>
              <a:t>Amphetamines are powerful CNS stimulants with peripheral sympathomimetic effects.</a:t>
            </a:r>
            <a:endParaRPr/>
          </a:p>
          <a:p>
            <a:pPr marL="0" lvl="0" indent="0" algn="just" rtl="0">
              <a:spcBef>
                <a:spcPts val="400"/>
              </a:spcBef>
              <a:spcAft>
                <a:spcPts val="0"/>
              </a:spcAft>
              <a:buSzPts val="1496"/>
              <a:buNone/>
            </a:pPr>
            <a:r>
              <a:rPr lang="en" sz="2200"/>
              <a:t>Commonly used amphetamines are pemoline and methylphenidate.</a:t>
            </a:r>
            <a:endParaRPr/>
          </a:p>
          <a:p>
            <a:pPr marL="0" lvl="0" indent="0" algn="just" rtl="0">
              <a:spcBef>
                <a:spcPts val="400"/>
              </a:spcBef>
              <a:spcAft>
                <a:spcPts val="0"/>
              </a:spcAft>
              <a:buSzPts val="1496"/>
              <a:buNone/>
            </a:pPr>
            <a:r>
              <a:rPr lang="en" sz="2200" i="1"/>
              <a:t>Acute Intoxication</a:t>
            </a:r>
            <a:endParaRPr/>
          </a:p>
          <a:p>
            <a:pPr marL="0" lvl="0" indent="0" algn="just" rtl="0">
              <a:spcBef>
                <a:spcPts val="400"/>
              </a:spcBef>
              <a:spcAft>
                <a:spcPts val="0"/>
              </a:spcAft>
              <a:buSzPts val="1496"/>
              <a:buNone/>
            </a:pPr>
            <a:r>
              <a:rPr lang="en" sz="2200"/>
              <a:t>Characterized by tachycardia, hypertension, cardiac failure, seizures, tremors, hyperpyrexia, pupillary dilation, panic, insomnia, restlessness, irritability, paranoid hallucinatory syndrome and amphetamine-induced psychosis .</a:t>
            </a:r>
            <a:endParaRPr/>
          </a:p>
          <a:p>
            <a:pPr marL="0" lvl="0" indent="0" algn="just" rtl="0">
              <a:spcBef>
                <a:spcPts val="400"/>
              </a:spcBef>
              <a:spcAft>
                <a:spcPts val="0"/>
              </a:spcAft>
              <a:buSzPts val="1496"/>
              <a:buNone/>
            </a:pPr>
            <a:r>
              <a:rPr lang="en" sz="2200" i="1"/>
              <a:t>Withdrawal Syndrome</a:t>
            </a:r>
            <a:endParaRPr/>
          </a:p>
          <a:p>
            <a:pPr marL="0" lvl="0" indent="0" algn="l" rtl="0">
              <a:spcBef>
                <a:spcPts val="400"/>
              </a:spcBef>
              <a:spcAft>
                <a:spcPts val="0"/>
              </a:spcAft>
              <a:buSzPts val="1496"/>
              <a:buNone/>
            </a:pPr>
            <a:r>
              <a:rPr lang="en" sz="2200"/>
              <a:t>Characterized by </a:t>
            </a:r>
            <a:r>
              <a:rPr lang="en" sz="2200" b="1"/>
              <a:t>depression, apathy, fatigue, hypersomnia or insomnia, agitation and hyperphagia </a:t>
            </a:r>
            <a:r>
              <a:rPr lang="en" sz="2200"/>
              <a:t>(abnormally great desire of food)</a:t>
            </a:r>
            <a:r>
              <a:rPr lang="en" sz="2200" b="1"/>
              <a:t>.</a:t>
            </a:r>
            <a:endParaRPr/>
          </a:p>
          <a:p>
            <a:pPr marL="0" lvl="0" indent="0" algn="just" rtl="0">
              <a:spcBef>
                <a:spcPts val="400"/>
              </a:spcBef>
              <a:spcAft>
                <a:spcPts val="0"/>
              </a:spcAft>
              <a:buSzPts val="1496"/>
              <a:buNone/>
            </a:pPr>
            <a:r>
              <a:rPr lang="en" sz="2200" i="1"/>
              <a:t>Complications</a:t>
            </a:r>
            <a:endParaRPr/>
          </a:p>
          <a:p>
            <a:pPr marL="0" lvl="0" indent="0" algn="just" rtl="0">
              <a:spcBef>
                <a:spcPts val="400"/>
              </a:spcBef>
              <a:spcAft>
                <a:spcPts val="0"/>
              </a:spcAft>
              <a:buSzPts val="1496"/>
              <a:buNone/>
            </a:pPr>
            <a:r>
              <a:rPr lang="en" sz="2200"/>
              <a:t>Seizures, delirium, arrhythmias, aggressive behavior, coma.</a:t>
            </a:r>
            <a:endParaRPr sz="2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88"/>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3690"/>
              <a:buFont typeface="Arial"/>
              <a:buNone/>
            </a:pPr>
            <a:r>
              <a:rPr lang="en" sz="3690"/>
              <a:t>LSD/ Hallucinogens Use Disorder (Lysergic acid diethylamide)</a:t>
            </a:r>
            <a:endParaRPr sz="3690"/>
          </a:p>
        </p:txBody>
      </p:sp>
      <p:sp>
        <p:nvSpPr>
          <p:cNvPr id="533" name="Google Shape;533;p88"/>
          <p:cNvSpPr txBox="1">
            <a:spLocks noGrp="1"/>
          </p:cNvSpPr>
          <p:nvPr>
            <p:ph type="body" idx="2"/>
          </p:nvPr>
        </p:nvSpPr>
        <p:spPr>
          <a:xfrm>
            <a:off x="405880" y="914400"/>
            <a:ext cx="8496944" cy="388959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632"/>
              <a:buNone/>
            </a:pPr>
            <a:r>
              <a:rPr lang="en" sz="2400"/>
              <a:t>Hallucinogens are a diverse group of drugs that alter a person’s awareness of their surroundings as well as their own thoughts and feelings. They are commonly of two categories: </a:t>
            </a:r>
            <a:r>
              <a:rPr lang="en" sz="2400" b="1"/>
              <a:t>classic hallucinogens</a:t>
            </a:r>
            <a:r>
              <a:rPr lang="en" sz="2400"/>
              <a:t> (such as LSD) and </a:t>
            </a:r>
            <a:r>
              <a:rPr lang="en" sz="2400" b="1"/>
              <a:t>dissociative drugs</a:t>
            </a:r>
            <a:r>
              <a:rPr lang="en" sz="2400"/>
              <a:t> (such as PCP). </a:t>
            </a:r>
            <a:endParaRPr/>
          </a:p>
          <a:p>
            <a:pPr marL="0" lvl="0" indent="0" algn="just" rtl="0">
              <a:spcBef>
                <a:spcPts val="400"/>
              </a:spcBef>
              <a:spcAft>
                <a:spcPts val="0"/>
              </a:spcAft>
              <a:buSzPts val="1632"/>
              <a:buNone/>
            </a:pPr>
            <a:r>
              <a:rPr lang="en" sz="2400"/>
              <a:t>Both types of hallucinogens can cause </a:t>
            </a:r>
            <a:r>
              <a:rPr lang="en" sz="2400" i="1"/>
              <a:t>hallucinations</a:t>
            </a:r>
            <a:r>
              <a:rPr lang="en" sz="2400"/>
              <a:t>, or sensations and images that seem real though they are not. Additionally, dissociative drugs can cause users to feel out of control or disconnected from their body and environment.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89"/>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539" name="Google Shape;539;p89"/>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sp>
        <p:nvSpPr>
          <p:cNvPr id="540" name="Google Shape;540;p89"/>
          <p:cNvSpPr txBox="1">
            <a:spLocks noGrp="1"/>
          </p:cNvSpPr>
          <p:nvPr>
            <p:ph type="body" idx="2"/>
          </p:nvPr>
        </p:nvSpPr>
        <p:spPr>
          <a:xfrm>
            <a:off x="405880" y="1143000"/>
            <a:ext cx="8496944" cy="366099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a:t>Examples: LSD is a powerful classic hallucinogen, and was first synthesized in 1938. </a:t>
            </a:r>
            <a:endParaRPr/>
          </a:p>
          <a:p>
            <a:pPr marL="0" lvl="0" indent="0" algn="l" rtl="0">
              <a:spcBef>
                <a:spcPts val="400"/>
              </a:spcBef>
              <a:spcAft>
                <a:spcPts val="0"/>
              </a:spcAft>
              <a:buSzPts val="1632"/>
              <a:buNone/>
            </a:pPr>
            <a:r>
              <a:rPr lang="en" sz="2400" i="1"/>
              <a:t>Ketamine, </a:t>
            </a:r>
            <a:r>
              <a:rPr lang="en" sz="2400"/>
              <a:t>Dextromethorphan (DXM) are dissociative drugs</a:t>
            </a:r>
            <a:endParaRPr sz="2400" i="1"/>
          </a:p>
          <a:p>
            <a:pPr marL="0" lvl="0" indent="0" algn="l" rtl="0">
              <a:spcBef>
                <a:spcPts val="400"/>
              </a:spcBef>
              <a:spcAft>
                <a:spcPts val="0"/>
              </a:spcAft>
              <a:buSzPts val="1632"/>
              <a:buNone/>
            </a:pPr>
            <a:endParaRPr sz="2400"/>
          </a:p>
          <a:p>
            <a:pPr marL="0" lvl="0" indent="0" algn="l" rtl="0">
              <a:spcBef>
                <a:spcPts val="400"/>
              </a:spcBef>
              <a:spcAft>
                <a:spcPts val="0"/>
              </a:spcAft>
              <a:buSzPts val="1632"/>
              <a:buNone/>
            </a:pPr>
            <a:r>
              <a:rPr lang="en" sz="2400"/>
              <a:t>Characterized by perceptual changes occurring in clear consciousness, e.g.depersonalization, derealization, illusions, synesthesias </a:t>
            </a:r>
            <a:r>
              <a:rPr lang="en" sz="2400">
                <a:solidFill>
                  <a:schemeClr val="dk1"/>
                </a:solidFill>
              </a:rPr>
              <a:t>(a condition in which someone experiences things through their senses in an unusual way,)</a:t>
            </a:r>
            <a:r>
              <a:rPr lang="en" sz="2400"/>
              <a:t> (colors are heard, sounds are felt),autonomic hyperactivity, marked anxiety, paranoid ideation and impairmenf of judgment.</a:t>
            </a:r>
            <a:endParaRPr/>
          </a:p>
          <a:p>
            <a:pPr marL="0" lvl="0" indent="0" algn="l" rtl="0">
              <a:spcBef>
                <a:spcPts val="400"/>
              </a:spcBef>
              <a:spcAft>
                <a:spcPts val="0"/>
              </a:spcAft>
              <a:buSzPts val="1632"/>
              <a:buNone/>
            </a:pP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0"/>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3690"/>
              <a:buFont typeface="Arial"/>
              <a:buNone/>
            </a:pPr>
            <a:r>
              <a:rPr lang="en" sz="3690"/>
              <a:t>Nursing management for alcohol / substance use disorder</a:t>
            </a:r>
            <a:endParaRPr sz="3690"/>
          </a:p>
        </p:txBody>
      </p:sp>
      <p:sp>
        <p:nvSpPr>
          <p:cNvPr id="546" name="Google Shape;546;p90"/>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r>
              <a:rPr lang="en" b="1" i="1"/>
              <a:t>Nursing Assessment</a:t>
            </a:r>
            <a:endParaRPr/>
          </a:p>
          <a:p>
            <a:pPr marL="0" lvl="0" indent="0" algn="l" rtl="0">
              <a:spcBef>
                <a:spcPts val="400"/>
              </a:spcBef>
              <a:spcAft>
                <a:spcPts val="0"/>
              </a:spcAft>
              <a:buSzPts val="1360"/>
              <a:buNone/>
            </a:pPr>
            <a:endParaRPr/>
          </a:p>
        </p:txBody>
      </p:sp>
      <p:sp>
        <p:nvSpPr>
          <p:cNvPr id="547" name="Google Shape;547;p90"/>
          <p:cNvSpPr txBox="1">
            <a:spLocks noGrp="1"/>
          </p:cNvSpPr>
          <p:nvPr>
            <p:ph type="body" idx="2"/>
          </p:nvPr>
        </p:nvSpPr>
        <p:spPr>
          <a:xfrm>
            <a:off x="405880" y="1543050"/>
            <a:ext cx="8496944" cy="326094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360"/>
              <a:buNone/>
            </a:pPr>
            <a:r>
              <a:rPr lang="en" sz="2000"/>
              <a:t>1. Recognition of alcohol abuse: The CAGE questionnaire may be adopted for this purpose:</a:t>
            </a:r>
            <a:endParaRPr/>
          </a:p>
          <a:p>
            <a:pPr marL="0" lvl="0" indent="0" algn="just" rtl="0">
              <a:spcBef>
                <a:spcPts val="400"/>
              </a:spcBef>
              <a:spcAft>
                <a:spcPts val="0"/>
              </a:spcAft>
              <a:buSzPts val="1360"/>
              <a:buNone/>
            </a:pPr>
            <a:r>
              <a:rPr lang="en" sz="2000"/>
              <a:t>C: Have you ever felt you ought to CUT down on your drinking?</a:t>
            </a:r>
            <a:endParaRPr/>
          </a:p>
          <a:p>
            <a:pPr marL="0" lvl="0" indent="0" algn="just" rtl="0">
              <a:spcBef>
                <a:spcPts val="400"/>
              </a:spcBef>
              <a:spcAft>
                <a:spcPts val="0"/>
              </a:spcAft>
              <a:buSzPts val="1360"/>
              <a:buNone/>
            </a:pPr>
            <a:r>
              <a:rPr lang="en" sz="2000"/>
              <a:t>A: Have people ANNOYED you by criticizing your drinking?</a:t>
            </a:r>
            <a:endParaRPr/>
          </a:p>
          <a:p>
            <a:pPr marL="0" lvl="0" indent="0" algn="just" rtl="0">
              <a:spcBef>
                <a:spcPts val="400"/>
              </a:spcBef>
              <a:spcAft>
                <a:spcPts val="0"/>
              </a:spcAft>
              <a:buSzPts val="1360"/>
              <a:buNone/>
            </a:pPr>
            <a:r>
              <a:rPr lang="en" sz="2000"/>
              <a:t>G: Have you ever felt GUILTY about your drinking?</a:t>
            </a:r>
            <a:endParaRPr/>
          </a:p>
          <a:p>
            <a:pPr marL="0" lvl="0" indent="0" algn="just" rtl="0">
              <a:spcBef>
                <a:spcPts val="400"/>
              </a:spcBef>
              <a:spcAft>
                <a:spcPts val="0"/>
              </a:spcAft>
              <a:buSzPts val="1360"/>
              <a:buNone/>
            </a:pPr>
            <a:r>
              <a:rPr lang="en" sz="2000"/>
              <a:t>E: Have you ever had a drink first thing in the morning (an EYE-OPENER)to steady your nerves or get rid of a hangover?</a:t>
            </a:r>
            <a:endParaRPr/>
          </a:p>
          <a:p>
            <a:pPr marL="0" lvl="0" indent="0" algn="just" rtl="0">
              <a:spcBef>
                <a:spcPts val="400"/>
              </a:spcBef>
              <a:spcAft>
                <a:spcPts val="0"/>
              </a:spcAft>
              <a:buSzPts val="1360"/>
              <a:buNone/>
            </a:pPr>
            <a:r>
              <a:rPr lang="en" sz="2000"/>
              <a:t>2. Be suspicious about' at-risk' factors: Problems in the marriage and family, at work, with finances or with the law; at risk occupations; withdrawal symptoms after admission; alcohol-related physical disorders; repeated accidents; deliberate self-harm.</a:t>
            </a:r>
            <a:endParaRPr/>
          </a:p>
          <a:p>
            <a:pPr marL="0" lvl="0" indent="0" algn="just" rtl="0">
              <a:spcBef>
                <a:spcPts val="400"/>
              </a:spcBef>
              <a:spcAft>
                <a:spcPts val="0"/>
              </a:spcAft>
              <a:buSzPts val="1360"/>
              <a:buNone/>
            </a:pP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1"/>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553" name="Google Shape;553;p91"/>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sp>
        <p:nvSpPr>
          <p:cNvPr id="554" name="Google Shape;554;p91"/>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360"/>
              <a:buNone/>
            </a:pPr>
            <a:endParaRPr sz="2000"/>
          </a:p>
          <a:p>
            <a:pPr marL="0" lvl="0" indent="0" algn="just" rtl="0">
              <a:spcBef>
                <a:spcPts val="400"/>
              </a:spcBef>
              <a:spcAft>
                <a:spcPts val="0"/>
              </a:spcAft>
              <a:buSzPts val="1360"/>
              <a:buNone/>
            </a:pPr>
            <a:r>
              <a:rPr lang="en" sz="2000"/>
              <a:t>3. If at-risk factors raise suspicion, the next step is to ask tactful but persistent questions to confirm the diagnosis.</a:t>
            </a:r>
            <a:endParaRPr/>
          </a:p>
          <a:p>
            <a:pPr marL="0" lvl="0" indent="0" algn="just" rtl="0">
              <a:spcBef>
                <a:spcPts val="400"/>
              </a:spcBef>
              <a:spcAft>
                <a:spcPts val="0"/>
              </a:spcAft>
              <a:buSzPts val="1360"/>
              <a:buNone/>
            </a:pPr>
            <a:r>
              <a:rPr lang="en" sz="2000"/>
              <a:t>4. Certain clinical signs lead to the suspicion that drugs are being injected: needle tracks and thrombosed veins, wearing garments with long sleeves, etc. IV use should be suspected in any patient who presents with subcutaneous abscesses or hepatitis.</a:t>
            </a:r>
            <a:endParaRPr/>
          </a:p>
          <a:p>
            <a:pPr marL="0" lvl="0" indent="0" algn="just" rtl="0">
              <a:spcBef>
                <a:spcPts val="400"/>
              </a:spcBef>
              <a:spcAft>
                <a:spcPts val="0"/>
              </a:spcAft>
              <a:buSzPts val="1360"/>
              <a:buNone/>
            </a:pPr>
            <a:r>
              <a:rPr lang="en" sz="2000"/>
              <a:t>5. Behavioral changes: Absence from school or work, negligence of appearance, minor criminal offences, isolation from former friends and adoption of new friends in a drug culture.</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2"/>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r>
              <a:rPr lang="en"/>
              <a:t>Nursing Interventions</a:t>
            </a:r>
            <a:endParaRPr/>
          </a:p>
        </p:txBody>
      </p:sp>
      <p:sp>
        <p:nvSpPr>
          <p:cNvPr id="560" name="Google Shape;560;p92"/>
          <p:cNvSpPr txBox="1">
            <a:spLocks noGrp="1"/>
          </p:cNvSpPr>
          <p:nvPr>
            <p:ph type="body" idx="1"/>
          </p:nvPr>
        </p:nvSpPr>
        <p:spPr>
          <a:xfrm>
            <a:off x="395536" y="914401"/>
            <a:ext cx="8496944" cy="45719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r>
              <a:rPr lang="en"/>
              <a:t>Risk for injury related to substance withdrawal.</a:t>
            </a:r>
            <a:endParaRPr/>
          </a:p>
        </p:txBody>
      </p:sp>
      <p:sp>
        <p:nvSpPr>
          <p:cNvPr id="561" name="Google Shape;561;p92"/>
          <p:cNvSpPr txBox="1">
            <a:spLocks noGrp="1"/>
          </p:cNvSpPr>
          <p:nvPr>
            <p:ph type="body" idx="2"/>
          </p:nvPr>
        </p:nvSpPr>
        <p:spPr>
          <a:xfrm>
            <a:off x="609600" y="1371600"/>
            <a:ext cx="8293224" cy="3409950"/>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224"/>
              <a:buNone/>
            </a:pPr>
            <a:r>
              <a:rPr lang="en" sz="1800"/>
              <a:t>1. Assess client’s level of disorientation to determine specific requirements for safety. </a:t>
            </a:r>
            <a:endParaRPr/>
          </a:p>
          <a:p>
            <a:pPr marL="0" lvl="0" indent="0" algn="l" rtl="0">
              <a:spcBef>
                <a:spcPts val="400"/>
              </a:spcBef>
              <a:spcAft>
                <a:spcPts val="0"/>
              </a:spcAft>
              <a:buSzPts val="1224"/>
              <a:buNone/>
            </a:pPr>
            <a:r>
              <a:rPr lang="en" sz="1800"/>
              <a:t>2. Obtain a drug history, if possible, to determine the following:</a:t>
            </a:r>
            <a:endParaRPr/>
          </a:p>
          <a:p>
            <a:pPr marL="0" lvl="0" indent="0" algn="l" rtl="0">
              <a:spcBef>
                <a:spcPts val="400"/>
              </a:spcBef>
              <a:spcAft>
                <a:spcPts val="0"/>
              </a:spcAft>
              <a:buSzPts val="1224"/>
              <a:buNone/>
            </a:pPr>
            <a:r>
              <a:rPr lang="en" sz="1800"/>
              <a:t>a. Type of substance(s) used.</a:t>
            </a:r>
            <a:endParaRPr/>
          </a:p>
          <a:p>
            <a:pPr marL="0" lvl="0" indent="0" algn="l" rtl="0">
              <a:spcBef>
                <a:spcPts val="400"/>
              </a:spcBef>
              <a:spcAft>
                <a:spcPts val="0"/>
              </a:spcAft>
              <a:buSzPts val="1224"/>
              <a:buNone/>
            </a:pPr>
            <a:r>
              <a:rPr lang="en" sz="1800"/>
              <a:t>b. Time of last ingestion and amount consumed.</a:t>
            </a:r>
            <a:endParaRPr/>
          </a:p>
          <a:p>
            <a:pPr marL="0" lvl="0" indent="0" algn="l" rtl="0">
              <a:spcBef>
                <a:spcPts val="400"/>
              </a:spcBef>
              <a:spcAft>
                <a:spcPts val="0"/>
              </a:spcAft>
              <a:buSzPts val="1224"/>
              <a:buNone/>
            </a:pPr>
            <a:r>
              <a:rPr lang="en" sz="1800"/>
              <a:t>c. Length and frequency of consumption.</a:t>
            </a:r>
            <a:endParaRPr/>
          </a:p>
          <a:p>
            <a:pPr marL="0" lvl="0" indent="0" algn="l" rtl="0">
              <a:spcBef>
                <a:spcPts val="400"/>
              </a:spcBef>
              <a:spcAft>
                <a:spcPts val="0"/>
              </a:spcAft>
              <a:buSzPts val="1224"/>
              <a:buNone/>
            </a:pPr>
            <a:r>
              <a:rPr lang="en" sz="1800"/>
              <a:t>d. Amount consumed on a daily basis.</a:t>
            </a:r>
            <a:endParaRPr/>
          </a:p>
          <a:p>
            <a:pPr marL="0" lvl="0" indent="0" algn="l" rtl="0">
              <a:spcBef>
                <a:spcPts val="400"/>
              </a:spcBef>
              <a:spcAft>
                <a:spcPts val="0"/>
              </a:spcAft>
              <a:buSzPts val="1224"/>
              <a:buNone/>
            </a:pPr>
            <a:r>
              <a:rPr lang="en" sz="1800"/>
              <a:t>3. Obtain urine sample for laboratory analysis of substance content.</a:t>
            </a:r>
            <a:endParaRPr/>
          </a:p>
          <a:p>
            <a:pPr marL="0" lvl="0" indent="0" algn="l" rtl="0">
              <a:spcBef>
                <a:spcPts val="400"/>
              </a:spcBef>
              <a:spcAft>
                <a:spcPts val="0"/>
              </a:spcAft>
              <a:buSzPts val="1224"/>
              <a:buNone/>
            </a:pPr>
            <a:r>
              <a:rPr lang="en" sz="1800"/>
              <a:t>4. Place client in quiet, private room. </a:t>
            </a:r>
            <a:endParaRPr/>
          </a:p>
          <a:p>
            <a:pPr marL="0" lvl="0" indent="0" algn="l" rtl="0">
              <a:spcBef>
                <a:spcPts val="400"/>
              </a:spcBef>
              <a:spcAft>
                <a:spcPts val="0"/>
              </a:spcAft>
              <a:buSzPts val="1224"/>
              <a:buNone/>
            </a:pPr>
            <a:r>
              <a:rPr lang="en" sz="1800"/>
              <a:t>5. Institute necessary safety precautions </a:t>
            </a:r>
            <a:endParaRPr/>
          </a:p>
          <a:p>
            <a:pPr marL="0" lvl="0" indent="0" algn="l" rtl="0">
              <a:spcBef>
                <a:spcPts val="400"/>
              </a:spcBef>
              <a:spcAft>
                <a:spcPts val="0"/>
              </a:spcAft>
              <a:buSzPts val="1224"/>
              <a:buNone/>
            </a:pPr>
            <a:r>
              <a:rPr lang="en" sz="1800"/>
              <a:t>a. Observe client behaviors frequently; assign staff on one-to one basis if  condition is warranted; accompany and assist client when ambulating; use wheel-chair for transporting long distances.</a:t>
            </a:r>
            <a:endParaRPr/>
          </a:p>
          <a:p>
            <a:pPr marL="0" lvl="0" indent="0" algn="l" rtl="0">
              <a:spcBef>
                <a:spcPts val="400"/>
              </a:spcBef>
              <a:spcAft>
                <a:spcPts val="0"/>
              </a:spcAft>
              <a:buSzPts val="1224"/>
              <a:buNone/>
            </a:pP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93"/>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567" name="Google Shape;567;p93"/>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r>
              <a:rPr lang="en"/>
              <a:t>Contd…..</a:t>
            </a:r>
            <a:endParaRPr/>
          </a:p>
        </p:txBody>
      </p:sp>
      <p:sp>
        <p:nvSpPr>
          <p:cNvPr id="568" name="Google Shape;568;p93"/>
          <p:cNvSpPr txBox="1">
            <a:spLocks noGrp="1"/>
          </p:cNvSpPr>
          <p:nvPr>
            <p:ph type="body" idx="2"/>
          </p:nvPr>
        </p:nvSpPr>
        <p:spPr>
          <a:xfrm>
            <a:off x="381000" y="1485900"/>
            <a:ext cx="8521824" cy="3174083"/>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360"/>
              <a:buNone/>
            </a:pPr>
            <a:r>
              <a:rPr lang="en" sz="2000"/>
              <a:t>b. Be sure that side rails are up when client is in bed.</a:t>
            </a:r>
            <a:endParaRPr/>
          </a:p>
          <a:p>
            <a:pPr marL="0" lvl="0" indent="0" algn="just" rtl="0">
              <a:spcBef>
                <a:spcPts val="400"/>
              </a:spcBef>
              <a:spcAft>
                <a:spcPts val="0"/>
              </a:spcAft>
              <a:buSzPts val="1360"/>
              <a:buNone/>
            </a:pPr>
            <a:r>
              <a:rPr lang="en" sz="2000"/>
              <a:t>c. Pad headboard and side rails of bed with thick towels to protect client in case of seizure.</a:t>
            </a:r>
            <a:endParaRPr/>
          </a:p>
          <a:p>
            <a:pPr marL="0" lvl="0" indent="0" algn="just" rtl="0">
              <a:spcBef>
                <a:spcPts val="400"/>
              </a:spcBef>
              <a:spcAft>
                <a:spcPts val="0"/>
              </a:spcAft>
              <a:buSzPts val="1360"/>
              <a:buNone/>
            </a:pPr>
            <a:r>
              <a:rPr lang="en" sz="2000"/>
              <a:t>d. Use mechanical restraints as necessary to protect client if excessive hyperactivity accompanies the disorientation.</a:t>
            </a:r>
            <a:endParaRPr/>
          </a:p>
          <a:p>
            <a:pPr marL="0" lvl="0" indent="0" algn="just" rtl="0">
              <a:spcBef>
                <a:spcPts val="400"/>
              </a:spcBef>
              <a:spcAft>
                <a:spcPts val="0"/>
              </a:spcAft>
              <a:buSzPts val="1360"/>
              <a:buNone/>
            </a:pPr>
            <a:r>
              <a:rPr lang="en" sz="2000"/>
              <a:t>6. Ensure that smoking materials and other potentially harmful objects are stored away from client’s access. </a:t>
            </a:r>
            <a:endParaRPr/>
          </a:p>
          <a:p>
            <a:pPr marL="0" lvl="0" indent="0" algn="just" rtl="0">
              <a:spcBef>
                <a:spcPts val="400"/>
              </a:spcBef>
              <a:spcAft>
                <a:spcPts val="0"/>
              </a:spcAft>
              <a:buSzPts val="1360"/>
              <a:buNone/>
            </a:pPr>
            <a:r>
              <a:rPr lang="en" sz="2000"/>
              <a:t>7. Frequently orient client to reality and surroundings. </a:t>
            </a:r>
            <a:endParaRPr sz="2000" b="1" i="1"/>
          </a:p>
          <a:p>
            <a:pPr marL="0" lvl="0" indent="0" algn="just" rtl="0">
              <a:spcBef>
                <a:spcPts val="400"/>
              </a:spcBef>
              <a:spcAft>
                <a:spcPts val="0"/>
              </a:spcAft>
              <a:buSzPts val="1360"/>
              <a:buNone/>
            </a:pPr>
            <a:r>
              <a:rPr lang="en" sz="2000"/>
              <a:t>8. Monitor client’s vital signs every 15 minutes initially and less frequently as acute symptoms subside. </a:t>
            </a:r>
            <a:endParaRPr/>
          </a:p>
          <a:p>
            <a:pPr marL="0" lvl="0" indent="0" algn="just" rtl="0">
              <a:spcBef>
                <a:spcPts val="400"/>
              </a:spcBef>
              <a:spcAft>
                <a:spcPts val="0"/>
              </a:spcAft>
              <a:buSzPts val="1360"/>
              <a:buNone/>
            </a:pPr>
            <a:r>
              <a:rPr lang="en" sz="2000"/>
              <a:t>9. Follow medication regimen, as ordered by physician</a:t>
            </a:r>
            <a:endParaRPr/>
          </a:p>
          <a:p>
            <a:pPr marL="0" lvl="0" indent="0" algn="just" rtl="0">
              <a:spcBef>
                <a:spcPts val="400"/>
              </a:spcBef>
              <a:spcAft>
                <a:spcPts val="0"/>
              </a:spcAft>
              <a:buSzPts val="1360"/>
              <a:buNone/>
            </a:pPr>
            <a:endParaRPr sz="2000"/>
          </a:p>
          <a:p>
            <a:pPr marL="0" lvl="0" indent="0" algn="just" rtl="0">
              <a:spcBef>
                <a:spcPts val="400"/>
              </a:spcBef>
              <a:spcAft>
                <a:spcPts val="0"/>
              </a:spcAft>
              <a:buSzPts val="1360"/>
              <a:buNone/>
            </a:pP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94"/>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574" name="Google Shape;574;p94"/>
          <p:cNvSpPr txBox="1">
            <a:spLocks noGrp="1"/>
          </p:cNvSpPr>
          <p:nvPr>
            <p:ph type="body" idx="1"/>
          </p:nvPr>
        </p:nvSpPr>
        <p:spPr>
          <a:xfrm>
            <a:off x="395536" y="914401"/>
            <a:ext cx="8496944" cy="457199"/>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1258"/>
              <a:buNone/>
            </a:pPr>
            <a:endParaRPr sz="1850"/>
          </a:p>
          <a:p>
            <a:pPr marL="0" lvl="0" indent="0" algn="l" rtl="0">
              <a:lnSpc>
                <a:spcPct val="80000"/>
              </a:lnSpc>
              <a:spcBef>
                <a:spcPts val="400"/>
              </a:spcBef>
              <a:spcAft>
                <a:spcPts val="0"/>
              </a:spcAft>
              <a:buSzPts val="1258"/>
              <a:buNone/>
            </a:pPr>
            <a:r>
              <a:rPr lang="en" sz="1850"/>
              <a:t> </a:t>
            </a:r>
            <a:r>
              <a:rPr lang="en" sz="1850" b="1"/>
              <a:t>Ineffective coping related to inadequate coping skills.</a:t>
            </a:r>
            <a:endParaRPr/>
          </a:p>
          <a:p>
            <a:pPr marL="0" lvl="0" indent="0" algn="l" rtl="0">
              <a:lnSpc>
                <a:spcPct val="80000"/>
              </a:lnSpc>
              <a:spcBef>
                <a:spcPts val="400"/>
              </a:spcBef>
              <a:spcAft>
                <a:spcPts val="0"/>
              </a:spcAft>
              <a:buSzPts val="1258"/>
              <a:buNone/>
            </a:pPr>
            <a:endParaRPr sz="1850"/>
          </a:p>
        </p:txBody>
      </p:sp>
      <p:sp>
        <p:nvSpPr>
          <p:cNvPr id="575" name="Google Shape;575;p94"/>
          <p:cNvSpPr txBox="1">
            <a:spLocks noGrp="1"/>
          </p:cNvSpPr>
          <p:nvPr>
            <p:ph type="body" idx="2"/>
          </p:nvPr>
        </p:nvSpPr>
        <p:spPr>
          <a:xfrm>
            <a:off x="533400" y="1371600"/>
            <a:ext cx="8055768" cy="320528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360"/>
              <a:buNone/>
            </a:pPr>
            <a:r>
              <a:rPr lang="en" sz="2000"/>
              <a:t>1. Establish trusting relationship with client (be honest; keep appointments; be  available to spend time). </a:t>
            </a:r>
            <a:endParaRPr/>
          </a:p>
          <a:p>
            <a:pPr marL="0" lvl="0" indent="0" algn="l" rtl="0">
              <a:spcBef>
                <a:spcPts val="400"/>
              </a:spcBef>
              <a:spcAft>
                <a:spcPts val="0"/>
              </a:spcAft>
              <a:buSzPts val="1360"/>
              <a:buNone/>
            </a:pPr>
            <a:r>
              <a:rPr lang="en" sz="2000"/>
              <a:t>2. Set limits on manipulative behavior. Be sure that the client knows what is   acceptable, what is not, and the consequences for violating the limits set. Ensure that all staff maintains consistency with this intervention. </a:t>
            </a:r>
            <a:endParaRPr/>
          </a:p>
          <a:p>
            <a:pPr marL="0" lvl="0" indent="0" algn="l" rtl="0">
              <a:spcBef>
                <a:spcPts val="400"/>
              </a:spcBef>
              <a:spcAft>
                <a:spcPts val="0"/>
              </a:spcAft>
              <a:buSzPts val="1360"/>
              <a:buNone/>
            </a:pPr>
            <a:r>
              <a:rPr lang="en" sz="2000"/>
              <a:t>3. Encourage client to verbalize feelings, fears, and anxieties. Answer any questions he or she may have regarding the disorder.</a:t>
            </a:r>
            <a:endParaRPr/>
          </a:p>
          <a:p>
            <a:pPr marL="0" lvl="0" indent="0" algn="l" rtl="0">
              <a:spcBef>
                <a:spcPts val="400"/>
              </a:spcBef>
              <a:spcAft>
                <a:spcPts val="0"/>
              </a:spcAft>
              <a:buSzPts val="1360"/>
              <a:buNone/>
            </a:pPr>
            <a:r>
              <a:rPr lang="en" sz="2000"/>
              <a:t>4. Explain the effects of substance abuse on the body. Emphasize that prognosis  is closely related to abstinence. </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95"/>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581" name="Google Shape;581;p95"/>
          <p:cNvSpPr txBox="1">
            <a:spLocks noGrp="1"/>
          </p:cNvSpPr>
          <p:nvPr>
            <p:ph type="body" idx="2"/>
          </p:nvPr>
        </p:nvSpPr>
        <p:spPr>
          <a:xfrm>
            <a:off x="405880" y="971550"/>
            <a:ext cx="8496944" cy="383244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a:t>5. Explore with client the options available to assist with stressful situations rather than resorting to gambling or use of substances (e.g., contacting various members of Alcoholics Anonymous, Narcotics Anonymous, or Gamblers Anonymous; physical exercise; relaxation techniques; or meditation). </a:t>
            </a:r>
            <a:endParaRPr/>
          </a:p>
          <a:p>
            <a:pPr marL="0" lvl="0" indent="0" algn="l" rtl="0">
              <a:spcBef>
                <a:spcPts val="400"/>
              </a:spcBef>
              <a:spcAft>
                <a:spcPts val="0"/>
              </a:spcAft>
              <a:buSzPts val="1632"/>
              <a:buNone/>
            </a:pPr>
            <a:r>
              <a:rPr lang="en" sz="2400"/>
              <a:t>6. Provide positive reinforcement for evidence of gratification delayed appropriately. </a:t>
            </a:r>
            <a:endParaRPr/>
          </a:p>
          <a:p>
            <a:pPr marL="0" lvl="0" indent="0" algn="l" rtl="0">
              <a:spcBef>
                <a:spcPts val="400"/>
              </a:spcBef>
              <a:spcAft>
                <a:spcPts val="0"/>
              </a:spcAft>
              <a:buSzPts val="1632"/>
              <a:buNone/>
            </a:pPr>
            <a:r>
              <a:rPr lang="en" sz="2400"/>
              <a:t>7. Encourage client to be as independent as possible in own selfcare.</a:t>
            </a:r>
            <a:endParaRPr/>
          </a:p>
          <a:p>
            <a:pPr marL="0" lvl="0" indent="0" algn="l" rtl="0">
              <a:spcBef>
                <a:spcPts val="400"/>
              </a:spcBef>
              <a:spcAft>
                <a:spcPts val="0"/>
              </a:spcAft>
              <a:buSzPts val="1632"/>
              <a:buNone/>
            </a:pPr>
            <a:r>
              <a:rPr lang="en" sz="2400"/>
              <a:t>Provide positive feedback for independent decision making and effective use of problem-solving skills.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1"/>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3690"/>
              <a:buFont typeface="Arial"/>
              <a:buNone/>
            </a:pPr>
            <a:r>
              <a:rPr lang="en" sz="3690" i="1"/>
              <a:t>Diagnostic guidelines (ICD 10)</a:t>
            </a:r>
            <a:br>
              <a:rPr lang="en" sz="3690" i="1"/>
            </a:br>
            <a:endParaRPr sz="3690"/>
          </a:p>
        </p:txBody>
      </p:sp>
      <p:sp>
        <p:nvSpPr>
          <p:cNvPr id="302" name="Google Shape;302;p51"/>
          <p:cNvSpPr txBox="1">
            <a:spLocks noGrp="1"/>
          </p:cNvSpPr>
          <p:nvPr>
            <p:ph type="body" idx="2"/>
          </p:nvPr>
        </p:nvSpPr>
        <p:spPr>
          <a:xfrm>
            <a:off x="405880" y="1047751"/>
            <a:ext cx="8496944" cy="375624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a:t>A definite diagnosis of dependence should usually be made only if three or more of the following have been present together at some time during the previous year:</a:t>
            </a:r>
            <a:endParaRPr/>
          </a:p>
          <a:p>
            <a:pPr marL="0" lvl="0" indent="0" algn="l" rtl="0">
              <a:spcBef>
                <a:spcPts val="400"/>
              </a:spcBef>
              <a:spcAft>
                <a:spcPts val="0"/>
              </a:spcAft>
              <a:buSzPts val="1632"/>
              <a:buNone/>
            </a:pPr>
            <a:r>
              <a:rPr lang="en" sz="2400"/>
              <a:t>(a)a strong desire or sense of compulsion to take the substance;</a:t>
            </a:r>
            <a:endParaRPr/>
          </a:p>
          <a:p>
            <a:pPr marL="0" lvl="0" indent="0" algn="l" rtl="0">
              <a:spcBef>
                <a:spcPts val="400"/>
              </a:spcBef>
              <a:spcAft>
                <a:spcPts val="0"/>
              </a:spcAft>
              <a:buSzPts val="1632"/>
              <a:buNone/>
            </a:pPr>
            <a:r>
              <a:rPr lang="en" sz="2400"/>
              <a:t>(b)difficulties in controlling substance-taking behaviour in terms of its onset, termination, or levels of   use;</a:t>
            </a:r>
            <a:endParaRPr/>
          </a:p>
          <a:p>
            <a:pPr marL="0" lvl="0" indent="0" algn="l" rtl="0">
              <a:spcBef>
                <a:spcPts val="400"/>
              </a:spcBef>
              <a:spcAft>
                <a:spcPts val="0"/>
              </a:spcAft>
              <a:buSzPts val="1632"/>
              <a:buNone/>
            </a:pPr>
            <a:r>
              <a:rPr lang="en" sz="2400"/>
              <a:t>(c)a physiological withdrawal state </a:t>
            </a:r>
            <a:r>
              <a:rPr lang="en" sz="2400" i="1"/>
              <a:t>when substance use has </a:t>
            </a:r>
            <a:r>
              <a:rPr lang="en" sz="2400"/>
              <a:t>ceased or been  reduced, as evidenced by: the characteristic withdrawal syndrome for the substance; or use of the      same (or a closely related) substance with the intention of relieving or avoiding withdrawal symptoms;</a:t>
            </a:r>
            <a:endParaRPr/>
          </a:p>
          <a:p>
            <a:pPr marL="0" lvl="0" indent="0" algn="l" rtl="0">
              <a:spcBef>
                <a:spcPts val="400"/>
              </a:spcBef>
              <a:spcAft>
                <a:spcPts val="0"/>
              </a:spcAft>
              <a:buSzPts val="1632"/>
              <a:buNone/>
            </a:pP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96"/>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587" name="Google Shape;587;p96"/>
          <p:cNvSpPr txBox="1">
            <a:spLocks noGrp="1"/>
          </p:cNvSpPr>
          <p:nvPr>
            <p:ph type="body" idx="1"/>
          </p:nvPr>
        </p:nvSpPr>
        <p:spPr>
          <a:xfrm>
            <a:off x="395536" y="914401"/>
            <a:ext cx="8496944" cy="8572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258"/>
              <a:buNone/>
            </a:pPr>
            <a:endParaRPr sz="1850"/>
          </a:p>
          <a:p>
            <a:pPr marL="0" lvl="0" indent="0" algn="l" rtl="0">
              <a:lnSpc>
                <a:spcPct val="90000"/>
              </a:lnSpc>
              <a:spcBef>
                <a:spcPts val="400"/>
              </a:spcBef>
              <a:spcAft>
                <a:spcPts val="0"/>
              </a:spcAft>
              <a:buSzPts val="1635"/>
              <a:buNone/>
            </a:pPr>
            <a:r>
              <a:rPr lang="en" sz="2405" b="1"/>
              <a:t>Imbalanced nutrition: less than body requirements related   to  inadequate food intake.</a:t>
            </a:r>
            <a:endParaRPr/>
          </a:p>
          <a:p>
            <a:pPr marL="0" lvl="0" indent="0" algn="l" rtl="0">
              <a:lnSpc>
                <a:spcPct val="90000"/>
              </a:lnSpc>
              <a:spcBef>
                <a:spcPts val="400"/>
              </a:spcBef>
              <a:spcAft>
                <a:spcPts val="0"/>
              </a:spcAft>
              <a:buSzPts val="1258"/>
              <a:buNone/>
            </a:pPr>
            <a:endParaRPr sz="1850"/>
          </a:p>
        </p:txBody>
      </p:sp>
      <p:sp>
        <p:nvSpPr>
          <p:cNvPr id="588" name="Google Shape;588;p96"/>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360"/>
              <a:buNone/>
            </a:pPr>
            <a:r>
              <a:rPr lang="en" sz="2000"/>
              <a:t>1. In collaboration with dietitian, determine number of calories required to provide adequate nutrition and realistic (according to body structure and height) weight gain.</a:t>
            </a:r>
            <a:endParaRPr/>
          </a:p>
          <a:p>
            <a:pPr marL="0" lvl="0" indent="0" algn="l" rtl="0">
              <a:spcBef>
                <a:spcPts val="400"/>
              </a:spcBef>
              <a:spcAft>
                <a:spcPts val="0"/>
              </a:spcAft>
              <a:buSzPts val="1360"/>
              <a:buNone/>
            </a:pPr>
            <a:r>
              <a:rPr lang="en" sz="2000"/>
              <a:t>2. Strict documentation of intake, output, and calorie count. </a:t>
            </a:r>
            <a:endParaRPr sz="2000" b="1" i="1"/>
          </a:p>
          <a:p>
            <a:pPr marL="0" lvl="0" indent="0" algn="l" rtl="0">
              <a:spcBef>
                <a:spcPts val="400"/>
              </a:spcBef>
              <a:spcAft>
                <a:spcPts val="0"/>
              </a:spcAft>
              <a:buSzPts val="1360"/>
              <a:buNone/>
            </a:pPr>
            <a:r>
              <a:rPr lang="en" sz="2000"/>
              <a:t>3. Weigh daily. </a:t>
            </a:r>
            <a:endParaRPr/>
          </a:p>
          <a:p>
            <a:pPr marL="0" lvl="0" indent="0" algn="l" rtl="0">
              <a:spcBef>
                <a:spcPts val="400"/>
              </a:spcBef>
              <a:spcAft>
                <a:spcPts val="0"/>
              </a:spcAft>
              <a:buSzPts val="1360"/>
              <a:buNone/>
            </a:pPr>
            <a:r>
              <a:rPr lang="en" sz="2000"/>
              <a:t>4. Determine client’s likes and dislikes and collaborate with dietitian to provide favorite foods. </a:t>
            </a:r>
            <a:endParaRPr/>
          </a:p>
          <a:p>
            <a:pPr marL="0" lvl="0" indent="0" algn="l" rtl="0">
              <a:spcBef>
                <a:spcPts val="400"/>
              </a:spcBef>
              <a:spcAft>
                <a:spcPts val="0"/>
              </a:spcAft>
              <a:buSzPts val="1360"/>
              <a:buNone/>
            </a:pPr>
            <a:r>
              <a:rPr lang="en" sz="2000"/>
              <a:t>5. Ensure that client receives small, frequent feedings, including a bedtime snack, rather than three larger meals. </a:t>
            </a:r>
            <a:endParaRPr/>
          </a:p>
          <a:p>
            <a:pPr marL="0" lvl="0" indent="0" algn="l" rtl="0">
              <a:spcBef>
                <a:spcPts val="400"/>
              </a:spcBef>
              <a:spcAft>
                <a:spcPts val="0"/>
              </a:spcAft>
              <a:buSzPts val="1360"/>
              <a:buNone/>
            </a:pPr>
            <a:r>
              <a:rPr lang="en" sz="2000"/>
              <a:t>6. Administer vitamin and mineral supplements, as ordered by physician, </a:t>
            </a:r>
            <a:endParaRPr sz="2000" b="1" i="1"/>
          </a:p>
          <a:p>
            <a:pPr marL="0" lvl="0" indent="0" algn="l" rtl="0">
              <a:spcBef>
                <a:spcPts val="400"/>
              </a:spcBef>
              <a:spcAft>
                <a:spcPts val="0"/>
              </a:spcAft>
              <a:buSzPts val="1360"/>
              <a:buNone/>
            </a:pPr>
            <a:endParaRPr sz="2000" b="1" i="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97"/>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594" name="Google Shape;594;p97"/>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sp>
        <p:nvSpPr>
          <p:cNvPr id="595" name="Google Shape;595;p97"/>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a:t>7. If appropriate, ask family members or significant others to bring in special foods that client particularly enjoys.</a:t>
            </a:r>
            <a:endParaRPr/>
          </a:p>
          <a:p>
            <a:pPr marL="0" lvl="0" indent="0" algn="l" rtl="0">
              <a:spcBef>
                <a:spcPts val="400"/>
              </a:spcBef>
              <a:spcAft>
                <a:spcPts val="0"/>
              </a:spcAft>
              <a:buSzPts val="1632"/>
              <a:buNone/>
            </a:pPr>
            <a:r>
              <a:rPr lang="en" sz="2400"/>
              <a:t>8. Monitor laboratory work, and report significant changes to physician.</a:t>
            </a:r>
            <a:endParaRPr/>
          </a:p>
          <a:p>
            <a:pPr marL="0" lvl="0" indent="0" algn="l" rtl="0">
              <a:spcBef>
                <a:spcPts val="400"/>
              </a:spcBef>
              <a:spcAft>
                <a:spcPts val="0"/>
              </a:spcAft>
              <a:buSzPts val="1632"/>
              <a:buNone/>
            </a:pPr>
            <a:r>
              <a:rPr lang="en" sz="2400"/>
              <a:t>9. Explain the importance of adequate nutrition. </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98"/>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601" name="Google Shape;601;p98"/>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r>
              <a:rPr lang="en" b="1"/>
              <a:t>Low self-esteem related to sense of worthlessness.</a:t>
            </a:r>
            <a:endParaRPr b="1"/>
          </a:p>
        </p:txBody>
      </p:sp>
      <p:sp>
        <p:nvSpPr>
          <p:cNvPr id="602" name="Google Shape;602;p98"/>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342900" lvl="0" indent="-342900" algn="l" rtl="0">
              <a:spcBef>
                <a:spcPts val="0"/>
              </a:spcBef>
              <a:spcAft>
                <a:spcPts val="0"/>
              </a:spcAft>
              <a:buSzPts val="1360"/>
              <a:buNone/>
            </a:pPr>
            <a:r>
              <a:rPr lang="en" sz="2000"/>
              <a:t>1. Be accepting of client and his or her negativism. </a:t>
            </a:r>
            <a:endParaRPr/>
          </a:p>
          <a:p>
            <a:pPr marL="342900" lvl="0" indent="-342900" algn="l" rtl="0">
              <a:spcBef>
                <a:spcPts val="400"/>
              </a:spcBef>
              <a:spcAft>
                <a:spcPts val="0"/>
              </a:spcAft>
              <a:buSzPts val="1360"/>
              <a:buNone/>
            </a:pPr>
            <a:r>
              <a:rPr lang="en" sz="2000"/>
              <a:t>2. Spend time with client to convey acceptance and contribute toward feelings of self-worth.</a:t>
            </a:r>
            <a:endParaRPr/>
          </a:p>
          <a:p>
            <a:pPr marL="0" lvl="0" indent="0" algn="l" rtl="0">
              <a:spcBef>
                <a:spcPts val="400"/>
              </a:spcBef>
              <a:spcAft>
                <a:spcPts val="0"/>
              </a:spcAft>
              <a:buSzPts val="1360"/>
              <a:buNone/>
            </a:pPr>
            <a:r>
              <a:rPr lang="en" sz="2000"/>
              <a:t>3. Help client to recognize and focus on strengths and accomplishments.</a:t>
            </a:r>
            <a:endParaRPr/>
          </a:p>
          <a:p>
            <a:pPr marL="0" lvl="0" indent="0" algn="l" rtl="0">
              <a:spcBef>
                <a:spcPts val="400"/>
              </a:spcBef>
              <a:spcAft>
                <a:spcPts val="0"/>
              </a:spcAft>
              <a:buSzPts val="1360"/>
              <a:buNone/>
            </a:pPr>
            <a:r>
              <a:rPr lang="en" sz="2000"/>
              <a:t>Discuss past (real or perceived) failures, but minimize amount of attention devoted to them beyond client’s need to accept responsibility for them. </a:t>
            </a:r>
            <a:endParaRPr/>
          </a:p>
          <a:p>
            <a:pPr marL="0" lvl="0" indent="0" algn="l" rtl="0">
              <a:spcBef>
                <a:spcPts val="400"/>
              </a:spcBef>
              <a:spcAft>
                <a:spcPts val="0"/>
              </a:spcAft>
              <a:buSzPts val="1360"/>
              <a:buNone/>
            </a:pPr>
            <a:r>
              <a:rPr lang="en" sz="2000"/>
              <a:t>4. Encourage participation in group activities from which client may receive positive feedback and support from peers.</a:t>
            </a:r>
            <a:endParaRPr/>
          </a:p>
          <a:p>
            <a:pPr marL="0" lvl="0" indent="0" algn="l" rtl="0">
              <a:spcBef>
                <a:spcPts val="400"/>
              </a:spcBef>
              <a:spcAft>
                <a:spcPts val="0"/>
              </a:spcAft>
              <a:buSzPts val="1360"/>
              <a:buNone/>
            </a:pPr>
            <a:r>
              <a:rPr lang="en" sz="2000"/>
              <a:t>5. Help client identify areas he or she would like to change about self and assist with problem-solving toward this effort. </a:t>
            </a:r>
            <a:endParaRPr sz="2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99"/>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608" name="Google Shape;608;p99"/>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sp>
        <p:nvSpPr>
          <p:cNvPr id="609" name="Google Shape;609;p99"/>
          <p:cNvSpPr txBox="1">
            <a:spLocks noGrp="1"/>
          </p:cNvSpPr>
          <p:nvPr>
            <p:ph type="body" idx="2"/>
          </p:nvPr>
        </p:nvSpPr>
        <p:spPr>
          <a:xfrm>
            <a:off x="457200" y="1657350"/>
            <a:ext cx="8445624" cy="3002633"/>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360"/>
              <a:buNone/>
            </a:pPr>
            <a:r>
              <a:rPr lang="en" sz="2000"/>
              <a:t>6. Ensure that client is not becoming increasingly dependent and that he or she is accepting responsibility for own behaviors.</a:t>
            </a:r>
            <a:endParaRPr/>
          </a:p>
          <a:p>
            <a:pPr marL="0" lvl="0" indent="0" algn="l" rtl="0">
              <a:spcBef>
                <a:spcPts val="400"/>
              </a:spcBef>
              <a:spcAft>
                <a:spcPts val="0"/>
              </a:spcAft>
              <a:buSzPts val="1360"/>
              <a:buNone/>
            </a:pPr>
            <a:r>
              <a:rPr lang="en" sz="2000"/>
              <a:t>7. Ensure that therapy groups offer client simple methods of achievement. Offer recognition and positive feedback for actual accomplishments. </a:t>
            </a:r>
            <a:endParaRPr/>
          </a:p>
          <a:p>
            <a:pPr marL="0" lvl="0" indent="0" algn="l" rtl="0">
              <a:spcBef>
                <a:spcPts val="400"/>
              </a:spcBef>
              <a:spcAft>
                <a:spcPts val="0"/>
              </a:spcAft>
              <a:buSzPts val="1360"/>
              <a:buNone/>
            </a:pPr>
            <a:r>
              <a:rPr lang="en" sz="2000"/>
              <a:t>8. Provide instruction in assertiveness techniques: the ability to recognize the difference among passive, assertive, and aggressive behaviors and the importance of respecting the human rights of others while protecting one’s own basic human rights.</a:t>
            </a:r>
            <a:endParaRPr/>
          </a:p>
          <a:p>
            <a:pPr marL="0" lvl="0" indent="0" algn="l" rtl="0">
              <a:spcBef>
                <a:spcPts val="400"/>
              </a:spcBef>
              <a:spcAft>
                <a:spcPts val="0"/>
              </a:spcAft>
              <a:buSzPts val="1360"/>
              <a:buNone/>
            </a:pPr>
            <a:r>
              <a:rPr lang="en" sz="2000"/>
              <a:t>9. Teach effective communication techniques, such as the use of “I” messages and placing emphasis on ways to avoid making judgmental statements.</a:t>
            </a:r>
            <a:endParaRPr/>
          </a:p>
          <a:p>
            <a:pPr marL="0" lvl="0" indent="0" algn="l" rtl="0">
              <a:spcBef>
                <a:spcPts val="400"/>
              </a:spcBef>
              <a:spcAft>
                <a:spcPts val="0"/>
              </a:spcAft>
              <a:buSzPts val="1360"/>
              <a:buNone/>
            </a:pPr>
            <a:endParaRPr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100"/>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615" name="Google Shape;615;p100"/>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r>
              <a:rPr lang="en" b="1"/>
              <a:t>Dysfunctional family processes related to substance abuse.</a:t>
            </a:r>
            <a:endParaRPr b="1"/>
          </a:p>
        </p:txBody>
      </p:sp>
      <p:sp>
        <p:nvSpPr>
          <p:cNvPr id="616" name="Google Shape;616;p100"/>
          <p:cNvSpPr txBox="1">
            <a:spLocks noGrp="1"/>
          </p:cNvSpPr>
          <p:nvPr>
            <p:ph type="body" idx="2"/>
          </p:nvPr>
        </p:nvSpPr>
        <p:spPr>
          <a:xfrm>
            <a:off x="405880" y="1657350"/>
            <a:ext cx="8496944" cy="314664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a:t>1. Review family history; explore roles of family members, circumstances involving the addictive behavior, strengths, areas of growth. </a:t>
            </a:r>
            <a:endParaRPr/>
          </a:p>
          <a:p>
            <a:pPr marL="0" lvl="0" indent="0" algn="l" rtl="0">
              <a:spcBef>
                <a:spcPts val="400"/>
              </a:spcBef>
              <a:spcAft>
                <a:spcPts val="0"/>
              </a:spcAft>
              <a:buSzPts val="1632"/>
              <a:buNone/>
            </a:pPr>
            <a:r>
              <a:rPr lang="en" sz="2400"/>
              <a:t>2. Explore how family members have coped with the client’s addiction (e.g., denial, repression, rationalization, hurt, loneliness, projection). </a:t>
            </a:r>
            <a:endParaRPr/>
          </a:p>
          <a:p>
            <a:pPr marL="0" lvl="0" indent="0" algn="l" rtl="0">
              <a:spcBef>
                <a:spcPts val="400"/>
              </a:spcBef>
              <a:spcAft>
                <a:spcPts val="0"/>
              </a:spcAft>
              <a:buSzPts val="1632"/>
              <a:buNone/>
            </a:pPr>
            <a:r>
              <a:rPr lang="en" sz="2400"/>
              <a:t>3. Determine understanding of current situation and previous methods of coping with life’s problems. </a:t>
            </a:r>
            <a:endParaRPr/>
          </a:p>
          <a:p>
            <a:pPr marL="0" lvl="0" indent="0" algn="l" rtl="0">
              <a:spcBef>
                <a:spcPts val="400"/>
              </a:spcBef>
              <a:spcAft>
                <a:spcPts val="0"/>
              </a:spcAft>
              <a:buSzPts val="1632"/>
              <a:buNone/>
            </a:pPr>
            <a:r>
              <a:rPr lang="en" sz="2400"/>
              <a:t>4. Assess current level of functioning of family members. </a:t>
            </a:r>
            <a:endParaRPr/>
          </a:p>
          <a:p>
            <a:pPr marL="0" lvl="0" indent="0" algn="l" rtl="0">
              <a:spcBef>
                <a:spcPts val="400"/>
              </a:spcBef>
              <a:spcAft>
                <a:spcPts val="0"/>
              </a:spcAft>
              <a:buSzPts val="1632"/>
              <a:buNone/>
            </a:pPr>
            <a:r>
              <a:rPr lang="en" sz="2400"/>
              <a:t>5. Determine extent of enabling behaviors being evidenced by family members; explore with each individual and client.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101"/>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622" name="Google Shape;622;p101"/>
          <p:cNvSpPr txBox="1">
            <a:spLocks noGrp="1"/>
          </p:cNvSpPr>
          <p:nvPr>
            <p:ph type="body" idx="2"/>
          </p:nvPr>
        </p:nvSpPr>
        <p:spPr>
          <a:xfrm>
            <a:off x="304800" y="1200150"/>
            <a:ext cx="8598024" cy="3459833"/>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360"/>
              <a:buNone/>
            </a:pPr>
            <a:r>
              <a:rPr lang="en" sz="2000"/>
              <a:t>6. Provide information about enabling behavior and addictive disease characteristics for both the user and non user. </a:t>
            </a:r>
            <a:endParaRPr/>
          </a:p>
          <a:p>
            <a:pPr marL="0" lvl="0" indent="0" algn="l" rtl="0">
              <a:spcBef>
                <a:spcPts val="400"/>
              </a:spcBef>
              <a:spcAft>
                <a:spcPts val="0"/>
              </a:spcAft>
              <a:buSzPts val="1360"/>
              <a:buNone/>
            </a:pPr>
            <a:r>
              <a:rPr lang="en" sz="2000"/>
              <a:t>7. Encourage participation in therapeutic writing, e.g., journaling (narrative), guided or focused. </a:t>
            </a:r>
            <a:endParaRPr/>
          </a:p>
          <a:p>
            <a:pPr marL="0" lvl="0" indent="0" algn="l" rtl="0">
              <a:spcBef>
                <a:spcPts val="400"/>
              </a:spcBef>
              <a:spcAft>
                <a:spcPts val="0"/>
              </a:spcAft>
              <a:buSzPts val="1360"/>
              <a:buNone/>
            </a:pPr>
            <a:r>
              <a:rPr lang="en" sz="2000"/>
              <a:t>8. Provide factual information to client and family about the effects of addictive behaviors on the family and what to expect after discharge. </a:t>
            </a:r>
            <a:endParaRPr/>
          </a:p>
          <a:p>
            <a:pPr marL="0" lvl="0" indent="0" algn="l" rtl="0">
              <a:spcBef>
                <a:spcPts val="400"/>
              </a:spcBef>
              <a:spcAft>
                <a:spcPts val="0"/>
              </a:spcAft>
              <a:buSzPts val="1360"/>
              <a:buNone/>
            </a:pPr>
            <a:r>
              <a:rPr lang="en" sz="2000"/>
              <a:t>9. Encourage family members to be aware of their own feelings, to look at the situation with perspective and objectivity. They can ask themselves: “Am I being conned? Am I acting out of fear, shame, guilt, or anger? Do I have a need to control?”</a:t>
            </a:r>
            <a:endParaRPr/>
          </a:p>
          <a:p>
            <a:pPr marL="0" lvl="0" indent="0" algn="l" rtl="0">
              <a:spcBef>
                <a:spcPts val="400"/>
              </a:spcBef>
              <a:spcAft>
                <a:spcPts val="0"/>
              </a:spcAft>
              <a:buSzPts val="1360"/>
              <a:buNone/>
            </a:pPr>
            <a:r>
              <a:rPr lang="en" sz="2000"/>
              <a:t>10. Provide support for enabling family members. </a:t>
            </a:r>
            <a:endParaRPr/>
          </a:p>
          <a:p>
            <a:pPr marL="0" lvl="0" indent="0" algn="l" rtl="0">
              <a:spcBef>
                <a:spcPts val="400"/>
              </a:spcBef>
              <a:spcAft>
                <a:spcPts val="0"/>
              </a:spcAft>
              <a:buSzPts val="1360"/>
              <a:buNone/>
            </a:pP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102"/>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628" name="Google Shape;628;p102"/>
          <p:cNvSpPr txBox="1">
            <a:spLocks noGrp="1"/>
          </p:cNvSpPr>
          <p:nvPr>
            <p:ph type="body" idx="1"/>
          </p:nvPr>
        </p:nvSpPr>
        <p:spPr>
          <a:xfrm>
            <a:off x="533400" y="895350"/>
            <a:ext cx="835908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r>
              <a:rPr lang="en" b="1"/>
              <a:t>Disturbed sleep pattern related to substance withdrawal.</a:t>
            </a:r>
            <a:endParaRPr b="1"/>
          </a:p>
        </p:txBody>
      </p:sp>
      <p:sp>
        <p:nvSpPr>
          <p:cNvPr id="629" name="Google Shape;629;p102"/>
          <p:cNvSpPr txBox="1">
            <a:spLocks noGrp="1"/>
          </p:cNvSpPr>
          <p:nvPr>
            <p:ph type="body" idx="2"/>
          </p:nvPr>
        </p:nvSpPr>
        <p:spPr>
          <a:xfrm>
            <a:off x="533400" y="1371600"/>
            <a:ext cx="8369424" cy="3288384"/>
          </a:xfrm>
          <a:prstGeom prst="rect">
            <a:avLst/>
          </a:prstGeom>
          <a:noFill/>
          <a:ln>
            <a:noFill/>
          </a:ln>
        </p:spPr>
        <p:txBody>
          <a:bodyPr spcFirstLastPara="1" wrap="square" lIns="396000" tIns="45700" rIns="91425" bIns="45700" anchor="t" anchorCtr="0">
            <a:noAutofit/>
          </a:bodyPr>
          <a:lstStyle/>
          <a:p>
            <a:pPr marL="342900" lvl="0" indent="-342900" algn="l" rtl="0">
              <a:spcBef>
                <a:spcPts val="0"/>
              </a:spcBef>
              <a:spcAft>
                <a:spcPts val="0"/>
              </a:spcAft>
              <a:buSzPts val="1360"/>
              <a:buNone/>
            </a:pPr>
            <a:r>
              <a:rPr lang="en" sz="2000"/>
              <a:t>1. Keep strict records of sleeping patterns. </a:t>
            </a:r>
            <a:endParaRPr/>
          </a:p>
          <a:p>
            <a:pPr marL="342900" lvl="0" indent="-342900" algn="l" rtl="0">
              <a:spcBef>
                <a:spcPts val="400"/>
              </a:spcBef>
              <a:spcAft>
                <a:spcPts val="0"/>
              </a:spcAft>
              <a:buSzPts val="1360"/>
              <a:buNone/>
            </a:pPr>
            <a:r>
              <a:rPr lang="en" sz="2000"/>
              <a:t>2. Discourage sleep during the day to promote more restful sleep at night.</a:t>
            </a:r>
            <a:endParaRPr/>
          </a:p>
          <a:p>
            <a:pPr marL="0" lvl="0" indent="0" algn="l" rtl="0">
              <a:spcBef>
                <a:spcPts val="400"/>
              </a:spcBef>
              <a:spcAft>
                <a:spcPts val="0"/>
              </a:spcAft>
              <a:buSzPts val="1360"/>
              <a:buNone/>
            </a:pPr>
            <a:r>
              <a:rPr lang="en" sz="2000"/>
              <a:t>3. Administer antidepressant medication at bedtime .</a:t>
            </a:r>
            <a:endParaRPr/>
          </a:p>
          <a:p>
            <a:pPr marL="0" lvl="0" indent="0" algn="l" rtl="0">
              <a:spcBef>
                <a:spcPts val="400"/>
              </a:spcBef>
              <a:spcAft>
                <a:spcPts val="0"/>
              </a:spcAft>
              <a:buSzPts val="1360"/>
              <a:buNone/>
            </a:pPr>
            <a:r>
              <a:rPr lang="en" sz="2000"/>
              <a:t>4. Assist with measures that may promote sleep, such as warm, non stimulating drinks, light snacks, warm baths, and back rubs.</a:t>
            </a:r>
            <a:endParaRPr/>
          </a:p>
          <a:p>
            <a:pPr marL="0" lvl="0" indent="0" algn="l" rtl="0">
              <a:spcBef>
                <a:spcPts val="400"/>
              </a:spcBef>
              <a:spcAft>
                <a:spcPts val="0"/>
              </a:spcAft>
              <a:buSzPts val="1360"/>
              <a:buNone/>
            </a:pPr>
            <a:r>
              <a:rPr lang="en" sz="2000"/>
              <a:t>5. Performing relaxation exercises to soft music may be helpful prior to sleep.</a:t>
            </a:r>
            <a:endParaRPr/>
          </a:p>
          <a:p>
            <a:pPr marL="0" lvl="0" indent="0" algn="l" rtl="0">
              <a:spcBef>
                <a:spcPts val="400"/>
              </a:spcBef>
              <a:spcAft>
                <a:spcPts val="0"/>
              </a:spcAft>
              <a:buSzPts val="1360"/>
              <a:buNone/>
            </a:pPr>
            <a:r>
              <a:rPr lang="en" sz="2000"/>
              <a:t>6. Limit intake of caffeinated drinks, such as tea, coffee, and colas.</a:t>
            </a:r>
            <a:endParaRPr/>
          </a:p>
          <a:p>
            <a:pPr marL="0" lvl="0" indent="0" algn="l" rtl="0">
              <a:spcBef>
                <a:spcPts val="400"/>
              </a:spcBef>
              <a:spcAft>
                <a:spcPts val="0"/>
              </a:spcAft>
              <a:buSzPts val="1360"/>
              <a:buNone/>
            </a:pPr>
            <a:r>
              <a:rPr lang="en" sz="2000"/>
              <a:t>7. Administer sedative medications, as ordered.</a:t>
            </a:r>
            <a:endParaRPr/>
          </a:p>
          <a:p>
            <a:pPr marL="0" lvl="0" indent="0" algn="l" rtl="0">
              <a:spcBef>
                <a:spcPts val="400"/>
              </a:spcBef>
              <a:spcAft>
                <a:spcPts val="0"/>
              </a:spcAft>
              <a:buSzPts val="1360"/>
              <a:buNone/>
            </a:pPr>
            <a:r>
              <a:rPr lang="en" sz="2000"/>
              <a:t>8. Plan stimulating diversionary activities on a structured, daily schedule. </a:t>
            </a:r>
            <a:endParaRPr/>
          </a:p>
          <a:p>
            <a:pPr marL="0" lvl="0" indent="0" algn="l" rtl="0">
              <a:spcBef>
                <a:spcPts val="400"/>
              </a:spcBef>
              <a:spcAft>
                <a:spcPts val="0"/>
              </a:spcAft>
              <a:buSzPts val="1360"/>
              <a:buNone/>
            </a:pPr>
            <a:r>
              <a:rPr lang="en" sz="2000"/>
              <a:t>9. Explore fears and feelings that sleep is helping to suppress.</a:t>
            </a:r>
            <a:endParaRPr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103"/>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r>
              <a:rPr lang="en"/>
              <a:t>Evaluation</a:t>
            </a:r>
            <a:endParaRPr/>
          </a:p>
        </p:txBody>
      </p:sp>
      <p:sp>
        <p:nvSpPr>
          <p:cNvPr id="635" name="Google Shape;635;p103"/>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sp>
        <p:nvSpPr>
          <p:cNvPr id="636" name="Google Shape;636;p103"/>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0" lvl="0" indent="-86360" algn="l" rtl="0">
              <a:spcBef>
                <a:spcPts val="0"/>
              </a:spcBef>
              <a:spcAft>
                <a:spcPts val="0"/>
              </a:spcAft>
              <a:buSzPts val="1360"/>
              <a:buFont typeface="Arial"/>
              <a:buChar char="•"/>
            </a:pPr>
            <a:r>
              <a:rPr lang="en" sz="2000"/>
              <a:t>Client shows no evidence of physical injury obtained during substance  intoxication or withdrawal.</a:t>
            </a:r>
            <a:endParaRPr/>
          </a:p>
          <a:p>
            <a:pPr marL="0" lvl="0" indent="-86360" algn="l" rtl="0">
              <a:spcBef>
                <a:spcPts val="400"/>
              </a:spcBef>
              <a:spcAft>
                <a:spcPts val="0"/>
              </a:spcAft>
              <a:buSzPts val="1360"/>
              <a:buFont typeface="Arial"/>
              <a:buChar char="•"/>
            </a:pPr>
            <a:r>
              <a:rPr lang="en" sz="2000"/>
              <a:t>Client is able to verbalize adaptive coping strategies as alternatives to use of addictive behaviors in response to stress.</a:t>
            </a:r>
            <a:endParaRPr/>
          </a:p>
          <a:p>
            <a:pPr marL="0" lvl="0" indent="-86360" algn="l" rtl="0">
              <a:spcBef>
                <a:spcPts val="400"/>
              </a:spcBef>
              <a:spcAft>
                <a:spcPts val="0"/>
              </a:spcAft>
              <a:buSzPts val="1360"/>
              <a:buFont typeface="Arial"/>
              <a:buChar char="•"/>
            </a:pPr>
            <a:r>
              <a:rPr lang="en" sz="2000"/>
              <a:t>Client has achieved and maintained at least 90% of normal body weight.</a:t>
            </a:r>
            <a:endParaRPr/>
          </a:p>
          <a:p>
            <a:pPr marL="0" lvl="0" indent="-86360" algn="l" rtl="0">
              <a:spcBef>
                <a:spcPts val="400"/>
              </a:spcBef>
              <a:spcAft>
                <a:spcPts val="0"/>
              </a:spcAft>
              <a:buSzPts val="1360"/>
              <a:buFont typeface="Arial"/>
              <a:buChar char="•"/>
            </a:pPr>
            <a:r>
              <a:rPr lang="en" sz="2000"/>
              <a:t>Client is able to verbalize positive aspects about self.</a:t>
            </a:r>
            <a:endParaRPr/>
          </a:p>
          <a:p>
            <a:pPr marL="0" lvl="0" indent="-86360" algn="l" rtl="0">
              <a:spcBef>
                <a:spcPts val="400"/>
              </a:spcBef>
              <a:spcAft>
                <a:spcPts val="0"/>
              </a:spcAft>
              <a:buSzPts val="1360"/>
              <a:buFont typeface="Arial"/>
              <a:buChar char="•"/>
            </a:pPr>
            <a:r>
              <a:rPr lang="en" sz="2000"/>
              <a:t>Client is sleeping 6 to 8 hours per night without medication.</a:t>
            </a:r>
            <a:endParaRPr/>
          </a:p>
          <a:p>
            <a:pPr marL="0" lvl="0" indent="-86360" algn="l" rtl="0">
              <a:spcBef>
                <a:spcPts val="400"/>
              </a:spcBef>
              <a:spcAft>
                <a:spcPts val="0"/>
              </a:spcAft>
              <a:buSzPts val="1360"/>
              <a:buFont typeface="Arial"/>
              <a:buChar char="•"/>
            </a:pPr>
            <a:r>
              <a:rPr lang="en" sz="2000"/>
              <a:t>Family members demonstrate behaviors required to change destructive patterns of behavior that contribute to and enable dysfunctional family process.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04"/>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642" name="Google Shape;642;p104"/>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sp>
        <p:nvSpPr>
          <p:cNvPr id="643" name="Google Shape;643;p104"/>
          <p:cNvSpPr txBox="1">
            <a:spLocks noGrp="1"/>
          </p:cNvSpPr>
          <p:nvPr>
            <p:ph type="body" idx="2"/>
          </p:nvPr>
        </p:nvSpPr>
        <p:spPr>
          <a:xfrm>
            <a:off x="405880" y="914400"/>
            <a:ext cx="8496944" cy="3889598"/>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952"/>
              <a:buNone/>
            </a:pPr>
            <a:r>
              <a:rPr lang="en" b="1"/>
              <a:t>1. The drug of choice in the management of alcohol withdrawal is</a:t>
            </a:r>
            <a:endParaRPr/>
          </a:p>
          <a:p>
            <a:pPr marL="0" lvl="0" indent="0" algn="l" rtl="0">
              <a:spcBef>
                <a:spcPts val="400"/>
              </a:spcBef>
              <a:spcAft>
                <a:spcPts val="0"/>
              </a:spcAft>
              <a:buSzPts val="952"/>
              <a:buNone/>
            </a:pPr>
            <a:r>
              <a:rPr lang="en"/>
              <a:t>A. Barbiturates</a:t>
            </a:r>
            <a:endParaRPr/>
          </a:p>
          <a:p>
            <a:pPr marL="0" lvl="0" indent="0" algn="l" rtl="0">
              <a:spcBef>
                <a:spcPts val="400"/>
              </a:spcBef>
              <a:spcAft>
                <a:spcPts val="0"/>
              </a:spcAft>
              <a:buSzPts val="952"/>
              <a:buNone/>
            </a:pPr>
            <a:r>
              <a:rPr lang="en"/>
              <a:t>B. Benzodiazepines</a:t>
            </a:r>
            <a:endParaRPr/>
          </a:p>
          <a:p>
            <a:pPr marL="0" lvl="0" indent="0" algn="l" rtl="0">
              <a:spcBef>
                <a:spcPts val="400"/>
              </a:spcBef>
              <a:spcAft>
                <a:spcPts val="0"/>
              </a:spcAft>
              <a:buSzPts val="952"/>
              <a:buNone/>
            </a:pPr>
            <a:r>
              <a:rPr lang="en"/>
              <a:t>C. Disulfiram</a:t>
            </a:r>
            <a:endParaRPr/>
          </a:p>
          <a:p>
            <a:pPr marL="0" lvl="0" indent="0" algn="l" rtl="0">
              <a:spcBef>
                <a:spcPts val="400"/>
              </a:spcBef>
              <a:spcAft>
                <a:spcPts val="0"/>
              </a:spcAft>
              <a:buSzPts val="952"/>
              <a:buNone/>
            </a:pPr>
            <a:r>
              <a:rPr lang="en"/>
              <a:t>D. Acamprosate</a:t>
            </a:r>
            <a:endParaRPr/>
          </a:p>
          <a:p>
            <a:pPr marL="0" lvl="0" indent="0" algn="l" rtl="0">
              <a:spcBef>
                <a:spcPts val="400"/>
              </a:spcBef>
              <a:spcAft>
                <a:spcPts val="0"/>
              </a:spcAft>
              <a:buSzPts val="952"/>
              <a:buNone/>
            </a:pPr>
            <a:endParaRPr/>
          </a:p>
          <a:p>
            <a:pPr marL="0" lvl="0" indent="0" algn="l" rtl="0">
              <a:spcBef>
                <a:spcPts val="400"/>
              </a:spcBef>
              <a:spcAft>
                <a:spcPts val="0"/>
              </a:spcAft>
              <a:buSzPts val="952"/>
              <a:buNone/>
            </a:pPr>
            <a:r>
              <a:rPr lang="en"/>
              <a:t>2. </a:t>
            </a:r>
            <a:r>
              <a:rPr lang="en" b="1"/>
              <a:t>Which of the following term is NOT used in ICD-10 classification on substance use disorders?</a:t>
            </a:r>
            <a:endParaRPr/>
          </a:p>
          <a:p>
            <a:pPr marL="0" lvl="0" indent="0" algn="l" rtl="0">
              <a:spcBef>
                <a:spcPts val="400"/>
              </a:spcBef>
              <a:spcAft>
                <a:spcPts val="0"/>
              </a:spcAft>
              <a:buSzPts val="952"/>
              <a:buNone/>
            </a:pPr>
            <a:r>
              <a:rPr lang="en"/>
              <a:t>A. Acute intoxication</a:t>
            </a:r>
            <a:endParaRPr/>
          </a:p>
          <a:p>
            <a:pPr marL="0" lvl="0" indent="0" algn="l" rtl="0">
              <a:spcBef>
                <a:spcPts val="400"/>
              </a:spcBef>
              <a:spcAft>
                <a:spcPts val="0"/>
              </a:spcAft>
              <a:buSzPts val="952"/>
              <a:buNone/>
            </a:pPr>
            <a:r>
              <a:rPr lang="en"/>
              <a:t>B. Harmful use</a:t>
            </a:r>
            <a:endParaRPr/>
          </a:p>
          <a:p>
            <a:pPr marL="0" lvl="0" indent="0" algn="l" rtl="0">
              <a:spcBef>
                <a:spcPts val="400"/>
              </a:spcBef>
              <a:spcAft>
                <a:spcPts val="0"/>
              </a:spcAft>
              <a:buSzPts val="952"/>
              <a:buNone/>
            </a:pPr>
            <a:r>
              <a:rPr lang="en"/>
              <a:t>C. Dependence syndrome</a:t>
            </a:r>
            <a:endParaRPr/>
          </a:p>
          <a:p>
            <a:pPr marL="0" lvl="0" indent="0" algn="l" rtl="0">
              <a:spcBef>
                <a:spcPts val="400"/>
              </a:spcBef>
              <a:spcAft>
                <a:spcPts val="0"/>
              </a:spcAft>
              <a:buSzPts val="952"/>
              <a:buNone/>
            </a:pPr>
            <a:r>
              <a:rPr lang="en"/>
              <a:t>D. Addiction syndrome</a:t>
            </a:r>
            <a:endParaRPr/>
          </a:p>
          <a:p>
            <a:pPr marL="0" lvl="0" indent="0" algn="l" rtl="0">
              <a:spcBef>
                <a:spcPts val="400"/>
              </a:spcBef>
              <a:spcAft>
                <a:spcPts val="0"/>
              </a:spcAft>
              <a:buSzPts val="952"/>
              <a:buNone/>
            </a:pPr>
            <a:endParaRPr/>
          </a:p>
          <a:p>
            <a:pPr marL="0" lvl="0" indent="0" algn="l" rtl="0">
              <a:spcBef>
                <a:spcPts val="400"/>
              </a:spcBef>
              <a:spcAft>
                <a:spcPts val="0"/>
              </a:spcAft>
              <a:buSzPts val="952"/>
              <a:buNone/>
            </a:pPr>
            <a:r>
              <a:rPr lang="en"/>
              <a:t> 3. </a:t>
            </a:r>
            <a:r>
              <a:rPr lang="en" b="1"/>
              <a:t>Wernicke's encephalopathy is atributed to</a:t>
            </a:r>
            <a:endParaRPr/>
          </a:p>
          <a:p>
            <a:pPr marL="0" lvl="0" indent="0" algn="l" rtl="0">
              <a:spcBef>
                <a:spcPts val="400"/>
              </a:spcBef>
              <a:spcAft>
                <a:spcPts val="0"/>
              </a:spcAft>
              <a:buSzPts val="952"/>
              <a:buNone/>
            </a:pPr>
            <a:r>
              <a:rPr lang="en"/>
              <a:t>A. Severe riboflavin deficiency</a:t>
            </a:r>
            <a:endParaRPr/>
          </a:p>
          <a:p>
            <a:pPr marL="0" lvl="0" indent="0" algn="l" rtl="0">
              <a:spcBef>
                <a:spcPts val="400"/>
              </a:spcBef>
              <a:spcAft>
                <a:spcPts val="0"/>
              </a:spcAft>
              <a:buSzPts val="952"/>
              <a:buNone/>
            </a:pPr>
            <a:r>
              <a:rPr lang="en"/>
              <a:t>B. Excessive blood alcohol content</a:t>
            </a:r>
            <a:endParaRPr/>
          </a:p>
          <a:p>
            <a:pPr marL="0" lvl="0" indent="0" algn="l" rtl="0">
              <a:spcBef>
                <a:spcPts val="400"/>
              </a:spcBef>
              <a:spcAft>
                <a:spcPts val="0"/>
              </a:spcAft>
              <a:buSzPts val="952"/>
              <a:buNone/>
            </a:pPr>
            <a:r>
              <a:rPr lang="en"/>
              <a:t>C. Sever thiamine deficiency</a:t>
            </a:r>
            <a:endParaRPr/>
          </a:p>
          <a:p>
            <a:pPr marL="0" lvl="0" indent="0" algn="l" rtl="0">
              <a:spcBef>
                <a:spcPts val="400"/>
              </a:spcBef>
              <a:spcAft>
                <a:spcPts val="0"/>
              </a:spcAft>
              <a:buSzPts val="952"/>
              <a:buNone/>
            </a:pPr>
            <a:r>
              <a:rPr lang="en"/>
              <a:t>D. Vitamin A  deficiency</a:t>
            </a:r>
            <a:endParaRPr/>
          </a:p>
          <a:p>
            <a:pPr marL="0" lvl="0" indent="0" algn="l" rtl="0">
              <a:spcBef>
                <a:spcPts val="400"/>
              </a:spcBef>
              <a:spcAft>
                <a:spcPts val="0"/>
              </a:spcAft>
              <a:buSzPts val="952"/>
              <a:buNone/>
            </a:pPr>
            <a:endParaRPr/>
          </a:p>
          <a:p>
            <a:pPr marL="0" lvl="0" indent="0" algn="l" rtl="0">
              <a:spcBef>
                <a:spcPts val="400"/>
              </a:spcBef>
              <a:spcAft>
                <a:spcPts val="0"/>
              </a:spcAft>
              <a:buSzPts val="952"/>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105"/>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649" name="Google Shape;649;p105"/>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sp>
        <p:nvSpPr>
          <p:cNvPr id="650" name="Google Shape;650;p105"/>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952"/>
              <a:buNone/>
            </a:pPr>
            <a:r>
              <a:rPr lang="en" b="1"/>
              <a:t>4. what is the stage of change called when an individual questions whether their substance use may be problematic?</a:t>
            </a:r>
            <a:endParaRPr/>
          </a:p>
          <a:p>
            <a:pPr marL="342900" lvl="0" indent="-342900" algn="l" rtl="0">
              <a:spcBef>
                <a:spcPts val="400"/>
              </a:spcBef>
              <a:spcAft>
                <a:spcPts val="0"/>
              </a:spcAft>
              <a:buSzPts val="952"/>
              <a:buFont typeface="Lucida Sans"/>
              <a:buAutoNum type="alphaLcPeriod"/>
            </a:pPr>
            <a:r>
              <a:rPr lang="en"/>
              <a:t>Preparation.  </a:t>
            </a:r>
            <a:endParaRPr/>
          </a:p>
          <a:p>
            <a:pPr marL="342900" lvl="0" indent="-342900" algn="l" rtl="0">
              <a:spcBef>
                <a:spcPts val="400"/>
              </a:spcBef>
              <a:spcAft>
                <a:spcPts val="0"/>
              </a:spcAft>
              <a:buSzPts val="952"/>
              <a:buFont typeface="Lucida Sans"/>
              <a:buAutoNum type="alphaLcPeriod"/>
            </a:pPr>
            <a:r>
              <a:rPr lang="en"/>
              <a:t>Engagement.  </a:t>
            </a:r>
            <a:endParaRPr/>
          </a:p>
          <a:p>
            <a:pPr marL="342900" lvl="0" indent="-342900" algn="l" rtl="0">
              <a:spcBef>
                <a:spcPts val="400"/>
              </a:spcBef>
              <a:spcAft>
                <a:spcPts val="0"/>
              </a:spcAft>
              <a:buSzPts val="952"/>
              <a:buFont typeface="Lucida Sans"/>
              <a:buAutoNum type="alphaLcPeriod"/>
            </a:pPr>
            <a:r>
              <a:rPr lang="en"/>
              <a:t>Contemplation.  </a:t>
            </a:r>
            <a:endParaRPr/>
          </a:p>
          <a:p>
            <a:pPr marL="342900" lvl="0" indent="-342900" algn="l" rtl="0">
              <a:spcBef>
                <a:spcPts val="400"/>
              </a:spcBef>
              <a:spcAft>
                <a:spcPts val="0"/>
              </a:spcAft>
              <a:buSzPts val="952"/>
              <a:buFont typeface="Lucida Sans"/>
              <a:buAutoNum type="alphaLcPeriod"/>
            </a:pPr>
            <a:r>
              <a:rPr lang="en"/>
              <a:t>Precontemplation.</a:t>
            </a:r>
            <a:endParaRPr/>
          </a:p>
          <a:p>
            <a:pPr marL="342900" lvl="0" indent="-282448" algn="l" rtl="0">
              <a:spcBef>
                <a:spcPts val="400"/>
              </a:spcBef>
              <a:spcAft>
                <a:spcPts val="0"/>
              </a:spcAft>
              <a:buSzPts val="952"/>
              <a:buFont typeface="Lucida Sans"/>
              <a:buNone/>
            </a:pPr>
            <a:endParaRPr/>
          </a:p>
          <a:p>
            <a:pPr marL="0" lvl="0" indent="0" algn="l" rtl="0">
              <a:spcBef>
                <a:spcPts val="400"/>
              </a:spcBef>
              <a:spcAft>
                <a:spcPts val="0"/>
              </a:spcAft>
              <a:buSzPts val="952"/>
              <a:buNone/>
            </a:pPr>
            <a:r>
              <a:rPr lang="en" b="1"/>
              <a:t>5. The term psychoactive refers to:</a:t>
            </a:r>
            <a:endParaRPr/>
          </a:p>
          <a:p>
            <a:pPr marL="342900" lvl="0" indent="-342900" algn="l" rtl="0">
              <a:spcBef>
                <a:spcPts val="400"/>
              </a:spcBef>
              <a:spcAft>
                <a:spcPts val="0"/>
              </a:spcAft>
              <a:buSzPts val="952"/>
              <a:buFont typeface="Lucida Sans"/>
              <a:buAutoNum type="alphaLcPeriod"/>
            </a:pPr>
            <a:r>
              <a:rPr lang="en"/>
              <a:t>  A particularly active psychopath.  </a:t>
            </a:r>
            <a:endParaRPr/>
          </a:p>
          <a:p>
            <a:pPr marL="342900" lvl="0" indent="-342900" algn="l" rtl="0">
              <a:spcBef>
                <a:spcPts val="400"/>
              </a:spcBef>
              <a:spcAft>
                <a:spcPts val="0"/>
              </a:spcAft>
              <a:buSzPts val="952"/>
              <a:buFont typeface="Lucida Sans"/>
              <a:buAutoNum type="alphaLcPeriod"/>
            </a:pPr>
            <a:r>
              <a:rPr lang="en"/>
              <a:t>A drug that alters mood, cognition and/or behaviour.  </a:t>
            </a:r>
            <a:endParaRPr/>
          </a:p>
          <a:p>
            <a:pPr marL="342900" lvl="0" indent="-342900" algn="l" rtl="0">
              <a:spcBef>
                <a:spcPts val="400"/>
              </a:spcBef>
              <a:spcAft>
                <a:spcPts val="0"/>
              </a:spcAft>
              <a:buSzPts val="952"/>
              <a:buFont typeface="Lucida Sans"/>
              <a:buAutoNum type="alphaLcPeriod"/>
            </a:pPr>
            <a:r>
              <a:rPr lang="en"/>
              <a:t>A drug-induced hallucination.  </a:t>
            </a:r>
            <a:endParaRPr/>
          </a:p>
          <a:p>
            <a:pPr marL="342900" lvl="0" indent="-342900" algn="l" rtl="0">
              <a:spcBef>
                <a:spcPts val="400"/>
              </a:spcBef>
              <a:spcAft>
                <a:spcPts val="0"/>
              </a:spcAft>
              <a:buSzPts val="952"/>
              <a:buFont typeface="Lucida Sans"/>
              <a:buAutoNum type="alphaLcPeriod"/>
            </a:pPr>
            <a:r>
              <a:rPr lang="en"/>
              <a:t>The psychology of physical activity.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308" name="Google Shape;308;p52"/>
          <p:cNvSpPr txBox="1">
            <a:spLocks noGrp="1"/>
          </p:cNvSpPr>
          <p:nvPr>
            <p:ph type="body" idx="2"/>
          </p:nvPr>
        </p:nvSpPr>
        <p:spPr>
          <a:xfrm>
            <a:off x="405880" y="1028700"/>
            <a:ext cx="8496944" cy="377529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904"/>
              <a:buNone/>
            </a:pPr>
            <a:r>
              <a:rPr lang="en" sz="2800"/>
              <a:t>(d)evidence of tolerance, such that increased doses of the psychoactive substance are required in  order to achieve effects originally produced by lower doses (clear examples of this are found in  alcohol- and opiate-dependent individuals who may take daily doses sufficient to incapacitate or kill    non tolerant users);</a:t>
            </a:r>
            <a:endParaRPr/>
          </a:p>
          <a:p>
            <a:pPr marL="0" lvl="0" indent="0" algn="just" rtl="0">
              <a:spcBef>
                <a:spcPts val="400"/>
              </a:spcBef>
              <a:spcAft>
                <a:spcPts val="0"/>
              </a:spcAft>
              <a:buSzPts val="1904"/>
              <a:buNone/>
            </a:pPr>
            <a:r>
              <a:rPr lang="en" sz="2800"/>
              <a:t>(e)progressive neglect of alternative pleasures or interests because of psychoactive substance use, increased amount of time necessary to     obtain or take the substance or to recover from its effects;</a:t>
            </a:r>
            <a:endParaRPr/>
          </a:p>
          <a:p>
            <a:pPr marL="0" lvl="0" indent="0" algn="just" rtl="0">
              <a:spcBef>
                <a:spcPts val="400"/>
              </a:spcBef>
              <a:spcAft>
                <a:spcPts val="0"/>
              </a:spcAft>
              <a:buSzPts val="1904"/>
              <a:buNone/>
            </a:pPr>
            <a:endParaRPr sz="2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06"/>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656" name="Google Shape;656;p106"/>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r>
              <a:rPr lang="en"/>
              <a:t>Assignment</a:t>
            </a:r>
            <a:endParaRPr/>
          </a:p>
        </p:txBody>
      </p:sp>
      <p:sp>
        <p:nvSpPr>
          <p:cNvPr id="657" name="Google Shape;657;p106"/>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a:t>Write the preventive measures of alcohol or other substance use disorder.</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107"/>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663" name="Google Shape;663;p107"/>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pic>
        <p:nvPicPr>
          <p:cNvPr id="664" name="Google Shape;664;p107" descr="C:\Users\HP-PC\Desktop\PPt Background\Thank You\images (16).jpg"/>
          <p:cNvPicPr preferRelativeResize="0">
            <a:picLocks noGrp="1"/>
          </p:cNvPicPr>
          <p:nvPr>
            <p:ph type="body" idx="2"/>
          </p:nvPr>
        </p:nvPicPr>
        <p:blipFill rotWithShape="1">
          <a:blip r:embed="rId3">
            <a:alphaModFix/>
          </a:blip>
          <a:srcRect/>
          <a:stretch/>
        </p:blipFill>
        <p:spPr>
          <a:xfrm>
            <a:off x="0" y="971550"/>
            <a:ext cx="9144000" cy="417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3"/>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314" name="Google Shape;314;p53"/>
          <p:cNvSpPr txBox="1">
            <a:spLocks noGrp="1"/>
          </p:cNvSpPr>
          <p:nvPr>
            <p:ph type="body" idx="1"/>
          </p:nvPr>
        </p:nvSpPr>
        <p:spPr>
          <a:xfrm>
            <a:off x="395536" y="1131590"/>
            <a:ext cx="8496944" cy="46064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360"/>
              <a:buNone/>
            </a:pPr>
            <a:endParaRPr/>
          </a:p>
        </p:txBody>
      </p:sp>
      <p:sp>
        <p:nvSpPr>
          <p:cNvPr id="315" name="Google Shape;315;p53"/>
          <p:cNvSpPr txBox="1">
            <a:spLocks noGrp="1"/>
          </p:cNvSpPr>
          <p:nvPr>
            <p:ph type="body" idx="2"/>
          </p:nvPr>
        </p:nvSpPr>
        <p:spPr>
          <a:xfrm>
            <a:off x="405880" y="1808261"/>
            <a:ext cx="8496944" cy="2995737"/>
          </a:xfrm>
          <a:prstGeom prst="rect">
            <a:avLst/>
          </a:prstGeom>
          <a:noFill/>
          <a:ln>
            <a:noFill/>
          </a:ln>
        </p:spPr>
        <p:txBody>
          <a:bodyPr spcFirstLastPara="1" wrap="square" lIns="396000" tIns="45700" rIns="91425" bIns="45700" anchor="t" anchorCtr="0">
            <a:noAutofit/>
          </a:bodyPr>
          <a:lstStyle/>
          <a:p>
            <a:pPr marL="0" lvl="0" indent="0" algn="l" rtl="0">
              <a:spcBef>
                <a:spcPts val="0"/>
              </a:spcBef>
              <a:spcAft>
                <a:spcPts val="0"/>
              </a:spcAft>
              <a:buSzPts val="1632"/>
              <a:buNone/>
            </a:pPr>
            <a:r>
              <a:rPr lang="en" sz="2400"/>
              <a:t>(f)persisting with substance use despite clear evidence of overtly harmful consequences, such as harm to the liver through excessive drinking, depressive mood states consequent to periods of heavy substance  use, or drug-related impairment of cognitive functioning; efforts should be made to  determine that the user was actually, or could be expected to be, aware of the nature and extent of the harm.</a:t>
            </a:r>
            <a:endParaRPr/>
          </a:p>
          <a:p>
            <a:pPr marL="0" lvl="0" indent="0" algn="l" rtl="0">
              <a:spcBef>
                <a:spcPts val="400"/>
              </a:spcBef>
              <a:spcAft>
                <a:spcPts val="0"/>
              </a:spcAft>
              <a:buSzPts val="1632"/>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4"/>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r>
              <a:rPr lang="en"/>
              <a:t>Causes/ predisposing factors </a:t>
            </a:r>
            <a:endParaRPr/>
          </a:p>
        </p:txBody>
      </p:sp>
      <p:sp>
        <p:nvSpPr>
          <p:cNvPr id="321" name="Google Shape;321;p54"/>
          <p:cNvSpPr txBox="1">
            <a:spLocks noGrp="1"/>
          </p:cNvSpPr>
          <p:nvPr>
            <p:ph type="body" idx="2"/>
          </p:nvPr>
        </p:nvSpPr>
        <p:spPr>
          <a:xfrm>
            <a:off x="405880" y="1123951"/>
            <a:ext cx="8496944" cy="368004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360"/>
              <a:buNone/>
            </a:pPr>
            <a:r>
              <a:rPr lang="en" sz="2000" b="1"/>
              <a:t>Biological Factors</a:t>
            </a:r>
            <a:endParaRPr/>
          </a:p>
          <a:p>
            <a:pPr marL="0" lvl="0" indent="0" algn="just" rtl="0">
              <a:spcBef>
                <a:spcPts val="400"/>
              </a:spcBef>
              <a:spcAft>
                <a:spcPts val="0"/>
              </a:spcAft>
              <a:buSzPts val="1360"/>
              <a:buNone/>
            </a:pPr>
            <a:r>
              <a:rPr lang="en" sz="2000" b="1"/>
              <a:t>Genetics</a:t>
            </a:r>
            <a:endParaRPr/>
          </a:p>
          <a:p>
            <a:pPr marL="0" lvl="0" indent="0" algn="just" rtl="0">
              <a:spcBef>
                <a:spcPts val="400"/>
              </a:spcBef>
              <a:spcAft>
                <a:spcPts val="0"/>
              </a:spcAft>
              <a:buSzPts val="1360"/>
              <a:buNone/>
            </a:pPr>
            <a:r>
              <a:rPr lang="en" sz="2000"/>
              <a:t>An apparent hereditary factor is involved in the development of substance-use disorders. This is   especially evident with alcoholism, but less so with other substances. Children of alcoholics are three   times more likely than other children to become alcoholics (Harvard Medical School, 2001). </a:t>
            </a:r>
            <a:endParaRPr/>
          </a:p>
          <a:p>
            <a:pPr marL="0" lvl="0" indent="0" algn="just" rtl="0">
              <a:spcBef>
                <a:spcPts val="400"/>
              </a:spcBef>
              <a:spcAft>
                <a:spcPts val="0"/>
              </a:spcAft>
              <a:buSzPts val="1360"/>
              <a:buNone/>
            </a:pPr>
            <a:r>
              <a:rPr lang="en" sz="2000"/>
              <a:t>Monozygotic (one egg, genetically identical) twins have a higher rate for concordance of alcoholism   than dizygotic (two eggs, genetically nonidentical) twins (Andreasen &amp; Black, 2006).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5"/>
          <p:cNvSpPr txBox="1">
            <a:spLocks noGrp="1"/>
          </p:cNvSpPr>
          <p:nvPr>
            <p:ph type="title"/>
          </p:nvPr>
        </p:nvSpPr>
        <p:spPr>
          <a:xfrm>
            <a:off x="0" y="0"/>
            <a:ext cx="9144000" cy="88446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3F3F3F"/>
              </a:buClr>
              <a:buSzPts val="4100"/>
              <a:buFont typeface="Arial"/>
              <a:buNone/>
            </a:pPr>
            <a:endParaRPr/>
          </a:p>
        </p:txBody>
      </p:sp>
      <p:sp>
        <p:nvSpPr>
          <p:cNvPr id="327" name="Google Shape;327;p55"/>
          <p:cNvSpPr txBox="1">
            <a:spLocks noGrp="1"/>
          </p:cNvSpPr>
          <p:nvPr>
            <p:ph type="body" idx="2"/>
          </p:nvPr>
        </p:nvSpPr>
        <p:spPr>
          <a:xfrm>
            <a:off x="405880" y="1123951"/>
            <a:ext cx="8496944" cy="3680048"/>
          </a:xfrm>
          <a:prstGeom prst="rect">
            <a:avLst/>
          </a:prstGeom>
          <a:noFill/>
          <a:ln>
            <a:noFill/>
          </a:ln>
        </p:spPr>
        <p:txBody>
          <a:bodyPr spcFirstLastPara="1" wrap="square" lIns="396000" tIns="45700" rIns="91425" bIns="45700" anchor="t" anchorCtr="0">
            <a:noAutofit/>
          </a:bodyPr>
          <a:lstStyle/>
          <a:p>
            <a:pPr marL="0" lvl="0" indent="0" algn="just" rtl="0">
              <a:spcBef>
                <a:spcPts val="0"/>
              </a:spcBef>
              <a:spcAft>
                <a:spcPts val="0"/>
              </a:spcAft>
              <a:buSzPts val="1904"/>
              <a:buNone/>
            </a:pPr>
            <a:r>
              <a:rPr lang="en" sz="2800" b="1"/>
              <a:t>Biochemical Aspects</a:t>
            </a:r>
            <a:endParaRPr/>
          </a:p>
          <a:p>
            <a:pPr marL="0" lvl="0" indent="0" algn="just" rtl="0">
              <a:spcBef>
                <a:spcPts val="400"/>
              </a:spcBef>
              <a:spcAft>
                <a:spcPts val="0"/>
              </a:spcAft>
              <a:buSzPts val="1904"/>
              <a:buNone/>
            </a:pPr>
            <a:r>
              <a:rPr lang="en" sz="2800"/>
              <a:t>A second biological hypothesis relates to the possibility that alcohol may produce  morphine-like substances in the brain that are responsible for alcohol addiction. These   substances are formed by the reaction of biologically active amines (e.g., dopamine,  serotonin) with products of alcohol metabolism, such as acetaldehyde (Jamal et al., 2003). </a:t>
            </a:r>
            <a:endParaRPr/>
          </a:p>
        </p:txBody>
      </p:sp>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4976</Words>
  <Application>Microsoft Office PowerPoint</Application>
  <PresentationFormat>On-screen Show (16:9)</PresentationFormat>
  <Paragraphs>314</Paragraphs>
  <Slides>61</Slides>
  <Notes>61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61</vt:i4>
      </vt:variant>
    </vt:vector>
  </HeadingPairs>
  <TitlesOfParts>
    <vt:vector size="68" baseType="lpstr">
      <vt:lpstr>Arial</vt:lpstr>
      <vt:lpstr>Lucida Sans</vt:lpstr>
      <vt:lpstr>Noto Sans Symbols</vt:lpstr>
      <vt:lpstr>Times New Roman</vt:lpstr>
      <vt:lpstr>Verdana</vt:lpstr>
      <vt:lpstr>Concourse</vt:lpstr>
      <vt:lpstr>Concourse</vt:lpstr>
      <vt:lpstr>PowerPoint Presentation</vt:lpstr>
      <vt:lpstr> </vt:lpstr>
      <vt:lpstr>PowerPoint Presentation</vt:lpstr>
      <vt:lpstr>Dependence syndrome </vt:lpstr>
      <vt:lpstr>Diagnostic guidelines (ICD 10) </vt:lpstr>
      <vt:lpstr>PowerPoint Presentation</vt:lpstr>
      <vt:lpstr>PowerPoint Presentation</vt:lpstr>
      <vt:lpstr>Causes/ predisposing factors </vt:lpstr>
      <vt:lpstr>PowerPoint Presentation</vt:lpstr>
      <vt:lpstr>PowerPoint Presentation</vt:lpstr>
      <vt:lpstr>PowerPoint Presentation</vt:lpstr>
      <vt:lpstr>PowerPoint Presentation</vt:lpstr>
      <vt:lpstr>PowerPoint Presentation</vt:lpstr>
      <vt:lpstr>PowerPoint Presentation</vt:lpstr>
      <vt:lpstr>ALCOHOL DEPENDENCE SYNDROME </vt:lpstr>
      <vt:lpstr>PowerPoint Presentation</vt:lpstr>
      <vt:lpstr>PREVALENCE: </vt:lpstr>
      <vt:lpstr>PSYCHIATRIC DISORDERS DUE TO ALCOHOL DEPENDENCE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Treatment  </vt:lpstr>
      <vt:lpstr>PowerPoint Presentation</vt:lpstr>
      <vt:lpstr>PowerPoint Presentation</vt:lpstr>
      <vt:lpstr>PowerPoint Presentation</vt:lpstr>
      <vt:lpstr>PowerPoint Presentation</vt:lpstr>
      <vt:lpstr>PowerPoint Presentation</vt:lpstr>
      <vt:lpstr>PowerPoint Presentation</vt:lpstr>
      <vt:lpstr>Opioid Use Disorders </vt:lpstr>
      <vt:lpstr>PowerPoint Presentation</vt:lpstr>
      <vt:lpstr>PowerPoint Presentation</vt:lpstr>
      <vt:lpstr>PowerPoint Presentation</vt:lpstr>
      <vt:lpstr>PowerPoint Presentation</vt:lpstr>
      <vt:lpstr>Cannabis Use Disorder </vt:lpstr>
      <vt:lpstr>PowerPoint Presentation</vt:lpstr>
      <vt:lpstr>Sedative Use Disorder </vt:lpstr>
      <vt:lpstr>Amphetamine/ Stimulant Use Disorder </vt:lpstr>
      <vt:lpstr>LSD/ Hallucinogens Use Disorder (Lysergic acid diethylamide)</vt:lpstr>
      <vt:lpstr>PowerPoint Presentation</vt:lpstr>
      <vt:lpstr>Nursing management for alcohol / substance use disorder</vt:lpstr>
      <vt:lpstr>PowerPoint Presentation</vt:lpstr>
      <vt:lpstr>Nursing Interventions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 thapa</dc:creator>
  <cp:lastModifiedBy>Microsoft account</cp:lastModifiedBy>
  <cp:revision>1</cp:revision>
  <dcterms:modified xsi:type="dcterms:W3CDTF">2020-12-22T12:30:32Z</dcterms:modified>
</cp:coreProperties>
</file>