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5143500" type="screen16x9"/>
  <p:notesSz cx="6858000" cy="9144000"/>
  <p:embeddedFontLst>
    <p:embeddedFont>
      <p:font typeface="Roboto" panose="020B0604020202020204" charset="0"/>
      <p:regular r:id="rId79"/>
      <p:bold r:id="rId80"/>
      <p:italic r:id="rId81"/>
      <p:boldItalic r:id="rId82"/>
    </p:embeddedFont>
    <p:embeddedFont>
      <p:font typeface="Libre Baskerville" panose="020B0604020202020204" charset="0"/>
      <p:regular r:id="rId83"/>
      <p:bold r:id="rId84"/>
      <p: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27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6.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1.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2.fntdata"/><Relationship Id="rId85"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4.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81532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2fd0a27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92fd0a27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631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2fd0a270c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92fd0a270c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290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92fd0a270c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92fd0a270c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402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2fd0a270c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92fd0a270c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789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92fd0a270c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92fd0a270c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7539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92fd0a270c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92fd0a270c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6606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2fd0a270c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92fd0a270c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366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2fd0a270c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92fd0a270c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1218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2fd0a270c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92fd0a270c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056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2fd0a270c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92fd0a270c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1116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92fd0a270c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92fd0a270c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657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2fd0a270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92fd0a270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220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2fd0a270c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92fd0a270c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1370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2fd0a270c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92fd0a270c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899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2fd0a270c_1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92fd0a270c_1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76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2fd0a270c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92fd0a270c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326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2fd0a270c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2fd0a270c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533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2fd0a270c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92fd0a270c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535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2fd0a270c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92fd0a270c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9274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2fd0a270c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92fd0a270c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276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92fd0a270c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92fd0a270c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322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2fd0a270c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g92fd0a270c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566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2fd0a270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92fd0a270c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729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92fd0a270c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92fd0a270c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504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2fd0a270c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92fd0a270c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569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2fd0a270c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92fd0a270c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6228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92fd0a270c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92fd0a270c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85832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92fd0a270c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92fd0a270c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67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2fd0a270c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92fd0a270c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250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92fd0a270c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92fd0a270c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9400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2fd0a270c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92fd0a270c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0578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2fd0a270c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92fd0a270c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550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2fd0a270c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92fd0a270c_1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611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2fd0a270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92fd0a270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88869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92fd0a270c_1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g92fd0a270c_1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7307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92fd0a270c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92fd0a270c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7659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92fd0a270c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g92fd0a270c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899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92fd0a270c_1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92fd0a270c_1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20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92fd0a270c_1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g92fd0a270c_1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5310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2fd0a270c_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92fd0a270c_1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2286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92fd0a270c_1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92fd0a270c_1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05614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2fd0a270c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92fd0a270c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639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92fd0a270c_1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g92fd0a270c_1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10666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2fd0a270c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92fd0a270c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83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2fd0a270c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92fd0a270c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4472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2fd0a270c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92fd0a270c_1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4678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92fd0a270c_1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g92fd0a270c_1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12287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92fd0a270c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g92fd0a270c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4846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92fd0a270c_1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92fd0a270c_1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9344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92fd0a270c_1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g92fd0a270c_1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54326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92fd0a270c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g92fd0a270c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07042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2fd0a270c_1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92fd0a270c_1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0870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92fd0a270c_1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92fd0a270c_1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0043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92fd0a270c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92fd0a270c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3755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92fd0a270c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g92fd0a270c_1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08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2fd0a270c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92fd0a270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8210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2fd0a270c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g92fd0a270c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7422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2fd0a270c_1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92fd0a270c_1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3722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92fd0a270c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g92fd0a270c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32312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2fd0a270c_1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g92fd0a270c_1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15736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2fd0a270c_1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g92fd0a270c_1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8907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92fd0a270c_1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g92fd0a270c_1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52206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92fd0a270c_1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g92fd0a270c_1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3171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92fd0a270c_1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g92fd0a270c_1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8490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92fd0a270c_1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g92fd0a270c_1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93556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2fd0a270c_1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g92fd0a270c_1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19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2fd0a270c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92fd0a270c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59686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92fd0a270c_1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g92fd0a270c_1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958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2fd0a270c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92fd0a270c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86945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92fd0a270c_1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g92fd0a270c_1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49061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2fd0a270c_1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g92fd0a270c_1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490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92fd0a270c_1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4" name="Google Shape;504;g92fd0a270c_1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52842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92fd0a270c_1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g92fd0a270c_1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2478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92fd0a270c_1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g92fd0a270c_1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460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2fd0a270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92fd0a270c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085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2fd0a270c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92fd0a270c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92fd0a270c_1_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58685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dt" idx="10"/>
          </p:nvPr>
        </p:nvSpPr>
        <p:spPr>
          <a:xfrm>
            <a:off x="6172200" y="4643438"/>
            <a:ext cx="2476500" cy="35718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1600"/>
              </a:spcBef>
              <a:spcAft>
                <a:spcPts val="0"/>
              </a:spcAft>
              <a:buSzPts val="1530"/>
              <a:buChar char="○"/>
              <a:defRPr/>
            </a:lvl2pPr>
            <a:lvl3pPr marL="1371600" lvl="2" indent="-325755" algn="l">
              <a:spcBef>
                <a:spcPts val="1600"/>
              </a:spcBef>
              <a:spcAft>
                <a:spcPts val="0"/>
              </a:spcAft>
              <a:buSzPts val="1530"/>
              <a:buChar char="■"/>
              <a:defRPr/>
            </a:lvl3pPr>
            <a:lvl4pPr marL="1828800" lvl="3" indent="-320039" algn="l">
              <a:spcBef>
                <a:spcPts val="1600"/>
              </a:spcBef>
              <a:spcAft>
                <a:spcPts val="0"/>
              </a:spcAft>
              <a:buSzPts val="1440"/>
              <a:buChar char="●"/>
              <a:defRPr/>
            </a:lvl4pPr>
            <a:lvl5pPr marL="2286000" lvl="4" indent="-342900" algn="l">
              <a:spcBef>
                <a:spcPts val="1600"/>
              </a:spcBef>
              <a:spcAft>
                <a:spcPts val="0"/>
              </a:spcAft>
              <a:buSzPts val="1800"/>
              <a:buChar char="○"/>
              <a:defRPr/>
            </a:lvl5pPr>
            <a:lvl6pPr marL="2743200" lvl="5" indent="-342900" algn="l">
              <a:spcBef>
                <a:spcPts val="1600"/>
              </a:spcBef>
              <a:spcAft>
                <a:spcPts val="0"/>
              </a:spcAft>
              <a:buSzPts val="1800"/>
              <a:buChar char="■"/>
              <a:defRPr/>
            </a:lvl6pPr>
            <a:lvl7pPr marL="3200400" lvl="6" indent="-342900" algn="l">
              <a:spcBef>
                <a:spcPts val="1600"/>
              </a:spcBef>
              <a:spcAft>
                <a:spcPts val="0"/>
              </a:spcAft>
              <a:buSzPts val="1800"/>
              <a:buChar char="●"/>
              <a:defRPr/>
            </a:lvl7pPr>
            <a:lvl8pPr marL="3657600" lvl="7" indent="-342900" algn="l">
              <a:spcBef>
                <a:spcPts val="1600"/>
              </a:spcBef>
              <a:spcAft>
                <a:spcPts val="0"/>
              </a:spcAft>
              <a:buSzPts val="1800"/>
              <a:buChar char="○"/>
              <a:defRPr/>
            </a:lvl8pPr>
            <a:lvl9pPr marL="4114800" lvl="8" indent="-342900" algn="l">
              <a:spcBef>
                <a:spcPts val="1600"/>
              </a:spcBef>
              <a:spcAft>
                <a:spcPts val="160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subTitle" idx="1"/>
          </p:nvPr>
        </p:nvSpPr>
        <p:spPr>
          <a:xfrm>
            <a:off x="311700" y="2125594"/>
            <a:ext cx="8520600" cy="5944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210"/>
              <a:buNone/>
            </a:pPr>
            <a:r>
              <a:rPr lang="en" b="1">
                <a:solidFill>
                  <a:schemeClr val="dk1"/>
                </a:solidFill>
              </a:rPr>
              <a:t>Generalized Anxiety Disorder</a:t>
            </a:r>
            <a:endParaRPr b="1">
              <a:solidFill>
                <a:schemeClr val="dk1"/>
              </a:solidFill>
            </a:endParaRPr>
          </a:p>
        </p:txBody>
      </p:sp>
      <p:sp>
        <p:nvSpPr>
          <p:cNvPr id="61" name="Google Shape;61;p14"/>
          <p:cNvSpPr txBox="1">
            <a:spLocks noGrp="1"/>
          </p:cNvSpPr>
          <p:nvPr>
            <p:ph type="ctrTitle"/>
          </p:nvPr>
        </p:nvSpPr>
        <p:spPr>
          <a:xfrm>
            <a:off x="311708" y="558431"/>
            <a:ext cx="8520600" cy="1539450"/>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rgbClr val="FFFFFF"/>
              </a:buClr>
              <a:buSzPts val="4000"/>
              <a:buFont typeface="Libre Franklin"/>
              <a:buNone/>
            </a:pPr>
            <a:r>
              <a:rPr lang="en"/>
              <a:t>UNIT 7: Neurotic Disorder/ Stress Related Disorder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914400" y="1257300"/>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Obsessive Compulsive Disorder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body" idx="1"/>
          </p:nvPr>
        </p:nvSpPr>
        <p:spPr>
          <a:xfrm>
            <a:off x="356675" y="384225"/>
            <a:ext cx="7772400" cy="34860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879"/>
              <a:buNone/>
            </a:pPr>
            <a:r>
              <a:rPr lang="en" sz="2110" b="1"/>
              <a:t>Obsessions</a:t>
            </a:r>
            <a:endParaRPr sz="1700"/>
          </a:p>
          <a:p>
            <a:pPr marL="274320" lvl="0" indent="-267970" algn="l" rtl="0">
              <a:lnSpc>
                <a:spcPct val="80000"/>
              </a:lnSpc>
              <a:spcBef>
                <a:spcPts val="580"/>
              </a:spcBef>
              <a:spcAft>
                <a:spcPts val="0"/>
              </a:spcAft>
              <a:buSzPts val="1779"/>
              <a:buChar char="●"/>
            </a:pPr>
            <a:r>
              <a:rPr lang="en" sz="2110"/>
              <a:t>Unwanted, intrusive, persistent ideas, thoughts, impulses, or images that cause marked anxiety or distress. </a:t>
            </a:r>
            <a:endParaRPr sz="1700"/>
          </a:p>
          <a:p>
            <a:pPr marL="274320" lvl="0" indent="-267970" algn="l" rtl="0">
              <a:lnSpc>
                <a:spcPct val="80000"/>
              </a:lnSpc>
              <a:spcBef>
                <a:spcPts val="580"/>
              </a:spcBef>
              <a:spcAft>
                <a:spcPts val="0"/>
              </a:spcAft>
              <a:buSzPts val="1779"/>
              <a:buChar char="●"/>
            </a:pPr>
            <a:r>
              <a:rPr lang="en" sz="2110"/>
              <a:t>The most common ones include repeated thoughts about contamination, repeated doubts, a need to have things in a particular order, aggressive or horrific impulses, and sexual imagery (APA, 2000).</a:t>
            </a:r>
            <a:endParaRPr sz="1700"/>
          </a:p>
          <a:p>
            <a:pPr marL="274320" lvl="0" indent="-274320" algn="l" rtl="0">
              <a:lnSpc>
                <a:spcPct val="80000"/>
              </a:lnSpc>
              <a:spcBef>
                <a:spcPts val="580"/>
              </a:spcBef>
              <a:spcAft>
                <a:spcPts val="0"/>
              </a:spcAft>
              <a:buSzPts val="1879"/>
              <a:buNone/>
            </a:pPr>
            <a:r>
              <a:rPr lang="en" sz="2110" b="1"/>
              <a:t>Compulsions</a:t>
            </a:r>
            <a:endParaRPr sz="1700"/>
          </a:p>
          <a:p>
            <a:pPr marL="274320" lvl="0" indent="-267970" algn="l" rtl="0">
              <a:lnSpc>
                <a:spcPct val="80000"/>
              </a:lnSpc>
              <a:spcBef>
                <a:spcPts val="580"/>
              </a:spcBef>
              <a:spcAft>
                <a:spcPts val="0"/>
              </a:spcAft>
              <a:buSzPts val="1779"/>
              <a:buChar char="●"/>
            </a:pPr>
            <a:r>
              <a:rPr lang="en" sz="2110"/>
              <a:t>Unwanted repetitive behavior patterns or mental acts (e.g., praying, counting, repeating words silently) that are intended to reduce anxiety, not to provide pleasure or gratification (APA, 2000).</a:t>
            </a:r>
            <a:endParaRPr sz="1700"/>
          </a:p>
          <a:p>
            <a:pPr marL="274320" lvl="0" indent="-267970" algn="l" rtl="0">
              <a:lnSpc>
                <a:spcPct val="80000"/>
              </a:lnSpc>
              <a:spcBef>
                <a:spcPts val="580"/>
              </a:spcBef>
              <a:spcAft>
                <a:spcPts val="0"/>
              </a:spcAft>
              <a:buSzPts val="1779"/>
              <a:buChar char="●"/>
            </a:pPr>
            <a:r>
              <a:rPr lang="en" sz="2110"/>
              <a:t> They may be performed in response to an obsession or in a stereotyped fashion.</a:t>
            </a:r>
            <a:endParaRPr sz="1700"/>
          </a:p>
          <a:p>
            <a:pPr marL="274320" lvl="0" indent="-267970" algn="l" rtl="0">
              <a:lnSpc>
                <a:spcPct val="80000"/>
              </a:lnSpc>
              <a:spcBef>
                <a:spcPts val="580"/>
              </a:spcBef>
              <a:spcAft>
                <a:spcPts val="1600"/>
              </a:spcAft>
              <a:buSzPts val="1779"/>
              <a:buChar char="●"/>
            </a:pPr>
            <a:r>
              <a:rPr lang="en" sz="2110"/>
              <a:t>The aim of a compulsion is to try and deal with the distress caused by the obsessive thoughts and relieve the anxiety.</a:t>
            </a:r>
            <a:endParaRPr sz="211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a:t>The OCD cycle</a:t>
            </a:r>
            <a:br>
              <a:rPr lang="en" sz="3600"/>
            </a:br>
            <a:endParaRPr sz="3600"/>
          </a:p>
        </p:txBody>
      </p:sp>
      <p:sp>
        <p:nvSpPr>
          <p:cNvPr id="125" name="Google Shape;125;p25"/>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1600"/>
              </a:spcAft>
              <a:buSzPts val="2210"/>
              <a:buChar char="●"/>
            </a:pPr>
            <a:endParaRPr/>
          </a:p>
        </p:txBody>
      </p:sp>
      <p:sp>
        <p:nvSpPr>
          <p:cNvPr id="126" name="Google Shape;126;p25"/>
          <p:cNvSpPr/>
          <p:nvPr/>
        </p:nvSpPr>
        <p:spPr>
          <a:xfrm>
            <a:off x="1524000" y="1714500"/>
            <a:ext cx="7086600" cy="3143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0" algn="l" rtl="0">
              <a:lnSpc>
                <a:spcPct val="75000"/>
              </a:lnSpc>
              <a:spcBef>
                <a:spcPts val="180"/>
              </a:spcBef>
              <a:spcAft>
                <a:spcPts val="0"/>
              </a:spcAft>
              <a:buClr>
                <a:schemeClr val="dk1"/>
              </a:buClr>
              <a:buSzPts val="1800"/>
              <a:buFont typeface="Libre Baskerville"/>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127" name="Google Shape;127;p25"/>
          <p:cNvSpPr/>
          <p:nvPr/>
        </p:nvSpPr>
        <p:spPr>
          <a:xfrm>
            <a:off x="2757741" y="619359"/>
            <a:ext cx="3879300" cy="38793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25"/>
          <p:cNvGrpSpPr/>
          <p:nvPr/>
        </p:nvGrpSpPr>
        <p:grpSpPr>
          <a:xfrm>
            <a:off x="3614360" y="410488"/>
            <a:ext cx="2166000" cy="2166000"/>
            <a:chOff x="3614360" y="410488"/>
            <a:chExt cx="2166000" cy="2166000"/>
          </a:xfrm>
        </p:grpSpPr>
        <p:sp>
          <p:nvSpPr>
            <p:cNvPr id="129" name="Google Shape;129;p25"/>
            <p:cNvSpPr/>
            <p:nvPr/>
          </p:nvSpPr>
          <p:spPr>
            <a:xfrm>
              <a:off x="3614360" y="410488"/>
              <a:ext cx="2166000" cy="2166000"/>
            </a:xfrm>
            <a:prstGeom prst="ellipse">
              <a:avLst/>
            </a:prstGeom>
            <a:solidFill>
              <a:srgbClr val="B02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5"/>
            <p:cNvSpPr txBox="1"/>
            <p:nvPr/>
          </p:nvSpPr>
          <p:spPr>
            <a:xfrm>
              <a:off x="3961563" y="924350"/>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Roboto"/>
                  <a:ea typeface="Roboto"/>
                  <a:cs typeface="Roboto"/>
                  <a:sym typeface="Roboto"/>
                </a:rPr>
                <a:t>Obsessive thought</a:t>
              </a:r>
              <a:endParaRPr sz="1300">
                <a:latin typeface="Roboto"/>
                <a:ea typeface="Roboto"/>
                <a:cs typeface="Roboto"/>
                <a:sym typeface="Roboto"/>
              </a:endParaRPr>
            </a:p>
          </p:txBody>
        </p:sp>
      </p:grpSp>
      <p:grpSp>
        <p:nvGrpSpPr>
          <p:cNvPr id="131" name="Google Shape;131;p25"/>
          <p:cNvGrpSpPr/>
          <p:nvPr/>
        </p:nvGrpSpPr>
        <p:grpSpPr>
          <a:xfrm>
            <a:off x="2519466" y="1493908"/>
            <a:ext cx="2166000" cy="2166000"/>
            <a:chOff x="2519466" y="1493908"/>
            <a:chExt cx="2166000" cy="2166000"/>
          </a:xfrm>
        </p:grpSpPr>
        <p:sp>
          <p:nvSpPr>
            <p:cNvPr id="132" name="Google Shape;132;p25"/>
            <p:cNvSpPr/>
            <p:nvPr/>
          </p:nvSpPr>
          <p:spPr>
            <a:xfrm>
              <a:off x="2519466" y="1493908"/>
              <a:ext cx="2166000" cy="2166000"/>
            </a:xfrm>
            <a:prstGeom prst="ellipse">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5"/>
            <p:cNvSpPr txBox="1"/>
            <p:nvPr/>
          </p:nvSpPr>
          <p:spPr>
            <a:xfrm>
              <a:off x="2601163" y="2232100"/>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Temporary relief </a:t>
              </a:r>
              <a:endParaRPr>
                <a:latin typeface="Roboto"/>
                <a:ea typeface="Roboto"/>
                <a:cs typeface="Roboto"/>
                <a:sym typeface="Roboto"/>
              </a:endParaRPr>
            </a:p>
          </p:txBody>
        </p:sp>
      </p:grpSp>
      <p:grpSp>
        <p:nvGrpSpPr>
          <p:cNvPr id="134" name="Google Shape;134;p25"/>
          <p:cNvGrpSpPr/>
          <p:nvPr/>
        </p:nvGrpSpPr>
        <p:grpSpPr>
          <a:xfrm>
            <a:off x="3614356" y="2566908"/>
            <a:ext cx="2166000" cy="2166000"/>
            <a:chOff x="3614356" y="2566908"/>
            <a:chExt cx="2166000" cy="2166000"/>
          </a:xfrm>
        </p:grpSpPr>
        <p:sp>
          <p:nvSpPr>
            <p:cNvPr id="135" name="Google Shape;135;p25"/>
            <p:cNvSpPr/>
            <p:nvPr/>
          </p:nvSpPr>
          <p:spPr>
            <a:xfrm>
              <a:off x="3614356" y="2566908"/>
              <a:ext cx="2166000" cy="2166000"/>
            </a:xfrm>
            <a:prstGeom prst="ellipse">
              <a:avLst/>
            </a:prstGeom>
            <a:solidFill>
              <a:srgbClr val="8020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5"/>
            <p:cNvSpPr txBox="1"/>
            <p:nvPr/>
          </p:nvSpPr>
          <p:spPr>
            <a:xfrm>
              <a:off x="3699325" y="3472600"/>
              <a:ext cx="1758300" cy="77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Compulsive behaviour</a:t>
              </a:r>
              <a:endParaRPr sz="1200">
                <a:latin typeface="Roboto"/>
                <a:ea typeface="Roboto"/>
                <a:cs typeface="Roboto"/>
                <a:sym typeface="Roboto"/>
              </a:endParaRPr>
            </a:p>
          </p:txBody>
        </p:sp>
      </p:grpSp>
      <p:grpSp>
        <p:nvGrpSpPr>
          <p:cNvPr id="137" name="Google Shape;137;p25"/>
          <p:cNvGrpSpPr/>
          <p:nvPr/>
        </p:nvGrpSpPr>
        <p:grpSpPr>
          <a:xfrm>
            <a:off x="4701894" y="1493874"/>
            <a:ext cx="2166000" cy="2166000"/>
            <a:chOff x="4701894" y="1493874"/>
            <a:chExt cx="2166000" cy="2166000"/>
          </a:xfrm>
        </p:grpSpPr>
        <p:sp>
          <p:nvSpPr>
            <p:cNvPr id="138" name="Google Shape;138;p25"/>
            <p:cNvSpPr/>
            <p:nvPr/>
          </p:nvSpPr>
          <p:spPr>
            <a:xfrm>
              <a:off x="4701894" y="1493874"/>
              <a:ext cx="2166000" cy="2166000"/>
            </a:xfrm>
            <a:prstGeom prst="ellipse">
              <a:avLst/>
            </a:prstGeom>
            <a:solidFill>
              <a:srgbClr val="BE2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p:nvPr/>
          </p:nvSpPr>
          <p:spPr>
            <a:xfrm>
              <a:off x="5295688" y="2220300"/>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latin typeface="Roboto"/>
                  <a:ea typeface="Roboto"/>
                  <a:cs typeface="Roboto"/>
                  <a:sym typeface="Roboto"/>
                </a:rPr>
                <a:t>Anxiety</a:t>
              </a:r>
              <a:endParaRPr sz="1700">
                <a:latin typeface="Roboto"/>
                <a:ea typeface="Roboto"/>
                <a:cs typeface="Roboto"/>
                <a:sym typeface="Roboto"/>
              </a:endParaRPr>
            </a:p>
          </p:txBody>
        </p:sp>
      </p:grpSp>
      <p:sp>
        <p:nvSpPr>
          <p:cNvPr id="140" name="Google Shape;140;p25"/>
          <p:cNvSpPr/>
          <p:nvPr/>
        </p:nvSpPr>
        <p:spPr>
          <a:xfrm>
            <a:off x="4084680" y="1946241"/>
            <a:ext cx="1225800" cy="12258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Predisposing factors</a:t>
            </a:r>
            <a:endParaRPr/>
          </a:p>
        </p:txBody>
      </p:sp>
      <p:sp>
        <p:nvSpPr>
          <p:cNvPr id="146" name="Google Shape;146;p26"/>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210"/>
              <a:buNone/>
            </a:pPr>
            <a:r>
              <a:rPr lang="en" i="1"/>
              <a:t>Psychoanalytical Theory</a:t>
            </a:r>
            <a:endParaRPr/>
          </a:p>
          <a:p>
            <a:pPr marL="274320" lvl="0" indent="-274320" algn="l" rtl="0">
              <a:lnSpc>
                <a:spcPct val="90000"/>
              </a:lnSpc>
              <a:spcBef>
                <a:spcPts val="580"/>
              </a:spcBef>
              <a:spcAft>
                <a:spcPts val="0"/>
              </a:spcAft>
              <a:buSzPts val="2210"/>
              <a:buChar char="●"/>
            </a:pPr>
            <a:r>
              <a:rPr lang="en"/>
              <a:t>Psychoanalytical theorists propose that individuals with OCD have weak, underdeveloped egos (for any of a variety of reasons: unsatisfactory parent–child relationship, conditional love, or provisional gratification).</a:t>
            </a:r>
            <a:endParaRPr/>
          </a:p>
          <a:p>
            <a:pPr marL="274320" lvl="0" indent="-274320" algn="l" rtl="0">
              <a:lnSpc>
                <a:spcPct val="90000"/>
              </a:lnSpc>
              <a:spcBef>
                <a:spcPts val="580"/>
              </a:spcBef>
              <a:spcAft>
                <a:spcPts val="0"/>
              </a:spcAft>
              <a:buSzPts val="2210"/>
              <a:buChar char="●"/>
            </a:pPr>
            <a:r>
              <a:rPr lang="en"/>
              <a:t>The psychoanalytical concept views clients with OCD as regressed to earlier developmental stages of the infantile superego.</a:t>
            </a:r>
            <a:endParaRPr/>
          </a:p>
          <a:p>
            <a:pPr marL="274320" lvl="0" indent="-274320" algn="l" rtl="0">
              <a:lnSpc>
                <a:spcPct val="90000"/>
              </a:lnSpc>
              <a:spcBef>
                <a:spcPts val="580"/>
              </a:spcBef>
              <a:spcAft>
                <a:spcPts val="0"/>
              </a:spcAft>
              <a:buSzPts val="2210"/>
              <a:buNone/>
            </a:pPr>
            <a:r>
              <a:rPr lang="en" i="1"/>
              <a:t>Learning Theory</a:t>
            </a:r>
            <a:endParaRPr/>
          </a:p>
          <a:p>
            <a:pPr marL="274320" lvl="0" indent="-274320" algn="l" rtl="0">
              <a:lnSpc>
                <a:spcPct val="90000"/>
              </a:lnSpc>
              <a:spcBef>
                <a:spcPts val="580"/>
              </a:spcBef>
              <a:spcAft>
                <a:spcPts val="1600"/>
              </a:spcAft>
              <a:buSzPts val="2210"/>
              <a:buChar char="●"/>
            </a:pPr>
            <a:r>
              <a:rPr lang="en"/>
              <a:t>Learning theorists explain obsessive–compulsive behavior as a conditioned response to a traumatic event.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Biological factor</a:t>
            </a:r>
            <a:endParaRPr/>
          </a:p>
        </p:txBody>
      </p:sp>
      <p:sp>
        <p:nvSpPr>
          <p:cNvPr id="152" name="Google Shape;152;p27"/>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1600"/>
              </a:spcAft>
              <a:buSzPts val="2210"/>
              <a:buChar char="●"/>
            </a:pPr>
            <a:r>
              <a:rPr lang="en"/>
              <a:t>Some biological theories suggest that a lack of the brain chemical serotonin may have a role in OCD.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914400" y="0"/>
            <a:ext cx="7772400" cy="7704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300" b="1" i="1"/>
              <a:t>Diagnostic guidelines acc. to ICD 10</a:t>
            </a:r>
            <a:endParaRPr sz="3300"/>
          </a:p>
        </p:txBody>
      </p:sp>
      <p:sp>
        <p:nvSpPr>
          <p:cNvPr id="158" name="Google Shape;158;p28"/>
          <p:cNvSpPr txBox="1">
            <a:spLocks noGrp="1"/>
          </p:cNvSpPr>
          <p:nvPr>
            <p:ph type="body" idx="1"/>
          </p:nvPr>
        </p:nvSpPr>
        <p:spPr>
          <a:xfrm>
            <a:off x="518150" y="770400"/>
            <a:ext cx="8168700" cy="4785900"/>
          </a:xfrm>
          <a:prstGeom prst="rect">
            <a:avLst/>
          </a:prstGeom>
          <a:noFill/>
          <a:ln>
            <a:noFill/>
          </a:ln>
        </p:spPr>
        <p:txBody>
          <a:bodyPr spcFirstLastPara="1" wrap="square" lIns="91425" tIns="45700" rIns="91425" bIns="45700" anchor="t" anchorCtr="0">
            <a:noAutofit/>
          </a:bodyPr>
          <a:lstStyle/>
          <a:p>
            <a:pPr marL="274320" lvl="0" indent="-261620" algn="l" rtl="0">
              <a:lnSpc>
                <a:spcPct val="80000"/>
              </a:lnSpc>
              <a:spcBef>
                <a:spcPts val="0"/>
              </a:spcBef>
              <a:spcAft>
                <a:spcPts val="0"/>
              </a:spcAft>
              <a:buSzPts val="1844"/>
              <a:buChar char="●"/>
            </a:pPr>
            <a:r>
              <a:rPr lang="en" sz="2205"/>
              <a:t>For a definite diagnosis, obsessional symptoms or compulsive acts, or both, must be present on most days for at least 2 successive weeks and be a source of distress or interference with activities.</a:t>
            </a:r>
            <a:endParaRPr sz="1600"/>
          </a:p>
          <a:p>
            <a:pPr marL="274320" lvl="0" indent="-261620" algn="l" rtl="0">
              <a:lnSpc>
                <a:spcPct val="80000"/>
              </a:lnSpc>
              <a:spcBef>
                <a:spcPts val="580"/>
              </a:spcBef>
              <a:spcAft>
                <a:spcPts val="0"/>
              </a:spcAft>
              <a:buSzPts val="1844"/>
              <a:buChar char="●"/>
            </a:pPr>
            <a:r>
              <a:rPr lang="en" sz="2205"/>
              <a:t>The obsessional symptoms should have the following characteristics:</a:t>
            </a:r>
            <a:endParaRPr sz="1600"/>
          </a:p>
          <a:p>
            <a:pPr marL="274320" lvl="0" indent="-274320" algn="l" rtl="0">
              <a:lnSpc>
                <a:spcPct val="80000"/>
              </a:lnSpc>
              <a:spcBef>
                <a:spcPts val="580"/>
              </a:spcBef>
              <a:spcAft>
                <a:spcPts val="0"/>
              </a:spcAft>
              <a:buSzPts val="2044"/>
              <a:buNone/>
            </a:pPr>
            <a:r>
              <a:rPr lang="en" sz="2205"/>
              <a:t>(a)they must be recognized as the individual's own thoughts or impulses;</a:t>
            </a:r>
            <a:endParaRPr sz="1600"/>
          </a:p>
          <a:p>
            <a:pPr marL="274320" lvl="0" indent="-274320" algn="l" rtl="0">
              <a:lnSpc>
                <a:spcPct val="80000"/>
              </a:lnSpc>
              <a:spcBef>
                <a:spcPts val="580"/>
              </a:spcBef>
              <a:spcAft>
                <a:spcPts val="0"/>
              </a:spcAft>
              <a:buSzPts val="2044"/>
              <a:buNone/>
            </a:pPr>
            <a:r>
              <a:rPr lang="en" sz="2205"/>
              <a:t>(b)there must be at least one thought or act that is still resisted unsuccessfully, even though others may be present which the sufferer no longer resists;</a:t>
            </a:r>
            <a:endParaRPr sz="1600"/>
          </a:p>
          <a:p>
            <a:pPr marL="274320" lvl="0" indent="-274320" algn="l" rtl="0">
              <a:lnSpc>
                <a:spcPct val="80000"/>
              </a:lnSpc>
              <a:spcBef>
                <a:spcPts val="580"/>
              </a:spcBef>
              <a:spcAft>
                <a:spcPts val="0"/>
              </a:spcAft>
              <a:buSzPts val="2044"/>
              <a:buNone/>
            </a:pPr>
            <a:r>
              <a:rPr lang="en" sz="2205"/>
              <a:t>(c)the thought of carrying out the act must not in itself be pleasurable (simple relief of tension or anxiety is not regarded as pleasure in this sense);</a:t>
            </a:r>
            <a:endParaRPr sz="1600"/>
          </a:p>
          <a:p>
            <a:pPr marL="274320" lvl="0" indent="-274320" algn="l" rtl="0">
              <a:lnSpc>
                <a:spcPct val="80000"/>
              </a:lnSpc>
              <a:spcBef>
                <a:spcPts val="580"/>
              </a:spcBef>
              <a:spcAft>
                <a:spcPts val="1600"/>
              </a:spcAft>
              <a:buSzPts val="2044"/>
              <a:buNone/>
            </a:pPr>
            <a:r>
              <a:rPr lang="en" sz="2205"/>
              <a:t>(d)the thoughts, images, or impulses must be unpleasantly repetitive.</a:t>
            </a:r>
            <a:endParaRPr sz="220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914400" y="205976"/>
            <a:ext cx="7772400" cy="5496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Treatment</a:t>
            </a:r>
            <a:endParaRPr/>
          </a:p>
        </p:txBody>
      </p:sp>
      <p:sp>
        <p:nvSpPr>
          <p:cNvPr id="164" name="Google Shape;164;p29"/>
          <p:cNvSpPr txBox="1">
            <a:spLocks noGrp="1"/>
          </p:cNvSpPr>
          <p:nvPr>
            <p:ph type="body" idx="1"/>
          </p:nvPr>
        </p:nvSpPr>
        <p:spPr>
          <a:xfrm>
            <a:off x="381725" y="755575"/>
            <a:ext cx="7772400" cy="4387800"/>
          </a:xfrm>
          <a:prstGeom prst="rect">
            <a:avLst/>
          </a:prstGeom>
          <a:noFill/>
          <a:ln>
            <a:noFill/>
          </a:ln>
        </p:spPr>
        <p:txBody>
          <a:bodyPr spcFirstLastPara="1" wrap="square" lIns="91425" tIns="45700" rIns="91425" bIns="45700" anchor="t" anchorCtr="0">
            <a:noAutofit/>
          </a:bodyPr>
          <a:lstStyle/>
          <a:p>
            <a:pPr marL="274320" lvl="0" indent="-255270" algn="l" rtl="0">
              <a:lnSpc>
                <a:spcPct val="80000"/>
              </a:lnSpc>
              <a:spcBef>
                <a:spcPts val="0"/>
              </a:spcBef>
              <a:spcAft>
                <a:spcPts val="0"/>
              </a:spcAft>
              <a:buSzPts val="1579"/>
              <a:buChar char="●"/>
            </a:pPr>
            <a:r>
              <a:rPr lang="en" sz="1910" b="1"/>
              <a:t>Cognitive behaviour therapy (CBT)</a:t>
            </a:r>
            <a:r>
              <a:rPr lang="en" sz="1910"/>
              <a:t> is a talking treatment which aims to identify connections between thoughts, feelings and behaviour. It aims to help to develop practical skills to manage any negative patterns of thinking or behaviour that may be causing difficulties. </a:t>
            </a:r>
            <a:endParaRPr sz="1500"/>
          </a:p>
          <a:p>
            <a:pPr marL="274320" lvl="0" indent="-255270" algn="l" rtl="0">
              <a:lnSpc>
                <a:spcPct val="80000"/>
              </a:lnSpc>
              <a:spcBef>
                <a:spcPts val="580"/>
              </a:spcBef>
              <a:spcAft>
                <a:spcPts val="0"/>
              </a:spcAft>
              <a:buSzPts val="1579"/>
              <a:buChar char="●"/>
            </a:pPr>
            <a:r>
              <a:rPr lang="en" sz="1910"/>
              <a:t>It can be done one-to-one, or in a group. There is considerable evidence to suggest that this therapy is especially effective in dealing with OCD.</a:t>
            </a:r>
            <a:endParaRPr sz="1500"/>
          </a:p>
          <a:p>
            <a:pPr marL="274320" lvl="0" indent="-255270" algn="l" rtl="0">
              <a:lnSpc>
                <a:spcPct val="80000"/>
              </a:lnSpc>
              <a:spcBef>
                <a:spcPts val="580"/>
              </a:spcBef>
              <a:spcAft>
                <a:spcPts val="0"/>
              </a:spcAft>
              <a:buSzPts val="1579"/>
              <a:buChar char="●"/>
            </a:pPr>
            <a:r>
              <a:rPr lang="en" sz="1910"/>
              <a:t>The behavioural element (also known as Exposure Response Prevention – ERP) is strongly recommended for treating OCD. </a:t>
            </a:r>
            <a:endParaRPr sz="1500"/>
          </a:p>
          <a:p>
            <a:pPr marL="274320" lvl="0" indent="-255270" algn="l" rtl="0">
              <a:lnSpc>
                <a:spcPct val="80000"/>
              </a:lnSpc>
              <a:spcBef>
                <a:spcPts val="580"/>
              </a:spcBef>
              <a:spcAft>
                <a:spcPts val="0"/>
              </a:spcAft>
              <a:buSzPts val="1579"/>
              <a:buChar char="●"/>
            </a:pPr>
            <a:r>
              <a:rPr lang="en" sz="1910"/>
              <a:t>ERP works by helping a client to confront obsessions and resist the urge to carry out compulsions. The aim is to help a client to feel less anxious about obsessive thoughts over time, and make less likely to engage in compulsive behaviour. </a:t>
            </a:r>
            <a:endParaRPr sz="1500"/>
          </a:p>
          <a:p>
            <a:pPr marL="274320" lvl="0" indent="-255270" algn="l" rtl="0">
              <a:lnSpc>
                <a:spcPct val="80000"/>
              </a:lnSpc>
              <a:spcBef>
                <a:spcPts val="580"/>
              </a:spcBef>
              <a:spcAft>
                <a:spcPts val="1600"/>
              </a:spcAft>
              <a:buSzPts val="1579"/>
              <a:buChar char="●"/>
            </a:pPr>
            <a:r>
              <a:rPr lang="en" sz="1910"/>
              <a:t>For example, if a client  fear that he will harm someone and avoid sharp objects as a result, he might build up to a therapy session where he hold a knife while sitting in a room with other people.</a:t>
            </a:r>
            <a:endParaRPr sz="191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170" name="Google Shape;170;p30"/>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210"/>
              <a:buNone/>
            </a:pPr>
            <a:r>
              <a:rPr lang="en" b="1"/>
              <a:t>Psychopharmacology</a:t>
            </a:r>
            <a:endParaRPr/>
          </a:p>
          <a:p>
            <a:pPr marL="274320" lvl="0" indent="-274320" algn="l" rtl="0">
              <a:lnSpc>
                <a:spcPct val="90000"/>
              </a:lnSpc>
              <a:spcBef>
                <a:spcPts val="580"/>
              </a:spcBef>
              <a:spcAft>
                <a:spcPts val="0"/>
              </a:spcAft>
              <a:buSzPts val="2210"/>
              <a:buChar char="●"/>
            </a:pPr>
            <a:r>
              <a:rPr lang="en"/>
              <a:t>Antidepressants: fluoxetine (Prozac), fluvoxamine (Faverin), paroxetine (Seroxat), citalopram (Cipramil) and sertraline (Lustral).</a:t>
            </a:r>
            <a:endParaRPr/>
          </a:p>
          <a:p>
            <a:pPr marL="274320" lvl="0" indent="-274320" algn="l" rtl="0">
              <a:lnSpc>
                <a:spcPct val="90000"/>
              </a:lnSpc>
              <a:spcBef>
                <a:spcPts val="580"/>
              </a:spcBef>
              <a:spcAft>
                <a:spcPts val="0"/>
              </a:spcAft>
              <a:buSzPts val="2210"/>
              <a:buChar char="●"/>
            </a:pPr>
            <a:r>
              <a:rPr lang="en"/>
              <a:t>Tranquilizers: Diazepam</a:t>
            </a:r>
            <a:endParaRPr/>
          </a:p>
          <a:p>
            <a:pPr marL="274320" lvl="0" indent="-274320" algn="l" rtl="0">
              <a:lnSpc>
                <a:spcPct val="90000"/>
              </a:lnSpc>
              <a:spcBef>
                <a:spcPts val="580"/>
              </a:spcBef>
              <a:spcAft>
                <a:spcPts val="0"/>
              </a:spcAft>
              <a:buSzPts val="2210"/>
              <a:buChar char="●"/>
            </a:pPr>
            <a:r>
              <a:rPr lang="en"/>
              <a:t>Betablockers: Propanolol</a:t>
            </a:r>
            <a:endParaRPr/>
          </a:p>
          <a:p>
            <a:pPr marL="274320" lvl="0" indent="-274320" algn="l" rtl="0">
              <a:lnSpc>
                <a:spcPct val="90000"/>
              </a:lnSpc>
              <a:spcBef>
                <a:spcPts val="580"/>
              </a:spcBef>
              <a:spcAft>
                <a:spcPts val="0"/>
              </a:spcAft>
              <a:buSzPts val="2210"/>
              <a:buNone/>
            </a:pPr>
            <a:r>
              <a:rPr lang="en" b="1"/>
              <a:t>Electroconvulsive Therapy</a:t>
            </a:r>
            <a:endParaRPr/>
          </a:p>
          <a:p>
            <a:pPr marL="274320" lvl="0" indent="-274320" algn="l" rtl="0">
              <a:lnSpc>
                <a:spcPct val="90000"/>
              </a:lnSpc>
              <a:spcBef>
                <a:spcPts val="580"/>
              </a:spcBef>
              <a:spcAft>
                <a:spcPts val="1600"/>
              </a:spcAft>
              <a:buSzPts val="2210"/>
              <a:buChar char="●"/>
            </a:pPr>
            <a:r>
              <a:rPr lang="en"/>
              <a:t>ECT is not the treatment of first choice in OCD. But in presence of severe depression with OCD, ECT may be needed. ECT is particularly indicated when there is a risk of suicide and/or when there is a poor response.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a:off x="311708" y="558431"/>
            <a:ext cx="8520600" cy="1539450"/>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rgbClr val="FFFFFF"/>
              </a:buClr>
              <a:buSzPts val="4000"/>
              <a:buFont typeface="Libre Franklin"/>
              <a:buNone/>
            </a:pPr>
            <a:r>
              <a:rPr lang="en" b="1"/>
              <a:t>Post-Traumatic Stress Disorder</a:t>
            </a:r>
            <a:endParaRPr/>
          </a:p>
        </p:txBody>
      </p:sp>
      <p:sp>
        <p:nvSpPr>
          <p:cNvPr id="176" name="Google Shape;176;p31"/>
          <p:cNvSpPr txBox="1">
            <a:spLocks noGrp="1"/>
          </p:cNvSpPr>
          <p:nvPr>
            <p:ph type="subTitle" idx="1"/>
          </p:nvPr>
        </p:nvSpPr>
        <p:spPr>
          <a:xfrm>
            <a:off x="311700" y="2125594"/>
            <a:ext cx="8520600" cy="5944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210"/>
              <a:buNone/>
            </a:pPr>
            <a:endParaRPr/>
          </a:p>
        </p:txBody>
      </p:sp>
      <p:pic>
        <p:nvPicPr>
          <p:cNvPr id="177" name="Google Shape;177;p31"/>
          <p:cNvPicPr preferRelativeResize="0"/>
          <p:nvPr/>
        </p:nvPicPr>
        <p:blipFill rotWithShape="1">
          <a:blip r:embed="rId3">
            <a:alphaModFix/>
          </a:blip>
          <a:srcRect/>
          <a:stretch/>
        </p:blipFill>
        <p:spPr>
          <a:xfrm>
            <a:off x="4538870" y="3028950"/>
            <a:ext cx="1964531" cy="13073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Post-traumatic stress disorder (PTSD), an anxiety or stress related disorder is a severe, persistent emotional reaction to a traumatic event that severely impairs one’s life. </a:t>
            </a:r>
            <a:endParaRPr/>
          </a:p>
          <a:p>
            <a:pPr marL="274320" lvl="0" indent="-274320" algn="l" rtl="0">
              <a:spcBef>
                <a:spcPts val="580"/>
              </a:spcBef>
              <a:spcAft>
                <a:spcPts val="0"/>
              </a:spcAft>
              <a:buSzPts val="2210"/>
              <a:buChar char="●"/>
            </a:pPr>
            <a:r>
              <a:rPr lang="en"/>
              <a:t>PTSD is a serious, potentially debilitating condition that can occur in people who have experienced or witnessed a life-threatening event, such as a natural disaster, serious accident, terrorist incident, sudden death of a loved one; war; or rape or other violent personal assault.</a:t>
            </a:r>
            <a:endParaRPr/>
          </a:p>
          <a:p>
            <a:pPr marL="274320" lvl="0" indent="-133985" algn="l" rtl="0">
              <a:spcBef>
                <a:spcPts val="580"/>
              </a:spcBef>
              <a:spcAft>
                <a:spcPts val="1600"/>
              </a:spcAft>
              <a:buSzPts val="2210"/>
              <a:buNone/>
            </a:pPr>
            <a:endParaRPr/>
          </a:p>
        </p:txBody>
      </p:sp>
      <p:sp>
        <p:nvSpPr>
          <p:cNvPr id="183" name="Google Shape;183;p32"/>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Cont..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Anxiety</a:t>
            </a:r>
            <a:endParaRPr/>
          </a:p>
        </p:txBody>
      </p:sp>
      <p:sp>
        <p:nvSpPr>
          <p:cNvPr id="67" name="Google Shape;67;p15"/>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210"/>
              <a:buChar char="●"/>
            </a:pPr>
            <a:r>
              <a:rPr lang="en"/>
              <a:t>An emotional response (e.g., apprehension, tension, uneasiness) to anticipation of danger, the source of which is largely unknown or unrecognized.</a:t>
            </a:r>
            <a:endParaRPr/>
          </a:p>
          <a:p>
            <a:pPr marL="274320" lvl="0" indent="-274320" algn="l" rtl="0">
              <a:lnSpc>
                <a:spcPct val="90000"/>
              </a:lnSpc>
              <a:spcBef>
                <a:spcPts val="580"/>
              </a:spcBef>
              <a:spcAft>
                <a:spcPts val="0"/>
              </a:spcAft>
              <a:buSzPts val="2210"/>
              <a:buChar char="●"/>
            </a:pPr>
            <a:r>
              <a:rPr lang="en"/>
              <a:t>Anxiety is usually considered a normal reaction to a realistic danger or threat to biological integrity or self-concept.</a:t>
            </a:r>
            <a:endParaRPr/>
          </a:p>
          <a:p>
            <a:pPr marL="274320" lvl="0" indent="-274320" algn="l" rtl="0">
              <a:lnSpc>
                <a:spcPct val="90000"/>
              </a:lnSpc>
              <a:spcBef>
                <a:spcPts val="580"/>
              </a:spcBef>
              <a:spcAft>
                <a:spcPts val="0"/>
              </a:spcAft>
              <a:buSzPts val="2210"/>
              <a:buChar char="●"/>
            </a:pPr>
            <a:r>
              <a:rPr lang="en"/>
              <a:t>Normal anxiety dissipates when the danger or threat is no longer present. </a:t>
            </a:r>
            <a:endParaRPr/>
          </a:p>
          <a:p>
            <a:pPr marL="274320" lvl="0" indent="-274320" algn="l" rtl="0">
              <a:lnSpc>
                <a:spcPct val="90000"/>
              </a:lnSpc>
              <a:spcBef>
                <a:spcPts val="580"/>
              </a:spcBef>
              <a:spcAft>
                <a:spcPts val="0"/>
              </a:spcAft>
              <a:buSzPts val="2210"/>
              <a:buChar char="●"/>
            </a:pPr>
            <a:r>
              <a:rPr lang="en"/>
              <a:t>Anxiety can be considered abnormal or pathological if:</a:t>
            </a:r>
            <a:endParaRPr/>
          </a:p>
          <a:p>
            <a:pPr marL="514350" lvl="0" indent="-514350" algn="l" rtl="0">
              <a:lnSpc>
                <a:spcPct val="90000"/>
              </a:lnSpc>
              <a:spcBef>
                <a:spcPts val="580"/>
              </a:spcBef>
              <a:spcAft>
                <a:spcPts val="0"/>
              </a:spcAft>
              <a:buSzPts val="2210"/>
              <a:buAutoNum type="arabicPeriod"/>
            </a:pPr>
            <a:r>
              <a:rPr lang="en"/>
              <a:t>It is out of proportion to the situation that is creating it.</a:t>
            </a:r>
            <a:endParaRPr/>
          </a:p>
          <a:p>
            <a:pPr marL="514350" lvl="0" indent="-514350" algn="l" rtl="0">
              <a:lnSpc>
                <a:spcPct val="90000"/>
              </a:lnSpc>
              <a:spcBef>
                <a:spcPts val="580"/>
              </a:spcBef>
              <a:spcAft>
                <a:spcPts val="1600"/>
              </a:spcAft>
              <a:buSzPts val="2210"/>
              <a:buAutoNum type="arabicPeriod"/>
            </a:pPr>
            <a:r>
              <a:rPr lang="en"/>
              <a:t>The anxiety interferes with social, occupational, or other important areas of functioning.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Predisposing  factors</a:t>
            </a:r>
            <a:endParaRPr/>
          </a:p>
        </p:txBody>
      </p:sp>
      <p:sp>
        <p:nvSpPr>
          <p:cNvPr id="189" name="Google Shape;189;p33"/>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en" i="1"/>
              <a:t>Psychosocial Theory</a:t>
            </a:r>
            <a:endParaRPr/>
          </a:p>
          <a:p>
            <a:pPr marL="274320" lvl="0" indent="-274320" algn="l" rtl="0">
              <a:spcBef>
                <a:spcPts val="580"/>
              </a:spcBef>
              <a:spcAft>
                <a:spcPts val="1600"/>
              </a:spcAft>
              <a:buSzPts val="2210"/>
              <a:buChar char="●"/>
            </a:pPr>
            <a:r>
              <a:rPr lang="en"/>
              <a:t>One psychosocial model that has become widely accepted seeks to explain why certain persons exposed to massive trauma develop PTSD and others do not. Variables include characteristics that relate to (1) the traumatic experience, (2) the individual, and (3) the recovery environment.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195" name="Google Shape;195;p34"/>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en" b="1"/>
              <a:t>The Traumatic Experience. </a:t>
            </a:r>
            <a:endParaRPr/>
          </a:p>
          <a:p>
            <a:pPr marL="274320" lvl="0" indent="-274320" algn="l" rtl="0">
              <a:spcBef>
                <a:spcPts val="580"/>
              </a:spcBef>
              <a:spcAft>
                <a:spcPts val="0"/>
              </a:spcAft>
              <a:buSzPts val="2210"/>
              <a:buNone/>
            </a:pPr>
            <a:r>
              <a:rPr lang="en"/>
              <a:t>● Severity and duration of the stressor</a:t>
            </a:r>
            <a:endParaRPr/>
          </a:p>
          <a:p>
            <a:pPr marL="274320" lvl="0" indent="-274320" algn="l" rtl="0">
              <a:spcBef>
                <a:spcPts val="580"/>
              </a:spcBef>
              <a:spcAft>
                <a:spcPts val="0"/>
              </a:spcAft>
              <a:buSzPts val="2210"/>
              <a:buNone/>
            </a:pPr>
            <a:r>
              <a:rPr lang="en"/>
              <a:t>● Degree of anticipatory preparation for the event</a:t>
            </a:r>
            <a:endParaRPr/>
          </a:p>
          <a:p>
            <a:pPr marL="274320" lvl="0" indent="-274320" algn="l" rtl="0">
              <a:spcBef>
                <a:spcPts val="580"/>
              </a:spcBef>
              <a:spcAft>
                <a:spcPts val="0"/>
              </a:spcAft>
              <a:buSzPts val="2210"/>
              <a:buNone/>
            </a:pPr>
            <a:r>
              <a:rPr lang="en"/>
              <a:t>● Exposure to death</a:t>
            </a:r>
            <a:endParaRPr/>
          </a:p>
          <a:p>
            <a:pPr marL="274320" lvl="0" indent="-274320" algn="l" rtl="0">
              <a:spcBef>
                <a:spcPts val="580"/>
              </a:spcBef>
              <a:spcAft>
                <a:spcPts val="0"/>
              </a:spcAft>
              <a:buSzPts val="2210"/>
              <a:buNone/>
            </a:pPr>
            <a:r>
              <a:rPr lang="en"/>
              <a:t>● Numbers affected by life threat</a:t>
            </a:r>
            <a:endParaRPr/>
          </a:p>
          <a:p>
            <a:pPr marL="274320" lvl="0" indent="-274320" algn="l" rtl="0">
              <a:spcBef>
                <a:spcPts val="580"/>
              </a:spcBef>
              <a:spcAft>
                <a:spcPts val="0"/>
              </a:spcAft>
              <a:buSzPts val="2210"/>
              <a:buNone/>
            </a:pPr>
            <a:r>
              <a:rPr lang="en"/>
              <a:t>● Amount of control over recurrence</a:t>
            </a:r>
            <a:endParaRPr/>
          </a:p>
          <a:p>
            <a:pPr marL="274320" lvl="0" indent="-274320" algn="l" rtl="0">
              <a:spcBef>
                <a:spcPts val="580"/>
              </a:spcBef>
              <a:spcAft>
                <a:spcPts val="1600"/>
              </a:spcAft>
              <a:buSzPts val="2210"/>
              <a:buNone/>
            </a:pPr>
            <a:r>
              <a:rPr lang="en"/>
              <a:t>● Location where the trauma was experienced (e.g., familiar surroundings, at home, in a foreign country)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201" name="Google Shape;201;p35"/>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en" b="1"/>
              <a:t>The Individual. </a:t>
            </a:r>
            <a:endParaRPr/>
          </a:p>
          <a:p>
            <a:pPr marL="274320" lvl="0" indent="-274320" algn="l" rtl="0">
              <a:spcBef>
                <a:spcPts val="580"/>
              </a:spcBef>
              <a:spcAft>
                <a:spcPts val="0"/>
              </a:spcAft>
              <a:buSzPts val="2210"/>
              <a:buNone/>
            </a:pPr>
            <a:r>
              <a:rPr lang="en"/>
              <a:t>● Degree of ego-strength</a:t>
            </a:r>
            <a:endParaRPr/>
          </a:p>
          <a:p>
            <a:pPr marL="274320" lvl="0" indent="-274320" algn="l" rtl="0">
              <a:spcBef>
                <a:spcPts val="580"/>
              </a:spcBef>
              <a:spcAft>
                <a:spcPts val="0"/>
              </a:spcAft>
              <a:buSzPts val="2210"/>
              <a:buNone/>
            </a:pPr>
            <a:r>
              <a:rPr lang="en"/>
              <a:t>● Effectiveness of coping resources</a:t>
            </a:r>
            <a:endParaRPr/>
          </a:p>
          <a:p>
            <a:pPr marL="274320" lvl="0" indent="-274320" algn="l" rtl="0">
              <a:spcBef>
                <a:spcPts val="580"/>
              </a:spcBef>
              <a:spcAft>
                <a:spcPts val="0"/>
              </a:spcAft>
              <a:buSzPts val="2210"/>
              <a:buNone/>
            </a:pPr>
            <a:r>
              <a:rPr lang="en"/>
              <a:t>● Presence of preexisting psychopathology</a:t>
            </a:r>
            <a:endParaRPr/>
          </a:p>
          <a:p>
            <a:pPr marL="274320" lvl="0" indent="-274320" algn="l" rtl="0">
              <a:spcBef>
                <a:spcPts val="580"/>
              </a:spcBef>
              <a:spcAft>
                <a:spcPts val="0"/>
              </a:spcAft>
              <a:buSzPts val="2210"/>
              <a:buNone/>
            </a:pPr>
            <a:r>
              <a:rPr lang="en"/>
              <a:t>● Outcomes of previous experiences with stress/trauma</a:t>
            </a:r>
            <a:endParaRPr/>
          </a:p>
          <a:p>
            <a:pPr marL="274320" lvl="0" indent="-274320" algn="l" rtl="0">
              <a:spcBef>
                <a:spcPts val="580"/>
              </a:spcBef>
              <a:spcAft>
                <a:spcPts val="0"/>
              </a:spcAft>
              <a:buSzPts val="2210"/>
              <a:buNone/>
            </a:pPr>
            <a:r>
              <a:rPr lang="en"/>
              <a:t>● Behavioral tendencies (temperament)</a:t>
            </a:r>
            <a:endParaRPr/>
          </a:p>
          <a:p>
            <a:pPr marL="274320" lvl="0" indent="-274320" algn="l" rtl="0">
              <a:spcBef>
                <a:spcPts val="580"/>
              </a:spcBef>
              <a:spcAft>
                <a:spcPts val="0"/>
              </a:spcAft>
              <a:buSzPts val="2210"/>
              <a:buNone/>
            </a:pPr>
            <a:r>
              <a:rPr lang="en"/>
              <a:t>● Current psychosocial developmental stage</a:t>
            </a:r>
            <a:endParaRPr/>
          </a:p>
          <a:p>
            <a:pPr marL="274320" lvl="0" indent="-274320" algn="l" rtl="0">
              <a:spcBef>
                <a:spcPts val="580"/>
              </a:spcBef>
              <a:spcAft>
                <a:spcPts val="0"/>
              </a:spcAft>
              <a:buSzPts val="2210"/>
              <a:buNone/>
            </a:pPr>
            <a:r>
              <a:rPr lang="en"/>
              <a:t>● Demographic factors (e.g., age, socioeconomic status,</a:t>
            </a:r>
            <a:endParaRPr/>
          </a:p>
          <a:p>
            <a:pPr marL="274320" lvl="0" indent="-274320" algn="l" rtl="0">
              <a:spcBef>
                <a:spcPts val="580"/>
              </a:spcBef>
              <a:spcAft>
                <a:spcPts val="1600"/>
              </a:spcAft>
              <a:buSzPts val="2210"/>
              <a:buNone/>
            </a:pPr>
            <a:r>
              <a:rPr lang="en"/>
              <a:t>education)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207" name="Google Shape;207;p36"/>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en" b="1"/>
              <a:t>The Recovery Environment. </a:t>
            </a:r>
            <a:endParaRPr/>
          </a:p>
          <a:p>
            <a:pPr marL="274320" lvl="0" indent="-274320" algn="l" rtl="0">
              <a:spcBef>
                <a:spcPts val="580"/>
              </a:spcBef>
              <a:spcAft>
                <a:spcPts val="0"/>
              </a:spcAft>
              <a:buSzPts val="2210"/>
              <a:buNone/>
            </a:pPr>
            <a:r>
              <a:rPr lang="en"/>
              <a:t>● Availability of social supports</a:t>
            </a:r>
            <a:endParaRPr/>
          </a:p>
          <a:p>
            <a:pPr marL="274320" lvl="0" indent="-274320" algn="l" rtl="0">
              <a:spcBef>
                <a:spcPts val="580"/>
              </a:spcBef>
              <a:spcAft>
                <a:spcPts val="0"/>
              </a:spcAft>
              <a:buSzPts val="2210"/>
              <a:buNone/>
            </a:pPr>
            <a:r>
              <a:rPr lang="en"/>
              <a:t>● The cohesiveness and protectiveness of family and friends</a:t>
            </a:r>
            <a:endParaRPr/>
          </a:p>
          <a:p>
            <a:pPr marL="274320" lvl="0" indent="-274320" algn="l" rtl="0">
              <a:spcBef>
                <a:spcPts val="580"/>
              </a:spcBef>
              <a:spcAft>
                <a:spcPts val="0"/>
              </a:spcAft>
              <a:buSzPts val="2210"/>
              <a:buNone/>
            </a:pPr>
            <a:r>
              <a:rPr lang="en"/>
              <a:t>● The attitudes of society regarding the experience</a:t>
            </a:r>
            <a:endParaRPr/>
          </a:p>
          <a:p>
            <a:pPr marL="274320" lvl="0" indent="-274320" algn="l" rtl="0">
              <a:spcBef>
                <a:spcPts val="580"/>
              </a:spcBef>
              <a:spcAft>
                <a:spcPts val="1600"/>
              </a:spcAft>
              <a:buSzPts val="2210"/>
              <a:buNone/>
            </a:pPr>
            <a:r>
              <a:rPr lang="en"/>
              <a:t>● Cultural and subcultural influences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213" name="Google Shape;213;p37"/>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en" i="1"/>
              <a:t>Learning Theory</a:t>
            </a:r>
            <a:endParaRPr/>
          </a:p>
          <a:p>
            <a:pPr marL="274320" lvl="0" indent="-274320" algn="l" rtl="0">
              <a:spcBef>
                <a:spcPts val="580"/>
              </a:spcBef>
              <a:spcAft>
                <a:spcPts val="0"/>
              </a:spcAft>
              <a:buSzPts val="2210"/>
              <a:buChar char="●"/>
            </a:pPr>
            <a:r>
              <a:rPr lang="en"/>
              <a:t>Learning theorists view negative reinforcement as behavior that leads to a reduction in an aversive experience, thereby reinforcing and resulting in repetition of the behavior. </a:t>
            </a:r>
            <a:endParaRPr/>
          </a:p>
          <a:p>
            <a:pPr marL="274320" lvl="0" indent="-274320" algn="l" rtl="0">
              <a:spcBef>
                <a:spcPts val="580"/>
              </a:spcBef>
              <a:spcAft>
                <a:spcPts val="0"/>
              </a:spcAft>
              <a:buSzPts val="2210"/>
              <a:buChar char="●"/>
            </a:pPr>
            <a:r>
              <a:rPr lang="en"/>
              <a:t>Behavioral disturbances, such as anger and aggression and drug and alcohol abuse, are the behavioral patterns that are reinforced by their capacity to reduce objectionable feelings.</a:t>
            </a:r>
            <a:endParaRPr/>
          </a:p>
          <a:p>
            <a:pPr marL="274320" lvl="0" indent="-133985" algn="l" rtl="0">
              <a:spcBef>
                <a:spcPts val="580"/>
              </a:spcBef>
              <a:spcAft>
                <a:spcPts val="0"/>
              </a:spcAft>
              <a:buSzPts val="2210"/>
              <a:buNone/>
            </a:pPr>
            <a:endParaRPr/>
          </a:p>
          <a:p>
            <a:pPr marL="274320" lvl="0" indent="-133985" algn="l" rtl="0">
              <a:spcBef>
                <a:spcPts val="580"/>
              </a:spcBef>
              <a:spcAft>
                <a:spcPts val="1600"/>
              </a:spcAft>
              <a:buSzPts val="221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body" idx="1"/>
          </p:nvPr>
        </p:nvSpPr>
        <p:spPr>
          <a:xfrm>
            <a:off x="381725" y="400050"/>
            <a:ext cx="7772400" cy="47436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2044"/>
              <a:buNone/>
            </a:pPr>
            <a:r>
              <a:rPr lang="en" sz="2004" i="1"/>
              <a:t>Cognitive Theory</a:t>
            </a:r>
            <a:endParaRPr sz="1400"/>
          </a:p>
          <a:p>
            <a:pPr marL="274320" lvl="0" indent="-248920" algn="l" rtl="0">
              <a:lnSpc>
                <a:spcPct val="80000"/>
              </a:lnSpc>
              <a:spcBef>
                <a:spcPts val="580"/>
              </a:spcBef>
              <a:spcAft>
                <a:spcPts val="0"/>
              </a:spcAft>
              <a:buSzPts val="1644"/>
              <a:buChar char="●"/>
            </a:pPr>
            <a:r>
              <a:rPr lang="en" sz="2004"/>
              <a:t>These models take into consideration the cognitive appraisal of an event and focus on assumptions that an individual makes about the world. </a:t>
            </a:r>
            <a:endParaRPr sz="1400"/>
          </a:p>
          <a:p>
            <a:pPr marL="274320" lvl="0" indent="-248920" algn="l" rtl="0">
              <a:lnSpc>
                <a:spcPct val="80000"/>
              </a:lnSpc>
              <a:spcBef>
                <a:spcPts val="580"/>
              </a:spcBef>
              <a:spcAft>
                <a:spcPts val="0"/>
              </a:spcAft>
              <a:buSzPts val="1644"/>
              <a:buChar char="●"/>
            </a:pPr>
            <a:r>
              <a:rPr lang="en" sz="2004"/>
              <a:t>Epstein (1991) outlines three fundamental beliefs that most people construct within a personal theory of reality. They include:</a:t>
            </a:r>
            <a:endParaRPr sz="1400"/>
          </a:p>
          <a:p>
            <a:pPr marL="274320" lvl="0" indent="-274320" algn="l" rtl="0">
              <a:lnSpc>
                <a:spcPct val="80000"/>
              </a:lnSpc>
              <a:spcBef>
                <a:spcPts val="580"/>
              </a:spcBef>
              <a:spcAft>
                <a:spcPts val="0"/>
              </a:spcAft>
              <a:buSzPts val="2044"/>
              <a:buNone/>
            </a:pPr>
            <a:r>
              <a:rPr lang="en" sz="2004"/>
              <a:t>● The world is benevolent and a source of joy.</a:t>
            </a:r>
            <a:endParaRPr sz="1400"/>
          </a:p>
          <a:p>
            <a:pPr marL="274320" lvl="0" indent="-274320" algn="l" rtl="0">
              <a:lnSpc>
                <a:spcPct val="80000"/>
              </a:lnSpc>
              <a:spcBef>
                <a:spcPts val="580"/>
              </a:spcBef>
              <a:spcAft>
                <a:spcPts val="0"/>
              </a:spcAft>
              <a:buSzPts val="2044"/>
              <a:buNone/>
            </a:pPr>
            <a:r>
              <a:rPr lang="en" sz="2004"/>
              <a:t>● The world is meaningful and controllable.</a:t>
            </a:r>
            <a:endParaRPr sz="1400"/>
          </a:p>
          <a:p>
            <a:pPr marL="274320" lvl="0" indent="-274320" algn="l" rtl="0">
              <a:lnSpc>
                <a:spcPct val="80000"/>
              </a:lnSpc>
              <a:spcBef>
                <a:spcPts val="580"/>
              </a:spcBef>
              <a:spcAft>
                <a:spcPts val="0"/>
              </a:spcAft>
              <a:buSzPts val="2044"/>
              <a:buNone/>
            </a:pPr>
            <a:r>
              <a:rPr lang="en" sz="2004"/>
              <a:t>● The self is worthy (e.g., lovable, good, and competent).</a:t>
            </a:r>
            <a:endParaRPr sz="1400"/>
          </a:p>
          <a:p>
            <a:pPr marL="274320" lvl="0" indent="-248920" algn="l" rtl="0">
              <a:lnSpc>
                <a:spcPct val="80000"/>
              </a:lnSpc>
              <a:spcBef>
                <a:spcPts val="580"/>
              </a:spcBef>
              <a:spcAft>
                <a:spcPts val="0"/>
              </a:spcAft>
              <a:buSzPts val="1644"/>
              <a:buChar char="●"/>
            </a:pPr>
            <a:r>
              <a:rPr lang="en" sz="2004"/>
              <a:t>As life situations occur, some disequilibrium is expected to occur until accommodation for the change has been made and it has become assimilated into one’s personal theory of reality. </a:t>
            </a:r>
            <a:endParaRPr sz="1400"/>
          </a:p>
          <a:p>
            <a:pPr marL="274320" lvl="0" indent="-248920" algn="l" rtl="0">
              <a:lnSpc>
                <a:spcPct val="80000"/>
              </a:lnSpc>
              <a:spcBef>
                <a:spcPts val="580"/>
              </a:spcBef>
              <a:spcAft>
                <a:spcPts val="0"/>
              </a:spcAft>
              <a:buSzPts val="1644"/>
              <a:buChar char="●"/>
            </a:pPr>
            <a:r>
              <a:rPr lang="en" sz="2004"/>
              <a:t>An individual is vulnerable to PTSD when the fundamental beliefs are invalidated by a trauma that cannot be comprehended and a sense of helplessness and hopelessness prevail. One’s appraisal of the environment can be drastically altered.</a:t>
            </a:r>
            <a:endParaRPr sz="1400"/>
          </a:p>
          <a:p>
            <a:pPr marL="274320" lvl="0" indent="-144510" algn="l" rtl="0">
              <a:lnSpc>
                <a:spcPct val="80000"/>
              </a:lnSpc>
              <a:spcBef>
                <a:spcPts val="580"/>
              </a:spcBef>
              <a:spcAft>
                <a:spcPts val="0"/>
              </a:spcAft>
              <a:buSzPts val="2044"/>
              <a:buNone/>
            </a:pPr>
            <a:endParaRPr sz="2004"/>
          </a:p>
          <a:p>
            <a:pPr marL="274320" lvl="0" indent="-144510" algn="l" rtl="0">
              <a:lnSpc>
                <a:spcPct val="80000"/>
              </a:lnSpc>
              <a:spcBef>
                <a:spcPts val="580"/>
              </a:spcBef>
              <a:spcAft>
                <a:spcPts val="0"/>
              </a:spcAft>
              <a:buSzPts val="2044"/>
              <a:buNone/>
            </a:pPr>
            <a:endParaRPr sz="2004"/>
          </a:p>
          <a:p>
            <a:pPr marL="274320" lvl="0" indent="-144510" algn="l" rtl="0">
              <a:lnSpc>
                <a:spcPct val="80000"/>
              </a:lnSpc>
              <a:spcBef>
                <a:spcPts val="580"/>
              </a:spcBef>
              <a:spcAft>
                <a:spcPts val="1600"/>
              </a:spcAft>
              <a:buSzPts val="2044"/>
              <a:buNone/>
            </a:pPr>
            <a:endParaRPr sz="2004"/>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224" name="Google Shape;224;p39"/>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en" i="1"/>
              <a:t>Biological Aspects</a:t>
            </a:r>
            <a:endParaRPr/>
          </a:p>
          <a:p>
            <a:pPr marL="274320" lvl="0" indent="-274320" algn="l" rtl="0">
              <a:spcBef>
                <a:spcPts val="580"/>
              </a:spcBef>
              <a:spcAft>
                <a:spcPts val="1600"/>
              </a:spcAft>
              <a:buSzPts val="2210"/>
              <a:buChar char="●"/>
            </a:pPr>
            <a:r>
              <a:rPr lang="en"/>
              <a:t>It has been suggested that an individual who has experienced previous trauma is more likely to develop symptoms after a stressful life event (Hollander &amp; Simeon, 2008).</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i="1"/>
              <a:t>Symptoms of PTSD</a:t>
            </a:r>
            <a:endParaRPr/>
          </a:p>
        </p:txBody>
      </p:sp>
      <p:sp>
        <p:nvSpPr>
          <p:cNvPr id="230" name="Google Shape;230;p40"/>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040"/>
              <a:buChar char="●"/>
            </a:pPr>
            <a:r>
              <a:rPr lang="en" sz="2400"/>
              <a:t>Re-experiencing the symptoms</a:t>
            </a:r>
            <a:endParaRPr/>
          </a:p>
          <a:p>
            <a:pPr marL="274320" lvl="0" indent="-274320" algn="l" rtl="0">
              <a:spcBef>
                <a:spcPts val="580"/>
              </a:spcBef>
              <a:spcAft>
                <a:spcPts val="0"/>
              </a:spcAft>
              <a:buSzPts val="2040"/>
              <a:buChar char="●"/>
            </a:pPr>
            <a:r>
              <a:rPr lang="en" sz="2400"/>
              <a:t>Avoidance</a:t>
            </a:r>
            <a:endParaRPr/>
          </a:p>
          <a:p>
            <a:pPr marL="274320" lvl="0" indent="-274320" algn="l" rtl="0">
              <a:spcBef>
                <a:spcPts val="580"/>
              </a:spcBef>
              <a:spcAft>
                <a:spcPts val="0"/>
              </a:spcAft>
              <a:buSzPts val="2040"/>
              <a:buChar char="●"/>
            </a:pPr>
            <a:r>
              <a:rPr lang="en" sz="2400"/>
              <a:t>Increased arousal</a:t>
            </a:r>
            <a:endParaRPr/>
          </a:p>
          <a:p>
            <a:pPr marL="274320" lvl="0" indent="-274320" algn="l" rtl="0">
              <a:spcBef>
                <a:spcPts val="580"/>
              </a:spcBef>
              <a:spcAft>
                <a:spcPts val="0"/>
              </a:spcAft>
              <a:buSzPts val="2040"/>
              <a:buChar char="●"/>
            </a:pPr>
            <a:r>
              <a:rPr lang="en" sz="2400"/>
              <a:t>Depressive Cognition.</a:t>
            </a:r>
            <a:endParaRPr/>
          </a:p>
          <a:p>
            <a:pPr marL="274320" lvl="0" indent="-133985" algn="l" rtl="0">
              <a:spcBef>
                <a:spcPts val="580"/>
              </a:spcBef>
              <a:spcAft>
                <a:spcPts val="1600"/>
              </a:spcAft>
              <a:buSzPts val="221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body" idx="1"/>
          </p:nvPr>
        </p:nvSpPr>
        <p:spPr>
          <a:xfrm>
            <a:off x="914400" y="1028701"/>
            <a:ext cx="7620000" cy="3829049"/>
          </a:xfrm>
          <a:prstGeom prst="rect">
            <a:avLst/>
          </a:prstGeom>
          <a:noFill/>
          <a:ln>
            <a:noFill/>
          </a:ln>
        </p:spPr>
        <p:txBody>
          <a:bodyPr spcFirstLastPara="1" wrap="square" lIns="91425" tIns="45700" rIns="91425" bIns="45700" anchor="t" anchorCtr="0">
            <a:noAutofit/>
          </a:bodyPr>
          <a:lstStyle/>
          <a:p>
            <a:pPr marL="274320" lvl="0" indent="-223520" algn="l" rtl="0">
              <a:spcBef>
                <a:spcPts val="0"/>
              </a:spcBef>
              <a:spcAft>
                <a:spcPts val="0"/>
              </a:spcAft>
              <a:buSzPts val="1580"/>
              <a:buChar char="●"/>
            </a:pPr>
            <a:r>
              <a:rPr lang="en" sz="2000"/>
              <a:t>In such cases, patients persistently re-experience the trauma in at least one of the following ways:</a:t>
            </a:r>
            <a:endParaRPr sz="1000"/>
          </a:p>
          <a:p>
            <a:pPr marL="548640" lvl="1" indent="-177800" algn="l" rtl="0">
              <a:spcBef>
                <a:spcPts val="370"/>
              </a:spcBef>
              <a:spcAft>
                <a:spcPts val="0"/>
              </a:spcAft>
              <a:buSzPts val="1580"/>
              <a:buChar char="○"/>
            </a:pPr>
            <a:r>
              <a:rPr lang="en" sz="2000"/>
              <a:t> in recurrent images, </a:t>
            </a:r>
            <a:endParaRPr sz="2000"/>
          </a:p>
          <a:p>
            <a:pPr marL="548640" lvl="1" indent="-177800" algn="l" rtl="0">
              <a:spcBef>
                <a:spcPts val="370"/>
              </a:spcBef>
              <a:spcAft>
                <a:spcPts val="0"/>
              </a:spcAft>
              <a:buSzPts val="1580"/>
              <a:buChar char="○"/>
            </a:pPr>
            <a:r>
              <a:rPr lang="en" sz="2000"/>
              <a:t>thoughts, </a:t>
            </a:r>
            <a:endParaRPr sz="2000"/>
          </a:p>
          <a:p>
            <a:pPr marL="548640" lvl="1" indent="-177800" algn="l" rtl="0">
              <a:spcBef>
                <a:spcPts val="370"/>
              </a:spcBef>
              <a:spcAft>
                <a:spcPts val="0"/>
              </a:spcAft>
              <a:buSzPts val="1580"/>
              <a:buChar char="○"/>
            </a:pPr>
            <a:r>
              <a:rPr lang="en" sz="2000"/>
              <a:t>flashbacks, </a:t>
            </a:r>
            <a:endParaRPr sz="2000"/>
          </a:p>
          <a:p>
            <a:pPr marL="548640" lvl="1" indent="-177800" algn="l" rtl="0">
              <a:spcBef>
                <a:spcPts val="370"/>
              </a:spcBef>
              <a:spcAft>
                <a:spcPts val="0"/>
              </a:spcAft>
              <a:buSzPts val="1580"/>
              <a:buChar char="○"/>
            </a:pPr>
            <a:r>
              <a:rPr lang="en" sz="2000"/>
              <a:t>dreams, or </a:t>
            </a:r>
            <a:endParaRPr sz="2000"/>
          </a:p>
          <a:p>
            <a:pPr marL="548640" lvl="1" indent="-177800" algn="l" rtl="0">
              <a:spcBef>
                <a:spcPts val="370"/>
              </a:spcBef>
              <a:spcAft>
                <a:spcPts val="0"/>
              </a:spcAft>
              <a:buSzPts val="1580"/>
              <a:buChar char="○"/>
            </a:pPr>
            <a:r>
              <a:rPr lang="en" sz="2000"/>
              <a:t>feelings of distress at situations that remind them of the traumatic event. </a:t>
            </a:r>
            <a:endParaRPr sz="2000"/>
          </a:p>
          <a:p>
            <a:pPr marL="548640" lvl="1" indent="-177800" algn="l" rtl="0">
              <a:spcBef>
                <a:spcPts val="370"/>
              </a:spcBef>
              <a:spcAft>
                <a:spcPts val="1600"/>
              </a:spcAft>
              <a:buSzPts val="1580"/>
              <a:buChar char="○"/>
            </a:pPr>
            <a:r>
              <a:rPr lang="en" sz="2000"/>
              <a:t>Children may engage in play, in which traumatic events are enacted repeatedly</a:t>
            </a:r>
            <a:endParaRPr sz="600"/>
          </a:p>
        </p:txBody>
      </p:sp>
      <p:sp>
        <p:nvSpPr>
          <p:cNvPr id="236" name="Google Shape;236;p41"/>
          <p:cNvSpPr txBox="1">
            <a:spLocks noGrp="1"/>
          </p:cNvSpPr>
          <p:nvPr>
            <p:ph type="title"/>
          </p:nvPr>
        </p:nvSpPr>
        <p:spPr>
          <a:xfrm>
            <a:off x="609600" y="114300"/>
            <a:ext cx="7289800" cy="9144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Re-experiencing the symptoms.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380"/>
              <a:buChar char="●"/>
            </a:pPr>
            <a:r>
              <a:rPr lang="en" sz="2800"/>
              <a:t>Patients may avoid reminders of the event, such as thoughts, people, or any other factors that trigger recollection. </a:t>
            </a:r>
            <a:endParaRPr sz="2800"/>
          </a:p>
          <a:p>
            <a:pPr marL="274320" lvl="0" indent="-123190" algn="l" rtl="0">
              <a:spcBef>
                <a:spcPts val="580"/>
              </a:spcBef>
              <a:spcAft>
                <a:spcPts val="0"/>
              </a:spcAft>
              <a:buSzPts val="2380"/>
              <a:buNone/>
            </a:pPr>
            <a:endParaRPr sz="2800"/>
          </a:p>
          <a:p>
            <a:pPr marL="274320" lvl="0" indent="-274320" algn="l" rtl="0">
              <a:spcBef>
                <a:spcPts val="580"/>
              </a:spcBef>
              <a:spcAft>
                <a:spcPts val="0"/>
              </a:spcAft>
              <a:buSzPts val="2380"/>
              <a:buChar char="●"/>
            </a:pPr>
            <a:r>
              <a:rPr lang="en" sz="2800"/>
              <a:t>They tend to have an emotional numbness, a sense of being in a daze or of losing contact with their own identity or even external reality. </a:t>
            </a:r>
            <a:endParaRPr sz="2800"/>
          </a:p>
          <a:p>
            <a:pPr marL="274320" lvl="0" indent="-123190" algn="l" rtl="0">
              <a:spcBef>
                <a:spcPts val="580"/>
              </a:spcBef>
              <a:spcAft>
                <a:spcPts val="0"/>
              </a:spcAft>
              <a:buSzPts val="2380"/>
              <a:buNone/>
            </a:pPr>
            <a:endParaRPr sz="2800"/>
          </a:p>
          <a:p>
            <a:pPr marL="274320" lvl="0" indent="-274320" algn="l" rtl="0">
              <a:spcBef>
                <a:spcPts val="580"/>
              </a:spcBef>
              <a:spcAft>
                <a:spcPts val="0"/>
              </a:spcAft>
              <a:buSzPts val="2380"/>
              <a:buChar char="●"/>
            </a:pPr>
            <a:r>
              <a:rPr lang="en" sz="2800"/>
              <a:t>They may be unable to remember important aspects of the event.</a:t>
            </a:r>
            <a:endParaRPr/>
          </a:p>
          <a:p>
            <a:pPr marL="274320" lvl="0" indent="-123190" algn="l" rtl="0">
              <a:spcBef>
                <a:spcPts val="580"/>
              </a:spcBef>
              <a:spcAft>
                <a:spcPts val="1600"/>
              </a:spcAft>
              <a:buSzPts val="2380"/>
              <a:buNone/>
            </a:pPr>
            <a:endParaRPr sz="2800"/>
          </a:p>
        </p:txBody>
      </p:sp>
      <p:sp>
        <p:nvSpPr>
          <p:cNvPr id="242" name="Google Shape;242;p42"/>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Avoidance.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Generalized anxiety disorders</a:t>
            </a:r>
            <a:endParaRPr/>
          </a:p>
        </p:txBody>
      </p:sp>
      <p:sp>
        <p:nvSpPr>
          <p:cNvPr id="73" name="Google Shape;73;p16"/>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Are those in which anxiety and worry are chronic unvarying, excessive, persistent, and unrealistic. </a:t>
            </a:r>
            <a:endParaRPr/>
          </a:p>
          <a:p>
            <a:pPr marL="274320" lvl="0" indent="-274320" algn="l" rtl="0">
              <a:spcBef>
                <a:spcPts val="580"/>
              </a:spcBef>
              <a:spcAft>
                <a:spcPts val="0"/>
              </a:spcAft>
              <a:buSzPts val="2210"/>
              <a:buChar char="●"/>
            </a:pPr>
            <a:r>
              <a:rPr lang="en"/>
              <a:t>It is the most common neurotic disorder</a:t>
            </a:r>
            <a:endParaRPr/>
          </a:p>
          <a:p>
            <a:pPr marL="274320" lvl="0" indent="-274320" algn="l" rtl="0">
              <a:spcBef>
                <a:spcPts val="580"/>
              </a:spcBef>
              <a:spcAft>
                <a:spcPts val="1600"/>
              </a:spcAft>
              <a:buSzPts val="2210"/>
              <a:buChar char="●"/>
            </a:pPr>
            <a:r>
              <a:rPr lang="en"/>
              <a:t> It occurs more frequently in women.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3"/>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3060"/>
              <a:buChar char="●"/>
            </a:pPr>
            <a:r>
              <a:rPr lang="en" sz="3600"/>
              <a:t>This includes symptoms of anxiety or heightened awareness of danger (sleeplessness, irritability, </a:t>
            </a:r>
            <a:endParaRPr sz="3600"/>
          </a:p>
          <a:p>
            <a:pPr marL="274320" lvl="0" indent="-274320" algn="l" rtl="0">
              <a:spcBef>
                <a:spcPts val="580"/>
              </a:spcBef>
              <a:spcAft>
                <a:spcPts val="0"/>
              </a:spcAft>
              <a:buSzPts val="3060"/>
              <a:buChar char="●"/>
            </a:pPr>
            <a:r>
              <a:rPr lang="en" sz="3600"/>
              <a:t>being easily startled, </a:t>
            </a:r>
            <a:endParaRPr sz="3600"/>
          </a:p>
          <a:p>
            <a:pPr marL="274320" lvl="0" indent="-274320" algn="l" rtl="0">
              <a:spcBef>
                <a:spcPts val="580"/>
              </a:spcBef>
              <a:spcAft>
                <a:spcPts val="0"/>
              </a:spcAft>
              <a:buSzPts val="3060"/>
              <a:buChar char="●"/>
            </a:pPr>
            <a:r>
              <a:rPr lang="en" sz="3600"/>
              <a:t>or becoming overly vigilant to unknown dangers.</a:t>
            </a:r>
            <a:endParaRPr sz="3600"/>
          </a:p>
          <a:p>
            <a:pPr marL="274320" lvl="0" indent="-80010" algn="l" rtl="0">
              <a:spcBef>
                <a:spcPts val="580"/>
              </a:spcBef>
              <a:spcAft>
                <a:spcPts val="1600"/>
              </a:spcAft>
              <a:buSzPts val="3060"/>
              <a:buNone/>
            </a:pPr>
            <a:endParaRPr sz="3600"/>
          </a:p>
        </p:txBody>
      </p:sp>
      <p:sp>
        <p:nvSpPr>
          <p:cNvPr id="248" name="Google Shape;248;p43"/>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Increased Arousal.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4"/>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Low mood</a:t>
            </a:r>
            <a:endParaRPr/>
          </a:p>
          <a:p>
            <a:pPr marL="274320" lvl="0" indent="-274320" algn="l" rtl="0">
              <a:spcBef>
                <a:spcPts val="580"/>
              </a:spcBef>
              <a:spcAft>
                <a:spcPts val="0"/>
              </a:spcAft>
              <a:buSzPts val="2210"/>
              <a:buChar char="●"/>
            </a:pPr>
            <a:r>
              <a:rPr lang="en"/>
              <a:t>Inability to feel pleasure</a:t>
            </a:r>
            <a:endParaRPr/>
          </a:p>
          <a:p>
            <a:pPr marL="274320" lvl="0" indent="-274320" algn="l" rtl="0">
              <a:spcBef>
                <a:spcPts val="580"/>
              </a:spcBef>
              <a:spcAft>
                <a:spcPts val="0"/>
              </a:spcAft>
              <a:buSzPts val="2210"/>
              <a:buChar char="●"/>
            </a:pPr>
            <a:r>
              <a:rPr lang="en"/>
              <a:t>Guilt feeling</a:t>
            </a:r>
            <a:endParaRPr/>
          </a:p>
          <a:p>
            <a:pPr marL="274320" lvl="0" indent="-274320" algn="l" rtl="0">
              <a:spcBef>
                <a:spcPts val="580"/>
              </a:spcBef>
              <a:spcAft>
                <a:spcPts val="0"/>
              </a:spcAft>
              <a:buSzPts val="2210"/>
              <a:buChar char="●"/>
            </a:pPr>
            <a:r>
              <a:rPr lang="en"/>
              <a:t>Hopelessness</a:t>
            </a:r>
            <a:endParaRPr/>
          </a:p>
          <a:p>
            <a:pPr marL="274320" lvl="0" indent="-274320" algn="l" rtl="0">
              <a:spcBef>
                <a:spcPts val="580"/>
              </a:spcBef>
              <a:spcAft>
                <a:spcPts val="1600"/>
              </a:spcAft>
              <a:buSzPts val="2210"/>
              <a:buChar char="●"/>
            </a:pPr>
            <a:r>
              <a:rPr lang="en"/>
              <a:t>Feeling of lack of safety in world and others </a:t>
            </a:r>
            <a:endParaRPr/>
          </a:p>
        </p:txBody>
      </p:sp>
      <p:sp>
        <p:nvSpPr>
          <p:cNvPr id="254" name="Google Shape;254;p44"/>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Depressive Cognition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5"/>
          <p:cNvSpPr txBox="1">
            <a:spLocks noGrp="1"/>
          </p:cNvSpPr>
          <p:nvPr>
            <p:ph type="body" idx="1"/>
          </p:nvPr>
        </p:nvSpPr>
        <p:spPr>
          <a:xfrm>
            <a:off x="914400" y="1085850"/>
            <a:ext cx="7772400" cy="39012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845"/>
              <a:buNone/>
            </a:pPr>
            <a:r>
              <a:rPr lang="en" sz="1870"/>
              <a:t>Typical symptoms include </a:t>
            </a:r>
            <a:endParaRPr sz="1500"/>
          </a:p>
          <a:p>
            <a:pPr marL="274320" lvl="0" indent="-255269" algn="l" rtl="0">
              <a:lnSpc>
                <a:spcPct val="80000"/>
              </a:lnSpc>
              <a:spcBef>
                <a:spcPts val="580"/>
              </a:spcBef>
              <a:spcAft>
                <a:spcPts val="0"/>
              </a:spcAft>
              <a:buSzPts val="1545"/>
              <a:buChar char="●"/>
            </a:pPr>
            <a:r>
              <a:rPr lang="en" sz="1870"/>
              <a:t>episodes of repeated reliving of the trauma in intrusive memories ("flashbacks") or dreams, occurring against the persisting background of a sense of "numbness" and emotional blunting, </a:t>
            </a:r>
            <a:endParaRPr sz="1500"/>
          </a:p>
          <a:p>
            <a:pPr marL="274320" lvl="0" indent="-255269" algn="l" rtl="0">
              <a:lnSpc>
                <a:spcPct val="80000"/>
              </a:lnSpc>
              <a:spcBef>
                <a:spcPts val="580"/>
              </a:spcBef>
              <a:spcAft>
                <a:spcPts val="0"/>
              </a:spcAft>
              <a:buSzPts val="1545"/>
              <a:buChar char="●"/>
            </a:pPr>
            <a:r>
              <a:rPr lang="en" sz="1870"/>
              <a:t>detachment from other people, </a:t>
            </a:r>
            <a:endParaRPr sz="1500"/>
          </a:p>
          <a:p>
            <a:pPr marL="274320" lvl="0" indent="-255269" algn="l" rtl="0">
              <a:lnSpc>
                <a:spcPct val="80000"/>
              </a:lnSpc>
              <a:spcBef>
                <a:spcPts val="580"/>
              </a:spcBef>
              <a:spcAft>
                <a:spcPts val="0"/>
              </a:spcAft>
              <a:buSzPts val="1545"/>
              <a:buChar char="●"/>
            </a:pPr>
            <a:r>
              <a:rPr lang="en" sz="1870"/>
              <a:t>unresponsiveness to surroundings, </a:t>
            </a:r>
            <a:endParaRPr sz="1500"/>
          </a:p>
          <a:p>
            <a:pPr marL="274320" lvl="0" indent="-255269" algn="l" rtl="0">
              <a:lnSpc>
                <a:spcPct val="80000"/>
              </a:lnSpc>
              <a:spcBef>
                <a:spcPts val="580"/>
              </a:spcBef>
              <a:spcAft>
                <a:spcPts val="0"/>
              </a:spcAft>
              <a:buSzPts val="1545"/>
              <a:buChar char="●"/>
            </a:pPr>
            <a:r>
              <a:rPr lang="en" sz="1870"/>
              <a:t>anhedonia, and </a:t>
            </a:r>
            <a:endParaRPr sz="1500"/>
          </a:p>
          <a:p>
            <a:pPr marL="274320" lvl="0" indent="-255269" algn="l" rtl="0">
              <a:lnSpc>
                <a:spcPct val="80000"/>
              </a:lnSpc>
              <a:spcBef>
                <a:spcPts val="580"/>
              </a:spcBef>
              <a:spcAft>
                <a:spcPts val="0"/>
              </a:spcAft>
              <a:buSzPts val="1545"/>
              <a:buChar char="●"/>
            </a:pPr>
            <a:r>
              <a:rPr lang="en" sz="1870"/>
              <a:t>avoidance of activities and situations reminiscent of the trauma. </a:t>
            </a:r>
            <a:endParaRPr sz="1500"/>
          </a:p>
          <a:p>
            <a:pPr marL="274320" lvl="0" indent="-255269" algn="l" rtl="0">
              <a:lnSpc>
                <a:spcPct val="80000"/>
              </a:lnSpc>
              <a:spcBef>
                <a:spcPts val="580"/>
              </a:spcBef>
              <a:spcAft>
                <a:spcPts val="0"/>
              </a:spcAft>
              <a:buSzPts val="1545"/>
              <a:buChar char="●"/>
            </a:pPr>
            <a:r>
              <a:rPr lang="en" sz="1870"/>
              <a:t>fear and avoidance of cues that remind the sufferer of the original trauma.</a:t>
            </a:r>
            <a:endParaRPr sz="1500"/>
          </a:p>
          <a:p>
            <a:pPr marL="274320" lvl="0" indent="-255269" algn="l" rtl="0">
              <a:lnSpc>
                <a:spcPct val="80000"/>
              </a:lnSpc>
              <a:spcBef>
                <a:spcPts val="580"/>
              </a:spcBef>
              <a:spcAft>
                <a:spcPts val="0"/>
              </a:spcAft>
              <a:buSzPts val="1545"/>
              <a:buChar char="●"/>
            </a:pPr>
            <a:r>
              <a:rPr lang="en" sz="1870"/>
              <a:t>There is usually a state of autonomic hyperarousal with hypervigilance, an enhanced startle reaction, and insomnia.</a:t>
            </a:r>
            <a:endParaRPr sz="1500"/>
          </a:p>
          <a:p>
            <a:pPr marL="274320" lvl="0" indent="-261620" algn="l" rtl="0">
              <a:lnSpc>
                <a:spcPct val="80000"/>
              </a:lnSpc>
              <a:spcBef>
                <a:spcPts val="580"/>
              </a:spcBef>
              <a:spcAft>
                <a:spcPts val="1600"/>
              </a:spcAft>
              <a:buSzPts val="1381"/>
              <a:buChar char="●"/>
            </a:pPr>
            <a:r>
              <a:rPr lang="en" sz="1660"/>
              <a:t>The onset follows the trauma with a latency period which may range from a few weeks to months (but rarely exceeds 6 months).</a:t>
            </a:r>
            <a:endParaRPr sz="1970"/>
          </a:p>
        </p:txBody>
      </p:sp>
      <p:sp>
        <p:nvSpPr>
          <p:cNvPr id="260" name="Google Shape;260;p45"/>
          <p:cNvSpPr txBox="1">
            <a:spLocks noGrp="1"/>
          </p:cNvSpPr>
          <p:nvPr>
            <p:ph type="title"/>
          </p:nvPr>
        </p:nvSpPr>
        <p:spPr>
          <a:xfrm>
            <a:off x="457200" y="148850"/>
            <a:ext cx="8229600" cy="4734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i="1"/>
              <a:t>.</a:t>
            </a:r>
            <a:r>
              <a:rPr lang="en"/>
              <a:t> According to ICD 10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6"/>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Treatment of PTSD</a:t>
            </a:r>
            <a:endParaRPr/>
          </a:p>
        </p:txBody>
      </p:sp>
      <p:sp>
        <p:nvSpPr>
          <p:cNvPr id="266" name="Google Shape;266;p46"/>
          <p:cNvSpPr txBox="1">
            <a:spLocks noGrp="1"/>
          </p:cNvSpPr>
          <p:nvPr>
            <p:ph type="body" idx="1"/>
          </p:nvPr>
        </p:nvSpPr>
        <p:spPr>
          <a:xfrm>
            <a:off x="547750" y="1085850"/>
            <a:ext cx="8139000" cy="38811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713"/>
              <a:buNone/>
            </a:pPr>
            <a:r>
              <a:rPr lang="en" sz="1815" b="1"/>
              <a:t>Psychotherapy</a:t>
            </a:r>
            <a:endParaRPr sz="1600"/>
          </a:p>
          <a:p>
            <a:pPr marL="274320" lvl="0" indent="-261620" algn="l" rtl="0">
              <a:lnSpc>
                <a:spcPct val="80000"/>
              </a:lnSpc>
              <a:spcBef>
                <a:spcPts val="580"/>
              </a:spcBef>
              <a:spcAft>
                <a:spcPts val="0"/>
              </a:spcAft>
              <a:buSzPts val="1513"/>
              <a:buChar char="●"/>
            </a:pPr>
            <a:r>
              <a:rPr lang="en" sz="1815"/>
              <a:t>One common type of psychotherapy, called cognitive behavioral therapy, can include</a:t>
            </a:r>
            <a:endParaRPr sz="1600"/>
          </a:p>
          <a:p>
            <a:pPr marL="274320" lvl="0" indent="-261620" algn="l" rtl="0">
              <a:lnSpc>
                <a:spcPct val="80000"/>
              </a:lnSpc>
              <a:spcBef>
                <a:spcPts val="580"/>
              </a:spcBef>
              <a:spcAft>
                <a:spcPts val="0"/>
              </a:spcAft>
              <a:buSzPts val="1513"/>
              <a:buChar char="●"/>
            </a:pPr>
            <a:r>
              <a:rPr lang="en" sz="1815"/>
              <a:t>exposure therapy and cognitive restructuring.</a:t>
            </a:r>
            <a:endParaRPr sz="1600"/>
          </a:p>
          <a:p>
            <a:pPr marL="274320" lvl="0" indent="-274320" algn="l" rtl="0">
              <a:lnSpc>
                <a:spcPct val="80000"/>
              </a:lnSpc>
              <a:spcBef>
                <a:spcPts val="580"/>
              </a:spcBef>
              <a:spcAft>
                <a:spcPts val="0"/>
              </a:spcAft>
              <a:buSzPts val="1713"/>
              <a:buNone/>
            </a:pPr>
            <a:r>
              <a:rPr lang="en" sz="1815"/>
              <a:t>⊲ </a:t>
            </a:r>
            <a:r>
              <a:rPr lang="en" sz="1815" b="1"/>
              <a:t>Exposure therapy </a:t>
            </a:r>
            <a:r>
              <a:rPr lang="en" sz="1815"/>
              <a:t>helps people learn to manage their fear by gradually exposing them, in a safe way, to the trauma they experienced. As part of exposure therapy, people may think or write about the trauma or visit the place where it happened.</a:t>
            </a:r>
            <a:endParaRPr sz="1600"/>
          </a:p>
          <a:p>
            <a:pPr marL="274320" lvl="0" indent="-261620" algn="l" rtl="0">
              <a:lnSpc>
                <a:spcPct val="80000"/>
              </a:lnSpc>
              <a:spcBef>
                <a:spcPts val="580"/>
              </a:spcBef>
              <a:spcAft>
                <a:spcPts val="0"/>
              </a:spcAft>
              <a:buSzPts val="1513"/>
              <a:buChar char="●"/>
            </a:pPr>
            <a:r>
              <a:rPr lang="en" sz="1815"/>
              <a:t>This therapy can help people with PTSD reduce symptoms that cause them distress.</a:t>
            </a:r>
            <a:endParaRPr sz="1600"/>
          </a:p>
          <a:p>
            <a:pPr marL="274320" lvl="0" indent="-274320" algn="l" rtl="0">
              <a:lnSpc>
                <a:spcPct val="80000"/>
              </a:lnSpc>
              <a:spcBef>
                <a:spcPts val="580"/>
              </a:spcBef>
              <a:spcAft>
                <a:spcPts val="0"/>
              </a:spcAft>
              <a:buSzPts val="1713"/>
              <a:buNone/>
            </a:pPr>
            <a:r>
              <a:rPr lang="en" sz="1815"/>
              <a:t>⊲ </a:t>
            </a:r>
            <a:r>
              <a:rPr lang="en" sz="1815" b="1"/>
              <a:t>Cognitive restructuring </a:t>
            </a:r>
            <a:r>
              <a:rPr lang="en" sz="1815"/>
              <a:t>helps people make sense of the traumatic event.</a:t>
            </a:r>
            <a:endParaRPr sz="1600"/>
          </a:p>
          <a:p>
            <a:pPr marL="274320" lvl="0" indent="-261620" algn="l" rtl="0">
              <a:lnSpc>
                <a:spcPct val="80000"/>
              </a:lnSpc>
              <a:spcBef>
                <a:spcPts val="580"/>
              </a:spcBef>
              <a:spcAft>
                <a:spcPts val="1600"/>
              </a:spcAft>
              <a:buSzPts val="1513"/>
              <a:buChar char="●"/>
            </a:pPr>
            <a:r>
              <a:rPr lang="en" sz="1815"/>
              <a:t>Sometimes people remember the event differently than how it happened, or they may feel guilt or shame about something that is not their fault. Cognitive restructuring can help people with PTSD think about what happened in a realistic way.</a:t>
            </a:r>
            <a:endParaRPr sz="1815"/>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7"/>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272" name="Google Shape;272;p47"/>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879"/>
              <a:buNone/>
            </a:pPr>
            <a:r>
              <a:rPr lang="en" sz="2210" b="1"/>
              <a:t>Psychopharmacology</a:t>
            </a:r>
            <a:endParaRPr/>
          </a:p>
          <a:p>
            <a:pPr marL="274320" lvl="0" indent="-274320" algn="l" rtl="0">
              <a:lnSpc>
                <a:spcPct val="80000"/>
              </a:lnSpc>
              <a:spcBef>
                <a:spcPts val="580"/>
              </a:spcBef>
              <a:spcAft>
                <a:spcPts val="0"/>
              </a:spcAft>
              <a:buSzPts val="1879"/>
              <a:buNone/>
            </a:pPr>
            <a:r>
              <a:rPr lang="en" sz="2210" i="1"/>
              <a:t>Antidepressants</a:t>
            </a:r>
            <a:endParaRPr/>
          </a:p>
          <a:p>
            <a:pPr marL="274320" lvl="0" indent="-274320" algn="l" rtl="0">
              <a:lnSpc>
                <a:spcPct val="80000"/>
              </a:lnSpc>
              <a:spcBef>
                <a:spcPts val="580"/>
              </a:spcBef>
              <a:spcAft>
                <a:spcPts val="0"/>
              </a:spcAft>
              <a:buSzPts val="1879"/>
              <a:buChar char="●"/>
            </a:pPr>
            <a:r>
              <a:rPr lang="en" sz="2210"/>
              <a:t>The SSRIs are now considered the first-line treatment of choice for PTSD  such as Paroxetine and sertraline </a:t>
            </a:r>
            <a:endParaRPr/>
          </a:p>
          <a:p>
            <a:pPr marL="274320" lvl="0" indent="-274320" algn="l" rtl="0">
              <a:lnSpc>
                <a:spcPct val="80000"/>
              </a:lnSpc>
              <a:spcBef>
                <a:spcPts val="580"/>
              </a:spcBef>
              <a:spcAft>
                <a:spcPts val="0"/>
              </a:spcAft>
              <a:buSzPts val="1879"/>
              <a:buChar char="●"/>
            </a:pPr>
            <a:r>
              <a:rPr lang="en" sz="2210"/>
              <a:t>The tricyclic antidepressants (e.g., amitriptyline and imipramine), </a:t>
            </a:r>
            <a:endParaRPr/>
          </a:p>
          <a:p>
            <a:pPr marL="274320" lvl="0" indent="-274320" algn="l" rtl="0">
              <a:lnSpc>
                <a:spcPct val="80000"/>
              </a:lnSpc>
              <a:spcBef>
                <a:spcPts val="580"/>
              </a:spcBef>
              <a:spcAft>
                <a:spcPts val="0"/>
              </a:spcAft>
              <a:buSzPts val="1879"/>
              <a:buChar char="●"/>
            </a:pPr>
            <a:r>
              <a:rPr lang="en" sz="2210"/>
              <a:t>the MAO inhibitors (e.g., phenelzine), and trazodone</a:t>
            </a:r>
            <a:endParaRPr sz="2210"/>
          </a:p>
          <a:p>
            <a:pPr marL="274320" lvl="0" indent="-274320" algn="l" rtl="0">
              <a:lnSpc>
                <a:spcPct val="80000"/>
              </a:lnSpc>
              <a:spcBef>
                <a:spcPts val="580"/>
              </a:spcBef>
              <a:spcAft>
                <a:spcPts val="0"/>
              </a:spcAft>
              <a:buSzPts val="1879"/>
              <a:buNone/>
            </a:pPr>
            <a:r>
              <a:rPr lang="en" sz="2210" i="1"/>
              <a:t>Anxiolytics</a:t>
            </a:r>
            <a:endParaRPr sz="2210" i="1"/>
          </a:p>
          <a:p>
            <a:pPr marL="274320" lvl="0" indent="-274320" algn="l" rtl="0">
              <a:lnSpc>
                <a:spcPct val="80000"/>
              </a:lnSpc>
              <a:spcBef>
                <a:spcPts val="580"/>
              </a:spcBef>
              <a:spcAft>
                <a:spcPts val="0"/>
              </a:spcAft>
              <a:buSzPts val="1879"/>
              <a:buChar char="●"/>
            </a:pPr>
            <a:r>
              <a:rPr lang="en" sz="2210"/>
              <a:t>Alprazolam has been prescribed for PTSD clients for its antidepressant and antipanic effects. </a:t>
            </a:r>
            <a:endParaRPr/>
          </a:p>
          <a:p>
            <a:pPr marL="274320" lvl="0" indent="-274320" algn="l" rtl="0">
              <a:lnSpc>
                <a:spcPct val="80000"/>
              </a:lnSpc>
              <a:spcBef>
                <a:spcPts val="580"/>
              </a:spcBef>
              <a:spcAft>
                <a:spcPts val="0"/>
              </a:spcAft>
              <a:buSzPts val="1879"/>
              <a:buChar char="●"/>
            </a:pPr>
            <a:r>
              <a:rPr lang="en" sz="2210"/>
              <a:t>Buspirone, </a:t>
            </a:r>
            <a:endParaRPr/>
          </a:p>
          <a:p>
            <a:pPr marL="274320" lvl="0" indent="-274320" algn="l" rtl="0">
              <a:lnSpc>
                <a:spcPct val="80000"/>
              </a:lnSpc>
              <a:spcBef>
                <a:spcPts val="580"/>
              </a:spcBef>
              <a:spcAft>
                <a:spcPts val="0"/>
              </a:spcAft>
              <a:buSzPts val="1879"/>
              <a:buNone/>
            </a:pPr>
            <a:r>
              <a:rPr lang="en" sz="2210" i="1"/>
              <a:t>Antihypertensives</a:t>
            </a:r>
            <a:endParaRPr sz="2210" i="1"/>
          </a:p>
          <a:p>
            <a:pPr marL="274320" lvl="0" indent="-274320" algn="l" rtl="0">
              <a:lnSpc>
                <a:spcPct val="80000"/>
              </a:lnSpc>
              <a:spcBef>
                <a:spcPts val="580"/>
              </a:spcBef>
              <a:spcAft>
                <a:spcPts val="1600"/>
              </a:spcAft>
              <a:buSzPts val="1879"/>
              <a:buChar char="●"/>
            </a:pPr>
            <a:r>
              <a:rPr lang="en" sz="2210"/>
              <a:t>The beta blocker propranolol and alpha2-receptor agonist clonidine have been successful in alleviating some of the symptoms associated with PTSD. </a:t>
            </a:r>
            <a:endParaRPr sz="221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8"/>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Assignment</a:t>
            </a:r>
            <a:endParaRPr/>
          </a:p>
        </p:txBody>
      </p:sp>
      <p:sp>
        <p:nvSpPr>
          <p:cNvPr id="278" name="Google Shape;278;p48"/>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1600"/>
              </a:spcAft>
              <a:buSzPts val="2210"/>
              <a:buChar char="●"/>
            </a:pPr>
            <a:r>
              <a:rPr lang="en"/>
              <a:t>Make any four nsg dx of anxiety disorder with their interventions.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9"/>
          <p:cNvSpPr txBox="1">
            <a:spLocks noGrp="1"/>
          </p:cNvSpPr>
          <p:nvPr>
            <p:ph type="title"/>
          </p:nvPr>
        </p:nvSpPr>
        <p:spPr>
          <a:xfrm>
            <a:off x="914400" y="205978"/>
            <a:ext cx="7772400" cy="422672"/>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a:t>Conversion Disorder</a:t>
            </a:r>
            <a:endParaRPr sz="3600"/>
          </a:p>
        </p:txBody>
      </p:sp>
      <p:sp>
        <p:nvSpPr>
          <p:cNvPr id="284" name="Google Shape;284;p49"/>
          <p:cNvSpPr txBox="1">
            <a:spLocks noGrp="1"/>
          </p:cNvSpPr>
          <p:nvPr>
            <p:ph type="body" idx="1"/>
          </p:nvPr>
        </p:nvSpPr>
        <p:spPr>
          <a:xfrm>
            <a:off x="414575" y="628650"/>
            <a:ext cx="8272200" cy="4447200"/>
          </a:xfrm>
          <a:prstGeom prst="rect">
            <a:avLst/>
          </a:prstGeom>
          <a:noFill/>
          <a:ln>
            <a:noFill/>
          </a:ln>
        </p:spPr>
        <p:txBody>
          <a:bodyPr spcFirstLastPara="1" wrap="square" lIns="91425" tIns="45700" rIns="91425" bIns="45700" anchor="t" anchorCtr="0">
            <a:noAutofit/>
          </a:bodyPr>
          <a:lstStyle/>
          <a:p>
            <a:pPr marL="274320" lvl="0" indent="-248920" algn="l" rtl="0">
              <a:lnSpc>
                <a:spcPct val="80000"/>
              </a:lnSpc>
              <a:spcBef>
                <a:spcPts val="0"/>
              </a:spcBef>
              <a:spcAft>
                <a:spcPts val="0"/>
              </a:spcAft>
              <a:buSzPts val="1479"/>
              <a:buChar char="●"/>
            </a:pPr>
            <a:r>
              <a:rPr lang="en" sz="1810"/>
              <a:t>In DSM V, it comes under Somatic Symptom and related disorders.</a:t>
            </a:r>
            <a:endParaRPr sz="1400"/>
          </a:p>
          <a:p>
            <a:pPr marL="274320" lvl="0" indent="-248920" algn="l" rtl="0">
              <a:lnSpc>
                <a:spcPct val="80000"/>
              </a:lnSpc>
              <a:spcBef>
                <a:spcPts val="580"/>
              </a:spcBef>
              <a:spcAft>
                <a:spcPts val="0"/>
              </a:spcAft>
              <a:buSzPts val="1479"/>
              <a:buChar char="●"/>
            </a:pPr>
            <a:r>
              <a:rPr lang="en" sz="1810"/>
              <a:t>Conversion disorder is a functional neurological symptom disorder characterized by the presence of one or more symptoms of altered voluntary motor or sensory function that cannot be explained by any known neurological or medical disorder. Instead, psychological factors like stress and conflicts are associated with onset or exacerbation of the symptoms. (DSM V) </a:t>
            </a:r>
            <a:endParaRPr sz="1400"/>
          </a:p>
          <a:p>
            <a:pPr marL="274320" lvl="0" indent="-248920" algn="l" rtl="0">
              <a:lnSpc>
                <a:spcPct val="80000"/>
              </a:lnSpc>
              <a:spcBef>
                <a:spcPts val="580"/>
              </a:spcBef>
              <a:spcAft>
                <a:spcPts val="0"/>
              </a:spcAft>
              <a:buSzPts val="1479"/>
              <a:buChar char="●"/>
            </a:pPr>
            <a:r>
              <a:rPr lang="en" sz="1810"/>
              <a:t>Dissociative disorders are characterized by a disruption of and/or discontinuity in the normal integration of consciousness, memory, identity, emotion, perception, body representation, motor control, and behavior. Dissociative symptoms can potentially disrupt every area of psychological functioning. (DSM V)</a:t>
            </a:r>
            <a:endParaRPr sz="1400"/>
          </a:p>
          <a:p>
            <a:pPr marL="274320" lvl="0" indent="-248920" algn="l" rtl="0">
              <a:lnSpc>
                <a:spcPct val="80000"/>
              </a:lnSpc>
              <a:spcBef>
                <a:spcPts val="580"/>
              </a:spcBef>
              <a:spcAft>
                <a:spcPts val="0"/>
              </a:spcAft>
              <a:buSzPts val="1479"/>
              <a:buChar char="●"/>
            </a:pPr>
            <a:r>
              <a:rPr lang="en" sz="1810"/>
              <a:t>Dissociative (or conversion) disorders is a partial or complete loss of the normal integration between memories of the past, awareness of identity, immediate sensations, and control of bodily movements. (ICD 10)</a:t>
            </a:r>
            <a:endParaRPr sz="1400"/>
          </a:p>
          <a:p>
            <a:pPr marL="274320" lvl="0" indent="-248920" algn="l" rtl="0">
              <a:lnSpc>
                <a:spcPct val="80000"/>
              </a:lnSpc>
              <a:spcBef>
                <a:spcPts val="580"/>
              </a:spcBef>
              <a:spcAft>
                <a:spcPts val="0"/>
              </a:spcAft>
              <a:buSzPts val="1479"/>
              <a:buChar char="●"/>
            </a:pPr>
            <a:r>
              <a:rPr lang="en" sz="1810"/>
              <a:t>Patients are unaware of the psychological basis and are thus not able to control their symptoms.</a:t>
            </a:r>
            <a:endParaRPr sz="1400"/>
          </a:p>
          <a:p>
            <a:pPr marL="274320" lvl="0" indent="-155035" algn="l" rtl="0">
              <a:lnSpc>
                <a:spcPct val="80000"/>
              </a:lnSpc>
              <a:spcBef>
                <a:spcPts val="580"/>
              </a:spcBef>
              <a:spcAft>
                <a:spcPts val="1600"/>
              </a:spcAft>
              <a:buSzPts val="1879"/>
              <a:buNone/>
            </a:pPr>
            <a:endParaRPr sz="181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0"/>
          <p:cNvSpPr txBox="1">
            <a:spLocks noGrp="1"/>
          </p:cNvSpPr>
          <p:nvPr>
            <p:ph type="body" idx="1"/>
          </p:nvPr>
        </p:nvSpPr>
        <p:spPr>
          <a:xfrm>
            <a:off x="606925" y="385575"/>
            <a:ext cx="8079900" cy="41292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2044"/>
              <a:buNone/>
            </a:pPr>
            <a:r>
              <a:rPr lang="en" sz="2205" b="1"/>
              <a:t>F44.0 Dissociative amnesia</a:t>
            </a:r>
            <a:endParaRPr sz="1600"/>
          </a:p>
          <a:p>
            <a:pPr marL="274320" lvl="0" indent="-261620" algn="l" rtl="0">
              <a:lnSpc>
                <a:spcPct val="80000"/>
              </a:lnSpc>
              <a:spcBef>
                <a:spcPts val="580"/>
              </a:spcBef>
              <a:spcAft>
                <a:spcPts val="0"/>
              </a:spcAft>
              <a:buSzPts val="1844"/>
              <a:buChar char="●"/>
            </a:pPr>
            <a:r>
              <a:rPr lang="en" sz="2205"/>
              <a:t>The main feature is loss of memory, usually of important recent events, which is not due to organic mental disorder and is too extensive to be explained by ordinary forgetfulness or fatigue. The amnesia is usually centered on traumatic events, such as accidents or unexpected bereavements, and is usually partial and selective.</a:t>
            </a:r>
            <a:endParaRPr sz="1600"/>
          </a:p>
          <a:p>
            <a:pPr marL="274320" lvl="0" indent="-274320" algn="l" rtl="0">
              <a:lnSpc>
                <a:spcPct val="80000"/>
              </a:lnSpc>
              <a:spcBef>
                <a:spcPts val="580"/>
              </a:spcBef>
              <a:spcAft>
                <a:spcPts val="0"/>
              </a:spcAft>
              <a:buSzPts val="2044"/>
              <a:buNone/>
            </a:pPr>
            <a:r>
              <a:rPr lang="en" sz="2205" b="1"/>
              <a:t>F44.1 Dissociative fugue</a:t>
            </a:r>
            <a:endParaRPr sz="1600"/>
          </a:p>
          <a:p>
            <a:pPr marL="274320" lvl="0" indent="-261620" algn="l" rtl="0">
              <a:lnSpc>
                <a:spcPct val="80000"/>
              </a:lnSpc>
              <a:spcBef>
                <a:spcPts val="580"/>
              </a:spcBef>
              <a:spcAft>
                <a:spcPts val="1600"/>
              </a:spcAft>
              <a:buSzPts val="1844"/>
              <a:buChar char="●"/>
            </a:pPr>
            <a:r>
              <a:rPr lang="en" sz="2205"/>
              <a:t>Dissociative fugue has all the features of dissociative amnesia, plus an apparently purposeful journey away from home or place of work during which self-care is maintained. In some cases, a new identity may be assumed, usually only for a few days but occasionally for long periods of time and to a surprising degree of completeness.</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295" name="Google Shape;295;p51"/>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en" b="1"/>
              <a:t>F44.2 Dissociative stupor</a:t>
            </a:r>
            <a:endParaRPr/>
          </a:p>
          <a:p>
            <a:pPr marL="274320" lvl="0" indent="-274320" algn="l" rtl="0">
              <a:spcBef>
                <a:spcPts val="580"/>
              </a:spcBef>
              <a:spcAft>
                <a:spcPts val="0"/>
              </a:spcAft>
              <a:buSzPts val="2210"/>
              <a:buChar char="●"/>
            </a:pPr>
            <a:r>
              <a:rPr lang="en"/>
              <a:t>The individual's behaviour fulfils the criteria for stupor (a profound diminution or absence of voluntary movement) and normal responsiveness to external stimuli such as light, noise, and touch. but examination and investigation reveal no evidence of a physical cause. In addition, as in other dissociative disorders, there is positive evidence of psychogenic causation in the form of either recent stressful events or prominent interpersonal or social problems.</a:t>
            </a:r>
            <a:endParaRPr/>
          </a:p>
          <a:p>
            <a:pPr marL="274320" lvl="0" indent="-133985" algn="l" rtl="0">
              <a:spcBef>
                <a:spcPts val="580"/>
              </a:spcBef>
              <a:spcAft>
                <a:spcPts val="1600"/>
              </a:spcAft>
              <a:buSzPts val="221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2"/>
          <p:cNvSpPr txBox="1">
            <a:spLocks noGrp="1"/>
          </p:cNvSpPr>
          <p:nvPr>
            <p:ph type="body" idx="1"/>
          </p:nvPr>
        </p:nvSpPr>
        <p:spPr>
          <a:xfrm>
            <a:off x="455725" y="568000"/>
            <a:ext cx="7772400" cy="48483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044"/>
              <a:buNone/>
            </a:pPr>
            <a:r>
              <a:rPr lang="en" sz="2105" b="1"/>
              <a:t>F44.4 Dissociative motor disorders</a:t>
            </a:r>
            <a:endParaRPr sz="1500"/>
          </a:p>
          <a:p>
            <a:pPr marL="274320" lvl="0" indent="-255270" algn="l" rtl="0">
              <a:spcBef>
                <a:spcPts val="580"/>
              </a:spcBef>
              <a:spcAft>
                <a:spcPts val="0"/>
              </a:spcAft>
              <a:buSzPts val="1744"/>
              <a:buChar char="●"/>
            </a:pPr>
            <a:r>
              <a:rPr lang="en" sz="2105"/>
              <a:t>The commonest varieties of dissociative motor disorder are loss of ability to move the whole or a part of a limb or limbs. Paralysis may be partial, with movements being weak or slow, or complete.</a:t>
            </a:r>
            <a:endParaRPr sz="1500"/>
          </a:p>
          <a:p>
            <a:pPr marL="274320" lvl="0" indent="-274320" algn="l" rtl="0">
              <a:spcBef>
                <a:spcPts val="580"/>
              </a:spcBef>
              <a:spcAft>
                <a:spcPts val="0"/>
              </a:spcAft>
              <a:buSzPts val="2044"/>
              <a:buNone/>
            </a:pPr>
            <a:r>
              <a:rPr lang="en" sz="2105" b="1"/>
              <a:t>F44.5 Dissociative convulsions</a:t>
            </a:r>
            <a:endParaRPr sz="1500"/>
          </a:p>
          <a:p>
            <a:pPr marL="274320" lvl="0" indent="-255270" algn="l" rtl="0">
              <a:spcBef>
                <a:spcPts val="580"/>
              </a:spcBef>
              <a:spcAft>
                <a:spcPts val="1600"/>
              </a:spcAft>
              <a:buSzPts val="1744"/>
              <a:buChar char="●"/>
            </a:pPr>
            <a:r>
              <a:rPr lang="en" sz="2105"/>
              <a:t>Dissociative convulsions (pseudoseizures) may mimic epileptic seizures very closely in terms of movements, but tongue-biting, serious bruising due to falling, and incontinence of urine are rare in dissociative convulsion, and loss of consciousness is absent or replaced by a state of stupor or trance.</a:t>
            </a:r>
            <a:endParaRPr sz="210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b="1"/>
              <a:t>Etiology of GAD </a:t>
            </a:r>
            <a:br>
              <a:rPr lang="en" sz="3600" b="1"/>
            </a:br>
            <a:endParaRPr sz="3600"/>
          </a:p>
        </p:txBody>
      </p:sp>
      <p:sp>
        <p:nvSpPr>
          <p:cNvPr id="79" name="Google Shape;79;p17"/>
          <p:cNvSpPr txBox="1">
            <a:spLocks noGrp="1"/>
          </p:cNvSpPr>
          <p:nvPr>
            <p:ph type="body" idx="1"/>
          </p:nvPr>
        </p:nvSpPr>
        <p:spPr>
          <a:xfrm>
            <a:off x="592150" y="528125"/>
            <a:ext cx="7772400" cy="4615500"/>
          </a:xfrm>
          <a:prstGeom prst="rect">
            <a:avLst/>
          </a:prstGeom>
          <a:noFill/>
          <a:ln>
            <a:noFill/>
          </a:ln>
        </p:spPr>
        <p:txBody>
          <a:bodyPr spcFirstLastPara="1" wrap="square" lIns="91425" tIns="45700" rIns="91425" bIns="45700" anchor="t" anchorCtr="0">
            <a:noAutofit/>
          </a:bodyPr>
          <a:lstStyle/>
          <a:p>
            <a:pPr marL="274320" lvl="0" indent="-255270" algn="l" rtl="0">
              <a:spcBef>
                <a:spcPts val="0"/>
              </a:spcBef>
              <a:spcAft>
                <a:spcPts val="0"/>
              </a:spcAft>
              <a:buSzPts val="1744"/>
              <a:buChar char="●"/>
            </a:pPr>
            <a:r>
              <a:rPr lang="en" sz="2105" i="1"/>
              <a:t>Genetic factor: Anxiety disorder is most </a:t>
            </a:r>
            <a:r>
              <a:rPr lang="en" sz="2105"/>
              <a:t>frequent among relatives of patients with this condition. About 15to 20%of the first-degree relatives of patients with anxiety disorder, exhibit anxiety disorders themselves. The concordance rate in monozygotic twins of patients with panic disorder is 80 percent.</a:t>
            </a:r>
            <a:endParaRPr sz="1500"/>
          </a:p>
          <a:p>
            <a:pPr marL="274320" lvl="0" indent="-255270" algn="l" rtl="0">
              <a:spcBef>
                <a:spcPts val="580"/>
              </a:spcBef>
              <a:spcAft>
                <a:spcPts val="0"/>
              </a:spcAft>
              <a:buSzPts val="1744"/>
              <a:buChar char="●"/>
            </a:pPr>
            <a:r>
              <a:rPr lang="en" sz="2105" i="1"/>
              <a:t>Biochemical factors: Alteration in GABA levels </a:t>
            </a:r>
            <a:r>
              <a:rPr lang="en" sz="2105"/>
              <a:t>may lead to production of clinical anxiety.</a:t>
            </a:r>
            <a:endParaRPr sz="1500"/>
          </a:p>
          <a:p>
            <a:pPr marL="274320" lvl="0" indent="-255270" algn="l" rtl="0">
              <a:spcBef>
                <a:spcPts val="580"/>
              </a:spcBef>
              <a:spcAft>
                <a:spcPts val="0"/>
              </a:spcAft>
              <a:buSzPts val="1744"/>
              <a:buChar char="●"/>
            </a:pPr>
            <a:r>
              <a:rPr lang="en" sz="2105" i="1"/>
              <a:t>Behavioral theory: Anxiety is viewed as an </a:t>
            </a:r>
            <a:r>
              <a:rPr lang="en" sz="2105"/>
              <a:t>unconditional inherent response of the organism to a painful stimulus.</a:t>
            </a:r>
            <a:endParaRPr sz="1500"/>
          </a:p>
          <a:p>
            <a:pPr marL="274320" lvl="0" indent="-255270" algn="l" rtl="0">
              <a:spcBef>
                <a:spcPts val="580"/>
              </a:spcBef>
              <a:spcAft>
                <a:spcPts val="1600"/>
              </a:spcAft>
              <a:buSzPts val="1744"/>
              <a:buChar char="●"/>
            </a:pPr>
            <a:r>
              <a:rPr lang="en" sz="2105" i="1"/>
              <a:t>Cognitive theory: According to this theory </a:t>
            </a:r>
            <a:r>
              <a:rPr lang="en" sz="2105"/>
              <a:t>anxiety is related to cognitive distortions and negative automatic thoughts.</a:t>
            </a:r>
            <a:endParaRPr sz="2105"/>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3"/>
          <p:cNvSpPr txBox="1">
            <a:spLocks noGrp="1"/>
          </p:cNvSpPr>
          <p:nvPr>
            <p:ph type="body" idx="1"/>
          </p:nvPr>
        </p:nvSpPr>
        <p:spPr>
          <a:xfrm>
            <a:off x="914400" y="449625"/>
            <a:ext cx="7772400" cy="45564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2044"/>
              <a:buNone/>
            </a:pPr>
            <a:r>
              <a:rPr lang="en" sz="2205" b="1"/>
              <a:t>F44.6 Dissociative anaesthesia and sensory loss</a:t>
            </a:r>
            <a:endParaRPr sz="1600"/>
          </a:p>
          <a:p>
            <a:pPr marL="274320" lvl="0" indent="-261620" algn="l" rtl="0">
              <a:lnSpc>
                <a:spcPct val="80000"/>
              </a:lnSpc>
              <a:spcBef>
                <a:spcPts val="580"/>
              </a:spcBef>
              <a:spcAft>
                <a:spcPts val="0"/>
              </a:spcAft>
              <a:buSzPts val="1844"/>
              <a:buChar char="●"/>
            </a:pPr>
            <a:r>
              <a:rPr lang="en" sz="2205"/>
              <a:t>Anaesthetic areas of skin often have boundaries which make it clear that they are associated more with the patient's ideas about bodily functions than with medical knowledge. There may also be differential loss between the sensory modalities which cannot be due to a neurological lesion. Sensory loss may be accompanied by complaints of paraesthesia.</a:t>
            </a:r>
            <a:endParaRPr sz="1600"/>
          </a:p>
          <a:p>
            <a:pPr marL="274320" lvl="0" indent="-261620" algn="l" rtl="0">
              <a:lnSpc>
                <a:spcPct val="80000"/>
              </a:lnSpc>
              <a:spcBef>
                <a:spcPts val="580"/>
              </a:spcBef>
              <a:spcAft>
                <a:spcPts val="0"/>
              </a:spcAft>
              <a:buSzPts val="1844"/>
              <a:buChar char="●"/>
            </a:pPr>
            <a:r>
              <a:rPr lang="en" sz="2205"/>
              <a:t>Loss of vision is rarely total in dissociative disorders, and visual disturbances are more often a loss of acuity, general blurring of vision, or "tunnel vision". In spite of complaints of visual loss, the patient's general mobility and motor performance are often surprisingly well preserved.</a:t>
            </a:r>
            <a:endParaRPr sz="1600"/>
          </a:p>
          <a:p>
            <a:pPr marL="274320" lvl="0" indent="-261620" algn="l" rtl="0">
              <a:lnSpc>
                <a:spcPct val="80000"/>
              </a:lnSpc>
              <a:spcBef>
                <a:spcPts val="580"/>
              </a:spcBef>
              <a:spcAft>
                <a:spcPts val="1600"/>
              </a:spcAft>
              <a:buSzPts val="1844"/>
              <a:buChar char="●"/>
            </a:pPr>
            <a:r>
              <a:rPr lang="en" sz="2205"/>
              <a:t>Dissociative deafness and anosmia (loss os sense of smell) are far less common than loss of sensation or vision.</a:t>
            </a:r>
            <a:endParaRPr sz="2205"/>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4"/>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Predisposing factors</a:t>
            </a:r>
            <a:endParaRPr/>
          </a:p>
        </p:txBody>
      </p:sp>
      <p:sp>
        <p:nvSpPr>
          <p:cNvPr id="311" name="Google Shape;311;p54"/>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en" b="1"/>
              <a:t>Genetic</a:t>
            </a:r>
            <a:endParaRPr/>
          </a:p>
          <a:p>
            <a:pPr marL="274320" lvl="0" indent="-274320" algn="l" rtl="0">
              <a:spcBef>
                <a:spcPts val="580"/>
              </a:spcBef>
              <a:spcAft>
                <a:spcPts val="0"/>
              </a:spcAft>
              <a:buSzPts val="2210"/>
              <a:buChar char="●"/>
            </a:pPr>
            <a:r>
              <a:rPr lang="en"/>
              <a:t>An increased incidence of conversion disorder in first-degree relatives, implying a possible inheritable predisposition.</a:t>
            </a:r>
            <a:endParaRPr/>
          </a:p>
          <a:p>
            <a:pPr marL="274320" lvl="0" indent="-274320" algn="l" rtl="0">
              <a:spcBef>
                <a:spcPts val="580"/>
              </a:spcBef>
              <a:spcAft>
                <a:spcPts val="0"/>
              </a:spcAft>
              <a:buSzPts val="2210"/>
              <a:buNone/>
            </a:pPr>
            <a:r>
              <a:rPr lang="en" b="1"/>
              <a:t>Psychodynamic</a:t>
            </a:r>
            <a:endParaRPr/>
          </a:p>
          <a:p>
            <a:pPr marL="274320" lvl="0" indent="-274320" algn="l" rtl="0">
              <a:spcBef>
                <a:spcPts val="580"/>
              </a:spcBef>
              <a:spcAft>
                <a:spcPts val="0"/>
              </a:spcAft>
              <a:buSzPts val="2210"/>
              <a:buChar char="●"/>
            </a:pPr>
            <a:r>
              <a:rPr lang="en"/>
              <a:t>The psychodynamic theory of conversion disorder proposes that emotions associated with a traumatic event that the individual cannot express because of moral or ethical unacceptability are “converted” into physical symptoms. </a:t>
            </a:r>
            <a:endParaRPr/>
          </a:p>
          <a:p>
            <a:pPr marL="274320" lvl="0" indent="-133985" algn="l" rtl="0">
              <a:spcBef>
                <a:spcPts val="580"/>
              </a:spcBef>
              <a:spcAft>
                <a:spcPts val="1600"/>
              </a:spcAft>
              <a:buSzPts val="221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5"/>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317" name="Google Shape;317;p55"/>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en" b="1"/>
              <a:t>Family Dynamics</a:t>
            </a:r>
            <a:endParaRPr/>
          </a:p>
          <a:p>
            <a:pPr marL="274320" lvl="0" indent="-274320" algn="l" rtl="0">
              <a:spcBef>
                <a:spcPts val="580"/>
              </a:spcBef>
              <a:spcAft>
                <a:spcPts val="0"/>
              </a:spcAft>
              <a:buSzPts val="2210"/>
              <a:buChar char="●"/>
            </a:pPr>
            <a:r>
              <a:rPr lang="en"/>
              <a:t>Some families have difficulty expressing emotions openly and resolving conflicts verbally. When this occurs, the child may become ill, and a shift in focus is made from the open conflict to the child’s illness, leaving unresolved the underlying issues that the family cannot confront openly. </a:t>
            </a:r>
            <a:endParaRPr/>
          </a:p>
          <a:p>
            <a:pPr marL="274320" lvl="0" indent="-274320" algn="l" rtl="0">
              <a:spcBef>
                <a:spcPts val="580"/>
              </a:spcBef>
              <a:spcAft>
                <a:spcPts val="1600"/>
              </a:spcAft>
              <a:buSzPts val="2210"/>
              <a:buChar char="●"/>
            </a:pPr>
            <a:r>
              <a:rPr lang="en"/>
              <a:t>Thus, somatization by the child brings some stability to the family, as harmony replaces discord and the child’s welfare becomes the common concern. The child in turn receives positive reinforcement for the illness.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body" idx="1"/>
          </p:nvPr>
        </p:nvSpPr>
        <p:spPr>
          <a:xfrm>
            <a:off x="588875" y="464400"/>
            <a:ext cx="7772400" cy="467910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044"/>
              <a:buNone/>
            </a:pPr>
            <a:r>
              <a:rPr lang="en" sz="2205" b="1"/>
              <a:t>Learning Theory</a:t>
            </a:r>
            <a:endParaRPr sz="1600"/>
          </a:p>
          <a:p>
            <a:pPr marL="274320" lvl="0" indent="-261620" algn="l" rtl="0">
              <a:lnSpc>
                <a:spcPct val="90000"/>
              </a:lnSpc>
              <a:spcBef>
                <a:spcPts val="580"/>
              </a:spcBef>
              <a:spcAft>
                <a:spcPts val="0"/>
              </a:spcAft>
              <a:buSzPts val="1844"/>
              <a:buChar char="●"/>
            </a:pPr>
            <a:r>
              <a:rPr lang="en" sz="2205"/>
              <a:t>Somatic complaints are often reinforced when the sick role relieves the individual from the need to deal with a stressful situation, whether it be within society or within the family. </a:t>
            </a:r>
            <a:endParaRPr sz="1600"/>
          </a:p>
          <a:p>
            <a:pPr marL="274320" lvl="0" indent="-261620" algn="l" rtl="0">
              <a:lnSpc>
                <a:spcPct val="90000"/>
              </a:lnSpc>
              <a:spcBef>
                <a:spcPts val="580"/>
              </a:spcBef>
              <a:spcAft>
                <a:spcPts val="0"/>
              </a:spcAft>
              <a:buSzPts val="1844"/>
              <a:buChar char="●"/>
            </a:pPr>
            <a:r>
              <a:rPr lang="en" sz="2205"/>
              <a:t>The sick person learns that he or she may avoid stressful obligations, postpone unwelcome challenges, and is excused from troublesome duties (primary gain); becomes the prominent focus of attention because of the illness (secondary gain); or relieves conflict within the family as concern is shifted to the ill person and away from the real issue (</a:t>
            </a:r>
            <a:r>
              <a:rPr lang="en" sz="2205" b="1"/>
              <a:t>tertiary gain). </a:t>
            </a:r>
            <a:endParaRPr sz="1600"/>
          </a:p>
          <a:p>
            <a:pPr marL="274320" lvl="0" indent="-261620" algn="l" rtl="0">
              <a:lnSpc>
                <a:spcPct val="90000"/>
              </a:lnSpc>
              <a:spcBef>
                <a:spcPts val="580"/>
              </a:spcBef>
              <a:spcAft>
                <a:spcPts val="0"/>
              </a:spcAft>
              <a:buSzPts val="1844"/>
              <a:buChar char="●"/>
            </a:pPr>
            <a:r>
              <a:rPr lang="en" sz="2205" b="1"/>
              <a:t>These types of positive </a:t>
            </a:r>
            <a:r>
              <a:rPr lang="en" sz="2205"/>
              <a:t>reinforcements virtually guarantee repetition of the response.</a:t>
            </a:r>
            <a:endParaRPr sz="1600"/>
          </a:p>
          <a:p>
            <a:pPr marL="274320" lvl="0" indent="-144510" algn="l" rtl="0">
              <a:lnSpc>
                <a:spcPct val="90000"/>
              </a:lnSpc>
              <a:spcBef>
                <a:spcPts val="580"/>
              </a:spcBef>
              <a:spcAft>
                <a:spcPts val="0"/>
              </a:spcAft>
              <a:buSzPts val="2044"/>
              <a:buNone/>
            </a:pPr>
            <a:endParaRPr sz="2205"/>
          </a:p>
          <a:p>
            <a:pPr marL="274320" lvl="0" indent="-144510" algn="l" rtl="0">
              <a:lnSpc>
                <a:spcPct val="90000"/>
              </a:lnSpc>
              <a:spcBef>
                <a:spcPts val="580"/>
              </a:spcBef>
              <a:spcAft>
                <a:spcPts val="1600"/>
              </a:spcAft>
              <a:buSzPts val="2044"/>
              <a:buNone/>
            </a:pPr>
            <a:endParaRPr sz="2205"/>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7"/>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b="1"/>
              <a:t>Clinical Manifestations</a:t>
            </a:r>
            <a:br>
              <a:rPr lang="en" sz="3600" b="1"/>
            </a:br>
            <a:endParaRPr sz="3600"/>
          </a:p>
        </p:txBody>
      </p:sp>
      <p:sp>
        <p:nvSpPr>
          <p:cNvPr id="328" name="Google Shape;328;p57"/>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210"/>
              <a:buChar char="●"/>
            </a:pPr>
            <a:r>
              <a:rPr lang="en"/>
              <a:t>Motor Deficit: Tremors, mutism, hysterical convulsions, aphonia, lack of coordination or balance, weakness, dysphagia, akinesia, urinary retention, lack of clients’ social, occupational or other area of functioning, paralysis.</a:t>
            </a:r>
            <a:endParaRPr/>
          </a:p>
          <a:p>
            <a:pPr marL="274320" lvl="0" indent="-274320" algn="l" rtl="0">
              <a:lnSpc>
                <a:spcPct val="90000"/>
              </a:lnSpc>
              <a:spcBef>
                <a:spcPts val="580"/>
              </a:spcBef>
              <a:spcAft>
                <a:spcPts val="0"/>
              </a:spcAft>
              <a:buSzPts val="2210"/>
              <a:buChar char="●"/>
            </a:pPr>
            <a:r>
              <a:rPr lang="en"/>
              <a:t>Sensory deficits: Anaesthesia, paraesthesia, hyperaesthesia , loss of one of the special senses like blindness, double vision, deafness, sensation of lump in the throat, lack of pain sensation, hallucinations, environmental misperceptions, hysteric symptoms. </a:t>
            </a:r>
            <a:endParaRPr/>
          </a:p>
          <a:p>
            <a:pPr marL="274320" lvl="0" indent="-274320" algn="l" rtl="0">
              <a:lnSpc>
                <a:spcPct val="90000"/>
              </a:lnSpc>
              <a:spcBef>
                <a:spcPts val="580"/>
              </a:spcBef>
              <a:spcAft>
                <a:spcPts val="1600"/>
              </a:spcAft>
              <a:buSzPts val="2210"/>
              <a:buChar char="●"/>
            </a:pPr>
            <a:r>
              <a:rPr lang="en"/>
              <a:t>La belle indifference: A condition in which the person is unconcerned with symptoms caused by a conversion disorder.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8"/>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b="1"/>
              <a:t>Treatment</a:t>
            </a:r>
            <a:br>
              <a:rPr lang="en" sz="3600" b="1"/>
            </a:br>
            <a:endParaRPr sz="3600"/>
          </a:p>
        </p:txBody>
      </p:sp>
      <p:sp>
        <p:nvSpPr>
          <p:cNvPr id="334" name="Google Shape;334;p58"/>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en" b="1"/>
              <a:t>Psychotherapy</a:t>
            </a:r>
            <a:endParaRPr/>
          </a:p>
          <a:p>
            <a:pPr marL="274320" lvl="0" indent="-274320" algn="l" rtl="0">
              <a:spcBef>
                <a:spcPts val="580"/>
              </a:spcBef>
              <a:spcAft>
                <a:spcPts val="0"/>
              </a:spcAft>
              <a:buSzPts val="2210"/>
              <a:buChar char="●"/>
            </a:pPr>
            <a:r>
              <a:rPr lang="en"/>
              <a:t>Hypnotherapy- when the client is hypnotized , the aetiologic psychological issues are explored.</a:t>
            </a:r>
            <a:endParaRPr/>
          </a:p>
          <a:p>
            <a:pPr marL="274320" lvl="0" indent="-274320" algn="l" rtl="0">
              <a:spcBef>
                <a:spcPts val="580"/>
              </a:spcBef>
              <a:spcAft>
                <a:spcPts val="0"/>
              </a:spcAft>
              <a:buSzPts val="2210"/>
              <a:buChar char="●"/>
            </a:pPr>
            <a:r>
              <a:rPr lang="en"/>
              <a:t>Abreaction therapy</a:t>
            </a:r>
            <a:endParaRPr/>
          </a:p>
          <a:p>
            <a:pPr marL="274320" lvl="0" indent="-274320" algn="l" rtl="0">
              <a:spcBef>
                <a:spcPts val="580"/>
              </a:spcBef>
              <a:spcAft>
                <a:spcPts val="0"/>
              </a:spcAft>
              <a:buSzPts val="2210"/>
              <a:buChar char="●"/>
            </a:pPr>
            <a:r>
              <a:rPr lang="en"/>
              <a:t>Narcoanalysis</a:t>
            </a:r>
            <a:endParaRPr/>
          </a:p>
          <a:p>
            <a:pPr marL="274320" lvl="0" indent="-274320" algn="l" rtl="0">
              <a:spcBef>
                <a:spcPts val="580"/>
              </a:spcBef>
              <a:spcAft>
                <a:spcPts val="0"/>
              </a:spcAft>
              <a:buSzPts val="2210"/>
              <a:buChar char="●"/>
            </a:pPr>
            <a:r>
              <a:rPr lang="en"/>
              <a:t>Behavioural modification technique</a:t>
            </a:r>
            <a:endParaRPr/>
          </a:p>
          <a:p>
            <a:pPr marL="274320" lvl="0" indent="-274320" algn="l" rtl="0">
              <a:spcBef>
                <a:spcPts val="580"/>
              </a:spcBef>
              <a:spcAft>
                <a:spcPts val="0"/>
              </a:spcAft>
              <a:buSzPts val="2210"/>
              <a:buChar char="●"/>
            </a:pPr>
            <a:r>
              <a:rPr lang="en"/>
              <a:t>Relaxation technique</a:t>
            </a:r>
            <a:endParaRPr/>
          </a:p>
          <a:p>
            <a:pPr marL="274320" lvl="0" indent="-274320" algn="l" rtl="0">
              <a:spcBef>
                <a:spcPts val="580"/>
              </a:spcBef>
              <a:spcAft>
                <a:spcPts val="0"/>
              </a:spcAft>
              <a:buSzPts val="2210"/>
              <a:buNone/>
            </a:pPr>
            <a:r>
              <a:rPr lang="en" b="1"/>
              <a:t>Antianxiety and antidepressant drug (sometimes)</a:t>
            </a:r>
            <a:endParaRPr/>
          </a:p>
          <a:p>
            <a:pPr marL="274320" lvl="0" indent="-133985" algn="l" rtl="0">
              <a:spcBef>
                <a:spcPts val="580"/>
              </a:spcBef>
              <a:spcAft>
                <a:spcPts val="1600"/>
              </a:spcAft>
              <a:buSzPts val="221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9"/>
          <p:cNvSpPr txBox="1">
            <a:spLocks noGrp="1"/>
          </p:cNvSpPr>
          <p:nvPr>
            <p:ph type="title"/>
          </p:nvPr>
        </p:nvSpPr>
        <p:spPr>
          <a:xfrm>
            <a:off x="914400" y="0"/>
            <a:ext cx="7772400" cy="12573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240"/>
              <a:buFont typeface="Libre Franklin"/>
              <a:buNone/>
            </a:pPr>
            <a:r>
              <a:rPr lang="en" sz="3240" b="1"/>
              <a:t/>
            </a:r>
            <a:br>
              <a:rPr lang="en" sz="3240" b="1"/>
            </a:br>
            <a:r>
              <a:rPr lang="en" sz="3240" b="1"/>
              <a:t/>
            </a:r>
            <a:br>
              <a:rPr lang="en" sz="3240" b="1"/>
            </a:br>
            <a:r>
              <a:rPr lang="en" sz="3240" b="1"/>
              <a:t/>
            </a:r>
            <a:br>
              <a:rPr lang="en" sz="3240" b="1"/>
            </a:br>
            <a:r>
              <a:rPr lang="en" sz="3240" b="1"/>
              <a:t/>
            </a:r>
            <a:br>
              <a:rPr lang="en" sz="3240" b="1"/>
            </a:br>
            <a:r>
              <a:rPr lang="en" sz="3240" b="1"/>
              <a:t/>
            </a:r>
            <a:br>
              <a:rPr lang="en" sz="3240" b="1"/>
            </a:br>
            <a:r>
              <a:rPr lang="en" sz="2590" b="1"/>
              <a:t>PSYCHOPHYSIOLOGICAL/PSYCHOSOMATIC</a:t>
            </a:r>
            <a:br>
              <a:rPr lang="en" sz="2590" b="1"/>
            </a:br>
            <a:r>
              <a:rPr lang="en" sz="2590" b="1"/>
              <a:t>DISORDERS</a:t>
            </a:r>
            <a:br>
              <a:rPr lang="en" sz="2590" b="1"/>
            </a:br>
            <a:endParaRPr sz="2590"/>
          </a:p>
        </p:txBody>
      </p:sp>
      <p:sp>
        <p:nvSpPr>
          <p:cNvPr id="340" name="Google Shape;340;p59"/>
          <p:cNvSpPr txBox="1">
            <a:spLocks noGrp="1"/>
          </p:cNvSpPr>
          <p:nvPr>
            <p:ph type="body" idx="1"/>
          </p:nvPr>
        </p:nvSpPr>
        <p:spPr>
          <a:xfrm>
            <a:off x="399800" y="992350"/>
            <a:ext cx="8286900" cy="4151400"/>
          </a:xfrm>
          <a:prstGeom prst="rect">
            <a:avLst/>
          </a:prstGeom>
          <a:noFill/>
          <a:ln>
            <a:noFill/>
          </a:ln>
        </p:spPr>
        <p:txBody>
          <a:bodyPr spcFirstLastPara="1" wrap="square" lIns="91425" tIns="45700" rIns="91425" bIns="45700" anchor="t" anchorCtr="0">
            <a:noAutofit/>
          </a:bodyPr>
          <a:lstStyle/>
          <a:p>
            <a:pPr marL="274320" lvl="0" indent="-261620" algn="l" rtl="0">
              <a:lnSpc>
                <a:spcPct val="90000"/>
              </a:lnSpc>
              <a:spcBef>
                <a:spcPts val="0"/>
              </a:spcBef>
              <a:spcAft>
                <a:spcPts val="0"/>
              </a:spcAft>
              <a:buSzPts val="1679"/>
              <a:buChar char="●"/>
            </a:pPr>
            <a:r>
              <a:rPr lang="en" sz="2010"/>
              <a:t>The word 'psychosomatic' means mind and body. Psychosomatic disorders are those disorders in which the psychic elements are significant for initiating chemical, physiological or structural alterations, which in turn create the physical symptoms in the person.</a:t>
            </a:r>
            <a:endParaRPr sz="1600"/>
          </a:p>
          <a:p>
            <a:pPr marL="274320" lvl="0" indent="-261620" algn="l" rtl="0">
              <a:lnSpc>
                <a:spcPct val="90000"/>
              </a:lnSpc>
              <a:spcBef>
                <a:spcPts val="580"/>
              </a:spcBef>
              <a:spcAft>
                <a:spcPts val="0"/>
              </a:spcAft>
              <a:buSzPts val="1679"/>
              <a:buChar char="●"/>
            </a:pPr>
            <a:r>
              <a:rPr lang="en" sz="2010"/>
              <a:t>The term 'psychosomatic' has now been replaced with 'psychophysiologic '.</a:t>
            </a:r>
            <a:endParaRPr sz="1600"/>
          </a:p>
          <a:p>
            <a:pPr marL="274320" lvl="0" indent="-261620" algn="l" rtl="0">
              <a:lnSpc>
                <a:spcPct val="90000"/>
              </a:lnSpc>
              <a:spcBef>
                <a:spcPts val="580"/>
              </a:spcBef>
              <a:spcAft>
                <a:spcPts val="0"/>
              </a:spcAft>
              <a:buSzPts val="1679"/>
              <a:buChar char="●"/>
            </a:pPr>
            <a:r>
              <a:rPr lang="en" sz="2010"/>
              <a:t>There are three factors which must be present simultaneously for a person to develop a psychosomatic disorder:</a:t>
            </a:r>
            <a:endParaRPr sz="1600"/>
          </a:p>
          <a:p>
            <a:pPr marL="274320" lvl="0" indent="-274320" algn="l" rtl="0">
              <a:lnSpc>
                <a:spcPct val="90000"/>
              </a:lnSpc>
              <a:spcBef>
                <a:spcPts val="580"/>
              </a:spcBef>
              <a:spcAft>
                <a:spcPts val="0"/>
              </a:spcAft>
              <a:buSzPts val="1879"/>
              <a:buNone/>
            </a:pPr>
            <a:r>
              <a:rPr lang="en" sz="2010"/>
              <a:t>1. The individual must have "biological predisposition".</a:t>
            </a:r>
            <a:endParaRPr sz="1600"/>
          </a:p>
          <a:p>
            <a:pPr marL="274320" lvl="0" indent="-274320" algn="l" rtl="0">
              <a:lnSpc>
                <a:spcPct val="90000"/>
              </a:lnSpc>
              <a:spcBef>
                <a:spcPts val="580"/>
              </a:spcBef>
              <a:spcAft>
                <a:spcPts val="0"/>
              </a:spcAft>
              <a:buSzPts val="1879"/>
              <a:buNone/>
            </a:pPr>
            <a:r>
              <a:rPr lang="en" sz="2010"/>
              <a:t>2. The individual must have "personality vulnerability".</a:t>
            </a:r>
            <a:endParaRPr sz="1600"/>
          </a:p>
          <a:p>
            <a:pPr marL="274320" lvl="0" indent="-274320" algn="l" rtl="0">
              <a:lnSpc>
                <a:spcPct val="90000"/>
              </a:lnSpc>
              <a:spcBef>
                <a:spcPts val="580"/>
              </a:spcBef>
              <a:spcAft>
                <a:spcPts val="1600"/>
              </a:spcAft>
              <a:buSzPts val="1879"/>
              <a:buNone/>
            </a:pPr>
            <a:r>
              <a:rPr lang="en" sz="2010"/>
              <a:t>3. The individual must experience a significant psychosocial stress in his/her susceptible personality area.</a:t>
            </a:r>
            <a:endParaRPr sz="201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0"/>
          <p:cNvSpPr txBox="1">
            <a:spLocks noGrp="1"/>
          </p:cNvSpPr>
          <p:nvPr>
            <p:ph type="title"/>
          </p:nvPr>
        </p:nvSpPr>
        <p:spPr>
          <a:xfrm>
            <a:off x="340600" y="0"/>
            <a:ext cx="8346300" cy="6372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2430"/>
              <a:buFont typeface="Libre Franklin"/>
              <a:buNone/>
            </a:pPr>
            <a:r>
              <a:rPr lang="en" sz="2130" b="1"/>
              <a:t/>
            </a:r>
            <a:br>
              <a:rPr lang="en" sz="2130" b="1"/>
            </a:br>
            <a:r>
              <a:rPr lang="en" sz="2130" b="1"/>
              <a:t/>
            </a:r>
            <a:br>
              <a:rPr lang="en" sz="2130" b="1"/>
            </a:br>
            <a:r>
              <a:rPr lang="en" sz="2130" b="1"/>
              <a:t/>
            </a:r>
            <a:br>
              <a:rPr lang="en" sz="2130" b="1"/>
            </a:br>
            <a:r>
              <a:rPr lang="en" sz="2130" b="1"/>
              <a:t/>
            </a:r>
            <a:br>
              <a:rPr lang="en" sz="2130" b="1"/>
            </a:br>
            <a:endParaRPr sz="2130" b="1"/>
          </a:p>
          <a:p>
            <a:pPr marL="0" lvl="0" indent="0" algn="l" rtl="0">
              <a:spcBef>
                <a:spcPts val="0"/>
              </a:spcBef>
              <a:spcAft>
                <a:spcPts val="0"/>
              </a:spcAft>
              <a:buClr>
                <a:schemeClr val="dk2"/>
              </a:buClr>
              <a:buSzPts val="2430"/>
              <a:buFont typeface="Libre Franklin"/>
              <a:buNone/>
            </a:pPr>
            <a:endParaRPr sz="2130" b="1"/>
          </a:p>
          <a:p>
            <a:pPr marL="0" lvl="0" indent="0" algn="l" rtl="0">
              <a:spcBef>
                <a:spcPts val="0"/>
              </a:spcBef>
              <a:spcAft>
                <a:spcPts val="0"/>
              </a:spcAft>
              <a:buClr>
                <a:schemeClr val="dk2"/>
              </a:buClr>
              <a:buSzPts val="2430"/>
              <a:buFont typeface="Libre Franklin"/>
              <a:buNone/>
            </a:pPr>
            <a:r>
              <a:rPr lang="en" sz="2130" b="1"/>
              <a:t/>
            </a:r>
            <a:br>
              <a:rPr lang="en" sz="2130" b="1"/>
            </a:br>
            <a:r>
              <a:rPr lang="en" sz="3300" b="1"/>
              <a:t/>
            </a:r>
            <a:br>
              <a:rPr lang="en" sz="3300" b="1"/>
            </a:br>
            <a:r>
              <a:rPr lang="en" sz="3100" b="1"/>
              <a:t>Common Examples of Psychological</a:t>
            </a:r>
            <a:endParaRPr sz="3100"/>
          </a:p>
        </p:txBody>
      </p:sp>
      <p:sp>
        <p:nvSpPr>
          <p:cNvPr id="346" name="Google Shape;346;p60"/>
          <p:cNvSpPr txBox="1">
            <a:spLocks noGrp="1"/>
          </p:cNvSpPr>
          <p:nvPr>
            <p:ph type="body" idx="1"/>
          </p:nvPr>
        </p:nvSpPr>
        <p:spPr>
          <a:xfrm>
            <a:off x="914400" y="10562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Essential hypertension</a:t>
            </a:r>
            <a:endParaRPr/>
          </a:p>
          <a:p>
            <a:pPr marL="274320" lvl="0" indent="-274320" algn="l" rtl="0">
              <a:spcBef>
                <a:spcPts val="580"/>
              </a:spcBef>
              <a:spcAft>
                <a:spcPts val="0"/>
              </a:spcAft>
              <a:buSzPts val="2210"/>
              <a:buChar char="●"/>
            </a:pPr>
            <a:r>
              <a:rPr lang="en"/>
              <a:t>Coronary artery disease</a:t>
            </a:r>
            <a:endParaRPr/>
          </a:p>
          <a:p>
            <a:pPr marL="274320" lvl="0" indent="-274320" algn="l" rtl="0">
              <a:spcBef>
                <a:spcPts val="580"/>
              </a:spcBef>
              <a:spcAft>
                <a:spcPts val="0"/>
              </a:spcAft>
              <a:buSzPts val="2210"/>
              <a:buChar char="●"/>
            </a:pPr>
            <a:r>
              <a:rPr lang="en"/>
              <a:t>Migraine Headache</a:t>
            </a:r>
            <a:endParaRPr/>
          </a:p>
          <a:p>
            <a:pPr marL="274320" lvl="0" indent="-274320" algn="l" rtl="0">
              <a:spcBef>
                <a:spcPts val="580"/>
              </a:spcBef>
              <a:spcAft>
                <a:spcPts val="0"/>
              </a:spcAft>
              <a:buSzPts val="2210"/>
              <a:buChar char="●"/>
            </a:pPr>
            <a:r>
              <a:rPr lang="en"/>
              <a:t>Bronchial Asthma</a:t>
            </a:r>
            <a:endParaRPr/>
          </a:p>
          <a:p>
            <a:pPr marL="274320" lvl="0" indent="-274320" algn="l" rtl="0">
              <a:spcBef>
                <a:spcPts val="580"/>
              </a:spcBef>
              <a:spcAft>
                <a:spcPts val="0"/>
              </a:spcAft>
              <a:buSzPts val="2210"/>
              <a:buChar char="●"/>
            </a:pPr>
            <a:r>
              <a:rPr lang="en"/>
              <a:t>Peptic ulcer</a:t>
            </a:r>
            <a:endParaRPr/>
          </a:p>
          <a:p>
            <a:pPr marL="274320" lvl="0" indent="-274320" algn="l" rtl="0">
              <a:spcBef>
                <a:spcPts val="580"/>
              </a:spcBef>
              <a:spcAft>
                <a:spcPts val="0"/>
              </a:spcAft>
              <a:buSzPts val="2210"/>
              <a:buChar char="●"/>
            </a:pPr>
            <a:r>
              <a:rPr lang="en"/>
              <a:t>Ulcerative colitis</a:t>
            </a:r>
            <a:endParaRPr/>
          </a:p>
          <a:p>
            <a:pPr marL="274320" lvl="0" indent="-133985" algn="l" rtl="0">
              <a:spcBef>
                <a:spcPts val="580"/>
              </a:spcBef>
              <a:spcAft>
                <a:spcPts val="1600"/>
              </a:spcAft>
              <a:buSzPts val="221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1"/>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b="1"/>
              <a:t>Treatment</a:t>
            </a:r>
            <a:endParaRPr sz="3600"/>
          </a:p>
        </p:txBody>
      </p:sp>
      <p:sp>
        <p:nvSpPr>
          <p:cNvPr id="352" name="Google Shape;352;p61"/>
          <p:cNvSpPr txBox="1">
            <a:spLocks noGrp="1"/>
          </p:cNvSpPr>
          <p:nvPr>
            <p:ph type="body" idx="1"/>
          </p:nvPr>
        </p:nvSpPr>
        <p:spPr>
          <a:xfrm>
            <a:off x="914400" y="1085850"/>
            <a:ext cx="7772400" cy="38865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044"/>
              <a:buNone/>
            </a:pPr>
            <a:r>
              <a:rPr lang="en" sz="1804"/>
              <a:t>1. Relaxation techniques: This is one of the most important methods aimed at reducing anxiety or restlessness. They include:</a:t>
            </a:r>
            <a:endParaRPr sz="1200"/>
          </a:p>
          <a:p>
            <a:pPr marL="274320" lvl="0" indent="-236220" algn="l" rtl="0">
              <a:spcBef>
                <a:spcPts val="580"/>
              </a:spcBef>
              <a:spcAft>
                <a:spcPts val="0"/>
              </a:spcAft>
              <a:buSzPts val="1444"/>
              <a:buChar char="●"/>
            </a:pPr>
            <a:r>
              <a:rPr lang="en" sz="1804"/>
              <a:t>Jacobson's progressive relaxation technique</a:t>
            </a:r>
            <a:endParaRPr sz="1200"/>
          </a:p>
          <a:p>
            <a:pPr marL="274320" lvl="0" indent="-236220" algn="l" rtl="0">
              <a:spcBef>
                <a:spcPts val="580"/>
              </a:spcBef>
              <a:spcAft>
                <a:spcPts val="0"/>
              </a:spcAft>
              <a:buSzPts val="1444"/>
              <a:buChar char="●"/>
            </a:pPr>
            <a:r>
              <a:rPr lang="en" sz="1804"/>
              <a:t>Yoga</a:t>
            </a:r>
            <a:endParaRPr sz="1200"/>
          </a:p>
          <a:p>
            <a:pPr marL="274320" lvl="0" indent="-236220" algn="l" rtl="0">
              <a:spcBef>
                <a:spcPts val="580"/>
              </a:spcBef>
              <a:spcAft>
                <a:spcPts val="0"/>
              </a:spcAft>
              <a:buSzPts val="1444"/>
              <a:buChar char="●"/>
            </a:pPr>
            <a:r>
              <a:rPr lang="en" sz="1804"/>
              <a:t>Auto hypnosis</a:t>
            </a:r>
            <a:endParaRPr sz="1200"/>
          </a:p>
          <a:p>
            <a:pPr marL="274320" lvl="0" indent="-236220" algn="l" rtl="0">
              <a:spcBef>
                <a:spcPts val="580"/>
              </a:spcBef>
              <a:spcAft>
                <a:spcPts val="0"/>
              </a:spcAft>
              <a:buSzPts val="1444"/>
              <a:buChar char="●"/>
            </a:pPr>
            <a:r>
              <a:rPr lang="en" sz="1804"/>
              <a:t>Meditation</a:t>
            </a:r>
            <a:endParaRPr sz="1200"/>
          </a:p>
          <a:p>
            <a:pPr marL="274320" lvl="0" indent="-236220" algn="l" rtl="0">
              <a:spcBef>
                <a:spcPts val="580"/>
              </a:spcBef>
              <a:spcAft>
                <a:spcPts val="0"/>
              </a:spcAft>
              <a:buSzPts val="1444"/>
              <a:buChar char="●"/>
            </a:pPr>
            <a:r>
              <a:rPr lang="en" sz="1804"/>
              <a:t>Bio-feedback</a:t>
            </a:r>
            <a:endParaRPr sz="1200"/>
          </a:p>
          <a:p>
            <a:pPr marL="274320" lvl="0" indent="-274320" algn="l" rtl="0">
              <a:spcBef>
                <a:spcPts val="580"/>
              </a:spcBef>
              <a:spcAft>
                <a:spcPts val="0"/>
              </a:spcAft>
              <a:buSzPts val="2044"/>
              <a:buNone/>
            </a:pPr>
            <a:r>
              <a:rPr lang="en" sz="1804"/>
              <a:t>2. Behavior modification techniques</a:t>
            </a:r>
            <a:endParaRPr sz="1200"/>
          </a:p>
          <a:p>
            <a:pPr marL="274320" lvl="0" indent="-274320" algn="l" rtl="0">
              <a:spcBef>
                <a:spcPts val="580"/>
              </a:spcBef>
              <a:spcAft>
                <a:spcPts val="0"/>
              </a:spcAft>
              <a:buSzPts val="2044"/>
              <a:buNone/>
            </a:pPr>
            <a:r>
              <a:rPr lang="en" sz="1804"/>
              <a:t>3. Individual therapy</a:t>
            </a:r>
            <a:endParaRPr sz="1200"/>
          </a:p>
          <a:p>
            <a:pPr marL="274320" lvl="0" indent="-274320" algn="l" rtl="0">
              <a:spcBef>
                <a:spcPts val="580"/>
              </a:spcBef>
              <a:spcAft>
                <a:spcPts val="1600"/>
              </a:spcAft>
              <a:buSzPts val="2044"/>
              <a:buNone/>
            </a:pPr>
            <a:r>
              <a:rPr lang="en" sz="1804"/>
              <a:t>4. Group therapy</a:t>
            </a:r>
            <a:endParaRPr sz="1804"/>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2"/>
          <p:cNvSpPr txBox="1">
            <a:spLocks noGrp="1"/>
          </p:cNvSpPr>
          <p:nvPr>
            <p:ph type="ctrTitle"/>
          </p:nvPr>
        </p:nvSpPr>
        <p:spPr>
          <a:xfrm>
            <a:off x="311708" y="558431"/>
            <a:ext cx="8520600" cy="1539450"/>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rgbClr val="FFFFFF"/>
              </a:buClr>
              <a:buSzPts val="4000"/>
              <a:buFont typeface="Libre Franklin"/>
              <a:buNone/>
            </a:pPr>
            <a:r>
              <a:rPr lang="en"/>
              <a:t>Nursing Management of Neurotic Disorder</a:t>
            </a:r>
            <a:endParaRPr/>
          </a:p>
        </p:txBody>
      </p:sp>
      <p:sp>
        <p:nvSpPr>
          <p:cNvPr id="358" name="Google Shape;358;p62"/>
          <p:cNvSpPr txBox="1">
            <a:spLocks noGrp="1"/>
          </p:cNvSpPr>
          <p:nvPr>
            <p:ph type="subTitle" idx="1"/>
          </p:nvPr>
        </p:nvSpPr>
        <p:spPr>
          <a:xfrm>
            <a:off x="311700" y="2125594"/>
            <a:ext cx="8520600" cy="5944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21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85" name="Google Shape;85;p18"/>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i="1"/>
              <a:t>Psychodynamic theory: </a:t>
            </a:r>
            <a:r>
              <a:rPr lang="en"/>
              <a:t>The psychodynamic view focuses on the inability of the ego to intervene when conflict occurs between the id and the superego, producing anxiety. For various reasons (unsatisfactory parent–child relationship; conditional love or provisional gratification), ego development is delayed. When developmental defects in ego functions compromise the capacity to modulate anxiety, the individual resorts to unconscious mechanisms to resolve the conflict. Overuse or ineffective use of ego defense mechanisms results in maladaptive responses to anxiety.</a:t>
            </a:r>
            <a:endParaRPr/>
          </a:p>
          <a:p>
            <a:pPr marL="274320" lvl="0" indent="-133985" algn="l" rtl="0">
              <a:spcBef>
                <a:spcPts val="580"/>
              </a:spcBef>
              <a:spcAft>
                <a:spcPts val="1600"/>
              </a:spcAft>
              <a:buSzPts val="221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3"/>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Nursing Assessment</a:t>
            </a:r>
            <a:endParaRPr/>
          </a:p>
        </p:txBody>
      </p:sp>
      <p:sp>
        <p:nvSpPr>
          <p:cNvPr id="364" name="Google Shape;364;p63"/>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3060"/>
              <a:buChar char="●"/>
            </a:pPr>
            <a:r>
              <a:rPr lang="en" sz="3600"/>
              <a:t>History Taking</a:t>
            </a:r>
            <a:endParaRPr/>
          </a:p>
          <a:p>
            <a:pPr marL="274320" lvl="0" indent="-274320" algn="l" rtl="0">
              <a:spcBef>
                <a:spcPts val="580"/>
              </a:spcBef>
              <a:spcAft>
                <a:spcPts val="0"/>
              </a:spcAft>
              <a:buSzPts val="3060"/>
              <a:buChar char="●"/>
            </a:pPr>
            <a:r>
              <a:rPr lang="en" sz="3600"/>
              <a:t>Mental Status Examination</a:t>
            </a:r>
            <a:endParaRPr/>
          </a:p>
          <a:p>
            <a:pPr marL="274320" lvl="0" indent="-274320" algn="l" rtl="0">
              <a:spcBef>
                <a:spcPts val="580"/>
              </a:spcBef>
              <a:spcAft>
                <a:spcPts val="0"/>
              </a:spcAft>
              <a:buSzPts val="3060"/>
              <a:buChar char="●"/>
            </a:pPr>
            <a:r>
              <a:rPr lang="en" sz="3600"/>
              <a:t>ABC (Antecedent, Behaviour and Consequences) Analysis for patient’s neurotic response</a:t>
            </a:r>
            <a:endParaRPr/>
          </a:p>
          <a:p>
            <a:pPr marL="274320" lvl="0" indent="-80010" algn="l" rtl="0">
              <a:spcBef>
                <a:spcPts val="580"/>
              </a:spcBef>
              <a:spcAft>
                <a:spcPts val="1600"/>
              </a:spcAft>
              <a:buSzPts val="3060"/>
              <a:buNone/>
            </a:pPr>
            <a:endParaRPr sz="3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4"/>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Nursing Diagnosis</a:t>
            </a:r>
            <a:endParaRPr/>
          </a:p>
        </p:txBody>
      </p:sp>
      <p:sp>
        <p:nvSpPr>
          <p:cNvPr id="370" name="Google Shape;370;p64"/>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1600"/>
              </a:spcAft>
              <a:buSzPts val="2720"/>
              <a:buChar char="●"/>
            </a:pPr>
            <a:r>
              <a:rPr lang="en" sz="3200"/>
              <a:t>Nursing diagnoses are formulated from the data gathered during the assessment phase and with background knowledge regarding predisposing factors to the disorder.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5"/>
          <p:cNvSpPr txBox="1">
            <a:spLocks noGrp="1"/>
          </p:cNvSpPr>
          <p:nvPr>
            <p:ph type="title"/>
          </p:nvPr>
        </p:nvSpPr>
        <p:spPr>
          <a:xfrm>
            <a:off x="457200" y="0"/>
            <a:ext cx="82296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376" name="Google Shape;376;p65"/>
          <p:cNvSpPr txBox="1">
            <a:spLocks noGrp="1"/>
          </p:cNvSpPr>
          <p:nvPr>
            <p:ph type="body" idx="1"/>
          </p:nvPr>
        </p:nvSpPr>
        <p:spPr>
          <a:xfrm>
            <a:off x="152400" y="1028700"/>
            <a:ext cx="8839200" cy="3703320"/>
          </a:xfrm>
          <a:prstGeom prst="rect">
            <a:avLst/>
          </a:prstGeom>
          <a:noFill/>
          <a:ln>
            <a:noFill/>
          </a:ln>
        </p:spPr>
        <p:txBody>
          <a:bodyPr spcFirstLastPara="1" wrap="square" lIns="91425" tIns="45700" rIns="91425" bIns="45700" anchor="t" anchorCtr="0">
            <a:noAutofit/>
          </a:bodyPr>
          <a:lstStyle/>
          <a:p>
            <a:pPr marL="548640" lvl="1" indent="-196850" algn="l" rtl="0">
              <a:spcBef>
                <a:spcPts val="0"/>
              </a:spcBef>
              <a:spcAft>
                <a:spcPts val="0"/>
              </a:spcAft>
              <a:buSzPts val="1880"/>
              <a:buChar char="○"/>
            </a:pPr>
            <a:r>
              <a:rPr lang="en" sz="2300"/>
              <a:t>Panic anxiety, related to real or perceived threat to biological integrity evidenced by the features of panic anxiety</a:t>
            </a:r>
            <a:endParaRPr sz="900"/>
          </a:p>
          <a:p>
            <a:pPr marL="548640" lvl="1" indent="-77470" algn="l" rtl="0">
              <a:spcBef>
                <a:spcPts val="370"/>
              </a:spcBef>
              <a:spcAft>
                <a:spcPts val="0"/>
              </a:spcAft>
              <a:buSzPts val="2380"/>
              <a:buNone/>
            </a:pPr>
            <a:endParaRPr sz="2300"/>
          </a:p>
          <a:p>
            <a:pPr marL="548640" lvl="1" indent="-196850" algn="l" rtl="0">
              <a:spcBef>
                <a:spcPts val="370"/>
              </a:spcBef>
              <a:spcAft>
                <a:spcPts val="0"/>
              </a:spcAft>
              <a:buSzPts val="1880"/>
              <a:buChar char="○"/>
            </a:pPr>
            <a:r>
              <a:rPr lang="en" sz="2300"/>
              <a:t>Powerlessness related to impaired cognition evidenced by verbal expression of no control over life situation.</a:t>
            </a:r>
            <a:endParaRPr sz="900"/>
          </a:p>
          <a:p>
            <a:pPr marL="548640" lvl="1" indent="-77470" algn="l" rtl="0">
              <a:spcBef>
                <a:spcPts val="370"/>
              </a:spcBef>
              <a:spcAft>
                <a:spcPts val="0"/>
              </a:spcAft>
              <a:buSzPts val="2380"/>
              <a:buNone/>
            </a:pPr>
            <a:endParaRPr sz="2300"/>
          </a:p>
          <a:p>
            <a:pPr marL="548640" lvl="1" indent="-196850" algn="l" rtl="0">
              <a:spcBef>
                <a:spcPts val="370"/>
              </a:spcBef>
              <a:spcAft>
                <a:spcPts val="1600"/>
              </a:spcAft>
              <a:buSzPts val="1880"/>
              <a:buChar char="○"/>
            </a:pPr>
            <a:r>
              <a:rPr lang="en" sz="2300"/>
              <a:t>Fear with specific stimulus as evidenced by behavior directed toward avoidance of the feared object or situation.</a:t>
            </a:r>
            <a:endParaRPr sz="9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6"/>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382" name="Google Shape;382;p66"/>
          <p:cNvSpPr txBox="1">
            <a:spLocks noGrp="1"/>
          </p:cNvSpPr>
          <p:nvPr>
            <p:ph type="body" idx="1"/>
          </p:nvPr>
        </p:nvSpPr>
        <p:spPr>
          <a:xfrm>
            <a:off x="457200" y="1200150"/>
            <a:ext cx="8534400" cy="3531870"/>
          </a:xfrm>
          <a:prstGeom prst="rect">
            <a:avLst/>
          </a:prstGeom>
          <a:noFill/>
          <a:ln>
            <a:noFill/>
          </a:ln>
        </p:spPr>
        <p:txBody>
          <a:bodyPr spcFirstLastPara="1" wrap="square" lIns="91425" tIns="45700" rIns="91425" bIns="45700" anchor="t" anchorCtr="0">
            <a:noAutofit/>
          </a:bodyPr>
          <a:lstStyle/>
          <a:p>
            <a:pPr marL="548640" lvl="1" indent="-184150" algn="l" rtl="0">
              <a:spcBef>
                <a:spcPts val="0"/>
              </a:spcBef>
              <a:spcAft>
                <a:spcPts val="0"/>
              </a:spcAft>
              <a:buSzPts val="1680"/>
              <a:buChar char="○"/>
            </a:pPr>
            <a:r>
              <a:rPr lang="en" sz="2100"/>
              <a:t>Social Isolation related to fear of being in a place from which one is unable to escape as evidenced by refusing to leave home or room.</a:t>
            </a:r>
            <a:endParaRPr sz="2100"/>
          </a:p>
          <a:p>
            <a:pPr marL="548640" lvl="1" indent="-184150" algn="l" rtl="0">
              <a:spcBef>
                <a:spcPts val="370"/>
              </a:spcBef>
              <a:spcAft>
                <a:spcPts val="0"/>
              </a:spcAft>
              <a:buSzPts val="1680"/>
              <a:buChar char="○"/>
            </a:pPr>
            <a:r>
              <a:rPr lang="en" sz="2100"/>
              <a:t>Ineffective Coping related to underdeveloped ego as evidenced by ritualistic behavior.</a:t>
            </a:r>
            <a:endParaRPr sz="700"/>
          </a:p>
          <a:p>
            <a:pPr marL="548640" lvl="1" indent="-273050" algn="l" rtl="0">
              <a:spcBef>
                <a:spcPts val="370"/>
              </a:spcBef>
              <a:spcAft>
                <a:spcPts val="0"/>
              </a:spcAft>
              <a:buSzPts val="2740"/>
              <a:buChar char="○"/>
            </a:pPr>
            <a:r>
              <a:rPr lang="en" sz="2100"/>
              <a:t>Ineffective Role Performance related to perform rituals as evidenced by fulfill usual pattern of responsibility.</a:t>
            </a:r>
            <a:endParaRPr sz="2700"/>
          </a:p>
          <a:p>
            <a:pPr marL="548640" lvl="1" indent="-99059" algn="l" rtl="0">
              <a:spcBef>
                <a:spcPts val="370"/>
              </a:spcBef>
              <a:spcAft>
                <a:spcPts val="0"/>
              </a:spcAft>
              <a:buSzPts val="2040"/>
              <a:buNone/>
            </a:pPr>
            <a:endParaRPr sz="1300"/>
          </a:p>
          <a:p>
            <a:pPr marL="274320" lvl="0" indent="-101600" algn="l" rtl="0">
              <a:spcBef>
                <a:spcPts val="580"/>
              </a:spcBef>
              <a:spcAft>
                <a:spcPts val="1600"/>
              </a:spcAft>
              <a:buSzPts val="2720"/>
              <a:buNone/>
            </a:pPr>
            <a:endParaRPr sz="31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7"/>
          <p:cNvSpPr txBox="1">
            <a:spLocks noGrp="1"/>
          </p:cNvSpPr>
          <p:nvPr>
            <p:ph type="body" idx="1"/>
          </p:nvPr>
        </p:nvSpPr>
        <p:spPr>
          <a:xfrm>
            <a:off x="0" y="285750"/>
            <a:ext cx="8915400" cy="4446270"/>
          </a:xfrm>
          <a:prstGeom prst="rect">
            <a:avLst/>
          </a:prstGeom>
          <a:noFill/>
          <a:ln>
            <a:noFill/>
          </a:ln>
        </p:spPr>
        <p:txBody>
          <a:bodyPr spcFirstLastPara="1" wrap="square" lIns="91425" tIns="45700" rIns="91425" bIns="45700" anchor="t" anchorCtr="0">
            <a:noAutofit/>
          </a:bodyPr>
          <a:lstStyle/>
          <a:p>
            <a:pPr marL="548640" lvl="1" indent="-196850" algn="l" rtl="0">
              <a:spcBef>
                <a:spcPts val="0"/>
              </a:spcBef>
              <a:spcAft>
                <a:spcPts val="0"/>
              </a:spcAft>
              <a:buSzPts val="1880"/>
              <a:buChar char="○"/>
            </a:pPr>
            <a:r>
              <a:rPr lang="en" sz="2300"/>
              <a:t>Disturbed Sensory perception related to repressed anxiety as evidenced by loss or alteration in physical functioning without evidence of organic pathology.</a:t>
            </a:r>
            <a:endParaRPr sz="900"/>
          </a:p>
          <a:p>
            <a:pPr marL="548640" lvl="1" indent="-99059" algn="l" rtl="0">
              <a:spcBef>
                <a:spcPts val="370"/>
              </a:spcBef>
              <a:spcAft>
                <a:spcPts val="0"/>
              </a:spcAft>
              <a:buSzPts val="2040"/>
              <a:buNone/>
            </a:pPr>
            <a:endParaRPr sz="900"/>
          </a:p>
          <a:p>
            <a:pPr marL="548640" lvl="1" indent="-196850" algn="l" rtl="0">
              <a:spcBef>
                <a:spcPts val="370"/>
              </a:spcBef>
              <a:spcAft>
                <a:spcPts val="0"/>
              </a:spcAft>
              <a:buSzPts val="1880"/>
              <a:buChar char="○"/>
            </a:pPr>
            <a:r>
              <a:rPr lang="en" sz="2300"/>
              <a:t>Self-care deficit related to loss or alteration in physical functioning as evidenced by need for assistance to carry out self-care activities.</a:t>
            </a:r>
            <a:endParaRPr sz="900"/>
          </a:p>
          <a:p>
            <a:pPr marL="548640" lvl="1" indent="-99059" algn="l" rtl="0">
              <a:spcBef>
                <a:spcPts val="370"/>
              </a:spcBef>
              <a:spcAft>
                <a:spcPts val="0"/>
              </a:spcAft>
              <a:buSzPts val="2040"/>
              <a:buNone/>
            </a:pPr>
            <a:endParaRPr sz="900"/>
          </a:p>
          <a:p>
            <a:pPr marL="548640" lvl="1" indent="-196850" algn="l" rtl="0">
              <a:spcBef>
                <a:spcPts val="370"/>
              </a:spcBef>
              <a:spcAft>
                <a:spcPts val="0"/>
              </a:spcAft>
              <a:buSzPts val="1880"/>
              <a:buChar char="○"/>
            </a:pPr>
            <a:r>
              <a:rPr lang="en" sz="2300"/>
              <a:t>Fear (of having a serious disease) related to past experience with life threatening illness of self or others as evidenced by preoccupation with and unrealistic interpretation of bodily signs and sensations.</a:t>
            </a:r>
            <a:endParaRPr sz="900"/>
          </a:p>
          <a:p>
            <a:pPr marL="274320" lvl="0" indent="-101600" algn="l" rtl="0">
              <a:spcBef>
                <a:spcPts val="580"/>
              </a:spcBef>
              <a:spcAft>
                <a:spcPts val="0"/>
              </a:spcAft>
              <a:buSzPts val="2720"/>
              <a:buNone/>
            </a:pPr>
            <a:endParaRPr sz="2700"/>
          </a:p>
          <a:p>
            <a:pPr marL="274320" lvl="0" indent="-101600" algn="l" rtl="0">
              <a:spcBef>
                <a:spcPts val="580"/>
              </a:spcBef>
              <a:spcAft>
                <a:spcPts val="1600"/>
              </a:spcAft>
              <a:buSzPts val="2720"/>
              <a:buNone/>
            </a:pPr>
            <a:endParaRPr sz="27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8"/>
          <p:cNvSpPr txBox="1">
            <a:spLocks noGrp="1"/>
          </p:cNvSpPr>
          <p:nvPr>
            <p:ph type="ctrTitle"/>
          </p:nvPr>
        </p:nvSpPr>
        <p:spPr>
          <a:xfrm>
            <a:off x="311708" y="558431"/>
            <a:ext cx="8520600" cy="1539450"/>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rgbClr val="FFFFFF"/>
              </a:buClr>
              <a:buSzPts val="4000"/>
              <a:buFont typeface="Libre Franklin"/>
              <a:buNone/>
            </a:pPr>
            <a:r>
              <a:rPr lang="en"/>
              <a:t>Nursing Intervention</a:t>
            </a:r>
            <a:endParaRPr/>
          </a:p>
        </p:txBody>
      </p:sp>
      <p:sp>
        <p:nvSpPr>
          <p:cNvPr id="393" name="Google Shape;393;p68"/>
          <p:cNvSpPr txBox="1">
            <a:spLocks noGrp="1"/>
          </p:cNvSpPr>
          <p:nvPr>
            <p:ph type="subTitle" idx="1"/>
          </p:nvPr>
        </p:nvSpPr>
        <p:spPr>
          <a:xfrm>
            <a:off x="311700" y="2125594"/>
            <a:ext cx="8520600" cy="5944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210"/>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9"/>
          <p:cNvSpPr txBox="1">
            <a:spLocks noGrp="1"/>
          </p:cNvSpPr>
          <p:nvPr>
            <p:ph type="title"/>
          </p:nvPr>
        </p:nvSpPr>
        <p:spPr>
          <a:xfrm>
            <a:off x="0" y="205978"/>
            <a:ext cx="8915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2400"/>
              <a:buFont typeface="Libre Franklin"/>
              <a:buNone/>
            </a:pPr>
            <a:r>
              <a:rPr lang="en" sz="2400"/>
              <a:t>Panic anxiety, related to real or perceived threat to biological integrity evidenced by the features of panic anxiety</a:t>
            </a:r>
            <a:r>
              <a:rPr lang="en" sz="2000"/>
              <a:t/>
            </a:r>
            <a:br>
              <a:rPr lang="en" sz="2000"/>
            </a:br>
            <a:endParaRPr sz="2000"/>
          </a:p>
        </p:txBody>
      </p:sp>
      <p:sp>
        <p:nvSpPr>
          <p:cNvPr id="399" name="Google Shape;399;p69"/>
          <p:cNvSpPr txBox="1">
            <a:spLocks noGrp="1"/>
          </p:cNvSpPr>
          <p:nvPr>
            <p:ph type="body" idx="1"/>
          </p:nvPr>
        </p:nvSpPr>
        <p:spPr>
          <a:xfrm>
            <a:off x="0" y="971550"/>
            <a:ext cx="8991600" cy="3760470"/>
          </a:xfrm>
          <a:prstGeom prst="rect">
            <a:avLst/>
          </a:prstGeom>
          <a:noFill/>
          <a:ln>
            <a:noFill/>
          </a:ln>
        </p:spPr>
        <p:txBody>
          <a:bodyPr spcFirstLastPara="1" wrap="square" lIns="91425" tIns="45700" rIns="91425" bIns="45700" anchor="t" anchorCtr="0">
            <a:noAutofit/>
          </a:bodyPr>
          <a:lstStyle/>
          <a:p>
            <a:pPr marL="548640" lvl="1" indent="-196850" algn="l" rtl="0">
              <a:spcBef>
                <a:spcPts val="0"/>
              </a:spcBef>
              <a:spcAft>
                <a:spcPts val="0"/>
              </a:spcAft>
              <a:buSzPts val="1880"/>
              <a:buChar char="○"/>
            </a:pPr>
            <a:r>
              <a:rPr lang="en" sz="2300"/>
              <a:t>Stay with the patient and offer reassurance of safety and security.</a:t>
            </a:r>
            <a:endParaRPr sz="2300"/>
          </a:p>
          <a:p>
            <a:pPr marL="548640" lvl="1" indent="-196850" algn="l" rtl="0">
              <a:spcBef>
                <a:spcPts val="370"/>
              </a:spcBef>
              <a:spcAft>
                <a:spcPts val="0"/>
              </a:spcAft>
              <a:buSzPts val="1880"/>
              <a:buChar char="○"/>
            </a:pPr>
            <a:r>
              <a:rPr lang="en" sz="2300"/>
              <a:t>Maintain a calm, nonthreatening, matter of fact approach.</a:t>
            </a:r>
            <a:endParaRPr sz="2300"/>
          </a:p>
          <a:p>
            <a:pPr marL="548640" lvl="1" indent="-196850" algn="l" rtl="0">
              <a:spcBef>
                <a:spcPts val="370"/>
              </a:spcBef>
              <a:spcAft>
                <a:spcPts val="0"/>
              </a:spcAft>
              <a:buSzPts val="1880"/>
              <a:buChar char="○"/>
            </a:pPr>
            <a:r>
              <a:rPr lang="en" sz="2300"/>
              <a:t>Use simple words and brief messages, spoken calmly and clearly, to explain hospital experiences.</a:t>
            </a:r>
            <a:endParaRPr sz="900"/>
          </a:p>
          <a:p>
            <a:pPr marL="548640" lvl="1" indent="-196850" algn="l" rtl="0">
              <a:spcBef>
                <a:spcPts val="370"/>
              </a:spcBef>
              <a:spcAft>
                <a:spcPts val="0"/>
              </a:spcAft>
              <a:buSzPts val="1880"/>
              <a:buChar char="○"/>
            </a:pPr>
            <a:r>
              <a:rPr lang="en" sz="2300"/>
              <a:t>Keep immediate surrounding low in stimuli (dim lighting, few people, simple décor)</a:t>
            </a:r>
            <a:endParaRPr sz="900"/>
          </a:p>
          <a:p>
            <a:pPr marL="274320" lvl="0" indent="-101600" algn="l" rtl="0">
              <a:spcBef>
                <a:spcPts val="580"/>
              </a:spcBef>
              <a:spcAft>
                <a:spcPts val="1600"/>
              </a:spcAft>
              <a:buSzPts val="2720"/>
              <a:buNone/>
            </a:pPr>
            <a:endParaRPr sz="27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70"/>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405" name="Google Shape;405;p70"/>
          <p:cNvSpPr txBox="1">
            <a:spLocks noGrp="1"/>
          </p:cNvSpPr>
          <p:nvPr>
            <p:ph type="body" idx="1"/>
          </p:nvPr>
        </p:nvSpPr>
        <p:spPr>
          <a:xfrm>
            <a:off x="152400" y="1200150"/>
            <a:ext cx="8534400" cy="3531870"/>
          </a:xfrm>
          <a:prstGeom prst="rect">
            <a:avLst/>
          </a:prstGeom>
          <a:noFill/>
          <a:ln>
            <a:noFill/>
          </a:ln>
        </p:spPr>
        <p:txBody>
          <a:bodyPr spcFirstLastPara="1" wrap="square" lIns="91425" tIns="45700" rIns="91425" bIns="45700" anchor="t" anchorCtr="0">
            <a:noAutofit/>
          </a:bodyPr>
          <a:lstStyle/>
          <a:p>
            <a:pPr marL="548640" lvl="1" indent="-215900" algn="l" rtl="0">
              <a:lnSpc>
                <a:spcPct val="90000"/>
              </a:lnSpc>
              <a:spcBef>
                <a:spcPts val="0"/>
              </a:spcBef>
              <a:spcAft>
                <a:spcPts val="0"/>
              </a:spcAft>
              <a:buSzPts val="2002"/>
              <a:buChar char="○"/>
            </a:pPr>
            <a:r>
              <a:rPr lang="en" sz="2390"/>
              <a:t>Administer tranquilizing medication, as ordered by the physician. Assess for effectiveness and for side effects.</a:t>
            </a:r>
            <a:endParaRPr sz="2020"/>
          </a:p>
          <a:p>
            <a:pPr marL="548640" lvl="1" indent="-88804" algn="l" rtl="0">
              <a:lnSpc>
                <a:spcPct val="90000"/>
              </a:lnSpc>
              <a:spcBef>
                <a:spcPts val="370"/>
              </a:spcBef>
              <a:spcAft>
                <a:spcPts val="0"/>
              </a:spcAft>
              <a:buSzPts val="2202"/>
              <a:buNone/>
            </a:pPr>
            <a:endParaRPr sz="2390"/>
          </a:p>
          <a:p>
            <a:pPr marL="548640" lvl="1" indent="-215900" algn="l" rtl="0">
              <a:lnSpc>
                <a:spcPct val="90000"/>
              </a:lnSpc>
              <a:spcBef>
                <a:spcPts val="370"/>
              </a:spcBef>
              <a:spcAft>
                <a:spcPts val="0"/>
              </a:spcAft>
              <a:buSzPts val="2002"/>
              <a:buChar char="○"/>
            </a:pPr>
            <a:r>
              <a:rPr lang="en" sz="2390"/>
              <a:t>When level of anxiety has been reduced, explore possible reasons for occurrence.</a:t>
            </a:r>
            <a:endParaRPr sz="2020"/>
          </a:p>
          <a:p>
            <a:pPr marL="548640" lvl="1" indent="-88804" algn="l" rtl="0">
              <a:lnSpc>
                <a:spcPct val="90000"/>
              </a:lnSpc>
              <a:spcBef>
                <a:spcPts val="370"/>
              </a:spcBef>
              <a:spcAft>
                <a:spcPts val="0"/>
              </a:spcAft>
              <a:buSzPts val="2202"/>
              <a:buNone/>
            </a:pPr>
            <a:endParaRPr sz="2390"/>
          </a:p>
          <a:p>
            <a:pPr marL="548640" lvl="1" indent="-215900" algn="l" rtl="0">
              <a:lnSpc>
                <a:spcPct val="90000"/>
              </a:lnSpc>
              <a:spcBef>
                <a:spcPts val="370"/>
              </a:spcBef>
              <a:spcAft>
                <a:spcPts val="0"/>
              </a:spcAft>
              <a:buSzPts val="2002"/>
              <a:buChar char="○"/>
            </a:pPr>
            <a:r>
              <a:rPr lang="en" sz="2390"/>
              <a:t>Teach signs and symptoms of escalating anxiety and ways to interrupt its progression (relaxation techniques, deep breathing exercises, meditation or physical exercise, brisk walks and jogging)</a:t>
            </a:r>
            <a:endParaRPr sz="2020"/>
          </a:p>
          <a:p>
            <a:pPr marL="274320" lvl="0" indent="-114554" algn="l" rtl="0">
              <a:lnSpc>
                <a:spcPct val="90000"/>
              </a:lnSpc>
              <a:spcBef>
                <a:spcPts val="580"/>
              </a:spcBef>
              <a:spcAft>
                <a:spcPts val="1600"/>
              </a:spcAft>
              <a:buSzPts val="2516"/>
              <a:buNone/>
            </a:pPr>
            <a:endParaRPr sz="276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71"/>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2800"/>
              <a:buFont typeface="Libre Franklin"/>
              <a:buNone/>
            </a:pPr>
            <a:r>
              <a:rPr lang="en" sz="2300"/>
              <a:t>Powerlessness related to impaired cognition evidenced by verbal expression of no control over life situation.</a:t>
            </a:r>
            <a:endParaRPr sz="2300"/>
          </a:p>
        </p:txBody>
      </p:sp>
      <p:sp>
        <p:nvSpPr>
          <p:cNvPr id="411" name="Google Shape;411;p71"/>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548640" lvl="1" indent="-215900" algn="l" rtl="0">
              <a:spcBef>
                <a:spcPts val="0"/>
              </a:spcBef>
              <a:spcAft>
                <a:spcPts val="0"/>
              </a:spcAft>
              <a:buSzPts val="2180"/>
              <a:buChar char="○"/>
            </a:pPr>
            <a:r>
              <a:rPr lang="en" sz="2600"/>
              <a:t>Allow client to take as much responsibility as possible for self-care practices. Example includes:</a:t>
            </a:r>
            <a:endParaRPr sz="1200"/>
          </a:p>
          <a:p>
            <a:pPr marL="822960" lvl="2" indent="-215900" algn="l" rtl="0">
              <a:spcBef>
                <a:spcPts val="370"/>
              </a:spcBef>
              <a:spcAft>
                <a:spcPts val="0"/>
              </a:spcAft>
              <a:buSzPts val="2180"/>
              <a:buChar char="■"/>
            </a:pPr>
            <a:r>
              <a:rPr lang="en" sz="2600"/>
              <a:t>Allow client to establish own schedule for self-care activities.</a:t>
            </a:r>
            <a:endParaRPr sz="2200"/>
          </a:p>
          <a:p>
            <a:pPr marL="822960" lvl="2" indent="-215900" algn="l" rtl="0">
              <a:spcBef>
                <a:spcPts val="370"/>
              </a:spcBef>
              <a:spcAft>
                <a:spcPts val="0"/>
              </a:spcAft>
              <a:buSzPts val="2180"/>
              <a:buChar char="■"/>
            </a:pPr>
            <a:r>
              <a:rPr lang="en" sz="2600"/>
              <a:t>Include client to set goal of care.</a:t>
            </a:r>
            <a:endParaRPr sz="2200"/>
          </a:p>
          <a:p>
            <a:pPr marL="822960" lvl="2" indent="-215900" algn="l" rtl="0">
              <a:spcBef>
                <a:spcPts val="370"/>
              </a:spcBef>
              <a:spcAft>
                <a:spcPts val="0"/>
              </a:spcAft>
              <a:buSzPts val="2180"/>
              <a:buChar char="■"/>
            </a:pPr>
            <a:r>
              <a:rPr lang="en" sz="2600"/>
              <a:t>Provide positive feedback for decisions made.</a:t>
            </a:r>
            <a:endParaRPr sz="2200"/>
          </a:p>
          <a:p>
            <a:pPr marL="274320" lvl="0" indent="-101600" algn="l" rtl="0">
              <a:spcBef>
                <a:spcPts val="580"/>
              </a:spcBef>
              <a:spcAft>
                <a:spcPts val="1600"/>
              </a:spcAft>
              <a:buSzPts val="2720"/>
              <a:buNone/>
            </a:pPr>
            <a:endParaRPr sz="3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72"/>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417" name="Google Shape;417;p72"/>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548640" lvl="1" indent="-228600" algn="l" rtl="0">
              <a:spcBef>
                <a:spcPts val="0"/>
              </a:spcBef>
              <a:spcAft>
                <a:spcPts val="0"/>
              </a:spcAft>
              <a:buSzPts val="2380"/>
              <a:buChar char="○"/>
            </a:pPr>
            <a:r>
              <a:rPr lang="en" sz="2800"/>
              <a:t>Assist client to set realistic goal.</a:t>
            </a:r>
            <a:endParaRPr/>
          </a:p>
          <a:p>
            <a:pPr marL="548640" lvl="1" indent="-77470" algn="l" rtl="0">
              <a:spcBef>
                <a:spcPts val="370"/>
              </a:spcBef>
              <a:spcAft>
                <a:spcPts val="0"/>
              </a:spcAft>
              <a:buSzPts val="2380"/>
              <a:buNone/>
            </a:pPr>
            <a:endParaRPr sz="2800"/>
          </a:p>
          <a:p>
            <a:pPr marL="548640" lvl="1" indent="-228600" algn="l" rtl="0">
              <a:spcBef>
                <a:spcPts val="370"/>
              </a:spcBef>
              <a:spcAft>
                <a:spcPts val="0"/>
              </a:spcAft>
              <a:buSzPts val="2380"/>
              <a:buChar char="○"/>
            </a:pPr>
            <a:r>
              <a:rPr lang="en" sz="2800"/>
              <a:t>Help client identify the life situation that are not within his or her ability to control. Encourage verbalization of feelings related to this inability.</a:t>
            </a:r>
            <a:endParaRPr/>
          </a:p>
          <a:p>
            <a:pPr marL="274320" lvl="0" indent="-101600" algn="l" rtl="0">
              <a:spcBef>
                <a:spcPts val="580"/>
              </a:spcBef>
              <a:spcAft>
                <a:spcPts val="1600"/>
              </a:spcAft>
              <a:buSzPts val="2720"/>
              <a:buNone/>
            </a:pP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Symptoms: According to DSM V</a:t>
            </a:r>
            <a:endParaRPr/>
          </a:p>
        </p:txBody>
      </p:sp>
      <p:sp>
        <p:nvSpPr>
          <p:cNvPr id="91" name="Google Shape;91;p19"/>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2044"/>
              <a:buChar char="●"/>
            </a:pPr>
            <a:r>
              <a:rPr lang="en" sz="2405"/>
              <a:t>Excessive anxiety and worry about a number of events that the individual finds difficult to control</a:t>
            </a:r>
            <a:endParaRPr/>
          </a:p>
          <a:p>
            <a:pPr marL="274320" lvl="0" indent="-274320" algn="l" rtl="0">
              <a:lnSpc>
                <a:spcPct val="80000"/>
              </a:lnSpc>
              <a:spcBef>
                <a:spcPts val="580"/>
              </a:spcBef>
              <a:spcAft>
                <a:spcPts val="0"/>
              </a:spcAft>
              <a:buSzPts val="2044"/>
              <a:buChar char="●"/>
            </a:pPr>
            <a:r>
              <a:rPr lang="en" sz="2405"/>
              <a:t>Restlessness or feeling keyed up or on edge</a:t>
            </a:r>
            <a:endParaRPr/>
          </a:p>
          <a:p>
            <a:pPr marL="274320" lvl="0" indent="-274320" algn="l" rtl="0">
              <a:lnSpc>
                <a:spcPct val="80000"/>
              </a:lnSpc>
              <a:spcBef>
                <a:spcPts val="580"/>
              </a:spcBef>
              <a:spcAft>
                <a:spcPts val="0"/>
              </a:spcAft>
              <a:buSzPts val="2044"/>
              <a:buChar char="●"/>
            </a:pPr>
            <a:r>
              <a:rPr lang="en" sz="2405"/>
              <a:t>Being easily fatigued</a:t>
            </a:r>
            <a:endParaRPr/>
          </a:p>
          <a:p>
            <a:pPr marL="274320" lvl="0" indent="-274320" algn="l" rtl="0">
              <a:lnSpc>
                <a:spcPct val="80000"/>
              </a:lnSpc>
              <a:spcBef>
                <a:spcPts val="580"/>
              </a:spcBef>
              <a:spcAft>
                <a:spcPts val="0"/>
              </a:spcAft>
              <a:buSzPts val="2044"/>
              <a:buChar char="●"/>
            </a:pPr>
            <a:r>
              <a:rPr lang="en" sz="2405"/>
              <a:t>Difficulty concentrating or mind “going blank”</a:t>
            </a:r>
            <a:endParaRPr/>
          </a:p>
          <a:p>
            <a:pPr marL="274320" lvl="0" indent="-274320" algn="l" rtl="0">
              <a:lnSpc>
                <a:spcPct val="80000"/>
              </a:lnSpc>
              <a:spcBef>
                <a:spcPts val="580"/>
              </a:spcBef>
              <a:spcAft>
                <a:spcPts val="0"/>
              </a:spcAft>
              <a:buSzPts val="2044"/>
              <a:buChar char="●"/>
            </a:pPr>
            <a:r>
              <a:rPr lang="en" sz="2405"/>
              <a:t>Irritability</a:t>
            </a:r>
            <a:endParaRPr/>
          </a:p>
          <a:p>
            <a:pPr marL="274320" lvl="0" indent="-274320" algn="l" rtl="0">
              <a:lnSpc>
                <a:spcPct val="80000"/>
              </a:lnSpc>
              <a:spcBef>
                <a:spcPts val="580"/>
              </a:spcBef>
              <a:spcAft>
                <a:spcPts val="0"/>
              </a:spcAft>
              <a:buSzPts val="2044"/>
              <a:buChar char="●"/>
            </a:pPr>
            <a:r>
              <a:rPr lang="en" sz="2405"/>
              <a:t>Muscle tension</a:t>
            </a:r>
            <a:endParaRPr/>
          </a:p>
          <a:p>
            <a:pPr marL="274320" lvl="0" indent="-274320" algn="l" rtl="0">
              <a:lnSpc>
                <a:spcPct val="80000"/>
              </a:lnSpc>
              <a:spcBef>
                <a:spcPts val="580"/>
              </a:spcBef>
              <a:spcAft>
                <a:spcPts val="0"/>
              </a:spcAft>
              <a:buSzPts val="2044"/>
              <a:buChar char="●"/>
            </a:pPr>
            <a:r>
              <a:rPr lang="en" sz="2405"/>
              <a:t>Sleep disturbance (difficulty falling or staying asleep, or restless unsatisfying sleep)</a:t>
            </a:r>
            <a:endParaRPr/>
          </a:p>
          <a:p>
            <a:pPr marL="274320" lvl="0" indent="-274320" algn="l" rtl="0">
              <a:lnSpc>
                <a:spcPct val="80000"/>
              </a:lnSpc>
              <a:spcBef>
                <a:spcPts val="580"/>
              </a:spcBef>
              <a:spcAft>
                <a:spcPts val="0"/>
              </a:spcAft>
              <a:buSzPts val="2044"/>
              <a:buNone/>
            </a:pPr>
            <a:r>
              <a:rPr lang="en" sz="2405"/>
              <a:t>The symptoms have existed for 6 months or longer and cannot be attributed to specific organic factors, such as caffeine intoxication or hyperthyroidism.</a:t>
            </a:r>
            <a:endParaRPr/>
          </a:p>
          <a:p>
            <a:pPr marL="274320" lvl="0" indent="-144510" algn="l" rtl="0">
              <a:lnSpc>
                <a:spcPct val="80000"/>
              </a:lnSpc>
              <a:spcBef>
                <a:spcPts val="580"/>
              </a:spcBef>
              <a:spcAft>
                <a:spcPts val="1600"/>
              </a:spcAft>
              <a:buSzPts val="2044"/>
              <a:buNone/>
            </a:pPr>
            <a:endParaRPr sz="2405"/>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3"/>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a:t>Fear related to a specific situation</a:t>
            </a:r>
            <a:endParaRPr sz="3600"/>
          </a:p>
        </p:txBody>
      </p:sp>
      <p:sp>
        <p:nvSpPr>
          <p:cNvPr id="423" name="Google Shape;423;p73"/>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61620" algn="l" rtl="0">
              <a:lnSpc>
                <a:spcPct val="90000"/>
              </a:lnSpc>
              <a:spcBef>
                <a:spcPts val="0"/>
              </a:spcBef>
              <a:spcAft>
                <a:spcPts val="0"/>
              </a:spcAft>
              <a:buSzPts val="2316"/>
              <a:buChar char="●"/>
            </a:pPr>
            <a:r>
              <a:rPr lang="en" sz="2760"/>
              <a:t>Reassure client that he/she is safe.</a:t>
            </a:r>
            <a:endParaRPr sz="1600"/>
          </a:p>
          <a:p>
            <a:pPr marL="274320" lvl="0" indent="-261620" algn="l" rtl="0">
              <a:lnSpc>
                <a:spcPct val="90000"/>
              </a:lnSpc>
              <a:spcBef>
                <a:spcPts val="580"/>
              </a:spcBef>
              <a:spcAft>
                <a:spcPts val="0"/>
              </a:spcAft>
              <a:buSzPts val="2316"/>
              <a:buChar char="●"/>
            </a:pPr>
            <a:r>
              <a:rPr lang="en" sz="2760"/>
              <a:t>Explore client’s perception of the threat.</a:t>
            </a:r>
            <a:endParaRPr sz="1600"/>
          </a:p>
          <a:p>
            <a:pPr marL="274320" lvl="0" indent="-114554" algn="l" rtl="0">
              <a:lnSpc>
                <a:spcPct val="90000"/>
              </a:lnSpc>
              <a:spcBef>
                <a:spcPts val="580"/>
              </a:spcBef>
              <a:spcAft>
                <a:spcPts val="0"/>
              </a:spcAft>
              <a:buSzPts val="2516"/>
              <a:buNone/>
            </a:pPr>
            <a:endParaRPr sz="2760"/>
          </a:p>
          <a:p>
            <a:pPr marL="274320" lvl="0" indent="-261620" algn="l" rtl="0">
              <a:lnSpc>
                <a:spcPct val="90000"/>
              </a:lnSpc>
              <a:spcBef>
                <a:spcPts val="580"/>
              </a:spcBef>
              <a:spcAft>
                <a:spcPts val="0"/>
              </a:spcAft>
              <a:buSzPts val="2316"/>
              <a:buChar char="●"/>
            </a:pPr>
            <a:r>
              <a:rPr lang="en" sz="2760"/>
              <a:t>Discuss the reality of the situation with client.</a:t>
            </a:r>
            <a:endParaRPr sz="1600"/>
          </a:p>
          <a:p>
            <a:pPr marL="274320" lvl="0" indent="-114554" algn="l" rtl="0">
              <a:lnSpc>
                <a:spcPct val="90000"/>
              </a:lnSpc>
              <a:spcBef>
                <a:spcPts val="580"/>
              </a:spcBef>
              <a:spcAft>
                <a:spcPts val="0"/>
              </a:spcAft>
              <a:buSzPts val="2516"/>
              <a:buNone/>
            </a:pPr>
            <a:endParaRPr sz="2760"/>
          </a:p>
          <a:p>
            <a:pPr marL="274320" lvl="0" indent="-261620" algn="l" rtl="0">
              <a:lnSpc>
                <a:spcPct val="90000"/>
              </a:lnSpc>
              <a:spcBef>
                <a:spcPts val="580"/>
              </a:spcBef>
              <a:spcAft>
                <a:spcPts val="0"/>
              </a:spcAft>
              <a:buSzPts val="2316"/>
              <a:buChar char="●"/>
            </a:pPr>
            <a:r>
              <a:rPr lang="en" sz="2760"/>
              <a:t>Encourage client to explore underlying feelings that may be contributing to irrational fear and face them rather than suppress them.</a:t>
            </a:r>
            <a:endParaRPr sz="1600"/>
          </a:p>
          <a:p>
            <a:pPr marL="274320" lvl="0" indent="-114554" algn="l" rtl="0">
              <a:lnSpc>
                <a:spcPct val="90000"/>
              </a:lnSpc>
              <a:spcBef>
                <a:spcPts val="580"/>
              </a:spcBef>
              <a:spcAft>
                <a:spcPts val="1600"/>
              </a:spcAft>
              <a:buSzPts val="2516"/>
              <a:buNone/>
            </a:pPr>
            <a:endParaRPr sz="276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74"/>
          <p:cNvSpPr txBox="1">
            <a:spLocks noGrp="1"/>
          </p:cNvSpPr>
          <p:nvPr>
            <p:ph type="title"/>
          </p:nvPr>
        </p:nvSpPr>
        <p:spPr>
          <a:xfrm>
            <a:off x="532950" y="205975"/>
            <a:ext cx="8153700" cy="8574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000"/>
              <a:t>Ineffective coping….. Evidenced by compulsive behavior</a:t>
            </a:r>
            <a:endParaRPr sz="3000"/>
          </a:p>
        </p:txBody>
      </p:sp>
      <p:sp>
        <p:nvSpPr>
          <p:cNvPr id="429" name="Google Shape;429;p74"/>
          <p:cNvSpPr txBox="1">
            <a:spLocks noGrp="1"/>
          </p:cNvSpPr>
          <p:nvPr>
            <p:ph type="body" idx="1"/>
          </p:nvPr>
        </p:nvSpPr>
        <p:spPr>
          <a:xfrm>
            <a:off x="381000" y="1200150"/>
            <a:ext cx="8610600" cy="3531870"/>
          </a:xfrm>
          <a:prstGeom prst="rect">
            <a:avLst/>
          </a:prstGeom>
          <a:noFill/>
          <a:ln>
            <a:noFill/>
          </a:ln>
        </p:spPr>
        <p:txBody>
          <a:bodyPr spcFirstLastPara="1" wrap="square" lIns="91425" tIns="45700" rIns="91425" bIns="45700" anchor="t" anchorCtr="0">
            <a:noAutofit/>
          </a:bodyPr>
          <a:lstStyle/>
          <a:p>
            <a:pPr marL="274320" lvl="0" indent="-236220" algn="l" rtl="0">
              <a:spcBef>
                <a:spcPts val="0"/>
              </a:spcBef>
              <a:spcAft>
                <a:spcPts val="0"/>
              </a:spcAft>
              <a:buSzPts val="2120"/>
              <a:buChar char="●"/>
            </a:pPr>
            <a:r>
              <a:rPr lang="en" sz="2600"/>
              <a:t>Work with patient to determine the type of situation that increase anxiety.</a:t>
            </a:r>
            <a:endParaRPr sz="1200"/>
          </a:p>
          <a:p>
            <a:pPr marL="274320" lvl="0" indent="-236220" algn="l" rtl="0">
              <a:spcBef>
                <a:spcPts val="580"/>
              </a:spcBef>
              <a:spcAft>
                <a:spcPts val="0"/>
              </a:spcAft>
              <a:buSzPts val="2120"/>
              <a:buChar char="●"/>
            </a:pPr>
            <a:r>
              <a:rPr lang="en" sz="2600"/>
              <a:t>Initially meet the client’s dependency need.</a:t>
            </a:r>
            <a:endParaRPr sz="1200"/>
          </a:p>
          <a:p>
            <a:pPr marL="274320" lvl="0" indent="-236220" algn="l" rtl="0">
              <a:spcBef>
                <a:spcPts val="580"/>
              </a:spcBef>
              <a:spcAft>
                <a:spcPts val="0"/>
              </a:spcAft>
              <a:buSzPts val="2120"/>
              <a:buChar char="●"/>
            </a:pPr>
            <a:r>
              <a:rPr lang="en" sz="2600"/>
              <a:t>In the beginning, allow adequate time to perform the rituals. Do not be judgmental or verbalize disapproval.</a:t>
            </a:r>
            <a:endParaRPr sz="1200"/>
          </a:p>
          <a:p>
            <a:pPr marL="274320" lvl="0" indent="-236220" algn="l" rtl="0">
              <a:spcBef>
                <a:spcPts val="580"/>
              </a:spcBef>
              <a:spcAft>
                <a:spcPts val="1600"/>
              </a:spcAft>
              <a:buSzPts val="2120"/>
              <a:buChar char="●"/>
            </a:pPr>
            <a:r>
              <a:rPr lang="en" sz="2600"/>
              <a:t>Provide structured schedule of activities for client, including adequate time for completion of rituals.</a:t>
            </a:r>
            <a:endParaRPr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5"/>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435" name="Google Shape;435;p75"/>
          <p:cNvSpPr txBox="1">
            <a:spLocks noGrp="1"/>
          </p:cNvSpPr>
          <p:nvPr>
            <p:ph type="body" idx="1"/>
          </p:nvPr>
        </p:nvSpPr>
        <p:spPr>
          <a:xfrm>
            <a:off x="304800" y="1200150"/>
            <a:ext cx="8382000" cy="353187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Provide structured schedule of activities for client, including adequate time for completion of rituals.</a:t>
            </a:r>
            <a:endParaRPr/>
          </a:p>
          <a:p>
            <a:pPr marL="274320" lvl="0" indent="-274320" algn="l" rtl="0">
              <a:spcBef>
                <a:spcPts val="580"/>
              </a:spcBef>
              <a:spcAft>
                <a:spcPts val="0"/>
              </a:spcAft>
              <a:buSzPts val="2210"/>
              <a:buChar char="●"/>
            </a:pPr>
            <a:r>
              <a:rPr lang="en"/>
              <a:t>Gradually begin to limit amount of time allotted for ritualistic behaviour.</a:t>
            </a:r>
            <a:endParaRPr/>
          </a:p>
          <a:p>
            <a:pPr marL="274320" lvl="0" indent="-274320" algn="l" rtl="0">
              <a:spcBef>
                <a:spcPts val="580"/>
              </a:spcBef>
              <a:spcAft>
                <a:spcPts val="0"/>
              </a:spcAft>
              <a:buSzPts val="2210"/>
              <a:buChar char="●"/>
            </a:pPr>
            <a:r>
              <a:rPr lang="en"/>
              <a:t>Give positive reinforcement for nonritualistic behaviour.</a:t>
            </a:r>
            <a:endParaRPr/>
          </a:p>
          <a:p>
            <a:pPr marL="274320" lvl="0" indent="-274320" algn="l" rtl="0">
              <a:spcBef>
                <a:spcPts val="580"/>
              </a:spcBef>
              <a:spcAft>
                <a:spcPts val="0"/>
              </a:spcAft>
              <a:buSzPts val="2210"/>
              <a:buChar char="●"/>
            </a:pPr>
            <a:r>
              <a:rPr lang="en"/>
              <a:t>Help client learn ways of interrupting obsessive thoughts and rutualistic behaviour (relaxation, thought stopping and physical exercise)</a:t>
            </a:r>
            <a:endParaRPr/>
          </a:p>
          <a:p>
            <a:pPr marL="274320" lvl="0" indent="-133985" algn="l" rtl="0">
              <a:spcBef>
                <a:spcPts val="580"/>
              </a:spcBef>
              <a:spcAft>
                <a:spcPts val="1600"/>
              </a:spcAft>
              <a:buSzPts val="2210"/>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6"/>
          <p:cNvSpPr txBox="1">
            <a:spLocks noGrp="1"/>
          </p:cNvSpPr>
          <p:nvPr>
            <p:ph type="title"/>
          </p:nvPr>
        </p:nvSpPr>
        <p:spPr>
          <a:xfrm>
            <a:off x="355400" y="-147025"/>
            <a:ext cx="8331300" cy="12105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2800"/>
              <a:buFont typeface="Libre Franklin"/>
              <a:buNone/>
            </a:pPr>
            <a:r>
              <a:rPr lang="en" sz="2300"/>
              <a:t>For Conversion disorder</a:t>
            </a:r>
            <a:br>
              <a:rPr lang="en" sz="2300"/>
            </a:br>
            <a:r>
              <a:rPr lang="en" sz="2300"/>
              <a:t>Disturbed Sensory Perception related to repressed severe anxiety</a:t>
            </a:r>
            <a:endParaRPr sz="2300"/>
          </a:p>
        </p:txBody>
      </p:sp>
      <p:sp>
        <p:nvSpPr>
          <p:cNvPr id="441" name="Google Shape;441;p76"/>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Monitor the assessment findings, laboratory reports and other data to rule out organic pathology.</a:t>
            </a:r>
            <a:endParaRPr/>
          </a:p>
          <a:p>
            <a:pPr marL="274320" lvl="0" indent="-274320" algn="l" rtl="0">
              <a:spcBef>
                <a:spcPts val="580"/>
              </a:spcBef>
              <a:spcAft>
                <a:spcPts val="0"/>
              </a:spcAft>
              <a:buSzPts val="2210"/>
              <a:buChar char="●"/>
            </a:pPr>
            <a:r>
              <a:rPr lang="en"/>
              <a:t>Identify the primary and secondary gain that the physical symptom is providing to the clients.</a:t>
            </a:r>
            <a:endParaRPr/>
          </a:p>
          <a:p>
            <a:pPr marL="274320" lvl="0" indent="-274320" algn="l" rtl="0">
              <a:spcBef>
                <a:spcPts val="580"/>
              </a:spcBef>
              <a:spcAft>
                <a:spcPts val="0"/>
              </a:spcAft>
              <a:buSzPts val="2210"/>
              <a:buChar char="●"/>
            </a:pPr>
            <a:r>
              <a:rPr lang="en"/>
              <a:t>Do not focus on the disability. Encourage client to become independent. Intervene only when client requires assistance.</a:t>
            </a:r>
            <a:endParaRPr/>
          </a:p>
          <a:p>
            <a:pPr marL="274320" lvl="0" indent="-133985" algn="l" rtl="0">
              <a:spcBef>
                <a:spcPts val="580"/>
              </a:spcBef>
              <a:spcAft>
                <a:spcPts val="1600"/>
              </a:spcAft>
              <a:buSzPts val="221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7"/>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447" name="Google Shape;447;p77"/>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720"/>
              <a:buChar char="●"/>
            </a:pPr>
            <a:r>
              <a:rPr lang="en" sz="3200"/>
              <a:t>Withdraw attention if client continues to focus on disability.</a:t>
            </a:r>
            <a:endParaRPr/>
          </a:p>
          <a:p>
            <a:pPr marL="274320" lvl="0" indent="-274320" algn="l" rtl="0">
              <a:spcBef>
                <a:spcPts val="580"/>
              </a:spcBef>
              <a:spcAft>
                <a:spcPts val="0"/>
              </a:spcAft>
              <a:buSzPts val="2720"/>
              <a:buChar char="●"/>
            </a:pPr>
            <a:r>
              <a:rPr lang="en" sz="3200"/>
              <a:t>Encourage client to verbalize fear and anxiety.</a:t>
            </a:r>
            <a:endParaRPr/>
          </a:p>
          <a:p>
            <a:pPr marL="274320" lvl="0" indent="-274320" algn="l" rtl="0">
              <a:spcBef>
                <a:spcPts val="580"/>
              </a:spcBef>
              <a:spcAft>
                <a:spcPts val="0"/>
              </a:spcAft>
              <a:buSzPts val="2720"/>
              <a:buChar char="●"/>
            </a:pPr>
            <a:r>
              <a:rPr lang="en" sz="3200"/>
              <a:t>Help client to identify and use more adaptive coping mechanism.</a:t>
            </a:r>
            <a:endParaRPr/>
          </a:p>
          <a:p>
            <a:pPr marL="274320" lvl="0" indent="-101600" algn="l" rtl="0">
              <a:spcBef>
                <a:spcPts val="580"/>
              </a:spcBef>
              <a:spcAft>
                <a:spcPts val="1600"/>
              </a:spcAft>
              <a:buSzPts val="2720"/>
              <a:buNone/>
            </a:pPr>
            <a:endParaRPr sz="3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8"/>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a:t>For Hypochondriasis</a:t>
            </a:r>
            <a:br>
              <a:rPr lang="en" sz="3600"/>
            </a:br>
            <a:r>
              <a:rPr lang="en" sz="3600"/>
              <a:t>Fear (of having a serious disease)….</a:t>
            </a:r>
            <a:endParaRPr sz="3600"/>
          </a:p>
        </p:txBody>
      </p:sp>
      <p:sp>
        <p:nvSpPr>
          <p:cNvPr id="453" name="Google Shape;453;p78"/>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Monitor physician’s ongoing assessment and lab. Report.</a:t>
            </a:r>
            <a:endParaRPr/>
          </a:p>
          <a:p>
            <a:pPr marL="274320" lvl="0" indent="-274320" algn="l" rtl="0">
              <a:spcBef>
                <a:spcPts val="580"/>
              </a:spcBef>
              <a:spcAft>
                <a:spcPts val="0"/>
              </a:spcAft>
              <a:buSzPts val="2210"/>
              <a:buChar char="●"/>
            </a:pPr>
            <a:r>
              <a:rPr lang="en"/>
              <a:t>Refer all new symptoms to physician.</a:t>
            </a:r>
            <a:endParaRPr/>
          </a:p>
          <a:p>
            <a:pPr marL="274320" lvl="0" indent="-274320" algn="l" rtl="0">
              <a:spcBef>
                <a:spcPts val="580"/>
              </a:spcBef>
              <a:spcAft>
                <a:spcPts val="0"/>
              </a:spcAft>
              <a:buSzPts val="2210"/>
              <a:buChar char="●"/>
            </a:pPr>
            <a:r>
              <a:rPr lang="en"/>
              <a:t>Identify the time during which the preoccupation about physical symptoms is worse. Determine extent of correlation of physical symptom with the time of increased anxiety.</a:t>
            </a:r>
            <a:endParaRPr/>
          </a:p>
          <a:p>
            <a:pPr marL="274320" lvl="0" indent="-274320" algn="l" rtl="0">
              <a:spcBef>
                <a:spcPts val="580"/>
              </a:spcBef>
              <a:spcAft>
                <a:spcPts val="0"/>
              </a:spcAft>
              <a:buSzPts val="2210"/>
              <a:buChar char="●"/>
            </a:pPr>
            <a:r>
              <a:rPr lang="en"/>
              <a:t>Convey empathy. </a:t>
            </a:r>
            <a:endParaRPr/>
          </a:p>
          <a:p>
            <a:pPr marL="274320" lvl="0" indent="-133985" algn="l" rtl="0">
              <a:spcBef>
                <a:spcPts val="580"/>
              </a:spcBef>
              <a:spcAft>
                <a:spcPts val="1600"/>
              </a:spcAft>
              <a:buSzPts val="2210"/>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9"/>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endParaRPr/>
          </a:p>
        </p:txBody>
      </p:sp>
      <p:sp>
        <p:nvSpPr>
          <p:cNvPr id="459" name="Google Shape;459;p79"/>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Initially allow client a limited amount of time (eg. 10 min. each hour) to discuss physical symptoms.</a:t>
            </a:r>
            <a:endParaRPr/>
          </a:p>
          <a:p>
            <a:pPr marL="274320" lvl="0" indent="-274320" algn="l" rtl="0">
              <a:spcBef>
                <a:spcPts val="580"/>
              </a:spcBef>
              <a:spcAft>
                <a:spcPts val="0"/>
              </a:spcAft>
              <a:buSzPts val="2210"/>
              <a:buChar char="●"/>
            </a:pPr>
            <a:r>
              <a:rPr lang="en"/>
              <a:t>Gradually increase the limit on amount of time spent each hour in discussing physical symptoms. If client violates the limit withdraw attention.</a:t>
            </a:r>
            <a:endParaRPr/>
          </a:p>
          <a:p>
            <a:pPr marL="274320" lvl="0" indent="-274320" algn="l" rtl="0">
              <a:spcBef>
                <a:spcPts val="580"/>
              </a:spcBef>
              <a:spcAft>
                <a:spcPts val="0"/>
              </a:spcAft>
              <a:buSzPts val="2210"/>
              <a:buChar char="●"/>
            </a:pPr>
            <a:r>
              <a:rPr lang="en"/>
              <a:t>Encourage client to discuss the feeling associated with the fear of having serious illness.</a:t>
            </a:r>
            <a:endParaRPr/>
          </a:p>
          <a:p>
            <a:pPr marL="274320" lvl="0" indent="-133985" algn="l" rtl="0">
              <a:spcBef>
                <a:spcPts val="580"/>
              </a:spcBef>
              <a:spcAft>
                <a:spcPts val="1600"/>
              </a:spcAft>
              <a:buSzPts val="2210"/>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80"/>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a:t>Generalized anxiety disorder is characterized by </a:t>
            </a:r>
            <a:endParaRPr/>
          </a:p>
        </p:txBody>
      </p:sp>
      <p:sp>
        <p:nvSpPr>
          <p:cNvPr id="465" name="Google Shape;465;p80"/>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A. Free-floating anxiety</a:t>
            </a:r>
            <a:endParaRPr/>
          </a:p>
          <a:p>
            <a:pPr marL="274320" lvl="0" indent="-274320" algn="l" rtl="0">
              <a:spcBef>
                <a:spcPts val="580"/>
              </a:spcBef>
              <a:spcAft>
                <a:spcPts val="0"/>
              </a:spcAft>
              <a:buSzPts val="2210"/>
              <a:buChar char="●"/>
            </a:pPr>
            <a:r>
              <a:rPr lang="en"/>
              <a:t>B. Acute exacerbations</a:t>
            </a:r>
            <a:endParaRPr/>
          </a:p>
          <a:p>
            <a:pPr marL="274320" lvl="0" indent="-274320" algn="l" rtl="0">
              <a:spcBef>
                <a:spcPts val="580"/>
              </a:spcBef>
              <a:spcAft>
                <a:spcPts val="0"/>
              </a:spcAft>
              <a:buSzPts val="2210"/>
              <a:buChar char="●"/>
            </a:pPr>
            <a:r>
              <a:rPr lang="en"/>
              <a:t>C. Restlessness</a:t>
            </a:r>
            <a:endParaRPr/>
          </a:p>
          <a:p>
            <a:pPr marL="274320" lvl="0" indent="-274320" algn="l" rtl="0">
              <a:spcBef>
                <a:spcPts val="580"/>
              </a:spcBef>
              <a:spcAft>
                <a:spcPts val="0"/>
              </a:spcAft>
              <a:buSzPts val="2210"/>
              <a:buChar char="●"/>
            </a:pPr>
            <a:r>
              <a:rPr lang="en"/>
              <a:t>D. Palpitation and dizziness</a:t>
            </a:r>
            <a:endParaRPr/>
          </a:p>
          <a:p>
            <a:pPr marL="274320" lvl="0" indent="-274320" algn="l" rtl="0">
              <a:spcBef>
                <a:spcPts val="580"/>
              </a:spcBef>
              <a:spcAft>
                <a:spcPts val="1600"/>
              </a:spcAft>
              <a:buSzPts val="2210"/>
              <a:buChar char="●"/>
            </a:pPr>
            <a:r>
              <a:rPr lang="en"/>
              <a:t>E. All of the above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1"/>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Claustrophobia means fear of</a:t>
            </a:r>
            <a:endParaRPr/>
          </a:p>
        </p:txBody>
      </p:sp>
      <p:sp>
        <p:nvSpPr>
          <p:cNvPr id="471" name="Google Shape;471;p81"/>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A. Open spaces</a:t>
            </a:r>
            <a:endParaRPr/>
          </a:p>
          <a:p>
            <a:pPr marL="274320" lvl="0" indent="-274320" algn="l" rtl="0">
              <a:spcBef>
                <a:spcPts val="580"/>
              </a:spcBef>
              <a:spcAft>
                <a:spcPts val="0"/>
              </a:spcAft>
              <a:buSzPts val="2210"/>
              <a:buChar char="●"/>
            </a:pPr>
            <a:r>
              <a:rPr lang="en"/>
              <a:t>B. Closed spaces</a:t>
            </a:r>
            <a:endParaRPr/>
          </a:p>
          <a:p>
            <a:pPr marL="274320" lvl="0" indent="-274320" algn="l" rtl="0">
              <a:spcBef>
                <a:spcPts val="580"/>
              </a:spcBef>
              <a:spcAft>
                <a:spcPts val="0"/>
              </a:spcAft>
              <a:buSzPts val="2210"/>
              <a:buChar char="●"/>
            </a:pPr>
            <a:r>
              <a:rPr lang="en"/>
              <a:t>C. Height</a:t>
            </a:r>
            <a:endParaRPr/>
          </a:p>
          <a:p>
            <a:pPr marL="274320" lvl="0" indent="-274320" algn="l" rtl="0">
              <a:spcBef>
                <a:spcPts val="580"/>
              </a:spcBef>
              <a:spcAft>
                <a:spcPts val="0"/>
              </a:spcAft>
              <a:buSzPts val="2210"/>
              <a:buChar char="●"/>
            </a:pPr>
            <a:r>
              <a:rPr lang="en"/>
              <a:t>D. Lizards</a:t>
            </a:r>
            <a:endParaRPr/>
          </a:p>
          <a:p>
            <a:pPr marL="274320" lvl="0" indent="-133985" algn="l" rtl="0">
              <a:spcBef>
                <a:spcPts val="580"/>
              </a:spcBef>
              <a:spcAft>
                <a:spcPts val="1600"/>
              </a:spcAft>
              <a:buSzPts val="2210"/>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82"/>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a:t>Agoraphobia is characterized by</a:t>
            </a:r>
            <a:endParaRPr sz="3600"/>
          </a:p>
        </p:txBody>
      </p:sp>
      <p:sp>
        <p:nvSpPr>
          <p:cNvPr id="477" name="Google Shape;477;p82"/>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A. Fear of lifts and heights</a:t>
            </a:r>
            <a:endParaRPr/>
          </a:p>
          <a:p>
            <a:pPr marL="274320" lvl="0" indent="-274320" algn="l" rtl="0">
              <a:spcBef>
                <a:spcPts val="580"/>
              </a:spcBef>
              <a:spcAft>
                <a:spcPts val="0"/>
              </a:spcAft>
              <a:buSzPts val="2210"/>
              <a:buChar char="●"/>
            </a:pPr>
            <a:r>
              <a:rPr lang="en"/>
              <a:t>B. Association with schizophrenia</a:t>
            </a:r>
            <a:endParaRPr/>
          </a:p>
          <a:p>
            <a:pPr marL="274320" lvl="0" indent="-274320" algn="l" rtl="0">
              <a:spcBef>
                <a:spcPts val="580"/>
              </a:spcBef>
              <a:spcAft>
                <a:spcPts val="0"/>
              </a:spcAft>
              <a:buSzPts val="2210"/>
              <a:buChar char="●"/>
            </a:pPr>
            <a:r>
              <a:rPr lang="en"/>
              <a:t>C. Often associated with panic attacks</a:t>
            </a:r>
            <a:endParaRPr/>
          </a:p>
          <a:p>
            <a:pPr marL="274320" lvl="0" indent="-274320" algn="l" rtl="0">
              <a:spcBef>
                <a:spcPts val="580"/>
              </a:spcBef>
              <a:spcAft>
                <a:spcPts val="0"/>
              </a:spcAft>
              <a:buSzPts val="2210"/>
              <a:buChar char="●"/>
            </a:pPr>
            <a:r>
              <a:rPr lang="en"/>
              <a:t>D. Fear of closed spaces</a:t>
            </a:r>
            <a:endParaRPr/>
          </a:p>
          <a:p>
            <a:pPr marL="274320" lvl="0" indent="-133985" algn="l" rtl="0">
              <a:spcBef>
                <a:spcPts val="580"/>
              </a:spcBef>
              <a:spcAft>
                <a:spcPts val="1600"/>
              </a:spcAft>
              <a:buSzPts val="221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609600" y="171450"/>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According to ICD 10</a:t>
            </a:r>
            <a:endParaRPr/>
          </a:p>
        </p:txBody>
      </p:sp>
      <p:sp>
        <p:nvSpPr>
          <p:cNvPr id="97" name="Google Shape;97;p20"/>
          <p:cNvSpPr txBox="1">
            <a:spLocks noGrp="1"/>
          </p:cNvSpPr>
          <p:nvPr>
            <p:ph type="body" idx="1"/>
          </p:nvPr>
        </p:nvSpPr>
        <p:spPr>
          <a:xfrm>
            <a:off x="914400" y="1257300"/>
            <a:ext cx="7772400" cy="325755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210"/>
              <a:buChar char="●"/>
            </a:pPr>
            <a:r>
              <a:rPr lang="en"/>
              <a:t>The sufferer must have primary symptoms of anxiety most days for at least several weeks at a time, and usually for several months. These symptoms should usually involve elements of:</a:t>
            </a:r>
            <a:endParaRPr/>
          </a:p>
          <a:p>
            <a:pPr marL="274320" lvl="0" indent="-274320" algn="l" rtl="0">
              <a:lnSpc>
                <a:spcPct val="90000"/>
              </a:lnSpc>
              <a:spcBef>
                <a:spcPts val="580"/>
              </a:spcBef>
              <a:spcAft>
                <a:spcPts val="0"/>
              </a:spcAft>
              <a:buSzPts val="2210"/>
              <a:buNone/>
            </a:pPr>
            <a:r>
              <a:rPr lang="en"/>
              <a:t>(a)apprehension (worries about future misfortunes, feeling "on edge", difficulty in concentrating, etc.);</a:t>
            </a:r>
            <a:endParaRPr/>
          </a:p>
          <a:p>
            <a:pPr marL="274320" lvl="0" indent="-274320" algn="l" rtl="0">
              <a:lnSpc>
                <a:spcPct val="90000"/>
              </a:lnSpc>
              <a:spcBef>
                <a:spcPts val="580"/>
              </a:spcBef>
              <a:spcAft>
                <a:spcPts val="0"/>
              </a:spcAft>
              <a:buSzPts val="2210"/>
              <a:buNone/>
            </a:pPr>
            <a:r>
              <a:rPr lang="en"/>
              <a:t>(b)motor tension (restless fidgeting, tension headaches, trembling, inability to relax); and</a:t>
            </a:r>
            <a:endParaRPr/>
          </a:p>
          <a:p>
            <a:pPr marL="274320" lvl="0" indent="-274320" algn="l" rtl="0">
              <a:lnSpc>
                <a:spcPct val="90000"/>
              </a:lnSpc>
              <a:spcBef>
                <a:spcPts val="580"/>
              </a:spcBef>
              <a:spcAft>
                <a:spcPts val="1600"/>
              </a:spcAft>
              <a:buSzPts val="2210"/>
              <a:buNone/>
            </a:pPr>
            <a:r>
              <a:rPr lang="en"/>
              <a:t>(c)autonomic overactivity (lightheadedness, sweating, tachycardia or tachypnoea, epigastric discomfort, dizziness, dry mouth, etc.).</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83"/>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a:t>4. Which of the following may be seen in dissociative disorders?</a:t>
            </a:r>
            <a:endParaRPr sz="3600"/>
          </a:p>
        </p:txBody>
      </p:sp>
      <p:sp>
        <p:nvSpPr>
          <p:cNvPr id="483" name="Google Shape;483;p83"/>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A. Hallucinations</a:t>
            </a:r>
            <a:endParaRPr/>
          </a:p>
          <a:p>
            <a:pPr marL="274320" lvl="0" indent="-274320" algn="l" rtl="0">
              <a:spcBef>
                <a:spcPts val="580"/>
              </a:spcBef>
              <a:spcAft>
                <a:spcPts val="0"/>
              </a:spcAft>
              <a:buSzPts val="2210"/>
              <a:buChar char="●"/>
            </a:pPr>
            <a:r>
              <a:rPr lang="en"/>
              <a:t>B. Delusions</a:t>
            </a:r>
            <a:endParaRPr/>
          </a:p>
          <a:p>
            <a:pPr marL="274320" lvl="0" indent="-274320" algn="l" rtl="0">
              <a:spcBef>
                <a:spcPts val="580"/>
              </a:spcBef>
              <a:spcAft>
                <a:spcPts val="0"/>
              </a:spcAft>
              <a:buSzPts val="2210"/>
              <a:buChar char="●"/>
            </a:pPr>
            <a:r>
              <a:rPr lang="en"/>
              <a:t>C. Amnesia</a:t>
            </a:r>
            <a:endParaRPr/>
          </a:p>
          <a:p>
            <a:pPr marL="274320" lvl="0" indent="-274320" algn="l" rtl="0">
              <a:spcBef>
                <a:spcPts val="580"/>
              </a:spcBef>
              <a:spcAft>
                <a:spcPts val="0"/>
              </a:spcAft>
              <a:buSzPts val="2210"/>
              <a:buChar char="●"/>
            </a:pPr>
            <a:r>
              <a:rPr lang="en"/>
              <a:t>D. Phobias</a:t>
            </a:r>
            <a:endParaRPr/>
          </a:p>
          <a:p>
            <a:pPr marL="274320" lvl="0" indent="-133985" algn="l" rtl="0">
              <a:spcBef>
                <a:spcPts val="580"/>
              </a:spcBef>
              <a:spcAft>
                <a:spcPts val="1600"/>
              </a:spcAft>
              <a:buSzPts val="2210"/>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84"/>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a:t>Respiratory alkalosis is seen in </a:t>
            </a:r>
            <a:endParaRPr/>
          </a:p>
        </p:txBody>
      </p:sp>
      <p:sp>
        <p:nvSpPr>
          <p:cNvPr id="489" name="Google Shape;489;p84"/>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A. Depression of respiratory center</a:t>
            </a:r>
            <a:endParaRPr/>
          </a:p>
          <a:p>
            <a:pPr marL="274320" lvl="0" indent="-274320" algn="l" rtl="0">
              <a:spcBef>
                <a:spcPts val="580"/>
              </a:spcBef>
              <a:spcAft>
                <a:spcPts val="0"/>
              </a:spcAft>
              <a:buSzPts val="2210"/>
              <a:buChar char="●"/>
            </a:pPr>
            <a:r>
              <a:rPr lang="en"/>
              <a:t>B. Hysterical hyperventilation</a:t>
            </a:r>
            <a:endParaRPr/>
          </a:p>
          <a:p>
            <a:pPr marL="274320" lvl="0" indent="-274320" algn="l" rtl="0">
              <a:spcBef>
                <a:spcPts val="580"/>
              </a:spcBef>
              <a:spcAft>
                <a:spcPts val="0"/>
              </a:spcAft>
              <a:buSzPts val="2210"/>
              <a:buChar char="●"/>
            </a:pPr>
            <a:r>
              <a:rPr lang="en"/>
              <a:t>C. Morphine poisoning</a:t>
            </a:r>
            <a:endParaRPr/>
          </a:p>
          <a:p>
            <a:pPr marL="274320" lvl="0" indent="-274320" algn="l" rtl="0">
              <a:spcBef>
                <a:spcPts val="580"/>
              </a:spcBef>
              <a:spcAft>
                <a:spcPts val="0"/>
              </a:spcAft>
              <a:buSzPts val="2210"/>
              <a:buChar char="●"/>
            </a:pPr>
            <a:r>
              <a:rPr lang="en"/>
              <a:t>D. Obsessive compulsive disorders</a:t>
            </a:r>
            <a:endParaRPr/>
          </a:p>
          <a:p>
            <a:pPr marL="274320" lvl="0" indent="-133985" algn="l" rtl="0">
              <a:spcBef>
                <a:spcPts val="580"/>
              </a:spcBef>
              <a:spcAft>
                <a:spcPts val="1600"/>
              </a:spcAft>
              <a:buSzPts val="2210"/>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85"/>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i="1"/>
              <a:t>La belle indifference </a:t>
            </a:r>
            <a:r>
              <a:rPr lang="en" sz="3600"/>
              <a:t>may be seen in</a:t>
            </a:r>
            <a:endParaRPr sz="3600"/>
          </a:p>
        </p:txBody>
      </p:sp>
      <p:sp>
        <p:nvSpPr>
          <p:cNvPr id="495" name="Google Shape;495;p85"/>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A. Dissociative disorders</a:t>
            </a:r>
            <a:endParaRPr/>
          </a:p>
          <a:p>
            <a:pPr marL="274320" lvl="0" indent="-274320" algn="l" rtl="0">
              <a:spcBef>
                <a:spcPts val="580"/>
              </a:spcBef>
              <a:spcAft>
                <a:spcPts val="0"/>
              </a:spcAft>
              <a:buSzPts val="2210"/>
              <a:buChar char="●"/>
            </a:pPr>
            <a:r>
              <a:rPr lang="en"/>
              <a:t>B. Phobic anxiety disorders</a:t>
            </a:r>
            <a:endParaRPr/>
          </a:p>
          <a:p>
            <a:pPr marL="274320" lvl="0" indent="-274320" algn="l" rtl="0">
              <a:spcBef>
                <a:spcPts val="580"/>
              </a:spcBef>
              <a:spcAft>
                <a:spcPts val="0"/>
              </a:spcAft>
              <a:buSzPts val="2210"/>
              <a:buChar char="●"/>
            </a:pPr>
            <a:r>
              <a:rPr lang="en"/>
              <a:t>C. Schizophrenia</a:t>
            </a:r>
            <a:endParaRPr/>
          </a:p>
          <a:p>
            <a:pPr marL="274320" lvl="0" indent="-274320" algn="l" rtl="0">
              <a:spcBef>
                <a:spcPts val="580"/>
              </a:spcBef>
              <a:spcAft>
                <a:spcPts val="0"/>
              </a:spcAft>
              <a:buSzPts val="2210"/>
              <a:buChar char="●"/>
            </a:pPr>
            <a:r>
              <a:rPr lang="en"/>
              <a:t>D. Bipolar affective disorders</a:t>
            </a:r>
            <a:endParaRPr/>
          </a:p>
          <a:p>
            <a:pPr marL="274320" lvl="0" indent="-133985" algn="l" rtl="0">
              <a:spcBef>
                <a:spcPts val="580"/>
              </a:spcBef>
              <a:spcAft>
                <a:spcPts val="1600"/>
              </a:spcAft>
              <a:buSzPts val="2210"/>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86"/>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a:t>Psychogenic seizures are characterized by all, </a:t>
            </a:r>
            <a:r>
              <a:rPr lang="en" sz="3600" i="1"/>
              <a:t>except</a:t>
            </a:r>
            <a:endParaRPr sz="3600"/>
          </a:p>
        </p:txBody>
      </p:sp>
      <p:sp>
        <p:nvSpPr>
          <p:cNvPr id="501" name="Google Shape;501;p86"/>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en"/>
              <a:t>A. Dramatic staging</a:t>
            </a:r>
            <a:endParaRPr/>
          </a:p>
          <a:p>
            <a:pPr marL="274320" lvl="0" indent="-274320" algn="l" rtl="0">
              <a:spcBef>
                <a:spcPts val="580"/>
              </a:spcBef>
              <a:spcAft>
                <a:spcPts val="0"/>
              </a:spcAft>
              <a:buSzPts val="2210"/>
              <a:buChar char="●"/>
            </a:pPr>
            <a:r>
              <a:rPr lang="en"/>
              <a:t>B. Preceding emotional disturbance </a:t>
            </a:r>
            <a:endParaRPr/>
          </a:p>
          <a:p>
            <a:pPr marL="274320" lvl="0" indent="-274320" algn="l" rtl="0">
              <a:spcBef>
                <a:spcPts val="580"/>
              </a:spcBef>
              <a:spcAft>
                <a:spcPts val="0"/>
              </a:spcAft>
              <a:buSzPts val="2210"/>
              <a:buChar char="●"/>
            </a:pPr>
            <a:r>
              <a:rPr lang="en"/>
              <a:t>C. Presence of others</a:t>
            </a:r>
            <a:endParaRPr/>
          </a:p>
          <a:p>
            <a:pPr marL="274320" lvl="0" indent="-274320" algn="l" rtl="0">
              <a:spcBef>
                <a:spcPts val="580"/>
              </a:spcBef>
              <a:spcAft>
                <a:spcPts val="0"/>
              </a:spcAft>
              <a:buSzPts val="2210"/>
              <a:buChar char="●"/>
            </a:pPr>
            <a:r>
              <a:rPr lang="en"/>
              <a:t>D. Frequent injuries</a:t>
            </a:r>
            <a:endParaRPr/>
          </a:p>
          <a:p>
            <a:pPr marL="274320" lvl="0" indent="-133985" algn="l" rtl="0">
              <a:spcBef>
                <a:spcPts val="580"/>
              </a:spcBef>
              <a:spcAft>
                <a:spcPts val="1600"/>
              </a:spcAft>
              <a:buSzPts val="2210"/>
              <a:buNone/>
            </a:pP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87"/>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2800"/>
              <a:buFont typeface="Libre Franklin"/>
              <a:buNone/>
            </a:pPr>
            <a:r>
              <a:rPr lang="en" sz="2800"/>
              <a:t>Which of the following may clearly differentiate attacks of </a:t>
            </a:r>
            <a:r>
              <a:rPr lang="en" sz="2800" i="1"/>
              <a:t>pseudoseizures</a:t>
            </a:r>
            <a:r>
              <a:rPr lang="en" sz="2800"/>
              <a:t> and epileptic seizures?</a:t>
            </a:r>
            <a:endParaRPr sz="2800"/>
          </a:p>
        </p:txBody>
      </p:sp>
      <p:sp>
        <p:nvSpPr>
          <p:cNvPr id="507" name="Google Shape;507;p87"/>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133985" algn="l" rtl="0">
              <a:spcBef>
                <a:spcPts val="0"/>
              </a:spcBef>
              <a:spcAft>
                <a:spcPts val="0"/>
              </a:spcAft>
              <a:buSzPts val="2210"/>
              <a:buNone/>
            </a:pPr>
            <a:endParaRPr/>
          </a:p>
          <a:p>
            <a:pPr marL="274320" lvl="0" indent="-274320" algn="l" rtl="0">
              <a:spcBef>
                <a:spcPts val="580"/>
              </a:spcBef>
              <a:spcAft>
                <a:spcPts val="0"/>
              </a:spcAft>
              <a:buSzPts val="2210"/>
              <a:buChar char="●"/>
            </a:pPr>
            <a:r>
              <a:rPr lang="en"/>
              <a:t>A. Tongue biting</a:t>
            </a:r>
            <a:endParaRPr/>
          </a:p>
          <a:p>
            <a:pPr marL="274320" lvl="0" indent="-274320" algn="l" rtl="0">
              <a:spcBef>
                <a:spcPts val="580"/>
              </a:spcBef>
              <a:spcAft>
                <a:spcPts val="0"/>
              </a:spcAft>
              <a:buSzPts val="2210"/>
              <a:buChar char="●"/>
            </a:pPr>
            <a:r>
              <a:rPr lang="en"/>
              <a:t>B. EEG recording</a:t>
            </a:r>
            <a:endParaRPr/>
          </a:p>
          <a:p>
            <a:pPr marL="274320" lvl="0" indent="-274320" algn="l" rtl="0">
              <a:spcBef>
                <a:spcPts val="580"/>
              </a:spcBef>
              <a:spcAft>
                <a:spcPts val="0"/>
              </a:spcAft>
              <a:buSzPts val="2210"/>
              <a:buChar char="●"/>
            </a:pPr>
            <a:r>
              <a:rPr lang="en"/>
              <a:t>C. Preceding emotional disturbance</a:t>
            </a:r>
            <a:endParaRPr/>
          </a:p>
          <a:p>
            <a:pPr marL="274320" lvl="0" indent="-274320" algn="l" rtl="0">
              <a:spcBef>
                <a:spcPts val="580"/>
              </a:spcBef>
              <a:spcAft>
                <a:spcPts val="0"/>
              </a:spcAft>
              <a:buSzPts val="2210"/>
              <a:buChar char="●"/>
            </a:pPr>
            <a:r>
              <a:rPr lang="en"/>
              <a:t>D. Leg movements</a:t>
            </a:r>
            <a:endParaRPr/>
          </a:p>
          <a:p>
            <a:pPr marL="274320" lvl="0" indent="-133985" algn="l" rtl="0">
              <a:spcBef>
                <a:spcPts val="580"/>
              </a:spcBef>
              <a:spcAft>
                <a:spcPts val="1600"/>
              </a:spcAft>
              <a:buSzPts val="2210"/>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88"/>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3600"/>
              <a:buFont typeface="Libre Franklin"/>
              <a:buNone/>
            </a:pPr>
            <a:r>
              <a:rPr lang="en" sz="3600"/>
              <a:t>Nursing Management of Neurotic Disorders</a:t>
            </a:r>
            <a:endParaRPr sz="3600"/>
          </a:p>
        </p:txBody>
      </p:sp>
      <p:sp>
        <p:nvSpPr>
          <p:cNvPr id="513" name="Google Shape;513;p88"/>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en" i="1"/>
              <a:t>Nursing Assessment</a:t>
            </a:r>
            <a:endParaRPr/>
          </a:p>
          <a:p>
            <a:pPr marL="274320" lvl="0" indent="-274320" algn="l" rtl="0">
              <a:spcBef>
                <a:spcPts val="580"/>
              </a:spcBef>
              <a:spcAft>
                <a:spcPts val="0"/>
              </a:spcAft>
              <a:buSzPts val="2210"/>
              <a:buChar char="●"/>
            </a:pPr>
            <a:r>
              <a:rPr lang="en"/>
              <a:t>Assessment parameters focus on physical symptoms, precipitating factors, avoidance behavior associated with phobia, impact of anxiety on physical functioning, normal coping ability, thought content and social support systems.</a:t>
            </a:r>
            <a:endParaRPr/>
          </a:p>
          <a:p>
            <a:pPr marL="274320" lvl="0" indent="-274320" algn="l" rtl="0">
              <a:spcBef>
                <a:spcPts val="580"/>
              </a:spcBef>
              <a:spcAft>
                <a:spcPts val="1600"/>
              </a:spcAft>
              <a:buSzPts val="2210"/>
              <a:buChar char="●"/>
            </a:pPr>
            <a:r>
              <a:rPr lang="en"/>
              <a:t>Specific symptoms should be noted, along with statements made by the client about subjective distress. The nurse must use clinical judgment to determine the level of anxiety being experienced by the client.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89"/>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Nursing Diagnoses</a:t>
            </a:r>
            <a:endParaRPr/>
          </a:p>
        </p:txBody>
      </p:sp>
      <p:sp>
        <p:nvSpPr>
          <p:cNvPr id="519" name="Google Shape;519;p89"/>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29870" algn="l" rtl="0">
              <a:lnSpc>
                <a:spcPct val="80000"/>
              </a:lnSpc>
              <a:spcBef>
                <a:spcPts val="0"/>
              </a:spcBef>
              <a:spcAft>
                <a:spcPts val="0"/>
              </a:spcAft>
              <a:buSzPts val="1344"/>
              <a:buChar char="●"/>
            </a:pPr>
            <a:r>
              <a:rPr lang="en" sz="1704"/>
              <a:t>Panic anxiety related to real or perceived threat to biological integrity or self-concept, evidenced by various physical and psychological manifestations.</a:t>
            </a:r>
            <a:endParaRPr sz="1100"/>
          </a:p>
          <a:p>
            <a:pPr marL="274320" lvl="0" indent="-229870" algn="l" rtl="0">
              <a:lnSpc>
                <a:spcPct val="80000"/>
              </a:lnSpc>
              <a:spcBef>
                <a:spcPts val="580"/>
              </a:spcBef>
              <a:spcAft>
                <a:spcPts val="0"/>
              </a:spcAft>
              <a:buSzPts val="1344"/>
              <a:buChar char="●"/>
            </a:pPr>
            <a:r>
              <a:rPr lang="en" sz="1704"/>
              <a:t>Ineffective individual coping related to underdeveloped ego, punitive superego, avoidance learning, possible biochemical changes, evidenced by ritualistic behavior or obsessive thoughts.</a:t>
            </a:r>
            <a:endParaRPr sz="1100"/>
          </a:p>
          <a:p>
            <a:pPr marL="274320" lvl="0" indent="-229870" algn="l" rtl="0">
              <a:lnSpc>
                <a:spcPct val="80000"/>
              </a:lnSpc>
              <a:spcBef>
                <a:spcPts val="580"/>
              </a:spcBef>
              <a:spcAft>
                <a:spcPts val="0"/>
              </a:spcAft>
              <a:buSzPts val="1344"/>
              <a:buChar char="●"/>
            </a:pPr>
            <a:r>
              <a:rPr lang="en" sz="1704"/>
              <a:t>Fear related to a specific stimulus (simple phobia), or causing embarrassment to self in front of others, evidenced by behavior directed towards avoidance of the feared object/ situation.</a:t>
            </a:r>
            <a:endParaRPr sz="1100"/>
          </a:p>
          <a:p>
            <a:pPr marL="274320" lvl="0" indent="-229870" algn="l" rtl="0">
              <a:lnSpc>
                <a:spcPct val="80000"/>
              </a:lnSpc>
              <a:spcBef>
                <a:spcPts val="580"/>
              </a:spcBef>
              <a:spcAft>
                <a:spcPts val="0"/>
              </a:spcAft>
              <a:buSzPts val="1344"/>
              <a:buChar char="●"/>
            </a:pPr>
            <a:r>
              <a:rPr lang="en" sz="1704"/>
              <a:t>Social isolation related to fear of being in a place from which one is unable to escape, evidenced by staying alone, refusing to leave the room/home.</a:t>
            </a:r>
            <a:endParaRPr sz="1100"/>
          </a:p>
          <a:p>
            <a:pPr marL="274320" lvl="0" indent="-229870" algn="l" rtl="0">
              <a:lnSpc>
                <a:spcPct val="80000"/>
              </a:lnSpc>
              <a:spcBef>
                <a:spcPts val="580"/>
              </a:spcBef>
              <a:spcAft>
                <a:spcPts val="1600"/>
              </a:spcAft>
              <a:buSzPts val="1344"/>
              <a:buChar char="●"/>
            </a:pPr>
            <a:r>
              <a:rPr lang="en" sz="1704"/>
              <a:t>Powerlessness related to impaired cognition, evidenced by verbal expression of lack of control</a:t>
            </a:r>
            <a:endParaRPr sz="1704"/>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000"/>
              <a:buFont typeface="Libre Franklin"/>
              <a:buNone/>
            </a:pPr>
            <a:r>
              <a:rPr lang="en"/>
              <a:t>Treatment</a:t>
            </a:r>
            <a:endParaRPr/>
          </a:p>
        </p:txBody>
      </p:sp>
      <p:sp>
        <p:nvSpPr>
          <p:cNvPr id="103" name="Google Shape;103;p21"/>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2044"/>
              <a:buNone/>
            </a:pPr>
            <a:r>
              <a:rPr lang="en" sz="1804" b="1"/>
              <a:t>Anxiolytics:</a:t>
            </a:r>
            <a:endParaRPr sz="1200"/>
          </a:p>
          <a:p>
            <a:pPr marL="274320" lvl="0" indent="-236220" algn="l" rtl="0">
              <a:lnSpc>
                <a:spcPct val="80000"/>
              </a:lnSpc>
              <a:spcBef>
                <a:spcPts val="580"/>
              </a:spcBef>
              <a:spcAft>
                <a:spcPts val="0"/>
              </a:spcAft>
              <a:buSzPts val="1444"/>
              <a:buChar char="●"/>
            </a:pPr>
            <a:r>
              <a:rPr lang="en" sz="1804"/>
              <a:t>The benzodiazepines like alprazolam, clonazepam have been used with success in the treatment of generalized anxiety disorder. They can be prescribed on an as-needed basis when the client is feeling particularly anxious.</a:t>
            </a:r>
            <a:endParaRPr sz="1200"/>
          </a:p>
          <a:p>
            <a:pPr marL="274320" lvl="0" indent="-236220" algn="l" rtl="0">
              <a:lnSpc>
                <a:spcPct val="80000"/>
              </a:lnSpc>
              <a:spcBef>
                <a:spcPts val="580"/>
              </a:spcBef>
              <a:spcAft>
                <a:spcPts val="0"/>
              </a:spcAft>
              <a:buSzPts val="1444"/>
              <a:buChar char="●"/>
            </a:pPr>
            <a:r>
              <a:rPr lang="en" sz="1804"/>
              <a:t>The antianxiety agent buspirone (Buspar) is effective in about 60 to 80 percent of clients with generalized anxiety disorder.</a:t>
            </a:r>
            <a:endParaRPr sz="1200"/>
          </a:p>
          <a:p>
            <a:pPr marL="274320" lvl="0" indent="-274320" algn="l" rtl="0">
              <a:lnSpc>
                <a:spcPct val="80000"/>
              </a:lnSpc>
              <a:spcBef>
                <a:spcPts val="580"/>
              </a:spcBef>
              <a:spcAft>
                <a:spcPts val="0"/>
              </a:spcAft>
              <a:buSzPts val="2044"/>
              <a:buNone/>
            </a:pPr>
            <a:r>
              <a:rPr lang="en" sz="1804" b="1"/>
              <a:t>Antidepressants drugs</a:t>
            </a:r>
            <a:endParaRPr sz="1200"/>
          </a:p>
          <a:p>
            <a:pPr marL="274320" lvl="0" indent="-236220" algn="l" rtl="0">
              <a:lnSpc>
                <a:spcPct val="80000"/>
              </a:lnSpc>
              <a:spcBef>
                <a:spcPts val="580"/>
              </a:spcBef>
              <a:spcAft>
                <a:spcPts val="0"/>
              </a:spcAft>
              <a:buSzPts val="1444"/>
              <a:buChar char="●"/>
            </a:pPr>
            <a:r>
              <a:rPr lang="en" sz="1804"/>
              <a:t>SSRI like escitalopram, paroxetine</a:t>
            </a:r>
            <a:endParaRPr sz="1804"/>
          </a:p>
          <a:p>
            <a:pPr marL="274320" lvl="0" indent="-236220" algn="l" rtl="0">
              <a:lnSpc>
                <a:spcPct val="80000"/>
              </a:lnSpc>
              <a:spcBef>
                <a:spcPts val="580"/>
              </a:spcBef>
              <a:spcAft>
                <a:spcPts val="0"/>
              </a:spcAft>
              <a:buSzPts val="1444"/>
              <a:buChar char="●"/>
            </a:pPr>
            <a:r>
              <a:rPr lang="en" sz="1804"/>
              <a:t>NSRI like Duloxetine, Venlafaxine XR</a:t>
            </a:r>
            <a:endParaRPr sz="1200"/>
          </a:p>
          <a:p>
            <a:pPr marL="274320" lvl="0" indent="-274320" algn="l" rtl="0">
              <a:lnSpc>
                <a:spcPct val="80000"/>
              </a:lnSpc>
              <a:spcBef>
                <a:spcPts val="580"/>
              </a:spcBef>
              <a:spcAft>
                <a:spcPts val="0"/>
              </a:spcAft>
              <a:buSzPts val="2044"/>
              <a:buNone/>
            </a:pPr>
            <a:r>
              <a:rPr lang="en" sz="1804" b="1"/>
              <a:t>Antihypertensive Agents</a:t>
            </a:r>
            <a:endParaRPr sz="1200"/>
          </a:p>
          <a:p>
            <a:pPr marL="274320" lvl="0" indent="-236220" algn="l" rtl="0">
              <a:lnSpc>
                <a:spcPct val="80000"/>
              </a:lnSpc>
              <a:spcBef>
                <a:spcPts val="580"/>
              </a:spcBef>
              <a:spcAft>
                <a:spcPts val="1600"/>
              </a:spcAft>
              <a:buSzPts val="1444"/>
              <a:buChar char="●"/>
            </a:pPr>
            <a:r>
              <a:rPr lang="en" sz="1804"/>
              <a:t>Beta blockers (e.g., propranolol, atenolol) potent effects on the somatic manifestations of anxiety (e.g., palpitations, tremors).</a:t>
            </a:r>
            <a:endParaRPr sz="1804"/>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body" idx="1"/>
          </p:nvPr>
        </p:nvSpPr>
        <p:spPr>
          <a:xfrm>
            <a:off x="409000" y="228600"/>
            <a:ext cx="8277900" cy="42861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713"/>
              <a:buNone/>
            </a:pPr>
            <a:r>
              <a:rPr lang="en" sz="1615" b="1"/>
              <a:t>Individual psychotherapy</a:t>
            </a:r>
            <a:endParaRPr sz="1400"/>
          </a:p>
          <a:p>
            <a:pPr marL="274320" lvl="0" indent="-248920" algn="l" rtl="0">
              <a:lnSpc>
                <a:spcPct val="80000"/>
              </a:lnSpc>
              <a:spcBef>
                <a:spcPts val="580"/>
              </a:spcBef>
              <a:spcAft>
                <a:spcPts val="0"/>
              </a:spcAft>
              <a:buSzPts val="1313"/>
              <a:buChar char="●"/>
            </a:pPr>
            <a:r>
              <a:rPr lang="en" sz="1615"/>
              <a:t>focuses on helping patients understand the hypothesized unconscious meaning of the anxiety.</a:t>
            </a:r>
            <a:endParaRPr sz="1400"/>
          </a:p>
          <a:p>
            <a:pPr marL="274320" lvl="0" indent="-248920" algn="l" rtl="0">
              <a:lnSpc>
                <a:spcPct val="80000"/>
              </a:lnSpc>
              <a:spcBef>
                <a:spcPts val="580"/>
              </a:spcBef>
              <a:spcAft>
                <a:spcPts val="0"/>
              </a:spcAft>
              <a:buSzPts val="1313"/>
              <a:buChar char="●"/>
            </a:pPr>
            <a:r>
              <a:rPr lang="en" sz="1615"/>
              <a:t>The psychotherapist also can use logical and rational explanations to increase the client’s understanding about various situations that create anxiety in his or her life.</a:t>
            </a:r>
            <a:endParaRPr sz="1400"/>
          </a:p>
          <a:p>
            <a:pPr marL="274320" lvl="0" indent="-248920" algn="l" rtl="0">
              <a:lnSpc>
                <a:spcPct val="80000"/>
              </a:lnSpc>
              <a:spcBef>
                <a:spcPts val="580"/>
              </a:spcBef>
              <a:spcAft>
                <a:spcPts val="0"/>
              </a:spcAft>
              <a:buSzPts val="1313"/>
              <a:buChar char="●"/>
            </a:pPr>
            <a:r>
              <a:rPr lang="en" sz="1615"/>
              <a:t>Psychoeducational information may also be presented in individual psychotherapy.</a:t>
            </a:r>
            <a:endParaRPr sz="1400"/>
          </a:p>
          <a:p>
            <a:pPr marL="274320" lvl="0" indent="-274320" algn="l" rtl="0">
              <a:lnSpc>
                <a:spcPct val="80000"/>
              </a:lnSpc>
              <a:spcBef>
                <a:spcPts val="580"/>
              </a:spcBef>
              <a:spcAft>
                <a:spcPts val="0"/>
              </a:spcAft>
              <a:buSzPts val="1713"/>
              <a:buNone/>
            </a:pPr>
            <a:r>
              <a:rPr lang="en" sz="1615" b="1"/>
              <a:t>Cognitive behavioural therapy</a:t>
            </a:r>
            <a:endParaRPr sz="1400"/>
          </a:p>
          <a:p>
            <a:pPr marL="274320" lvl="0" indent="-248920" algn="l" rtl="0">
              <a:lnSpc>
                <a:spcPct val="80000"/>
              </a:lnSpc>
              <a:spcBef>
                <a:spcPts val="580"/>
              </a:spcBef>
              <a:spcAft>
                <a:spcPts val="0"/>
              </a:spcAft>
              <a:buSzPts val="1313"/>
              <a:buChar char="●"/>
            </a:pPr>
            <a:r>
              <a:rPr lang="en" sz="1615"/>
              <a:t>A structured approach, CBT focuses on problems and the thought process that affects them, identifies distorted thoughts and maladaptive behaviors, and then develops ways to change them, including problem solving and homework.</a:t>
            </a:r>
            <a:endParaRPr sz="1400"/>
          </a:p>
          <a:p>
            <a:pPr marL="274320" lvl="0" indent="-274320" algn="l" rtl="0">
              <a:lnSpc>
                <a:spcPct val="80000"/>
              </a:lnSpc>
              <a:spcBef>
                <a:spcPts val="580"/>
              </a:spcBef>
              <a:spcAft>
                <a:spcPts val="0"/>
              </a:spcAft>
              <a:buSzPts val="1713"/>
              <a:buNone/>
            </a:pPr>
            <a:r>
              <a:rPr lang="en" sz="1615" b="1"/>
              <a:t>Relaxation Techniques</a:t>
            </a:r>
            <a:endParaRPr sz="1400"/>
          </a:p>
          <a:p>
            <a:pPr marL="274320" lvl="0" indent="-248920" algn="l" rtl="0">
              <a:lnSpc>
                <a:spcPct val="80000"/>
              </a:lnSpc>
              <a:spcBef>
                <a:spcPts val="580"/>
              </a:spcBef>
              <a:spcAft>
                <a:spcPts val="0"/>
              </a:spcAft>
              <a:buSzPts val="1313"/>
              <a:buChar char="●"/>
            </a:pPr>
            <a:r>
              <a:rPr lang="en" sz="1615"/>
              <a:t>In patients with mild to moderate anxiety, relaxation techniques are very useful. These techniques are used by the patient himself as a routine exercise everyday and also whenever anxiety-provoking situation is at hand.</a:t>
            </a:r>
            <a:endParaRPr sz="1400"/>
          </a:p>
          <a:p>
            <a:pPr marL="274320" lvl="0" indent="-248920" algn="l" rtl="0">
              <a:lnSpc>
                <a:spcPct val="80000"/>
              </a:lnSpc>
              <a:spcBef>
                <a:spcPts val="580"/>
              </a:spcBef>
              <a:spcAft>
                <a:spcPts val="1600"/>
              </a:spcAft>
              <a:buSzPts val="1313"/>
              <a:buChar char="●"/>
            </a:pPr>
            <a:r>
              <a:rPr lang="en" sz="1615"/>
              <a:t>These techniques include Jacobson’s progres sive relaxation technique, yoga, </a:t>
            </a:r>
            <a:r>
              <a:rPr lang="en" sz="1615" i="1"/>
              <a:t>pranayama, self-hypnosis, </a:t>
            </a:r>
            <a:r>
              <a:rPr lang="en" sz="1615"/>
              <a:t>and meditation.</a:t>
            </a:r>
            <a:endParaRPr sz="1615"/>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4825</Words>
  <Application>Microsoft Office PowerPoint</Application>
  <PresentationFormat>On-screen Show (16:9)</PresentationFormat>
  <Paragraphs>385</Paragraphs>
  <Slides>76</Slides>
  <Notes>76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Roboto</vt:lpstr>
      <vt:lpstr>Libre Franklin</vt:lpstr>
      <vt:lpstr>Libre Baskerville</vt:lpstr>
      <vt:lpstr>Simple Light</vt:lpstr>
      <vt:lpstr>UNIT 7: Neurotic Disorder/ Stress Related Disorder</vt:lpstr>
      <vt:lpstr>Anxiety</vt:lpstr>
      <vt:lpstr>Generalized anxiety disorders</vt:lpstr>
      <vt:lpstr>Etiology of GAD  </vt:lpstr>
      <vt:lpstr>PowerPoint Presentation</vt:lpstr>
      <vt:lpstr>Symptoms: According to DSM V</vt:lpstr>
      <vt:lpstr>According to ICD 10</vt:lpstr>
      <vt:lpstr>Treatment</vt:lpstr>
      <vt:lpstr>PowerPoint Presentation</vt:lpstr>
      <vt:lpstr>Obsessive Compulsive Disorder</vt:lpstr>
      <vt:lpstr>PowerPoint Presentation</vt:lpstr>
      <vt:lpstr>The OCD cycle </vt:lpstr>
      <vt:lpstr>Predisposing factors</vt:lpstr>
      <vt:lpstr>Biological factor</vt:lpstr>
      <vt:lpstr>Diagnostic guidelines acc. to ICD 10</vt:lpstr>
      <vt:lpstr>Treatment</vt:lpstr>
      <vt:lpstr>PowerPoint Presentation</vt:lpstr>
      <vt:lpstr>Post-Traumatic Stress Disorder</vt:lpstr>
      <vt:lpstr>Cont..</vt:lpstr>
      <vt:lpstr>Predisposing  factors</vt:lpstr>
      <vt:lpstr>PowerPoint Presentation</vt:lpstr>
      <vt:lpstr>PowerPoint Presentation</vt:lpstr>
      <vt:lpstr>PowerPoint Presentation</vt:lpstr>
      <vt:lpstr>PowerPoint Presentation</vt:lpstr>
      <vt:lpstr>PowerPoint Presentation</vt:lpstr>
      <vt:lpstr>PowerPoint Presentation</vt:lpstr>
      <vt:lpstr>Symptoms of PTSD</vt:lpstr>
      <vt:lpstr>Re-experiencing the symptoms.</vt:lpstr>
      <vt:lpstr>Avoidance.</vt:lpstr>
      <vt:lpstr>Increased Arousal.</vt:lpstr>
      <vt:lpstr>Depressive Cognition</vt:lpstr>
      <vt:lpstr>. According to ICD 10</vt:lpstr>
      <vt:lpstr>Treatment of PTSD</vt:lpstr>
      <vt:lpstr>PowerPoint Presentation</vt:lpstr>
      <vt:lpstr>Assignment</vt:lpstr>
      <vt:lpstr>Conversion Disorder</vt:lpstr>
      <vt:lpstr>PowerPoint Presentation</vt:lpstr>
      <vt:lpstr>PowerPoint Presentation</vt:lpstr>
      <vt:lpstr>PowerPoint Presentation</vt:lpstr>
      <vt:lpstr>PowerPoint Presentation</vt:lpstr>
      <vt:lpstr>Predisposing factors</vt:lpstr>
      <vt:lpstr>PowerPoint Presentation</vt:lpstr>
      <vt:lpstr>PowerPoint Presentation</vt:lpstr>
      <vt:lpstr>Clinical Manifestations </vt:lpstr>
      <vt:lpstr>Treatment </vt:lpstr>
      <vt:lpstr>     PSYCHOPHYSIOLOGICAL/PSYCHOSOMATIC DISORDERS </vt:lpstr>
      <vt:lpstr>        Common Examples of Psychological</vt:lpstr>
      <vt:lpstr>Treatment</vt:lpstr>
      <vt:lpstr>Nursing Management of Neurotic Disorder</vt:lpstr>
      <vt:lpstr>Nursing Assessment</vt:lpstr>
      <vt:lpstr>Nursing Diagnosis</vt:lpstr>
      <vt:lpstr>PowerPoint Presentation</vt:lpstr>
      <vt:lpstr>PowerPoint Presentation</vt:lpstr>
      <vt:lpstr>PowerPoint Presentation</vt:lpstr>
      <vt:lpstr>Nursing Intervention</vt:lpstr>
      <vt:lpstr>Panic anxiety, related to real or perceived threat to biological integrity evidenced by the features of panic anxiety </vt:lpstr>
      <vt:lpstr>PowerPoint Presentation</vt:lpstr>
      <vt:lpstr>Powerlessness related to impaired cognition evidenced by verbal expression of no control over life situation.</vt:lpstr>
      <vt:lpstr>PowerPoint Presentation</vt:lpstr>
      <vt:lpstr>Fear related to a specific situation</vt:lpstr>
      <vt:lpstr>Ineffective coping….. Evidenced by compulsive behavior</vt:lpstr>
      <vt:lpstr>PowerPoint Presentation</vt:lpstr>
      <vt:lpstr>For Conversion disorder Disturbed Sensory Perception related to repressed severe anxiety</vt:lpstr>
      <vt:lpstr>PowerPoint Presentation</vt:lpstr>
      <vt:lpstr>For Hypochondriasis Fear (of having a serious disease)….</vt:lpstr>
      <vt:lpstr>PowerPoint Presentation</vt:lpstr>
      <vt:lpstr>Generalized anxiety disorder is characterized by </vt:lpstr>
      <vt:lpstr>Claustrophobia means fear of</vt:lpstr>
      <vt:lpstr>Agoraphobia is characterized by</vt:lpstr>
      <vt:lpstr>4. Which of the following may be seen in dissociative disorders?</vt:lpstr>
      <vt:lpstr>Respiratory alkalosis is seen in </vt:lpstr>
      <vt:lpstr>La belle indifference may be seen in</vt:lpstr>
      <vt:lpstr>Psychogenic seizures are characterized by all, except</vt:lpstr>
      <vt:lpstr>Which of the following may clearly differentiate attacks of pseudoseizures and epileptic seizures?</vt:lpstr>
      <vt:lpstr>Nursing Management of Neurotic Disorders</vt:lpstr>
      <vt:lpstr>Nursing Diagnoses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 Neurotic Disorder/ Stress Related Disorder</dc:title>
  <dc:creator>nishan thapa</dc:creator>
  <cp:lastModifiedBy>Microsoft account</cp:lastModifiedBy>
  <cp:revision>1</cp:revision>
  <dcterms:modified xsi:type="dcterms:W3CDTF">2020-12-22T12:26:34Z</dcterms:modified>
</cp:coreProperties>
</file>