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Arv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7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603382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14188b16b_3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914188b16b_3_7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28650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14188b16b_3_11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914188b16b_3_11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328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14188b16b_3_11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914188b16b_3_11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635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14188b16b_3_12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914188b16b_3_12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262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14188b16b_3_12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914188b16b_3_12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638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14188b16b_3_12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914188b16b_3_12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331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14188b16b_3_13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914188b16b_3_13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071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14188b16b_3_13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914188b16b_3_13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657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14188b16b_3_14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914188b16b_3_14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2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14188b16b_3_14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914188b16b_3_14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16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14188b16b_3_14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914188b16b_3_14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5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14188b16b_3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914188b16b_3_7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46179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14188b16b_3_15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914188b16b_3_15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807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14188b16b_3_15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914188b16b_3_15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15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14188b16b_3_16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914188b16b_3_16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43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14188b16b_3_16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914188b16b_3_16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816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914188b16b_3_17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914188b16b_3_17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55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14188b16b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914188b16b_3_8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723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14188b16b_3_8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914188b16b_3_8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614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14188b16b_3_8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914188b16b_3_8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14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14188b16b_3_9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914188b16b_3_9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36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14188b16b_3_9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914188b16b_3_9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49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14188b16b_3_10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914188b16b_3_10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21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14188b16b_3_10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914188b16b_3_10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81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3"/>
        <p:cNvGrpSpPr/>
        <p:nvPr/>
      </p:nvGrpSpPr>
      <p:grpSpPr>
        <a:xfrm>
          <a:off x="0" y="0"/>
          <a:ext cx="0" cy="0"/>
          <a:chOff x="0" y="0"/>
          <a:chExt cx="0" cy="0"/>
        </a:xfrm>
      </p:grpSpPr>
      <p:pic>
        <p:nvPicPr>
          <p:cNvPr id="54" name="Google Shape;54;p14" descr="Death_to_stock_photography_Vibrant-(9-of-10).jpg"/>
          <p:cNvPicPr preferRelativeResize="0"/>
          <p:nvPr/>
        </p:nvPicPr>
        <p:blipFill rotWithShape="1">
          <a:blip r:embed="rId2">
            <a:alphaModFix/>
          </a:blip>
          <a:srcRect/>
          <a:stretch/>
        </p:blipFill>
        <p:spPr>
          <a:xfrm>
            <a:off x="1990451" y="-15575"/>
            <a:ext cx="1037699" cy="1037699"/>
          </a:xfrm>
          <a:prstGeom prst="rect">
            <a:avLst/>
          </a:prstGeom>
          <a:noFill/>
          <a:ln>
            <a:noFill/>
          </a:ln>
        </p:spPr>
      </p:pic>
      <p:pic>
        <p:nvPicPr>
          <p:cNvPr id="55" name="Google Shape;55;p14" descr="Death_to_stock_communicate_hands_2.jpg"/>
          <p:cNvPicPr preferRelativeResize="0"/>
          <p:nvPr/>
        </p:nvPicPr>
        <p:blipFill rotWithShape="1">
          <a:blip r:embed="rId3">
            <a:alphaModFix/>
          </a:blip>
          <a:srcRect/>
          <a:stretch/>
        </p:blipFill>
        <p:spPr>
          <a:xfrm>
            <a:off x="8041323" y="1991825"/>
            <a:ext cx="1159827" cy="1159799"/>
          </a:xfrm>
          <a:prstGeom prst="rect">
            <a:avLst/>
          </a:prstGeom>
          <a:noFill/>
          <a:ln>
            <a:noFill/>
          </a:ln>
        </p:spPr>
      </p:pic>
      <p:pic>
        <p:nvPicPr>
          <p:cNvPr id="56" name="Google Shape;56;p14" descr="Death_to_stock_photography_Vibrant-(10-of-10).jpg"/>
          <p:cNvPicPr preferRelativeResize="0"/>
          <p:nvPr/>
        </p:nvPicPr>
        <p:blipFill rotWithShape="1">
          <a:blip r:embed="rId4">
            <a:alphaModFix/>
          </a:blip>
          <a:srcRect/>
          <a:stretch/>
        </p:blipFill>
        <p:spPr>
          <a:xfrm>
            <a:off x="-70425" y="3081825"/>
            <a:ext cx="2070675" cy="2070675"/>
          </a:xfrm>
          <a:prstGeom prst="rect">
            <a:avLst/>
          </a:prstGeom>
          <a:noFill/>
          <a:ln>
            <a:noFill/>
          </a:ln>
        </p:spPr>
      </p:pic>
      <p:pic>
        <p:nvPicPr>
          <p:cNvPr id="57" name="Google Shape;57;p14" descr="Death_to_stock_communicate_hands_5.jpg"/>
          <p:cNvPicPr preferRelativeResize="0"/>
          <p:nvPr/>
        </p:nvPicPr>
        <p:blipFill rotWithShape="1">
          <a:blip r:embed="rId5">
            <a:alphaModFix/>
          </a:blip>
          <a:srcRect/>
          <a:stretch/>
        </p:blipFill>
        <p:spPr>
          <a:xfrm>
            <a:off x="7143750" y="2224"/>
            <a:ext cx="2057399" cy="2057399"/>
          </a:xfrm>
          <a:prstGeom prst="rect">
            <a:avLst/>
          </a:prstGeom>
          <a:noFill/>
          <a:ln>
            <a:noFill/>
          </a:ln>
        </p:spPr>
      </p:pic>
      <p:pic>
        <p:nvPicPr>
          <p:cNvPr id="58" name="Google Shape;58;p14" descr="Death_to_stock_communicate_hands_9-.jpg"/>
          <p:cNvPicPr preferRelativeResize="0"/>
          <p:nvPr/>
        </p:nvPicPr>
        <p:blipFill rotWithShape="1">
          <a:blip r:embed="rId6">
            <a:alphaModFix/>
          </a:blip>
          <a:srcRect/>
          <a:stretch/>
        </p:blipFill>
        <p:spPr>
          <a:xfrm>
            <a:off x="-71493" y="1017181"/>
            <a:ext cx="2070675" cy="2070675"/>
          </a:xfrm>
          <a:prstGeom prst="rect">
            <a:avLst/>
          </a:prstGeom>
          <a:noFill/>
          <a:ln>
            <a:noFill/>
          </a:ln>
        </p:spPr>
      </p:pic>
      <p:sp>
        <p:nvSpPr>
          <p:cNvPr id="59" name="Google Shape;59;p14"/>
          <p:cNvSpPr/>
          <p:nvPr/>
        </p:nvSpPr>
        <p:spPr>
          <a:xfrm>
            <a:off x="-72626" y="2048176"/>
            <a:ext cx="1037699" cy="10376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965073" y="4114876"/>
            <a:ext cx="1037699" cy="1037699"/>
          </a:xfrm>
          <a:prstGeom prst="rect">
            <a:avLst/>
          </a:prstGeom>
          <a:solidFill>
            <a:srgbClr val="CEDBE0">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4" descr="DeathtoStock_Clementine10.jpg"/>
          <p:cNvPicPr preferRelativeResize="0"/>
          <p:nvPr/>
        </p:nvPicPr>
        <p:blipFill rotWithShape="1">
          <a:blip r:embed="rId7">
            <a:alphaModFix/>
          </a:blip>
          <a:srcRect/>
          <a:stretch/>
        </p:blipFill>
        <p:spPr>
          <a:xfrm>
            <a:off x="4056643" y="4111407"/>
            <a:ext cx="1037699" cy="1037674"/>
          </a:xfrm>
          <a:prstGeom prst="rect">
            <a:avLst/>
          </a:prstGeom>
          <a:noFill/>
          <a:ln>
            <a:noFill/>
          </a:ln>
        </p:spPr>
      </p:pic>
      <p:pic>
        <p:nvPicPr>
          <p:cNvPr id="62" name="Google Shape;62;p14" descr="Death_to_stock_communicate_hands_4.jpg"/>
          <p:cNvPicPr preferRelativeResize="0"/>
          <p:nvPr/>
        </p:nvPicPr>
        <p:blipFill rotWithShape="1">
          <a:blip r:embed="rId8">
            <a:alphaModFix/>
          </a:blip>
          <a:srcRect/>
          <a:stretch/>
        </p:blipFill>
        <p:spPr>
          <a:xfrm>
            <a:off x="7142538" y="3085375"/>
            <a:ext cx="2070675" cy="2070675"/>
          </a:xfrm>
          <a:prstGeom prst="rect">
            <a:avLst/>
          </a:prstGeom>
          <a:noFill/>
          <a:ln>
            <a:noFill/>
          </a:ln>
        </p:spPr>
      </p:pic>
      <p:pic>
        <p:nvPicPr>
          <p:cNvPr id="63" name="Google Shape;63;p14" descr="DeathtoStock_Simplify3.jpg"/>
          <p:cNvPicPr preferRelativeResize="0"/>
          <p:nvPr/>
        </p:nvPicPr>
        <p:blipFill rotWithShape="1">
          <a:blip r:embed="rId9">
            <a:alphaModFix/>
          </a:blip>
          <a:srcRect/>
          <a:stretch/>
        </p:blipFill>
        <p:spPr>
          <a:xfrm>
            <a:off x="-66600" y="-18106"/>
            <a:ext cx="1037699" cy="1037732"/>
          </a:xfrm>
          <a:prstGeom prst="rect">
            <a:avLst/>
          </a:prstGeom>
          <a:noFill/>
          <a:ln>
            <a:noFill/>
          </a:ln>
        </p:spPr>
      </p:pic>
      <p:pic>
        <p:nvPicPr>
          <p:cNvPr id="64" name="Google Shape;64;p14" descr="Death_to_stock_communicate_hands_1.jpg"/>
          <p:cNvPicPr preferRelativeResize="0"/>
          <p:nvPr/>
        </p:nvPicPr>
        <p:blipFill rotWithShape="1">
          <a:blip r:embed="rId10">
            <a:alphaModFix/>
          </a:blip>
          <a:srcRect/>
          <a:stretch/>
        </p:blipFill>
        <p:spPr>
          <a:xfrm>
            <a:off x="5082293" y="-18074"/>
            <a:ext cx="1037699" cy="1037699"/>
          </a:xfrm>
          <a:prstGeom prst="rect">
            <a:avLst/>
          </a:prstGeom>
          <a:noFill/>
          <a:ln>
            <a:noFill/>
          </a:ln>
        </p:spPr>
      </p:pic>
      <p:pic>
        <p:nvPicPr>
          <p:cNvPr id="65" name="Google Shape;65;p14" descr="Death_to_stock_communicate_hands_3.jpg"/>
          <p:cNvPicPr preferRelativeResize="0"/>
          <p:nvPr/>
        </p:nvPicPr>
        <p:blipFill rotWithShape="1">
          <a:blip r:embed="rId11">
            <a:alphaModFix/>
          </a:blip>
          <a:srcRect/>
          <a:stretch/>
        </p:blipFill>
        <p:spPr>
          <a:xfrm>
            <a:off x="3018950" y="4105800"/>
            <a:ext cx="1037699" cy="1037699"/>
          </a:xfrm>
          <a:prstGeom prst="rect">
            <a:avLst/>
          </a:prstGeom>
          <a:noFill/>
          <a:ln>
            <a:noFill/>
          </a:ln>
        </p:spPr>
      </p:pic>
      <p:sp>
        <p:nvSpPr>
          <p:cNvPr id="66" name="Google Shape;66;p14"/>
          <p:cNvSpPr/>
          <p:nvPr/>
        </p:nvSpPr>
        <p:spPr>
          <a:xfrm flipH="1">
            <a:off x="971549" y="-6119"/>
            <a:ext cx="1028700" cy="1028700"/>
          </a:xfrm>
          <a:prstGeom prst="rect">
            <a:avLst/>
          </a:prstGeom>
          <a:solidFill>
            <a:srgbClr val="B0D8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flipH="1">
            <a:off x="2000249" y="4114889"/>
            <a:ext cx="1028700" cy="1028700"/>
          </a:xfrm>
          <a:prstGeom prst="rect">
            <a:avLst/>
          </a:prstGeom>
          <a:solidFill>
            <a:srgbClr val="EDC6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flipH="1">
            <a:off x="3028949" y="0"/>
            <a:ext cx="1028700" cy="1028700"/>
          </a:xfrm>
          <a:prstGeom prst="rect">
            <a:avLst/>
          </a:prstGeom>
          <a:solidFill>
            <a:srgbClr val="CEDB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flipH="1">
            <a:off x="5086349" y="4114889"/>
            <a:ext cx="1028700" cy="1028700"/>
          </a:xfrm>
          <a:prstGeom prst="rect">
            <a:avLst/>
          </a:prstGeom>
          <a:solidFill>
            <a:srgbClr val="7198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flipH="1">
            <a:off x="6115049" y="4114889"/>
            <a:ext cx="1028700" cy="1028700"/>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flipH="1">
            <a:off x="6117974" y="-9555"/>
            <a:ext cx="1028700" cy="1028700"/>
          </a:xfrm>
          <a:prstGeom prst="rect">
            <a:avLst/>
          </a:prstGeom>
          <a:solidFill>
            <a:srgbClr val="37A9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flipH="1">
            <a:off x="4057649" y="0"/>
            <a:ext cx="1028700" cy="1028700"/>
          </a:xfrm>
          <a:prstGeom prst="rect">
            <a:avLst/>
          </a:prstGeom>
          <a:solidFill>
            <a:srgbClr val="FAA9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2000250" y="1019175"/>
            <a:ext cx="5143499" cy="3095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txBox="1">
            <a:spLocks noGrp="1"/>
          </p:cNvSpPr>
          <p:nvPr>
            <p:ph type="ctrTitle"/>
          </p:nvPr>
        </p:nvSpPr>
        <p:spPr>
          <a:xfrm>
            <a:off x="2961550" y="1991825"/>
            <a:ext cx="3220800" cy="1159799"/>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75" name="Google Shape;75;p14"/>
          <p:cNvSpPr/>
          <p:nvPr/>
        </p:nvSpPr>
        <p:spPr>
          <a:xfrm flipH="1">
            <a:off x="7144834" y="2563115"/>
            <a:ext cx="518700" cy="518700"/>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flipH="1">
            <a:off x="2507334" y="500440"/>
            <a:ext cx="518700" cy="518700"/>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flipH="1">
            <a:off x="8172291" y="8"/>
            <a:ext cx="971700" cy="9713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4566117" y="-49"/>
            <a:ext cx="518700" cy="518700"/>
          </a:xfrm>
          <a:prstGeom prst="rect">
            <a:avLst/>
          </a:prstGeom>
          <a:solidFill>
            <a:srgbClr val="CEDBE0">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flipH="1">
            <a:off x="453009" y="-59"/>
            <a:ext cx="518700" cy="518700"/>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7138685" y="3085376"/>
            <a:ext cx="1037699" cy="10376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flipH="1">
            <a:off x="7143750" y="2057450"/>
            <a:ext cx="1037699" cy="1037699"/>
          </a:xfrm>
          <a:prstGeom prst="rect">
            <a:avLst/>
          </a:prstGeom>
          <a:solidFill>
            <a:srgbClr val="CEDB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3">
  <p:cSld name="Blank 3">
    <p:spTree>
      <p:nvGrpSpPr>
        <p:cNvPr id="1" name="Shape 82"/>
        <p:cNvGrpSpPr/>
        <p:nvPr/>
      </p:nvGrpSpPr>
      <p:grpSpPr>
        <a:xfrm>
          <a:off x="0" y="0"/>
          <a:ext cx="0" cy="0"/>
          <a:chOff x="0" y="0"/>
          <a:chExt cx="0" cy="0"/>
        </a:xfrm>
      </p:grpSpPr>
      <p:pic>
        <p:nvPicPr>
          <p:cNvPr id="83" name="Google Shape;83;p15" descr="DeathtoStock_Clementine10.jpg"/>
          <p:cNvPicPr preferRelativeResize="0"/>
          <p:nvPr/>
        </p:nvPicPr>
        <p:blipFill rotWithShape="1">
          <a:blip r:embed="rId2">
            <a:alphaModFix/>
          </a:blip>
          <a:srcRect/>
          <a:stretch/>
        </p:blipFill>
        <p:spPr>
          <a:xfrm>
            <a:off x="7277752" y="1861708"/>
            <a:ext cx="933084" cy="933087"/>
          </a:xfrm>
          <a:prstGeom prst="rect">
            <a:avLst/>
          </a:prstGeom>
          <a:noFill/>
          <a:ln>
            <a:noFill/>
          </a:ln>
        </p:spPr>
      </p:pic>
      <p:pic>
        <p:nvPicPr>
          <p:cNvPr id="84" name="Google Shape;84;p15" descr="Death_to_stock_communicate_hands_9-.jpg"/>
          <p:cNvPicPr preferRelativeResize="0"/>
          <p:nvPr/>
        </p:nvPicPr>
        <p:blipFill rotWithShape="1">
          <a:blip r:embed="rId3">
            <a:alphaModFix/>
          </a:blip>
          <a:srcRect/>
          <a:stretch/>
        </p:blipFill>
        <p:spPr>
          <a:xfrm>
            <a:off x="7275841" y="8"/>
            <a:ext cx="1868082" cy="1868084"/>
          </a:xfrm>
          <a:prstGeom prst="rect">
            <a:avLst/>
          </a:prstGeom>
          <a:noFill/>
          <a:ln>
            <a:noFill/>
          </a:ln>
        </p:spPr>
      </p:pic>
      <p:sp>
        <p:nvSpPr>
          <p:cNvPr id="85" name="Google Shape;85;p15"/>
          <p:cNvSpPr/>
          <p:nvPr/>
        </p:nvSpPr>
        <p:spPr>
          <a:xfrm>
            <a:off x="6344788" y="12"/>
            <a:ext cx="932999" cy="932999"/>
          </a:xfrm>
          <a:prstGeom prst="rect">
            <a:avLst/>
          </a:prstGeom>
          <a:solidFill>
            <a:srgbClr val="CEDB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8210900" y="1862680"/>
            <a:ext cx="932999" cy="932999"/>
          </a:xfrm>
          <a:prstGeom prst="rect">
            <a:avLst/>
          </a:prstGeom>
          <a:solidFill>
            <a:srgbClr val="7198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8210892" y="930218"/>
            <a:ext cx="932999" cy="9329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286" y="3743869"/>
            <a:ext cx="932999" cy="932999"/>
          </a:xfrm>
          <a:prstGeom prst="rect">
            <a:avLst/>
          </a:prstGeom>
          <a:solidFill>
            <a:srgbClr val="B0D8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292" y="4676847"/>
            <a:ext cx="466499" cy="466499"/>
          </a:xfrm>
          <a:prstGeom prst="rect">
            <a:avLst/>
          </a:prstGeom>
          <a:solidFill>
            <a:srgbClr val="CEDB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300" y="3743866"/>
            <a:ext cx="466499" cy="4664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8677502" y="2798990"/>
            <a:ext cx="466499" cy="466499"/>
          </a:xfrm>
          <a:prstGeom prst="rect">
            <a:avLst/>
          </a:prstGeom>
          <a:solidFill>
            <a:srgbClr val="B0D8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7277743" y="0"/>
            <a:ext cx="466499" cy="4664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 name="Google Shape;93;p15"/>
          <p:cNvGrpSpPr/>
          <p:nvPr/>
        </p:nvGrpSpPr>
        <p:grpSpPr>
          <a:xfrm>
            <a:off x="8431832" y="1151245"/>
            <a:ext cx="490564" cy="490564"/>
            <a:chOff x="5941025" y="3634400"/>
            <a:chExt cx="467650" cy="467650"/>
          </a:xfrm>
        </p:grpSpPr>
        <p:sp>
          <p:nvSpPr>
            <p:cNvPr id="94" name="Google Shape;94;p15"/>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842475" y="1197075"/>
            <a:ext cx="4115399" cy="621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02" name="Google Shape;102;p16"/>
          <p:cNvSpPr txBox="1">
            <a:spLocks noGrp="1"/>
          </p:cNvSpPr>
          <p:nvPr>
            <p:ph type="body" idx="1"/>
          </p:nvPr>
        </p:nvSpPr>
        <p:spPr>
          <a:xfrm>
            <a:off x="1842475" y="1918281"/>
            <a:ext cx="4115399"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228600" algn="l">
              <a:lnSpc>
                <a:spcPct val="100000"/>
              </a:lnSpc>
              <a:spcBef>
                <a:spcPts val="0"/>
              </a:spcBef>
              <a:spcAft>
                <a:spcPts val="0"/>
              </a:spcAft>
              <a:buSzPts val="1600"/>
              <a:buNone/>
              <a:defRPr/>
            </a:lvl5pPr>
            <a:lvl6pPr marL="2743200" lvl="5" indent="-228600" algn="l">
              <a:lnSpc>
                <a:spcPct val="100000"/>
              </a:lnSpc>
              <a:spcBef>
                <a:spcPts val="0"/>
              </a:spcBef>
              <a:spcAft>
                <a:spcPts val="0"/>
              </a:spcAft>
              <a:buSzPts val="1600"/>
              <a:buNone/>
              <a:defRPr/>
            </a:lvl6pPr>
            <a:lvl7pPr marL="3200400" lvl="6" indent="-228600" algn="l">
              <a:lnSpc>
                <a:spcPct val="100000"/>
              </a:lnSpc>
              <a:spcBef>
                <a:spcPts val="0"/>
              </a:spcBef>
              <a:spcAft>
                <a:spcPts val="0"/>
              </a:spcAft>
              <a:buSzPts val="1600"/>
              <a:buNone/>
              <a:defRPr/>
            </a:lvl7pPr>
            <a:lvl8pPr marL="3657600" lvl="7" indent="-228600" algn="l">
              <a:lnSpc>
                <a:spcPct val="100000"/>
              </a:lnSpc>
              <a:spcBef>
                <a:spcPts val="0"/>
              </a:spcBef>
              <a:spcAft>
                <a:spcPts val="0"/>
              </a:spcAft>
              <a:buSzPts val="1600"/>
              <a:buNone/>
              <a:defRPr/>
            </a:lvl8pPr>
            <a:lvl9pPr marL="4114800" lvl="8" indent="-228600" algn="l">
              <a:lnSpc>
                <a:spcPct val="100000"/>
              </a:lnSpc>
              <a:spcBef>
                <a:spcPts val="0"/>
              </a:spcBef>
              <a:spcAft>
                <a:spcPts val="0"/>
              </a:spcAft>
              <a:buSzPts val="1600"/>
              <a:buNone/>
              <a:defRPr/>
            </a:lvl9pPr>
          </a:lstStyle>
          <a:p>
            <a:endParaRPr/>
          </a:p>
        </p:txBody>
      </p:sp>
      <p:pic>
        <p:nvPicPr>
          <p:cNvPr id="103" name="Google Shape;103;p16" descr="Death_to_stock_communicate_hands_2.jpg"/>
          <p:cNvPicPr preferRelativeResize="0"/>
          <p:nvPr/>
        </p:nvPicPr>
        <p:blipFill rotWithShape="1">
          <a:blip r:embed="rId2">
            <a:alphaModFix/>
          </a:blip>
          <a:srcRect/>
          <a:stretch/>
        </p:blipFill>
        <p:spPr>
          <a:xfrm>
            <a:off x="8106184" y="2070682"/>
            <a:ext cx="1037814" cy="1037812"/>
          </a:xfrm>
          <a:prstGeom prst="rect">
            <a:avLst/>
          </a:prstGeom>
          <a:noFill/>
          <a:ln>
            <a:noFill/>
          </a:ln>
        </p:spPr>
      </p:pic>
      <p:pic>
        <p:nvPicPr>
          <p:cNvPr id="104" name="Google Shape;104;p16" descr="Death_to_stock_communicate_hands_5.jpg"/>
          <p:cNvPicPr preferRelativeResize="0"/>
          <p:nvPr/>
        </p:nvPicPr>
        <p:blipFill rotWithShape="1">
          <a:blip r:embed="rId3">
            <a:alphaModFix/>
          </a:blip>
          <a:srcRect/>
          <a:stretch/>
        </p:blipFill>
        <p:spPr>
          <a:xfrm>
            <a:off x="7066221" y="9"/>
            <a:ext cx="2077779" cy="2077770"/>
          </a:xfrm>
          <a:prstGeom prst="rect">
            <a:avLst/>
          </a:prstGeom>
          <a:noFill/>
          <a:ln>
            <a:noFill/>
          </a:ln>
        </p:spPr>
      </p:pic>
      <p:sp>
        <p:nvSpPr>
          <p:cNvPr id="105" name="Google Shape;105;p16"/>
          <p:cNvSpPr/>
          <p:nvPr/>
        </p:nvSpPr>
        <p:spPr>
          <a:xfrm>
            <a:off x="7070023" y="2072329"/>
            <a:ext cx="1037699" cy="1037699"/>
          </a:xfrm>
          <a:prstGeom prst="rect">
            <a:avLst/>
          </a:prstGeom>
          <a:solidFill>
            <a:srgbClr val="CEDB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8106244" y="3108512"/>
            <a:ext cx="1037699" cy="1037699"/>
          </a:xfrm>
          <a:prstGeom prst="rect">
            <a:avLst/>
          </a:prstGeom>
          <a:solidFill>
            <a:srgbClr val="7198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7070023" y="1"/>
            <a:ext cx="1037699" cy="1037699"/>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6" y="4105794"/>
            <a:ext cx="1037699" cy="1037699"/>
          </a:xfrm>
          <a:prstGeom prst="rect">
            <a:avLst/>
          </a:prstGeom>
          <a:solidFill>
            <a:srgbClr val="FAA9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0" y="3587097"/>
            <a:ext cx="518700" cy="518700"/>
          </a:xfrm>
          <a:prstGeom prst="rect">
            <a:avLst/>
          </a:prstGeom>
          <a:solidFill>
            <a:srgbClr val="CEDB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18690" y="4105790"/>
            <a:ext cx="518700" cy="518700"/>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6551322" y="-9"/>
            <a:ext cx="518700" cy="518700"/>
          </a:xfrm>
          <a:prstGeom prst="rect">
            <a:avLst/>
          </a:prstGeom>
          <a:solidFill>
            <a:srgbClr val="FAA9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7587465" y="2583740"/>
            <a:ext cx="518700" cy="518700"/>
          </a:xfrm>
          <a:prstGeom prst="rect">
            <a:avLst/>
          </a:prstGeom>
          <a:solidFill>
            <a:srgbClr val="7198A9">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16"/>
          <p:cNvGrpSpPr/>
          <p:nvPr/>
        </p:nvGrpSpPr>
        <p:grpSpPr>
          <a:xfrm>
            <a:off x="7332941" y="269800"/>
            <a:ext cx="498130" cy="498101"/>
            <a:chOff x="1923675" y="1633650"/>
            <a:chExt cx="436000" cy="435975"/>
          </a:xfrm>
        </p:grpSpPr>
        <p:sp>
          <p:nvSpPr>
            <p:cNvPr id="114" name="Google Shape;114;p1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842475" y="1197075"/>
            <a:ext cx="4115399" cy="621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7198A9"/>
              </a:buClr>
              <a:buSzPts val="1400"/>
              <a:buFont typeface="Arvo"/>
              <a:buNone/>
              <a:defRPr sz="1400" b="0" i="0" u="none" strike="noStrike" cap="none">
                <a:solidFill>
                  <a:srgbClr val="7198A9"/>
                </a:solidFill>
                <a:latin typeface="Arvo"/>
                <a:ea typeface="Arvo"/>
                <a:cs typeface="Arvo"/>
                <a:sym typeface="Arvo"/>
              </a:defRPr>
            </a:lvl1pPr>
            <a:lvl2pPr lvl="1">
              <a:spcBef>
                <a:spcPts val="0"/>
              </a:spcBef>
              <a:spcAft>
                <a:spcPts val="0"/>
              </a:spcAft>
              <a:buClr>
                <a:srgbClr val="7198A9"/>
              </a:buClr>
              <a:buSzPts val="1800"/>
              <a:buFont typeface="Arvo"/>
              <a:buNone/>
              <a:defRPr sz="1800">
                <a:solidFill>
                  <a:srgbClr val="7198A9"/>
                </a:solidFill>
                <a:latin typeface="Arvo"/>
                <a:ea typeface="Arvo"/>
                <a:cs typeface="Arvo"/>
                <a:sym typeface="Arvo"/>
              </a:defRPr>
            </a:lvl2pPr>
            <a:lvl3pPr lvl="2">
              <a:spcBef>
                <a:spcPts val="0"/>
              </a:spcBef>
              <a:spcAft>
                <a:spcPts val="0"/>
              </a:spcAft>
              <a:buClr>
                <a:srgbClr val="7198A9"/>
              </a:buClr>
              <a:buSzPts val="1800"/>
              <a:buFont typeface="Arvo"/>
              <a:buNone/>
              <a:defRPr sz="1800">
                <a:solidFill>
                  <a:srgbClr val="7198A9"/>
                </a:solidFill>
                <a:latin typeface="Arvo"/>
                <a:ea typeface="Arvo"/>
                <a:cs typeface="Arvo"/>
                <a:sym typeface="Arvo"/>
              </a:defRPr>
            </a:lvl3pPr>
            <a:lvl4pPr lvl="3">
              <a:spcBef>
                <a:spcPts val="0"/>
              </a:spcBef>
              <a:spcAft>
                <a:spcPts val="0"/>
              </a:spcAft>
              <a:buClr>
                <a:srgbClr val="7198A9"/>
              </a:buClr>
              <a:buSzPts val="1800"/>
              <a:buFont typeface="Arvo"/>
              <a:buNone/>
              <a:defRPr sz="1800">
                <a:solidFill>
                  <a:srgbClr val="7198A9"/>
                </a:solidFill>
                <a:latin typeface="Arvo"/>
                <a:ea typeface="Arvo"/>
                <a:cs typeface="Arvo"/>
                <a:sym typeface="Arvo"/>
              </a:defRPr>
            </a:lvl4pPr>
            <a:lvl5pPr lvl="4">
              <a:spcBef>
                <a:spcPts val="0"/>
              </a:spcBef>
              <a:spcAft>
                <a:spcPts val="0"/>
              </a:spcAft>
              <a:buClr>
                <a:srgbClr val="7198A9"/>
              </a:buClr>
              <a:buSzPts val="1800"/>
              <a:buFont typeface="Arvo"/>
              <a:buNone/>
              <a:defRPr sz="1800">
                <a:solidFill>
                  <a:srgbClr val="7198A9"/>
                </a:solidFill>
                <a:latin typeface="Arvo"/>
                <a:ea typeface="Arvo"/>
                <a:cs typeface="Arvo"/>
                <a:sym typeface="Arvo"/>
              </a:defRPr>
            </a:lvl5pPr>
            <a:lvl6pPr lvl="5">
              <a:spcBef>
                <a:spcPts val="0"/>
              </a:spcBef>
              <a:spcAft>
                <a:spcPts val="0"/>
              </a:spcAft>
              <a:buClr>
                <a:srgbClr val="7198A9"/>
              </a:buClr>
              <a:buSzPts val="1800"/>
              <a:buFont typeface="Arvo"/>
              <a:buNone/>
              <a:defRPr sz="1800">
                <a:solidFill>
                  <a:srgbClr val="7198A9"/>
                </a:solidFill>
                <a:latin typeface="Arvo"/>
                <a:ea typeface="Arvo"/>
                <a:cs typeface="Arvo"/>
                <a:sym typeface="Arvo"/>
              </a:defRPr>
            </a:lvl6pPr>
            <a:lvl7pPr lvl="6">
              <a:spcBef>
                <a:spcPts val="0"/>
              </a:spcBef>
              <a:spcAft>
                <a:spcPts val="0"/>
              </a:spcAft>
              <a:buClr>
                <a:srgbClr val="7198A9"/>
              </a:buClr>
              <a:buSzPts val="1800"/>
              <a:buFont typeface="Arvo"/>
              <a:buNone/>
              <a:defRPr sz="1800">
                <a:solidFill>
                  <a:srgbClr val="7198A9"/>
                </a:solidFill>
                <a:latin typeface="Arvo"/>
                <a:ea typeface="Arvo"/>
                <a:cs typeface="Arvo"/>
                <a:sym typeface="Arvo"/>
              </a:defRPr>
            </a:lvl7pPr>
            <a:lvl8pPr lvl="7">
              <a:spcBef>
                <a:spcPts val="0"/>
              </a:spcBef>
              <a:spcAft>
                <a:spcPts val="0"/>
              </a:spcAft>
              <a:buClr>
                <a:srgbClr val="7198A9"/>
              </a:buClr>
              <a:buSzPts val="1800"/>
              <a:buFont typeface="Arvo"/>
              <a:buNone/>
              <a:defRPr sz="1800">
                <a:solidFill>
                  <a:srgbClr val="7198A9"/>
                </a:solidFill>
                <a:latin typeface="Arvo"/>
                <a:ea typeface="Arvo"/>
                <a:cs typeface="Arvo"/>
                <a:sym typeface="Arvo"/>
              </a:defRPr>
            </a:lvl8pPr>
            <a:lvl9pPr lvl="8">
              <a:spcBef>
                <a:spcPts val="0"/>
              </a:spcBef>
              <a:spcAft>
                <a:spcPts val="0"/>
              </a:spcAft>
              <a:buClr>
                <a:srgbClr val="7198A9"/>
              </a:buClr>
              <a:buSzPts val="1800"/>
              <a:buFont typeface="Arvo"/>
              <a:buNone/>
              <a:defRPr sz="1800">
                <a:solidFill>
                  <a:srgbClr val="7198A9"/>
                </a:solidFill>
                <a:latin typeface="Arvo"/>
                <a:ea typeface="Arvo"/>
                <a:cs typeface="Arvo"/>
                <a:sym typeface="Arvo"/>
              </a:defRPr>
            </a:lvl9pPr>
          </a:lstStyle>
          <a:p>
            <a:endParaRPr/>
          </a:p>
        </p:txBody>
      </p:sp>
      <p:sp>
        <p:nvSpPr>
          <p:cNvPr id="52" name="Google Shape;52;p13"/>
          <p:cNvSpPr txBox="1">
            <a:spLocks noGrp="1"/>
          </p:cNvSpPr>
          <p:nvPr>
            <p:ph type="body" idx="1"/>
          </p:nvPr>
        </p:nvSpPr>
        <p:spPr>
          <a:xfrm>
            <a:off x="1842475" y="1918281"/>
            <a:ext cx="4115399" cy="27027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600"/>
              </a:spcBef>
              <a:spcAft>
                <a:spcPts val="0"/>
              </a:spcAft>
              <a:buClr>
                <a:srgbClr val="CEDBE0"/>
              </a:buClr>
              <a:buSzPts val="1600"/>
              <a:buFont typeface="Arial"/>
              <a:buChar char="■"/>
              <a:defRPr sz="1600" b="0" i="0" u="none" strike="noStrike" cap="none">
                <a:solidFill>
                  <a:srgbClr val="4D778A"/>
                </a:solidFill>
                <a:latin typeface="Arial"/>
                <a:ea typeface="Arial"/>
                <a:cs typeface="Arial"/>
                <a:sym typeface="Arial"/>
              </a:defRPr>
            </a:lvl1pPr>
            <a:lvl2pPr marL="914400" marR="0" lvl="1" indent="-330200" algn="l" rtl="0">
              <a:lnSpc>
                <a:spcPct val="100000"/>
              </a:lnSpc>
              <a:spcBef>
                <a:spcPts val="480"/>
              </a:spcBef>
              <a:spcAft>
                <a:spcPts val="0"/>
              </a:spcAft>
              <a:buClr>
                <a:srgbClr val="CEDBE0"/>
              </a:buClr>
              <a:buSzPts val="1600"/>
              <a:buFont typeface="Arial"/>
              <a:buChar char="□"/>
              <a:defRPr sz="1600" b="0" i="0" u="none" strike="noStrike" cap="none">
                <a:solidFill>
                  <a:srgbClr val="4D778A"/>
                </a:solidFill>
                <a:latin typeface="Arial"/>
                <a:ea typeface="Arial"/>
                <a:cs typeface="Arial"/>
                <a:sym typeface="Arial"/>
              </a:defRPr>
            </a:lvl2pPr>
            <a:lvl3pPr marL="1371600" marR="0" lvl="2" indent="-330200" algn="l" rtl="0">
              <a:lnSpc>
                <a:spcPct val="100000"/>
              </a:lnSpc>
              <a:spcBef>
                <a:spcPts val="480"/>
              </a:spcBef>
              <a:spcAft>
                <a:spcPts val="0"/>
              </a:spcAft>
              <a:buClr>
                <a:srgbClr val="CEDBE0"/>
              </a:buClr>
              <a:buSzPts val="1600"/>
              <a:buFont typeface="Arial"/>
              <a:buChar char="▫"/>
              <a:defRPr sz="1600" b="0" i="0" u="none" strike="noStrike" cap="none">
                <a:solidFill>
                  <a:srgbClr val="4D778A"/>
                </a:solidFill>
                <a:latin typeface="Arial"/>
                <a:ea typeface="Arial"/>
                <a:cs typeface="Arial"/>
                <a:sym typeface="Arial"/>
              </a:defRPr>
            </a:lvl3pPr>
            <a:lvl4pPr marL="1828800" marR="0" lvl="3" indent="-330200" algn="l" rtl="0">
              <a:lnSpc>
                <a:spcPct val="100000"/>
              </a:lnSpc>
              <a:spcBef>
                <a:spcPts val="360"/>
              </a:spcBef>
              <a:spcAft>
                <a:spcPts val="0"/>
              </a:spcAft>
              <a:buClr>
                <a:srgbClr val="CEDBE0"/>
              </a:buClr>
              <a:buSzPts val="1600"/>
              <a:buFont typeface="Arial"/>
              <a:buChar char="▫"/>
              <a:defRPr sz="1600" b="0" i="0" u="none" strike="noStrike" cap="none">
                <a:solidFill>
                  <a:srgbClr val="4D778A"/>
                </a:solidFill>
                <a:latin typeface="Arial"/>
                <a:ea typeface="Arial"/>
                <a:cs typeface="Arial"/>
                <a:sym typeface="Arial"/>
              </a:defRPr>
            </a:lvl4pPr>
            <a:lvl5pPr marL="2286000" marR="0" lvl="4" indent="-228600" algn="l" rtl="0">
              <a:lnSpc>
                <a:spcPct val="100000"/>
              </a:lnSpc>
              <a:spcBef>
                <a:spcPts val="360"/>
              </a:spcBef>
              <a:spcAft>
                <a:spcPts val="0"/>
              </a:spcAft>
              <a:buClr>
                <a:srgbClr val="4D778A"/>
              </a:buClr>
              <a:buSzPts val="1600"/>
              <a:buFont typeface="Arial"/>
              <a:buNone/>
              <a:defRPr sz="1600" b="0" i="0" u="none" strike="noStrike" cap="none">
                <a:solidFill>
                  <a:srgbClr val="4D778A"/>
                </a:solidFill>
                <a:latin typeface="Arial"/>
                <a:ea typeface="Arial"/>
                <a:cs typeface="Arial"/>
                <a:sym typeface="Arial"/>
              </a:defRPr>
            </a:lvl5pPr>
            <a:lvl6pPr marL="2743200" marR="0" lvl="5" indent="-228600" algn="l" rtl="0">
              <a:lnSpc>
                <a:spcPct val="100000"/>
              </a:lnSpc>
              <a:spcBef>
                <a:spcPts val="360"/>
              </a:spcBef>
              <a:spcAft>
                <a:spcPts val="0"/>
              </a:spcAft>
              <a:buClr>
                <a:srgbClr val="4D778A"/>
              </a:buClr>
              <a:buSzPts val="1600"/>
              <a:buFont typeface="Arial"/>
              <a:buNone/>
              <a:defRPr sz="1600" b="0" i="0" u="none" strike="noStrike" cap="none">
                <a:solidFill>
                  <a:srgbClr val="4D778A"/>
                </a:solidFill>
                <a:latin typeface="Arial"/>
                <a:ea typeface="Arial"/>
                <a:cs typeface="Arial"/>
                <a:sym typeface="Arial"/>
              </a:defRPr>
            </a:lvl6pPr>
            <a:lvl7pPr marL="3200400" marR="0" lvl="6" indent="-228600" algn="l" rtl="0">
              <a:lnSpc>
                <a:spcPct val="100000"/>
              </a:lnSpc>
              <a:spcBef>
                <a:spcPts val="360"/>
              </a:spcBef>
              <a:spcAft>
                <a:spcPts val="0"/>
              </a:spcAft>
              <a:buClr>
                <a:srgbClr val="4D778A"/>
              </a:buClr>
              <a:buSzPts val="1600"/>
              <a:buFont typeface="Arial"/>
              <a:buNone/>
              <a:defRPr sz="1600" b="0" i="0" u="none" strike="noStrike" cap="none">
                <a:solidFill>
                  <a:srgbClr val="4D778A"/>
                </a:solidFill>
                <a:latin typeface="Arial"/>
                <a:ea typeface="Arial"/>
                <a:cs typeface="Arial"/>
                <a:sym typeface="Arial"/>
              </a:defRPr>
            </a:lvl7pPr>
            <a:lvl8pPr marL="3657600" marR="0" lvl="7" indent="-228600" algn="l" rtl="0">
              <a:lnSpc>
                <a:spcPct val="100000"/>
              </a:lnSpc>
              <a:spcBef>
                <a:spcPts val="360"/>
              </a:spcBef>
              <a:spcAft>
                <a:spcPts val="0"/>
              </a:spcAft>
              <a:buClr>
                <a:srgbClr val="4D778A"/>
              </a:buClr>
              <a:buSzPts val="1600"/>
              <a:buFont typeface="Arial"/>
              <a:buNone/>
              <a:defRPr sz="1600" b="0" i="0" u="none" strike="noStrike" cap="none">
                <a:solidFill>
                  <a:srgbClr val="4D778A"/>
                </a:solidFill>
                <a:latin typeface="Arial"/>
                <a:ea typeface="Arial"/>
                <a:cs typeface="Arial"/>
                <a:sym typeface="Arial"/>
              </a:defRPr>
            </a:lvl8pPr>
            <a:lvl9pPr marL="4114800" marR="0" lvl="8" indent="-228600" algn="l" rtl="0">
              <a:lnSpc>
                <a:spcPct val="100000"/>
              </a:lnSpc>
              <a:spcBef>
                <a:spcPts val="360"/>
              </a:spcBef>
              <a:spcAft>
                <a:spcPts val="0"/>
              </a:spcAft>
              <a:buClr>
                <a:srgbClr val="4D778A"/>
              </a:buClr>
              <a:buSzPts val="1600"/>
              <a:buFont typeface="Arial"/>
              <a:buNone/>
              <a:defRPr sz="1600" b="0" i="0" u="none" strike="noStrike" cap="none">
                <a:solidFill>
                  <a:srgbClr val="4D778A"/>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ctrTitle"/>
          </p:nvPr>
        </p:nvSpPr>
        <p:spPr>
          <a:xfrm>
            <a:off x="2032600" y="1288975"/>
            <a:ext cx="5558400" cy="181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sz="4500">
                <a:solidFill>
                  <a:schemeClr val="dk1"/>
                </a:solidFill>
              </a:rPr>
              <a:t>PSYCHOTHERAPY</a:t>
            </a:r>
            <a:br>
              <a:rPr lang="en" sz="4500">
                <a:solidFill>
                  <a:schemeClr val="dk1"/>
                </a:solidFill>
              </a:rPr>
            </a:br>
            <a:endParaRPr sz="4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533400" y="285750"/>
            <a:ext cx="6476999" cy="43352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400" b="1">
                <a:solidFill>
                  <a:schemeClr val="dk1"/>
                </a:solidFill>
                <a:latin typeface="Times New Roman"/>
                <a:ea typeface="Times New Roman"/>
                <a:cs typeface="Times New Roman"/>
                <a:sym typeface="Times New Roman"/>
              </a:rPr>
              <a:t>Modeling</a:t>
            </a:r>
            <a:endParaRPr/>
          </a:p>
          <a:p>
            <a:pPr marL="0" lvl="0" indent="0" algn="l" rtl="0">
              <a:lnSpc>
                <a:spcPct val="100000"/>
              </a:lnSpc>
              <a:spcBef>
                <a:spcPts val="0"/>
              </a:spcBef>
              <a:spcAft>
                <a:spcPts val="0"/>
              </a:spcAft>
              <a:buSzPts val="1600"/>
              <a:buNone/>
            </a:pPr>
            <a:endParaRPr b="1">
              <a:solidFill>
                <a:schemeClr val="dk1"/>
              </a:solidFill>
              <a:latin typeface="Times New Roman"/>
              <a:ea typeface="Times New Roman"/>
              <a:cs typeface="Times New Roman"/>
              <a:sym typeface="Times New Roman"/>
            </a:endParaRPr>
          </a:p>
          <a:p>
            <a:pPr marL="0" lvl="0" indent="-152400" algn="just" rtl="0">
              <a:lnSpc>
                <a:spcPct val="100000"/>
              </a:lnSpc>
              <a:spcBef>
                <a:spcPts val="0"/>
              </a:spcBef>
              <a:spcAft>
                <a:spcPts val="0"/>
              </a:spcAft>
              <a:buClr>
                <a:schemeClr val="dk1"/>
              </a:buClr>
              <a:buSzPts val="2400"/>
              <a:buFont typeface="Noto Sans Symbols"/>
              <a:buChar char="▪"/>
            </a:pPr>
            <a:r>
              <a:rPr lang="en" sz="2400" b="1">
                <a:solidFill>
                  <a:schemeClr val="dk1"/>
                </a:solidFill>
                <a:latin typeface="Times New Roman"/>
                <a:ea typeface="Times New Roman"/>
                <a:cs typeface="Times New Roman"/>
                <a:sym typeface="Times New Roman"/>
              </a:rPr>
              <a:t>Modeling refers to the learning of new behaviors by </a:t>
            </a:r>
            <a:r>
              <a:rPr lang="en" sz="2400">
                <a:solidFill>
                  <a:schemeClr val="dk1"/>
                </a:solidFill>
                <a:latin typeface="Times New Roman"/>
                <a:ea typeface="Times New Roman"/>
                <a:cs typeface="Times New Roman"/>
                <a:sym typeface="Times New Roman"/>
              </a:rPr>
              <a:t>imitating the behavior in others. Role models are individuals who have qualities or skills that a person admires and wishes to imitate (Howard, 2000). Modeling occurs in various ways. </a:t>
            </a:r>
            <a:endParaRPr/>
          </a:p>
          <a:p>
            <a:pPr marL="0" lvl="0" indent="0" algn="just" rtl="0">
              <a:lnSpc>
                <a:spcPct val="100000"/>
              </a:lnSpc>
              <a:spcBef>
                <a:spcPts val="0"/>
              </a:spcBef>
              <a:spcAft>
                <a:spcPts val="0"/>
              </a:spcAft>
              <a:buClr>
                <a:srgbClr val="4D778A"/>
              </a:buClr>
              <a:buSzPts val="2400"/>
              <a:buNone/>
            </a:pPr>
            <a:endParaRPr sz="2400">
              <a:solidFill>
                <a:schemeClr val="dk1"/>
              </a:solidFill>
              <a:latin typeface="Times New Roman"/>
              <a:ea typeface="Times New Roman"/>
              <a:cs typeface="Times New Roman"/>
              <a:sym typeface="Times New Roman"/>
            </a:endParaRPr>
          </a:p>
          <a:p>
            <a:pPr marL="0" lvl="0" indent="-152400" algn="just" rtl="0">
              <a:lnSpc>
                <a:spcPct val="100000"/>
              </a:lnSpc>
              <a:spcBef>
                <a:spcPts val="0"/>
              </a:spcBef>
              <a:spcAft>
                <a:spcPts val="0"/>
              </a:spcAft>
              <a:buClr>
                <a:schemeClr val="dk1"/>
              </a:buClr>
              <a:buSzPts val="2400"/>
              <a:buFont typeface="Noto Sans Symbols"/>
              <a:buChar char="▪"/>
            </a:pPr>
            <a:r>
              <a:rPr lang="en" sz="2400">
                <a:solidFill>
                  <a:schemeClr val="dk1"/>
                </a:solidFill>
                <a:latin typeface="Times New Roman"/>
                <a:ea typeface="Times New Roman"/>
                <a:cs typeface="Times New Roman"/>
                <a:sym typeface="Times New Roman"/>
              </a:rPr>
              <a:t>Children imitate the behavior patterns of their parents, teachers, friends, and others. Adults and children alike model many of their behaviors after individuals observed on television and in movies.</a:t>
            </a:r>
            <a:endParaRPr/>
          </a:p>
          <a:p>
            <a:pPr marL="0" lvl="0" indent="0" algn="just" rtl="0">
              <a:lnSpc>
                <a:spcPct val="100000"/>
              </a:lnSpc>
              <a:spcBef>
                <a:spcPts val="0"/>
              </a:spcBef>
              <a:spcAft>
                <a:spcPts val="0"/>
              </a:spcAft>
              <a:buClr>
                <a:srgbClr val="4D778A"/>
              </a:buClr>
              <a:buSzPts val="2400"/>
              <a:buFont typeface="Noto Sans Symbols"/>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533400" y="361950"/>
            <a:ext cx="6476999" cy="4259031"/>
          </a:xfrm>
          <a:prstGeom prst="rect">
            <a:avLst/>
          </a:prstGeom>
          <a:noFill/>
          <a:ln>
            <a:noFill/>
          </a:ln>
        </p:spPr>
        <p:txBody>
          <a:bodyPr spcFirstLastPara="1" wrap="square" lIns="91425" tIns="91425" rIns="91425" bIns="91425" anchor="t" anchorCtr="0">
            <a:noAutofit/>
          </a:bodyPr>
          <a:lstStyle/>
          <a:p>
            <a:pPr marL="0" lvl="0" indent="-139700" algn="just" rtl="0">
              <a:lnSpc>
                <a:spcPct val="100000"/>
              </a:lnSpc>
              <a:spcBef>
                <a:spcPts val="0"/>
              </a:spcBef>
              <a:spcAft>
                <a:spcPts val="0"/>
              </a:spcAft>
              <a:buClr>
                <a:schemeClr val="dk1"/>
              </a:buClr>
              <a:buSzPts val="2200"/>
              <a:buChar char="■"/>
            </a:pPr>
            <a:r>
              <a:rPr lang="en" sz="2200">
                <a:solidFill>
                  <a:schemeClr val="dk1"/>
                </a:solidFill>
                <a:latin typeface="Times New Roman"/>
                <a:ea typeface="Times New Roman"/>
                <a:cs typeface="Times New Roman"/>
                <a:sym typeface="Times New Roman"/>
              </a:rPr>
              <a:t>Unfortunately, modeling can result in maladaptive behaviors, as well as adaptive ones.</a:t>
            </a:r>
            <a:endParaRPr/>
          </a:p>
          <a:p>
            <a:pPr marL="0" lvl="0" indent="-139700" algn="just" rtl="0">
              <a:lnSpc>
                <a:spcPct val="100000"/>
              </a:lnSpc>
              <a:spcBef>
                <a:spcPts val="0"/>
              </a:spcBef>
              <a:spcAft>
                <a:spcPts val="0"/>
              </a:spcAft>
              <a:buClr>
                <a:schemeClr val="dk1"/>
              </a:buClr>
              <a:buSzPts val="2200"/>
              <a:buChar char="■"/>
            </a:pPr>
            <a:r>
              <a:rPr lang="en" sz="2200">
                <a:solidFill>
                  <a:schemeClr val="dk1"/>
                </a:solidFill>
                <a:latin typeface="Times New Roman"/>
                <a:ea typeface="Times New Roman"/>
                <a:cs typeface="Times New Roman"/>
                <a:sym typeface="Times New Roman"/>
              </a:rPr>
              <a:t>In the practice setting clients may imitate the behaviors of practitioners who are charged with their care.</a:t>
            </a:r>
            <a:endParaRPr/>
          </a:p>
          <a:p>
            <a:pPr marL="0" lvl="0" indent="-139700" algn="just" rtl="0">
              <a:lnSpc>
                <a:spcPct val="100000"/>
              </a:lnSpc>
              <a:spcBef>
                <a:spcPts val="0"/>
              </a:spcBef>
              <a:spcAft>
                <a:spcPts val="0"/>
              </a:spcAft>
              <a:buClr>
                <a:schemeClr val="dk1"/>
              </a:buClr>
              <a:buSzPts val="2200"/>
              <a:buChar char="■"/>
            </a:pPr>
            <a:r>
              <a:rPr lang="en" sz="2200">
                <a:solidFill>
                  <a:schemeClr val="dk1"/>
                </a:solidFill>
                <a:latin typeface="Times New Roman"/>
                <a:ea typeface="Times New Roman"/>
                <a:cs typeface="Times New Roman"/>
                <a:sym typeface="Times New Roman"/>
              </a:rPr>
              <a:t>This can occur naturally in the therapeutic community environment. It can also occur in a therapy session in which the client watches a model demonstrate appropriate behaviors in a role-play of the client’s problem. The client is then instructed to imitate the model’s behaviors in a similar role-play and is positively reinforced for appropriate imitation.</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body" idx="1"/>
          </p:nvPr>
        </p:nvSpPr>
        <p:spPr>
          <a:xfrm>
            <a:off x="609600" y="285750"/>
            <a:ext cx="6477000" cy="485775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400"/>
              <a:buNone/>
            </a:pPr>
            <a:r>
              <a:rPr lang="en" sz="2400" b="1">
                <a:solidFill>
                  <a:schemeClr val="dk1"/>
                </a:solidFill>
                <a:latin typeface="Times New Roman"/>
                <a:ea typeface="Times New Roman"/>
                <a:cs typeface="Times New Roman"/>
                <a:sym typeface="Times New Roman"/>
              </a:rPr>
              <a:t>Premack Principle</a:t>
            </a:r>
            <a:endParaRPr/>
          </a:p>
          <a:p>
            <a:pPr marL="0" lvl="0" indent="0" algn="just" rtl="0">
              <a:lnSpc>
                <a:spcPct val="100000"/>
              </a:lnSpc>
              <a:spcBef>
                <a:spcPts val="0"/>
              </a:spcBef>
              <a:spcAft>
                <a:spcPts val="0"/>
              </a:spcAft>
              <a:buSzPts val="1600"/>
              <a:buNone/>
            </a:pPr>
            <a:endParaRPr b="1">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This technique, named for its originator, states that a frequently occurring response (R1) can serve as a positive reinforcement for a response (R2) that occurs less frequently</a:t>
            </a:r>
            <a:endParaRPr/>
          </a:p>
          <a:p>
            <a:pPr marL="0" lvl="0" indent="0" algn="just" rtl="0">
              <a:lnSpc>
                <a:spcPct val="100000"/>
              </a:lnSpc>
              <a:spcBef>
                <a:spcPts val="0"/>
              </a:spcBef>
              <a:spcAft>
                <a:spcPts val="0"/>
              </a:spcAft>
              <a:buClr>
                <a:schemeClr val="dk1"/>
              </a:buClr>
              <a:buSzPts val="2000"/>
              <a:buNone/>
            </a:pPr>
            <a:r>
              <a:rPr lang="en" sz="2000">
                <a:solidFill>
                  <a:schemeClr val="dk1"/>
                </a:solidFill>
                <a:latin typeface="Times New Roman"/>
                <a:ea typeface="Times New Roman"/>
                <a:cs typeface="Times New Roman"/>
                <a:sym typeface="Times New Roman"/>
              </a:rPr>
              <a:t>(Premack, 1959). This is accomplished by allowing R1 to occur only after R2 has been performed. </a:t>
            </a:r>
            <a:endParaRPr sz="2000">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The theory is named after its originator, psychologist David Premack.</a:t>
            </a: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4D778A"/>
              </a:buClr>
              <a:buSzPts val="2000"/>
              <a:buNone/>
            </a:pPr>
            <a:endParaRPr sz="2000">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This principle is often referred to as “grandma’s rule” because grandmothers (or any caregivers) often apply this principle: “you have to eat your vegetables (less probable) before you can have dessert (more probable)” or “you have to clean your room (less probable)...</a:t>
            </a: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4D778A"/>
              </a:buClr>
              <a:buSzPts val="2000"/>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609600" y="285750"/>
            <a:ext cx="6400800" cy="4572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2400"/>
              <a:buNone/>
            </a:pPr>
            <a:r>
              <a:rPr lang="en" sz="2400" b="1">
                <a:solidFill>
                  <a:schemeClr val="dk1"/>
                </a:solidFill>
                <a:latin typeface="Times New Roman"/>
                <a:ea typeface="Times New Roman"/>
                <a:cs typeface="Times New Roman"/>
                <a:sym typeface="Times New Roman"/>
              </a:rPr>
              <a:t>Extinction</a:t>
            </a:r>
            <a:endParaRPr/>
          </a:p>
          <a:p>
            <a:pPr marL="0" lvl="0" indent="0" algn="just" rtl="0">
              <a:lnSpc>
                <a:spcPct val="100000"/>
              </a:lnSpc>
              <a:spcBef>
                <a:spcPts val="0"/>
              </a:spcBef>
              <a:spcAft>
                <a:spcPts val="0"/>
              </a:spcAft>
              <a:buClr>
                <a:srgbClr val="4D778A"/>
              </a:buClr>
              <a:buSzPts val="2400"/>
              <a:buNone/>
            </a:pPr>
            <a:endParaRPr sz="2400" b="1">
              <a:solidFill>
                <a:schemeClr val="dk1"/>
              </a:solidFill>
              <a:latin typeface="Times New Roman"/>
              <a:ea typeface="Times New Roman"/>
              <a:cs typeface="Times New Roman"/>
              <a:sym typeface="Times New Roman"/>
            </a:endParaRPr>
          </a:p>
          <a:p>
            <a:pPr marL="0" lvl="0" indent="-152400" algn="just" rtl="0">
              <a:lnSpc>
                <a:spcPct val="100000"/>
              </a:lnSpc>
              <a:spcBef>
                <a:spcPts val="0"/>
              </a:spcBef>
              <a:spcAft>
                <a:spcPts val="0"/>
              </a:spcAft>
              <a:buClr>
                <a:schemeClr val="dk1"/>
              </a:buClr>
              <a:buSzPts val="2400"/>
              <a:buChar char="■"/>
            </a:pPr>
            <a:r>
              <a:rPr lang="en" sz="2400" b="1">
                <a:solidFill>
                  <a:schemeClr val="dk1"/>
                </a:solidFill>
                <a:latin typeface="Times New Roman"/>
                <a:ea typeface="Times New Roman"/>
                <a:cs typeface="Times New Roman"/>
                <a:sym typeface="Times New Roman"/>
              </a:rPr>
              <a:t>Extinction is the gradual decrease in frequency or disappearance </a:t>
            </a:r>
            <a:r>
              <a:rPr lang="en" sz="2400">
                <a:solidFill>
                  <a:schemeClr val="dk1"/>
                </a:solidFill>
                <a:latin typeface="Times New Roman"/>
                <a:ea typeface="Times New Roman"/>
                <a:cs typeface="Times New Roman"/>
                <a:sym typeface="Times New Roman"/>
              </a:rPr>
              <a:t>of a response when the positive reinforcement is withheld. A classic example of this technique is its use with children who have temper tantrums. </a:t>
            </a:r>
            <a:endParaRPr/>
          </a:p>
          <a:p>
            <a:pPr marL="0" lvl="0" indent="0" algn="just" rtl="0">
              <a:lnSpc>
                <a:spcPct val="100000"/>
              </a:lnSpc>
              <a:spcBef>
                <a:spcPts val="0"/>
              </a:spcBef>
              <a:spcAft>
                <a:spcPts val="0"/>
              </a:spcAft>
              <a:buClr>
                <a:srgbClr val="4D778A"/>
              </a:buClr>
              <a:buSzPts val="2400"/>
              <a:buNone/>
            </a:pPr>
            <a:endParaRPr sz="2400">
              <a:solidFill>
                <a:schemeClr val="dk1"/>
              </a:solidFill>
              <a:latin typeface="Times New Roman"/>
              <a:ea typeface="Times New Roman"/>
              <a:cs typeface="Times New Roman"/>
              <a:sym typeface="Times New Roman"/>
            </a:endParaRPr>
          </a:p>
          <a:p>
            <a:pPr marL="0" lvl="0" indent="-152400" algn="just" rtl="0">
              <a:lnSpc>
                <a:spcPct val="100000"/>
              </a:lnSpc>
              <a:spcBef>
                <a:spcPts val="0"/>
              </a:spcBef>
              <a:spcAft>
                <a:spcPts val="0"/>
              </a:spcAft>
              <a:buClr>
                <a:schemeClr val="dk1"/>
              </a:buClr>
              <a:buSzPts val="2400"/>
              <a:buChar char="■"/>
            </a:pPr>
            <a:r>
              <a:rPr lang="en" sz="2400">
                <a:solidFill>
                  <a:schemeClr val="dk1"/>
                </a:solidFill>
                <a:latin typeface="Times New Roman"/>
                <a:ea typeface="Times New Roman"/>
                <a:cs typeface="Times New Roman"/>
                <a:sym typeface="Times New Roman"/>
              </a:rPr>
              <a:t>The tantrum behaviors continue as long as the parent gives attention to them but decrease and often disappear when the parent simply leaves the child alone in the room.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body" idx="1"/>
          </p:nvPr>
        </p:nvSpPr>
        <p:spPr>
          <a:xfrm>
            <a:off x="533400" y="438150"/>
            <a:ext cx="6553199" cy="418283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400"/>
              <a:buNone/>
            </a:pPr>
            <a:r>
              <a:rPr lang="en" sz="2400" b="1">
                <a:solidFill>
                  <a:schemeClr val="dk1"/>
                </a:solidFill>
                <a:latin typeface="Times New Roman"/>
                <a:ea typeface="Times New Roman"/>
                <a:cs typeface="Times New Roman"/>
                <a:sym typeface="Times New Roman"/>
              </a:rPr>
              <a:t>Time Out</a:t>
            </a:r>
            <a:endParaRPr/>
          </a:p>
          <a:p>
            <a:pPr marL="0" lvl="0" indent="0" algn="just" rtl="0">
              <a:lnSpc>
                <a:spcPct val="100000"/>
              </a:lnSpc>
              <a:spcBef>
                <a:spcPts val="0"/>
              </a:spcBef>
              <a:spcAft>
                <a:spcPts val="0"/>
              </a:spcAft>
              <a:buSzPts val="2400"/>
              <a:buNone/>
            </a:pPr>
            <a:endParaRPr sz="2400" b="1">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400"/>
              <a:buNone/>
            </a:pPr>
            <a:r>
              <a:rPr lang="en" sz="2400" b="1">
                <a:solidFill>
                  <a:schemeClr val="dk1"/>
                </a:solidFill>
                <a:latin typeface="Times New Roman"/>
                <a:ea typeface="Times New Roman"/>
                <a:cs typeface="Times New Roman"/>
                <a:sym typeface="Times New Roman"/>
              </a:rPr>
              <a:t>Time out is an aversive stimulus or punishment </a:t>
            </a:r>
            <a:r>
              <a:rPr lang="en" sz="2400">
                <a:solidFill>
                  <a:schemeClr val="dk1"/>
                </a:solidFill>
                <a:latin typeface="Times New Roman"/>
                <a:ea typeface="Times New Roman"/>
                <a:cs typeface="Times New Roman"/>
                <a:sym typeface="Times New Roman"/>
              </a:rPr>
              <a:t>during</a:t>
            </a:r>
            <a:r>
              <a:rPr lang="en" sz="2400" b="1">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which the client is removed from the environment where the unacceptable behavior is being exhibited. The client is usually isolated so that reinforcement from the attention of others is absent.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body" idx="1"/>
          </p:nvPr>
        </p:nvSpPr>
        <p:spPr>
          <a:xfrm>
            <a:off x="533400" y="285750"/>
            <a:ext cx="6553199" cy="433523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2000"/>
              <a:buNone/>
            </a:pPr>
            <a:r>
              <a:rPr lang="en" sz="2000" b="1">
                <a:solidFill>
                  <a:schemeClr val="dk1"/>
                </a:solidFill>
                <a:latin typeface="Times New Roman"/>
                <a:ea typeface="Times New Roman"/>
                <a:cs typeface="Times New Roman"/>
                <a:sym typeface="Times New Roman"/>
              </a:rPr>
              <a:t>Reciprocal Inhibition</a:t>
            </a:r>
            <a:endParaRPr/>
          </a:p>
          <a:p>
            <a:pPr marL="0" lvl="0" indent="0" algn="just" rtl="0">
              <a:lnSpc>
                <a:spcPct val="100000"/>
              </a:lnSpc>
              <a:spcBef>
                <a:spcPts val="0"/>
              </a:spcBef>
              <a:spcAft>
                <a:spcPts val="0"/>
              </a:spcAft>
              <a:buClr>
                <a:srgbClr val="4D778A"/>
              </a:buClr>
              <a:buSzPts val="2000"/>
              <a:buNone/>
            </a:pPr>
            <a:endParaRPr sz="2000" b="1">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Also called counter-conditioning, </a:t>
            </a:r>
            <a:r>
              <a:rPr lang="en" sz="2000" b="1">
                <a:solidFill>
                  <a:schemeClr val="dk1"/>
                </a:solidFill>
                <a:latin typeface="Times New Roman"/>
                <a:ea typeface="Times New Roman"/>
                <a:cs typeface="Times New Roman"/>
                <a:sym typeface="Times New Roman"/>
              </a:rPr>
              <a:t>reciprocal inhibition </a:t>
            </a:r>
            <a:r>
              <a:rPr lang="en" sz="2000">
                <a:solidFill>
                  <a:schemeClr val="dk1"/>
                </a:solidFill>
                <a:latin typeface="Times New Roman"/>
                <a:ea typeface="Times New Roman"/>
                <a:cs typeface="Times New Roman"/>
                <a:sym typeface="Times New Roman"/>
              </a:rPr>
              <a:t>decreases or eliminates a behavior by introducing a more adaptive behavior, but one that is incompatible with the unacceptable behavior (Wolpe, 1958).</a:t>
            </a:r>
            <a:endParaRPr/>
          </a:p>
          <a:p>
            <a:pPr marL="0" lvl="0" indent="0" algn="just" rtl="0">
              <a:lnSpc>
                <a:spcPct val="100000"/>
              </a:lnSpc>
              <a:spcBef>
                <a:spcPts val="0"/>
              </a:spcBef>
              <a:spcAft>
                <a:spcPts val="0"/>
              </a:spcAft>
              <a:buClr>
                <a:schemeClr val="dk1"/>
              </a:buClr>
              <a:buSzPts val="2000"/>
              <a:buNone/>
            </a:pPr>
            <a:r>
              <a:rPr lang="en" sz="2000">
                <a:solidFill>
                  <a:schemeClr val="dk1"/>
                </a:solidFill>
                <a:latin typeface="Times New Roman"/>
                <a:ea typeface="Times New Roman"/>
                <a:cs typeface="Times New Roman"/>
                <a:sym typeface="Times New Roman"/>
              </a:rPr>
              <a:t> </a:t>
            </a:r>
            <a:endParaRPr/>
          </a:p>
          <a:p>
            <a:pPr marL="0" lvl="0" indent="-127000" algn="just" rtl="0">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An example is the introduction of relaxation exercises to an individual who is phobic. Relaxation is practiced in the presence of anxiety so that in time the individual is able to manage the anxiety in the presence of the phobic stimulus by engaging in relaxation exercises. Relaxation and anxiety are incompatible behaviors.</a:t>
            </a:r>
            <a:endParaRPr/>
          </a:p>
          <a:p>
            <a:pPr marL="0" lvl="0" indent="0" algn="just" rtl="0">
              <a:lnSpc>
                <a:spcPct val="100000"/>
              </a:lnSpc>
              <a:spcBef>
                <a:spcPts val="0"/>
              </a:spcBef>
              <a:spcAft>
                <a:spcPts val="0"/>
              </a:spcAft>
              <a:buClr>
                <a:srgbClr val="4D778A"/>
              </a:buClr>
              <a:buSzPts val="2000"/>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body" idx="1"/>
          </p:nvPr>
        </p:nvSpPr>
        <p:spPr>
          <a:xfrm>
            <a:off x="533400" y="438150"/>
            <a:ext cx="6476999" cy="418283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400"/>
              <a:buNone/>
            </a:pPr>
            <a:r>
              <a:rPr lang="en" sz="2400" b="1">
                <a:solidFill>
                  <a:schemeClr val="dk1"/>
                </a:solidFill>
                <a:latin typeface="Times New Roman"/>
                <a:ea typeface="Times New Roman"/>
                <a:cs typeface="Times New Roman"/>
                <a:sym typeface="Times New Roman"/>
              </a:rPr>
              <a:t>Systematic Desensitization</a:t>
            </a:r>
            <a:endParaRPr/>
          </a:p>
          <a:p>
            <a:pPr marL="0" lvl="0" indent="0" algn="just" rtl="0">
              <a:lnSpc>
                <a:spcPct val="100000"/>
              </a:lnSpc>
              <a:spcBef>
                <a:spcPts val="0"/>
              </a:spcBef>
              <a:spcAft>
                <a:spcPts val="0"/>
              </a:spcAft>
              <a:buSzPts val="2400"/>
              <a:buNone/>
            </a:pPr>
            <a:endParaRPr sz="2400" b="1">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b="1">
                <a:solidFill>
                  <a:schemeClr val="dk1"/>
                </a:solidFill>
                <a:latin typeface="Times New Roman"/>
                <a:ea typeface="Times New Roman"/>
                <a:cs typeface="Times New Roman"/>
                <a:sym typeface="Times New Roman"/>
              </a:rPr>
              <a:t>Systematic desensitization is a technique for assisting </a:t>
            </a:r>
            <a:r>
              <a:rPr lang="en" sz="2000">
                <a:solidFill>
                  <a:schemeClr val="dk1"/>
                </a:solidFill>
                <a:latin typeface="Times New Roman"/>
                <a:ea typeface="Times New Roman"/>
                <a:cs typeface="Times New Roman"/>
                <a:sym typeface="Times New Roman"/>
              </a:rPr>
              <a:t>individuals to overcome their fear of a phobic stimulus.</a:t>
            </a:r>
            <a:endParaRPr/>
          </a:p>
          <a:p>
            <a:pPr marL="0" lvl="0" indent="0" algn="just" rtl="0">
              <a:lnSpc>
                <a:spcPct val="100000"/>
              </a:lnSpc>
              <a:spcBef>
                <a:spcPts val="0"/>
              </a:spcBef>
              <a:spcAft>
                <a:spcPts val="0"/>
              </a:spcAft>
              <a:buClr>
                <a:schemeClr val="dk1"/>
              </a:buClr>
              <a:buSzPts val="2000"/>
              <a:buNone/>
            </a:pPr>
            <a:r>
              <a:rPr lang="en" sz="2000">
                <a:solidFill>
                  <a:schemeClr val="dk1"/>
                </a:solidFill>
                <a:latin typeface="Times New Roman"/>
                <a:ea typeface="Times New Roman"/>
                <a:cs typeface="Times New Roman"/>
                <a:sym typeface="Times New Roman"/>
              </a:rPr>
              <a:t>It is “systematic” in that there is a hierarchy of anxiety-producing events through which the individual progresses during therapy.</a:t>
            </a:r>
            <a:endParaRPr/>
          </a:p>
          <a:p>
            <a:pPr marL="0" lvl="0" indent="0" algn="just" rtl="0">
              <a:lnSpc>
                <a:spcPct val="100000"/>
              </a:lnSpc>
              <a:spcBef>
                <a:spcPts val="0"/>
              </a:spcBef>
              <a:spcAft>
                <a:spcPts val="0"/>
              </a:spcAft>
              <a:buClr>
                <a:srgbClr val="4D778A"/>
              </a:buClr>
              <a:buSzPts val="2000"/>
              <a:buNone/>
            </a:pPr>
            <a:endParaRPr sz="2000">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Systematic desensitization consists of three steps: relaxation training, hierarchy construction, and desensitization of the stimulus.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body" idx="1"/>
          </p:nvPr>
        </p:nvSpPr>
        <p:spPr>
          <a:xfrm>
            <a:off x="457200" y="285750"/>
            <a:ext cx="66294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800" b="1">
                <a:solidFill>
                  <a:schemeClr val="dk1"/>
                </a:solidFill>
                <a:latin typeface="Times New Roman"/>
                <a:ea typeface="Times New Roman"/>
                <a:cs typeface="Times New Roman"/>
                <a:sym typeface="Times New Roman"/>
              </a:rPr>
              <a:t>1. Relaxation training</a:t>
            </a:r>
            <a:endParaRPr/>
          </a:p>
          <a:p>
            <a:pPr marL="0" lvl="0" indent="0" algn="l" rtl="0">
              <a:lnSpc>
                <a:spcPct val="100000"/>
              </a:lnSpc>
              <a:spcBef>
                <a:spcPts val="0"/>
              </a:spcBef>
              <a:spcAft>
                <a:spcPts val="0"/>
              </a:spcAft>
              <a:buSzPts val="1800"/>
              <a:buNone/>
            </a:pPr>
            <a:r>
              <a:rPr lang="en" sz="1800">
                <a:solidFill>
                  <a:schemeClr val="dk1"/>
                </a:solidFill>
                <a:latin typeface="Times New Roman"/>
                <a:ea typeface="Times New Roman"/>
                <a:cs typeface="Times New Roman"/>
                <a:sym typeface="Times New Roman"/>
              </a:rPr>
              <a:t>Relaxation produces physiological effects opposite to those of anxiety: slow heart rate, increased peripheral blood flow, and neuromuscular stability. A variety of relaxation methods can be used such as yoga, progressive relaxation, mental imagery, etc.</a:t>
            </a:r>
            <a:endParaRPr/>
          </a:p>
          <a:p>
            <a:pPr marL="0" lvl="0" indent="0" algn="l" rtl="0">
              <a:lnSpc>
                <a:spcPct val="100000"/>
              </a:lnSpc>
              <a:spcBef>
                <a:spcPts val="0"/>
              </a:spcBef>
              <a:spcAft>
                <a:spcPts val="0"/>
              </a:spcAft>
              <a:buSzPts val="1800"/>
              <a:buNone/>
            </a:pPr>
            <a:r>
              <a:rPr lang="en" sz="1800" b="1">
                <a:solidFill>
                  <a:schemeClr val="dk1"/>
                </a:solidFill>
                <a:latin typeface="Times New Roman"/>
                <a:ea typeface="Times New Roman"/>
                <a:cs typeface="Times New Roman"/>
                <a:sym typeface="Times New Roman"/>
              </a:rPr>
              <a:t>2. Hierarchy Construction </a:t>
            </a:r>
            <a:endParaRPr/>
          </a:p>
          <a:p>
            <a:pPr marL="0" lvl="0" indent="0" algn="l" rtl="0">
              <a:lnSpc>
                <a:spcPct val="100000"/>
              </a:lnSpc>
              <a:spcBef>
                <a:spcPts val="0"/>
              </a:spcBef>
              <a:spcAft>
                <a:spcPts val="0"/>
              </a:spcAft>
              <a:buSzPts val="1800"/>
              <a:buNone/>
            </a:pPr>
            <a:r>
              <a:rPr lang="en" sz="1800">
                <a:solidFill>
                  <a:schemeClr val="dk1"/>
                </a:solidFill>
                <a:latin typeface="Times New Roman"/>
                <a:ea typeface="Times New Roman"/>
                <a:cs typeface="Times New Roman"/>
                <a:sym typeface="Times New Roman"/>
              </a:rPr>
              <a:t>When constructing a hierarchy, clinicians determine all the conditions that elicit anxiety, and then patients create a hierarchy list of 1 0 to 1 2 scenes in order of increasing anxiety. </a:t>
            </a:r>
            <a:endParaRPr/>
          </a:p>
          <a:p>
            <a:pPr marL="0" lvl="0" indent="0" algn="l" rtl="0">
              <a:lnSpc>
                <a:spcPct val="100000"/>
              </a:lnSpc>
              <a:spcBef>
                <a:spcPts val="0"/>
              </a:spcBef>
              <a:spcAft>
                <a:spcPts val="0"/>
              </a:spcAft>
              <a:buSzPts val="1800"/>
              <a:buNone/>
            </a:pPr>
            <a:r>
              <a:rPr lang="en" sz="1800" b="1">
                <a:solidFill>
                  <a:schemeClr val="dk1"/>
                </a:solidFill>
                <a:latin typeface="Times New Roman"/>
                <a:ea typeface="Times New Roman"/>
                <a:cs typeface="Times New Roman"/>
                <a:sym typeface="Times New Roman"/>
              </a:rPr>
              <a:t>3. Desensitization of the Stimulus </a:t>
            </a:r>
            <a:endParaRPr/>
          </a:p>
          <a:p>
            <a:pPr marL="0" lvl="0" indent="0" algn="l" rtl="0">
              <a:lnSpc>
                <a:spcPct val="100000"/>
              </a:lnSpc>
              <a:spcBef>
                <a:spcPts val="0"/>
              </a:spcBef>
              <a:spcAft>
                <a:spcPts val="0"/>
              </a:spcAft>
              <a:buSzPts val="1800"/>
              <a:buNone/>
            </a:pPr>
            <a:r>
              <a:rPr lang="en" sz="1800">
                <a:solidFill>
                  <a:schemeClr val="dk1"/>
                </a:solidFill>
                <a:latin typeface="Times New Roman"/>
                <a:ea typeface="Times New Roman"/>
                <a:cs typeface="Times New Roman"/>
                <a:sym typeface="Times New Roman"/>
              </a:rPr>
              <a:t>In the final step, called desensitization, patients proceed systematically through the list from the least to the most anxiety-provoking scene while in a deeply relaxed state. The rate at which patients progress through the list is determined by their responses to the stimuli.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body" idx="1"/>
          </p:nvPr>
        </p:nvSpPr>
        <p:spPr>
          <a:xfrm>
            <a:off x="685800" y="438150"/>
            <a:ext cx="6324600" cy="4495800"/>
          </a:xfrm>
          <a:prstGeom prst="rect">
            <a:avLst/>
          </a:prstGeom>
          <a:noFill/>
          <a:ln>
            <a:noFill/>
          </a:ln>
        </p:spPr>
        <p:txBody>
          <a:bodyPr spcFirstLastPara="1" wrap="square" lIns="91425" tIns="91425" rIns="91425" bIns="91425" anchor="t" anchorCtr="0">
            <a:noAutofit/>
          </a:bodyPr>
          <a:lstStyle/>
          <a:p>
            <a:pPr marL="0" lvl="0" indent="-127000" algn="just" rtl="0">
              <a:lnSpc>
                <a:spcPct val="100000"/>
              </a:lnSpc>
              <a:spcBef>
                <a:spcPts val="0"/>
              </a:spcBef>
              <a:spcAft>
                <a:spcPts val="0"/>
              </a:spcAft>
              <a:buClr>
                <a:schemeClr val="dk1"/>
              </a:buClr>
              <a:buSzPts val="2000"/>
              <a:buChar char="■"/>
            </a:pPr>
            <a:r>
              <a:rPr lang="en" sz="2000" b="1">
                <a:solidFill>
                  <a:schemeClr val="dk1"/>
                </a:solidFill>
                <a:latin typeface="Times New Roman"/>
                <a:ea typeface="Times New Roman"/>
                <a:cs typeface="Times New Roman"/>
                <a:sym typeface="Times New Roman"/>
              </a:rPr>
              <a:t>THERAPEUTIC-GRADED EXPOSURE </a:t>
            </a:r>
            <a:endParaRPr/>
          </a:p>
          <a:p>
            <a:pPr marL="0" lvl="0" indent="0" algn="just" rtl="0">
              <a:lnSpc>
                <a:spcPct val="100000"/>
              </a:lnSpc>
              <a:spcBef>
                <a:spcPts val="0"/>
              </a:spcBef>
              <a:spcAft>
                <a:spcPts val="0"/>
              </a:spcAft>
              <a:buClr>
                <a:schemeClr val="dk1"/>
              </a:buClr>
              <a:buSzPts val="2000"/>
              <a:buNone/>
            </a:pPr>
            <a:r>
              <a:rPr lang="en" sz="2000">
                <a:solidFill>
                  <a:schemeClr val="dk1"/>
                </a:solidFill>
                <a:latin typeface="Times New Roman"/>
                <a:ea typeface="Times New Roman"/>
                <a:cs typeface="Times New Roman"/>
                <a:sym typeface="Times New Roman"/>
              </a:rPr>
              <a:t>Therapeutic-graded exposure is similar to systematic desensitization, except that relaxation training is not involved and treatment is usually carried out in a real-life context. </a:t>
            </a:r>
            <a:endParaRPr/>
          </a:p>
          <a:p>
            <a:pPr marL="0" lvl="0" indent="0" algn="just" rtl="0">
              <a:lnSpc>
                <a:spcPct val="100000"/>
              </a:lnSpc>
              <a:spcBef>
                <a:spcPts val="0"/>
              </a:spcBef>
              <a:spcAft>
                <a:spcPts val="0"/>
              </a:spcAft>
              <a:buClr>
                <a:srgbClr val="4D778A"/>
              </a:buClr>
              <a:buSzPts val="2000"/>
              <a:buNone/>
            </a:pPr>
            <a:endParaRPr sz="2000">
              <a:solidFill>
                <a:schemeClr val="dk1"/>
              </a:solidFill>
              <a:latin typeface="Times New Roman"/>
              <a:ea typeface="Times New Roman"/>
              <a:cs typeface="Times New Roman"/>
              <a:sym typeface="Times New Roman"/>
            </a:endParaRPr>
          </a:p>
          <a:p>
            <a:pPr marL="0" lvl="0" indent="-127000" algn="just" rtl="0">
              <a:lnSpc>
                <a:spcPct val="100000"/>
              </a:lnSpc>
              <a:spcBef>
                <a:spcPts val="0"/>
              </a:spcBef>
              <a:spcAft>
                <a:spcPts val="0"/>
              </a:spcAft>
              <a:buClr>
                <a:schemeClr val="dk1"/>
              </a:buClr>
              <a:buSzPts val="2000"/>
              <a:buChar char="■"/>
            </a:pPr>
            <a:r>
              <a:rPr lang="en" sz="2000" b="1">
                <a:solidFill>
                  <a:schemeClr val="dk1"/>
                </a:solidFill>
                <a:latin typeface="Times New Roman"/>
                <a:ea typeface="Times New Roman"/>
                <a:cs typeface="Times New Roman"/>
                <a:sym typeface="Times New Roman"/>
              </a:rPr>
              <a:t>FLOODING</a:t>
            </a:r>
            <a:r>
              <a:rPr lang="en" sz="2000">
                <a:solidFill>
                  <a:schemeClr val="dk1"/>
                </a:solidFill>
                <a:latin typeface="Times New Roman"/>
                <a:ea typeface="Times New Roman"/>
                <a:cs typeface="Times New Roman"/>
                <a:sym typeface="Times New Roman"/>
              </a:rPr>
              <a:t> </a:t>
            </a:r>
            <a:endParaRPr/>
          </a:p>
          <a:p>
            <a:pPr marL="0" lvl="0" indent="0" algn="just" rtl="0">
              <a:lnSpc>
                <a:spcPct val="100000"/>
              </a:lnSpc>
              <a:spcBef>
                <a:spcPts val="0"/>
              </a:spcBef>
              <a:spcAft>
                <a:spcPts val="0"/>
              </a:spcAft>
              <a:buClr>
                <a:schemeClr val="dk1"/>
              </a:buClr>
              <a:buSzPts val="2000"/>
              <a:buNone/>
            </a:pPr>
            <a:r>
              <a:rPr lang="en" sz="2000">
                <a:solidFill>
                  <a:schemeClr val="dk1"/>
                </a:solidFill>
                <a:latin typeface="Times New Roman"/>
                <a:ea typeface="Times New Roman"/>
                <a:cs typeface="Times New Roman"/>
                <a:sym typeface="Times New Roman"/>
              </a:rPr>
              <a:t>Flooding (sometimes called implosion) is similar to graded exposure in that it involves exposing the patient to the feared object in vivo; however, there is no hierarchy. Flooding is based on the premise that escaping from an anxiety-provoking experience reinforces the anxiety through conditioning.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533400" y="209550"/>
            <a:ext cx="6553200" cy="621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3200" b="1">
                <a:solidFill>
                  <a:schemeClr val="dk1"/>
                </a:solidFill>
                <a:latin typeface="Times New Roman"/>
                <a:ea typeface="Times New Roman"/>
                <a:cs typeface="Times New Roman"/>
                <a:sym typeface="Times New Roman"/>
              </a:rPr>
              <a:t>Group Therapy</a:t>
            </a:r>
            <a:endParaRPr sz="3200">
              <a:solidFill>
                <a:schemeClr val="dk1"/>
              </a:solidFill>
              <a:latin typeface="Times New Roman"/>
              <a:ea typeface="Times New Roman"/>
              <a:cs typeface="Times New Roman"/>
              <a:sym typeface="Times New Roman"/>
            </a:endParaRPr>
          </a:p>
        </p:txBody>
      </p:sp>
      <p:sp>
        <p:nvSpPr>
          <p:cNvPr id="220" name="Google Shape;220;p35"/>
          <p:cNvSpPr txBox="1">
            <a:spLocks noGrp="1"/>
          </p:cNvSpPr>
          <p:nvPr>
            <p:ph type="body" idx="1"/>
          </p:nvPr>
        </p:nvSpPr>
        <p:spPr>
          <a:xfrm>
            <a:off x="304800" y="819150"/>
            <a:ext cx="7010400" cy="3810000"/>
          </a:xfrm>
          <a:prstGeom prst="rect">
            <a:avLst/>
          </a:prstGeom>
          <a:noFill/>
          <a:ln>
            <a:noFill/>
          </a:ln>
        </p:spPr>
        <p:txBody>
          <a:bodyPr spcFirstLastPara="1" wrap="square" lIns="91425" tIns="91425" rIns="91425" bIns="91425" anchor="t" anchorCtr="0">
            <a:noAutofit/>
          </a:bodyPr>
          <a:lstStyle/>
          <a:p>
            <a:pPr marL="0" lvl="0" indent="-152400" algn="l" rtl="0">
              <a:lnSpc>
                <a:spcPct val="100000"/>
              </a:lnSpc>
              <a:spcBef>
                <a:spcPts val="0"/>
              </a:spcBef>
              <a:spcAft>
                <a:spcPts val="0"/>
              </a:spcAft>
              <a:buSzPts val="2400"/>
              <a:buChar char="■"/>
            </a:pPr>
            <a:r>
              <a:rPr lang="en" sz="2400">
                <a:solidFill>
                  <a:schemeClr val="dk1"/>
                </a:solidFill>
                <a:latin typeface="Times New Roman"/>
                <a:ea typeface="Times New Roman"/>
                <a:cs typeface="Times New Roman"/>
                <a:sym typeface="Times New Roman"/>
              </a:rPr>
              <a:t>A form of psychosocial treatment in which a number of clients meet together with a therapist for purposes of sharing, gaining personal insight, and improving interpersonal coping strategies.</a:t>
            </a:r>
            <a:endParaRPr/>
          </a:p>
          <a:p>
            <a:pPr marL="0" lvl="0" indent="0" algn="just" rtl="0">
              <a:lnSpc>
                <a:spcPct val="100000"/>
              </a:lnSpc>
              <a:spcBef>
                <a:spcPts val="0"/>
              </a:spcBef>
              <a:spcAft>
                <a:spcPts val="0"/>
              </a:spcAft>
              <a:buSzPts val="2400"/>
              <a:buNone/>
            </a:pPr>
            <a:endParaRPr sz="2400">
              <a:solidFill>
                <a:schemeClr val="dk1"/>
              </a:solidFill>
              <a:latin typeface="Times New Roman"/>
              <a:ea typeface="Times New Roman"/>
              <a:cs typeface="Times New Roman"/>
              <a:sym typeface="Times New Roman"/>
            </a:endParaRPr>
          </a:p>
          <a:p>
            <a:pPr marL="0" lvl="0" indent="-152400" algn="just" rtl="0">
              <a:lnSpc>
                <a:spcPct val="100000"/>
              </a:lnSpc>
              <a:spcBef>
                <a:spcPts val="0"/>
              </a:spcBef>
              <a:spcAft>
                <a:spcPts val="0"/>
              </a:spcAft>
              <a:buSzPts val="2400"/>
              <a:buChar char="■"/>
            </a:pPr>
            <a:r>
              <a:rPr lang="en" sz="2400">
                <a:solidFill>
                  <a:schemeClr val="dk1"/>
                </a:solidFill>
                <a:latin typeface="Times New Roman"/>
                <a:ea typeface="Times New Roman"/>
                <a:cs typeface="Times New Roman"/>
                <a:sym typeface="Times New Roman"/>
              </a:rPr>
              <a:t>Group psychotherapy is a modality that employs a professionally trained leader who selects, composes, organizes, and leads a collection of members to work together toward the maximal attainment of the goals for each individual in the group and for the group itself.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ctrTitle" idx="4294967295"/>
          </p:nvPr>
        </p:nvSpPr>
        <p:spPr>
          <a:xfrm>
            <a:off x="925725" y="440351"/>
            <a:ext cx="5421000" cy="531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7198A9"/>
              </a:buClr>
              <a:buSzPts val="1800"/>
              <a:buFont typeface="Arvo"/>
              <a:buNone/>
            </a:pPr>
            <a:r>
              <a:rPr lang="en" sz="1800" b="0" i="0" u="none" strike="noStrike" cap="none">
                <a:solidFill>
                  <a:srgbClr val="7198A9"/>
                </a:solidFill>
                <a:latin typeface="Arvo"/>
                <a:ea typeface="Arvo"/>
                <a:cs typeface="Arvo"/>
                <a:sym typeface="Arvo"/>
              </a:rPr>
              <a:t>INTRODUCTION</a:t>
            </a:r>
            <a:endParaRPr sz="1800" b="0" i="0" u="none" strike="noStrike" cap="none">
              <a:solidFill>
                <a:srgbClr val="7198A9"/>
              </a:solidFill>
              <a:latin typeface="Arvo"/>
              <a:ea typeface="Arvo"/>
              <a:cs typeface="Arvo"/>
              <a:sym typeface="Arvo"/>
            </a:endParaRPr>
          </a:p>
        </p:txBody>
      </p:sp>
      <p:sp>
        <p:nvSpPr>
          <p:cNvPr id="130" name="Google Shape;130;p18"/>
          <p:cNvSpPr txBox="1">
            <a:spLocks noGrp="1"/>
          </p:cNvSpPr>
          <p:nvPr>
            <p:ph type="subTitle" idx="4294967295"/>
          </p:nvPr>
        </p:nvSpPr>
        <p:spPr>
          <a:xfrm>
            <a:off x="457200" y="971550"/>
            <a:ext cx="7696200" cy="4171949"/>
          </a:xfrm>
          <a:prstGeom prst="rect">
            <a:avLst/>
          </a:prstGeom>
          <a:noFill/>
          <a:ln>
            <a:noFill/>
          </a:ln>
        </p:spPr>
        <p:txBody>
          <a:bodyPr spcFirstLastPara="1" wrap="square" lIns="91425" tIns="91425" rIns="91425" bIns="91425" anchor="t" anchorCtr="0">
            <a:noAutofit/>
          </a:bodyPr>
          <a:lstStyle/>
          <a:p>
            <a:pPr marL="0" marR="0" lvl="0" indent="-177800" algn="just" rtl="0">
              <a:lnSpc>
                <a:spcPct val="100000"/>
              </a:lnSpc>
              <a:spcBef>
                <a:spcPts val="0"/>
              </a:spcBef>
              <a:spcAft>
                <a:spcPts val="0"/>
              </a:spcAft>
              <a:buClr>
                <a:srgbClr val="CEDBE0"/>
              </a:buClr>
              <a:buSzPts val="2800"/>
              <a:buFont typeface="Arial"/>
              <a:buChar char="■"/>
            </a:pPr>
            <a:r>
              <a:rPr lang="en" sz="2800" b="0" i="0" u="none" strike="noStrike" cap="none">
                <a:solidFill>
                  <a:schemeClr val="dk1"/>
                </a:solidFill>
                <a:latin typeface="Times New Roman"/>
                <a:ea typeface="Times New Roman"/>
                <a:cs typeface="Times New Roman"/>
                <a:sym typeface="Times New Roman"/>
              </a:rPr>
              <a:t>Psychotherapy can be defined (modified from Wolberg) as, the treatment by psychological means, of the problems of an emotional nature, in which a therapist deliberately establishes a professional relationship with the patient to,</a:t>
            </a:r>
            <a:endParaRPr/>
          </a:p>
          <a:p>
            <a:pPr marL="0" marR="0" lvl="0" indent="0" algn="just" rtl="0">
              <a:lnSpc>
                <a:spcPct val="100000"/>
              </a:lnSpc>
              <a:spcBef>
                <a:spcPts val="600"/>
              </a:spcBef>
              <a:spcAft>
                <a:spcPts val="0"/>
              </a:spcAft>
              <a:buClr>
                <a:srgbClr val="CEDBE0"/>
              </a:buClr>
              <a:buSzPts val="2800"/>
              <a:buFont typeface="Arial"/>
              <a:buNone/>
            </a:pPr>
            <a:r>
              <a:rPr lang="en" sz="2800" b="0" i="0" u="none" strike="noStrike" cap="none">
                <a:solidFill>
                  <a:schemeClr val="dk1"/>
                </a:solidFill>
                <a:latin typeface="Times New Roman"/>
                <a:ea typeface="Times New Roman"/>
                <a:cs typeface="Times New Roman"/>
                <a:sym typeface="Times New Roman"/>
              </a:rPr>
              <a:t>1. Remove, modify or retard existing symptoms,</a:t>
            </a:r>
            <a:endParaRPr/>
          </a:p>
          <a:p>
            <a:pPr marL="0" marR="0" lvl="0" indent="0" algn="just" rtl="0">
              <a:lnSpc>
                <a:spcPct val="100000"/>
              </a:lnSpc>
              <a:spcBef>
                <a:spcPts val="600"/>
              </a:spcBef>
              <a:spcAft>
                <a:spcPts val="0"/>
              </a:spcAft>
              <a:buClr>
                <a:srgbClr val="CEDBE0"/>
              </a:buClr>
              <a:buSzPts val="2800"/>
              <a:buFont typeface="Arial"/>
              <a:buNone/>
            </a:pPr>
            <a:r>
              <a:rPr lang="en" sz="2800" b="0" i="0" u="none" strike="noStrike" cap="none">
                <a:solidFill>
                  <a:schemeClr val="dk1"/>
                </a:solidFill>
                <a:latin typeface="Times New Roman"/>
                <a:ea typeface="Times New Roman"/>
                <a:cs typeface="Times New Roman"/>
                <a:sym typeface="Times New Roman"/>
              </a:rPr>
              <a:t>2. Mediate disturbed patterns of behaviour, and/or</a:t>
            </a:r>
            <a:endParaRPr/>
          </a:p>
          <a:p>
            <a:pPr marL="0" marR="0" lvl="0" indent="0" algn="just" rtl="0">
              <a:lnSpc>
                <a:spcPct val="100000"/>
              </a:lnSpc>
              <a:spcBef>
                <a:spcPts val="600"/>
              </a:spcBef>
              <a:spcAft>
                <a:spcPts val="0"/>
              </a:spcAft>
              <a:buClr>
                <a:srgbClr val="CEDBE0"/>
              </a:buClr>
              <a:buSzPts val="2800"/>
              <a:buFont typeface="Arial"/>
              <a:buNone/>
            </a:pPr>
            <a:r>
              <a:rPr lang="en" sz="2800" b="0" i="0" u="none" strike="noStrike" cap="none">
                <a:solidFill>
                  <a:schemeClr val="dk1"/>
                </a:solidFill>
                <a:latin typeface="Times New Roman"/>
                <a:ea typeface="Times New Roman"/>
                <a:cs typeface="Times New Roman"/>
                <a:sym typeface="Times New Roman"/>
              </a:rPr>
              <a:t>3.Promote positive personality growth and development.</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685800" y="209550"/>
            <a:ext cx="6324600" cy="62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Why group therapy is helpful? Curative factors (Yalom (1985)</a:t>
            </a:r>
            <a:endParaRPr sz="2000" b="1">
              <a:solidFill>
                <a:schemeClr val="dk1"/>
              </a:solidFill>
              <a:latin typeface="Times New Roman"/>
              <a:ea typeface="Times New Roman"/>
              <a:cs typeface="Times New Roman"/>
              <a:sym typeface="Times New Roman"/>
            </a:endParaRPr>
          </a:p>
        </p:txBody>
      </p:sp>
      <p:sp>
        <p:nvSpPr>
          <p:cNvPr id="226" name="Google Shape;226;p36"/>
          <p:cNvSpPr txBox="1">
            <a:spLocks noGrp="1"/>
          </p:cNvSpPr>
          <p:nvPr>
            <p:ph type="body" idx="1"/>
          </p:nvPr>
        </p:nvSpPr>
        <p:spPr>
          <a:xfrm>
            <a:off x="457200" y="895350"/>
            <a:ext cx="6629400" cy="38862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1. The Instillation of Hope. </a:t>
            </a:r>
            <a:r>
              <a:rPr lang="en" sz="2000">
                <a:solidFill>
                  <a:schemeClr val="dk1"/>
                </a:solidFill>
                <a:latin typeface="Times New Roman"/>
                <a:ea typeface="Times New Roman"/>
                <a:cs typeface="Times New Roman"/>
                <a:sym typeface="Times New Roman"/>
              </a:rPr>
              <a:t>By observing the progress of others in the group with similar problems, a group member garners hope that his or her problems can also be resolved.</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2. </a:t>
            </a:r>
            <a:r>
              <a:rPr lang="en" sz="2000" b="1">
                <a:solidFill>
                  <a:schemeClr val="dk1"/>
                </a:solidFill>
                <a:latin typeface="Times New Roman"/>
                <a:ea typeface="Times New Roman"/>
                <a:cs typeface="Times New Roman"/>
                <a:sym typeface="Times New Roman"/>
              </a:rPr>
              <a:t>Universality. </a:t>
            </a:r>
            <a:r>
              <a:rPr lang="en" sz="2000">
                <a:solidFill>
                  <a:schemeClr val="dk1"/>
                </a:solidFill>
                <a:latin typeface="Times New Roman"/>
                <a:ea typeface="Times New Roman"/>
                <a:cs typeface="Times New Roman"/>
                <a:sym typeface="Times New Roman"/>
              </a:rPr>
              <a:t>Individuals come to realize that they are not alone in the problems, thoughts, and feelings they are experiencing. Anxiety is relieved by the support and understanding of others in the group who share similar (universal) experiences.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body" idx="1"/>
          </p:nvPr>
        </p:nvSpPr>
        <p:spPr>
          <a:xfrm>
            <a:off x="457200" y="438150"/>
            <a:ext cx="6705599" cy="418283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3. The Imparting of Information. </a:t>
            </a:r>
            <a:r>
              <a:rPr lang="en" sz="2000">
                <a:solidFill>
                  <a:schemeClr val="dk1"/>
                </a:solidFill>
                <a:latin typeface="Times New Roman"/>
                <a:ea typeface="Times New Roman"/>
                <a:cs typeface="Times New Roman"/>
                <a:sym typeface="Times New Roman"/>
              </a:rPr>
              <a:t>Knowledge is gained through formal instruction as well as sharing of advice and suggestions among group members.</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4. Altruism. </a:t>
            </a:r>
            <a:r>
              <a:rPr lang="en" sz="2000">
                <a:solidFill>
                  <a:schemeClr val="dk1"/>
                </a:solidFill>
                <a:latin typeface="Times New Roman"/>
                <a:ea typeface="Times New Roman"/>
                <a:cs typeface="Times New Roman"/>
                <a:sym typeface="Times New Roman"/>
              </a:rPr>
              <a:t>Altruism is assimilated by group members through mutual sharing and concern for each other. Providing assistance and support to others creates a positive self-image and promotes self-growth.</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5. The Corrective Recapitulation of the Primary Family Group. </a:t>
            </a:r>
            <a:r>
              <a:rPr lang="en" sz="2000">
                <a:solidFill>
                  <a:schemeClr val="dk1"/>
                </a:solidFill>
                <a:latin typeface="Times New Roman"/>
                <a:ea typeface="Times New Roman"/>
                <a:cs typeface="Times New Roman"/>
                <a:sym typeface="Times New Roman"/>
              </a:rPr>
              <a:t>Group members are able to re-experience early family conflicts that remain unresolved. Attempts at resolution are promoted through feedback and exploration.</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body" idx="1"/>
          </p:nvPr>
        </p:nvSpPr>
        <p:spPr>
          <a:xfrm>
            <a:off x="457200" y="438150"/>
            <a:ext cx="6705599" cy="4343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6. </a:t>
            </a:r>
            <a:r>
              <a:rPr lang="en" sz="2000" b="1">
                <a:solidFill>
                  <a:schemeClr val="dk1"/>
                </a:solidFill>
                <a:latin typeface="Times New Roman"/>
                <a:ea typeface="Times New Roman"/>
                <a:cs typeface="Times New Roman"/>
                <a:sym typeface="Times New Roman"/>
              </a:rPr>
              <a:t>The Development of Socializing Techniques.</a:t>
            </a:r>
            <a:r>
              <a:rPr lang="en" sz="2000">
                <a:solidFill>
                  <a:schemeClr val="dk1"/>
                </a:solidFill>
                <a:latin typeface="Times New Roman"/>
                <a:ea typeface="Times New Roman"/>
                <a:cs typeface="Times New Roman"/>
                <a:sym typeface="Times New Roman"/>
              </a:rPr>
              <a:t>Through interaction with and feedback from other members within the group, individuals are able to correct maladaptive social behaviors and learn and develop new social skills.</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7. </a:t>
            </a:r>
            <a:r>
              <a:rPr lang="en" sz="2000" b="1">
                <a:solidFill>
                  <a:schemeClr val="dk1"/>
                </a:solidFill>
                <a:latin typeface="Times New Roman"/>
                <a:ea typeface="Times New Roman"/>
                <a:cs typeface="Times New Roman"/>
                <a:sym typeface="Times New Roman"/>
              </a:rPr>
              <a:t>Imitative Behavior. </a:t>
            </a:r>
            <a:r>
              <a:rPr lang="en" sz="2000">
                <a:solidFill>
                  <a:schemeClr val="dk1"/>
                </a:solidFill>
                <a:latin typeface="Times New Roman"/>
                <a:ea typeface="Times New Roman"/>
                <a:cs typeface="Times New Roman"/>
                <a:sym typeface="Times New Roman"/>
              </a:rPr>
              <a:t>In this setting, one who has mastered a particular psychosocial skill or developmental task can be a valuable role model for others. Individuals may imitate selected behaviors that they wish to develop in themselves.</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8. </a:t>
            </a:r>
            <a:r>
              <a:rPr lang="en" sz="2000" b="1">
                <a:solidFill>
                  <a:schemeClr val="dk1"/>
                </a:solidFill>
                <a:latin typeface="Times New Roman"/>
                <a:ea typeface="Times New Roman"/>
                <a:cs typeface="Times New Roman"/>
                <a:sym typeface="Times New Roman"/>
              </a:rPr>
              <a:t>Interpersonal Learning. </a:t>
            </a:r>
            <a:r>
              <a:rPr lang="en" sz="2000">
                <a:solidFill>
                  <a:schemeClr val="dk1"/>
                </a:solidFill>
                <a:latin typeface="Times New Roman"/>
                <a:ea typeface="Times New Roman"/>
                <a:cs typeface="Times New Roman"/>
                <a:sym typeface="Times New Roman"/>
              </a:rPr>
              <a:t>The group offers many and varied opportunities for interacting with other people. Insight is gained regarding how one perceives and is being perceived by others.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a:off x="533400" y="285750"/>
            <a:ext cx="7315200" cy="433523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9. </a:t>
            </a:r>
            <a:r>
              <a:rPr lang="en" sz="2000" b="1">
                <a:solidFill>
                  <a:schemeClr val="dk1"/>
                </a:solidFill>
                <a:latin typeface="Times New Roman"/>
                <a:ea typeface="Times New Roman"/>
                <a:cs typeface="Times New Roman"/>
                <a:sym typeface="Times New Roman"/>
              </a:rPr>
              <a:t>Group Cohesiveness. </a:t>
            </a:r>
            <a:r>
              <a:rPr lang="en" sz="2000">
                <a:solidFill>
                  <a:schemeClr val="dk1"/>
                </a:solidFill>
                <a:latin typeface="Times New Roman"/>
                <a:ea typeface="Times New Roman"/>
                <a:cs typeface="Times New Roman"/>
                <a:sym typeface="Times New Roman"/>
              </a:rPr>
              <a:t>Members develop a sense of belonging that separates the individual (“I am”) from the group (“we are”). Out of this alliance emerges a common feeling that both individual members and the total group are of value to each other.</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10. </a:t>
            </a:r>
            <a:r>
              <a:rPr lang="en" sz="2000" b="1">
                <a:solidFill>
                  <a:schemeClr val="dk1"/>
                </a:solidFill>
                <a:latin typeface="Times New Roman"/>
                <a:ea typeface="Times New Roman"/>
                <a:cs typeface="Times New Roman"/>
                <a:sym typeface="Times New Roman"/>
              </a:rPr>
              <a:t>Catharsis. </a:t>
            </a:r>
            <a:r>
              <a:rPr lang="en" sz="2000">
                <a:solidFill>
                  <a:schemeClr val="dk1"/>
                </a:solidFill>
                <a:latin typeface="Times New Roman"/>
                <a:ea typeface="Times New Roman"/>
                <a:cs typeface="Times New Roman"/>
                <a:sym typeface="Times New Roman"/>
              </a:rPr>
              <a:t>Within the group, members are able to express both positive and negative feelings—perhaps feelings that have never been expressed before—in a nonthreatening atmosphere. This </a:t>
            </a:r>
            <a:r>
              <a:rPr lang="en" sz="2000" b="1">
                <a:solidFill>
                  <a:schemeClr val="dk1"/>
                </a:solidFill>
                <a:latin typeface="Times New Roman"/>
                <a:ea typeface="Times New Roman"/>
                <a:cs typeface="Times New Roman"/>
                <a:sym typeface="Times New Roman"/>
              </a:rPr>
              <a:t>catharsis, or open </a:t>
            </a:r>
            <a:r>
              <a:rPr lang="en" sz="2000">
                <a:solidFill>
                  <a:schemeClr val="dk1"/>
                </a:solidFill>
                <a:latin typeface="Times New Roman"/>
                <a:ea typeface="Times New Roman"/>
                <a:cs typeface="Times New Roman"/>
                <a:sym typeface="Times New Roman"/>
              </a:rPr>
              <a:t>expression of feelings, is beneficial for the individual within the group.</a:t>
            </a:r>
            <a:endParaRPr/>
          </a:p>
          <a:p>
            <a:pPr marL="0" lvl="0" indent="0" algn="just" rtl="0">
              <a:lnSpc>
                <a:spcPct val="100000"/>
              </a:lnSpc>
              <a:spcBef>
                <a:spcPts val="0"/>
              </a:spcBef>
              <a:spcAft>
                <a:spcPts val="0"/>
              </a:spcAft>
              <a:buSzPts val="2000"/>
              <a:buNone/>
            </a:pPr>
            <a:endParaRPr sz="20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11. </a:t>
            </a:r>
            <a:r>
              <a:rPr lang="en" sz="2000" b="1">
                <a:solidFill>
                  <a:schemeClr val="dk1"/>
                </a:solidFill>
                <a:latin typeface="Times New Roman"/>
                <a:ea typeface="Times New Roman"/>
                <a:cs typeface="Times New Roman"/>
                <a:sym typeface="Times New Roman"/>
              </a:rPr>
              <a:t>Existential Factors. </a:t>
            </a:r>
            <a:r>
              <a:rPr lang="en" sz="2000">
                <a:solidFill>
                  <a:schemeClr val="dk1"/>
                </a:solidFill>
                <a:latin typeface="Times New Roman"/>
                <a:ea typeface="Times New Roman"/>
                <a:cs typeface="Times New Roman"/>
                <a:sym typeface="Times New Roman"/>
              </a:rPr>
              <a:t>The group is able to help individual</a:t>
            </a:r>
            <a:r>
              <a:rPr lang="en" sz="2000" b="1">
                <a:solidFill>
                  <a:schemeClr val="dk1"/>
                </a:solidFill>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members take direction of their own lives and to accept responsibility for the quality of their existence.</a:t>
            </a:r>
            <a:endParaRPr/>
          </a:p>
          <a:p>
            <a:pPr marL="0" lvl="0" indent="0" algn="l" rtl="0">
              <a:lnSpc>
                <a:spcPct val="100000"/>
              </a:lnSpc>
              <a:spcBef>
                <a:spcPts val="0"/>
              </a:spcBef>
              <a:spcAft>
                <a:spcPts val="0"/>
              </a:spcAft>
              <a:buSzPts val="1800"/>
              <a:buNone/>
            </a:pPr>
            <a:endParaRPr sz="18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838200" y="285750"/>
            <a:ext cx="6019800" cy="62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000">
                <a:solidFill>
                  <a:schemeClr val="dk1"/>
                </a:solidFill>
                <a:latin typeface="Times New Roman"/>
                <a:ea typeface="Times New Roman"/>
                <a:cs typeface="Times New Roman"/>
                <a:sym typeface="Times New Roman"/>
              </a:rPr>
              <a:t>STRUCTURAL ORGANIZATION</a:t>
            </a:r>
            <a:endParaRPr sz="2000">
              <a:solidFill>
                <a:schemeClr val="dk1"/>
              </a:solidFill>
              <a:latin typeface="Times New Roman"/>
              <a:ea typeface="Times New Roman"/>
              <a:cs typeface="Times New Roman"/>
              <a:sym typeface="Times New Roman"/>
            </a:endParaRPr>
          </a:p>
        </p:txBody>
      </p:sp>
      <p:sp>
        <p:nvSpPr>
          <p:cNvPr id="247" name="Google Shape;247;p40"/>
          <p:cNvSpPr txBox="1">
            <a:spLocks noGrp="1"/>
          </p:cNvSpPr>
          <p:nvPr>
            <p:ph type="body" idx="1"/>
          </p:nvPr>
        </p:nvSpPr>
        <p:spPr>
          <a:xfrm>
            <a:off x="533400" y="819150"/>
            <a:ext cx="6476999" cy="4038600"/>
          </a:xfrm>
          <a:prstGeom prst="rect">
            <a:avLst/>
          </a:prstGeom>
          <a:noFill/>
          <a:ln>
            <a:noFill/>
          </a:ln>
        </p:spPr>
        <p:txBody>
          <a:bodyPr spcFirstLastPara="1" wrap="square" lIns="91425" tIns="91425" rIns="91425" bIns="91425" anchor="t" anchorCtr="0">
            <a:noAutofit/>
          </a:bodyPr>
          <a:lstStyle/>
          <a:p>
            <a:pPr marL="0" lvl="0" indent="-114300" algn="just" rtl="0">
              <a:lnSpc>
                <a:spcPct val="100000"/>
              </a:lnSpc>
              <a:spcBef>
                <a:spcPts val="0"/>
              </a:spcBef>
              <a:spcAft>
                <a:spcPts val="0"/>
              </a:spcAft>
              <a:buClr>
                <a:schemeClr val="dk1"/>
              </a:buClr>
              <a:buSzPts val="1800"/>
              <a:buChar char="■"/>
            </a:pPr>
            <a:r>
              <a:rPr lang="en" sz="1800" b="1">
                <a:solidFill>
                  <a:schemeClr val="dk1"/>
                </a:solidFill>
                <a:latin typeface="Times New Roman"/>
                <a:ea typeface="Times New Roman"/>
                <a:cs typeface="Times New Roman"/>
                <a:sym typeface="Times New Roman"/>
              </a:rPr>
              <a:t> Size: </a:t>
            </a:r>
            <a:r>
              <a:rPr lang="en" sz="1800">
                <a:solidFill>
                  <a:schemeClr val="dk1"/>
                </a:solidFill>
                <a:latin typeface="Times New Roman"/>
                <a:ea typeface="Times New Roman"/>
                <a:cs typeface="Times New Roman"/>
                <a:sym typeface="Times New Roman"/>
              </a:rPr>
              <a:t>Group therapy has been successful with as few as 3 members and as many as 15, but most therapists consider 8 to 10 members the optimal size.</a:t>
            </a:r>
            <a:endParaRPr/>
          </a:p>
          <a:p>
            <a:pPr marL="0" lvl="0" indent="0" algn="just" rtl="0">
              <a:lnSpc>
                <a:spcPct val="100000"/>
              </a:lnSpc>
              <a:spcBef>
                <a:spcPts val="0"/>
              </a:spcBef>
              <a:spcAft>
                <a:spcPts val="0"/>
              </a:spcAft>
              <a:buClr>
                <a:schemeClr val="dk1"/>
              </a:buClr>
              <a:buSzPts val="1800"/>
              <a:buNone/>
            </a:pPr>
            <a:r>
              <a:rPr lang="en" sz="1800">
                <a:solidFill>
                  <a:schemeClr val="dk1"/>
                </a:solidFill>
                <a:latin typeface="Times New Roman"/>
                <a:ea typeface="Times New Roman"/>
                <a:cs typeface="Times New Roman"/>
                <a:sym typeface="Times New Roman"/>
              </a:rPr>
              <a:t> </a:t>
            </a:r>
            <a:endParaRPr/>
          </a:p>
          <a:p>
            <a:pPr marL="0" lvl="0" indent="-114300" algn="just" rtl="0">
              <a:lnSpc>
                <a:spcPct val="100000"/>
              </a:lnSpc>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 </a:t>
            </a:r>
            <a:r>
              <a:rPr lang="en" sz="1800" b="1">
                <a:solidFill>
                  <a:schemeClr val="dk1"/>
                </a:solidFill>
                <a:latin typeface="Times New Roman"/>
                <a:ea typeface="Times New Roman"/>
                <a:cs typeface="Times New Roman"/>
                <a:sym typeface="Times New Roman"/>
              </a:rPr>
              <a:t>Frequency and Length of Sessions: </a:t>
            </a:r>
            <a:r>
              <a:rPr lang="en" sz="1800">
                <a:solidFill>
                  <a:schemeClr val="dk1"/>
                </a:solidFill>
                <a:latin typeface="Times New Roman"/>
                <a:ea typeface="Times New Roman"/>
                <a:cs typeface="Times New Roman"/>
                <a:sym typeface="Times New Roman"/>
              </a:rPr>
              <a:t>Most group psychotherapists conduct group sessions once a week. Maintaining continuity in sessions is important. When there are alternate sessions, the group meets twice a week, once with and once without the therapist. Group sessions generally last anywhere from 1 to 2 hours, but the time limit should be constant.</a:t>
            </a:r>
            <a:endParaRPr/>
          </a:p>
          <a:p>
            <a:pPr marL="0" lvl="0" indent="0" algn="just" rtl="0">
              <a:lnSpc>
                <a:spcPct val="100000"/>
              </a:lnSpc>
              <a:spcBef>
                <a:spcPts val="0"/>
              </a:spcBef>
              <a:spcAft>
                <a:spcPts val="0"/>
              </a:spcAft>
              <a:buClr>
                <a:srgbClr val="4D778A"/>
              </a:buClr>
              <a:buSzPts val="1800"/>
              <a:buNone/>
            </a:pPr>
            <a:endParaRPr sz="1800">
              <a:solidFill>
                <a:schemeClr val="dk1"/>
              </a:solidFill>
              <a:latin typeface="Times New Roman"/>
              <a:ea typeface="Times New Roman"/>
              <a:cs typeface="Times New Roman"/>
              <a:sym typeface="Times New Roman"/>
            </a:endParaRPr>
          </a:p>
          <a:p>
            <a:pPr marL="0" lvl="0" indent="-114300" algn="just" rtl="0">
              <a:lnSpc>
                <a:spcPct val="100000"/>
              </a:lnSpc>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 </a:t>
            </a:r>
            <a:r>
              <a:rPr lang="en" sz="1800" b="1">
                <a:solidFill>
                  <a:schemeClr val="dk1"/>
                </a:solidFill>
                <a:latin typeface="Times New Roman"/>
                <a:ea typeface="Times New Roman"/>
                <a:cs typeface="Times New Roman"/>
                <a:sym typeface="Times New Roman"/>
              </a:rPr>
              <a:t>Homogeneous versus Heterogeneous Groups</a:t>
            </a:r>
            <a:endParaRPr/>
          </a:p>
          <a:p>
            <a:pPr marL="0" lvl="0" indent="0" algn="just" rtl="0">
              <a:lnSpc>
                <a:spcPct val="100000"/>
              </a:lnSpc>
              <a:spcBef>
                <a:spcPts val="0"/>
              </a:spcBef>
              <a:spcAft>
                <a:spcPts val="0"/>
              </a:spcAft>
              <a:buClr>
                <a:srgbClr val="4D778A"/>
              </a:buClr>
              <a:buSzPts val="1800"/>
              <a:buNone/>
            </a:pPr>
            <a:endParaRPr sz="1800">
              <a:solidFill>
                <a:schemeClr val="dk1"/>
              </a:solidFill>
              <a:latin typeface="Times New Roman"/>
              <a:ea typeface="Times New Roman"/>
              <a:cs typeface="Times New Roman"/>
              <a:sym typeface="Times New Roman"/>
            </a:endParaRPr>
          </a:p>
          <a:p>
            <a:pPr marL="0" lvl="0" indent="-114300" algn="just" rtl="0">
              <a:lnSpc>
                <a:spcPct val="100000"/>
              </a:lnSpc>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 </a:t>
            </a:r>
            <a:r>
              <a:rPr lang="en" sz="1800" b="1">
                <a:solidFill>
                  <a:schemeClr val="dk1"/>
                </a:solidFill>
                <a:latin typeface="Times New Roman"/>
                <a:ea typeface="Times New Roman"/>
                <a:cs typeface="Times New Roman"/>
                <a:sym typeface="Times New Roman"/>
              </a:rPr>
              <a:t>Open versus Closed Groups</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33400" y="0"/>
            <a:ext cx="6553199" cy="462098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Psychotherapy helps people with a mental disorder to:</a:t>
            </a:r>
            <a:endParaRPr/>
          </a:p>
          <a:p>
            <a:pPr marL="0" lvl="0" indent="-127000" algn="l" rtl="0">
              <a:lnSpc>
                <a:spcPct val="150000"/>
              </a:lnSpc>
              <a:spcBef>
                <a:spcPts val="0"/>
              </a:spcBef>
              <a:spcAft>
                <a:spcPts val="0"/>
              </a:spcAft>
              <a:buSzPts val="2000"/>
              <a:buFont typeface="Noto Sans Symbols"/>
              <a:buChar char="▪"/>
            </a:pPr>
            <a:r>
              <a:rPr lang="en" sz="2000">
                <a:solidFill>
                  <a:schemeClr val="dk1"/>
                </a:solidFill>
                <a:latin typeface="Times New Roman"/>
                <a:ea typeface="Times New Roman"/>
                <a:cs typeface="Times New Roman"/>
                <a:sym typeface="Times New Roman"/>
              </a:rPr>
              <a:t>Understand the behaviors, emotions, and ideas that contribute to his or her illness and learn how to modify them</a:t>
            </a:r>
            <a:endParaRPr/>
          </a:p>
          <a:p>
            <a:pPr marL="0" lvl="0" indent="-127000" algn="l" rtl="0">
              <a:lnSpc>
                <a:spcPct val="150000"/>
              </a:lnSpc>
              <a:spcBef>
                <a:spcPts val="0"/>
              </a:spcBef>
              <a:spcAft>
                <a:spcPts val="0"/>
              </a:spcAft>
              <a:buSzPts val="2000"/>
              <a:buFont typeface="Noto Sans Symbols"/>
              <a:buChar char="▪"/>
            </a:pPr>
            <a:r>
              <a:rPr lang="en" sz="2000">
                <a:solidFill>
                  <a:schemeClr val="dk1"/>
                </a:solidFill>
                <a:latin typeface="Times New Roman"/>
                <a:ea typeface="Times New Roman"/>
                <a:cs typeface="Times New Roman"/>
                <a:sym typeface="Times New Roman"/>
              </a:rPr>
              <a:t>Understand and identify the life problems or events -- like a major illness, a death in the family, a loss of a job, or a divorce -- that contribute to his or her illness and help him/her understand which aspects of those problems he/she may be able to solve or improve</a:t>
            </a:r>
            <a:endParaRPr/>
          </a:p>
          <a:p>
            <a:pPr marL="0" lvl="0" indent="-127000" algn="l" rtl="0">
              <a:lnSpc>
                <a:spcPct val="150000"/>
              </a:lnSpc>
              <a:spcBef>
                <a:spcPts val="0"/>
              </a:spcBef>
              <a:spcAft>
                <a:spcPts val="0"/>
              </a:spcAft>
              <a:buSzPts val="2000"/>
              <a:buFont typeface="Noto Sans Symbols"/>
              <a:buChar char="▪"/>
            </a:pPr>
            <a:r>
              <a:rPr lang="en" sz="2000">
                <a:solidFill>
                  <a:schemeClr val="dk1"/>
                </a:solidFill>
                <a:latin typeface="Times New Roman"/>
                <a:ea typeface="Times New Roman"/>
                <a:cs typeface="Times New Roman"/>
                <a:sym typeface="Times New Roman"/>
              </a:rPr>
              <a:t>Regain a sense of control and pleasure in life</a:t>
            </a:r>
            <a:endParaRPr/>
          </a:p>
          <a:p>
            <a:pPr marL="0" lvl="0" indent="-127000" algn="l" rtl="0">
              <a:lnSpc>
                <a:spcPct val="150000"/>
              </a:lnSpc>
              <a:spcBef>
                <a:spcPts val="0"/>
              </a:spcBef>
              <a:spcAft>
                <a:spcPts val="0"/>
              </a:spcAft>
              <a:buSzPts val="2000"/>
              <a:buFont typeface="Noto Sans Symbols"/>
              <a:buChar char="▪"/>
            </a:pPr>
            <a:r>
              <a:rPr lang="en" sz="2000">
                <a:solidFill>
                  <a:schemeClr val="dk1"/>
                </a:solidFill>
                <a:latin typeface="Times New Roman"/>
                <a:ea typeface="Times New Roman"/>
                <a:cs typeface="Times New Roman"/>
                <a:sym typeface="Times New Roman"/>
              </a:rPr>
              <a:t>Learn healthy coping techniques and problem-solving skills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990600" y="209550"/>
            <a:ext cx="4801199" cy="621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sz="2000" b="1">
                <a:solidFill>
                  <a:schemeClr val="dk1"/>
                </a:solidFill>
                <a:latin typeface="Times New Roman"/>
                <a:ea typeface="Times New Roman"/>
                <a:cs typeface="Times New Roman"/>
                <a:sym typeface="Times New Roman"/>
              </a:rPr>
              <a:t>Types of Therapy</a:t>
            </a:r>
            <a:r>
              <a:rPr lang="en" b="1">
                <a:solidFill>
                  <a:schemeClr val="dk1"/>
                </a:solidFill>
                <a:latin typeface="Times New Roman"/>
                <a:ea typeface="Times New Roman"/>
                <a:cs typeface="Times New Roman"/>
                <a:sym typeface="Times New Roman"/>
              </a:rPr>
              <a:t/>
            </a:r>
            <a:br>
              <a:rPr lang="en" b="1">
                <a:solidFill>
                  <a:schemeClr val="dk1"/>
                </a:solidFill>
                <a:latin typeface="Times New Roman"/>
                <a:ea typeface="Times New Roman"/>
                <a:cs typeface="Times New Roman"/>
                <a:sym typeface="Times New Roman"/>
              </a:rPr>
            </a:br>
            <a:endParaRPr/>
          </a:p>
        </p:txBody>
      </p:sp>
      <p:sp>
        <p:nvSpPr>
          <p:cNvPr id="141" name="Google Shape;141;p20"/>
          <p:cNvSpPr txBox="1">
            <a:spLocks noGrp="1"/>
          </p:cNvSpPr>
          <p:nvPr>
            <p:ph type="body" idx="1"/>
          </p:nvPr>
        </p:nvSpPr>
        <p:spPr>
          <a:xfrm>
            <a:off x="533400" y="666750"/>
            <a:ext cx="7543800" cy="39542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800">
                <a:solidFill>
                  <a:schemeClr val="dk1"/>
                </a:solidFill>
                <a:latin typeface="Times New Roman"/>
                <a:ea typeface="Times New Roman"/>
                <a:cs typeface="Times New Roman"/>
                <a:sym typeface="Times New Roman"/>
              </a:rPr>
              <a:t>Therapy can be given in a variety of formats, including:</a:t>
            </a:r>
            <a:endParaRPr/>
          </a:p>
          <a:p>
            <a:pPr marL="0" lvl="0" indent="-114300" algn="l"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Individual:</a:t>
            </a:r>
            <a:r>
              <a:rPr lang="en" sz="1800">
                <a:solidFill>
                  <a:schemeClr val="dk1"/>
                </a:solidFill>
                <a:latin typeface="Times New Roman"/>
                <a:ea typeface="Times New Roman"/>
                <a:cs typeface="Times New Roman"/>
                <a:sym typeface="Times New Roman"/>
              </a:rPr>
              <a:t> This therapy involves only the patient and the therapist.</a:t>
            </a:r>
            <a:endParaRPr/>
          </a:p>
          <a:p>
            <a:pPr marL="0" lvl="0" indent="-114300" algn="l"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Group:</a:t>
            </a:r>
            <a:r>
              <a:rPr lang="en" sz="1800">
                <a:solidFill>
                  <a:schemeClr val="dk1"/>
                </a:solidFill>
                <a:latin typeface="Times New Roman"/>
                <a:ea typeface="Times New Roman"/>
                <a:cs typeface="Times New Roman"/>
                <a:sym typeface="Times New Roman"/>
              </a:rPr>
              <a:t> Two or more patients may participate in therapy at the same time. Patients are able to share experiences and learn that others feel the same way and have had the same experiences.</a:t>
            </a:r>
            <a:endParaRPr/>
          </a:p>
          <a:p>
            <a:pPr marL="0" lvl="0" indent="-114300" algn="l"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Marital/couples:</a:t>
            </a:r>
            <a:r>
              <a:rPr lang="en" sz="1800">
                <a:solidFill>
                  <a:schemeClr val="dk1"/>
                </a:solidFill>
                <a:latin typeface="Times New Roman"/>
                <a:ea typeface="Times New Roman"/>
                <a:cs typeface="Times New Roman"/>
                <a:sym typeface="Times New Roman"/>
              </a:rPr>
              <a:t> This type of therapy helps spouses and partners understand why their loved one has a mental disorder, what changes in communication and behaviors can help, and what they can do to cope. This type of therapy can also be used to help a couple that is struggling with aspects of their relationship.</a:t>
            </a:r>
            <a:endParaRPr/>
          </a:p>
          <a:p>
            <a:pPr marL="0" lvl="0" indent="-114300" algn="l"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Family:</a:t>
            </a:r>
            <a:r>
              <a:rPr lang="en" sz="1800">
                <a:solidFill>
                  <a:schemeClr val="dk1"/>
                </a:solidFill>
                <a:latin typeface="Times New Roman"/>
                <a:ea typeface="Times New Roman"/>
                <a:cs typeface="Times New Roman"/>
                <a:sym typeface="Times New Roman"/>
              </a:rPr>
              <a:t> Because family is a key part of the team that helps people with mental illness get better, it is sometimes helpful for family members to understand what their loved one is going through, how they themselves can cope, and what they can do to help.</a:t>
            </a:r>
            <a:endParaRPr/>
          </a:p>
          <a:p>
            <a:pPr marL="0" lvl="0" indent="0" algn="l" rtl="0">
              <a:lnSpc>
                <a:spcPct val="100000"/>
              </a:lnSpc>
              <a:spcBef>
                <a:spcPts val="0"/>
              </a:spcBef>
              <a:spcAft>
                <a:spcPts val="0"/>
              </a:spcAft>
              <a:buSzPts val="1800"/>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685800" y="133350"/>
            <a:ext cx="6400800" cy="621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 sz="2800">
                <a:solidFill>
                  <a:schemeClr val="dk1"/>
                </a:solidFill>
                <a:latin typeface="Times New Roman"/>
                <a:ea typeface="Times New Roman"/>
                <a:cs typeface="Times New Roman"/>
                <a:sym typeface="Times New Roman"/>
              </a:rPr>
              <a:t>Approaches of psychotherapy</a:t>
            </a:r>
            <a:endParaRPr sz="2800">
              <a:solidFill>
                <a:schemeClr val="dk1"/>
              </a:solidFill>
              <a:latin typeface="Times New Roman"/>
              <a:ea typeface="Times New Roman"/>
              <a:cs typeface="Times New Roman"/>
              <a:sym typeface="Times New Roman"/>
            </a:endParaRPr>
          </a:p>
        </p:txBody>
      </p:sp>
      <p:sp>
        <p:nvSpPr>
          <p:cNvPr id="147" name="Google Shape;147;p21"/>
          <p:cNvSpPr txBox="1">
            <a:spLocks noGrp="1"/>
          </p:cNvSpPr>
          <p:nvPr>
            <p:ph type="body" idx="1"/>
          </p:nvPr>
        </p:nvSpPr>
        <p:spPr>
          <a:xfrm>
            <a:off x="609600" y="1047750"/>
            <a:ext cx="7467599" cy="3573231"/>
          </a:xfrm>
          <a:prstGeom prst="rect">
            <a:avLst/>
          </a:prstGeom>
          <a:noFill/>
          <a:ln>
            <a:noFill/>
          </a:ln>
        </p:spPr>
        <p:txBody>
          <a:bodyPr spcFirstLastPara="1" wrap="square" lIns="91425" tIns="91425" rIns="91425" bIns="91425" anchor="t" anchorCtr="0">
            <a:noAutofit/>
          </a:bodyPr>
          <a:lstStyle/>
          <a:p>
            <a:pPr marL="0" lvl="0" indent="-177800" algn="l" rtl="0">
              <a:lnSpc>
                <a:spcPct val="100000"/>
              </a:lnSpc>
              <a:spcBef>
                <a:spcPts val="0"/>
              </a:spcBef>
              <a:spcAft>
                <a:spcPts val="0"/>
              </a:spcAft>
              <a:buSzPts val="2800"/>
              <a:buChar char="■"/>
            </a:pPr>
            <a:r>
              <a:rPr lang="en" sz="2800">
                <a:solidFill>
                  <a:schemeClr val="dk1"/>
                </a:solidFill>
                <a:latin typeface="Times New Roman"/>
                <a:ea typeface="Times New Roman"/>
                <a:cs typeface="Times New Roman"/>
                <a:sym typeface="Times New Roman"/>
              </a:rPr>
              <a:t>Psychodynamic/ Psychoanalytic Therapy</a:t>
            </a:r>
            <a:endParaRPr/>
          </a:p>
          <a:p>
            <a:pPr marL="0" lvl="0" indent="-177800" algn="l" rtl="0">
              <a:lnSpc>
                <a:spcPct val="100000"/>
              </a:lnSpc>
              <a:spcBef>
                <a:spcPts val="0"/>
              </a:spcBef>
              <a:spcAft>
                <a:spcPts val="0"/>
              </a:spcAft>
              <a:buSzPts val="2800"/>
              <a:buChar char="■"/>
            </a:pPr>
            <a:r>
              <a:rPr lang="en" sz="2800">
                <a:solidFill>
                  <a:schemeClr val="dk1"/>
                </a:solidFill>
                <a:latin typeface="Times New Roman"/>
                <a:ea typeface="Times New Roman"/>
                <a:cs typeface="Times New Roman"/>
                <a:sym typeface="Times New Roman"/>
              </a:rPr>
              <a:t>Cognitive Therapy</a:t>
            </a:r>
            <a:endParaRPr/>
          </a:p>
          <a:p>
            <a:pPr marL="0" lvl="0" indent="-177800" algn="l" rtl="0">
              <a:lnSpc>
                <a:spcPct val="100000"/>
              </a:lnSpc>
              <a:spcBef>
                <a:spcPts val="0"/>
              </a:spcBef>
              <a:spcAft>
                <a:spcPts val="0"/>
              </a:spcAft>
              <a:buSzPts val="2800"/>
              <a:buChar char="■"/>
            </a:pPr>
            <a:r>
              <a:rPr lang="en" sz="2800">
                <a:solidFill>
                  <a:schemeClr val="dk1"/>
                </a:solidFill>
                <a:latin typeface="Times New Roman"/>
                <a:ea typeface="Times New Roman"/>
                <a:cs typeface="Times New Roman"/>
                <a:sym typeface="Times New Roman"/>
              </a:rPr>
              <a:t>Behaviour Therapy</a:t>
            </a:r>
            <a:endParaRPr/>
          </a:p>
          <a:p>
            <a:pPr marL="0" lvl="0" indent="-177800" algn="l" rtl="0">
              <a:lnSpc>
                <a:spcPct val="100000"/>
              </a:lnSpc>
              <a:spcBef>
                <a:spcPts val="0"/>
              </a:spcBef>
              <a:spcAft>
                <a:spcPts val="0"/>
              </a:spcAft>
              <a:buSzPts val="2800"/>
              <a:buChar char="■"/>
            </a:pPr>
            <a:r>
              <a:rPr lang="en" sz="2800">
                <a:solidFill>
                  <a:schemeClr val="dk1"/>
                </a:solidFill>
                <a:latin typeface="Times New Roman"/>
                <a:ea typeface="Times New Roman"/>
                <a:cs typeface="Times New Roman"/>
                <a:sym typeface="Times New Roman"/>
              </a:rPr>
              <a:t>Group Therapy</a:t>
            </a:r>
            <a:endParaRPr/>
          </a:p>
          <a:p>
            <a:pPr marL="0" lvl="0" indent="-177800" algn="l" rtl="0">
              <a:lnSpc>
                <a:spcPct val="100000"/>
              </a:lnSpc>
              <a:spcBef>
                <a:spcPts val="0"/>
              </a:spcBef>
              <a:spcAft>
                <a:spcPts val="0"/>
              </a:spcAft>
              <a:buSzPts val="2800"/>
              <a:buChar char="■"/>
            </a:pPr>
            <a:r>
              <a:rPr lang="en" sz="2800">
                <a:solidFill>
                  <a:schemeClr val="dk1"/>
                </a:solidFill>
                <a:latin typeface="Times New Roman"/>
                <a:ea typeface="Times New Roman"/>
                <a:cs typeface="Times New Roman"/>
                <a:sym typeface="Times New Roman"/>
              </a:rPr>
              <a:t>Family Therapy</a:t>
            </a:r>
            <a:endParaRPr/>
          </a:p>
          <a:p>
            <a:pPr marL="0" lvl="0" indent="-177800" algn="l" rtl="0">
              <a:lnSpc>
                <a:spcPct val="100000"/>
              </a:lnSpc>
              <a:spcBef>
                <a:spcPts val="0"/>
              </a:spcBef>
              <a:spcAft>
                <a:spcPts val="0"/>
              </a:spcAft>
              <a:buSzPts val="2800"/>
              <a:buChar char="■"/>
            </a:pPr>
            <a:r>
              <a:rPr lang="en" sz="2800">
                <a:solidFill>
                  <a:schemeClr val="dk1"/>
                </a:solidFill>
                <a:latin typeface="Times New Roman"/>
                <a:ea typeface="Times New Roman"/>
                <a:cs typeface="Times New Roman"/>
                <a:sym typeface="Times New Roman"/>
              </a:rPr>
              <a:t>Cognitive behavioral therapy</a:t>
            </a:r>
            <a:endParaRPr/>
          </a:p>
          <a:p>
            <a:pPr marL="0" lvl="0" indent="0" algn="l" rtl="0">
              <a:lnSpc>
                <a:spcPct val="100000"/>
              </a:lnSpc>
              <a:spcBef>
                <a:spcPts val="0"/>
              </a:spcBef>
              <a:spcAft>
                <a:spcPts val="0"/>
              </a:spcAft>
              <a:buSzPts val="2800"/>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body" idx="1"/>
          </p:nvPr>
        </p:nvSpPr>
        <p:spPr>
          <a:xfrm>
            <a:off x="533400" y="0"/>
            <a:ext cx="6553199" cy="4629150"/>
          </a:xfrm>
          <a:prstGeom prst="rect">
            <a:avLst/>
          </a:prstGeom>
          <a:noFill/>
          <a:ln>
            <a:noFill/>
          </a:ln>
        </p:spPr>
        <p:txBody>
          <a:bodyPr spcFirstLastPara="1" wrap="square" lIns="91425" tIns="91425" rIns="91425" bIns="91425" anchor="t" anchorCtr="0">
            <a:noAutofit/>
          </a:bodyPr>
          <a:lstStyle/>
          <a:p>
            <a:pPr marL="0" lvl="0" indent="-114300" algn="just"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Psychodynamic therapy</a:t>
            </a:r>
            <a:r>
              <a:rPr lang="en" sz="1800">
                <a:solidFill>
                  <a:schemeClr val="dk1"/>
                </a:solidFill>
                <a:latin typeface="Times New Roman"/>
                <a:ea typeface="Times New Roman"/>
                <a:cs typeface="Times New Roman"/>
                <a:sym typeface="Times New Roman"/>
              </a:rPr>
              <a:t>, also known as insight-oriented therapy, focuses on unconscious processes as they are manifested in a person’s present behavior. The goals of psychodynamic therapy are a client’s self-awareness and understanding of the influence of the past on present behavior.</a:t>
            </a:r>
            <a:endParaRPr/>
          </a:p>
          <a:p>
            <a:pPr marL="0" lvl="0" indent="0" algn="just" rtl="0">
              <a:lnSpc>
                <a:spcPct val="100000"/>
              </a:lnSpc>
              <a:spcBef>
                <a:spcPts val="0"/>
              </a:spcBef>
              <a:spcAft>
                <a:spcPts val="0"/>
              </a:spcAft>
              <a:buSzPts val="1800"/>
              <a:buNone/>
            </a:pPr>
            <a:endParaRPr sz="1800">
              <a:solidFill>
                <a:schemeClr val="dk1"/>
              </a:solidFill>
              <a:latin typeface="Times New Roman"/>
              <a:ea typeface="Times New Roman"/>
              <a:cs typeface="Times New Roman"/>
              <a:sym typeface="Times New Roman"/>
            </a:endParaRPr>
          </a:p>
          <a:p>
            <a:pPr marL="0" lvl="0" indent="-114300" algn="just"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Cognitive therapy </a:t>
            </a:r>
            <a:r>
              <a:rPr lang="en" sz="1800">
                <a:solidFill>
                  <a:schemeClr val="dk1"/>
                </a:solidFill>
                <a:latin typeface="Times New Roman"/>
                <a:ea typeface="Times New Roman"/>
                <a:cs typeface="Times New Roman"/>
                <a:sym typeface="Times New Roman"/>
              </a:rPr>
              <a:t>is a psychosocial therapy that assumes that faulty cognitive, or thought, patterns cause maladaptive behavior and emotional responses. The treatment focuses on changing thoughts in order to adjust psychological and personality problems.</a:t>
            </a:r>
            <a:endParaRPr/>
          </a:p>
          <a:p>
            <a:pPr marL="0" lvl="0" indent="0" algn="just" rtl="0">
              <a:lnSpc>
                <a:spcPct val="100000"/>
              </a:lnSpc>
              <a:spcBef>
                <a:spcPts val="0"/>
              </a:spcBef>
              <a:spcAft>
                <a:spcPts val="0"/>
              </a:spcAft>
              <a:buSzPts val="1800"/>
              <a:buNone/>
            </a:pPr>
            <a:endParaRPr sz="1800">
              <a:solidFill>
                <a:schemeClr val="dk1"/>
              </a:solidFill>
              <a:latin typeface="Times New Roman"/>
              <a:ea typeface="Times New Roman"/>
              <a:cs typeface="Times New Roman"/>
              <a:sym typeface="Times New Roman"/>
            </a:endParaRPr>
          </a:p>
          <a:p>
            <a:pPr marL="0" lvl="0" indent="-114300" algn="just" rtl="0">
              <a:lnSpc>
                <a:spcPct val="100000"/>
              </a:lnSpc>
              <a:spcBef>
                <a:spcPts val="0"/>
              </a:spcBef>
              <a:spcAft>
                <a:spcPts val="0"/>
              </a:spcAft>
              <a:buSzPts val="1800"/>
              <a:buChar char="■"/>
            </a:pPr>
            <a:r>
              <a:rPr lang="en" sz="1800" b="1">
                <a:solidFill>
                  <a:schemeClr val="dk1"/>
                </a:solidFill>
                <a:latin typeface="Times New Roman"/>
                <a:ea typeface="Times New Roman"/>
                <a:cs typeface="Times New Roman"/>
                <a:sym typeface="Times New Roman"/>
              </a:rPr>
              <a:t>Cognitive behavioral therapy</a:t>
            </a:r>
            <a:r>
              <a:rPr lang="en" sz="1800">
                <a:solidFill>
                  <a:schemeClr val="dk1"/>
                </a:solidFill>
                <a:latin typeface="Times New Roman"/>
                <a:ea typeface="Times New Roman"/>
                <a:cs typeface="Times New Roman"/>
                <a:sym typeface="Times New Roman"/>
              </a:rPr>
              <a:t> (CBT) is a short-term, goal-oriented psychotherapy treatment that takes a hands-on, practical approach to problem-solving. Its goal is to change patterns of thinking or behavior that are behind people’s difficulties, and so change the way they feel.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04800" y="209550"/>
            <a:ext cx="6248400" cy="621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4000" b="1">
                <a:solidFill>
                  <a:schemeClr val="dk1"/>
                </a:solidFill>
              </a:rPr>
              <a:t>Behaviour Therapy</a:t>
            </a:r>
            <a:endParaRPr sz="4000" b="1">
              <a:solidFill>
                <a:schemeClr val="dk1"/>
              </a:solidFill>
            </a:endParaRPr>
          </a:p>
        </p:txBody>
      </p:sp>
      <p:sp>
        <p:nvSpPr>
          <p:cNvPr id="158" name="Google Shape;158;p23"/>
          <p:cNvSpPr txBox="1">
            <a:spLocks noGrp="1"/>
          </p:cNvSpPr>
          <p:nvPr>
            <p:ph type="body" idx="1"/>
          </p:nvPr>
        </p:nvSpPr>
        <p:spPr>
          <a:xfrm>
            <a:off x="457200" y="742950"/>
            <a:ext cx="6705600" cy="4400550"/>
          </a:xfrm>
          <a:prstGeom prst="rect">
            <a:avLst/>
          </a:prstGeom>
          <a:noFill/>
          <a:ln>
            <a:noFill/>
          </a:ln>
        </p:spPr>
        <p:txBody>
          <a:bodyPr spcFirstLastPara="1" wrap="square" lIns="91425" tIns="91425" rIns="91425" bIns="91425" anchor="t" anchorCtr="0">
            <a:noAutofit/>
          </a:bodyPr>
          <a:lstStyle/>
          <a:p>
            <a:pPr marL="0" lvl="0" indent="-152400" algn="just" rtl="0">
              <a:lnSpc>
                <a:spcPct val="100000"/>
              </a:lnSpc>
              <a:spcBef>
                <a:spcPts val="0"/>
              </a:spcBef>
              <a:spcAft>
                <a:spcPts val="0"/>
              </a:spcAft>
              <a:buClr>
                <a:schemeClr val="dk1"/>
              </a:buClr>
              <a:buSzPts val="2400"/>
              <a:buChar char="■"/>
            </a:pPr>
            <a:r>
              <a:rPr lang="en" sz="2400">
                <a:solidFill>
                  <a:schemeClr val="dk1"/>
                </a:solidFill>
                <a:latin typeface="Times New Roman"/>
                <a:ea typeface="Times New Roman"/>
                <a:cs typeface="Times New Roman"/>
                <a:sym typeface="Times New Roman"/>
              </a:rPr>
              <a:t> A behavior is considered to be maladaptive when it is age inappropriate, when it interferes with adaptive functioning or when others misunderstand it in terms of cultural inappropriateness. </a:t>
            </a:r>
            <a:endParaRPr/>
          </a:p>
          <a:p>
            <a:pPr marL="0" lvl="0" indent="-152400" algn="just" rtl="0">
              <a:lnSpc>
                <a:spcPct val="100000"/>
              </a:lnSpc>
              <a:spcBef>
                <a:spcPts val="0"/>
              </a:spcBef>
              <a:spcAft>
                <a:spcPts val="0"/>
              </a:spcAft>
              <a:buClr>
                <a:schemeClr val="dk1"/>
              </a:buClr>
              <a:buSzPts val="2400"/>
              <a:buChar char="■"/>
            </a:pPr>
            <a:r>
              <a:rPr lang="en" sz="2400">
                <a:solidFill>
                  <a:schemeClr val="dk1"/>
                </a:solidFill>
                <a:latin typeface="Times New Roman"/>
                <a:ea typeface="Times New Roman"/>
                <a:cs typeface="Times New Roman"/>
                <a:sym typeface="Times New Roman"/>
              </a:rPr>
              <a:t> The basic assumption is that problematic behaviors occur when there has been inadequate learning and therefore can be corrected through the provision of appropriate learning experiences.</a:t>
            </a:r>
            <a:endParaRPr/>
          </a:p>
          <a:p>
            <a:pPr marL="0" lvl="0" indent="-152400" algn="just" rtl="0">
              <a:lnSpc>
                <a:spcPct val="100000"/>
              </a:lnSpc>
              <a:spcBef>
                <a:spcPts val="0"/>
              </a:spcBef>
              <a:spcAft>
                <a:spcPts val="0"/>
              </a:spcAft>
              <a:buClr>
                <a:schemeClr val="dk1"/>
              </a:buClr>
              <a:buSzPts val="2400"/>
              <a:buChar char="■"/>
            </a:pPr>
            <a:r>
              <a:rPr lang="en" sz="2400">
                <a:solidFill>
                  <a:schemeClr val="dk1"/>
                </a:solidFill>
                <a:latin typeface="Times New Roman"/>
                <a:ea typeface="Times New Roman"/>
                <a:cs typeface="Times New Roman"/>
                <a:sym typeface="Times New Roman"/>
              </a:rPr>
              <a:t> The principles of behavior therapy as we know it today are based on the early studies of </a:t>
            </a:r>
            <a:r>
              <a:rPr lang="en" sz="2400" b="1">
                <a:solidFill>
                  <a:schemeClr val="dk1"/>
                </a:solidFill>
                <a:latin typeface="Times New Roman"/>
                <a:ea typeface="Times New Roman"/>
                <a:cs typeface="Times New Roman"/>
                <a:sym typeface="Times New Roman"/>
              </a:rPr>
              <a:t>classical conditioning by Pavlov (1927) and operant conditioning </a:t>
            </a:r>
            <a:r>
              <a:rPr lang="en" sz="2400">
                <a:solidFill>
                  <a:schemeClr val="dk1"/>
                </a:solidFill>
                <a:latin typeface="Times New Roman"/>
                <a:ea typeface="Times New Roman"/>
                <a:cs typeface="Times New Roman"/>
                <a:sym typeface="Times New Roman"/>
              </a:rPr>
              <a:t>by Skinner (1938).</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body" idx="1"/>
          </p:nvPr>
        </p:nvSpPr>
        <p:spPr>
          <a:xfrm>
            <a:off x="381000" y="133350"/>
            <a:ext cx="6934199" cy="448763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400"/>
              <a:buNone/>
            </a:pPr>
            <a:r>
              <a:rPr lang="en" sz="2400">
                <a:solidFill>
                  <a:schemeClr val="dk1"/>
                </a:solidFill>
                <a:latin typeface="Times New Roman"/>
                <a:ea typeface="Times New Roman"/>
                <a:cs typeface="Times New Roman"/>
                <a:sym typeface="Times New Roman"/>
              </a:rPr>
              <a:t>Behavior in behavior therapy refers to a person's observable actions and responses. </a:t>
            </a:r>
            <a:endParaRPr/>
          </a:p>
          <a:p>
            <a:pPr marL="0" lvl="0" indent="0" algn="just" rtl="0">
              <a:lnSpc>
                <a:spcPct val="100000"/>
              </a:lnSpc>
              <a:spcBef>
                <a:spcPts val="0"/>
              </a:spcBef>
              <a:spcAft>
                <a:spcPts val="0"/>
              </a:spcAft>
              <a:buSzPts val="2400"/>
              <a:buNone/>
            </a:pP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400"/>
              <a:buNone/>
            </a:pPr>
            <a:r>
              <a:rPr lang="en" sz="2400">
                <a:solidFill>
                  <a:schemeClr val="dk1"/>
                </a:solidFill>
                <a:latin typeface="Times New Roman"/>
                <a:ea typeface="Times New Roman"/>
                <a:cs typeface="Times New Roman"/>
                <a:sym typeface="Times New Roman"/>
              </a:rPr>
              <a:t>Behavior therapy involves changing the behavior of patients to reduce dysfunction and to improve quality of life. </a:t>
            </a:r>
            <a:endParaRPr sz="2400" b="1">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2400"/>
              <a:buNone/>
            </a:pPr>
            <a:r>
              <a:rPr lang="en" sz="2400" b="1">
                <a:solidFill>
                  <a:schemeClr val="dk1"/>
                </a:solidFill>
                <a:latin typeface="Times New Roman"/>
                <a:ea typeface="Times New Roman"/>
                <a:cs typeface="Times New Roman"/>
                <a:sym typeface="Times New Roman"/>
              </a:rPr>
              <a:t>Behavior Therapy</a:t>
            </a:r>
            <a:endParaRPr/>
          </a:p>
          <a:p>
            <a:pPr marL="0" lvl="0" indent="-152400" algn="just" rtl="0">
              <a:lnSpc>
                <a:spcPct val="100000"/>
              </a:lnSpc>
              <a:spcBef>
                <a:spcPts val="0"/>
              </a:spcBef>
              <a:spcAft>
                <a:spcPts val="0"/>
              </a:spcAft>
              <a:buSzPts val="2400"/>
              <a:buChar char="■"/>
            </a:pPr>
            <a:r>
              <a:rPr lang="en" sz="2400">
                <a:solidFill>
                  <a:schemeClr val="dk1"/>
                </a:solidFill>
                <a:latin typeface="Times New Roman"/>
                <a:ea typeface="Times New Roman"/>
                <a:cs typeface="Times New Roman"/>
                <a:sym typeface="Times New Roman"/>
              </a:rPr>
              <a:t> A form of psychotherapy, the goal of which is to modify maladaptive behavior patterns by reinforcing more adaptive behaviors.</a:t>
            </a:r>
            <a:endParaRPr/>
          </a:p>
          <a:p>
            <a:pPr marL="0" lvl="0" indent="0" algn="just" rtl="0">
              <a:lnSpc>
                <a:spcPct val="100000"/>
              </a:lnSpc>
              <a:spcBef>
                <a:spcPts val="0"/>
              </a:spcBef>
              <a:spcAft>
                <a:spcPts val="0"/>
              </a:spcAft>
              <a:buSzPts val="2400"/>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81000" y="0"/>
            <a:ext cx="6095999" cy="62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000" b="1">
                <a:solidFill>
                  <a:schemeClr val="dk1"/>
                </a:solidFill>
              </a:rPr>
              <a:t>TECHNIQUES FOR MODIFYING CLIENT BEHAVIOR</a:t>
            </a:r>
            <a:endParaRPr sz="2000">
              <a:solidFill>
                <a:schemeClr val="dk1"/>
              </a:solidFill>
            </a:endParaRPr>
          </a:p>
        </p:txBody>
      </p:sp>
      <p:sp>
        <p:nvSpPr>
          <p:cNvPr id="169" name="Google Shape;169;p25"/>
          <p:cNvSpPr txBox="1">
            <a:spLocks noGrp="1"/>
          </p:cNvSpPr>
          <p:nvPr>
            <p:ph type="body" idx="1"/>
          </p:nvPr>
        </p:nvSpPr>
        <p:spPr>
          <a:xfrm>
            <a:off x="457200" y="666750"/>
            <a:ext cx="6629399" cy="39542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400"/>
              <a:buNone/>
            </a:pPr>
            <a:r>
              <a:rPr lang="en" sz="2400" b="1">
                <a:solidFill>
                  <a:schemeClr val="dk1"/>
                </a:solidFill>
                <a:latin typeface="Times New Roman"/>
                <a:ea typeface="Times New Roman"/>
                <a:cs typeface="Times New Roman"/>
                <a:sym typeface="Times New Roman"/>
              </a:rPr>
              <a:t>Shaping</a:t>
            </a:r>
            <a:endParaRPr/>
          </a:p>
          <a:p>
            <a:pPr marL="0" lvl="0" indent="-127000" algn="l" rtl="0">
              <a:lnSpc>
                <a:spcPct val="100000"/>
              </a:lnSpc>
              <a:spcBef>
                <a:spcPts val="0"/>
              </a:spcBef>
              <a:spcAft>
                <a:spcPts val="0"/>
              </a:spcAft>
              <a:buClr>
                <a:schemeClr val="dk1"/>
              </a:buClr>
              <a:buSzPts val="2000"/>
              <a:buFont typeface="Arial"/>
              <a:buChar char="•"/>
            </a:pPr>
            <a:r>
              <a:rPr lang="en" sz="2000">
                <a:solidFill>
                  <a:schemeClr val="dk1"/>
                </a:solidFill>
                <a:latin typeface="Times New Roman"/>
                <a:ea typeface="Times New Roman"/>
                <a:cs typeface="Times New Roman"/>
                <a:sym typeface="Times New Roman"/>
              </a:rPr>
              <a:t>In </a:t>
            </a:r>
            <a:r>
              <a:rPr lang="en" sz="2000" b="1">
                <a:solidFill>
                  <a:schemeClr val="dk1"/>
                </a:solidFill>
                <a:latin typeface="Times New Roman"/>
                <a:ea typeface="Times New Roman"/>
                <a:cs typeface="Times New Roman"/>
                <a:sym typeface="Times New Roman"/>
              </a:rPr>
              <a:t>shaping the behavior of another, reinforcements are </a:t>
            </a:r>
            <a:r>
              <a:rPr lang="en" sz="2000">
                <a:solidFill>
                  <a:schemeClr val="dk1"/>
                </a:solidFill>
                <a:latin typeface="Times New Roman"/>
                <a:ea typeface="Times New Roman"/>
                <a:cs typeface="Times New Roman"/>
                <a:sym typeface="Times New Roman"/>
              </a:rPr>
              <a:t>given for increasingly closer approximations to the desired response. For example, in eliciting speech from an autistic child, the teacher may first reward the child for (a) watching the teacher’s lips, then (b) for making any sound in imitation of the teacher, then (c) for forming sounds similar to the word uttered by the teacher.</a:t>
            </a:r>
            <a:endParaRPr/>
          </a:p>
          <a:p>
            <a:pPr marL="0" lvl="0" indent="0" algn="l" rtl="0">
              <a:lnSpc>
                <a:spcPct val="100000"/>
              </a:lnSpc>
              <a:spcBef>
                <a:spcPts val="0"/>
              </a:spcBef>
              <a:spcAft>
                <a:spcPts val="0"/>
              </a:spcAft>
              <a:buClr>
                <a:srgbClr val="4D778A"/>
              </a:buClr>
              <a:buSzPts val="2000"/>
              <a:buFont typeface="Arial"/>
              <a:buNone/>
            </a:pPr>
            <a:endParaRPr sz="2000">
              <a:solidFill>
                <a:schemeClr val="dk1"/>
              </a:solidFill>
              <a:latin typeface="Times New Roman"/>
              <a:ea typeface="Times New Roman"/>
              <a:cs typeface="Times New Roman"/>
              <a:sym typeface="Times New Roman"/>
            </a:endParaRPr>
          </a:p>
          <a:p>
            <a:pPr marL="0" lvl="0" indent="-127000" algn="l" rtl="0">
              <a:lnSpc>
                <a:spcPct val="100000"/>
              </a:lnSpc>
              <a:spcBef>
                <a:spcPts val="0"/>
              </a:spcBef>
              <a:spcAft>
                <a:spcPts val="0"/>
              </a:spcAft>
              <a:buClr>
                <a:schemeClr val="dk1"/>
              </a:buClr>
              <a:buSzPts val="2000"/>
              <a:buFont typeface="Arial"/>
              <a:buChar char="•"/>
            </a:pPr>
            <a:r>
              <a:rPr lang="en" sz="2000">
                <a:solidFill>
                  <a:schemeClr val="dk1"/>
                </a:solidFill>
                <a:latin typeface="Times New Roman"/>
                <a:ea typeface="Times New Roman"/>
                <a:cs typeface="Times New Roman"/>
                <a:sym typeface="Times New Roman"/>
              </a:rPr>
              <a:t>Shaping has been shown to be an effective way of modifying behavior for tasks that a child has not mastered on command or are not in the child’s repertoire (Souders et al, 2002).</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1929</Words>
  <Application>Microsoft Office PowerPoint</Application>
  <PresentationFormat>On-screen Show (16:9)</PresentationFormat>
  <Paragraphs>119</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Arvo</vt:lpstr>
      <vt:lpstr>Times New Roman</vt:lpstr>
      <vt:lpstr>Arial</vt:lpstr>
      <vt:lpstr>Noto Sans Symbols</vt:lpstr>
      <vt:lpstr>Simple Light</vt:lpstr>
      <vt:lpstr>Titania template</vt:lpstr>
      <vt:lpstr>PSYCHOTHERAPY </vt:lpstr>
      <vt:lpstr>INTRODUCTION</vt:lpstr>
      <vt:lpstr>PowerPoint Presentation</vt:lpstr>
      <vt:lpstr>Types of Therapy </vt:lpstr>
      <vt:lpstr>Approaches of psychotherapy</vt:lpstr>
      <vt:lpstr>PowerPoint Presentation</vt:lpstr>
      <vt:lpstr>Behaviour Therapy</vt:lpstr>
      <vt:lpstr>PowerPoint Presentation</vt:lpstr>
      <vt:lpstr>TECHNIQUES FOR MODIFYING CLIENT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Therapy</vt:lpstr>
      <vt:lpstr>Why group therapy is helpful? Curative factors (Yalom (1985)</vt:lpstr>
      <vt:lpstr>PowerPoint Presentation</vt:lpstr>
      <vt:lpstr>PowerPoint Presentation</vt:lpstr>
      <vt:lpstr>PowerPoint Presentation</vt:lpstr>
      <vt:lpstr>STRUCTURAL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PSYCHOTHERAPY </dc:title>
  <dc:creator>nishan thapa</dc:creator>
  <cp:lastModifiedBy>Microsoft account</cp:lastModifiedBy>
  <cp:revision>1</cp:revision>
  <dcterms:modified xsi:type="dcterms:W3CDTF">2020-12-22T12:29:09Z</dcterms:modified>
</cp:coreProperties>
</file>