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305" r:id="rId2"/>
    <p:sldId id="306" r:id="rId3"/>
    <p:sldId id="307" r:id="rId4"/>
    <p:sldId id="308" r:id="rId5"/>
    <p:sldId id="309" r:id="rId6"/>
    <p:sldId id="310" r:id="rId7"/>
    <p:sldId id="311" r:id="rId8"/>
    <p:sldId id="312" r:id="rId9"/>
    <p:sldId id="313" r:id="rId10"/>
    <p:sldId id="314" r:id="rId11"/>
    <p:sldId id="315" r:id="rId12"/>
    <p:sldId id="260" r:id="rId13"/>
    <p:sldId id="261" r:id="rId14"/>
    <p:sldId id="316" r:id="rId15"/>
    <p:sldId id="262" r:id="rId16"/>
    <p:sldId id="263" r:id="rId17"/>
    <p:sldId id="266" r:id="rId18"/>
    <p:sldId id="268" r:id="rId19"/>
    <p:sldId id="269" r:id="rId20"/>
    <p:sldId id="270" r:id="rId21"/>
    <p:sldId id="271" r:id="rId22"/>
    <p:sldId id="272" r:id="rId23"/>
    <p:sldId id="273"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02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44922F-B65D-49B2-8305-5A6E6FDC4F5D}" type="datetimeFigureOut">
              <a:rPr lang="en-US" smtClean="0"/>
              <a:pPr/>
              <a:t>12/2/2020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C76FE3-0DC7-403C-87AD-E376F8984516}" type="slidenum">
              <a:rPr lang="en-US" smtClean="0"/>
              <a:pPr/>
              <a:t>‹#›</a:t>
            </a:fld>
            <a:endParaRPr lang="en-US"/>
          </a:p>
        </p:txBody>
      </p:sp>
    </p:spTree>
    <p:extLst>
      <p:ext uri="{BB962C8B-B14F-4D97-AF65-F5344CB8AC3E}">
        <p14:creationId xmlns:p14="http://schemas.microsoft.com/office/powerpoint/2010/main" val="1883092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437CF6-A1BE-4E19-A2C3-53572247C93A}" type="datetimeFigureOut">
              <a:rPr lang="en-US" smtClean="0"/>
              <a:pPr/>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FCBE2-1EED-44D6-A84F-901306BD988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437CF6-A1BE-4E19-A2C3-53572247C93A}" type="datetimeFigureOut">
              <a:rPr lang="en-US" smtClean="0"/>
              <a:pPr/>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FCBE2-1EED-44D6-A84F-901306BD988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437CF6-A1BE-4E19-A2C3-53572247C93A}" type="datetimeFigureOut">
              <a:rPr lang="en-US" smtClean="0"/>
              <a:pPr/>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FCBE2-1EED-44D6-A84F-901306BD988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437CF6-A1BE-4E19-A2C3-53572247C93A}" type="datetimeFigureOut">
              <a:rPr lang="en-US" smtClean="0"/>
              <a:pPr/>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FCBE2-1EED-44D6-A84F-901306BD988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437CF6-A1BE-4E19-A2C3-53572247C93A}" type="datetimeFigureOut">
              <a:rPr lang="en-US" smtClean="0"/>
              <a:pPr/>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FCBE2-1EED-44D6-A84F-901306BD988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437CF6-A1BE-4E19-A2C3-53572247C93A}" type="datetimeFigureOut">
              <a:rPr lang="en-US" smtClean="0"/>
              <a:pPr/>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AFCBE2-1EED-44D6-A84F-901306BD988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437CF6-A1BE-4E19-A2C3-53572247C93A}" type="datetimeFigureOut">
              <a:rPr lang="en-US" smtClean="0"/>
              <a:pPr/>
              <a:t>12/2/2020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AFCBE2-1EED-44D6-A84F-901306BD988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437CF6-A1BE-4E19-A2C3-53572247C93A}" type="datetimeFigureOut">
              <a:rPr lang="en-US" smtClean="0"/>
              <a:pPr/>
              <a:t>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AFCBE2-1EED-44D6-A84F-901306BD988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437CF6-A1BE-4E19-A2C3-53572247C93A}" type="datetimeFigureOut">
              <a:rPr lang="en-US" smtClean="0"/>
              <a:pPr/>
              <a:t>12/2/2020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AFCBE2-1EED-44D6-A84F-901306BD988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437CF6-A1BE-4E19-A2C3-53572247C93A}" type="datetimeFigureOut">
              <a:rPr lang="en-US" smtClean="0"/>
              <a:pPr/>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AFCBE2-1EED-44D6-A84F-901306BD988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437CF6-A1BE-4E19-A2C3-53572247C93A}" type="datetimeFigureOut">
              <a:rPr lang="en-US" smtClean="0"/>
              <a:pPr/>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AFCBE2-1EED-44D6-A84F-901306BD988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437CF6-A1BE-4E19-A2C3-53572247C93A}" type="datetimeFigureOut">
              <a:rPr lang="en-US" smtClean="0"/>
              <a:pPr/>
              <a:t>12/2/2020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AFCBE2-1EED-44D6-A84F-901306BD988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4000" dirty="0" smtClean="0"/>
              <a:t>Unit 2: Mental health assessment</a:t>
            </a:r>
            <a:endParaRPr lang="en-US" sz="4000" dirty="0"/>
          </a:p>
        </p:txBody>
      </p:sp>
      <p:sp>
        <p:nvSpPr>
          <p:cNvPr id="3" name="Subtitle 2"/>
          <p:cNvSpPr>
            <a:spLocks noGrp="1"/>
          </p:cNvSpPr>
          <p:nvPr>
            <p:ph type="subTitle" idx="1"/>
          </p:nvPr>
        </p:nvSpPr>
        <p:spPr/>
        <p:txBody>
          <a:bodyPr/>
          <a:lstStyle/>
          <a:p>
            <a:r>
              <a:rPr lang="en-US" dirty="0" smtClean="0">
                <a:solidFill>
                  <a:schemeClr val="tx1"/>
                </a:solidFill>
              </a:rPr>
              <a:t>Causes of mental illness</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2984"/>
            <a:ext cx="8229600" cy="4983179"/>
          </a:xfrm>
        </p:spPr>
        <p:txBody>
          <a:bodyPr>
            <a:normAutofit/>
          </a:bodyPr>
          <a:lstStyle/>
          <a:p>
            <a:pPr algn="just">
              <a:buNone/>
            </a:pPr>
            <a:r>
              <a:rPr lang="en-US" dirty="0" smtClean="0">
                <a:latin typeface="Times New Roman" pitchFamily="18" charset="0"/>
                <a:cs typeface="Times New Roman" pitchFamily="18" charset="0"/>
              </a:rPr>
              <a:t>3. Perpetuating (maintaining) factors: These factors prolong the course of the disorder after it has been provoked. For example, in their early stages many psychiatric disorders lead to secondary demoralization and withdrawal from social activities, which in turn help to prolong the original disorder. It is often appropriate to treat these secondary factors, whether or not any other specific measures are carried out.</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endParaRPr lang="en-US" smtClean="0"/>
          </a:p>
        </p:txBody>
      </p:sp>
      <p:pic>
        <p:nvPicPr>
          <p:cNvPr id="37891" name="Picture 2"/>
          <p:cNvPicPr>
            <a:picLocks noGrp="1" noChangeAspect="1" noChangeArrowheads="1"/>
          </p:cNvPicPr>
          <p:nvPr>
            <p:ph idx="1"/>
          </p:nvPr>
        </p:nvPicPr>
        <p:blipFill>
          <a:blip r:embed="rId2"/>
          <a:srcRect/>
          <a:stretch>
            <a:fillRect/>
          </a:stretch>
        </p:blipFill>
        <p:spPr>
          <a:xfrm>
            <a:off x="357188" y="285750"/>
            <a:ext cx="8429625" cy="6000750"/>
          </a:xfr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of mental illness</a:t>
            </a:r>
            <a:endParaRPr lang="en-US" dirty="0"/>
          </a:p>
        </p:txBody>
      </p:sp>
      <p:sp>
        <p:nvSpPr>
          <p:cNvPr id="3" name="Content Placeholder 2"/>
          <p:cNvSpPr>
            <a:spLocks noGrp="1"/>
          </p:cNvSpPr>
          <p:nvPr>
            <p:ph idx="1"/>
          </p:nvPr>
        </p:nvSpPr>
        <p:spPr/>
        <p:txBody>
          <a:bodyPr/>
          <a:lstStyle/>
          <a:p>
            <a:r>
              <a:rPr lang="en-US" dirty="0" smtClean="0"/>
              <a:t>Organic and functional</a:t>
            </a:r>
          </a:p>
          <a:p>
            <a:r>
              <a:rPr lang="en-US" dirty="0" smtClean="0"/>
              <a:t>Psychosis and neurosis</a:t>
            </a:r>
          </a:p>
          <a:p>
            <a:r>
              <a:rPr lang="en-US" dirty="0" smtClean="0"/>
              <a:t>ICD 10 and DSM 5</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ICD</a:t>
            </a:r>
            <a:endParaRPr lang="en-US" dirty="0"/>
          </a:p>
        </p:txBody>
      </p:sp>
      <p:sp>
        <p:nvSpPr>
          <p:cNvPr id="3" name="Content Placeholder 2"/>
          <p:cNvSpPr>
            <a:spLocks noGrp="1"/>
          </p:cNvSpPr>
          <p:nvPr>
            <p:ph idx="1"/>
          </p:nvPr>
        </p:nvSpPr>
        <p:spPr>
          <a:xfrm>
            <a:off x="457200" y="1143000"/>
            <a:ext cx="8229600" cy="4983163"/>
          </a:xfrm>
        </p:spPr>
        <p:txBody>
          <a:bodyPr>
            <a:noAutofit/>
          </a:bodyPr>
          <a:lstStyle/>
          <a:p>
            <a:pPr algn="just"/>
            <a:r>
              <a:rPr lang="en-US" dirty="0">
                <a:latin typeface="Times New Roman" pitchFamily="18" charset="0"/>
                <a:cs typeface="Times New Roman" pitchFamily="18" charset="0"/>
              </a:rPr>
              <a:t>The International Classification of Diseases (ICD) is </a:t>
            </a:r>
            <a:r>
              <a:rPr lang="en-US" dirty="0" smtClean="0">
                <a:latin typeface="Times New Roman" pitchFamily="18" charset="0"/>
                <a:cs typeface="Times New Roman" pitchFamily="18" charset="0"/>
              </a:rPr>
              <a:t>produced by </a:t>
            </a:r>
            <a:r>
              <a:rPr lang="en-US" dirty="0">
                <a:latin typeface="Times New Roman" pitchFamily="18" charset="0"/>
                <a:cs typeface="Times New Roman" pitchFamily="18" charset="0"/>
              </a:rPr>
              <a:t>the World Health Organization (WHO) as </a:t>
            </a:r>
            <a:r>
              <a:rPr lang="en-US" dirty="0" smtClean="0">
                <a:latin typeface="Times New Roman" pitchFamily="18" charset="0"/>
                <a:cs typeface="Times New Roman" pitchFamily="18" charset="0"/>
              </a:rPr>
              <a:t>an aid </a:t>
            </a:r>
            <a:r>
              <a:rPr lang="en-US" dirty="0">
                <a:latin typeface="Times New Roman" pitchFamily="18" charset="0"/>
                <a:cs typeface="Times New Roman" pitchFamily="18" charset="0"/>
              </a:rPr>
              <a:t>to the collection of international statistics about disease.</a:t>
            </a:r>
          </a:p>
          <a:p>
            <a:pPr algn="just"/>
            <a:r>
              <a:rPr lang="en-US" dirty="0">
                <a:latin typeface="Times New Roman" pitchFamily="18" charset="0"/>
                <a:cs typeface="Times New Roman" pitchFamily="18" charset="0"/>
              </a:rPr>
              <a:t>The current version is the 10th edition (ICD- 10</a:t>
            </a:r>
            <a:r>
              <a:rPr lang="en-US" dirty="0" smtClean="0">
                <a:latin typeface="Times New Roman" pitchFamily="18" charset="0"/>
                <a:cs typeface="Times New Roman" pitchFamily="18" charset="0"/>
              </a:rPr>
              <a:t>).Of </a:t>
            </a:r>
            <a:r>
              <a:rPr lang="en-US" dirty="0">
                <a:latin typeface="Times New Roman" pitchFamily="18" charset="0"/>
                <a:cs typeface="Times New Roman" pitchFamily="18" charset="0"/>
              </a:rPr>
              <a:t>the 21 chapters, Chapter V is devoted to </a:t>
            </a:r>
            <a:r>
              <a:rPr lang="en-US" dirty="0" smtClean="0">
                <a:latin typeface="Times New Roman" pitchFamily="18" charset="0"/>
                <a:cs typeface="Times New Roman" pitchFamily="18" charset="0"/>
              </a:rPr>
              <a:t>psychiatry. Mental </a:t>
            </a:r>
            <a:r>
              <a:rPr lang="en-US" dirty="0">
                <a:latin typeface="Times New Roman" pitchFamily="18" charset="0"/>
                <a:cs typeface="Times New Roman" pitchFamily="18" charset="0"/>
              </a:rPr>
              <a:t>disorders were included for the first time </a:t>
            </a:r>
            <a:r>
              <a:rPr lang="en-US" dirty="0" smtClean="0">
                <a:latin typeface="Times New Roman" pitchFamily="18" charset="0"/>
                <a:cs typeface="Times New Roman" pitchFamily="18" charset="0"/>
              </a:rPr>
              <a:t>in 1948</a:t>
            </a:r>
            <a:r>
              <a:rPr lang="en-US" dirty="0">
                <a:latin typeface="Times New Roman" pitchFamily="18" charset="0"/>
                <a:cs typeface="Times New Roman" pitchFamily="18" charset="0"/>
              </a:rPr>
              <a:t>, in the sixth revision (ICD- 6</a:t>
            </a:r>
            <a:r>
              <a:rPr lang="en-US" dirty="0" smtClean="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800" dirty="0" smtClean="0">
                <a:latin typeface="Times New Roman" pitchFamily="18" charset="0"/>
                <a:cs typeface="Times New Roman" pitchFamily="18" charset="0"/>
              </a:rPr>
              <a:t>It contains descriptions of each of the disorders, and the diagnostic instructions for users make it clear that these allow some latitude for clinical </a:t>
            </a:r>
            <a:r>
              <a:rPr lang="en-US" sz="2800" dirty="0" err="1" smtClean="0">
                <a:latin typeface="Times New Roman" pitchFamily="18" charset="0"/>
                <a:cs typeface="Times New Roman" pitchFamily="18" charset="0"/>
              </a:rPr>
              <a:t>judgement</a:t>
            </a:r>
            <a:r>
              <a:rPr lang="en-US" sz="2800" dirty="0" smtClean="0">
                <a:latin typeface="Times New Roman" pitchFamily="18" charset="0"/>
                <a:cs typeface="Times New Roman" pitchFamily="18" charset="0"/>
              </a:rPr>
              <a:t>.</a:t>
            </a:r>
          </a:p>
          <a:p>
            <a:pPr algn="just"/>
            <a:r>
              <a:rPr lang="en-US" sz="2800" dirty="0" smtClean="0">
                <a:latin typeface="Times New Roman" pitchFamily="18" charset="0"/>
                <a:cs typeface="Times New Roman" pitchFamily="18" charset="0"/>
              </a:rPr>
              <a:t>All of the diagnostic codes start with the letter F and, like the other chapters, it has 10 major divisions each of which can be divided into 10 subdivisions and so on. For example, F20, schizophrenia, can be followed by a further number for the category within group (e.g. F20.1, hebephrenic schizophrenia), and a fourth character if it is necessary to subdivide further.</a:t>
            </a:r>
          </a:p>
          <a:p>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77500" lnSpcReduction="20000"/>
          </a:bodyPr>
          <a:lstStyle/>
          <a:p>
            <a:r>
              <a:rPr lang="en-US" b="1" dirty="0">
                <a:latin typeface="Times New Roman" pitchFamily="18" charset="0"/>
                <a:cs typeface="Times New Roman" pitchFamily="18" charset="0"/>
              </a:rPr>
              <a:t>The main categories of </a:t>
            </a:r>
            <a:r>
              <a:rPr lang="en-US" b="1" dirty="0" smtClean="0">
                <a:latin typeface="Times New Roman" pitchFamily="18" charset="0"/>
                <a:cs typeface="Times New Roman" pitchFamily="18" charset="0"/>
              </a:rPr>
              <a:t>ICD-10 </a:t>
            </a:r>
            <a:r>
              <a:rPr lang="en-US" b="1" dirty="0">
                <a:latin typeface="Times New Roman" pitchFamily="18" charset="0"/>
                <a:cs typeface="Times New Roman" pitchFamily="18" charset="0"/>
              </a:rPr>
              <a:t>Chapter V (F)</a:t>
            </a:r>
          </a:p>
          <a:p>
            <a:r>
              <a:rPr lang="en-US" dirty="0" smtClean="0">
                <a:latin typeface="Times New Roman" pitchFamily="18" charset="0"/>
                <a:cs typeface="Times New Roman" pitchFamily="18" charset="0"/>
              </a:rPr>
              <a:t>F00 </a:t>
            </a:r>
            <a:r>
              <a:rPr lang="en-US" dirty="0">
                <a:latin typeface="Times New Roman" pitchFamily="18" charset="0"/>
                <a:cs typeface="Times New Roman" pitchFamily="18" charset="0"/>
              </a:rPr>
              <a:t>Organic, including symptomatic, mental disorders</a:t>
            </a:r>
          </a:p>
          <a:p>
            <a:r>
              <a:rPr lang="en-US" dirty="0" smtClean="0">
                <a:latin typeface="Times New Roman" pitchFamily="18" charset="0"/>
                <a:cs typeface="Times New Roman" pitchFamily="18" charset="0"/>
              </a:rPr>
              <a:t>F10 </a:t>
            </a:r>
            <a:r>
              <a:rPr lang="en-US" dirty="0">
                <a:latin typeface="Times New Roman" pitchFamily="18" charset="0"/>
                <a:cs typeface="Times New Roman" pitchFamily="18" charset="0"/>
              </a:rPr>
              <a:t>Mental and </a:t>
            </a:r>
            <a:r>
              <a:rPr lang="en-US" dirty="0" err="1">
                <a:latin typeface="Times New Roman" pitchFamily="18" charset="0"/>
                <a:cs typeface="Times New Roman" pitchFamily="18" charset="0"/>
              </a:rPr>
              <a:t>behavioural</a:t>
            </a:r>
            <a:r>
              <a:rPr lang="en-US" dirty="0">
                <a:latin typeface="Times New Roman" pitchFamily="18" charset="0"/>
                <a:cs typeface="Times New Roman" pitchFamily="18" charset="0"/>
              </a:rPr>
              <a:t> disorders due to </a:t>
            </a:r>
            <a:r>
              <a:rPr lang="en-US" dirty="0" smtClean="0">
                <a:latin typeface="Times New Roman" pitchFamily="18" charset="0"/>
                <a:cs typeface="Times New Roman" pitchFamily="18" charset="0"/>
              </a:rPr>
              <a:t>psychoactive substance </a:t>
            </a:r>
            <a:r>
              <a:rPr lang="en-US" dirty="0">
                <a:latin typeface="Times New Roman" pitchFamily="18" charset="0"/>
                <a:cs typeface="Times New Roman" pitchFamily="18" charset="0"/>
              </a:rPr>
              <a:t>use</a:t>
            </a:r>
          </a:p>
          <a:p>
            <a:r>
              <a:rPr lang="en-US" dirty="0" smtClean="0">
                <a:latin typeface="Times New Roman" pitchFamily="18" charset="0"/>
                <a:cs typeface="Times New Roman" pitchFamily="18" charset="0"/>
              </a:rPr>
              <a:t>F20 </a:t>
            </a:r>
            <a:r>
              <a:rPr lang="en-US" dirty="0">
                <a:latin typeface="Times New Roman" pitchFamily="18" charset="0"/>
                <a:cs typeface="Times New Roman" pitchFamily="18" charset="0"/>
              </a:rPr>
              <a:t>Schizophrenia, </a:t>
            </a:r>
            <a:r>
              <a:rPr lang="en-US" dirty="0" err="1">
                <a:latin typeface="Times New Roman" pitchFamily="18" charset="0"/>
                <a:cs typeface="Times New Roman" pitchFamily="18" charset="0"/>
              </a:rPr>
              <a:t>schizotypal</a:t>
            </a:r>
            <a:r>
              <a:rPr lang="en-US" dirty="0">
                <a:latin typeface="Times New Roman" pitchFamily="18" charset="0"/>
                <a:cs typeface="Times New Roman" pitchFamily="18" charset="0"/>
              </a:rPr>
              <a:t>, and delusional disorders</a:t>
            </a:r>
          </a:p>
          <a:p>
            <a:r>
              <a:rPr lang="en-US" dirty="0" smtClean="0">
                <a:latin typeface="Times New Roman" pitchFamily="18" charset="0"/>
                <a:cs typeface="Times New Roman" pitchFamily="18" charset="0"/>
              </a:rPr>
              <a:t>F30 </a:t>
            </a:r>
            <a:r>
              <a:rPr lang="en-US" dirty="0">
                <a:latin typeface="Times New Roman" pitchFamily="18" charset="0"/>
                <a:cs typeface="Times New Roman" pitchFamily="18" charset="0"/>
              </a:rPr>
              <a:t>Mood (affective) disorders</a:t>
            </a:r>
          </a:p>
          <a:p>
            <a:r>
              <a:rPr lang="en-US" dirty="0" smtClean="0">
                <a:latin typeface="Times New Roman" pitchFamily="18" charset="0"/>
                <a:cs typeface="Times New Roman" pitchFamily="18" charset="0"/>
              </a:rPr>
              <a:t>F40 </a:t>
            </a:r>
            <a:r>
              <a:rPr lang="en-US" dirty="0">
                <a:latin typeface="Times New Roman" pitchFamily="18" charset="0"/>
                <a:cs typeface="Times New Roman" pitchFamily="18" charset="0"/>
              </a:rPr>
              <a:t>Neurotic, stress- related, and somatoform disorders</a:t>
            </a:r>
          </a:p>
          <a:p>
            <a:r>
              <a:rPr lang="en-US" dirty="0" smtClean="0">
                <a:latin typeface="Times New Roman" pitchFamily="18" charset="0"/>
                <a:cs typeface="Times New Roman" pitchFamily="18" charset="0"/>
              </a:rPr>
              <a:t>F50 </a:t>
            </a:r>
            <a:r>
              <a:rPr lang="en-US" dirty="0" err="1">
                <a:latin typeface="Times New Roman" pitchFamily="18" charset="0"/>
                <a:cs typeface="Times New Roman" pitchFamily="18" charset="0"/>
              </a:rPr>
              <a:t>Behavioural</a:t>
            </a:r>
            <a:r>
              <a:rPr lang="en-US" dirty="0">
                <a:latin typeface="Times New Roman" pitchFamily="18" charset="0"/>
                <a:cs typeface="Times New Roman" pitchFamily="18" charset="0"/>
              </a:rPr>
              <a:t> syndromes associated with </a:t>
            </a:r>
            <a:r>
              <a:rPr lang="en-US" dirty="0" smtClean="0">
                <a:latin typeface="Times New Roman" pitchFamily="18" charset="0"/>
                <a:cs typeface="Times New Roman" pitchFamily="18" charset="0"/>
              </a:rPr>
              <a:t>physiological disturbances </a:t>
            </a:r>
            <a:r>
              <a:rPr lang="en-US" dirty="0">
                <a:latin typeface="Times New Roman" pitchFamily="18" charset="0"/>
                <a:cs typeface="Times New Roman" pitchFamily="18" charset="0"/>
              </a:rPr>
              <a:t>and physical factors</a:t>
            </a:r>
          </a:p>
          <a:p>
            <a:r>
              <a:rPr lang="en-US" dirty="0" smtClean="0">
                <a:latin typeface="Times New Roman" pitchFamily="18" charset="0"/>
                <a:cs typeface="Times New Roman" pitchFamily="18" charset="0"/>
              </a:rPr>
              <a:t>F60 </a:t>
            </a:r>
            <a:r>
              <a:rPr lang="en-US" dirty="0">
                <a:latin typeface="Times New Roman" pitchFamily="18" charset="0"/>
                <a:cs typeface="Times New Roman" pitchFamily="18" charset="0"/>
              </a:rPr>
              <a:t>Disorders of adult personality and </a:t>
            </a:r>
            <a:r>
              <a:rPr lang="en-US" dirty="0" err="1">
                <a:latin typeface="Times New Roman" pitchFamily="18" charset="0"/>
                <a:cs typeface="Times New Roman" pitchFamily="18" charset="0"/>
              </a:rPr>
              <a:t>behaviour</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F70 </a:t>
            </a:r>
            <a:r>
              <a:rPr lang="en-US" dirty="0">
                <a:latin typeface="Times New Roman" pitchFamily="18" charset="0"/>
                <a:cs typeface="Times New Roman" pitchFamily="18" charset="0"/>
              </a:rPr>
              <a:t>Mental retardation</a:t>
            </a:r>
          </a:p>
          <a:p>
            <a:r>
              <a:rPr lang="en-US" dirty="0" smtClean="0">
                <a:latin typeface="Times New Roman" pitchFamily="18" charset="0"/>
                <a:cs typeface="Times New Roman" pitchFamily="18" charset="0"/>
              </a:rPr>
              <a:t>F80 </a:t>
            </a:r>
            <a:r>
              <a:rPr lang="en-US" dirty="0">
                <a:latin typeface="Times New Roman" pitchFamily="18" charset="0"/>
                <a:cs typeface="Times New Roman" pitchFamily="18" charset="0"/>
              </a:rPr>
              <a:t>Disorders of psychological development</a:t>
            </a:r>
          </a:p>
          <a:p>
            <a:r>
              <a:rPr lang="en-US" dirty="0" smtClean="0">
                <a:latin typeface="Times New Roman" pitchFamily="18" charset="0"/>
                <a:cs typeface="Times New Roman" pitchFamily="18" charset="0"/>
              </a:rPr>
              <a:t>F90 </a:t>
            </a:r>
            <a:r>
              <a:rPr lang="en-US" dirty="0" err="1">
                <a:latin typeface="Times New Roman" pitchFamily="18" charset="0"/>
                <a:cs typeface="Times New Roman" pitchFamily="18" charset="0"/>
              </a:rPr>
              <a:t>Behavioural</a:t>
            </a:r>
            <a:r>
              <a:rPr lang="en-US" dirty="0">
                <a:latin typeface="Times New Roman" pitchFamily="18" charset="0"/>
                <a:cs typeface="Times New Roman" pitchFamily="18" charset="0"/>
              </a:rPr>
              <a:t> and emotional disorders with </a:t>
            </a:r>
            <a:r>
              <a:rPr lang="en-US" dirty="0" smtClean="0">
                <a:latin typeface="Times New Roman" pitchFamily="18" charset="0"/>
                <a:cs typeface="Times New Roman" pitchFamily="18" charset="0"/>
              </a:rPr>
              <a:t>onset usually </a:t>
            </a:r>
            <a:r>
              <a:rPr lang="en-US" dirty="0">
                <a:latin typeface="Times New Roman" pitchFamily="18" charset="0"/>
                <a:cs typeface="Times New Roman" pitchFamily="18" charset="0"/>
              </a:rPr>
              <a:t>occurring in childhood or adolescence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DSM</a:t>
            </a:r>
            <a:endParaRPr lang="en-US" dirty="0"/>
          </a:p>
        </p:txBody>
      </p:sp>
      <p:sp>
        <p:nvSpPr>
          <p:cNvPr id="3" name="Content Placeholder 2"/>
          <p:cNvSpPr>
            <a:spLocks noGrp="1"/>
          </p:cNvSpPr>
          <p:nvPr>
            <p:ph idx="1"/>
          </p:nvPr>
        </p:nvSpPr>
        <p:spPr>
          <a:xfrm>
            <a:off x="457200" y="1295400"/>
            <a:ext cx="8229600" cy="4830763"/>
          </a:xfrm>
        </p:spPr>
        <p:txBody>
          <a:bodyPr>
            <a:normAutofit fontScale="77500" lnSpcReduction="20000"/>
          </a:bodyPr>
          <a:lstStyle/>
          <a:p>
            <a:pPr algn="just"/>
            <a:r>
              <a:rPr lang="en-US" dirty="0">
                <a:latin typeface="Times New Roman" pitchFamily="18" charset="0"/>
                <a:cs typeface="Times New Roman" pitchFamily="18" charset="0"/>
              </a:rPr>
              <a:t>In 1952 the American Psychiatric Association (APA) </a:t>
            </a:r>
            <a:r>
              <a:rPr lang="en-US" dirty="0" smtClean="0">
                <a:latin typeface="Times New Roman" pitchFamily="18" charset="0"/>
                <a:cs typeface="Times New Roman" pitchFamily="18" charset="0"/>
              </a:rPr>
              <a:t>published the </a:t>
            </a:r>
            <a:r>
              <a:rPr lang="en-US" dirty="0">
                <a:latin typeface="Times New Roman" pitchFamily="18" charset="0"/>
                <a:cs typeface="Times New Roman" pitchFamily="18" charset="0"/>
              </a:rPr>
              <a:t>first edition of the Diagnostic and </a:t>
            </a:r>
            <a:r>
              <a:rPr lang="en-US" dirty="0" smtClean="0">
                <a:latin typeface="Times New Roman" pitchFamily="18" charset="0"/>
                <a:cs typeface="Times New Roman" pitchFamily="18" charset="0"/>
              </a:rPr>
              <a:t>Statistical Manual </a:t>
            </a:r>
            <a:r>
              <a:rPr lang="en-US" dirty="0">
                <a:latin typeface="Times New Roman" pitchFamily="18" charset="0"/>
                <a:cs typeface="Times New Roman" pitchFamily="18" charset="0"/>
              </a:rPr>
              <a:t>(DSM- I</a:t>
            </a:r>
            <a:r>
              <a:rPr lang="en-US" dirty="0" smtClean="0">
                <a:latin typeface="Times New Roman" pitchFamily="18" charset="0"/>
                <a:cs typeface="Times New Roman" pitchFamily="18" charset="0"/>
              </a:rPr>
              <a:t>),</a:t>
            </a:r>
          </a:p>
          <a:p>
            <a:pPr algn="just"/>
            <a:r>
              <a:rPr lang="en-US" dirty="0">
                <a:latin typeface="Times New Roman" pitchFamily="18" charset="0"/>
                <a:cs typeface="Times New Roman" pitchFamily="18" charset="0"/>
              </a:rPr>
              <a:t>A </a:t>
            </a:r>
            <a:r>
              <a:rPr lang="en-US" dirty="0" err="1">
                <a:latin typeface="Times New Roman" pitchFamily="18" charset="0"/>
                <a:cs typeface="Times New Roman" pitchFamily="18" charset="0"/>
              </a:rPr>
              <a:t>multiaxial</a:t>
            </a:r>
            <a:r>
              <a:rPr lang="en-US" dirty="0">
                <a:latin typeface="Times New Roman" pitchFamily="18" charset="0"/>
                <a:cs typeface="Times New Roman" pitchFamily="18" charset="0"/>
              </a:rPr>
              <a:t> classification was </a:t>
            </a:r>
            <a:r>
              <a:rPr lang="en-US" dirty="0" smtClean="0">
                <a:latin typeface="Times New Roman" pitchFamily="18" charset="0"/>
                <a:cs typeface="Times New Roman" pitchFamily="18" charset="0"/>
              </a:rPr>
              <a:t>adopted from DSM III, </a:t>
            </a:r>
            <a:r>
              <a:rPr lang="en-US" dirty="0">
                <a:latin typeface="Times New Roman" pitchFamily="18" charset="0"/>
                <a:cs typeface="Times New Roman" pitchFamily="18" charset="0"/>
              </a:rPr>
              <a:t>with five axes</a:t>
            </a:r>
          </a:p>
          <a:p>
            <a:pPr algn="just">
              <a:buNone/>
            </a:pPr>
            <a:r>
              <a:rPr lang="en-US" dirty="0" smtClean="0">
                <a:latin typeface="Times New Roman" pitchFamily="18" charset="0"/>
                <a:cs typeface="Times New Roman" pitchFamily="18" charset="0"/>
              </a:rPr>
              <a:t>(Axis </a:t>
            </a:r>
            <a:r>
              <a:rPr lang="en-US" dirty="0">
                <a:latin typeface="Times New Roman" pitchFamily="18" charset="0"/>
                <a:cs typeface="Times New Roman" pitchFamily="18" charset="0"/>
              </a:rPr>
              <a:t>I consisted of mental health and substance use disorders (SUDs); Axis II was reserved for personality disorders and mental retardation; Axis III was used for coding general medical conditions; Axis IV was to note psychosocial and environmental problems (e.g., housing, employment); and Axis V was an assessment of overall functioning known as the </a:t>
            </a:r>
            <a:r>
              <a:rPr lang="en-US" dirty="0" smtClean="0">
                <a:latin typeface="Times New Roman" pitchFamily="18" charset="0"/>
                <a:cs typeface="Times New Roman" pitchFamily="18" charset="0"/>
              </a:rPr>
              <a:t>GAF</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Global Assessment of </a:t>
            </a:r>
            <a:r>
              <a:rPr lang="en-US" dirty="0" smtClean="0">
                <a:latin typeface="Times New Roman" pitchFamily="18" charset="0"/>
                <a:cs typeface="Times New Roman" pitchFamily="18" charset="0"/>
              </a:rPr>
              <a:t>Functioning).</a:t>
            </a:r>
          </a:p>
          <a:p>
            <a:pPr algn="just"/>
            <a:r>
              <a:rPr lang="en-US" dirty="0" smtClean="0">
                <a:latin typeface="Times New Roman" pitchFamily="18" charset="0"/>
                <a:cs typeface="Times New Roman" pitchFamily="18" charset="0"/>
              </a:rPr>
              <a:t>Currently DSM 5: No </a:t>
            </a:r>
            <a:r>
              <a:rPr lang="en-US" dirty="0" err="1" smtClean="0">
                <a:latin typeface="Times New Roman" pitchFamily="18" charset="0"/>
                <a:cs typeface="Times New Roman" pitchFamily="18" charset="0"/>
              </a:rPr>
              <a:t>multiaxial</a:t>
            </a:r>
            <a:r>
              <a:rPr lang="en-US" dirty="0" smtClean="0">
                <a:latin typeface="Times New Roman" pitchFamily="18" charset="0"/>
                <a:cs typeface="Times New Roman" pitchFamily="18" charset="0"/>
              </a:rPr>
              <a:t> classification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 Procedure</a:t>
            </a:r>
            <a:endParaRPr lang="en-US" dirty="0"/>
          </a:p>
        </p:txBody>
      </p:sp>
      <p:sp>
        <p:nvSpPr>
          <p:cNvPr id="3" name="Content Placeholder 2"/>
          <p:cNvSpPr>
            <a:spLocks noGrp="1"/>
          </p:cNvSpPr>
          <p:nvPr>
            <p:ph idx="1"/>
          </p:nvPr>
        </p:nvSpPr>
        <p:spPr>
          <a:xfrm>
            <a:off x="381000" y="1295400"/>
            <a:ext cx="8458200" cy="5334000"/>
          </a:xfrm>
        </p:spPr>
        <p:txBody>
          <a:bodyPr>
            <a:normAutofit fontScale="85000" lnSpcReduction="20000"/>
          </a:bodyPr>
          <a:lstStyle/>
          <a:p>
            <a:pPr algn="just"/>
            <a:r>
              <a:rPr lang="en-US" b="1" dirty="0" smtClean="0">
                <a:latin typeface="Times New Roman" pitchFamily="18" charset="0"/>
                <a:cs typeface="Times New Roman" pitchFamily="18" charset="0"/>
              </a:rPr>
              <a:t>Electroencephalography</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EEG</a:t>
            </a:r>
            <a:r>
              <a:rPr lang="en-US" dirty="0">
                <a:latin typeface="Times New Roman" pitchFamily="18" charset="0"/>
                <a:cs typeface="Times New Roman" pitchFamily="18" charset="0"/>
              </a:rPr>
              <a:t>) is an electrophysiological monitoring method to record electrical activity of the brain. It is typically noninvasive, with the electrodes placed along the scalp, although invasive electrodes are sometimes used in specific applications</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Electrodes are attached with a conductive </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paste.</a:t>
            </a:r>
          </a:p>
          <a:p>
            <a:pPr algn="just"/>
            <a:r>
              <a:rPr lang="en-US" dirty="0" smtClean="0">
                <a:latin typeface="Times New Roman" pitchFamily="18" charset="0"/>
                <a:cs typeface="Times New Roman" pitchFamily="18" charset="0"/>
              </a:rPr>
              <a:t>Standard EEG consists of 21 electrodes.</a:t>
            </a:r>
          </a:p>
          <a:p>
            <a:r>
              <a:rPr lang="en-US" dirty="0" smtClean="0">
                <a:latin typeface="Times New Roman" pitchFamily="18" charset="0"/>
                <a:cs typeface="Times New Roman" pitchFamily="18" charset="0"/>
              </a:rPr>
              <a:t>Indication</a:t>
            </a:r>
          </a:p>
          <a:p>
            <a:pPr lvl="1"/>
            <a:r>
              <a:rPr lang="en-US" dirty="0" smtClean="0">
                <a:latin typeface="Times New Roman" pitchFamily="18" charset="0"/>
                <a:cs typeface="Times New Roman" pitchFamily="18" charset="0"/>
              </a:rPr>
              <a:t>Seizures</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During ECT</a:t>
            </a:r>
          </a:p>
          <a:p>
            <a:pPr lvl="1"/>
            <a:r>
              <a:rPr lang="en-US" dirty="0" smtClean="0">
                <a:latin typeface="Times New Roman" pitchFamily="18" charset="0"/>
                <a:cs typeface="Times New Roman" pitchFamily="18" charset="0"/>
              </a:rPr>
              <a:t>dementia,</a:t>
            </a:r>
          </a:p>
          <a:p>
            <a:pPr lvl="1"/>
            <a:r>
              <a:rPr lang="en-US" dirty="0" err="1" smtClean="0">
                <a:latin typeface="Times New Roman" pitchFamily="18" charset="0"/>
                <a:cs typeface="Times New Roman" pitchFamily="18" charset="0"/>
              </a:rPr>
              <a:t>pseudoseizures</a:t>
            </a:r>
            <a:r>
              <a:rPr lang="en-US" dirty="0" smtClean="0">
                <a:latin typeface="Times New Roman" pitchFamily="18" charset="0"/>
                <a:cs typeface="Times New Roman" pitchFamily="18" charset="0"/>
              </a:rPr>
              <a:t> vs</a:t>
            </a:r>
            <a:r>
              <a:rPr lang="en-US" dirty="0">
                <a:latin typeface="Times New Roman" pitchFamily="18" charset="0"/>
                <a:cs typeface="Times New Roman" pitchFamily="18" charset="0"/>
              </a:rPr>
              <a:t>. seizures</a:t>
            </a:r>
            <a:r>
              <a:rPr lang="en-US" dirty="0" smtClean="0">
                <a:latin typeface="Times New Roman" pitchFamily="18" charset="0"/>
                <a:cs typeface="Times New Roman" pitchFamily="18" charset="0"/>
              </a:rPr>
              <a:t>,</a:t>
            </a:r>
          </a:p>
          <a:p>
            <a:pPr lvl="1"/>
            <a:r>
              <a:rPr lang="en-US" dirty="0" smtClean="0">
                <a:latin typeface="Times New Roman" pitchFamily="18" charset="0"/>
                <a:cs typeface="Times New Roman" pitchFamily="18" charset="0"/>
              </a:rPr>
              <a:t>episodic </a:t>
            </a:r>
            <a:r>
              <a:rPr lang="en-US" dirty="0">
                <a:latin typeface="Times New Roman" pitchFamily="18" charset="0"/>
                <a:cs typeface="Times New Roman" pitchFamily="18" charset="0"/>
              </a:rPr>
              <a:t>abnormal </a:t>
            </a:r>
            <a:r>
              <a:rPr lang="en-US" dirty="0" err="1">
                <a:latin typeface="Times New Roman" pitchFamily="18" charset="0"/>
                <a:cs typeface="Times New Roman" pitchFamily="18" charset="0"/>
              </a:rPr>
              <a:t>behaviour</a:t>
            </a:r>
            <a:r>
              <a:rPr lang="en-US" dirty="0">
                <a:latin typeface="Times New Roman" pitchFamily="18" charset="0"/>
                <a:cs typeface="Times New Roman" pitchFamily="18" charset="0"/>
              </a:rPr>
              <a:t>.</a:t>
            </a:r>
          </a:p>
        </p:txBody>
      </p:sp>
    </p:spTree>
    <p:extLst>
      <p:ext uri="{BB962C8B-B14F-4D97-AF65-F5344CB8AC3E}">
        <p14:creationId xmlns:p14="http://schemas.microsoft.com/office/powerpoint/2010/main" val="25625585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EEG</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19200"/>
            <a:ext cx="6781800" cy="508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33319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Preparation for EEG</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a:t>Wash </a:t>
            </a:r>
            <a:r>
              <a:rPr lang="en-US" dirty="0" smtClean="0"/>
              <a:t>hair </a:t>
            </a:r>
            <a:r>
              <a:rPr lang="en-US" dirty="0"/>
              <a:t>the night before the EEG, and don’t put any products (such as sprays or gels) in </a:t>
            </a:r>
            <a:r>
              <a:rPr lang="en-US" dirty="0" smtClean="0"/>
              <a:t>hair </a:t>
            </a:r>
            <a:r>
              <a:rPr lang="en-US" dirty="0"/>
              <a:t>on the day of the test.</a:t>
            </a:r>
          </a:p>
          <a:p>
            <a:pPr algn="just" fontAlgn="base"/>
            <a:endParaRPr lang="en-US" dirty="0" smtClean="0"/>
          </a:p>
          <a:p>
            <a:pPr algn="just" fontAlgn="base"/>
            <a:r>
              <a:rPr lang="en-US" dirty="0" smtClean="0"/>
              <a:t>Some antiepileptic drug should be stopped </a:t>
            </a:r>
            <a:r>
              <a:rPr lang="en-US" dirty="0"/>
              <a:t>taking </a:t>
            </a:r>
            <a:r>
              <a:rPr lang="en-US" dirty="0" smtClean="0"/>
              <a:t>before </a:t>
            </a:r>
            <a:r>
              <a:rPr lang="en-US" dirty="0"/>
              <a:t>the test</a:t>
            </a:r>
            <a:r>
              <a:rPr lang="en-US" dirty="0" smtClean="0"/>
              <a:t>.</a:t>
            </a:r>
            <a:endParaRPr lang="en-US" dirty="0"/>
          </a:p>
          <a:p>
            <a:pPr algn="just" fontAlgn="base"/>
            <a:endParaRPr lang="en-US" dirty="0" smtClean="0"/>
          </a:p>
          <a:p>
            <a:pPr algn="just" fontAlgn="base"/>
            <a:r>
              <a:rPr lang="en-US" dirty="0" smtClean="0"/>
              <a:t>Avoid </a:t>
            </a:r>
            <a:r>
              <a:rPr lang="en-US" dirty="0"/>
              <a:t>consuming any food or drinks containing caffeine for at least eight hours prior to the test.</a:t>
            </a:r>
          </a:p>
          <a:p>
            <a:endParaRPr lang="en-US" dirty="0"/>
          </a:p>
        </p:txBody>
      </p:sp>
    </p:spTree>
    <p:extLst>
      <p:ext uri="{BB962C8B-B14F-4D97-AF65-F5344CB8AC3E}">
        <p14:creationId xmlns:p14="http://schemas.microsoft.com/office/powerpoint/2010/main" val="36318922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lstStyle/>
          <a:p>
            <a:r>
              <a:rPr lang="en-US" sz="3200" b="1" dirty="0" smtClean="0"/>
              <a:t>1. Biological factors</a:t>
            </a:r>
            <a:endParaRPr lang="en-US" sz="3200" b="1" dirty="0"/>
          </a:p>
        </p:txBody>
      </p:sp>
      <p:sp>
        <p:nvSpPr>
          <p:cNvPr id="3" name="Content Placeholder 2"/>
          <p:cNvSpPr>
            <a:spLocks noGrp="1"/>
          </p:cNvSpPr>
          <p:nvPr>
            <p:ph idx="1"/>
          </p:nvPr>
        </p:nvSpPr>
        <p:spPr>
          <a:xfrm>
            <a:off x="457200" y="1071546"/>
            <a:ext cx="8229600" cy="5054617"/>
          </a:xfrm>
        </p:spPr>
        <p:txBody>
          <a:bodyPr>
            <a:normAutofit fontScale="70000" lnSpcReduction="20000"/>
          </a:bodyPr>
          <a:lstStyle/>
          <a:p>
            <a:pPr>
              <a:defRPr/>
            </a:pPr>
            <a:r>
              <a:rPr lang="en-US" dirty="0" smtClean="0"/>
              <a:t>Genetic / Hereditary. </a:t>
            </a:r>
            <a:r>
              <a:rPr lang="en-US" dirty="0"/>
              <a:t> </a:t>
            </a:r>
            <a:r>
              <a:rPr lang="en-US" dirty="0" smtClean="0">
                <a:solidFill>
                  <a:schemeClr val="tx1"/>
                </a:solidFill>
                <a:latin typeface="+mn-lt"/>
                <a:ea typeface="+mn-ea"/>
                <a:cs typeface="+mn-cs"/>
              </a:rPr>
              <a:t>Genetic / Hereditary. Mental illnesses sometimes run in families, suggesting that people who have a family member with a mental illness may be somewhat more likely to develop one themselves. Susceptibility is passed on in families through genes. Person inherits a susceptibility to a mental illness but doesn't necessarily develop the illness.</a:t>
            </a:r>
            <a:endParaRPr lang="en-US" dirty="0" smtClean="0"/>
          </a:p>
          <a:p>
            <a:pPr>
              <a:buNone/>
              <a:defRPr/>
            </a:pPr>
            <a:r>
              <a:rPr lang="en-US" u="sng" dirty="0" smtClean="0"/>
              <a:t>Genetic risk of schizophrenia</a:t>
            </a:r>
          </a:p>
          <a:p>
            <a:pPr>
              <a:defRPr/>
            </a:pPr>
            <a:r>
              <a:rPr lang="en-US" dirty="0" smtClean="0"/>
              <a:t> Identical twin affected – 50%</a:t>
            </a:r>
          </a:p>
          <a:p>
            <a:pPr>
              <a:defRPr/>
            </a:pPr>
            <a:r>
              <a:rPr lang="en-US" dirty="0" smtClean="0"/>
              <a:t>Fraternal twin affected – 15%</a:t>
            </a:r>
          </a:p>
          <a:p>
            <a:pPr>
              <a:defRPr/>
            </a:pPr>
            <a:r>
              <a:rPr lang="en-US" dirty="0" smtClean="0"/>
              <a:t>Brother or sister affected – 10%</a:t>
            </a:r>
          </a:p>
          <a:p>
            <a:pPr>
              <a:defRPr/>
            </a:pPr>
            <a:r>
              <a:rPr lang="en-US" dirty="0" smtClean="0"/>
              <a:t>One parent affected – 15%</a:t>
            </a:r>
          </a:p>
          <a:p>
            <a:pPr>
              <a:defRPr/>
            </a:pPr>
            <a:r>
              <a:rPr lang="en-US" dirty="0" smtClean="0"/>
              <a:t>Both parents affected – 35%</a:t>
            </a:r>
          </a:p>
          <a:p>
            <a:pPr>
              <a:defRPr/>
            </a:pPr>
            <a:r>
              <a:rPr lang="en-US" dirty="0" smtClean="0"/>
              <a:t>Second degree relative affective – 2-3%</a:t>
            </a:r>
          </a:p>
          <a:p>
            <a:pPr>
              <a:defRPr/>
            </a:pPr>
            <a:r>
              <a:rPr lang="en-US" dirty="0" smtClean="0"/>
              <a:t>General population – 1%</a:t>
            </a:r>
          </a:p>
          <a:p>
            <a:pPr fontAlgn="auto">
              <a:spcAft>
                <a:spcPts val="0"/>
              </a:spcAft>
              <a:buFontTx/>
              <a:buNone/>
              <a:defRPr/>
            </a:pPr>
            <a:r>
              <a:rPr lang="en-US" dirty="0" smtClean="0"/>
              <a:t>(No affected relative)</a:t>
            </a:r>
          </a:p>
          <a:p>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i="1" dirty="0"/>
              <a:t>Magnetic Resonance Imaging (MRI) Scan: </a:t>
            </a:r>
            <a:endParaRPr lang="en-US" b="1" i="1" dirty="0" smtClean="0"/>
          </a:p>
          <a:p>
            <a:pPr lvl="1"/>
            <a:r>
              <a:rPr lang="en-US" i="1" dirty="0" smtClean="0"/>
              <a:t>for </a:t>
            </a:r>
            <a:r>
              <a:rPr lang="en-US" dirty="0" smtClean="0"/>
              <a:t>Dementia</a:t>
            </a:r>
          </a:p>
          <a:p>
            <a:pPr lvl="1"/>
            <a:r>
              <a:rPr lang="en-US" dirty="0" smtClean="0"/>
              <a:t>Can not be used for patient with pace maker or implant of ferromagnetic metals</a:t>
            </a:r>
          </a:p>
          <a:p>
            <a:pPr lvl="1"/>
            <a:r>
              <a:rPr lang="en-US" dirty="0" smtClean="0"/>
              <a:t>Involves inclosing the patient in a narrow tube, in which the patient must remain still for up to 20 minutes</a:t>
            </a:r>
          </a:p>
          <a:p>
            <a:pPr lvl="1"/>
            <a:r>
              <a:rPr lang="en-US" dirty="0" smtClean="0"/>
              <a:t>Patient with claustrophobia can not tolerate this and may require open MRI, which is less effective</a:t>
            </a:r>
          </a:p>
          <a:p>
            <a:pPr lvl="1"/>
            <a:r>
              <a:rPr lang="en-US" dirty="0" smtClean="0"/>
              <a:t>Higher </a:t>
            </a:r>
            <a:r>
              <a:rPr lang="en-US" dirty="0"/>
              <a:t>resolution than CT scan.</a:t>
            </a:r>
          </a:p>
          <a:p>
            <a:endParaRPr lang="en-US" dirty="0"/>
          </a:p>
        </p:txBody>
      </p:sp>
    </p:spTree>
    <p:extLst>
      <p:ext uri="{BB962C8B-B14F-4D97-AF65-F5344CB8AC3E}">
        <p14:creationId xmlns:p14="http://schemas.microsoft.com/office/powerpoint/2010/main" val="29751520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i="1" dirty="0"/>
              <a:t>Computed Tomography (CT) Scan</a:t>
            </a:r>
            <a:r>
              <a:rPr lang="en-US" b="1" i="1" dirty="0" smtClean="0"/>
              <a:t>:</a:t>
            </a:r>
          </a:p>
          <a:p>
            <a:pPr lvl="1"/>
            <a:r>
              <a:rPr lang="en-US" i="1" dirty="0" smtClean="0"/>
              <a:t> </a:t>
            </a:r>
            <a:r>
              <a:rPr lang="en-US" dirty="0" smtClean="0"/>
              <a:t>Dementia</a:t>
            </a:r>
          </a:p>
          <a:p>
            <a:pPr marL="457200" lvl="1" indent="0">
              <a:buNone/>
            </a:pPr>
            <a:r>
              <a:rPr lang="en-US" dirty="0" smtClean="0"/>
              <a:t>Normal pressure hydrocephalus- a treatable cause of dementia</a:t>
            </a:r>
          </a:p>
          <a:p>
            <a:pPr marL="457200" lvl="1" indent="0">
              <a:buNone/>
            </a:pPr>
            <a:r>
              <a:rPr lang="en-US" dirty="0" smtClean="0"/>
              <a:t>Space occupying lesions, subdural hematoma can result cognitive deficit , </a:t>
            </a:r>
            <a:r>
              <a:rPr lang="en-US" dirty="0" err="1" smtClean="0"/>
              <a:t>Neurosyphilis</a:t>
            </a:r>
            <a:r>
              <a:rPr lang="en-US" dirty="0" smtClean="0"/>
              <a:t>, </a:t>
            </a:r>
          </a:p>
          <a:p>
            <a:pPr marL="457200" lvl="1" indent="0">
              <a:buNone/>
            </a:pPr>
            <a:r>
              <a:rPr lang="en-US" dirty="0" smtClean="0"/>
              <a:t>HIV dementia- decreased brain volume.</a:t>
            </a:r>
            <a:endParaRPr lang="en-US" dirty="0"/>
          </a:p>
          <a:p>
            <a:pPr marL="457200" lvl="1" indent="0">
              <a:buNone/>
            </a:pPr>
            <a:r>
              <a:rPr lang="en-US" dirty="0" smtClean="0"/>
              <a:t>delirium, </a:t>
            </a:r>
          </a:p>
          <a:p>
            <a:pPr marL="457200" lvl="1" indent="0">
              <a:buNone/>
            </a:pPr>
            <a:r>
              <a:rPr lang="en-US" dirty="0" smtClean="0"/>
              <a:t>seizures</a:t>
            </a:r>
            <a:r>
              <a:rPr lang="en-US" dirty="0"/>
              <a:t>, </a:t>
            </a:r>
            <a:endParaRPr lang="en-US" dirty="0" smtClean="0"/>
          </a:p>
          <a:p>
            <a:pPr marL="457200" lvl="1" indent="0">
              <a:buNone/>
            </a:pPr>
            <a:r>
              <a:rPr lang="en-US" dirty="0" smtClean="0"/>
              <a:t>first </a:t>
            </a:r>
            <a:r>
              <a:rPr lang="en-US" dirty="0"/>
              <a:t>episode psychosis</a:t>
            </a:r>
            <a:r>
              <a:rPr lang="en-US" dirty="0" smtClean="0"/>
              <a:t>.</a:t>
            </a:r>
            <a:endParaRPr lang="en-US" dirty="0"/>
          </a:p>
        </p:txBody>
      </p:sp>
    </p:spTree>
    <p:extLst>
      <p:ext uri="{BB962C8B-B14F-4D97-AF65-F5344CB8AC3E}">
        <p14:creationId xmlns:p14="http://schemas.microsoft.com/office/powerpoint/2010/main" val="38791129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Psychological Testing</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i="1" dirty="0" smtClean="0">
                <a:latin typeface="Times New Roman" pitchFamily="18" charset="0"/>
                <a:cs typeface="Times New Roman" pitchFamily="18" charset="0"/>
              </a:rPr>
              <a:t>A psychological test is an instrument designed to measure unobserved constructs, also known as latent variables.</a:t>
            </a:r>
          </a:p>
          <a:p>
            <a:pPr marL="0" indent="0">
              <a:buNone/>
            </a:pPr>
            <a:r>
              <a:rPr lang="en-US" b="1" i="1" dirty="0" smtClean="0">
                <a:latin typeface="Times New Roman" pitchFamily="18" charset="0"/>
                <a:cs typeface="Times New Roman" pitchFamily="18" charset="0"/>
              </a:rPr>
              <a:t>Objective </a:t>
            </a:r>
            <a:r>
              <a:rPr lang="en-US" b="1" i="1" dirty="0">
                <a:latin typeface="Times New Roman" pitchFamily="18" charset="0"/>
                <a:cs typeface="Times New Roman" pitchFamily="18" charset="0"/>
              </a:rPr>
              <a:t>Tests</a:t>
            </a:r>
          </a:p>
          <a:p>
            <a:r>
              <a:rPr lang="en-US" dirty="0">
                <a:latin typeface="Times New Roman" pitchFamily="18" charset="0"/>
                <a:cs typeface="Times New Roman" pitchFamily="18" charset="0"/>
              </a:rPr>
              <a:t>These are pen-and-paper objective tests, which are</a:t>
            </a:r>
          </a:p>
          <a:p>
            <a:pPr marL="0" indent="0">
              <a:buNone/>
            </a:pPr>
            <a:r>
              <a:rPr lang="en-US" dirty="0">
                <a:latin typeface="Times New Roman" pitchFamily="18" charset="0"/>
                <a:cs typeface="Times New Roman" pitchFamily="18" charset="0"/>
              </a:rPr>
              <a:t>employed to test the various aspects of personality and</a:t>
            </a:r>
          </a:p>
          <a:p>
            <a:pPr marL="0" indent="0">
              <a:buNone/>
            </a:pPr>
            <a:r>
              <a:rPr lang="en-US" dirty="0">
                <a:latin typeface="Times New Roman" pitchFamily="18" charset="0"/>
                <a:cs typeface="Times New Roman" pitchFamily="18" charset="0"/>
              </a:rPr>
              <a:t>intelligence in a person.</a:t>
            </a:r>
          </a:p>
          <a:p>
            <a:endParaRPr lang="en-US" i="1" dirty="0" smtClean="0">
              <a:latin typeface="Times New Roman" pitchFamily="18" charset="0"/>
              <a:cs typeface="Times New Roman" pitchFamily="18" charset="0"/>
            </a:endParaRPr>
          </a:p>
          <a:p>
            <a:r>
              <a:rPr lang="en-US" i="1" dirty="0" smtClean="0">
                <a:latin typeface="Times New Roman" pitchFamily="18" charset="0"/>
                <a:cs typeface="Times New Roman" pitchFamily="18" charset="0"/>
              </a:rPr>
              <a:t>Objective </a:t>
            </a:r>
            <a:r>
              <a:rPr lang="en-US" i="1" dirty="0">
                <a:latin typeface="Times New Roman" pitchFamily="18" charset="0"/>
                <a:cs typeface="Times New Roman" pitchFamily="18" charset="0"/>
              </a:rPr>
              <a:t>personality tests: </a:t>
            </a:r>
            <a:r>
              <a:rPr lang="en-US" dirty="0">
                <a:latin typeface="Times New Roman" pitchFamily="18" charset="0"/>
                <a:cs typeface="Times New Roman" pitchFamily="18" charset="0"/>
              </a:rPr>
              <a:t>Some examples of objective</a:t>
            </a:r>
          </a:p>
          <a:p>
            <a:pPr marL="0" indent="0">
              <a:buNone/>
            </a:pPr>
            <a:r>
              <a:rPr lang="en-US" dirty="0">
                <a:latin typeface="Times New Roman" pitchFamily="18" charset="0"/>
                <a:cs typeface="Times New Roman" pitchFamily="18" charset="0"/>
              </a:rPr>
              <a:t>personality tests are </a:t>
            </a:r>
            <a:r>
              <a:rPr lang="en-US" i="1" dirty="0">
                <a:latin typeface="Times New Roman" pitchFamily="18" charset="0"/>
                <a:cs typeface="Times New Roman" pitchFamily="18" charset="0"/>
              </a:rPr>
              <a:t>MMPI (Minnesota multiple </a:t>
            </a:r>
            <a:r>
              <a:rPr lang="en-US" i="1" dirty="0" smtClean="0">
                <a:latin typeface="Times New Roman" pitchFamily="18" charset="0"/>
                <a:cs typeface="Times New Roman" pitchFamily="18" charset="0"/>
              </a:rPr>
              <a:t>personality inventory</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and </a:t>
            </a:r>
            <a:r>
              <a:rPr lang="en-US" i="1" dirty="0">
                <a:latin typeface="Times New Roman" pitchFamily="18" charset="0"/>
                <a:cs typeface="Times New Roman" pitchFamily="18" charset="0"/>
              </a:rPr>
              <a:t>16-PF (16 personality factors</a:t>
            </a:r>
            <a:r>
              <a:rPr lang="en-US" i="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9358609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i="1" dirty="0"/>
              <a:t>Intelligence tests: </a:t>
            </a:r>
            <a:r>
              <a:rPr lang="en-US" dirty="0"/>
              <a:t>Some commonly used tests of intelligence are </a:t>
            </a:r>
            <a:r>
              <a:rPr lang="en-US" i="1" dirty="0"/>
              <a:t>WAIS (Wechsler adult intelligence scale)</a:t>
            </a:r>
            <a:r>
              <a:rPr lang="en-US" dirty="0"/>
              <a:t>, </a:t>
            </a:r>
            <a:r>
              <a:rPr lang="en-US" i="1" dirty="0"/>
              <a:t>Stanford-</a:t>
            </a:r>
            <a:r>
              <a:rPr lang="en-US" i="1" dirty="0" err="1"/>
              <a:t>Binet</a:t>
            </a:r>
            <a:r>
              <a:rPr lang="en-US" i="1" dirty="0"/>
              <a:t> test </a:t>
            </a:r>
            <a:r>
              <a:rPr lang="en-US" dirty="0"/>
              <a:t>and </a:t>
            </a:r>
            <a:r>
              <a:rPr lang="en-US" i="1" dirty="0"/>
              <a:t>Bhatia’s battery of intelligence tests</a:t>
            </a:r>
            <a:r>
              <a:rPr lang="en-US" dirty="0"/>
              <a:t>.</a:t>
            </a:r>
          </a:p>
        </p:txBody>
      </p:sp>
    </p:spTree>
    <p:extLst>
      <p:ext uri="{BB962C8B-B14F-4D97-AF65-F5344CB8AC3E}">
        <p14:creationId xmlns:p14="http://schemas.microsoft.com/office/powerpoint/2010/main" val="31315087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t>Rating </a:t>
            </a:r>
            <a:r>
              <a:rPr lang="en-US" b="1" i="1" dirty="0" smtClean="0"/>
              <a:t>Scales</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latin typeface="Times New Roman" pitchFamily="18" charset="0"/>
                <a:cs typeface="Times New Roman" pitchFamily="18" charset="0"/>
              </a:rPr>
              <a:t>Several </a:t>
            </a:r>
            <a:r>
              <a:rPr lang="en-US" dirty="0">
                <a:latin typeface="Times New Roman" pitchFamily="18" charset="0"/>
                <a:cs typeface="Times New Roman" pitchFamily="18" charset="0"/>
              </a:rPr>
              <a:t>rating scales are used in psychiatry to quantify </a:t>
            </a:r>
            <a:r>
              <a:rPr lang="en-US" dirty="0" smtClean="0">
                <a:latin typeface="Times New Roman" pitchFamily="18" charset="0"/>
                <a:cs typeface="Times New Roman" pitchFamily="18" charset="0"/>
              </a:rPr>
              <a:t>the psychopathology </a:t>
            </a:r>
            <a:r>
              <a:rPr lang="en-US" dirty="0">
                <a:latin typeface="Times New Roman" pitchFamily="18" charset="0"/>
                <a:cs typeface="Times New Roman" pitchFamily="18" charset="0"/>
              </a:rPr>
              <a:t>observed. Some of the </a:t>
            </a:r>
            <a:r>
              <a:rPr lang="en-US" dirty="0" smtClean="0">
                <a:latin typeface="Times New Roman" pitchFamily="18" charset="0"/>
                <a:cs typeface="Times New Roman" pitchFamily="18" charset="0"/>
              </a:rPr>
              <a:t>commonly used scales are:</a:t>
            </a:r>
          </a:p>
          <a:p>
            <a:r>
              <a:rPr lang="en-US" dirty="0" smtClean="0">
                <a:latin typeface="Times New Roman" pitchFamily="18" charset="0"/>
                <a:cs typeface="Times New Roman" pitchFamily="18" charset="0"/>
              </a:rPr>
              <a:t> </a:t>
            </a:r>
            <a:r>
              <a:rPr lang="en-US" i="1" dirty="0">
                <a:latin typeface="Times New Roman" pitchFamily="18" charset="0"/>
                <a:cs typeface="Times New Roman" pitchFamily="18" charset="0"/>
              </a:rPr>
              <a:t>BPRS (Brief psychiatric rating scale)</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i="1" dirty="0" smtClean="0">
                <a:latin typeface="Times New Roman" pitchFamily="18" charset="0"/>
                <a:cs typeface="Times New Roman" pitchFamily="18" charset="0"/>
              </a:rPr>
              <a:t>SANS (</a:t>
            </a:r>
            <a:r>
              <a:rPr lang="en-US" i="1" dirty="0">
                <a:latin typeface="Times New Roman" pitchFamily="18" charset="0"/>
                <a:cs typeface="Times New Roman" pitchFamily="18" charset="0"/>
              </a:rPr>
              <a:t>Scale for assessment of negative </a:t>
            </a:r>
            <a:r>
              <a:rPr lang="en-US" i="1" dirty="0" smtClean="0">
                <a:latin typeface="Times New Roman" pitchFamily="18" charset="0"/>
                <a:cs typeface="Times New Roman" pitchFamily="18" charset="0"/>
              </a:rPr>
              <a:t>symptoms</a:t>
            </a:r>
            <a:r>
              <a:rPr lang="en-US" i="1" dirty="0">
                <a:latin typeface="Times New Roman" pitchFamily="18" charset="0"/>
                <a:cs typeface="Times New Roman" pitchFamily="18" charset="0"/>
              </a:rPr>
              <a:t>)</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i="1" dirty="0" smtClean="0">
                <a:latin typeface="Times New Roman" pitchFamily="18" charset="0"/>
                <a:cs typeface="Times New Roman" pitchFamily="18" charset="0"/>
              </a:rPr>
              <a:t>SAPS </a:t>
            </a:r>
            <a:r>
              <a:rPr lang="en-US" i="1" dirty="0">
                <a:latin typeface="Times New Roman" pitchFamily="18" charset="0"/>
                <a:cs typeface="Times New Roman" pitchFamily="18" charset="0"/>
              </a:rPr>
              <a:t>(</a:t>
            </a:r>
            <a:r>
              <a:rPr lang="en-US" i="1" dirty="0" smtClean="0">
                <a:latin typeface="Times New Roman" pitchFamily="18" charset="0"/>
                <a:cs typeface="Times New Roman" pitchFamily="18" charset="0"/>
              </a:rPr>
              <a:t>Scale for </a:t>
            </a:r>
            <a:r>
              <a:rPr lang="en-US" i="1" dirty="0">
                <a:latin typeface="Times New Roman" pitchFamily="18" charset="0"/>
                <a:cs typeface="Times New Roman" pitchFamily="18" charset="0"/>
              </a:rPr>
              <a:t>assessment of positive </a:t>
            </a:r>
            <a:r>
              <a:rPr lang="en-US" i="1" dirty="0" smtClean="0">
                <a:latin typeface="Times New Roman" pitchFamily="18" charset="0"/>
                <a:cs typeface="Times New Roman" pitchFamily="18" charset="0"/>
              </a:rPr>
              <a:t>symptoms</a:t>
            </a:r>
            <a:r>
              <a:rPr lang="en-US" i="1" dirty="0">
                <a:latin typeface="Times New Roman" pitchFamily="18" charset="0"/>
                <a:cs typeface="Times New Roman" pitchFamily="18" charset="0"/>
              </a:rPr>
              <a:t>)</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i="1" dirty="0" smtClean="0">
                <a:latin typeface="Times New Roman" pitchFamily="18" charset="0"/>
                <a:cs typeface="Times New Roman" pitchFamily="18" charset="0"/>
              </a:rPr>
              <a:t>HARS </a:t>
            </a:r>
            <a:r>
              <a:rPr lang="en-US" i="1" dirty="0">
                <a:latin typeface="Times New Roman" pitchFamily="18" charset="0"/>
                <a:cs typeface="Times New Roman" pitchFamily="18" charset="0"/>
              </a:rPr>
              <a:t>(</a:t>
            </a:r>
            <a:r>
              <a:rPr lang="en-US" i="1" dirty="0" smtClean="0">
                <a:latin typeface="Times New Roman" pitchFamily="18" charset="0"/>
                <a:cs typeface="Times New Roman" pitchFamily="18" charset="0"/>
              </a:rPr>
              <a:t>Hamilton’s anxiety </a:t>
            </a:r>
            <a:r>
              <a:rPr lang="en-US" i="1" dirty="0">
                <a:latin typeface="Times New Roman" pitchFamily="18" charset="0"/>
                <a:cs typeface="Times New Roman" pitchFamily="18" charset="0"/>
              </a:rPr>
              <a:t>rating scale)</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i="1" dirty="0" smtClean="0">
                <a:latin typeface="Times New Roman" pitchFamily="18" charset="0"/>
                <a:cs typeface="Times New Roman" pitchFamily="18" charset="0"/>
              </a:rPr>
              <a:t>HDRS </a:t>
            </a:r>
            <a:r>
              <a:rPr lang="en-US" i="1" dirty="0">
                <a:latin typeface="Times New Roman" pitchFamily="18" charset="0"/>
                <a:cs typeface="Times New Roman" pitchFamily="18" charset="0"/>
              </a:rPr>
              <a:t>(</a:t>
            </a:r>
            <a:r>
              <a:rPr lang="en-US" i="1" dirty="0" smtClean="0">
                <a:latin typeface="Times New Roman" pitchFamily="18" charset="0"/>
                <a:cs typeface="Times New Roman" pitchFamily="18" charset="0"/>
              </a:rPr>
              <a:t>Hamilton’s </a:t>
            </a:r>
            <a:r>
              <a:rPr lang="en-US" i="1" dirty="0">
                <a:latin typeface="Times New Roman" pitchFamily="18" charset="0"/>
                <a:cs typeface="Times New Roman" pitchFamily="18" charset="0"/>
              </a:rPr>
              <a:t>depression </a:t>
            </a:r>
            <a:r>
              <a:rPr lang="en-US" i="1" dirty="0" smtClean="0">
                <a:latin typeface="Times New Roman" pitchFamily="18" charset="0"/>
                <a:cs typeface="Times New Roman" pitchFamily="18" charset="0"/>
              </a:rPr>
              <a:t>rating scale</a:t>
            </a:r>
            <a:r>
              <a:rPr lang="en-US" i="1" dirty="0">
                <a:latin typeface="Times New Roman" pitchFamily="18" charset="0"/>
                <a:cs typeface="Times New Roman" pitchFamily="18" charset="0"/>
              </a:rPr>
              <a:t>)</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and </a:t>
            </a:r>
            <a:r>
              <a:rPr lang="en-US" i="1" dirty="0">
                <a:latin typeface="Times New Roman" pitchFamily="18" charset="0"/>
                <a:cs typeface="Times New Roman" pitchFamily="18" charset="0"/>
              </a:rPr>
              <a:t>Y-BOCS (Yale-Brown </a:t>
            </a:r>
            <a:r>
              <a:rPr lang="en-US" i="1" dirty="0" smtClean="0">
                <a:latin typeface="Times New Roman" pitchFamily="18" charset="0"/>
                <a:cs typeface="Times New Roman" pitchFamily="18" charset="0"/>
              </a:rPr>
              <a:t>obsessive-compulsive scale</a:t>
            </a:r>
            <a:r>
              <a:rPr lang="en-US" i="1" dirty="0">
                <a:latin typeface="Times New Roman" pitchFamily="18" charset="0"/>
                <a:cs typeface="Times New Roman" pitchFamily="18" charset="0"/>
              </a:rPr>
              <a:t>)</a:t>
            </a:r>
            <a:r>
              <a:rPr lang="en-US" dirty="0">
                <a:latin typeface="Times New Roman" pitchFamily="18" charset="0"/>
                <a:cs typeface="Times New Roman" pitchFamily="18" charset="0"/>
              </a:rPr>
              <a:t>.</a:t>
            </a:r>
          </a:p>
        </p:txBody>
      </p:sp>
    </p:spTree>
    <p:extLst>
      <p:ext uri="{BB962C8B-B14F-4D97-AF65-F5344CB8AC3E}">
        <p14:creationId xmlns:p14="http://schemas.microsoft.com/office/powerpoint/2010/main" val="8303491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t>Projective </a:t>
            </a:r>
            <a:r>
              <a:rPr lang="en-US" b="1" i="1" dirty="0" smtClean="0"/>
              <a:t>Tests</a:t>
            </a: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projective tests, ambiguous stimuli are used which </a:t>
            </a:r>
            <a:r>
              <a:rPr lang="en-US" dirty="0" smtClean="0">
                <a:latin typeface="Times New Roman" pitchFamily="18" charset="0"/>
                <a:cs typeface="Times New Roman" pitchFamily="18" charset="0"/>
              </a:rPr>
              <a:t>are not </a:t>
            </a:r>
            <a:r>
              <a:rPr lang="en-US" dirty="0">
                <a:latin typeface="Times New Roman" pitchFamily="18" charset="0"/>
                <a:cs typeface="Times New Roman" pitchFamily="18" charset="0"/>
              </a:rPr>
              <a:t>clear to the person immediately. Some </a:t>
            </a:r>
            <a:r>
              <a:rPr lang="en-US" dirty="0" smtClean="0">
                <a:latin typeface="Times New Roman" pitchFamily="18" charset="0"/>
                <a:cs typeface="Times New Roman" pitchFamily="18" charset="0"/>
              </a:rPr>
              <a:t>commonly used </a:t>
            </a:r>
            <a:r>
              <a:rPr lang="en-US" dirty="0">
                <a:latin typeface="Times New Roman" pitchFamily="18" charset="0"/>
                <a:cs typeface="Times New Roman" pitchFamily="18" charset="0"/>
              </a:rPr>
              <a:t>projective tests of personality are </a:t>
            </a:r>
            <a:endParaRPr lang="en-US" dirty="0" smtClean="0">
              <a:latin typeface="Times New Roman" pitchFamily="18" charset="0"/>
              <a:cs typeface="Times New Roman" pitchFamily="18" charset="0"/>
            </a:endParaRPr>
          </a:p>
          <a:p>
            <a:r>
              <a:rPr lang="en-US" i="1" dirty="0" smtClean="0">
                <a:latin typeface="Times New Roman" pitchFamily="18" charset="0"/>
                <a:cs typeface="Times New Roman" pitchFamily="18" charset="0"/>
              </a:rPr>
              <a:t>Rorschach inkblot test</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i="1" dirty="0" smtClean="0">
                <a:latin typeface="Times New Roman" pitchFamily="18" charset="0"/>
                <a:cs typeface="Times New Roman" pitchFamily="18" charset="0"/>
              </a:rPr>
              <a:t>TAT </a:t>
            </a:r>
            <a:r>
              <a:rPr lang="en-US" i="1" dirty="0">
                <a:latin typeface="Times New Roman" pitchFamily="18" charset="0"/>
                <a:cs typeface="Times New Roman" pitchFamily="18" charset="0"/>
              </a:rPr>
              <a:t>(Thematic apperception test)</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i="1" dirty="0" smtClean="0">
                <a:latin typeface="Times New Roman" pitchFamily="18" charset="0"/>
                <a:cs typeface="Times New Roman" pitchFamily="18" charset="0"/>
              </a:rPr>
              <a:t>DAPT </a:t>
            </a:r>
            <a:r>
              <a:rPr lang="en-US" i="1" dirty="0">
                <a:latin typeface="Times New Roman" pitchFamily="18" charset="0"/>
                <a:cs typeface="Times New Roman" pitchFamily="18" charset="0"/>
              </a:rPr>
              <a:t>(</a:t>
            </a:r>
            <a:r>
              <a:rPr lang="en-US" i="1" dirty="0" smtClean="0">
                <a:latin typeface="Times New Roman" pitchFamily="18" charset="0"/>
                <a:cs typeface="Times New Roman" pitchFamily="18" charset="0"/>
              </a:rPr>
              <a:t>Draw-a person test</a:t>
            </a:r>
            <a:r>
              <a:rPr lang="en-US" i="1" dirty="0">
                <a:latin typeface="Times New Roman" pitchFamily="18" charset="0"/>
                <a:cs typeface="Times New Roman" pitchFamily="18" charset="0"/>
              </a:rPr>
              <a:t>)</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and </a:t>
            </a:r>
            <a:r>
              <a:rPr lang="en-US" i="1" dirty="0">
                <a:latin typeface="Times New Roman" pitchFamily="18" charset="0"/>
                <a:cs typeface="Times New Roman" pitchFamily="18" charset="0"/>
              </a:rPr>
              <a:t>sentence completion test </a:t>
            </a:r>
            <a:r>
              <a:rPr lang="en-US" dirty="0">
                <a:latin typeface="Times New Roman" pitchFamily="18" charset="0"/>
                <a:cs typeface="Times New Roman" pitchFamily="18" charset="0"/>
              </a:rPr>
              <a:t>(SCT).</a:t>
            </a:r>
          </a:p>
        </p:txBody>
      </p:sp>
    </p:spTree>
    <p:extLst>
      <p:ext uri="{BB962C8B-B14F-4D97-AF65-F5344CB8AC3E}">
        <p14:creationId xmlns:p14="http://schemas.microsoft.com/office/powerpoint/2010/main" val="7933729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Rorschach Inkblot</a:t>
            </a:r>
          </a:p>
        </p:txBody>
      </p:sp>
      <p:sp>
        <p:nvSpPr>
          <p:cNvPr id="3" name="Content Placeholder 2"/>
          <p:cNvSpPr>
            <a:spLocks noGrp="1"/>
          </p:cNvSpPr>
          <p:nvPr>
            <p:ph idx="1"/>
          </p:nvPr>
        </p:nvSpPr>
        <p:spPr/>
        <p:txBody>
          <a:bodyPr>
            <a:normAutofit fontScale="92500" lnSpcReduction="10000"/>
          </a:bodyPr>
          <a:lstStyle/>
          <a:p>
            <a:pPr algn="just"/>
            <a:r>
              <a:rPr lang="en-US" dirty="0" smtClean="0">
                <a:latin typeface="Times New Roman" pitchFamily="18" charset="0"/>
                <a:cs typeface="Times New Roman" pitchFamily="18" charset="0"/>
              </a:rPr>
              <a:t>Test </a:t>
            </a:r>
            <a:r>
              <a:rPr lang="en-US" dirty="0">
                <a:latin typeface="Times New Roman" pitchFamily="18" charset="0"/>
                <a:cs typeface="Times New Roman" pitchFamily="18" charset="0"/>
              </a:rPr>
              <a:t>is a projective psychological test consisting of 10 inkblots printed on cards (five in black and white, five in color) created in 1921 with the publication </a:t>
            </a:r>
            <a:r>
              <a:rPr lang="en-US" dirty="0" smtClean="0">
                <a:latin typeface="Times New Roman" pitchFamily="18" charset="0"/>
                <a:cs typeface="Times New Roman" pitchFamily="18" charset="0"/>
              </a:rPr>
              <a:t>of </a:t>
            </a:r>
            <a:r>
              <a:rPr lang="en-US" i="1" dirty="0" err="1" smtClean="0">
                <a:latin typeface="Times New Roman" pitchFamily="18" charset="0"/>
                <a:cs typeface="Times New Roman" pitchFamily="18" charset="0"/>
              </a:rPr>
              <a:t>Psychodiagnostik</a:t>
            </a:r>
            <a:r>
              <a:rPr lang="en-US" dirty="0">
                <a:latin typeface="Times New Roman" pitchFamily="18" charset="0"/>
                <a:cs typeface="Times New Roman" pitchFamily="18" charset="0"/>
              </a:rPr>
              <a:t> by Hermann Rorschach.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During </a:t>
            </a:r>
            <a:r>
              <a:rPr lang="en-US" dirty="0">
                <a:latin typeface="Times New Roman" pitchFamily="18" charset="0"/>
                <a:cs typeface="Times New Roman" pitchFamily="18" charset="0"/>
              </a:rPr>
              <a:t>the 1940s and 1950s, the test was synonymous with clinical psychology.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Throughout </a:t>
            </a:r>
            <a:r>
              <a:rPr lang="en-US" dirty="0">
                <a:latin typeface="Times New Roman" pitchFamily="18" charset="0"/>
                <a:cs typeface="Times New Roman" pitchFamily="18" charset="0"/>
              </a:rPr>
              <a:t>much of the 20th century, the Rorschach inkblot test was a commonly used and interpreted psychological test.</a:t>
            </a:r>
          </a:p>
        </p:txBody>
      </p:sp>
    </p:spTree>
    <p:extLst>
      <p:ext uri="{BB962C8B-B14F-4D97-AF65-F5344CB8AC3E}">
        <p14:creationId xmlns:p14="http://schemas.microsoft.com/office/powerpoint/2010/main" val="27179505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a:latin typeface="Times New Roman" pitchFamily="18" charset="0"/>
                <a:cs typeface="Times New Roman" pitchFamily="18" charset="0"/>
              </a:rPr>
              <a:t>Despite its widespread use, it has also been the center of much controversy. </a:t>
            </a: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has often proven to be difficult for researchers to study the test and its results in any systematic manner, and the use of multiple kinds of scoring systems for the responses given to each inkblot has led to some confusion.</a:t>
            </a:r>
          </a:p>
        </p:txBody>
      </p:sp>
    </p:spTree>
    <p:extLst>
      <p:ext uri="{BB962C8B-B14F-4D97-AF65-F5344CB8AC3E}">
        <p14:creationId xmlns:p14="http://schemas.microsoft.com/office/powerpoint/2010/main" val="11941612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It consists of 10 cards</a:t>
            </a:r>
          </a:p>
          <a:p>
            <a:r>
              <a:rPr lang="en-US" dirty="0" smtClean="0"/>
              <a:t>5 are black and white and 5 are multi-</a:t>
            </a:r>
            <a:r>
              <a:rPr lang="en-US" dirty="0" err="1" smtClean="0"/>
              <a:t>coloured</a:t>
            </a:r>
            <a:endParaRPr lang="en-US" dirty="0" smtClean="0"/>
          </a:p>
          <a:p>
            <a:r>
              <a:rPr lang="en-US" dirty="0" smtClean="0"/>
              <a:t>The cards are unstructured and do not have specific meaning.</a:t>
            </a:r>
          </a:p>
          <a:p>
            <a:endParaRPr lang="en-US" dirty="0"/>
          </a:p>
        </p:txBody>
      </p:sp>
    </p:spTree>
    <p:extLst>
      <p:ext uri="{BB962C8B-B14F-4D97-AF65-F5344CB8AC3E}">
        <p14:creationId xmlns:p14="http://schemas.microsoft.com/office/powerpoint/2010/main" val="20581783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8"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1866741"/>
            <a:ext cx="5486400" cy="3593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38315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554683"/>
          </a:xfrm>
        </p:spPr>
        <p:txBody>
          <a:bodyPr/>
          <a:lstStyle/>
          <a:p>
            <a:pPr lvl="0" algn="just"/>
            <a:r>
              <a:rPr lang="en-US" sz="2800" b="1" dirty="0" err="1" smtClean="0">
                <a:latin typeface="Times New Roman" pitchFamily="18" charset="0"/>
                <a:cs typeface="Times New Roman" pitchFamily="18" charset="0"/>
              </a:rPr>
              <a:t>Neurochemicals</a:t>
            </a:r>
            <a:r>
              <a:rPr lang="en-US" sz="2800" b="1" dirty="0" smtClean="0">
                <a:latin typeface="Times New Roman" pitchFamily="18" charset="0"/>
                <a:cs typeface="Times New Roman" pitchFamily="18" charset="0"/>
              </a:rPr>
              <a:t>: </a:t>
            </a:r>
            <a:r>
              <a:rPr lang="en-US" sz="2800" b="1" dirty="0" smtClean="0">
                <a:solidFill>
                  <a:schemeClr val="tx1"/>
                </a:solidFill>
                <a:latin typeface="Times New Roman" pitchFamily="18" charset="0"/>
                <a:cs typeface="Times New Roman" pitchFamily="18" charset="0"/>
              </a:rPr>
              <a:t>Neurotransmitters and hormones</a:t>
            </a:r>
          </a:p>
          <a:p>
            <a:pPr algn="just">
              <a:buNone/>
            </a:pPr>
            <a:r>
              <a:rPr lang="en-US" sz="2800" dirty="0" smtClean="0">
                <a:solidFill>
                  <a:schemeClr val="tx1"/>
                </a:solidFill>
                <a:latin typeface="Times New Roman" pitchFamily="18" charset="0"/>
                <a:cs typeface="Times New Roman" pitchFamily="18" charset="0"/>
              </a:rPr>
              <a:t>   Abnormal levels of dopamine activity have been </a:t>
            </a:r>
            <a:r>
              <a:rPr lang="en-US" sz="2800" i="1" dirty="0" smtClean="0">
                <a:solidFill>
                  <a:schemeClr val="tx1"/>
                </a:solidFill>
                <a:latin typeface="Times New Roman" pitchFamily="18" charset="0"/>
                <a:cs typeface="Times New Roman" pitchFamily="18" charset="0"/>
              </a:rPr>
              <a:t>correlated</a:t>
            </a:r>
            <a:r>
              <a:rPr lang="en-US" sz="2800" dirty="0" smtClean="0">
                <a:solidFill>
                  <a:schemeClr val="tx1"/>
                </a:solidFill>
                <a:latin typeface="Times New Roman" pitchFamily="18" charset="0"/>
                <a:cs typeface="Times New Roman" pitchFamily="18" charset="0"/>
              </a:rPr>
              <a:t> with a number of disorders (e.g., reduced in ADHD and OCD, and increased in schizophrenia). Dysfunction in serotonin and other monoamine neurotransmitters (e.g., </a:t>
            </a:r>
            <a:r>
              <a:rPr lang="en-US" sz="2800" dirty="0" err="1" smtClean="0">
                <a:solidFill>
                  <a:schemeClr val="tx1"/>
                </a:solidFill>
                <a:latin typeface="Times New Roman" pitchFamily="18" charset="0"/>
                <a:cs typeface="Times New Roman" pitchFamily="18" charset="0"/>
              </a:rPr>
              <a:t>norepinephrine</a:t>
            </a:r>
            <a:r>
              <a:rPr lang="en-US" sz="2800" dirty="0" smtClean="0">
                <a:solidFill>
                  <a:schemeClr val="tx1"/>
                </a:solidFill>
                <a:latin typeface="Times New Roman" pitchFamily="18" charset="0"/>
                <a:cs typeface="Times New Roman" pitchFamily="18" charset="0"/>
              </a:rPr>
              <a:t> and dopamine), and their associated neural networks, are also moderately correlated with certain mental disorders, including major depression, obsessive compulsive disorder, phobias, posttraumatic stress disorder, and generalized anxiety disorder.</a:t>
            </a:r>
          </a:p>
          <a:p>
            <a:pPr algn="just"/>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1" y="1691640"/>
            <a:ext cx="5005136" cy="3566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50603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6400" y="1872456"/>
            <a:ext cx="5181600" cy="356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61264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474470"/>
            <a:ext cx="5486400" cy="3703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52633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234440"/>
            <a:ext cx="6172200" cy="4937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78807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Administration of test</a:t>
            </a:r>
            <a:endParaRPr lang="en-US" dirty="0"/>
          </a:p>
        </p:txBody>
      </p:sp>
      <p:sp>
        <p:nvSpPr>
          <p:cNvPr id="3" name="Content Placeholder 2"/>
          <p:cNvSpPr>
            <a:spLocks noGrp="1"/>
          </p:cNvSpPr>
          <p:nvPr>
            <p:ph idx="1"/>
          </p:nvPr>
        </p:nvSpPr>
        <p:spPr>
          <a:xfrm>
            <a:off x="457200" y="1600200"/>
            <a:ext cx="8382000" cy="4724400"/>
          </a:xfrm>
        </p:spPr>
        <p:txBody>
          <a:bodyPr>
            <a:normAutofit fontScale="92500" lnSpcReduction="10000"/>
          </a:bodyPr>
          <a:lstStyle/>
          <a:p>
            <a:pPr algn="just"/>
            <a:r>
              <a:rPr lang="en-US" dirty="0" smtClean="0">
                <a:latin typeface="Times New Roman" pitchFamily="18" charset="0"/>
                <a:cs typeface="Times New Roman" pitchFamily="18" charset="0"/>
              </a:rPr>
              <a:t>Make the patient to sit comfortable, the psychologist asks to tell what he/she sees in the card.</a:t>
            </a:r>
          </a:p>
          <a:p>
            <a:pPr algn="just"/>
            <a:r>
              <a:rPr lang="en-US" dirty="0" smtClean="0">
                <a:latin typeface="Times New Roman" pitchFamily="18" charset="0"/>
                <a:cs typeface="Times New Roman" pitchFamily="18" charset="0"/>
              </a:rPr>
              <a:t>The psychologists notes the time taken for the response and other </a:t>
            </a:r>
            <a:r>
              <a:rPr lang="en-US" dirty="0" err="1" smtClean="0">
                <a:latin typeface="Times New Roman" pitchFamily="18" charset="0"/>
                <a:cs typeface="Times New Roman" pitchFamily="18" charset="0"/>
              </a:rPr>
              <a:t>behaviour</a:t>
            </a:r>
            <a:r>
              <a:rPr lang="en-US" dirty="0" smtClean="0">
                <a:latin typeface="Times New Roman" pitchFamily="18" charset="0"/>
                <a:cs typeface="Times New Roman" pitchFamily="18" charset="0"/>
              </a:rPr>
              <a:t> during test.</a:t>
            </a:r>
          </a:p>
          <a:p>
            <a:pPr algn="just"/>
            <a:r>
              <a:rPr lang="en-US" dirty="0" smtClean="0">
                <a:latin typeface="Times New Roman" pitchFamily="18" charset="0"/>
                <a:cs typeface="Times New Roman" pitchFamily="18" charset="0"/>
              </a:rPr>
              <a:t>After all cards have been presented, second phase of enquiry follows: perception, seeks clarification and addition to original response.</a:t>
            </a:r>
          </a:p>
          <a:p>
            <a:pPr algn="just"/>
            <a:r>
              <a:rPr lang="en-US" dirty="0" smtClean="0">
                <a:latin typeface="Times New Roman" pitchFamily="18" charset="0"/>
                <a:cs typeface="Times New Roman" pitchFamily="18" charset="0"/>
              </a:rPr>
              <a:t>Subjects’ response based on shading, movements, symbols etc. has been interpreted.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5738852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Thematic Apperception Test</a:t>
            </a:r>
            <a:endParaRPr lang="en-US" dirty="0"/>
          </a:p>
        </p:txBody>
      </p:sp>
      <p:sp>
        <p:nvSpPr>
          <p:cNvPr id="3" name="Content Placeholder 2"/>
          <p:cNvSpPr>
            <a:spLocks noGrp="1"/>
          </p:cNvSpPr>
          <p:nvPr>
            <p:ph idx="1"/>
          </p:nvPr>
        </p:nvSpPr>
        <p:spPr>
          <a:xfrm>
            <a:off x="304800" y="1371600"/>
            <a:ext cx="8534400" cy="5257800"/>
          </a:xfrm>
        </p:spPr>
        <p:txBody>
          <a:bodyPr>
            <a:normAutofit fontScale="92500" lnSpcReduction="20000"/>
          </a:bodyPr>
          <a:lstStyle/>
          <a:p>
            <a:r>
              <a:rPr lang="en-US" dirty="0" smtClean="0">
                <a:latin typeface="Times New Roman" pitchFamily="18" charset="0"/>
                <a:cs typeface="Times New Roman" pitchFamily="18" charset="0"/>
              </a:rPr>
              <a:t>Murray and Morgan developed this test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a:t>
            </a:r>
            <a:r>
              <a:rPr lang="en-US" dirty="0">
                <a:latin typeface="Times New Roman" pitchFamily="18" charset="0"/>
                <a:cs typeface="Times New Roman" pitchFamily="18" charset="0"/>
              </a:rPr>
              <a:t> Thematic Apperception Test, or TAT, is a projective measure intended to evaluate a person's patterns of thought, attitudes, observational capacity, and emotional responses to ambiguous test materials.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the case of the TAT, the ambiguous materials consist of a set of cards that portray human figures in a variety of settings and situations.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7208559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latin typeface="Times New Roman" pitchFamily="18" charset="0"/>
                <a:cs typeface="Times New Roman" pitchFamily="18" charset="0"/>
              </a:rPr>
              <a:t>The subject is asked to tell the examiner a story about each card that includes the following elements: the event shown in the picture; what has led up to it; what the characters in the picture are feeling and thinking; and the outcome of the event.</a:t>
            </a:r>
          </a:p>
        </p:txBody>
      </p:sp>
    </p:spTree>
    <p:extLst>
      <p:ext uri="{BB962C8B-B14F-4D97-AF65-F5344CB8AC3E}">
        <p14:creationId xmlns:p14="http://schemas.microsoft.com/office/powerpoint/2010/main" val="25485881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486400"/>
          </a:xfrm>
        </p:spPr>
        <p:txBody>
          <a:bodyPr>
            <a:normAutofit fontScale="92500" lnSpcReduction="20000"/>
          </a:bodyPr>
          <a:lstStyle/>
          <a:p>
            <a:r>
              <a:rPr lang="en-US" dirty="0"/>
              <a:t>Because the TAT is an example </a:t>
            </a:r>
            <a:r>
              <a:rPr lang="en-US" dirty="0" smtClean="0"/>
              <a:t>of a</a:t>
            </a:r>
            <a:r>
              <a:rPr lang="en-US" dirty="0"/>
              <a:t> </a:t>
            </a:r>
            <a:r>
              <a:rPr lang="en-US" i="1" dirty="0"/>
              <a:t>projective </a:t>
            </a:r>
            <a:r>
              <a:rPr lang="en-US" dirty="0"/>
              <a:t>instrument— </a:t>
            </a:r>
            <a:endParaRPr lang="en-US" dirty="0" smtClean="0"/>
          </a:p>
          <a:p>
            <a:pPr lvl="1"/>
            <a:r>
              <a:rPr lang="en-US" dirty="0" smtClean="0"/>
              <a:t>that </a:t>
            </a:r>
            <a:r>
              <a:rPr lang="en-US" dirty="0"/>
              <a:t>is, it asks the subject to project his or her habitual patterns of thought and emotional responses onto the pictures on the </a:t>
            </a:r>
            <a:r>
              <a:rPr lang="en-US" dirty="0" smtClean="0"/>
              <a:t>cards</a:t>
            </a:r>
          </a:p>
          <a:p>
            <a:r>
              <a:rPr lang="en-US" dirty="0" smtClean="0"/>
              <a:t>many </a:t>
            </a:r>
            <a:r>
              <a:rPr lang="en-US" dirty="0"/>
              <a:t>psychologists prefer not to call it a "test," because it implies that there are "right" and "wrong" answers to the questions. </a:t>
            </a:r>
            <a:endParaRPr lang="en-US" dirty="0" smtClean="0"/>
          </a:p>
          <a:p>
            <a:endParaRPr lang="en-US" dirty="0" smtClean="0"/>
          </a:p>
          <a:p>
            <a:r>
              <a:rPr lang="en-US" dirty="0" smtClean="0"/>
              <a:t>They </a:t>
            </a:r>
            <a:r>
              <a:rPr lang="en-US" dirty="0"/>
              <a:t>consider the term "technique" to be a more accurate description of the TAT and other projective assessments.</a:t>
            </a:r>
            <a:br>
              <a:rPr lang="en-US" dirty="0"/>
            </a:br>
            <a:r>
              <a:rPr lang="en-US" dirty="0"/>
              <a:t/>
            </a:r>
            <a:br>
              <a:rPr lang="en-US" dirty="0"/>
            </a:br>
            <a:endParaRPr lang="en-US" dirty="0"/>
          </a:p>
        </p:txBody>
      </p:sp>
    </p:spTree>
    <p:extLst>
      <p:ext uri="{BB962C8B-B14F-4D97-AF65-F5344CB8AC3E}">
        <p14:creationId xmlns:p14="http://schemas.microsoft.com/office/powerpoint/2010/main" val="30213742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descr="http://projectivetests.umwblogs.org/files/2010/10/tatpic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1272" y="838200"/>
            <a:ext cx="4733925" cy="4886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07456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3525" y="1147763"/>
            <a:ext cx="6076950" cy="45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32575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lstStyle/>
          <a:p>
            <a:pPr lvl="0" algn="just"/>
            <a:r>
              <a:rPr lang="en-US" b="1" dirty="0" smtClean="0">
                <a:solidFill>
                  <a:schemeClr val="tx1"/>
                </a:solidFill>
                <a:latin typeface="Times New Roman" pitchFamily="18" charset="0"/>
                <a:cs typeface="Times New Roman" pitchFamily="18" charset="0"/>
              </a:rPr>
              <a:t>Infections/ toxins:</a:t>
            </a:r>
            <a:r>
              <a:rPr lang="en-US" dirty="0" smtClean="0">
                <a:solidFill>
                  <a:schemeClr val="tx1"/>
                </a:solidFill>
                <a:latin typeface="Times New Roman" pitchFamily="18" charset="0"/>
                <a:cs typeface="Times New Roman" pitchFamily="18" charset="0"/>
              </a:rPr>
              <a:t> Certain infections have been linked to brain damage and the development of mental illness or the worsening of its symptoms. Exposure to toxins, such as lead, may also play a role in the development of mental illnesses. Research shows that infections and exposure to toxins such as HIV and streptococcus cause dementia and OCD respectively.</a:t>
            </a:r>
          </a:p>
          <a:p>
            <a:pPr algn="just"/>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19437" y="1958181"/>
            <a:ext cx="2905125"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13376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533525"/>
            <a:ext cx="3810000" cy="379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81311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Children Apperception Test</a:t>
            </a:r>
            <a:endParaRPr lang="en-US" dirty="0"/>
          </a:p>
        </p:txBody>
      </p:sp>
      <p:sp>
        <p:nvSpPr>
          <p:cNvPr id="3" name="Content Placeholder 2"/>
          <p:cNvSpPr>
            <a:spLocks noGrp="1"/>
          </p:cNvSpPr>
          <p:nvPr>
            <p:ph idx="1"/>
          </p:nvPr>
        </p:nvSpPr>
        <p:spPr/>
        <p:txBody>
          <a:bodyPr/>
          <a:lstStyle/>
          <a:p>
            <a:pPr algn="just"/>
            <a:r>
              <a:rPr lang="en-US" dirty="0" err="1" smtClean="0">
                <a:latin typeface="Times New Roman" pitchFamily="18" charset="0"/>
                <a:cs typeface="Times New Roman" pitchFamily="18" charset="0"/>
              </a:rPr>
              <a:t>Dr</a:t>
            </a:r>
            <a:r>
              <a:rPr lang="en-US" dirty="0" smtClean="0">
                <a:latin typeface="Times New Roman" pitchFamily="18" charset="0"/>
                <a:cs typeface="Times New Roman" pitchFamily="18" charset="0"/>
              </a:rPr>
              <a:t> Leopold </a:t>
            </a:r>
            <a:r>
              <a:rPr lang="en-US" dirty="0" err="1" smtClean="0">
                <a:latin typeface="Times New Roman" pitchFamily="18" charset="0"/>
                <a:cs typeface="Times New Roman" pitchFamily="18" charset="0"/>
              </a:rPr>
              <a:t>Bellak</a:t>
            </a:r>
            <a:r>
              <a:rPr lang="en-US" dirty="0" smtClean="0">
                <a:latin typeface="Times New Roman" pitchFamily="18" charset="0"/>
                <a:cs typeface="Times New Roman" pitchFamily="18" charset="0"/>
              </a:rPr>
              <a:t> developed this test.</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This projective technique presents situations of special concern to children. It consists of 10 animal pictures in a social context involving the child in conflict, identities, roles, family structures, and interpersonal interaction.</a:t>
            </a:r>
          </a:p>
        </p:txBody>
      </p:sp>
    </p:spTree>
    <p:extLst>
      <p:ext uri="{BB962C8B-B14F-4D97-AF65-F5344CB8AC3E}">
        <p14:creationId xmlns:p14="http://schemas.microsoft.com/office/powerpoint/2010/main" val="26815119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628292"/>
            <a:ext cx="5257800" cy="3765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83787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181176"/>
            <a:ext cx="5994069" cy="4533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84785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95" y="-304800"/>
            <a:ext cx="9050175" cy="739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29367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3525" y="1147763"/>
            <a:ext cx="6076950" cy="45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80506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5128" y="1371600"/>
            <a:ext cx="5772472" cy="4128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478872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 a Person’s Figure Test</a:t>
            </a:r>
            <a:endParaRPr lang="en-US" dirty="0"/>
          </a:p>
        </p:txBody>
      </p:sp>
      <p:sp>
        <p:nvSpPr>
          <p:cNvPr id="3" name="Content Placeholder 2"/>
          <p:cNvSpPr>
            <a:spLocks noGrp="1"/>
          </p:cNvSpPr>
          <p:nvPr>
            <p:ph idx="1"/>
          </p:nvPr>
        </p:nvSpPr>
        <p:spPr/>
        <p:txBody>
          <a:bodyPr/>
          <a:lstStyle/>
          <a:p>
            <a:r>
              <a:rPr lang="en-US" dirty="0"/>
              <a:t>Developed originally by Florence </a:t>
            </a:r>
            <a:r>
              <a:rPr lang="en-US" dirty="0" err="1"/>
              <a:t>Goodenough</a:t>
            </a:r>
            <a:r>
              <a:rPr lang="en-US" dirty="0"/>
              <a:t> in 1926, this test was first known as the </a:t>
            </a:r>
            <a:r>
              <a:rPr lang="en-US" dirty="0" err="1"/>
              <a:t>Goodenough</a:t>
            </a:r>
            <a:r>
              <a:rPr lang="en-US" dirty="0"/>
              <a:t> Draw-a-Man test</a:t>
            </a:r>
            <a:r>
              <a:rPr lang="en-US" dirty="0" smtClean="0"/>
              <a:t>.</a:t>
            </a:r>
          </a:p>
          <a:p>
            <a:endParaRPr lang="en-US" dirty="0" smtClean="0"/>
          </a:p>
          <a:p>
            <a:r>
              <a:rPr lang="en-US" dirty="0" smtClean="0"/>
              <a:t>Originally developed as an intelligence test</a:t>
            </a:r>
            <a:endParaRPr lang="en-US" dirty="0"/>
          </a:p>
        </p:txBody>
      </p:sp>
    </p:spTree>
    <p:extLst>
      <p:ext uri="{BB962C8B-B14F-4D97-AF65-F5344CB8AC3E}">
        <p14:creationId xmlns:p14="http://schemas.microsoft.com/office/powerpoint/2010/main" val="28078660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19200"/>
            <a:ext cx="8534400" cy="5334000"/>
          </a:xfrm>
        </p:spPr>
        <p:txBody>
          <a:bodyPr>
            <a:normAutofit fontScale="92500" lnSpcReduction="20000"/>
          </a:bodyPr>
          <a:lstStyle/>
          <a:p>
            <a:r>
              <a:rPr lang="en-US" dirty="0"/>
              <a:t>Test administration involves the administrator requesting children to complete three individual drawings on separate pieces of paper. </a:t>
            </a:r>
            <a:endParaRPr lang="en-US" dirty="0" smtClean="0"/>
          </a:p>
          <a:p>
            <a:endParaRPr lang="en-US" dirty="0" smtClean="0"/>
          </a:p>
          <a:p>
            <a:r>
              <a:rPr lang="en-US" dirty="0" smtClean="0"/>
              <a:t>Children </a:t>
            </a:r>
            <a:r>
              <a:rPr lang="en-US" dirty="0"/>
              <a:t>are asked to draw a man, a woman, and themselves. No further instructions are given and the child is free to make the drawing in whichever way he/she would like. </a:t>
            </a:r>
            <a:endParaRPr lang="en-US" dirty="0" smtClean="0"/>
          </a:p>
          <a:p>
            <a:endParaRPr lang="en-US" dirty="0" smtClean="0"/>
          </a:p>
          <a:p>
            <a:r>
              <a:rPr lang="en-US" dirty="0" smtClean="0"/>
              <a:t>There </a:t>
            </a:r>
            <a:r>
              <a:rPr lang="en-US" dirty="0"/>
              <a:t>is no right or wrong type of drawing, although the child must make a drawing of a whole person each time — i.e. head to feet, not just the face. </a:t>
            </a:r>
          </a:p>
        </p:txBody>
      </p:sp>
    </p:spTree>
    <p:extLst>
      <p:ext uri="{BB962C8B-B14F-4D97-AF65-F5344CB8AC3E}">
        <p14:creationId xmlns:p14="http://schemas.microsoft.com/office/powerpoint/2010/main" val="388212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lstStyle/>
          <a:p>
            <a:pPr lvl="0" algn="just"/>
            <a:r>
              <a:rPr lang="en-US" sz="2800" b="1" dirty="0" smtClean="0">
                <a:solidFill>
                  <a:schemeClr val="tx1"/>
                </a:solidFill>
                <a:latin typeface="Times New Roman" pitchFamily="18" charset="0"/>
                <a:cs typeface="Times New Roman" pitchFamily="18" charset="0"/>
              </a:rPr>
              <a:t>Brain injury or defects:</a:t>
            </a:r>
            <a:r>
              <a:rPr lang="en-US" sz="2800" dirty="0" smtClean="0">
                <a:solidFill>
                  <a:schemeClr val="tx1"/>
                </a:solidFill>
                <a:latin typeface="Times New Roman" pitchFamily="18" charset="0"/>
                <a:cs typeface="Times New Roman" pitchFamily="18" charset="0"/>
              </a:rPr>
              <a:t> Defects in or injury to certain areas of the brain have also been linked to some mental illnesses. </a:t>
            </a:r>
          </a:p>
          <a:p>
            <a:pPr lvl="0" algn="just"/>
            <a:r>
              <a:rPr lang="en-US" sz="2800" b="1" dirty="0" smtClean="0">
                <a:solidFill>
                  <a:schemeClr val="tx1"/>
                </a:solidFill>
                <a:latin typeface="Times New Roman" pitchFamily="18" charset="0"/>
                <a:cs typeface="Times New Roman" pitchFamily="18" charset="0"/>
              </a:rPr>
              <a:t>Prenatal damage</a:t>
            </a:r>
            <a:r>
              <a:rPr lang="en-US" sz="2800" dirty="0" smtClean="0">
                <a:solidFill>
                  <a:schemeClr val="tx1"/>
                </a:solidFill>
                <a:latin typeface="Times New Roman" pitchFamily="18" charset="0"/>
                <a:cs typeface="Times New Roman" pitchFamily="18" charset="0"/>
              </a:rPr>
              <a:t>: Some evidence suggests that a disruption of early fetal brain development or trauma that occurs at the time of birth -- for example, loss of oxygen to the brain -- may be a factor in the development of certain conditions, such as autism spectrum disorder.</a:t>
            </a:r>
          </a:p>
          <a:p>
            <a:pPr lvl="0" algn="just"/>
            <a:r>
              <a:rPr lang="en-US" sz="2800" b="1" dirty="0" smtClean="0">
                <a:solidFill>
                  <a:schemeClr val="tx1"/>
                </a:solidFill>
                <a:latin typeface="Times New Roman" pitchFamily="18" charset="0"/>
                <a:cs typeface="Times New Roman" pitchFamily="18" charset="0"/>
              </a:rPr>
              <a:t>Substance abuse</a:t>
            </a:r>
            <a:r>
              <a:rPr lang="en-US" sz="2800" dirty="0" smtClean="0">
                <a:solidFill>
                  <a:schemeClr val="tx1"/>
                </a:solidFill>
                <a:latin typeface="Times New Roman" pitchFamily="18" charset="0"/>
                <a:cs typeface="Times New Roman" pitchFamily="18" charset="0"/>
              </a:rPr>
              <a:t>: Long-term substance abuse, in particular, has been linked to anxiety, depression, and paranoia.</a:t>
            </a:r>
          </a:p>
          <a:p>
            <a:pPr algn="just"/>
            <a:endParaRPr lang="en-US" sz="28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981200"/>
            <a:ext cx="4495800" cy="393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00866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Psychosocial factors</a:t>
            </a:r>
            <a:endParaRPr lang="en-US" dirty="0"/>
          </a:p>
        </p:txBody>
      </p:sp>
      <p:sp>
        <p:nvSpPr>
          <p:cNvPr id="3" name="Content Placeholder 2"/>
          <p:cNvSpPr>
            <a:spLocks noGrp="1"/>
          </p:cNvSpPr>
          <p:nvPr>
            <p:ph idx="1"/>
          </p:nvPr>
        </p:nvSpPr>
        <p:spPr>
          <a:xfrm>
            <a:off x="457200" y="1214422"/>
            <a:ext cx="8229600" cy="4911741"/>
          </a:xfrm>
        </p:spPr>
        <p:txBody>
          <a:bodyPr>
            <a:normAutofit fontScale="85000" lnSpcReduction="20000"/>
          </a:bodyPr>
          <a:lstStyle/>
          <a:p>
            <a:r>
              <a:rPr lang="en-US" dirty="0" smtClean="0">
                <a:latin typeface="Times New Roman" pitchFamily="18" charset="0"/>
                <a:cs typeface="Times New Roman" pitchFamily="18" charset="0"/>
              </a:rPr>
              <a:t>Life events and environmental stress</a:t>
            </a:r>
          </a:p>
          <a:p>
            <a:pPr>
              <a:buFont typeface="Wingdings" pitchFamily="2" charset="2"/>
              <a:buChar char="Ø"/>
            </a:pPr>
            <a:r>
              <a:rPr lang="en-US" dirty="0" smtClean="0">
                <a:latin typeface="Times New Roman" pitchFamily="18" charset="0"/>
                <a:cs typeface="Times New Roman" pitchFamily="18" charset="0"/>
              </a:rPr>
              <a:t>Severe </a:t>
            </a:r>
            <a:r>
              <a:rPr lang="en-US" dirty="0">
                <a:latin typeface="Times New Roman" pitchFamily="18" charset="0"/>
                <a:cs typeface="Times New Roman" pitchFamily="18" charset="0"/>
              </a:rPr>
              <a:t>psychological trauma suffered as a child, such as emotional, physical, or sexual abuse</a:t>
            </a:r>
          </a:p>
          <a:p>
            <a:pPr>
              <a:buFont typeface="Wingdings" pitchFamily="2" charset="2"/>
              <a:buChar char="Ø"/>
            </a:pPr>
            <a:r>
              <a:rPr lang="en-US" dirty="0">
                <a:latin typeface="Times New Roman" pitchFamily="18" charset="0"/>
                <a:cs typeface="Times New Roman" pitchFamily="18" charset="0"/>
              </a:rPr>
              <a:t>An important early loss, such as the loss of a parent</a:t>
            </a:r>
          </a:p>
          <a:p>
            <a:pPr>
              <a:buFont typeface="Wingdings" pitchFamily="2" charset="2"/>
              <a:buChar char="Ø"/>
            </a:pPr>
            <a:r>
              <a:rPr lang="en-US" dirty="0" smtClean="0">
                <a:latin typeface="Times New Roman" pitchFamily="18" charset="0"/>
                <a:cs typeface="Times New Roman" pitchFamily="18" charset="0"/>
              </a:rPr>
              <a:t>Neglect</a:t>
            </a:r>
          </a:p>
          <a:p>
            <a:pPr>
              <a:buFont typeface="Wingdings" pitchFamily="2" charset="2"/>
              <a:buChar char="Ø"/>
            </a:pPr>
            <a:r>
              <a:rPr lang="en-US" dirty="0" smtClean="0">
                <a:latin typeface="Times New Roman" pitchFamily="18" charset="0"/>
                <a:cs typeface="Times New Roman" pitchFamily="18" charset="0"/>
              </a:rPr>
              <a:t>A dysfunctional family life, divorce</a:t>
            </a:r>
          </a:p>
          <a:p>
            <a:pPr>
              <a:buFont typeface="Wingdings" pitchFamily="2" charset="2"/>
              <a:buChar char="Ø"/>
            </a:pPr>
            <a:r>
              <a:rPr lang="en-US" dirty="0" smtClean="0">
                <a:latin typeface="Times New Roman" pitchFamily="18" charset="0"/>
                <a:cs typeface="Times New Roman" pitchFamily="18" charset="0"/>
              </a:rPr>
              <a:t>Changing jobs or schools</a:t>
            </a:r>
          </a:p>
          <a:p>
            <a:pPr>
              <a:buFont typeface="Wingdings" pitchFamily="2" charset="2"/>
              <a:buChar char="Ø"/>
            </a:pPr>
            <a:r>
              <a:rPr lang="en-US" dirty="0" smtClean="0">
                <a:latin typeface="Times New Roman" pitchFamily="18" charset="0"/>
                <a:cs typeface="Times New Roman" pitchFamily="18" charset="0"/>
              </a:rPr>
              <a:t>Social or cultural expectations (For example, a society that associates beauty with thinness can be a factor in the development of eating disorders.)</a:t>
            </a:r>
          </a:p>
          <a:p>
            <a:pPr>
              <a:buFont typeface="Wingdings" pitchFamily="2" charset="2"/>
              <a:buChar char="Ø"/>
            </a:pPr>
            <a:r>
              <a:rPr lang="en-US" dirty="0" smtClean="0">
                <a:latin typeface="Times New Roman" pitchFamily="18" charset="0"/>
                <a:cs typeface="Times New Roman" pitchFamily="18" charset="0"/>
              </a:rPr>
              <a:t>Substance abuse by the person or the person's parents</a:t>
            </a:r>
          </a:p>
          <a:p>
            <a:pPr>
              <a:buFont typeface="Wingdings" pitchFamily="2" charset="2"/>
              <a:buChar char="Ø"/>
            </a:pPr>
            <a:r>
              <a:rPr lang="en-US" dirty="0" smtClean="0">
                <a:latin typeface="Times New Roman" pitchFamily="18" charset="0"/>
                <a:cs typeface="Times New Roman" pitchFamily="18" charset="0"/>
              </a:rPr>
              <a:t>Poverty</a:t>
            </a:r>
          </a:p>
          <a:p>
            <a:pPr>
              <a:buFont typeface="Wingdings" pitchFamily="2" charset="2"/>
              <a:buChar char="Ø"/>
            </a:pP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Personality factors</a:t>
            </a:r>
          </a:p>
          <a:p>
            <a:r>
              <a:rPr lang="en-US" dirty="0" smtClean="0">
                <a:latin typeface="Times New Roman" pitchFamily="18" charset="0"/>
                <a:cs typeface="Times New Roman" pitchFamily="18" charset="0"/>
              </a:rPr>
              <a:t>Self esteem</a:t>
            </a:r>
          </a:p>
          <a:p>
            <a:r>
              <a:rPr lang="en-US" dirty="0" smtClean="0">
                <a:latin typeface="Times New Roman" pitchFamily="18" charset="0"/>
                <a:cs typeface="Times New Roman" pitchFamily="18" charset="0"/>
              </a:rPr>
              <a:t>Psychodynamic factors</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causing mental illness</a:t>
            </a:r>
            <a:endParaRPr lang="en-US" dirty="0"/>
          </a:p>
        </p:txBody>
      </p:sp>
      <p:sp>
        <p:nvSpPr>
          <p:cNvPr id="3" name="Content Placeholder 2"/>
          <p:cNvSpPr>
            <a:spLocks noGrp="1"/>
          </p:cNvSpPr>
          <p:nvPr>
            <p:ph idx="1"/>
          </p:nvPr>
        </p:nvSpPr>
        <p:spPr/>
        <p:txBody>
          <a:bodyPr>
            <a:normAutofit/>
          </a:bodyPr>
          <a:lstStyle/>
          <a:p>
            <a:pPr algn="just">
              <a:buNone/>
            </a:pPr>
            <a:r>
              <a:rPr lang="en-US" dirty="0" smtClean="0">
                <a:latin typeface="Times New Roman" pitchFamily="18" charset="0"/>
                <a:cs typeface="Times New Roman" pitchFamily="18" charset="0"/>
              </a:rPr>
              <a:t>1. Predisposing factors: These are factors, many of them operating from early life, that determine a person’s vulnerability to causes acting close to the time of the illness. They include genetic factors and the environment in </a:t>
            </a:r>
            <a:r>
              <a:rPr lang="en-US" dirty="0" err="1" smtClean="0">
                <a:latin typeface="Times New Roman" pitchFamily="18" charset="0"/>
                <a:cs typeface="Times New Roman" pitchFamily="18" charset="0"/>
              </a:rPr>
              <a:t>utero</a:t>
            </a:r>
            <a:r>
              <a:rPr lang="en-US" dirty="0" smtClean="0">
                <a:latin typeface="Times New Roman" pitchFamily="18" charset="0"/>
                <a:cs typeface="Times New Roman" pitchFamily="18" charset="0"/>
              </a:rPr>
              <a:t>, as well as physical, psychological and social factors in infancy and early childhood. </a:t>
            </a:r>
          </a:p>
          <a:p>
            <a:pPr algn="just">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buNone/>
            </a:pPr>
            <a:r>
              <a:rPr lang="en-US" dirty="0" smtClean="0">
                <a:latin typeface="Times New Roman" pitchFamily="18" charset="0"/>
                <a:cs typeface="Times New Roman" pitchFamily="18" charset="0"/>
              </a:rPr>
              <a:t>2. Precipitating factors: These are events that occur shortly before the onset of a disorder and appear to have induced it. They may be physical, psychological or social. Whether they produce a disorder at all, and what kind of disorder at all, depends partly on constitutional factors in the patient.</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732</TotalTime>
  <Words>1547</Words>
  <Application>Microsoft Office PowerPoint</Application>
  <PresentationFormat>On-screen Show (4:3)</PresentationFormat>
  <Paragraphs>156</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Times New Roman</vt:lpstr>
      <vt:lpstr>Wingdings</vt:lpstr>
      <vt:lpstr>Office Theme</vt:lpstr>
      <vt:lpstr>Unit 2: Mental health assessment</vt:lpstr>
      <vt:lpstr>1. Biological factors</vt:lpstr>
      <vt:lpstr>PowerPoint Presentation</vt:lpstr>
      <vt:lpstr>PowerPoint Presentation</vt:lpstr>
      <vt:lpstr>PowerPoint Presentation</vt:lpstr>
      <vt:lpstr>2. Psychosocial factors</vt:lpstr>
      <vt:lpstr>PowerPoint Presentation</vt:lpstr>
      <vt:lpstr>Factors causing mental illness</vt:lpstr>
      <vt:lpstr>PowerPoint Presentation</vt:lpstr>
      <vt:lpstr>PowerPoint Presentation</vt:lpstr>
      <vt:lpstr>PowerPoint Presentation</vt:lpstr>
      <vt:lpstr>Classification of mental illness</vt:lpstr>
      <vt:lpstr>ICD</vt:lpstr>
      <vt:lpstr>PowerPoint Presentation</vt:lpstr>
      <vt:lpstr>PowerPoint Presentation</vt:lpstr>
      <vt:lpstr>DSM</vt:lpstr>
      <vt:lpstr>Diagnostic Procedure</vt:lpstr>
      <vt:lpstr>Normal EEG</vt:lpstr>
      <vt:lpstr>Preparation for EEG</vt:lpstr>
      <vt:lpstr>PowerPoint Presentation</vt:lpstr>
      <vt:lpstr>PowerPoint Presentation</vt:lpstr>
      <vt:lpstr>Psychological Testing</vt:lpstr>
      <vt:lpstr>PowerPoint Presentation</vt:lpstr>
      <vt:lpstr>Rating Scales</vt:lpstr>
      <vt:lpstr>Projective Tests</vt:lpstr>
      <vt:lpstr>The Rorschach Inkblot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Administration of test</vt:lpstr>
      <vt:lpstr>Thematic Apperception Test</vt:lpstr>
      <vt:lpstr>PowerPoint Presentation</vt:lpstr>
      <vt:lpstr>PowerPoint Presentation</vt:lpstr>
      <vt:lpstr>PowerPoint Presentation</vt:lpstr>
      <vt:lpstr>PowerPoint Presentation</vt:lpstr>
      <vt:lpstr>PowerPoint Presentation</vt:lpstr>
      <vt:lpstr>PowerPoint Presentation</vt:lpstr>
      <vt:lpstr>Children Apperception Test</vt:lpstr>
      <vt:lpstr>PowerPoint Presentation</vt:lpstr>
      <vt:lpstr>PowerPoint Presentation</vt:lpstr>
      <vt:lpstr>PowerPoint Presentation</vt:lpstr>
      <vt:lpstr>PowerPoint Presentation</vt:lpstr>
      <vt:lpstr>PowerPoint Presentation</vt:lpstr>
      <vt:lpstr>Draw a Person’s Figure Test</vt:lpstr>
      <vt:lpstr>PowerPoint Presentation</vt:lpstr>
      <vt:lpstr>PowerPoint Presentation</vt:lpstr>
    </vt:vector>
  </TitlesOfParts>
  <Company>Deftones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Causes of mental illness</dc:title>
  <dc:creator>HP-PC</dc:creator>
  <cp:lastModifiedBy>Microsoft account</cp:lastModifiedBy>
  <cp:revision>61</cp:revision>
  <dcterms:created xsi:type="dcterms:W3CDTF">2019-07-17T15:32:39Z</dcterms:created>
  <dcterms:modified xsi:type="dcterms:W3CDTF">2020-12-02T04:20:57Z</dcterms:modified>
</cp:coreProperties>
</file>