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9" r:id="rId4"/>
    <p:sldId id="263" r:id="rId5"/>
    <p:sldId id="260" r:id="rId6"/>
    <p:sldId id="261" r:id="rId7"/>
    <p:sldId id="262" r:id="rId8"/>
    <p:sldId id="265" r:id="rId9"/>
    <p:sldId id="266" r:id="rId10"/>
    <p:sldId id="304" r:id="rId11"/>
    <p:sldId id="308" r:id="rId12"/>
    <p:sldId id="309" r:id="rId13"/>
    <p:sldId id="312" r:id="rId14"/>
    <p:sldId id="313" r:id="rId15"/>
    <p:sldId id="274" r:id="rId16"/>
    <p:sldId id="275" r:id="rId17"/>
    <p:sldId id="281" r:id="rId18"/>
    <p:sldId id="310" r:id="rId19"/>
    <p:sldId id="290" r:id="rId20"/>
    <p:sldId id="294" r:id="rId21"/>
    <p:sldId id="295" r:id="rId22"/>
    <p:sldId id="296" r:id="rId23"/>
    <p:sldId id="297" r:id="rId24"/>
    <p:sldId id="298" r:id="rId25"/>
    <p:sldId id="299" r:id="rId26"/>
    <p:sldId id="300" r:id="rId27"/>
    <p:sldId id="301" r:id="rId28"/>
    <p:sldId id="302" r:id="rId29"/>
    <p:sldId id="303" r:id="rId30"/>
    <p:sldId id="257" r:id="rId31"/>
    <p:sldId id="311" r:id="rId3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525963"/>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9D8DAB54-8D45-4A1F-9C25-FE9A23DAE814}" type="datetimeFigureOut">
              <a:rPr lang="en-IN" smtClean="0"/>
              <a:pPr/>
              <a:t>02-12-2020</a:t>
            </a:fld>
            <a:endParaRPr lang="en-IN"/>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lang="en-IN"/>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9029508F-C998-4754-B463-EC48658FC033}" type="slidenum">
              <a:rPr lang="en-IN" smtClean="0"/>
              <a:pPr/>
              <a:t>‹#›</a:t>
            </a:fld>
            <a:endParaRPr lang="en-IN"/>
          </a:p>
        </p:txBody>
      </p:sp>
      <p:sp>
        <p:nvSpPr>
          <p:cNvPr id="7" name="Title 6"/>
          <p:cNvSpPr>
            <a:spLocks noGrp="1"/>
          </p:cNvSpPr>
          <p:nvPr>
            <p:ph type="title"/>
          </p:nvPr>
        </p:nvSpPr>
        <p:spPr>
          <a:xfrm>
            <a:off x="457200" y="274638"/>
            <a:ext cx="8229600" cy="1143000"/>
          </a:xfrm>
          <a:prstGeom prst="rect">
            <a:avLst/>
          </a:prstGeom>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4" r:id="rId4"/>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12/2/2020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1960" y="0"/>
            <a:ext cx="493204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1"/>
          <p:cNvSpPr txBox="1">
            <a:spLocks noChangeArrowheads="1"/>
          </p:cNvSpPr>
          <p:nvPr/>
        </p:nvSpPr>
        <p:spPr bwMode="auto">
          <a:xfrm>
            <a:off x="2667000" y="533400"/>
            <a:ext cx="6116960" cy="1200329"/>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altLang="ko-KR" sz="3600" b="1" dirty="0" smtClean="0">
                <a:solidFill>
                  <a:schemeClr val="tx1">
                    <a:lumMod val="75000"/>
                    <a:lumOff val="25000"/>
                  </a:schemeClr>
                </a:solidFill>
                <a:latin typeface="Arial" pitchFamily="34" charset="0"/>
                <a:cs typeface="Arial" pitchFamily="34" charset="0"/>
              </a:rPr>
              <a:t>Unit 8: Maternal Mental Health Disorders</a:t>
            </a:r>
            <a:endParaRPr lang="en-US" altLang="ko-KR" sz="3600" b="1" dirty="0">
              <a:solidFill>
                <a:schemeClr val="tx1">
                  <a:lumMod val="75000"/>
                  <a:lumOff val="25000"/>
                </a:schemeClr>
              </a:solidFill>
              <a:latin typeface="Arial" pitchFamily="34" charset="0"/>
              <a:cs typeface="Arial" pitchFamily="34" charset="0"/>
            </a:endParaRPr>
          </a:p>
        </p:txBody>
      </p:sp>
      <p:sp>
        <p:nvSpPr>
          <p:cNvPr id="7" name="TextBox 6">
            <a:hlinkClick r:id="rId2"/>
          </p:cNvPr>
          <p:cNvSpPr txBox="1"/>
          <p:nvPr/>
        </p:nvSpPr>
        <p:spPr>
          <a:xfrm>
            <a:off x="0" y="6597932"/>
            <a:ext cx="8783960" cy="215444"/>
          </a:xfrm>
          <a:prstGeom prst="rect">
            <a:avLst/>
          </a:prstGeom>
          <a:noFill/>
        </p:spPr>
        <p:txBody>
          <a:bodyPr wrap="square" rtlCol="0">
            <a:spAutoFit/>
          </a:bodyPr>
          <a:lstStyle/>
          <a:p>
            <a:pPr algn="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grpSp>
        <p:nvGrpSpPr>
          <p:cNvPr id="14" name="Group 13"/>
          <p:cNvGrpSpPr/>
          <p:nvPr/>
        </p:nvGrpSpPr>
        <p:grpSpPr>
          <a:xfrm>
            <a:off x="7596260" y="6165304"/>
            <a:ext cx="1110013" cy="272795"/>
            <a:chOff x="3275856" y="1242391"/>
            <a:chExt cx="1656184" cy="407020"/>
          </a:xfrm>
        </p:grpSpPr>
        <p:sp>
          <p:nvSpPr>
            <p:cNvPr id="15" name="Rounded Rectangle 14"/>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Postpartum blues</a:t>
            </a:r>
            <a:endParaRPr lang="en-US" dirty="0"/>
          </a:p>
        </p:txBody>
      </p:sp>
      <p:sp>
        <p:nvSpPr>
          <p:cNvPr id="4" name="Content Placeholder 3"/>
          <p:cNvSpPr>
            <a:spLocks noGrp="1"/>
          </p:cNvSpPr>
          <p:nvPr>
            <p:ph idx="10"/>
          </p:nvPr>
        </p:nvSpPr>
        <p:spPr>
          <a:xfrm>
            <a:off x="1676400" y="1371600"/>
            <a:ext cx="7020744" cy="4621089"/>
          </a:xfrm>
        </p:spPr>
        <p:txBody>
          <a:bodyPr/>
          <a:lstStyle/>
          <a:p>
            <a:pPr>
              <a:buFont typeface="Arial" pitchFamily="34" charset="0"/>
              <a:buChar char="•"/>
            </a:pPr>
            <a:r>
              <a:rPr lang="en-US" sz="2400" dirty="0" smtClean="0">
                <a:latin typeface="Arial" pitchFamily="34" charset="0"/>
                <a:cs typeface="Arial" pitchFamily="34" charset="0"/>
              </a:rPr>
              <a:t>The support given to mothers in the postnatal period may help them to cope with their feelings and have a significant contribution to their          emotional wellbeing and adaptation to mother-  hood.</a:t>
            </a:r>
          </a:p>
          <a:p>
            <a:pPr algn="just">
              <a:buFont typeface="Arial" pitchFamily="34" charset="0"/>
              <a:buChar char="•"/>
            </a:pPr>
            <a:r>
              <a:rPr lang="en-IN" sz="2400" dirty="0" smtClean="0">
                <a:latin typeface="Arial" pitchFamily="34" charset="0"/>
                <a:cs typeface="Arial" pitchFamily="34" charset="0"/>
              </a:rPr>
              <a:t>Patients with postpartum blues have mild and    transient symptoms, which remit spontaneously, it therefore requires on specific and transient or a psychiatric consultation. </a:t>
            </a:r>
          </a:p>
          <a:p>
            <a:pPr algn="just">
              <a:buFont typeface="Arial" pitchFamily="34" charset="0"/>
              <a:buChar char="•"/>
            </a:pPr>
            <a:r>
              <a:rPr lang="en-IN" sz="2400" dirty="0" smtClean="0">
                <a:latin typeface="Arial" pitchFamily="34" charset="0"/>
                <a:cs typeface="Arial" pitchFamily="34" charset="0"/>
              </a:rPr>
              <a:t>Support and reassurance is the mainstay of       treatment. </a:t>
            </a:r>
          </a:p>
          <a:p>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Postpartum depression</a:t>
            </a:r>
            <a:endParaRPr lang="en-US" dirty="0"/>
          </a:p>
        </p:txBody>
      </p:sp>
      <p:sp>
        <p:nvSpPr>
          <p:cNvPr id="4" name="Content Placeholder 3"/>
          <p:cNvSpPr>
            <a:spLocks noGrp="1"/>
          </p:cNvSpPr>
          <p:nvPr>
            <p:ph idx="10"/>
          </p:nvPr>
        </p:nvSpPr>
        <p:spPr>
          <a:xfrm>
            <a:off x="1600200" y="1219200"/>
            <a:ext cx="7096944" cy="4773489"/>
          </a:xfrm>
        </p:spPr>
        <p:txBody>
          <a:bodyPr/>
          <a:lstStyle/>
          <a:p>
            <a:pPr algn="just">
              <a:buFont typeface="Arial" pitchFamily="34" charset="0"/>
              <a:buChar char="•"/>
            </a:pPr>
            <a:r>
              <a:rPr lang="en-US" sz="2400" dirty="0" smtClean="0">
                <a:solidFill>
                  <a:schemeClr val="tx1"/>
                </a:solidFill>
                <a:latin typeface="Arial" pitchFamily="34" charset="0"/>
                <a:cs typeface="Arial" pitchFamily="34" charset="0"/>
              </a:rPr>
              <a:t>If the predominant clinical presentation is of     major depression, antidepressants should be     used.</a:t>
            </a:r>
          </a:p>
          <a:p>
            <a:pPr algn="just">
              <a:buFont typeface="Arial" pitchFamily="34" charset="0"/>
              <a:buChar char="•"/>
            </a:pPr>
            <a:r>
              <a:rPr lang="en-US" sz="2400" dirty="0" smtClean="0">
                <a:solidFill>
                  <a:schemeClr val="tx1"/>
                </a:solidFill>
                <a:latin typeface="Arial" pitchFamily="34" charset="0"/>
                <a:cs typeface="Arial" pitchFamily="34" charset="0"/>
              </a:rPr>
              <a:t>Benzodiazepines may be needed initially for associated anxiety and insomnia.</a:t>
            </a:r>
          </a:p>
          <a:p>
            <a:pPr algn="just">
              <a:buFont typeface="Arial" pitchFamily="34" charset="0"/>
              <a:buChar char="•"/>
            </a:pPr>
            <a:r>
              <a:rPr lang="en-US" sz="2400" dirty="0" smtClean="0">
                <a:solidFill>
                  <a:schemeClr val="tx1"/>
                </a:solidFill>
                <a:latin typeface="Arial" pitchFamily="34" charset="0"/>
                <a:cs typeface="Arial" pitchFamily="34" charset="0"/>
              </a:rPr>
              <a:t>Severe depression particularly with suicidal        ideation is an indication of electroconvulsive       therapy.</a:t>
            </a:r>
          </a:p>
          <a:p>
            <a:pPr algn="just">
              <a:buFont typeface="Arial" pitchFamily="34" charset="0"/>
              <a:buChar char="•"/>
            </a:pPr>
            <a:r>
              <a:rPr lang="en-US" sz="2400" dirty="0" smtClean="0">
                <a:solidFill>
                  <a:schemeClr val="tx1"/>
                </a:solidFill>
                <a:latin typeface="Arial" pitchFamily="34" charset="0"/>
                <a:cs typeface="Arial" pitchFamily="34" charset="0"/>
              </a:rPr>
              <a:t>Bipolar disorders </a:t>
            </a:r>
            <a:r>
              <a:rPr lang="en-US" sz="2400" dirty="0" err="1" smtClean="0">
                <a:solidFill>
                  <a:schemeClr val="tx1"/>
                </a:solidFill>
                <a:latin typeface="Arial" pitchFamily="34" charset="0"/>
                <a:cs typeface="Arial" pitchFamily="34" charset="0"/>
              </a:rPr>
              <a:t>occuring</a:t>
            </a:r>
            <a:r>
              <a:rPr lang="en-US" sz="2400" dirty="0" smtClean="0">
                <a:solidFill>
                  <a:schemeClr val="tx1"/>
                </a:solidFill>
                <a:latin typeface="Arial" pitchFamily="34" charset="0"/>
                <a:cs typeface="Arial" pitchFamily="34" charset="0"/>
              </a:rPr>
              <a:t> in the </a:t>
            </a:r>
            <a:r>
              <a:rPr lang="en-US" sz="2400" dirty="0" err="1" smtClean="0">
                <a:solidFill>
                  <a:schemeClr val="tx1"/>
                </a:solidFill>
                <a:latin typeface="Arial" pitchFamily="34" charset="0"/>
                <a:cs typeface="Arial" pitchFamily="34" charset="0"/>
              </a:rPr>
              <a:t>puerperium</a:t>
            </a:r>
            <a:r>
              <a:rPr lang="en-US" sz="2400" dirty="0" smtClean="0">
                <a:solidFill>
                  <a:schemeClr val="tx1"/>
                </a:solidFill>
                <a:latin typeface="Arial" pitchFamily="34" charset="0"/>
                <a:cs typeface="Arial" pitchFamily="34" charset="0"/>
              </a:rPr>
              <a:t>    may be treated with lithium, once the mother has stabilized postpartum.</a:t>
            </a:r>
          </a:p>
          <a:p>
            <a:pPr algn="just">
              <a:buFont typeface="Arial" pitchFamily="34" charset="0"/>
              <a:buChar char="•"/>
            </a:pPr>
            <a:endParaRPr lang="en-US" sz="2400" dirty="0" smtClean="0">
              <a:solidFill>
                <a:schemeClr val="tx1"/>
              </a:solidFill>
              <a:latin typeface="Arial" pitchFamily="34" charset="0"/>
              <a:cs typeface="Arial" pitchFamily="34" charset="0"/>
            </a:endParaRPr>
          </a:p>
          <a:p>
            <a:pPr>
              <a:buFont typeface="Arial" pitchFamily="34" charset="0"/>
              <a:buChar char="•"/>
            </a:pPr>
            <a:endParaRPr lang="en-US" sz="24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Pharmacological </a:t>
            </a:r>
            <a:endParaRPr lang="en-US" dirty="0"/>
          </a:p>
        </p:txBody>
      </p:sp>
      <p:sp>
        <p:nvSpPr>
          <p:cNvPr id="4" name="Content Placeholder 3"/>
          <p:cNvSpPr>
            <a:spLocks noGrp="1"/>
          </p:cNvSpPr>
          <p:nvPr>
            <p:ph idx="10"/>
          </p:nvPr>
        </p:nvSpPr>
        <p:spPr>
          <a:xfrm>
            <a:off x="1447800" y="990600"/>
            <a:ext cx="7249344" cy="5410200"/>
          </a:xfrm>
        </p:spPr>
        <p:txBody>
          <a:bodyPr/>
          <a:lstStyle/>
          <a:p>
            <a:pPr algn="just"/>
            <a:r>
              <a:rPr lang="en-IN" sz="2400" b="1" dirty="0" smtClean="0">
                <a:latin typeface="Times New Roman" pitchFamily="18" charset="0"/>
                <a:cs typeface="Times New Roman" pitchFamily="18" charset="0"/>
              </a:rPr>
              <a:t>Antidepressant medications: </a:t>
            </a:r>
            <a:r>
              <a:rPr lang="en-IN" sz="2400" dirty="0" err="1" smtClean="0">
                <a:latin typeface="Times New Roman" pitchFamily="18" charset="0"/>
                <a:cs typeface="Times New Roman" pitchFamily="18" charset="0"/>
              </a:rPr>
              <a:t>Fluoxetine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setraline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fluvoxamine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amitriptyline</a:t>
            </a: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venlafaxine</a:t>
            </a:r>
            <a:r>
              <a:rPr lang="en-IN" sz="2400" dirty="0" smtClean="0">
                <a:latin typeface="Times New Roman" pitchFamily="18" charset="0"/>
                <a:cs typeface="Times New Roman" pitchFamily="18" charset="0"/>
              </a:rPr>
              <a:t>. </a:t>
            </a:r>
          </a:p>
          <a:p>
            <a:pPr algn="just"/>
            <a:r>
              <a:rPr lang="en-IN" sz="2400" b="1" dirty="0" smtClean="0">
                <a:latin typeface="Times New Roman" pitchFamily="18" charset="0"/>
                <a:cs typeface="Times New Roman" pitchFamily="18" charset="0"/>
              </a:rPr>
              <a:t>Mood stabilizers: </a:t>
            </a:r>
            <a:r>
              <a:rPr lang="en-IN" sz="2400" dirty="0" smtClean="0">
                <a:latin typeface="Times New Roman" pitchFamily="18" charset="0"/>
                <a:cs typeface="Times New Roman" pitchFamily="18" charset="0"/>
              </a:rPr>
              <a:t>lithium, </a:t>
            </a:r>
            <a:r>
              <a:rPr lang="en-IN" sz="2400" dirty="0" err="1" smtClean="0">
                <a:latin typeface="Times New Roman" pitchFamily="18" charset="0"/>
                <a:cs typeface="Times New Roman" pitchFamily="18" charset="0"/>
              </a:rPr>
              <a:t>carbamazepine</a:t>
            </a: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valporic</a:t>
            </a:r>
            <a:r>
              <a:rPr lang="en-IN" sz="2400" dirty="0" smtClean="0">
                <a:latin typeface="Times New Roman" pitchFamily="18" charset="0"/>
                <a:cs typeface="Times New Roman" pitchFamily="18" charset="0"/>
              </a:rPr>
              <a:t> acid </a:t>
            </a:r>
          </a:p>
          <a:p>
            <a:pPr algn="just"/>
            <a:r>
              <a:rPr lang="en-IN" sz="2400" b="1" dirty="0" smtClean="0">
                <a:latin typeface="Times New Roman" pitchFamily="18" charset="0"/>
                <a:cs typeface="Times New Roman" pitchFamily="18" charset="0"/>
              </a:rPr>
              <a:t>Benzodiazepines (anti anxiety medications):             </a:t>
            </a:r>
            <a:r>
              <a:rPr lang="en-IN" sz="2400" dirty="0" err="1" smtClean="0">
                <a:latin typeface="Times New Roman" pitchFamily="18" charset="0"/>
                <a:cs typeface="Times New Roman" pitchFamily="18" charset="0"/>
              </a:rPr>
              <a:t>clonazepam</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Lorazepam</a:t>
            </a:r>
            <a:r>
              <a:rPr lang="en-IN" sz="2400" dirty="0" smtClean="0">
                <a:latin typeface="Times New Roman" pitchFamily="18" charset="0"/>
                <a:cs typeface="Times New Roman" pitchFamily="18" charset="0"/>
              </a:rPr>
              <a:t> </a:t>
            </a:r>
          </a:p>
          <a:p>
            <a:pPr algn="just"/>
            <a:r>
              <a:rPr lang="fr-FR" sz="2400" b="1" dirty="0" err="1" smtClean="0">
                <a:latin typeface="Times New Roman" pitchFamily="18" charset="0"/>
                <a:cs typeface="Times New Roman" pitchFamily="18" charset="0"/>
              </a:rPr>
              <a:t>Tricyclic</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antidepressants</a:t>
            </a:r>
            <a:r>
              <a:rPr lang="fr-FR" sz="2400" dirty="0" smtClean="0">
                <a:latin typeface="Times New Roman" pitchFamily="18" charset="0"/>
                <a:cs typeface="Times New Roman" pitchFamily="18" charset="0"/>
              </a:rPr>
              <a:t>: imipramine, </a:t>
            </a:r>
            <a:r>
              <a:rPr lang="fr-FR" sz="2400" dirty="0" err="1" smtClean="0">
                <a:latin typeface="Times New Roman" pitchFamily="18" charset="0"/>
                <a:cs typeface="Times New Roman" pitchFamily="18" charset="0"/>
              </a:rPr>
              <a:t>clomipramine</a:t>
            </a:r>
            <a:r>
              <a:rPr lang="fr-FR" sz="2400" dirty="0" smtClean="0">
                <a:latin typeface="Times New Roman" pitchFamily="18" charset="0"/>
                <a:cs typeface="Times New Roman" pitchFamily="18" charset="0"/>
              </a:rPr>
              <a:t> </a:t>
            </a:r>
          </a:p>
          <a:p>
            <a:pPr algn="just"/>
            <a:r>
              <a:rPr lang="en-IN" sz="2400" b="1" dirty="0" smtClean="0">
                <a:latin typeface="Times New Roman" pitchFamily="18" charset="0"/>
                <a:cs typeface="Times New Roman" pitchFamily="18" charset="0"/>
              </a:rPr>
              <a:t>Electro-convulsive therapy</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Severe depression          particularly with suicidal ideation, </a:t>
            </a:r>
            <a:endParaRPr lang="en-IN" sz="24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Hormonal Therapy: </a:t>
            </a:r>
            <a:r>
              <a:rPr lang="en-IN" sz="2400" dirty="0" smtClean="0">
                <a:latin typeface="Times New Roman" pitchFamily="18" charset="0"/>
                <a:cs typeface="Times New Roman" pitchFamily="18" charset="0"/>
              </a:rPr>
              <a:t>Progesterone alone </a:t>
            </a:r>
          </a:p>
          <a:p>
            <a:pPr algn="just"/>
            <a:r>
              <a:rPr lang="en-IN" sz="2400" dirty="0" smtClean="0">
                <a:latin typeface="Times New Roman" pitchFamily="18" charset="0"/>
                <a:cs typeface="Times New Roman" pitchFamily="18" charset="0"/>
              </a:rPr>
              <a:t>Combination of </a:t>
            </a:r>
            <a:r>
              <a:rPr lang="en-IN" sz="2400" dirty="0" err="1" smtClean="0">
                <a:latin typeface="Times New Roman" pitchFamily="18" charset="0"/>
                <a:cs typeface="Times New Roman" pitchFamily="18" charset="0"/>
              </a:rPr>
              <a:t>estrogen</a:t>
            </a:r>
            <a:r>
              <a:rPr lang="en-IN" sz="2400" dirty="0" smtClean="0">
                <a:latin typeface="Times New Roman" pitchFamily="18" charset="0"/>
                <a:cs typeface="Times New Roman" pitchFamily="18" charset="0"/>
              </a:rPr>
              <a:t> and antidepressant: 17 ß        </a:t>
            </a:r>
            <a:r>
              <a:rPr lang="en-IN" sz="2400" dirty="0" err="1" smtClean="0">
                <a:latin typeface="Times New Roman" pitchFamily="18" charset="0"/>
                <a:cs typeface="Times New Roman" pitchFamily="18" charset="0"/>
              </a:rPr>
              <a:t>estradiol</a:t>
            </a:r>
            <a:r>
              <a:rPr lang="en-IN" sz="2400" dirty="0" smtClean="0">
                <a:latin typeface="Times New Roman" pitchFamily="18" charset="0"/>
                <a:cs typeface="Times New Roman" pitchFamily="18" charset="0"/>
              </a:rPr>
              <a:t> 200mg daily and </a:t>
            </a:r>
            <a:r>
              <a:rPr lang="en-IN" sz="2400" dirty="0" err="1" smtClean="0">
                <a:latin typeface="Times New Roman" pitchFamily="18" charset="0"/>
                <a:cs typeface="Times New Roman" pitchFamily="18" charset="0"/>
              </a:rPr>
              <a:t>dydrogesterone</a:t>
            </a:r>
            <a:r>
              <a:rPr lang="en-IN" sz="2400" dirty="0" smtClean="0">
                <a:latin typeface="Times New Roman" pitchFamily="18" charset="0"/>
                <a:cs typeface="Times New Roman" pitchFamily="18" charset="0"/>
              </a:rPr>
              <a:t> 10 mg </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partum Psychosis</a:t>
            </a:r>
            <a:endParaRPr lang="en-US" dirty="0"/>
          </a:p>
        </p:txBody>
      </p:sp>
      <p:sp>
        <p:nvSpPr>
          <p:cNvPr id="3" name="Content Placeholder 2"/>
          <p:cNvSpPr>
            <a:spLocks noGrp="1"/>
          </p:cNvSpPr>
          <p:nvPr>
            <p:ph idx="1"/>
          </p:nvPr>
        </p:nvSpPr>
        <p:spPr>
          <a:xfrm>
            <a:off x="1600200" y="914400"/>
            <a:ext cx="6563072" cy="460648"/>
          </a:xfrm>
        </p:spPr>
        <p:txBody>
          <a:bodyPr/>
          <a:lstStyle/>
          <a:p>
            <a:r>
              <a:rPr lang="en-US" sz="2800" dirty="0" smtClean="0">
                <a:solidFill>
                  <a:schemeClr val="tx1"/>
                </a:solidFill>
              </a:rPr>
              <a:t>Introduction</a:t>
            </a:r>
            <a:endParaRPr lang="en-US" sz="2800" dirty="0">
              <a:solidFill>
                <a:schemeClr val="tx1"/>
              </a:solidFill>
            </a:endParaRPr>
          </a:p>
        </p:txBody>
      </p:sp>
      <p:sp>
        <p:nvSpPr>
          <p:cNvPr id="4" name="Content Placeholder 3"/>
          <p:cNvSpPr>
            <a:spLocks noGrp="1"/>
          </p:cNvSpPr>
          <p:nvPr>
            <p:ph idx="10"/>
          </p:nvPr>
        </p:nvSpPr>
        <p:spPr>
          <a:xfrm>
            <a:off x="1219200" y="1600200"/>
            <a:ext cx="7477944" cy="4392489"/>
          </a:xfrm>
        </p:spPr>
        <p:txBody>
          <a:bodyPr/>
          <a:lstStyle/>
          <a:p>
            <a:pPr algn="just"/>
            <a:r>
              <a:rPr lang="en-IN" sz="2400" dirty="0" smtClean="0">
                <a:solidFill>
                  <a:schemeClr val="tx1"/>
                </a:solidFill>
                <a:latin typeface="Times New Roman" pitchFamily="18" charset="0"/>
                <a:cs typeface="Times New Roman" pitchFamily="18" charset="0"/>
              </a:rPr>
              <a:t>Postpartum psychosis(sometimes called puerperal          psychosis) is a psychotic disorder that occurs in women who have recently delivered a baby. </a:t>
            </a:r>
          </a:p>
          <a:p>
            <a:pPr algn="just"/>
            <a:r>
              <a:rPr lang="en-US" sz="2400" dirty="0" smtClean="0">
                <a:solidFill>
                  <a:schemeClr val="tx1"/>
                </a:solidFill>
                <a:latin typeface="Times New Roman" pitchFamily="18" charset="0"/>
                <a:cs typeface="Times New Roman" pitchFamily="18" charset="0"/>
              </a:rPr>
              <a:t>Postpartum psychosis is a term that covers a group of mental illness with sudden onset of psychotic features          following childbirth.</a:t>
            </a:r>
          </a:p>
          <a:p>
            <a:pPr algn="just"/>
            <a:r>
              <a:rPr lang="en-US" sz="2400" dirty="0" smtClean="0">
                <a:solidFill>
                  <a:schemeClr val="tx1"/>
                </a:solidFill>
                <a:latin typeface="Times New Roman" pitchFamily="18" charset="0"/>
                <a:cs typeface="Times New Roman" pitchFamily="18" charset="0"/>
              </a:rPr>
              <a:t>This is usually seen within 2-3 weeks of delivery and     almost always within 6 weeks of delivery.</a:t>
            </a:r>
          </a:p>
          <a:p>
            <a:pPr algn="just"/>
            <a:r>
              <a:rPr lang="en-IN" sz="2400" dirty="0" smtClean="0">
                <a:solidFill>
                  <a:schemeClr val="tx1"/>
                </a:solidFill>
                <a:latin typeface="Times New Roman" pitchFamily="18" charset="0"/>
                <a:cs typeface="Times New Roman" pitchFamily="18" charset="0"/>
              </a:rPr>
              <a:t>The syndrome is often characterized by the mother's       depression, delusions, and thoughts of harming either her-self or her infant. </a:t>
            </a:r>
          </a:p>
          <a:p>
            <a:pPr algn="just"/>
            <a:endParaRPr lang="en-US"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686800" cy="5763344"/>
          </a:xfrm>
        </p:spPr>
        <p:txBody>
          <a:bodyPr>
            <a:noAutofit/>
          </a:bodyPr>
          <a:lstStyle/>
          <a:p>
            <a:pPr algn="just">
              <a:buNone/>
            </a:pPr>
            <a:r>
              <a:rPr lang="en-US" sz="2400" b="1" dirty="0" smtClean="0"/>
              <a:t>Biological factors </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Genetic factors</a:t>
            </a:r>
            <a:r>
              <a:rPr lang="en-US" sz="2400" dirty="0" smtClean="0">
                <a:latin typeface="Times New Roman" pitchFamily="18" charset="0"/>
                <a:cs typeface="Times New Roman" pitchFamily="18" charset="0"/>
              </a:rPr>
              <a:t>: The children of women treated for puerperal        psychosis had a significantly higher prevalence of psychiatric       disorders. </a:t>
            </a:r>
          </a:p>
          <a:p>
            <a:pPr algn="just"/>
            <a:r>
              <a:rPr lang="en-US" sz="2400" b="1" dirty="0" smtClean="0">
                <a:latin typeface="Times New Roman" pitchFamily="18" charset="0"/>
                <a:cs typeface="Times New Roman" pitchFamily="18" charset="0"/>
              </a:rPr>
              <a:t>Endocrinal factors</a:t>
            </a:r>
            <a:r>
              <a:rPr lang="en-US" sz="2400" dirty="0" smtClean="0">
                <a:latin typeface="Times New Roman" pitchFamily="18" charset="0"/>
                <a:cs typeface="Times New Roman" pitchFamily="18" charset="0"/>
              </a:rPr>
              <a:t>: high progesterone level, low estrogen  level  and high </a:t>
            </a:r>
            <a:r>
              <a:rPr lang="en-US" sz="2400" dirty="0" err="1" smtClean="0">
                <a:latin typeface="Times New Roman" pitchFamily="18" charset="0"/>
                <a:cs typeface="Times New Roman" pitchFamily="18" charset="0"/>
              </a:rPr>
              <a:t>prolactin</a:t>
            </a:r>
            <a:r>
              <a:rPr lang="en-US" sz="2400" dirty="0" smtClean="0">
                <a:latin typeface="Times New Roman" pitchFamily="18" charset="0"/>
                <a:cs typeface="Times New Roman" pitchFamily="18" charset="0"/>
              </a:rPr>
              <a:t> levels are associated more often with    affective disturbance.</a:t>
            </a:r>
          </a:p>
          <a:p>
            <a:pPr algn="just"/>
            <a:r>
              <a:rPr lang="en-US" sz="2400" b="1" dirty="0" smtClean="0">
                <a:latin typeface="Times New Roman" pitchFamily="18" charset="0"/>
                <a:cs typeface="Times New Roman" pitchFamily="18" charset="0"/>
              </a:rPr>
              <a:t>Biochemical factors: </a:t>
            </a:r>
            <a:r>
              <a:rPr lang="en-US" sz="2400" dirty="0" smtClean="0">
                <a:latin typeface="Times New Roman" pitchFamily="18" charset="0"/>
                <a:cs typeface="Times New Roman" pitchFamily="18" charset="0"/>
              </a:rPr>
              <a:t>An association between elevated serum  calcium  and puerperal psychosis has been found.</a:t>
            </a:r>
          </a:p>
          <a:p>
            <a:pPr algn="just"/>
            <a:r>
              <a:rPr lang="en-US" sz="2400" b="1" dirty="0" smtClean="0">
                <a:latin typeface="Times New Roman" pitchFamily="18" charset="0"/>
                <a:cs typeface="Times New Roman" pitchFamily="18" charset="0"/>
              </a:rPr>
              <a:t>Sleep patterns: </a:t>
            </a:r>
            <a:r>
              <a:rPr lang="en-US" sz="2400" dirty="0" smtClean="0">
                <a:latin typeface="Times New Roman" pitchFamily="18" charset="0"/>
                <a:cs typeface="Times New Roman" pitchFamily="18" charset="0"/>
              </a:rPr>
              <a:t>Just prior to delivery, stage 4 NREM sleep is        reduced and does not return to normal until the second week post-partum. This leads to the speculation that an excessive drop in the level of stage 4 sleep in late pregnancy, or failure or delay in the    rebound of this stage in the early postpartum period, may              contribute to increasing one’s susceptibility to emotional problem.</a:t>
            </a:r>
          </a:p>
          <a:p>
            <a:pPr algn="just"/>
            <a:endParaRPr lang="en-IN" sz="24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63562"/>
          </a:xfrm>
        </p:spPr>
        <p:txBody>
          <a:bodyPr/>
          <a:lstStyle/>
          <a:p>
            <a:pPr algn="ctr"/>
            <a:r>
              <a:rPr lang="en-US" dirty="0" smtClean="0"/>
              <a:t>Etiology</a:t>
            </a:r>
            <a:br>
              <a:rPr lang="en-US" dirty="0" smtClean="0"/>
            </a:b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229600" cy="5105400"/>
          </a:xfrm>
        </p:spPr>
        <p:txBody>
          <a:bodyPr>
            <a:normAutofit fontScale="92500"/>
          </a:bodyPr>
          <a:lstStyle/>
          <a:p>
            <a:pPr algn="just"/>
            <a:r>
              <a:rPr lang="en-US" sz="2400" dirty="0" smtClean="0">
                <a:latin typeface="Times New Roman" pitchFamily="18" charset="0"/>
                <a:cs typeface="Times New Roman" pitchFamily="18" charset="0"/>
              </a:rPr>
              <a:t>Presence of conflicting feelings within the mother with regards to    her mothering experience, her new baby, her husband and herself.</a:t>
            </a:r>
          </a:p>
          <a:p>
            <a:pPr algn="just"/>
            <a:r>
              <a:rPr lang="en-US" sz="2400" b="1" dirty="0" smtClean="0">
                <a:latin typeface="Times New Roman" pitchFamily="18" charset="0"/>
                <a:cs typeface="Times New Roman" pitchFamily="18" charset="0"/>
              </a:rPr>
              <a:t>Personality factors</a:t>
            </a:r>
            <a:r>
              <a:rPr lang="en-US" sz="2400" dirty="0" smtClean="0">
                <a:latin typeface="Times New Roman" pitchFamily="18" charset="0"/>
                <a:cs typeface="Times New Roman" pitchFamily="18" charset="0"/>
              </a:rPr>
              <a:t>: as study showed that mothers with early post- partum psychosis have schizoid personality and mothers with late    postpartum psychosis have neurotic personality, </a:t>
            </a:r>
            <a:r>
              <a:rPr lang="en-US" sz="2400" dirty="0" err="1" smtClean="0">
                <a:latin typeface="Times New Roman" pitchFamily="18" charset="0"/>
                <a:cs typeface="Times New Roman" pitchFamily="18" charset="0"/>
              </a:rPr>
              <a:t>premorbidly</a:t>
            </a:r>
            <a:r>
              <a:rPr lang="en-US" sz="2400" dirty="0" smtClean="0">
                <a:latin typeface="Times New Roman" pitchFamily="18" charset="0"/>
                <a:cs typeface="Times New Roman" pitchFamily="18" charset="0"/>
              </a:rPr>
              <a:t>.</a:t>
            </a:r>
          </a:p>
          <a:p>
            <a:pPr algn="just">
              <a:buNone/>
            </a:pPr>
            <a:r>
              <a:rPr lang="en-US" sz="2400" b="1" dirty="0" smtClean="0"/>
              <a:t>Others psychosocial factors</a:t>
            </a: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Society’s attitude towards sexuality in general</a:t>
            </a:r>
          </a:p>
          <a:p>
            <a:pPr algn="just"/>
            <a:r>
              <a:rPr lang="en-US" sz="2400" dirty="0" smtClean="0">
                <a:latin typeface="Times New Roman" pitchFamily="18" charset="0"/>
                <a:cs typeface="Times New Roman" pitchFamily="18" charset="0"/>
              </a:rPr>
              <a:t>Low social class</a:t>
            </a:r>
          </a:p>
          <a:p>
            <a:pPr algn="just"/>
            <a:r>
              <a:rPr lang="en-US" sz="2400" dirty="0" smtClean="0">
                <a:latin typeface="Times New Roman" pitchFamily="18" charset="0"/>
                <a:cs typeface="Times New Roman" pitchFamily="18" charset="0"/>
              </a:rPr>
              <a:t>Unmarried status</a:t>
            </a:r>
          </a:p>
          <a:p>
            <a:pPr algn="just"/>
            <a:r>
              <a:rPr lang="en-US" sz="2400" dirty="0" smtClean="0">
                <a:latin typeface="Times New Roman" pitchFamily="18" charset="0"/>
                <a:cs typeface="Times New Roman" pitchFamily="18" charset="0"/>
              </a:rPr>
              <a:t>Early sexual and marital problems</a:t>
            </a:r>
          </a:p>
          <a:p>
            <a:pPr algn="just"/>
            <a:r>
              <a:rPr lang="en-US" sz="2400" dirty="0" smtClean="0">
                <a:latin typeface="Times New Roman" pitchFamily="18" charset="0"/>
                <a:cs typeface="Times New Roman" pitchFamily="18" charset="0"/>
              </a:rPr>
              <a:t>Previous abortions, and</a:t>
            </a:r>
          </a:p>
          <a:p>
            <a:pPr algn="just"/>
            <a:r>
              <a:rPr lang="en-US" sz="2400" dirty="0" smtClean="0">
                <a:latin typeface="Times New Roman" pitchFamily="18" charset="0"/>
                <a:cs typeface="Times New Roman" pitchFamily="18" charset="0"/>
              </a:rPr>
              <a:t>Unstable, unsupportive husband</a:t>
            </a:r>
          </a:p>
          <a:p>
            <a:pPr algn="just"/>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06090"/>
          </a:xfrm>
        </p:spPr>
        <p:txBody>
          <a:bodyPr>
            <a:normAutofit/>
          </a:bodyPr>
          <a:lstStyle/>
          <a:p>
            <a:r>
              <a:rPr lang="en-US" dirty="0" smtClean="0"/>
              <a:t>Psychological factors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8712968" cy="5616624"/>
          </a:xfrm>
        </p:spPr>
        <p:txBody>
          <a:bodyPr>
            <a:normAutofit/>
          </a:bodyPr>
          <a:lstStyle/>
          <a:p>
            <a:pPr algn="just"/>
            <a:r>
              <a:rPr lang="en-IN" sz="2800" dirty="0" smtClean="0">
                <a:latin typeface="Times New Roman" pitchFamily="18" charset="0"/>
                <a:cs typeface="Times New Roman" pitchFamily="18" charset="0"/>
              </a:rPr>
              <a:t>Characteristically, patients begin to complain of fatigue,  insomnia, and restlessness, and they may have episodes  of tearfulness and emotional liability. </a:t>
            </a:r>
          </a:p>
          <a:p>
            <a:pPr algn="just"/>
            <a:r>
              <a:rPr lang="en-IN" sz="2800" dirty="0" smtClean="0">
                <a:latin typeface="Times New Roman" pitchFamily="18" charset="0"/>
                <a:cs typeface="Times New Roman" pitchFamily="18" charset="0"/>
              </a:rPr>
              <a:t>Later, suspiciousness, confusion, incoherence, irrational  statements, and obsessive concerns about the baby's        health and welfare may be present.</a:t>
            </a:r>
          </a:p>
          <a:p>
            <a:pPr algn="just"/>
            <a:r>
              <a:rPr lang="en-IN" sz="2800" dirty="0" smtClean="0">
                <a:latin typeface="Times New Roman" pitchFamily="18" charset="0"/>
                <a:cs typeface="Times New Roman" pitchFamily="18" charset="0"/>
              </a:rPr>
              <a:t>Delusional material may involve the idea that the baby is dead or defective. Patients may deny the birth and           express thoughts of being unmarried, virginal, persecuted, influenced, or perverse. </a:t>
            </a:r>
          </a:p>
          <a:p>
            <a:pPr algn="just"/>
            <a:r>
              <a:rPr lang="en-IN" sz="2800" dirty="0" smtClean="0">
                <a:latin typeface="Times New Roman" pitchFamily="18" charset="0"/>
                <a:cs typeface="Times New Roman" pitchFamily="18" charset="0"/>
              </a:rPr>
              <a:t>Hallucinations with similar content may involve voices   telling the patient to kill the baby or herself. </a:t>
            </a:r>
          </a:p>
        </p:txBody>
      </p:sp>
      <p:sp>
        <p:nvSpPr>
          <p:cNvPr id="3" name="Title 2"/>
          <p:cNvSpPr>
            <a:spLocks noGrp="1"/>
          </p:cNvSpPr>
          <p:nvPr>
            <p:ph type="title"/>
          </p:nvPr>
        </p:nvSpPr>
        <p:spPr>
          <a:xfrm>
            <a:off x="457200" y="0"/>
            <a:ext cx="8229600" cy="980728"/>
          </a:xfrm>
        </p:spPr>
        <p:txBody>
          <a:bodyPr/>
          <a:lstStyle/>
          <a:p>
            <a:pPr algn="ctr"/>
            <a:r>
              <a:rPr lang="en-US" sz="3200" dirty="0" smtClean="0"/>
              <a:t>Signs and symptoms of postpartum        psychosis </a:t>
            </a:r>
            <a:endParaRPr lang="en-IN"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400" dirty="0" smtClean="0">
                <a:latin typeface="Times New Roman" pitchFamily="18" charset="0"/>
                <a:cs typeface="Times New Roman" pitchFamily="18" charset="0"/>
              </a:rPr>
              <a:t>Complaints regarding the inability to move, stand, or walk are also common.</a:t>
            </a:r>
          </a:p>
          <a:p>
            <a:pPr algn="just"/>
            <a:r>
              <a:rPr lang="en-IN" sz="2400" dirty="0" smtClean="0">
                <a:latin typeface="Times New Roman" pitchFamily="18" charset="0"/>
                <a:cs typeface="Times New Roman" pitchFamily="18" charset="0"/>
              </a:rPr>
              <a:t>The onset of  psychotic symptoms is usually preceded by prod-</a:t>
            </a:r>
            <a:r>
              <a:rPr lang="en-IN" sz="2400" dirty="0" err="1" smtClean="0">
                <a:latin typeface="Times New Roman" pitchFamily="18" charset="0"/>
                <a:cs typeface="Times New Roman" pitchFamily="18" charset="0"/>
              </a:rPr>
              <a:t>romal</a:t>
            </a:r>
            <a:r>
              <a:rPr lang="en-IN" sz="2400" dirty="0" smtClean="0">
                <a:latin typeface="Times New Roman" pitchFamily="18" charset="0"/>
                <a:cs typeface="Times New Roman" pitchFamily="18" charset="0"/>
              </a:rPr>
              <a:t> signs such as insomnia, restlessness, agitation, </a:t>
            </a:r>
            <a:r>
              <a:rPr lang="en-IN" sz="2400" dirty="0" err="1" smtClean="0">
                <a:latin typeface="Times New Roman" pitchFamily="18" charset="0"/>
                <a:cs typeface="Times New Roman" pitchFamily="18" charset="0"/>
              </a:rPr>
              <a:t>lability</a:t>
            </a:r>
            <a:r>
              <a:rPr lang="en-IN" sz="2400" dirty="0" smtClean="0">
                <a:latin typeface="Times New Roman" pitchFamily="18" charset="0"/>
                <a:cs typeface="Times New Roman" pitchFamily="18" charset="0"/>
              </a:rPr>
              <a:t>   of mood, and mild cognitive deficits. </a:t>
            </a:r>
          </a:p>
          <a:p>
            <a:pPr algn="just"/>
            <a:r>
              <a:rPr lang="en-IN" sz="2400" dirty="0" smtClean="0">
                <a:latin typeface="Times New Roman" pitchFamily="18" charset="0"/>
                <a:cs typeface="Times New Roman" pitchFamily="18" charset="0"/>
              </a:rPr>
              <a:t>Once the psychosis occurs, the patient may be a danger to her-self or to her newborn, depending on the content of her            delusional system and her degree of agitation.</a:t>
            </a:r>
          </a:p>
          <a:p>
            <a:pPr algn="just"/>
            <a:r>
              <a:rPr lang="en-IN" sz="2400" dirty="0" smtClean="0">
                <a:latin typeface="Times New Roman" pitchFamily="18" charset="0"/>
                <a:cs typeface="Times New Roman" pitchFamily="18" charset="0"/>
              </a:rPr>
              <a:t> In one study, 5 percent of patients committed suicide and 4     percent committed infanticide. </a:t>
            </a:r>
          </a:p>
          <a:p>
            <a:endParaRPr lang="en-US" sz="2400"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Postpartum psychosis is a psychiatric emergency.</a:t>
            </a:r>
          </a:p>
          <a:p>
            <a:pPr algn="just"/>
            <a:r>
              <a:rPr lang="en-IN" sz="2400" dirty="0" smtClean="0">
                <a:latin typeface="Times New Roman" pitchFamily="18" charset="0"/>
                <a:cs typeface="Times New Roman" pitchFamily="18" charset="0"/>
              </a:rPr>
              <a:t>Admission to the hospitals always required due to potential     danger to the baby and difficulty in dealing with mothers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 in home.</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Puerperal psychosis should be treated with antipsychotic                  medications.</a:t>
            </a:r>
          </a:p>
          <a:p>
            <a:pPr algn="just"/>
            <a:r>
              <a:rPr lang="en-US" sz="2400" dirty="0" smtClean="0">
                <a:latin typeface="Times New Roman" pitchFamily="18" charset="0"/>
                <a:cs typeface="Times New Roman" pitchFamily="18" charset="0"/>
              </a:rPr>
              <a:t>In the presence of severe excitement or catatonic withdrawal,            electroconvulsive therapy should be used as an adjunct.</a:t>
            </a:r>
          </a:p>
          <a:p>
            <a:pPr algn="just"/>
            <a:r>
              <a:rPr lang="en-US" sz="2400" dirty="0" smtClean="0">
                <a:latin typeface="Times New Roman" pitchFamily="18" charset="0"/>
                <a:cs typeface="Times New Roman" pitchFamily="18" charset="0"/>
              </a:rPr>
              <a:t>Organic mental disorder should be treated symptomatically,    once the etiology has been identified</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Management</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IN" b="1" dirty="0" smtClean="0">
                <a:latin typeface="Times New Roman" pitchFamily="18" charset="0"/>
                <a:cs typeface="Times New Roman" pitchFamily="18" charset="0"/>
              </a:rPr>
              <a:t>Debriefing</a:t>
            </a:r>
            <a:r>
              <a:rPr lang="en-IN" dirty="0" smtClean="0">
                <a:latin typeface="Times New Roman" pitchFamily="18" charset="0"/>
                <a:cs typeface="Times New Roman" pitchFamily="18" charset="0"/>
              </a:rPr>
              <a:t>: It is brief version of client-</a:t>
            </a:r>
            <a:r>
              <a:rPr lang="en-IN" dirty="0" err="1" smtClean="0">
                <a:latin typeface="Times New Roman" pitchFamily="18" charset="0"/>
                <a:cs typeface="Times New Roman" pitchFamily="18" charset="0"/>
              </a:rPr>
              <a:t>centered</a:t>
            </a:r>
            <a:r>
              <a:rPr lang="en-IN" dirty="0" smtClean="0">
                <a:latin typeface="Times New Roman" pitchFamily="18" charset="0"/>
                <a:cs typeface="Times New Roman" pitchFamily="18" charset="0"/>
              </a:rPr>
              <a:t> therapy for postpartum depression using health visitors over a period of 8 weeks. Debriefing is being introduced for women after childbirth with the aim of improving psychological recovery. This gives women an opportunity to discuss their experiences of delivery with an empathetic listener.</a:t>
            </a:r>
          </a:p>
          <a:p>
            <a:pPr algn="just"/>
            <a:endParaRPr lang="en-IN"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Cognitive </a:t>
            </a:r>
            <a:r>
              <a:rPr lang="en-IN" b="1" dirty="0" err="1" smtClean="0">
                <a:latin typeface="Times New Roman" pitchFamily="18" charset="0"/>
                <a:cs typeface="Times New Roman" pitchFamily="18" charset="0"/>
              </a:rPr>
              <a:t>behavioral</a:t>
            </a:r>
            <a:r>
              <a:rPr lang="en-IN" b="1" dirty="0" smtClean="0">
                <a:latin typeface="Times New Roman" pitchFamily="18" charset="0"/>
                <a:cs typeface="Times New Roman" pitchFamily="18" charset="0"/>
              </a:rPr>
              <a:t> Therapy: </a:t>
            </a:r>
            <a:r>
              <a:rPr lang="en-IN" dirty="0" smtClean="0">
                <a:latin typeface="Times New Roman" pitchFamily="18" charset="0"/>
                <a:cs typeface="Times New Roman" pitchFamily="18" charset="0"/>
              </a:rPr>
              <a:t>It is a psychotherapeutic approach based on the idea that </a:t>
            </a:r>
            <a:r>
              <a:rPr lang="en-IN" dirty="0" err="1" smtClean="0">
                <a:latin typeface="Times New Roman" pitchFamily="18" charset="0"/>
                <a:cs typeface="Times New Roman" pitchFamily="18" charset="0"/>
              </a:rPr>
              <a:t>behavior</a:t>
            </a:r>
            <a:r>
              <a:rPr lang="en-IN" dirty="0" smtClean="0">
                <a:latin typeface="Times New Roman" pitchFamily="18" charset="0"/>
                <a:cs typeface="Times New Roman" pitchFamily="18" charset="0"/>
              </a:rPr>
              <a:t> is secondary to thinking. Short-term cognitive-</a:t>
            </a:r>
            <a:r>
              <a:rPr lang="en-IN" dirty="0" err="1" smtClean="0">
                <a:latin typeface="Times New Roman" pitchFamily="18" charset="0"/>
                <a:cs typeface="Times New Roman" pitchFamily="18" charset="0"/>
              </a:rPr>
              <a:t>behavioral</a:t>
            </a:r>
            <a:r>
              <a:rPr lang="en-IN" dirty="0" smtClean="0">
                <a:latin typeface="Times New Roman" pitchFamily="18" charset="0"/>
                <a:cs typeface="Times New Roman" pitchFamily="18" charset="0"/>
              </a:rPr>
              <a:t> therapy (CBT) was as effective as treatment with </a:t>
            </a:r>
            <a:r>
              <a:rPr lang="en-IN" dirty="0" err="1" smtClean="0">
                <a:latin typeface="Times New Roman" pitchFamily="18" charset="0"/>
                <a:cs typeface="Times New Roman" pitchFamily="18" charset="0"/>
              </a:rPr>
              <a:t>Fluoxetine</a:t>
            </a:r>
            <a:r>
              <a:rPr lang="en-IN" dirty="0" smtClean="0">
                <a:latin typeface="Times New Roman" pitchFamily="18" charset="0"/>
                <a:cs typeface="Times New Roman" pitchFamily="18" charset="0"/>
              </a:rPr>
              <a:t> in women with postpartum depression.</a:t>
            </a:r>
          </a:p>
          <a:p>
            <a:pPr algn="just"/>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z="3200" dirty="0" smtClean="0"/>
              <a:t>Non pharmacological management of    maternal mental health disorders</a:t>
            </a:r>
            <a:endParaRPr lang="en-IN"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t>
            </a:r>
            <a:endParaRPr lang="ko-KR" altLang="en-US" dirty="0"/>
          </a:p>
        </p:txBody>
      </p:sp>
      <p:sp>
        <p:nvSpPr>
          <p:cNvPr id="12" name="Content Placeholder 11"/>
          <p:cNvSpPr>
            <a:spLocks noGrp="1"/>
          </p:cNvSpPr>
          <p:nvPr>
            <p:ph idx="1"/>
          </p:nvPr>
        </p:nvSpPr>
        <p:spPr>
          <a:xfrm>
            <a:off x="1981200" y="1066800"/>
            <a:ext cx="6563072" cy="460648"/>
          </a:xfrm>
        </p:spPr>
        <p:txBody>
          <a:bodyPr/>
          <a:lstStyle/>
          <a:p>
            <a:pPr lvl="0" algn="ctr"/>
            <a:r>
              <a:rPr lang="en-US" altLang="ko-KR" sz="3200" b="1" dirty="0" smtClean="0"/>
              <a:t>Introduction</a:t>
            </a:r>
            <a:endParaRPr lang="en-US" altLang="ko-KR" sz="3200" b="1" dirty="0">
              <a:latin typeface="Arial" pitchFamily="34" charset="0"/>
              <a:cs typeface="Arial" pitchFamily="34" charset="0"/>
            </a:endParaRPr>
          </a:p>
        </p:txBody>
      </p:sp>
      <p:sp>
        <p:nvSpPr>
          <p:cNvPr id="13" name="Content Placeholder 12"/>
          <p:cNvSpPr>
            <a:spLocks noGrp="1"/>
          </p:cNvSpPr>
          <p:nvPr>
            <p:ph idx="10"/>
          </p:nvPr>
        </p:nvSpPr>
        <p:spPr>
          <a:xfrm>
            <a:off x="1524000" y="1676400"/>
            <a:ext cx="7315200" cy="4316289"/>
          </a:xfrm>
        </p:spPr>
        <p:txBody>
          <a:bodyPr/>
          <a:lstStyle/>
          <a:p>
            <a:pPr algn="just"/>
            <a:r>
              <a:rPr lang="en-US" sz="2400" dirty="0" smtClean="0"/>
              <a:t>Pregnancy and the postpartum period are the  most dynamic events in a woman’s life cycle and affect both her body and mind. </a:t>
            </a:r>
          </a:p>
          <a:p>
            <a:pPr algn="just"/>
            <a:r>
              <a:rPr lang="en-US" sz="2400" dirty="0" smtClean="0"/>
              <a:t>After giving birth, women are required to adapt to a new role as mothers, resulting in changes in their relationships with their husband and family members, as well as family in functions. </a:t>
            </a:r>
          </a:p>
          <a:p>
            <a:pPr algn="just"/>
            <a:r>
              <a:rPr lang="en-US" sz="2400" dirty="0" smtClean="0"/>
              <a:t>The first month after delivery is the most critical time for mothers with psychiatric symptoms, as  this period is associated with a three-fold         increased risk of depression.</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 </a:t>
            </a:r>
            <a:endParaRPr lang="ko-KR" altLang="en-US" sz="2400" dirty="0">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81328"/>
            <a:ext cx="8363272" cy="4683976"/>
          </a:xfrm>
        </p:spPr>
        <p:txBody>
          <a:bodyPr>
            <a:normAutofit fontScale="70000" lnSpcReduction="20000"/>
          </a:bodyPr>
          <a:lstStyle/>
          <a:p>
            <a:pPr algn="just"/>
            <a:r>
              <a:rPr lang="en-US" b="1" dirty="0" smtClean="0">
                <a:latin typeface="Times New Roman" pitchFamily="18" charset="0"/>
                <a:cs typeface="Times New Roman" pitchFamily="18" charset="0"/>
              </a:rPr>
              <a:t>Psychotherapy: </a:t>
            </a:r>
            <a:r>
              <a:rPr lang="en-US" dirty="0" smtClean="0">
                <a:latin typeface="Times New Roman" pitchFamily="18" charset="0"/>
                <a:cs typeface="Times New Roman" pitchFamily="18" charset="0"/>
              </a:rPr>
              <a:t>psychotherapy should be introduced to </a:t>
            </a:r>
            <a:r>
              <a:rPr lang="en-US" dirty="0" err="1" smtClean="0">
                <a:latin typeface="Times New Roman" pitchFamily="18" charset="0"/>
                <a:cs typeface="Times New Roman" pitchFamily="18" charset="0"/>
              </a:rPr>
              <a:t>accompolish</a:t>
            </a:r>
            <a:r>
              <a:rPr lang="en-US" dirty="0" smtClean="0">
                <a:latin typeface="Times New Roman" pitchFamily="18" charset="0"/>
                <a:cs typeface="Times New Roman" pitchFamily="18" charset="0"/>
              </a:rPr>
              <a:t> the two essential tasks:</a:t>
            </a:r>
          </a:p>
          <a:p>
            <a:pPr lvl="1" algn="just">
              <a:buFont typeface="Wingdings" pitchFamily="2" charset="2"/>
              <a:buChar char="Ø"/>
            </a:pPr>
            <a:r>
              <a:rPr lang="en-US" dirty="0" smtClean="0">
                <a:latin typeface="Times New Roman" pitchFamily="18" charset="0"/>
                <a:cs typeface="Times New Roman" pitchFamily="18" charset="0"/>
              </a:rPr>
              <a:t>To help the patient discover and develop her identity as a mother, distinct from that of her own mother.</a:t>
            </a:r>
          </a:p>
          <a:p>
            <a:pPr lvl="1" algn="just">
              <a:buFont typeface="Wingdings" pitchFamily="2" charset="2"/>
              <a:buChar char="Ø"/>
            </a:pPr>
            <a:r>
              <a:rPr lang="en-US" dirty="0" smtClean="0">
                <a:latin typeface="Times New Roman" pitchFamily="18" charset="0"/>
                <a:cs typeface="Times New Roman" pitchFamily="18" charset="0"/>
              </a:rPr>
              <a:t>To desensitize her to the apparent demand signals of the infant.</a:t>
            </a:r>
          </a:p>
          <a:p>
            <a:pPr lvl="1" algn="just">
              <a:buFont typeface="Wingdings" pitchFamily="2" charset="2"/>
              <a:buChar char="Ø"/>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Some psychiatrist have recommended the joint admission of mother and infant to the hospital in order to support the patient in her mothering role.</a:t>
            </a:r>
          </a:p>
          <a:p>
            <a:pPr algn="just"/>
            <a:r>
              <a:rPr lang="en-IN" b="1" dirty="0" smtClean="0">
                <a:latin typeface="Times New Roman" pitchFamily="18" charset="0"/>
                <a:cs typeface="Times New Roman" pitchFamily="18" charset="0"/>
              </a:rPr>
              <a:t>Interpersonal therapy: </a:t>
            </a:r>
            <a:r>
              <a:rPr lang="en-IN" dirty="0" smtClean="0">
                <a:latin typeface="Times New Roman" pitchFamily="18" charset="0"/>
                <a:cs typeface="Times New Roman" pitchFamily="18" charset="0"/>
              </a:rPr>
              <a:t>It is effective for the treatment of women with mild to moderate postpartum depression and improving the quality of their interpersonal relationship.</a:t>
            </a:r>
          </a:p>
          <a:p>
            <a:pPr algn="just"/>
            <a:r>
              <a:rPr lang="en-US" dirty="0" err="1" smtClean="0">
                <a:latin typeface="Times New Roman" pitchFamily="18" charset="0"/>
                <a:cs typeface="Times New Roman" pitchFamily="18" charset="0"/>
              </a:rPr>
              <a:t>Counselling</a:t>
            </a:r>
            <a:r>
              <a:rPr lang="en-US" dirty="0" smtClean="0">
                <a:latin typeface="Times New Roman" pitchFamily="18" charset="0"/>
                <a:cs typeface="Times New Roman" pitchFamily="18" charset="0"/>
              </a:rPr>
              <a:t>: individual and group</a:t>
            </a:r>
          </a:p>
          <a:p>
            <a:pPr algn="just"/>
            <a:r>
              <a:rPr lang="en-US" dirty="0" smtClean="0">
                <a:latin typeface="Times New Roman" pitchFamily="18" charset="0"/>
                <a:cs typeface="Times New Roman" pitchFamily="18" charset="0"/>
              </a:rPr>
              <a:t>Good supervision and support.</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Non pharmacological</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IN" dirty="0" smtClean="0">
                <a:latin typeface="Times New Roman" pitchFamily="18" charset="0"/>
                <a:cs typeface="Times New Roman" pitchFamily="18" charset="0"/>
              </a:rPr>
              <a:t>No pharmacological agents should be prescribed to a woman who is breast-feeding.</a:t>
            </a:r>
          </a:p>
          <a:p>
            <a:pPr algn="just"/>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SSRIs, TCAs, </a:t>
            </a:r>
            <a:r>
              <a:rPr lang="en-US" dirty="0" err="1" smtClean="0">
                <a:latin typeface="Times New Roman" pitchFamily="18" charset="0"/>
                <a:cs typeface="Times New Roman" pitchFamily="18" charset="0"/>
              </a:rPr>
              <a:t>carbamazepine</a:t>
            </a:r>
            <a:r>
              <a:rPr lang="en-US" dirty="0" smtClean="0">
                <a:latin typeface="Times New Roman" pitchFamily="18" charset="0"/>
                <a:cs typeface="Times New Roman" pitchFamily="18" charset="0"/>
              </a:rPr>
              <a:t>, sodium </a:t>
            </a:r>
            <a:r>
              <a:rPr lang="en-US" dirty="0" err="1" smtClean="0">
                <a:latin typeface="Times New Roman" pitchFamily="18" charset="0"/>
                <a:cs typeface="Times New Roman" pitchFamily="18" charset="0"/>
              </a:rPr>
              <a:t>valproate</a:t>
            </a:r>
            <a:r>
              <a:rPr lang="en-US" dirty="0" smtClean="0">
                <a:latin typeface="Times New Roman" pitchFamily="18" charset="0"/>
                <a:cs typeface="Times New Roman" pitchFamily="18" charset="0"/>
              </a:rPr>
              <a:t>, and short acting benzodiazepines appear relatively safe during breastfeeding.</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Psychotherapy is indicated after the period of acute psychosis, and therapy is usually directed at helping the patient accept and be at ease with the mothering role.</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Changes in environmental factors may also be indicated, such as increased support from the husband and others in the environment. </a:t>
            </a: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Contd..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b="1" dirty="0" smtClean="0">
                <a:latin typeface="Times New Roman" pitchFamily="18" charset="0"/>
                <a:cs typeface="Times New Roman" pitchFamily="18" charset="0"/>
              </a:rPr>
              <a:t>Nursing assessment:</a:t>
            </a:r>
          </a:p>
          <a:p>
            <a:pPr algn="just"/>
            <a:r>
              <a:rPr lang="en-US" dirty="0" smtClean="0">
                <a:latin typeface="Times New Roman" pitchFamily="18" charset="0"/>
                <a:cs typeface="Times New Roman" pitchFamily="18" charset="0"/>
              </a:rPr>
              <a:t>Feeling of worthlessness, guilt, fearful feelings</a:t>
            </a:r>
          </a:p>
          <a:p>
            <a:pPr algn="just"/>
            <a:r>
              <a:rPr lang="en-US" dirty="0" smtClean="0">
                <a:latin typeface="Times New Roman" pitchFamily="18" charset="0"/>
                <a:cs typeface="Times New Roman" pitchFamily="18" charset="0"/>
              </a:rPr>
              <a:t>Depressed mood, loss of interests or pleasure, and slowing on psychomotor activity.</a:t>
            </a:r>
          </a:p>
          <a:p>
            <a:pPr algn="just"/>
            <a:r>
              <a:rPr lang="en-US" dirty="0" smtClean="0">
                <a:latin typeface="Times New Roman" pitchFamily="18" charset="0"/>
                <a:cs typeface="Times New Roman" pitchFamily="18" charset="0"/>
              </a:rPr>
              <a:t>Suicidal ideations or acting out, presence of suicidal plan</a:t>
            </a:r>
          </a:p>
          <a:p>
            <a:pPr algn="just"/>
            <a:r>
              <a:rPr lang="en-US" dirty="0" smtClean="0">
                <a:latin typeface="Times New Roman" pitchFamily="18" charset="0"/>
                <a:cs typeface="Times New Roman" pitchFamily="18" charset="0"/>
              </a:rPr>
              <a:t>Infanticide threats</a:t>
            </a:r>
          </a:p>
          <a:p>
            <a:pPr algn="just"/>
            <a:r>
              <a:rPr lang="en-US" dirty="0" smtClean="0">
                <a:latin typeface="Times New Roman" pitchFamily="18" charset="0"/>
                <a:cs typeface="Times New Roman" pitchFamily="18" charset="0"/>
              </a:rPr>
              <a:t>Changes in weight</a:t>
            </a:r>
          </a:p>
          <a:p>
            <a:pPr algn="just"/>
            <a:r>
              <a:rPr lang="en-US" dirty="0" smtClean="0">
                <a:latin typeface="Times New Roman" pitchFamily="18" charset="0"/>
                <a:cs typeface="Times New Roman" pitchFamily="18" charset="0"/>
              </a:rPr>
              <a:t>Disturbed sleep pattern</a:t>
            </a:r>
          </a:p>
          <a:p>
            <a:pPr algn="just"/>
            <a:r>
              <a:rPr lang="en-US" dirty="0" smtClean="0">
                <a:latin typeface="Times New Roman" pitchFamily="18" charset="0"/>
                <a:cs typeface="Times New Roman" pitchFamily="18" charset="0"/>
              </a:rPr>
              <a:t>Disturbances in self care, in appropriate laughter</a:t>
            </a:r>
          </a:p>
          <a:p>
            <a:pPr algn="just"/>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z="3600" dirty="0" smtClean="0"/>
              <a:t>Nursing management of maternal   mental health disorders</a:t>
            </a:r>
            <a:endParaRPr lang="en-IN"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1328"/>
            <a:ext cx="8507288" cy="4755984"/>
          </a:xfrm>
        </p:spPr>
        <p:txBody>
          <a:bodyPr>
            <a:normAutofit fontScale="85000" lnSpcReduction="10000"/>
          </a:bodyPr>
          <a:lstStyle/>
          <a:p>
            <a:pPr algn="just"/>
            <a:r>
              <a:rPr lang="en-US" dirty="0" smtClean="0">
                <a:latin typeface="Times New Roman" pitchFamily="18" charset="0"/>
                <a:cs typeface="Times New Roman" pitchFamily="18" charset="0"/>
              </a:rPr>
              <a:t>Risk for violence: self directed or other directed related to the inability to discharge emotions verbally, disturbed thought processes, feelings of unworthiness.</a:t>
            </a:r>
          </a:p>
          <a:p>
            <a:pPr algn="just"/>
            <a:r>
              <a:rPr lang="en-US" dirty="0" smtClean="0">
                <a:latin typeface="Times New Roman" pitchFamily="18" charset="0"/>
                <a:cs typeface="Times New Roman" pitchFamily="18" charset="0"/>
              </a:rPr>
              <a:t>Risk for injury related to impaired judgment.</a:t>
            </a:r>
          </a:p>
          <a:p>
            <a:pPr algn="just"/>
            <a:r>
              <a:rPr lang="en-US" dirty="0" smtClean="0">
                <a:latin typeface="Times New Roman" pitchFamily="18" charset="0"/>
                <a:cs typeface="Times New Roman" pitchFamily="18" charset="0"/>
              </a:rPr>
              <a:t>Self care (feeding, bathing, dressing, grooming) deficit related to disinterest in activities of daily living.</a:t>
            </a:r>
          </a:p>
          <a:p>
            <a:pPr algn="just"/>
            <a:r>
              <a:rPr lang="en-US" dirty="0" smtClean="0">
                <a:latin typeface="Times New Roman" pitchFamily="18" charset="0"/>
                <a:cs typeface="Times New Roman" pitchFamily="18" charset="0"/>
              </a:rPr>
              <a:t>Disturbed sleep pattern related to emotional dysfunction and side effects of psychotropic drugs.</a:t>
            </a:r>
          </a:p>
          <a:p>
            <a:pPr algn="just"/>
            <a:r>
              <a:rPr lang="en-US" dirty="0" smtClean="0">
                <a:latin typeface="Times New Roman" pitchFamily="18" charset="0"/>
                <a:cs typeface="Times New Roman" pitchFamily="18" charset="0"/>
              </a:rPr>
              <a:t>Ineffective health maintenance related to disordered thinking.</a:t>
            </a:r>
          </a:p>
          <a:p>
            <a:pPr algn="just"/>
            <a:r>
              <a:rPr lang="en-US" dirty="0" smtClean="0">
                <a:latin typeface="Times New Roman" pitchFamily="18" charset="0"/>
                <a:cs typeface="Times New Roman" pitchFamily="18" charset="0"/>
              </a:rPr>
              <a:t>Social isolation related to inability to trust.</a:t>
            </a:r>
          </a:p>
          <a:p>
            <a:pPr algn="just"/>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Nursing diagnosis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Ensure the safety of the patient that patient with depression is prone to develop suicidal tendency.</a:t>
            </a:r>
          </a:p>
          <a:p>
            <a:pPr algn="just"/>
            <a:r>
              <a:rPr lang="en-US" dirty="0" smtClean="0">
                <a:latin typeface="Times New Roman" pitchFamily="18" charset="0"/>
                <a:cs typeface="Times New Roman" pitchFamily="18" charset="0"/>
              </a:rPr>
              <a:t>Develop therapeutic nurse patient relationship.</a:t>
            </a:r>
          </a:p>
          <a:p>
            <a:pPr algn="just"/>
            <a:r>
              <a:rPr lang="en-US" dirty="0" smtClean="0">
                <a:latin typeface="Times New Roman" pitchFamily="18" charset="0"/>
                <a:cs typeface="Times New Roman" pitchFamily="18" charset="0"/>
              </a:rPr>
              <a:t>Assess if there is any suicidal tendency, environmental safety for the patient.</a:t>
            </a:r>
          </a:p>
          <a:p>
            <a:pPr algn="just"/>
            <a:r>
              <a:rPr lang="en-US" dirty="0" smtClean="0">
                <a:latin typeface="Times New Roman" pitchFamily="18" charset="0"/>
                <a:cs typeface="Times New Roman" pitchFamily="18" charset="0"/>
              </a:rPr>
              <a:t>Provide orientation to new surroundings and structure the daily activities for the patient.</a:t>
            </a:r>
          </a:p>
          <a:p>
            <a:pPr algn="just"/>
            <a:r>
              <a:rPr lang="en-US" dirty="0" smtClean="0">
                <a:latin typeface="Times New Roman" pitchFamily="18" charset="0"/>
                <a:cs typeface="Times New Roman" pitchFamily="18" charset="0"/>
              </a:rPr>
              <a:t>Promote a therapeutic relationship.</a:t>
            </a:r>
          </a:p>
          <a:p>
            <a:pPr algn="just"/>
            <a:r>
              <a:rPr lang="en-US" dirty="0" smtClean="0">
                <a:latin typeface="Times New Roman" pitchFamily="18" charset="0"/>
                <a:cs typeface="Times New Roman" pitchFamily="18" charset="0"/>
              </a:rPr>
              <a:t>Encourage patient to verbalize her feelings and be supportive to the patient.</a:t>
            </a:r>
          </a:p>
          <a:p>
            <a:pPr algn="just"/>
            <a:r>
              <a:rPr lang="en-US" dirty="0" smtClean="0">
                <a:latin typeface="Times New Roman" pitchFamily="18" charset="0"/>
                <a:cs typeface="Times New Roman" pitchFamily="18" charset="0"/>
              </a:rPr>
              <a:t>Involve the patient in exercises and other relaxation therapies.</a:t>
            </a:r>
          </a:p>
          <a:p>
            <a:pPr algn="just"/>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Nursing interventions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764096"/>
          </a:xfrm>
        </p:spPr>
        <p:txBody>
          <a:bodyPr>
            <a:normAutofit/>
          </a:bodyPr>
          <a:lstStyle/>
          <a:p>
            <a:pPr algn="just"/>
            <a:r>
              <a:rPr lang="en-US" sz="2800" dirty="0" smtClean="0">
                <a:latin typeface="Times New Roman" pitchFamily="18" charset="0"/>
                <a:cs typeface="Times New Roman" pitchFamily="18" charset="0"/>
              </a:rPr>
              <a:t>Allow the patient to take decision regarding own care.</a:t>
            </a:r>
          </a:p>
          <a:p>
            <a:pPr algn="just"/>
            <a:r>
              <a:rPr lang="en-US" sz="2800" dirty="0" smtClean="0">
                <a:latin typeface="Times New Roman" pitchFamily="18" charset="0"/>
                <a:cs typeface="Times New Roman" pitchFamily="18" charset="0"/>
              </a:rPr>
              <a:t>Ensure a quiet and peaceful environment when the     patient is preparing for sleep.</a:t>
            </a:r>
          </a:p>
          <a:p>
            <a:pPr algn="just"/>
            <a:r>
              <a:rPr lang="en-US" sz="2800" dirty="0" smtClean="0">
                <a:latin typeface="Times New Roman" pitchFamily="18" charset="0"/>
                <a:cs typeface="Times New Roman" pitchFamily="18" charset="0"/>
              </a:rPr>
              <a:t>Take and record patient’s weight regularly.</a:t>
            </a:r>
          </a:p>
          <a:p>
            <a:pPr algn="just"/>
            <a:r>
              <a:rPr lang="en-US" sz="2800" dirty="0" smtClean="0">
                <a:latin typeface="Times New Roman" pitchFamily="18" charset="0"/>
                <a:cs typeface="Times New Roman" pitchFamily="18" charset="0"/>
              </a:rPr>
              <a:t>Help the client in meeting the physiological needs of client such as nutritious diet, fluid intake etc.</a:t>
            </a:r>
          </a:p>
          <a:p>
            <a:pPr algn="just"/>
            <a:r>
              <a:rPr lang="en-US" sz="2800" dirty="0" smtClean="0">
                <a:latin typeface="Times New Roman" pitchFamily="18" charset="0"/>
                <a:cs typeface="Times New Roman" pitchFamily="18" charset="0"/>
              </a:rPr>
              <a:t>Observe the side effects of medicine and manage acc-</a:t>
            </a:r>
            <a:r>
              <a:rPr lang="en-US" sz="2800" dirty="0" err="1" smtClean="0">
                <a:latin typeface="Times New Roman" pitchFamily="18" charset="0"/>
                <a:cs typeface="Times New Roman" pitchFamily="18" charset="0"/>
              </a:rPr>
              <a:t>ordingly</a:t>
            </a:r>
            <a:r>
              <a:rPr lang="en-US" sz="2800" dirty="0" smtClean="0">
                <a:latin typeface="Times New Roman" pitchFamily="18" charset="0"/>
                <a:cs typeface="Times New Roman" pitchFamily="18" charset="0"/>
              </a:rPr>
              <a:t>.</a:t>
            </a:r>
          </a:p>
        </p:txBody>
      </p:sp>
      <p:sp>
        <p:nvSpPr>
          <p:cNvPr id="3" name="Title 2"/>
          <p:cNvSpPr>
            <a:spLocks noGrp="1"/>
          </p:cNvSpPr>
          <p:nvPr>
            <p:ph type="title"/>
          </p:nvPr>
        </p:nvSpPr>
        <p:spPr/>
        <p:txBody>
          <a:bodyPr>
            <a:normAutofit/>
          </a:bodyPr>
          <a:lstStyle/>
          <a:p>
            <a:r>
              <a:rPr lang="en-US" dirty="0" smtClean="0"/>
              <a:t>Nursing interventions contd..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a:bodyPr>
          <a:lstStyle/>
          <a:p>
            <a:pPr algn="just"/>
            <a:r>
              <a:rPr lang="en-US" sz="2400" dirty="0" smtClean="0">
                <a:latin typeface="Times New Roman" pitchFamily="18" charset="0"/>
                <a:cs typeface="Times New Roman" pitchFamily="18" charset="0"/>
              </a:rPr>
              <a:t>Provide pre, intra and post ECT care to patient if ECT is given.</a:t>
            </a:r>
          </a:p>
          <a:p>
            <a:pPr algn="just"/>
            <a:r>
              <a:rPr lang="en-US" sz="2400" dirty="0" smtClean="0">
                <a:latin typeface="Times New Roman" pitchFamily="18" charset="0"/>
                <a:cs typeface="Times New Roman" pitchFamily="18" charset="0"/>
              </a:rPr>
              <a:t>Encourage the mother to express emotion, guilt, hopelessness, helplessness, allow to ventilate feeling and anger.</a:t>
            </a:r>
          </a:p>
          <a:p>
            <a:pPr algn="just"/>
            <a:r>
              <a:rPr lang="en-US" sz="2400" dirty="0" smtClean="0">
                <a:latin typeface="Times New Roman" pitchFamily="18" charset="0"/>
                <a:cs typeface="Times New Roman" pitchFamily="18" charset="0"/>
              </a:rPr>
              <a:t>Encourage the mother for child bonding relationship.</a:t>
            </a:r>
          </a:p>
          <a:p>
            <a:pPr algn="just"/>
            <a:r>
              <a:rPr lang="en-US" sz="2400" dirty="0" smtClean="0">
                <a:latin typeface="Times New Roman" pitchFamily="18" charset="0"/>
                <a:cs typeface="Times New Roman" pitchFamily="18" charset="0"/>
              </a:rPr>
              <a:t>General care of </a:t>
            </a:r>
            <a:r>
              <a:rPr lang="en-US" sz="2400" dirty="0" err="1" smtClean="0">
                <a:latin typeface="Times New Roman" pitchFamily="18" charset="0"/>
                <a:cs typeface="Times New Roman" pitchFamily="18" charset="0"/>
              </a:rPr>
              <a:t>puerperium</a:t>
            </a:r>
            <a:r>
              <a:rPr lang="en-US" sz="2400" dirty="0" smtClean="0">
                <a:latin typeface="Times New Roman" pitchFamily="18" charset="0"/>
                <a:cs typeface="Times New Roman" pitchFamily="18" charset="0"/>
              </a:rPr>
              <a:t> should be done.</a:t>
            </a:r>
          </a:p>
          <a:p>
            <a:pPr algn="just"/>
            <a:r>
              <a:rPr lang="en-US" sz="2400" dirty="0" smtClean="0">
                <a:latin typeface="Times New Roman" pitchFamily="18" charset="0"/>
                <a:cs typeface="Times New Roman" pitchFamily="18" charset="0"/>
              </a:rPr>
              <a:t>Avoid touching the client without warning and maintain           attitude of acceptance so that the client doesn’t perceive the touch as threatening as sharing of the content of hallucination is easier  for preventing possible injury.</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Nursing intervention contd..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968552"/>
          </a:xfrm>
        </p:spPr>
        <p:txBody>
          <a:bodyPr>
            <a:normAutofit fontScale="92500" lnSpcReduction="20000"/>
          </a:bodyPr>
          <a:lstStyle/>
          <a:p>
            <a:pPr algn="just"/>
            <a:r>
              <a:rPr lang="en-US" dirty="0" smtClean="0">
                <a:latin typeface="Times New Roman" pitchFamily="18" charset="0"/>
                <a:cs typeface="Times New Roman" pitchFamily="18" charset="0"/>
              </a:rPr>
              <a:t>Provide the teaching to client and family regard-  </a:t>
            </a:r>
            <a:r>
              <a:rPr lang="en-US" dirty="0" err="1" smtClean="0">
                <a:latin typeface="Times New Roman" pitchFamily="18" charset="0"/>
                <a:cs typeface="Times New Roman" pitchFamily="18" charset="0"/>
              </a:rPr>
              <a:t>ing</a:t>
            </a:r>
            <a:r>
              <a:rPr lang="en-US" dirty="0" smtClean="0">
                <a:latin typeface="Times New Roman" pitchFamily="18" charset="0"/>
                <a:cs typeface="Times New Roman" pitchFamily="18" charset="0"/>
              </a:rPr>
              <a:t> action of prescribed medicine; side effects of    prescribed medicine; interaction of medicine with other drugs and foods and importance compliance with the drug.</a:t>
            </a:r>
          </a:p>
          <a:p>
            <a:pPr algn="just"/>
            <a:r>
              <a:rPr lang="en-US" dirty="0" smtClean="0">
                <a:latin typeface="Times New Roman" pitchFamily="18" charset="0"/>
                <a:cs typeface="Times New Roman" pitchFamily="18" charset="0"/>
              </a:rPr>
              <a:t>Health education regarding the disease process,   ongoing treatment, progress and prognosis of       client should be provided to the family members.</a:t>
            </a:r>
          </a:p>
          <a:p>
            <a:pPr algn="just"/>
            <a:r>
              <a:rPr lang="en-US" dirty="0" smtClean="0">
                <a:latin typeface="Times New Roman" pitchFamily="18" charset="0"/>
                <a:cs typeface="Times New Roman" pitchFamily="18" charset="0"/>
              </a:rPr>
              <a:t>Encourage the family members to support the      client physically and emotionally especially </a:t>
            </a:r>
            <a:r>
              <a:rPr lang="en-US" dirty="0" err="1" smtClean="0">
                <a:latin typeface="Times New Roman" pitchFamily="18" charset="0"/>
                <a:cs typeface="Times New Roman" pitchFamily="18" charset="0"/>
              </a:rPr>
              <a:t>husb-and’s</a:t>
            </a:r>
            <a:r>
              <a:rPr lang="en-US" dirty="0" smtClean="0">
                <a:latin typeface="Times New Roman" pitchFamily="18" charset="0"/>
                <a:cs typeface="Times New Roman" pitchFamily="18" charset="0"/>
              </a:rPr>
              <a:t> love and affection, care and support is very  important.</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Nursing interventions contd..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Remains free from injury to self and others</a:t>
            </a:r>
          </a:p>
          <a:p>
            <a:pPr algn="just"/>
            <a:r>
              <a:rPr lang="en-US" dirty="0" smtClean="0">
                <a:latin typeface="Times New Roman" pitchFamily="18" charset="0"/>
                <a:cs typeface="Times New Roman" pitchFamily="18" charset="0"/>
              </a:rPr>
              <a:t>Participates in interpersonal interaction.</a:t>
            </a:r>
          </a:p>
          <a:p>
            <a:pPr algn="just"/>
            <a:r>
              <a:rPr lang="en-US" dirty="0" smtClean="0">
                <a:latin typeface="Times New Roman" pitchFamily="18" charset="0"/>
                <a:cs typeface="Times New Roman" pitchFamily="18" charset="0"/>
              </a:rPr>
              <a:t>Free from depressed mood.</a:t>
            </a:r>
          </a:p>
          <a:p>
            <a:pPr algn="just"/>
            <a:r>
              <a:rPr lang="en-US" dirty="0" smtClean="0">
                <a:latin typeface="Times New Roman" pitchFamily="18" charset="0"/>
                <a:cs typeface="Times New Roman" pitchFamily="18" charset="0"/>
              </a:rPr>
              <a:t>Client demonstrates ability to meet self care needs independently.</a:t>
            </a:r>
          </a:p>
          <a:p>
            <a:pPr algn="just"/>
            <a:r>
              <a:rPr lang="en-US" dirty="0" smtClean="0">
                <a:latin typeface="Times New Roman" pitchFamily="18" charset="0"/>
                <a:cs typeface="Times New Roman" pitchFamily="18" charset="0"/>
              </a:rPr>
              <a:t>Client becomes able to define and test reality, eliminating the occurrence of hallucinations.</a:t>
            </a:r>
          </a:p>
        </p:txBody>
      </p:sp>
      <p:sp>
        <p:nvSpPr>
          <p:cNvPr id="3" name="Title 2"/>
          <p:cNvSpPr>
            <a:spLocks noGrp="1"/>
          </p:cNvSpPr>
          <p:nvPr>
            <p:ph type="title"/>
          </p:nvPr>
        </p:nvSpPr>
        <p:spPr/>
        <p:txBody>
          <a:bodyPr/>
          <a:lstStyle/>
          <a:p>
            <a:r>
              <a:rPr lang="en-US" dirty="0" smtClean="0"/>
              <a:t>Evaluation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t>
            </a:r>
            <a:endParaRPr lang="ko-KR" altLang="en-US" dirty="0"/>
          </a:p>
        </p:txBody>
      </p:sp>
      <p:sp>
        <p:nvSpPr>
          <p:cNvPr id="5" name="16-Point Star 4"/>
          <p:cNvSpPr/>
          <p:nvPr/>
        </p:nvSpPr>
        <p:spPr>
          <a:xfrm>
            <a:off x="1143000" y="1219200"/>
            <a:ext cx="6781800" cy="4038600"/>
          </a:xfrm>
          <a:prstGeom prst="star16">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971800" y="2667000"/>
            <a:ext cx="3429000" cy="830997"/>
          </a:xfrm>
          <a:prstGeom prst="rect">
            <a:avLst/>
          </a:prstGeom>
          <a:noFill/>
        </p:spPr>
        <p:txBody>
          <a:bodyPr wrap="square" rtlCol="0">
            <a:spAutoFit/>
          </a:bodyPr>
          <a:lstStyle/>
          <a:p>
            <a:pPr algn="ctr"/>
            <a:r>
              <a:rPr lang="en-US" sz="4800" b="1" dirty="0" smtClean="0"/>
              <a:t>Thank You</a:t>
            </a:r>
            <a:endParaRPr lang="en-US" sz="4800" b="1"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04800"/>
            <a:ext cx="6563072" cy="460648"/>
          </a:xfrm>
        </p:spPr>
        <p:txBody>
          <a:bodyPr/>
          <a:lstStyle/>
          <a:p>
            <a:endParaRPr lang="en-US" dirty="0"/>
          </a:p>
        </p:txBody>
      </p:sp>
      <p:sp>
        <p:nvSpPr>
          <p:cNvPr id="4" name="Content Placeholder 3"/>
          <p:cNvSpPr>
            <a:spLocks noGrp="1"/>
          </p:cNvSpPr>
          <p:nvPr>
            <p:ph idx="10"/>
          </p:nvPr>
        </p:nvSpPr>
        <p:spPr>
          <a:xfrm>
            <a:off x="1295400" y="1066800"/>
            <a:ext cx="7467600" cy="4925889"/>
          </a:xfrm>
        </p:spPr>
        <p:txBody>
          <a:bodyPr/>
          <a:lstStyle/>
          <a:p>
            <a:r>
              <a:rPr lang="en-US" sz="2400" dirty="0" smtClean="0">
                <a:latin typeface="Arial" pitchFamily="34" charset="0"/>
                <a:cs typeface="Arial" pitchFamily="34" charset="0"/>
              </a:rPr>
              <a:t>Worldwide about 10% of pregnant women and 13% of women who have just given birth experience a  mental disorder, primarily depression. In developing countries this is even higher, i.e. 15.6% during       pregnancy and 19.8% after child birth. </a:t>
            </a:r>
          </a:p>
          <a:p>
            <a:r>
              <a:rPr lang="en-US" sz="2400" dirty="0" smtClean="0">
                <a:latin typeface="Arial" pitchFamily="34" charset="0"/>
                <a:cs typeface="Arial" pitchFamily="34" charset="0"/>
              </a:rPr>
              <a:t>In severe cases mothers’ suffering might be so       severe that they may even commit suicide. In </a:t>
            </a:r>
            <a:r>
              <a:rPr lang="en-US" sz="2400" dirty="0" err="1" smtClean="0">
                <a:latin typeface="Arial" pitchFamily="34" charset="0"/>
                <a:cs typeface="Arial" pitchFamily="34" charset="0"/>
              </a:rPr>
              <a:t>additi</a:t>
            </a:r>
            <a:r>
              <a:rPr lang="en-US" sz="2400" dirty="0" smtClean="0">
                <a:latin typeface="Arial" pitchFamily="34" charset="0"/>
                <a:cs typeface="Arial" pitchFamily="34" charset="0"/>
              </a:rPr>
              <a:t>-on, the affected mothers cannot function properly. As a </a:t>
            </a:r>
            <a:r>
              <a:rPr lang="en-US" sz="2400" dirty="0" err="1" smtClean="0">
                <a:latin typeface="Arial" pitchFamily="34" charset="0"/>
                <a:cs typeface="Arial" pitchFamily="34" charset="0"/>
              </a:rPr>
              <a:t>result,the</a:t>
            </a:r>
            <a:r>
              <a:rPr lang="en-US" sz="2400" dirty="0" smtClean="0">
                <a:latin typeface="Arial" pitchFamily="34" charset="0"/>
                <a:cs typeface="Arial" pitchFamily="34" charset="0"/>
              </a:rPr>
              <a:t> children’s growth and development may be negatively affected as well.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04800"/>
            <a:ext cx="6563072" cy="460648"/>
          </a:xfrm>
        </p:spPr>
        <p:txBody>
          <a:bodyPr/>
          <a:lstStyle/>
          <a:p>
            <a:r>
              <a:rPr lang="en-US" altLang="ko-KR" sz="2400" b="1" dirty="0" smtClean="0"/>
              <a:t>Maternity/ Postpartum Blues: </a:t>
            </a:r>
            <a:r>
              <a:rPr lang="en-US" sz="2400" b="1" dirty="0" smtClean="0"/>
              <a:t>Definition</a:t>
            </a:r>
            <a:endParaRPr lang="en-US" sz="2400" b="1" dirty="0"/>
          </a:p>
        </p:txBody>
      </p:sp>
      <p:sp>
        <p:nvSpPr>
          <p:cNvPr id="4" name="Content Placeholder 3"/>
          <p:cNvSpPr>
            <a:spLocks noGrp="1"/>
          </p:cNvSpPr>
          <p:nvPr>
            <p:ph idx="10"/>
          </p:nvPr>
        </p:nvSpPr>
        <p:spPr>
          <a:xfrm>
            <a:off x="1524000" y="838200"/>
            <a:ext cx="7173144" cy="5154489"/>
          </a:xfrm>
        </p:spPr>
        <p:txBody>
          <a:bodyPr/>
          <a:lstStyle/>
          <a:p>
            <a:pPr algn="just">
              <a:buFont typeface="Arial" pitchFamily="34" charset="0"/>
              <a:buChar char="•"/>
            </a:pPr>
            <a:r>
              <a:rPr lang="en-US" sz="2200" dirty="0" smtClean="0">
                <a:latin typeface="Arial" pitchFamily="34" charset="0"/>
                <a:cs typeface="Arial" pitchFamily="34" charset="0"/>
              </a:rPr>
              <a:t>Maternity blues is a transient change of mood that occurs mainly between the 1st  and 10th day of post-    partum and is characterized by bursts of tears, tired- </a:t>
            </a:r>
            <a:r>
              <a:rPr lang="en-US" sz="2200" dirty="0" err="1" smtClean="0">
                <a:latin typeface="Arial" pitchFamily="34" charset="0"/>
                <a:cs typeface="Arial" pitchFamily="34" charset="0"/>
              </a:rPr>
              <a:t>ness</a:t>
            </a:r>
            <a:r>
              <a:rPr lang="en-US" sz="2200" dirty="0" smtClean="0">
                <a:latin typeface="Arial" pitchFamily="34" charset="0"/>
                <a:cs typeface="Arial" pitchFamily="34" charset="0"/>
              </a:rPr>
              <a:t>, mild depressive mood, anxiety and liability of   mood. </a:t>
            </a:r>
          </a:p>
          <a:p>
            <a:pPr algn="just">
              <a:buFont typeface="Arial" pitchFamily="34" charset="0"/>
              <a:buChar char="•"/>
            </a:pPr>
            <a:r>
              <a:rPr lang="en-US" sz="2200" dirty="0" smtClean="0">
                <a:latin typeface="Arial" pitchFamily="34" charset="0"/>
                <a:cs typeface="Arial" pitchFamily="34" charset="0"/>
              </a:rPr>
              <a:t>Postnatal blues are transient, a self limiting condition with no known serious after effects. Most women        recover from the blues within a day or two. </a:t>
            </a:r>
          </a:p>
          <a:p>
            <a:pPr algn="just">
              <a:buFont typeface="Arial" pitchFamily="34" charset="0"/>
              <a:buChar char="•"/>
            </a:pPr>
            <a:r>
              <a:rPr lang="en-US" sz="2200" dirty="0" smtClean="0">
                <a:latin typeface="Arial" pitchFamily="34" charset="0"/>
                <a:cs typeface="Arial" pitchFamily="34" charset="0"/>
              </a:rPr>
              <a:t>It occurs at any time between the third and tenth postnatal day. It is considered a normal reaction to child-   birth and affects about 70% to 80% of all postnatal    mothers.</a:t>
            </a:r>
          </a:p>
          <a:p>
            <a:pPr algn="just">
              <a:buFont typeface="Arial" pitchFamily="34" charset="0"/>
              <a:buChar char="•"/>
            </a:pPr>
            <a:r>
              <a:rPr lang="en-US" sz="2200" dirty="0" smtClean="0">
                <a:latin typeface="Arial" pitchFamily="34" charset="0"/>
                <a:cs typeface="Arial" pitchFamily="34" charset="0"/>
              </a:rPr>
              <a:t>These are more common in </a:t>
            </a:r>
            <a:r>
              <a:rPr lang="en-US" sz="2200" dirty="0" err="1" smtClean="0">
                <a:latin typeface="Arial" pitchFamily="34" charset="0"/>
                <a:cs typeface="Arial" pitchFamily="34" charset="0"/>
              </a:rPr>
              <a:t>primigravida</a:t>
            </a:r>
            <a:r>
              <a:rPr lang="en-US" sz="2200" dirty="0" smtClean="0">
                <a:latin typeface="Arial" pitchFamily="34" charset="0"/>
                <a:cs typeface="Arial" pitchFamily="34" charset="0"/>
              </a:rPr>
              <a:t> and in         those who complain of premenstrual tension.</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Postnatal Depression: Definition</a:t>
            </a:r>
            <a:endParaRPr lang="en-US" sz="3600" dirty="0"/>
          </a:p>
        </p:txBody>
      </p:sp>
      <p:sp>
        <p:nvSpPr>
          <p:cNvPr id="4" name="Content Placeholder 3"/>
          <p:cNvSpPr>
            <a:spLocks noGrp="1"/>
          </p:cNvSpPr>
          <p:nvPr>
            <p:ph idx="10"/>
          </p:nvPr>
        </p:nvSpPr>
        <p:spPr>
          <a:xfrm>
            <a:off x="1143000" y="990600"/>
            <a:ext cx="7554144" cy="5105400"/>
          </a:xfrm>
        </p:spPr>
        <p:txBody>
          <a:bodyPr/>
          <a:lstStyle/>
          <a:p>
            <a:pPr lvl="1" algn="just"/>
            <a:r>
              <a:rPr lang="en-US" sz="2400" dirty="0" smtClean="0">
                <a:latin typeface="Arial" pitchFamily="34" charset="0"/>
                <a:cs typeface="Arial" pitchFamily="34" charset="0"/>
              </a:rPr>
              <a:t>Postnatal depression is the most frequent </a:t>
            </a:r>
            <a:r>
              <a:rPr lang="en-US" sz="2400" dirty="0" err="1" smtClean="0">
                <a:latin typeface="Arial" pitchFamily="34" charset="0"/>
                <a:cs typeface="Arial" pitchFamily="34" charset="0"/>
              </a:rPr>
              <a:t>neu-rotic</a:t>
            </a:r>
            <a:r>
              <a:rPr lang="en-US" sz="2400" dirty="0" smtClean="0">
                <a:latin typeface="Arial" pitchFamily="34" charset="0"/>
                <a:cs typeface="Arial" pitchFamily="34" charset="0"/>
              </a:rPr>
              <a:t> disorder during postnatal period. </a:t>
            </a:r>
          </a:p>
          <a:p>
            <a:pPr lvl="1" algn="just"/>
            <a:r>
              <a:rPr lang="en-US" sz="2400" dirty="0" smtClean="0">
                <a:latin typeface="Arial" pitchFamily="34" charset="0"/>
                <a:cs typeface="Arial" pitchFamily="34" charset="0"/>
              </a:rPr>
              <a:t>It occurs in 10% to 15% of women. Onset is    usually  within the first postpartum month,       often on returning  home and usually between day 3 and day 1.</a:t>
            </a:r>
          </a:p>
          <a:p>
            <a:pPr lvl="1" algn="just"/>
            <a:r>
              <a:rPr lang="en-US" sz="2400" dirty="0" smtClean="0">
                <a:latin typeface="Arial" pitchFamily="34" charset="0"/>
                <a:cs typeface="Arial" pitchFamily="34" charset="0"/>
              </a:rPr>
              <a:t>A majority of women recover spontaneously. </a:t>
            </a:r>
          </a:p>
          <a:p>
            <a:pPr lvl="1" algn="just"/>
            <a:r>
              <a:rPr lang="en-US" sz="2400" dirty="0" smtClean="0">
                <a:latin typeface="Arial" pitchFamily="34" charset="0"/>
                <a:cs typeface="Arial" pitchFamily="34" charset="0"/>
              </a:rPr>
              <a:t>Maternity blues were significantly and positive-</a:t>
            </a:r>
            <a:r>
              <a:rPr lang="en-US" sz="2400" dirty="0" err="1" smtClean="0">
                <a:latin typeface="Arial" pitchFamily="34" charset="0"/>
                <a:cs typeface="Arial" pitchFamily="34" charset="0"/>
              </a:rPr>
              <a:t>ly</a:t>
            </a:r>
            <a:r>
              <a:rPr lang="en-US" sz="2400" dirty="0" smtClean="0">
                <a:latin typeface="Arial" pitchFamily="34" charset="0"/>
                <a:cs typeface="Arial" pitchFamily="34" charset="0"/>
              </a:rPr>
              <a:t> associated with postpartum depression at 1 month   after delivery. </a:t>
            </a:r>
          </a:p>
          <a:p>
            <a:pPr lvl="1" algn="just"/>
            <a:r>
              <a:rPr lang="en-US" sz="2400" dirty="0" smtClean="0">
                <a:latin typeface="Arial" pitchFamily="34" charset="0"/>
                <a:cs typeface="Arial" pitchFamily="34" charset="0"/>
              </a:rPr>
              <a:t>Women with severe blues are 2.8 times as       likely  to experience postpartum depression at 6 months as those without.</a:t>
            </a:r>
            <a:r>
              <a:rPr lang="en-US" sz="2400" dirty="0" smtClean="0"/>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600200" y="381000"/>
            <a:ext cx="6563072" cy="5638800"/>
          </a:xfrm>
        </p:spPr>
        <p:txBody>
          <a:bodyPr/>
          <a:lstStyle/>
          <a:p>
            <a:pPr lvl="1">
              <a:buNone/>
            </a:pPr>
            <a:r>
              <a:rPr lang="en-US" sz="2000" dirty="0" smtClean="0">
                <a:latin typeface="Arial" pitchFamily="34" charset="0"/>
                <a:cs typeface="Arial" pitchFamily="34" charset="0"/>
              </a:rPr>
              <a:t>The depressive episodes are manifested as </a:t>
            </a:r>
            <a:endParaRPr lang="en-US" sz="3400" dirty="0" smtClean="0">
              <a:latin typeface="Arial" pitchFamily="34" charset="0"/>
              <a:cs typeface="Arial" pitchFamily="34" charset="0"/>
            </a:endParaRPr>
          </a:p>
          <a:p>
            <a:pPr lvl="1">
              <a:buFont typeface="Arial" pitchFamily="34" charset="0"/>
              <a:buChar char="•"/>
            </a:pPr>
            <a:r>
              <a:rPr lang="en-US" sz="1800" dirty="0" smtClean="0">
                <a:latin typeface="Arial" pitchFamily="34" charset="0"/>
                <a:cs typeface="Arial" pitchFamily="34" charset="0"/>
              </a:rPr>
              <a:t>Poor concentration, </a:t>
            </a:r>
          </a:p>
          <a:p>
            <a:pPr lvl="1">
              <a:buFont typeface="Arial" pitchFamily="34" charset="0"/>
              <a:buChar char="•"/>
            </a:pPr>
            <a:r>
              <a:rPr lang="en-US" sz="1800" dirty="0" smtClean="0">
                <a:latin typeface="Arial" pitchFamily="34" charset="0"/>
                <a:cs typeface="Arial" pitchFamily="34" charset="0"/>
              </a:rPr>
              <a:t>feeling of guilt, </a:t>
            </a:r>
          </a:p>
          <a:p>
            <a:pPr lvl="1">
              <a:buFont typeface="Arial" pitchFamily="34" charset="0"/>
              <a:buChar char="•"/>
            </a:pPr>
            <a:r>
              <a:rPr lang="en-US" sz="1800" dirty="0" smtClean="0">
                <a:latin typeface="Arial" pitchFamily="34" charset="0"/>
                <a:cs typeface="Arial" pitchFamily="34" charset="0"/>
              </a:rPr>
              <a:t>loss of energy,</a:t>
            </a:r>
          </a:p>
          <a:p>
            <a:pPr lvl="1">
              <a:buFont typeface="Arial" pitchFamily="34" charset="0"/>
              <a:buChar char="•"/>
            </a:pPr>
            <a:r>
              <a:rPr lang="en-US" sz="1800" dirty="0" smtClean="0">
                <a:latin typeface="Arial" pitchFamily="34" charset="0"/>
                <a:cs typeface="Arial" pitchFamily="34" charset="0"/>
              </a:rPr>
              <a:t>Lack of interest in usual activities, </a:t>
            </a:r>
          </a:p>
          <a:p>
            <a:pPr lvl="1">
              <a:buFont typeface="Arial" pitchFamily="34" charset="0"/>
              <a:buChar char="•"/>
            </a:pPr>
            <a:r>
              <a:rPr lang="en-US" sz="1800" dirty="0" smtClean="0">
                <a:latin typeface="Arial" pitchFamily="34" charset="0"/>
                <a:cs typeface="Arial" pitchFamily="34" charset="0"/>
              </a:rPr>
              <a:t>social withdrawal,</a:t>
            </a:r>
          </a:p>
          <a:p>
            <a:pPr lvl="1">
              <a:buFont typeface="Arial" pitchFamily="34" charset="0"/>
              <a:buChar char="•"/>
            </a:pPr>
            <a:r>
              <a:rPr lang="en-US" sz="1800" dirty="0" smtClean="0">
                <a:latin typeface="Arial" pitchFamily="34" charset="0"/>
                <a:cs typeface="Arial" pitchFamily="34" charset="0"/>
              </a:rPr>
              <a:t>inability to cope, </a:t>
            </a:r>
          </a:p>
          <a:p>
            <a:pPr lvl="1">
              <a:buFont typeface="Arial" pitchFamily="34" charset="0"/>
              <a:buChar char="•"/>
            </a:pPr>
            <a:r>
              <a:rPr lang="en-US" sz="1800" dirty="0" smtClean="0">
                <a:latin typeface="Arial" pitchFamily="34" charset="0"/>
                <a:cs typeface="Arial" pitchFamily="34" charset="0"/>
              </a:rPr>
              <a:t>tiredness, irritability, </a:t>
            </a:r>
          </a:p>
          <a:p>
            <a:pPr lvl="1">
              <a:buFont typeface="Arial" pitchFamily="34" charset="0"/>
              <a:buChar char="•"/>
            </a:pPr>
            <a:r>
              <a:rPr lang="en-US" sz="1800" dirty="0" smtClean="0">
                <a:latin typeface="Arial" pitchFamily="34" charset="0"/>
                <a:cs typeface="Arial" pitchFamily="34" charset="0"/>
              </a:rPr>
              <a:t>anxiety,</a:t>
            </a:r>
          </a:p>
          <a:p>
            <a:pPr lvl="1">
              <a:buFont typeface="Arial" pitchFamily="34" charset="0"/>
              <a:buChar char="•"/>
            </a:pPr>
            <a:r>
              <a:rPr lang="en-US" sz="1800" dirty="0" smtClean="0">
                <a:latin typeface="Arial" pitchFamily="34" charset="0"/>
                <a:cs typeface="Arial" pitchFamily="34" charset="0"/>
              </a:rPr>
              <a:t>ruminative worry about the baby, </a:t>
            </a:r>
          </a:p>
          <a:p>
            <a:pPr lvl="1">
              <a:buFont typeface="Arial" pitchFamily="34" charset="0"/>
              <a:buChar char="•"/>
            </a:pPr>
            <a:r>
              <a:rPr lang="en-US" sz="1800" dirty="0" smtClean="0">
                <a:latin typeface="Arial" pitchFamily="34" charset="0"/>
                <a:cs typeface="Arial" pitchFamily="34" charset="0"/>
              </a:rPr>
              <a:t>guilt about their perceived poor mothering skills, </a:t>
            </a:r>
          </a:p>
          <a:p>
            <a:pPr lvl="1">
              <a:buFont typeface="Arial" pitchFamily="34" charset="0"/>
              <a:buChar char="•"/>
            </a:pPr>
            <a:r>
              <a:rPr lang="en-US" sz="1800" dirty="0" smtClean="0">
                <a:latin typeface="Arial" pitchFamily="34" charset="0"/>
                <a:cs typeface="Arial" pitchFamily="34" charset="0"/>
              </a:rPr>
              <a:t>sleep disturbances,</a:t>
            </a:r>
          </a:p>
          <a:p>
            <a:pPr lvl="1">
              <a:buFont typeface="Arial" pitchFamily="34" charset="0"/>
              <a:buChar char="•"/>
            </a:pPr>
            <a:r>
              <a:rPr lang="en-US" sz="1800" dirty="0" smtClean="0">
                <a:latin typeface="Arial" pitchFamily="34" charset="0"/>
                <a:cs typeface="Arial" pitchFamily="34" charset="0"/>
              </a:rPr>
              <a:t>depressive ideation and anomie (which is a painful     feeling of inability to experience love or pleasure).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533400"/>
            <a:ext cx="7524328" cy="533400"/>
          </a:xfrm>
        </p:spPr>
        <p:txBody>
          <a:bodyPr/>
          <a:lstStyle/>
          <a:p>
            <a:r>
              <a:rPr lang="en-US" sz="2800" dirty="0" smtClean="0"/>
              <a:t>Causes</a:t>
            </a:r>
            <a:endParaRPr lang="en-US" sz="2800" dirty="0"/>
          </a:p>
        </p:txBody>
      </p:sp>
      <p:sp>
        <p:nvSpPr>
          <p:cNvPr id="4" name="Content Placeholder 3"/>
          <p:cNvSpPr>
            <a:spLocks noGrp="1"/>
          </p:cNvSpPr>
          <p:nvPr>
            <p:ph idx="10"/>
          </p:nvPr>
        </p:nvSpPr>
        <p:spPr>
          <a:xfrm>
            <a:off x="1600200" y="1752600"/>
            <a:ext cx="7162800" cy="4114800"/>
          </a:xfrm>
        </p:spPr>
        <p:txBody>
          <a:bodyPr/>
          <a:lstStyle/>
          <a:p>
            <a:r>
              <a:rPr lang="en-US" sz="2400" dirty="0" smtClean="0">
                <a:solidFill>
                  <a:schemeClr val="tx1"/>
                </a:solidFill>
                <a:latin typeface="Arial" pitchFamily="34" charset="0"/>
                <a:cs typeface="Arial" pitchFamily="34" charset="0"/>
              </a:rPr>
              <a:t>Biological Factors</a:t>
            </a:r>
          </a:p>
          <a:p>
            <a:pPr lvl="1">
              <a:buFont typeface="Arial" pitchFamily="34" charset="0"/>
              <a:buChar char="•"/>
            </a:pPr>
            <a:r>
              <a:rPr lang="en-US" sz="2400" dirty="0" smtClean="0">
                <a:solidFill>
                  <a:schemeClr val="tx1"/>
                </a:solidFill>
                <a:latin typeface="Arial" pitchFamily="34" charset="0"/>
                <a:cs typeface="Arial" pitchFamily="34" charset="0"/>
              </a:rPr>
              <a:t>Major changes in level of hormones like     </a:t>
            </a:r>
            <a:r>
              <a:rPr lang="en-US" sz="2400" dirty="0" err="1" smtClean="0">
                <a:solidFill>
                  <a:schemeClr val="tx1"/>
                </a:solidFill>
                <a:latin typeface="Arial" pitchFamily="34" charset="0"/>
                <a:cs typeface="Arial" pitchFamily="34" charset="0"/>
              </a:rPr>
              <a:t>oestrogen</a:t>
            </a:r>
            <a:r>
              <a:rPr lang="en-US" sz="2400" dirty="0" smtClean="0">
                <a:solidFill>
                  <a:schemeClr val="tx1"/>
                </a:solidFill>
                <a:latin typeface="Arial" pitchFamily="34" charset="0"/>
                <a:cs typeface="Arial" pitchFamily="34" charset="0"/>
              </a:rPr>
              <a:t>  and </a:t>
            </a:r>
            <a:r>
              <a:rPr lang="en-US" sz="2400" dirty="0" err="1" smtClean="0">
                <a:solidFill>
                  <a:schemeClr val="tx1"/>
                </a:solidFill>
                <a:latin typeface="Arial" pitchFamily="34" charset="0"/>
                <a:cs typeface="Arial" pitchFamily="34" charset="0"/>
              </a:rPr>
              <a:t>progesteron</a:t>
            </a:r>
            <a:r>
              <a:rPr lang="en-US" sz="2400" dirty="0" smtClean="0">
                <a:solidFill>
                  <a:schemeClr val="tx1"/>
                </a:solidFill>
                <a:latin typeface="Arial" pitchFamily="34" charset="0"/>
                <a:cs typeface="Arial" pitchFamily="34" charset="0"/>
              </a:rPr>
              <a:t> during child     birth</a:t>
            </a:r>
          </a:p>
          <a:p>
            <a:pPr lvl="1">
              <a:buFont typeface="Arial" pitchFamily="34" charset="0"/>
              <a:buChar char="•"/>
            </a:pPr>
            <a:r>
              <a:rPr lang="en-US" sz="2400" dirty="0" smtClean="0">
                <a:latin typeface="Arial" pitchFamily="34" charset="0"/>
                <a:cs typeface="Arial" pitchFamily="34" charset="0"/>
              </a:rPr>
              <a:t>Obstetric factors, such as delivery complications or low birth weight.</a:t>
            </a:r>
          </a:p>
          <a:p>
            <a:pPr lvl="1">
              <a:buFont typeface="Arial" pitchFamily="34" charset="0"/>
              <a:buChar char="•"/>
            </a:pPr>
            <a:r>
              <a:rPr lang="en-US" sz="2400" dirty="0" smtClean="0">
                <a:solidFill>
                  <a:schemeClr val="tx1"/>
                </a:solidFill>
                <a:latin typeface="Arial" pitchFamily="34" charset="0"/>
                <a:cs typeface="Arial" pitchFamily="34" charset="0"/>
              </a:rPr>
              <a:t>Positive personal and family history of        depression</a:t>
            </a:r>
          </a:p>
          <a:p>
            <a:pPr lvl="1">
              <a:buFont typeface="Arial" pitchFamily="34" charset="0"/>
              <a:buChar char="•"/>
            </a:pPr>
            <a:endParaRPr lang="en-US" sz="2400" dirty="0" smtClean="0">
              <a:solidFill>
                <a:schemeClr val="tx1"/>
              </a:solidFill>
              <a:latin typeface="Arial" pitchFamily="34" charset="0"/>
              <a:cs typeface="Arial" pitchFamily="34" charset="0"/>
            </a:endParaRP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381000"/>
            <a:ext cx="6563072" cy="460648"/>
          </a:xfrm>
        </p:spPr>
        <p:txBody>
          <a:bodyPr/>
          <a:lstStyle/>
          <a:p>
            <a:endParaRPr lang="en-US" dirty="0"/>
          </a:p>
        </p:txBody>
      </p:sp>
      <p:sp>
        <p:nvSpPr>
          <p:cNvPr id="4" name="Content Placeholder 3"/>
          <p:cNvSpPr>
            <a:spLocks noGrp="1"/>
          </p:cNvSpPr>
          <p:nvPr>
            <p:ph idx="10"/>
          </p:nvPr>
        </p:nvSpPr>
        <p:spPr>
          <a:xfrm>
            <a:off x="1600200" y="1143000"/>
            <a:ext cx="7096944" cy="4849689"/>
          </a:xfrm>
        </p:spPr>
        <p:txBody>
          <a:bodyPr/>
          <a:lstStyle/>
          <a:p>
            <a:r>
              <a:rPr lang="en-US" sz="2000" dirty="0" smtClean="0">
                <a:solidFill>
                  <a:schemeClr val="tx1"/>
                </a:solidFill>
                <a:latin typeface="Arial" pitchFamily="34" charset="0"/>
                <a:cs typeface="Arial" pitchFamily="34" charset="0"/>
              </a:rPr>
              <a:t>Psychosocial Factors</a:t>
            </a:r>
          </a:p>
          <a:p>
            <a:pPr lvl="1">
              <a:buFont typeface="Arial" pitchFamily="34" charset="0"/>
              <a:buChar char="•"/>
            </a:pPr>
            <a:r>
              <a:rPr lang="en-US" sz="1800" dirty="0" smtClean="0">
                <a:latin typeface="Arial" pitchFamily="34" charset="0"/>
                <a:cs typeface="Arial" pitchFamily="34" charset="0"/>
              </a:rPr>
              <a:t>Fatigue after labor and delivery</a:t>
            </a:r>
          </a:p>
          <a:p>
            <a:pPr lvl="1">
              <a:buFont typeface="Arial" pitchFamily="34" charset="0"/>
              <a:buChar char="•"/>
            </a:pPr>
            <a:r>
              <a:rPr lang="en-US" sz="1800" dirty="0" smtClean="0">
                <a:latin typeface="Arial" pitchFamily="34" charset="0"/>
                <a:cs typeface="Arial" pitchFamily="34" charset="0"/>
              </a:rPr>
              <a:t>Caring for a newborn that requires 24/7 attention</a:t>
            </a:r>
          </a:p>
          <a:p>
            <a:pPr lvl="1">
              <a:buFont typeface="Arial" pitchFamily="34" charset="0"/>
              <a:buChar char="•"/>
            </a:pPr>
            <a:r>
              <a:rPr lang="en-US" sz="1800" dirty="0" smtClean="0">
                <a:latin typeface="Arial" pitchFamily="34" charset="0"/>
                <a:cs typeface="Arial" pitchFamily="34" charset="0"/>
              </a:rPr>
              <a:t>Sleep deprivation</a:t>
            </a:r>
          </a:p>
          <a:p>
            <a:pPr lvl="1">
              <a:buFont typeface="Arial" pitchFamily="34" charset="0"/>
              <a:buChar char="•"/>
            </a:pPr>
            <a:r>
              <a:rPr lang="en-US" sz="1800" dirty="0" smtClean="0">
                <a:latin typeface="Arial" pitchFamily="34" charset="0"/>
                <a:cs typeface="Arial" pitchFamily="34" charset="0"/>
              </a:rPr>
              <a:t>Lack of support from family and friends</a:t>
            </a:r>
          </a:p>
          <a:p>
            <a:pPr lvl="1">
              <a:buFont typeface="Arial" pitchFamily="34" charset="0"/>
              <a:buChar char="•"/>
            </a:pPr>
            <a:r>
              <a:rPr lang="en-US" sz="1800" dirty="0" smtClean="0">
                <a:latin typeface="Arial" pitchFamily="34" charset="0"/>
                <a:cs typeface="Arial" pitchFamily="34" charset="0"/>
              </a:rPr>
              <a:t>Marital or relationship strain</a:t>
            </a:r>
          </a:p>
          <a:p>
            <a:pPr lvl="1">
              <a:buFont typeface="Arial" pitchFamily="34" charset="0"/>
              <a:buChar char="•"/>
            </a:pPr>
            <a:r>
              <a:rPr lang="en-US" sz="1800" dirty="0" smtClean="0">
                <a:latin typeface="Arial" pitchFamily="34" charset="0"/>
                <a:cs typeface="Arial" pitchFamily="34" charset="0"/>
              </a:rPr>
              <a:t>Changes in home and work routines</a:t>
            </a:r>
          </a:p>
          <a:p>
            <a:pPr lvl="1">
              <a:buFont typeface="Arial" pitchFamily="34" charset="0"/>
              <a:buChar char="•"/>
            </a:pPr>
            <a:r>
              <a:rPr lang="en-US" sz="1800" dirty="0" smtClean="0">
                <a:latin typeface="Arial" pitchFamily="34" charset="0"/>
                <a:cs typeface="Arial" pitchFamily="34" charset="0"/>
              </a:rPr>
              <a:t>Financial stress/ low socioeconomic status</a:t>
            </a:r>
          </a:p>
          <a:p>
            <a:pPr lvl="1">
              <a:buFont typeface="Arial" pitchFamily="34" charset="0"/>
              <a:buChar char="•"/>
            </a:pPr>
            <a:r>
              <a:rPr lang="en-US" sz="1800" dirty="0" smtClean="0">
                <a:latin typeface="Arial" pitchFamily="34" charset="0"/>
                <a:cs typeface="Arial" pitchFamily="34" charset="0"/>
              </a:rPr>
              <a:t>Unrealistic expectations of self</a:t>
            </a:r>
          </a:p>
          <a:p>
            <a:pPr lvl="1">
              <a:buFont typeface="Arial" pitchFamily="34" charset="0"/>
              <a:buChar char="•"/>
            </a:pPr>
            <a:r>
              <a:rPr lang="en-US" sz="1800" dirty="0" smtClean="0">
                <a:latin typeface="Arial" pitchFamily="34" charset="0"/>
                <a:cs typeface="Arial" pitchFamily="34" charset="0"/>
              </a:rPr>
              <a:t>Societal or cultural pressure to "bounce back" quickly      </a:t>
            </a:r>
            <a:r>
              <a:rPr lang="en-US" sz="1800" smtClean="0">
                <a:latin typeface="Arial" pitchFamily="34" charset="0"/>
                <a:cs typeface="Arial" pitchFamily="34" charset="0"/>
              </a:rPr>
              <a:t>after pregnancy </a:t>
            </a:r>
            <a:r>
              <a:rPr lang="en-US" sz="1800" dirty="0" smtClean="0">
                <a:latin typeface="Arial" pitchFamily="34" charset="0"/>
                <a:cs typeface="Arial" pitchFamily="34" charset="0"/>
              </a:rPr>
              <a:t>and childbirth</a:t>
            </a:r>
          </a:p>
          <a:p>
            <a:pPr lvl="1">
              <a:buFont typeface="Arial" pitchFamily="34" charset="0"/>
              <a:buChar char="•"/>
            </a:pPr>
            <a:r>
              <a:rPr lang="en-US" sz="1800" dirty="0" smtClean="0">
                <a:latin typeface="Arial" pitchFamily="34" charset="0"/>
                <a:cs typeface="Arial" pitchFamily="34" charset="0"/>
              </a:rPr>
              <a:t>Overwhelmed and questioning ability to care for baby</a:t>
            </a:r>
          </a:p>
          <a:p>
            <a:pPr lvl="1">
              <a:buFont typeface="Arial" pitchFamily="34" charset="0"/>
              <a:buChar char="•"/>
            </a:pPr>
            <a:r>
              <a:rPr lang="en-US" sz="1800" dirty="0" smtClean="0">
                <a:latin typeface="Arial" pitchFamily="34" charset="0"/>
                <a:cs typeface="Arial" pitchFamily="34" charset="0"/>
              </a:rPr>
              <a:t>Anger, loss, or guilt, especially for parents of premature or sick  infants</a:t>
            </a:r>
          </a:p>
          <a:p>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Management of postpartum psychiatric   disorders </a:t>
            </a:r>
            <a:endParaRPr lang="en-US" sz="3200" dirty="0"/>
          </a:p>
        </p:txBody>
      </p:sp>
      <p:sp>
        <p:nvSpPr>
          <p:cNvPr id="4" name="Content Placeholder 3"/>
          <p:cNvSpPr>
            <a:spLocks noGrp="1"/>
          </p:cNvSpPr>
          <p:nvPr>
            <p:ph idx="10"/>
          </p:nvPr>
        </p:nvSpPr>
        <p:spPr>
          <a:xfrm>
            <a:off x="1600200" y="1447800"/>
            <a:ext cx="7096944" cy="4544889"/>
          </a:xfrm>
        </p:spPr>
        <p:txBody>
          <a:bodyPr/>
          <a:lstStyle/>
          <a:p>
            <a:pPr algn="just">
              <a:buFont typeface="Arial" pitchFamily="34" charset="0"/>
              <a:buChar char="•"/>
            </a:pPr>
            <a:r>
              <a:rPr lang="en-US" sz="2000" dirty="0" smtClean="0">
                <a:solidFill>
                  <a:schemeClr val="tx1"/>
                </a:solidFill>
                <a:latin typeface="Arial" pitchFamily="34" charset="0"/>
                <a:cs typeface="Arial" pitchFamily="34" charset="0"/>
              </a:rPr>
              <a:t>There is no specific therapy that can be suggested for     postpartum psychiatric disorders as the etiology of these         disorders is not clearly known. </a:t>
            </a:r>
          </a:p>
          <a:p>
            <a:pPr algn="just">
              <a:buFont typeface="Arial" pitchFamily="34" charset="0"/>
              <a:buChar char="•"/>
            </a:pPr>
            <a:r>
              <a:rPr lang="en-US" sz="2000" dirty="0" smtClean="0">
                <a:solidFill>
                  <a:schemeClr val="tx1"/>
                </a:solidFill>
                <a:latin typeface="Arial" pitchFamily="34" charset="0"/>
                <a:cs typeface="Arial" pitchFamily="34" charset="0"/>
              </a:rPr>
              <a:t>Different modalities of treatment are used, depending      upon the nature of clinical presentation of these disorders.</a:t>
            </a:r>
          </a:p>
          <a:p>
            <a:pPr algn="just">
              <a:buFont typeface="Arial" pitchFamily="34" charset="0"/>
              <a:buChar char="•"/>
            </a:pPr>
            <a:r>
              <a:rPr lang="en-US" sz="2000" dirty="0" smtClean="0">
                <a:solidFill>
                  <a:schemeClr val="tx1"/>
                </a:solidFill>
                <a:latin typeface="Arial" pitchFamily="34" charset="0"/>
                <a:cs typeface="Arial" pitchFamily="34" charset="0"/>
              </a:rPr>
              <a:t>It is usually advantageous for the mother to have contact with the baby if she desires so.</a:t>
            </a:r>
          </a:p>
          <a:p>
            <a:pPr algn="just">
              <a:buFont typeface="Arial" pitchFamily="34" charset="0"/>
              <a:buChar char="•"/>
            </a:pPr>
            <a:r>
              <a:rPr lang="en-US" sz="2000" dirty="0" smtClean="0">
                <a:solidFill>
                  <a:schemeClr val="tx1"/>
                </a:solidFill>
                <a:latin typeface="Arial" pitchFamily="34" charset="0"/>
                <a:cs typeface="Arial" pitchFamily="34" charset="0"/>
              </a:rPr>
              <a:t>But the visits must be closely supervised, especially if the mother is preoccupied with harming the infant.</a:t>
            </a:r>
          </a:p>
          <a:p>
            <a:pPr algn="just">
              <a:buFont typeface="Arial" pitchFamily="34" charset="0"/>
              <a:buChar char="•"/>
            </a:pPr>
            <a:r>
              <a:rPr lang="en-IN" sz="2000" dirty="0" smtClean="0">
                <a:solidFill>
                  <a:schemeClr val="tx1"/>
                </a:solidFill>
                <a:latin typeface="Arial" pitchFamily="34" charset="0"/>
                <a:cs typeface="Arial" pitchFamily="34" charset="0"/>
              </a:rPr>
              <a:t>In patients with worsening psychiatric illness during </a:t>
            </a:r>
            <a:r>
              <a:rPr lang="en-IN" sz="2000" dirty="0" err="1" smtClean="0">
                <a:solidFill>
                  <a:schemeClr val="tx1"/>
                </a:solidFill>
                <a:latin typeface="Arial" pitchFamily="34" charset="0"/>
                <a:cs typeface="Arial" pitchFamily="34" charset="0"/>
              </a:rPr>
              <a:t>pregn-ancy</a:t>
            </a:r>
            <a:r>
              <a:rPr lang="en-IN" sz="2000" dirty="0" smtClean="0">
                <a:solidFill>
                  <a:schemeClr val="tx1"/>
                </a:solidFill>
                <a:latin typeface="Arial" pitchFamily="34" charset="0"/>
                <a:cs typeface="Arial" pitchFamily="34" charset="0"/>
              </a:rPr>
              <a:t>, outpatient psychotherapy, hospitalization, and milieu therapy should be attempted before routine use of psycho-tropic medication.</a:t>
            </a:r>
          </a:p>
          <a:p>
            <a:endParaRPr lang="en-US" sz="2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2210</Words>
  <Application>Microsoft Office PowerPoint</Application>
  <PresentationFormat>On-screen Show (4:3)</PresentationFormat>
  <Paragraphs>184</Paragraphs>
  <Slides>30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맑은 고딕</vt:lpstr>
      <vt:lpstr>Arial</vt:lpstr>
      <vt:lpstr>Calibri</vt:lpstr>
      <vt:lpstr>Times New Roman</vt:lpstr>
      <vt:lpstr>Wingdings</vt:lpstr>
      <vt:lpstr>Office Theme</vt:lpstr>
      <vt:lpstr>Custom Design</vt:lpstr>
      <vt:lpstr>PowerPoint Presentation</vt:lpstr>
      <vt:lpstr> </vt:lpstr>
      <vt:lpstr>PowerPoint Presentation</vt:lpstr>
      <vt:lpstr>PowerPoint Presentation</vt:lpstr>
      <vt:lpstr>Postnatal Depression: Definition</vt:lpstr>
      <vt:lpstr>PowerPoint Presentation</vt:lpstr>
      <vt:lpstr>Causes</vt:lpstr>
      <vt:lpstr>PowerPoint Presentation</vt:lpstr>
      <vt:lpstr>Management of postpartum psychiatric   disorders </vt:lpstr>
      <vt:lpstr>Postpartum blues</vt:lpstr>
      <vt:lpstr>Postpartum depression</vt:lpstr>
      <vt:lpstr>Pharmacological </vt:lpstr>
      <vt:lpstr>Post partum Psychosis</vt:lpstr>
      <vt:lpstr>Etiology </vt:lpstr>
      <vt:lpstr>Psychological factors</vt:lpstr>
      <vt:lpstr>Signs and symptoms of postpartum        psychosis </vt:lpstr>
      <vt:lpstr>PowerPoint Presentation</vt:lpstr>
      <vt:lpstr>Management</vt:lpstr>
      <vt:lpstr>Non pharmacological management of    maternal mental health disorders</vt:lpstr>
      <vt:lpstr>Non pharmacological</vt:lpstr>
      <vt:lpstr>Contd..</vt:lpstr>
      <vt:lpstr>Nursing management of maternal   mental health disorders</vt:lpstr>
      <vt:lpstr>Nursing diagnosis</vt:lpstr>
      <vt:lpstr>Nursing interventions </vt:lpstr>
      <vt:lpstr>Nursing interventions contd..</vt:lpstr>
      <vt:lpstr>Nursing intervention contd..</vt:lpstr>
      <vt:lpstr>Nursing interventions contd..</vt:lpstr>
      <vt:lpstr>Evaluation </vt:lpstr>
      <vt:lpstr>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Microsoft account</cp:lastModifiedBy>
  <cp:revision>39</cp:revision>
  <dcterms:created xsi:type="dcterms:W3CDTF">2014-04-01T16:35:38Z</dcterms:created>
  <dcterms:modified xsi:type="dcterms:W3CDTF">2020-12-02T04:12:26Z</dcterms:modified>
</cp:coreProperties>
</file>