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handoutMasterIdLst>
    <p:handoutMasterId r:id="rId58"/>
  </p:handoutMasterIdLst>
  <p:sldIdLst>
    <p:sldId id="257" r:id="rId2"/>
    <p:sldId id="442" r:id="rId3"/>
    <p:sldId id="444" r:id="rId4"/>
    <p:sldId id="445" r:id="rId5"/>
    <p:sldId id="446" r:id="rId6"/>
    <p:sldId id="447" r:id="rId7"/>
    <p:sldId id="448" r:id="rId8"/>
    <p:sldId id="449" r:id="rId9"/>
    <p:sldId id="450" r:id="rId10"/>
    <p:sldId id="451"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305" r:id="rId26"/>
    <p:sldId id="282" r:id="rId27"/>
    <p:sldId id="310" r:id="rId28"/>
    <p:sldId id="311" r:id="rId29"/>
    <p:sldId id="283" r:id="rId30"/>
    <p:sldId id="284" r:id="rId31"/>
    <p:sldId id="308" r:id="rId32"/>
    <p:sldId id="285" r:id="rId33"/>
    <p:sldId id="372" r:id="rId34"/>
    <p:sldId id="373" r:id="rId35"/>
    <p:sldId id="374" r:id="rId36"/>
    <p:sldId id="375" r:id="rId37"/>
    <p:sldId id="376" r:id="rId38"/>
    <p:sldId id="377" r:id="rId39"/>
    <p:sldId id="378" r:id="rId40"/>
    <p:sldId id="432" r:id="rId41"/>
    <p:sldId id="433" r:id="rId42"/>
    <p:sldId id="434" r:id="rId43"/>
    <p:sldId id="440"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3D9B55C-941B-4B84-BFFA-70F7390CC94E}" type="datetimeFigureOut">
              <a:rPr lang="en-US" smtClean="0"/>
              <a:pPr/>
              <a:t>12/22/2020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25B4A24-5932-4C7E-9372-1F1995C04172}" type="slidenum">
              <a:rPr lang="en-US" smtClean="0"/>
              <a:pPr/>
              <a:t>‹#›</a:t>
            </a:fld>
            <a:endParaRPr lang="en-US"/>
          </a:p>
        </p:txBody>
      </p:sp>
    </p:spTree>
    <p:extLst>
      <p:ext uri="{BB962C8B-B14F-4D97-AF65-F5344CB8AC3E}">
        <p14:creationId xmlns:p14="http://schemas.microsoft.com/office/powerpoint/2010/main" val="34272781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1C594A8-F805-4846-BDC9-978C77BE87CC}"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94A8-F805-4846-BDC9-978C77BE87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94A8-F805-4846-BDC9-978C77BE87C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94A8-F805-4846-BDC9-978C77BE87CC}"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1C594A8-F805-4846-BDC9-978C77BE87C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594A8-F805-4846-BDC9-978C77BE87CC}"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C594A8-F805-4846-BDC9-978C77BE87CC}"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C594A8-F805-4846-BDC9-978C77BE87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C594A8-F805-4846-BDC9-978C77BE87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594A8-F805-4846-BDC9-978C77BE87CC}"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198034-B249-419B-A354-DAB4B88C7929}" type="datetimeFigureOut">
              <a:rPr lang="en-IN" smtClean="0"/>
              <a:pPr/>
              <a:t>22-12-2020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1C594A8-F805-4846-BDC9-978C77BE87CC}"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F198034-B249-419B-A354-DAB4B88C7929}" type="datetimeFigureOut">
              <a:rPr lang="en-IN" smtClean="0"/>
              <a:pPr/>
              <a:t>22-12-2020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1C594A8-F805-4846-BDC9-978C77BE87C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371600" y="3356992"/>
            <a:ext cx="6872808" cy="2016224"/>
          </a:xfrm>
        </p:spPr>
        <p:txBody>
          <a:bodyPr>
            <a:normAutofit/>
          </a:bodyPr>
          <a:lstStyle/>
          <a:p>
            <a:pPr lvl="8" algn="just"/>
            <a:r>
              <a:rPr lang="en-US" sz="2500" cap="none" dirty="0" smtClean="0">
                <a:latin typeface="Times New Roman" pitchFamily="18" charset="0"/>
                <a:cs typeface="Times New Roman" pitchFamily="18" charset="0"/>
              </a:rPr>
              <a:t>	</a:t>
            </a:r>
            <a:endParaRPr lang="en-IN" sz="2500" cap="none" dirty="0">
              <a:solidFill>
                <a:schemeClr val="tx1"/>
              </a:solidFill>
              <a:latin typeface="Times New Roman" pitchFamily="18" charset="0"/>
              <a:cs typeface="Times New Roman" pitchFamily="18" charset="0"/>
            </a:endParaRPr>
          </a:p>
        </p:txBody>
      </p:sp>
      <p:sp>
        <p:nvSpPr>
          <p:cNvPr id="5" name="Title 4"/>
          <p:cNvSpPr>
            <a:spLocks noGrp="1"/>
          </p:cNvSpPr>
          <p:nvPr>
            <p:ph type="ctrTitle"/>
          </p:nvPr>
        </p:nvSpPr>
        <p:spPr>
          <a:xfrm>
            <a:off x="251520" y="764704"/>
            <a:ext cx="8640960" cy="2880320"/>
          </a:xfrm>
        </p:spPr>
        <p:txBody>
          <a:bodyPr>
            <a:noAutofit/>
          </a:bodyPr>
          <a:lstStyle/>
          <a:p>
            <a:r>
              <a:rPr lang="en-US" sz="5000" dirty="0" smtClean="0"/>
              <a:t>Unit-3</a:t>
            </a:r>
            <a:br>
              <a:rPr lang="en-US" sz="5000" dirty="0" smtClean="0"/>
            </a:br>
            <a:r>
              <a:rPr lang="en-US" sz="5000" dirty="0" smtClean="0"/>
              <a:t>Therapeutic Relationship</a:t>
            </a:r>
            <a:endParaRPr lang="en-IN" sz="5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p:txBody>
          <a:bodyPr>
            <a:normAutofit/>
          </a:bodyPr>
          <a:lstStyle/>
          <a:p>
            <a:pPr algn="just"/>
            <a:r>
              <a:rPr lang="en-US" sz="2600" dirty="0" smtClean="0">
                <a:latin typeface="Times New Roman" pitchFamily="18" charset="0"/>
                <a:cs typeface="Times New Roman" pitchFamily="18" charset="0"/>
              </a:rPr>
              <a:t>In a therapeutic relationship, the nurse and patient work together towards the goal or assisting the patient to regain the inner resources in order to meet life challenges and facilitate growth.</a:t>
            </a:r>
          </a:p>
          <a:p>
            <a:pPr algn="just"/>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1282154"/>
          </a:xfrm>
        </p:spPr>
        <p:txBody>
          <a:bodyPr>
            <a:normAutofit fontScale="90000"/>
          </a:bodyPr>
          <a:lstStyle/>
          <a:p>
            <a:r>
              <a:rPr lang="en-US" dirty="0" smtClean="0"/>
              <a:t>Phases of therapeutic nurse-client relationship</a:t>
            </a:r>
            <a:endParaRPr lang="en-IN" dirty="0"/>
          </a:p>
        </p:txBody>
      </p:sp>
      <p:sp>
        <p:nvSpPr>
          <p:cNvPr id="3" name="Content Placeholder 2"/>
          <p:cNvSpPr>
            <a:spLocks noGrp="1"/>
          </p:cNvSpPr>
          <p:nvPr>
            <p:ph sz="quarter" idx="1"/>
          </p:nvPr>
        </p:nvSpPr>
        <p:spPr>
          <a:xfrm>
            <a:off x="457200" y="1600200"/>
            <a:ext cx="8363272" cy="5069160"/>
          </a:xfrm>
        </p:spPr>
        <p:txBody>
          <a:bodyPr>
            <a:normAutofit/>
          </a:bodyPr>
          <a:lstStyle/>
          <a:p>
            <a:pPr algn="just"/>
            <a:r>
              <a:rPr lang="en-IN" sz="2600" dirty="0" smtClean="0">
                <a:latin typeface="Times New Roman" pitchFamily="18" charset="0"/>
                <a:cs typeface="Times New Roman" pitchFamily="18" charset="0"/>
              </a:rPr>
              <a:t>Psychiatric nurses use interpersonal relationship development as the primary intervention with clients in various psychiatric/mental health settings. </a:t>
            </a:r>
          </a:p>
          <a:p>
            <a:pPr algn="just"/>
            <a:endParaRPr lang="en-US"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This is congruent with </a:t>
            </a:r>
            <a:r>
              <a:rPr lang="en-IN" sz="2600" dirty="0" err="1" smtClean="0">
                <a:latin typeface="Times New Roman" pitchFamily="18" charset="0"/>
                <a:cs typeface="Times New Roman" pitchFamily="18" charset="0"/>
              </a:rPr>
              <a:t>Peplau’s</a:t>
            </a:r>
            <a:r>
              <a:rPr lang="en-IN" sz="2600" dirty="0" smtClean="0">
                <a:latin typeface="Times New Roman" pitchFamily="18" charset="0"/>
                <a:cs typeface="Times New Roman" pitchFamily="18" charset="0"/>
              </a:rPr>
              <a:t> (1962) identification of </a:t>
            </a:r>
            <a:r>
              <a:rPr lang="en-IN" sz="2600" dirty="0" err="1" smtClean="0">
                <a:latin typeface="Times New Roman" pitchFamily="18" charset="0"/>
                <a:cs typeface="Times New Roman" pitchFamily="18" charset="0"/>
              </a:rPr>
              <a:t>counseling</a:t>
            </a:r>
            <a:r>
              <a:rPr lang="en-IN" sz="2600" dirty="0" smtClean="0">
                <a:latin typeface="Times New Roman" pitchFamily="18" charset="0"/>
                <a:cs typeface="Times New Roman" pitchFamily="18" charset="0"/>
              </a:rPr>
              <a:t> as the major </a:t>
            </a:r>
            <a:r>
              <a:rPr lang="en-IN" sz="2600" dirty="0" err="1" smtClean="0">
                <a:latin typeface="Times New Roman" pitchFamily="18" charset="0"/>
                <a:cs typeface="Times New Roman" pitchFamily="18" charset="0"/>
              </a:rPr>
              <a:t>subrole</a:t>
            </a:r>
            <a:r>
              <a:rPr lang="en-IN" sz="2600" dirty="0" smtClean="0">
                <a:latin typeface="Times New Roman" pitchFamily="18" charset="0"/>
                <a:cs typeface="Times New Roman" pitchFamily="18" charset="0"/>
              </a:rPr>
              <a:t> of nursing in psychiatry. Sullivan (1953), from whom </a:t>
            </a:r>
            <a:r>
              <a:rPr lang="en-IN" sz="2600" dirty="0" err="1" smtClean="0">
                <a:latin typeface="Times New Roman" pitchFamily="18" charset="0"/>
                <a:cs typeface="Times New Roman" pitchFamily="18" charset="0"/>
              </a:rPr>
              <a:t>Peplau</a:t>
            </a:r>
            <a:r>
              <a:rPr lang="en-IN" sz="2600" dirty="0" smtClean="0">
                <a:latin typeface="Times New Roman" pitchFamily="18" charset="0"/>
                <a:cs typeface="Times New Roman" pitchFamily="18" charset="0"/>
              </a:rPr>
              <a:t> patterned her own interpersonal theory of nursing, strongly believed that many emotional problems were closely related to difficulties with interpersonal relationships.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a:t>
            </a:r>
            <a:endParaRPr lang="en-IN" dirty="0"/>
          </a:p>
        </p:txBody>
      </p:sp>
      <p:sp>
        <p:nvSpPr>
          <p:cNvPr id="3" name="Content Placeholder 2"/>
          <p:cNvSpPr>
            <a:spLocks noGrp="1"/>
          </p:cNvSpPr>
          <p:nvPr>
            <p:ph sz="quarter" idx="1"/>
          </p:nvPr>
        </p:nvSpPr>
        <p:spPr/>
        <p:txBody>
          <a:bodyPr>
            <a:normAutofit/>
          </a:bodyPr>
          <a:lstStyle/>
          <a:p>
            <a:pPr algn="just"/>
            <a:r>
              <a:rPr lang="en-US" sz="2700" dirty="0" smtClean="0">
                <a:latin typeface="Times New Roman" pitchFamily="18" charset="0"/>
                <a:cs typeface="Times New Roman" pitchFamily="18" charset="0"/>
              </a:rPr>
              <a:t>Pre-interaction phase</a:t>
            </a:r>
          </a:p>
          <a:p>
            <a:pPr algn="just"/>
            <a:r>
              <a:rPr lang="en-US" sz="2700" dirty="0" smtClean="0">
                <a:latin typeface="Times New Roman" pitchFamily="18" charset="0"/>
                <a:cs typeface="Times New Roman" pitchFamily="18" charset="0"/>
              </a:rPr>
              <a:t>Orientation (Introductory)phase</a:t>
            </a:r>
          </a:p>
          <a:p>
            <a:pPr algn="just"/>
            <a:r>
              <a:rPr lang="en-US" sz="2700" dirty="0" smtClean="0">
                <a:latin typeface="Times New Roman" pitchFamily="18" charset="0"/>
                <a:cs typeface="Times New Roman" pitchFamily="18" charset="0"/>
              </a:rPr>
              <a:t>Working phase</a:t>
            </a:r>
          </a:p>
          <a:p>
            <a:pPr algn="just"/>
            <a:r>
              <a:rPr lang="en-US" sz="2700" dirty="0" smtClean="0">
                <a:latin typeface="Times New Roman" pitchFamily="18" charset="0"/>
                <a:cs typeface="Times New Roman" pitchFamily="18" charset="0"/>
              </a:rPr>
              <a:t>Termination phase</a:t>
            </a:r>
          </a:p>
          <a:p>
            <a:pPr algn="just"/>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Pre-interaction phase</a:t>
            </a:r>
            <a:endParaRPr lang="en-IN" dirty="0"/>
          </a:p>
        </p:txBody>
      </p:sp>
      <p:sp>
        <p:nvSpPr>
          <p:cNvPr id="3" name="Content Placeholder 2"/>
          <p:cNvSpPr>
            <a:spLocks noGrp="1"/>
          </p:cNvSpPr>
          <p:nvPr>
            <p:ph sz="quarter" idx="1"/>
          </p:nvPr>
        </p:nvSpPr>
        <p:spPr>
          <a:xfrm>
            <a:off x="323528" y="1600200"/>
            <a:ext cx="8352928" cy="5257800"/>
          </a:xfrm>
        </p:spPr>
        <p:txBody>
          <a:bodyPr>
            <a:noAutofit/>
          </a:bodyPr>
          <a:lstStyle/>
          <a:p>
            <a:pPr algn="just"/>
            <a:r>
              <a:rPr lang="en-IN" sz="2600" dirty="0" smtClean="0">
                <a:latin typeface="Times New Roman" pitchFamily="18" charset="0"/>
                <a:cs typeface="Times New Roman" pitchFamily="18" charset="0"/>
              </a:rPr>
              <a:t>The pre-interaction phase involves preparation for the first encounter with the client.</a:t>
            </a:r>
          </a:p>
          <a:p>
            <a:pPr algn="just"/>
            <a:endParaRPr lang="en-IN"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phase begins when the nurse is assigned to initiate a therapeutic relationship and includes all that the nurse thinks, feel or does immediately prior to the first interaction with the patient.</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nurse’s initial task is one of self exploration.</a:t>
            </a:r>
            <a:endParaRPr lang="en-IN" sz="2600" dirty="0" smtClean="0">
              <a:latin typeface="Times New Roman" pitchFamily="18" charset="0"/>
              <a:cs typeface="Times New Roman" pitchFamily="18" charset="0"/>
            </a:endParaRPr>
          </a:p>
          <a:p>
            <a:pPr algn="just">
              <a:buNone/>
            </a:pPr>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in pre-interaction phase</a:t>
            </a:r>
            <a:endParaRPr lang="en-IN" dirty="0"/>
          </a:p>
        </p:txBody>
      </p:sp>
      <p:sp>
        <p:nvSpPr>
          <p:cNvPr id="3" name="Content Placeholder 2"/>
          <p:cNvSpPr>
            <a:spLocks noGrp="1"/>
          </p:cNvSpPr>
          <p:nvPr>
            <p:ph sz="quarter" idx="1"/>
          </p:nvPr>
        </p:nvSpPr>
        <p:spPr>
          <a:xfrm>
            <a:off x="457200" y="1600200"/>
            <a:ext cx="7931224" cy="4873752"/>
          </a:xfrm>
        </p:spPr>
        <p:txBody>
          <a:bodyPr/>
          <a:lstStyle/>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Obtaining available information about the client from his or her chart, significant others, or other health team members. From this information, the initial assessment is begun. </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Examining one’s feelings, fears, and anxieties about working with a particular client. For example, the nurse may have been reared in an alcoholic family and have ambivalent feelings about caring for a client who is alcohol dependent. </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or orientation phase</a:t>
            </a:r>
            <a:endParaRPr lang="en-IN" dirty="0"/>
          </a:p>
        </p:txBody>
      </p:sp>
      <p:sp>
        <p:nvSpPr>
          <p:cNvPr id="3" name="Content Placeholder 2"/>
          <p:cNvSpPr>
            <a:spLocks noGrp="1"/>
          </p:cNvSpPr>
          <p:nvPr>
            <p:ph sz="quarter" idx="1"/>
          </p:nvPr>
        </p:nvSpPr>
        <p:spPr>
          <a:xfrm>
            <a:off x="611560" y="1447800"/>
            <a:ext cx="8075240" cy="5149552"/>
          </a:xfrm>
        </p:spPr>
        <p:txBody>
          <a:bodyPr>
            <a:normAutofit lnSpcReduction="10000"/>
          </a:bodyPr>
          <a:lstStyle/>
          <a:p>
            <a:pPr algn="just"/>
            <a:r>
              <a:rPr lang="en-IN" sz="2700" dirty="0" smtClean="0">
                <a:latin typeface="Times New Roman" pitchFamily="18" charset="0"/>
                <a:cs typeface="Times New Roman" pitchFamily="18" charset="0"/>
              </a:rPr>
              <a:t>During the orientation phase, the nurse and client become acquainted.</a:t>
            </a:r>
          </a:p>
          <a:p>
            <a:pPr algn="just"/>
            <a:endParaRPr lang="en-IN" sz="2700" dirty="0" smtClean="0">
              <a:latin typeface="Times New Roman" pitchFamily="18" charset="0"/>
              <a:cs typeface="Times New Roman" pitchFamily="18" charset="0"/>
            </a:endParaRPr>
          </a:p>
          <a:p>
            <a:pPr algn="just"/>
            <a:r>
              <a:rPr lang="en-US" sz="2700" dirty="0" smtClean="0">
                <a:latin typeface="Times New Roman" pitchFamily="18" charset="0"/>
                <a:cs typeface="Times New Roman" pitchFamily="18" charset="0"/>
              </a:rPr>
              <a:t>One of the nurse’s primary concern is to find out why the patient sought help.</a:t>
            </a:r>
          </a:p>
          <a:p>
            <a:pPr algn="just"/>
            <a:endParaRPr lang="en-US" sz="2700" dirty="0" smtClean="0">
              <a:latin typeface="Times New Roman" pitchFamily="18" charset="0"/>
              <a:cs typeface="Times New Roman" pitchFamily="18" charset="0"/>
            </a:endParaRPr>
          </a:p>
          <a:p>
            <a:pPr algn="just"/>
            <a:r>
              <a:rPr lang="en-US" sz="2700" dirty="0" smtClean="0">
                <a:latin typeface="Times New Roman" pitchFamily="18" charset="0"/>
                <a:cs typeface="Times New Roman" pitchFamily="18" charset="0"/>
              </a:rPr>
              <a:t>This forms the basis of the nursing assessment and helps the nurse focus on the patient’s problem and to determine patient’s level of motivation.</a:t>
            </a:r>
          </a:p>
          <a:p>
            <a:pPr algn="just"/>
            <a:endParaRPr lang="en-US" sz="2700" dirty="0" smtClean="0">
              <a:latin typeface="Times New Roman" pitchFamily="18" charset="0"/>
              <a:cs typeface="Times New Roman" pitchFamily="18" charset="0"/>
            </a:endParaRPr>
          </a:p>
          <a:p>
            <a:pPr algn="just"/>
            <a:r>
              <a:rPr lang="en-US" sz="2700" dirty="0" smtClean="0">
                <a:latin typeface="Times New Roman" pitchFamily="18" charset="0"/>
                <a:cs typeface="Times New Roman" pitchFamily="18" charset="0"/>
              </a:rPr>
              <a:t>Termination begins during orientation phase by establishing time parameters.</a:t>
            </a:r>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during orientation/ introductory phase</a:t>
            </a:r>
            <a:endParaRPr lang="en-IN" dirty="0"/>
          </a:p>
        </p:txBody>
      </p:sp>
      <p:sp>
        <p:nvSpPr>
          <p:cNvPr id="3" name="Content Placeholder 2"/>
          <p:cNvSpPr>
            <a:spLocks noGrp="1"/>
          </p:cNvSpPr>
          <p:nvPr>
            <p:ph sz="quarter" idx="1"/>
          </p:nvPr>
        </p:nvSpPr>
        <p:spPr>
          <a:xfrm>
            <a:off x="457200" y="1600200"/>
            <a:ext cx="8003232" cy="4873752"/>
          </a:xfrm>
        </p:spPr>
        <p:txBody>
          <a:bodyPr>
            <a:normAutofit fontScale="92500" lnSpcReduction="10000"/>
          </a:bodyPr>
          <a:lstStyle/>
          <a:p>
            <a:pPr marL="457200" indent="-457200" algn="just">
              <a:buFont typeface="+mj-lt"/>
              <a:buAutoNum type="arabicPeriod"/>
            </a:pPr>
            <a:r>
              <a:rPr lang="en-IN" dirty="0" smtClean="0">
                <a:latin typeface="Times New Roman" pitchFamily="18" charset="0"/>
                <a:cs typeface="Times New Roman" pitchFamily="18" charset="0"/>
              </a:rPr>
              <a:t>Creating an environment for the establishment of trust and rapport. </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Establishing a contract for intervention that details the expectations and responsibilities of both nurse and client.</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Gathering assessment information to build a strong client data base.</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Identifying the client’s strengths and limitations.</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Formulating nursing diagnoses.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484784"/>
            <a:ext cx="8147248" cy="5112568"/>
          </a:xfrm>
        </p:spPr>
        <p:txBody>
          <a:bodyPr>
            <a:normAutofit/>
          </a:bodyPr>
          <a:lstStyle/>
          <a:p>
            <a:pPr marL="457200" indent="-457200" algn="just">
              <a:buFont typeface="+mj-lt"/>
              <a:buAutoNum type="arabicPeriod" startAt="6"/>
            </a:pPr>
            <a:r>
              <a:rPr lang="en-IN" sz="2500" dirty="0" smtClean="0">
                <a:latin typeface="Times New Roman" pitchFamily="18" charset="0"/>
                <a:cs typeface="Times New Roman" pitchFamily="18" charset="0"/>
              </a:rPr>
              <a:t>Setting goals that are mutually agreeable to the nurse and client.</a:t>
            </a:r>
          </a:p>
          <a:p>
            <a:pPr marL="457200" indent="-457200" algn="just">
              <a:buFont typeface="+mj-lt"/>
              <a:buAutoNum type="arabicPeriod" startAt="6"/>
            </a:pPr>
            <a:endParaRPr lang="en-IN" sz="2500" dirty="0" smtClean="0">
              <a:latin typeface="Times New Roman" pitchFamily="18" charset="0"/>
              <a:cs typeface="Times New Roman" pitchFamily="18" charset="0"/>
            </a:endParaRPr>
          </a:p>
          <a:p>
            <a:pPr marL="457200" indent="-457200" algn="just">
              <a:buFont typeface="+mj-lt"/>
              <a:buAutoNum type="arabicPeriod" startAt="6"/>
            </a:pPr>
            <a:r>
              <a:rPr lang="en-IN" sz="2500" dirty="0" smtClean="0">
                <a:latin typeface="Times New Roman" pitchFamily="18" charset="0"/>
                <a:cs typeface="Times New Roman" pitchFamily="18" charset="0"/>
              </a:rPr>
              <a:t>Developing a plan of action that is realistic for meeting the established goals.</a:t>
            </a:r>
          </a:p>
          <a:p>
            <a:pPr marL="457200" indent="-457200" algn="just">
              <a:buFont typeface="+mj-lt"/>
              <a:buAutoNum type="arabicPeriod" startAt="6"/>
            </a:pPr>
            <a:endParaRPr lang="en-IN" sz="2500" dirty="0" smtClean="0">
              <a:latin typeface="Times New Roman" pitchFamily="18" charset="0"/>
              <a:cs typeface="Times New Roman" pitchFamily="18" charset="0"/>
            </a:endParaRPr>
          </a:p>
          <a:p>
            <a:pPr marL="457200" indent="-457200" algn="just">
              <a:buFont typeface="+mj-lt"/>
              <a:buAutoNum type="arabicPeriod" startAt="6"/>
            </a:pPr>
            <a:r>
              <a:rPr lang="en-IN" sz="2500" dirty="0" smtClean="0">
                <a:latin typeface="Times New Roman" pitchFamily="18" charset="0"/>
                <a:cs typeface="Times New Roman" pitchFamily="18" charset="0"/>
              </a:rPr>
              <a:t>Exploring feelings of both the client and nurse in terms of the introductory phase. Introductions are often uncomfortable, and the participants may experience some anxiety until a degree of rapport has been established.</a:t>
            </a:r>
            <a:endParaRPr lang="en-IN"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Formulating a contract</a:t>
            </a:r>
            <a:endParaRPr lang="en-IN" dirty="0"/>
          </a:p>
        </p:txBody>
      </p:sp>
      <p:sp>
        <p:nvSpPr>
          <p:cNvPr id="3" name="Content Placeholder 2"/>
          <p:cNvSpPr>
            <a:spLocks noGrp="1"/>
          </p:cNvSpPr>
          <p:nvPr>
            <p:ph sz="quarter" idx="1"/>
          </p:nvPr>
        </p:nvSpPr>
        <p:spPr>
          <a:xfrm>
            <a:off x="467544" y="1447800"/>
            <a:ext cx="8219256" cy="5410200"/>
          </a:xfrm>
        </p:spPr>
        <p:txBody>
          <a:bodyPr>
            <a:normAutofit lnSpcReduction="10000"/>
          </a:bodyPr>
          <a:lstStyle/>
          <a:p>
            <a:pPr algn="just"/>
            <a:r>
              <a:rPr lang="en-US" dirty="0" smtClean="0">
                <a:latin typeface="Times New Roman" pitchFamily="18" charset="0"/>
                <a:cs typeface="Times New Roman" pitchFamily="18" charset="0"/>
              </a:rPr>
              <a:t>Is a mutual process.</a:t>
            </a:r>
          </a:p>
          <a:p>
            <a:pPr algn="just"/>
            <a:r>
              <a:rPr lang="en-US" dirty="0" smtClean="0">
                <a:latin typeface="Times New Roman" pitchFamily="18" charset="0"/>
                <a:cs typeface="Times New Roman" pitchFamily="18" charset="0"/>
              </a:rPr>
              <a:t>It begins with the introduction of the nurse, patient, exchange names and explanation of roles.</a:t>
            </a:r>
          </a:p>
          <a:p>
            <a:pPr algn="just"/>
            <a:r>
              <a:rPr lang="en-US" dirty="0" smtClean="0">
                <a:latin typeface="Times New Roman" pitchFamily="18" charset="0"/>
                <a:cs typeface="Times New Roman" pitchFamily="18" charset="0"/>
              </a:rPr>
              <a:t>As explanation of roles includes the responsibilities and expectations of the patients and nurse, with a description of what the nurse can and cannot do.</a:t>
            </a:r>
          </a:p>
          <a:p>
            <a:pPr algn="just"/>
            <a:r>
              <a:rPr lang="en-US" dirty="0" smtClean="0">
                <a:latin typeface="Times New Roman" pitchFamily="18" charset="0"/>
                <a:cs typeface="Times New Roman" pitchFamily="18" charset="0"/>
              </a:rPr>
              <a:t>The nurse is responsible for providing guidance throughout the therapeutic relationships protecting confidential information, and maintaining professional boundaries.</a:t>
            </a:r>
          </a:p>
          <a:p>
            <a:pPr algn="just"/>
            <a:r>
              <a:rPr lang="en-US" dirty="0" smtClean="0">
                <a:latin typeface="Times New Roman" pitchFamily="18" charset="0"/>
                <a:cs typeface="Times New Roman" pitchFamily="18" charset="0"/>
              </a:rPr>
              <a:t>The patient is responsible for attending agreed upon sessions, interacting during the sessions and participating in the nurse-patient relationship.</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Elements of a nurse-patient contract</a:t>
            </a:r>
            <a:endParaRPr lang="en-IN"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Exchanging names of nurse and patient.</a:t>
            </a:r>
          </a:p>
          <a:p>
            <a:pPr algn="just"/>
            <a:r>
              <a:rPr lang="en-US" dirty="0" smtClean="0">
                <a:latin typeface="Times New Roman" pitchFamily="18" charset="0"/>
                <a:cs typeface="Times New Roman" pitchFamily="18" charset="0"/>
              </a:rPr>
              <a:t>Explanation of roles of nurse and patient.</a:t>
            </a:r>
          </a:p>
          <a:p>
            <a:pPr algn="just"/>
            <a:r>
              <a:rPr lang="en-US" dirty="0" smtClean="0">
                <a:latin typeface="Times New Roman" pitchFamily="18" charset="0"/>
                <a:cs typeface="Times New Roman" pitchFamily="18" charset="0"/>
              </a:rPr>
              <a:t>Explanation of responsibilities of nurse and patient.</a:t>
            </a:r>
          </a:p>
          <a:p>
            <a:pPr algn="just"/>
            <a:r>
              <a:rPr lang="en-US" dirty="0" smtClean="0">
                <a:latin typeface="Times New Roman" pitchFamily="18" charset="0"/>
                <a:cs typeface="Times New Roman" pitchFamily="18" charset="0"/>
              </a:rPr>
              <a:t>Discussion of purpose.</a:t>
            </a:r>
          </a:p>
          <a:p>
            <a:pPr algn="just"/>
            <a:r>
              <a:rPr lang="en-US" dirty="0" smtClean="0">
                <a:latin typeface="Times New Roman" pitchFamily="18" charset="0"/>
                <a:cs typeface="Times New Roman" pitchFamily="18" charset="0"/>
              </a:rPr>
              <a:t>Discussion of date, time and place.</a:t>
            </a:r>
          </a:p>
          <a:p>
            <a:pPr algn="just"/>
            <a:r>
              <a:rPr lang="en-US" dirty="0" smtClean="0">
                <a:latin typeface="Times New Roman" pitchFamily="18" charset="0"/>
                <a:cs typeface="Times New Roman" pitchFamily="18" charset="0"/>
              </a:rPr>
              <a:t>Description of meeting conditions for termination.</a:t>
            </a:r>
          </a:p>
          <a:p>
            <a:pPr algn="just"/>
            <a:r>
              <a:rPr lang="en-US" dirty="0" smtClean="0">
                <a:latin typeface="Times New Roman" pitchFamily="18" charset="0"/>
                <a:cs typeface="Times New Roman" pitchFamily="18" charset="0"/>
              </a:rPr>
              <a:t>Confidentiality.</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8075240" cy="1143000"/>
          </a:xfrm>
        </p:spPr>
        <p:txBody>
          <a:bodyPr>
            <a:normAutofit fontScale="90000"/>
          </a:bodyPr>
          <a:lstStyle/>
          <a:p>
            <a:r>
              <a:rPr lang="en-US" dirty="0" smtClean="0"/>
              <a:t>Therapeutic nurse-patient relationship</a:t>
            </a:r>
            <a:endParaRPr lang="en-IN" dirty="0"/>
          </a:p>
        </p:txBody>
      </p:sp>
      <p:sp>
        <p:nvSpPr>
          <p:cNvPr id="3" name="Content Placeholder 2"/>
          <p:cNvSpPr>
            <a:spLocks noGrp="1"/>
          </p:cNvSpPr>
          <p:nvPr>
            <p:ph sz="quarter" idx="1"/>
          </p:nvPr>
        </p:nvSpPr>
        <p:spPr>
          <a:xfrm>
            <a:off x="179512" y="1484784"/>
            <a:ext cx="8424936" cy="4989168"/>
          </a:xfrm>
        </p:spPr>
        <p:txBody>
          <a:bodyPr>
            <a:noAutofit/>
          </a:bodyPr>
          <a:lstStyle/>
          <a:p>
            <a:pPr algn="just"/>
            <a:r>
              <a:rPr lang="en-US" sz="2500" dirty="0" smtClean="0">
                <a:latin typeface="Times New Roman" pitchFamily="18" charset="0"/>
                <a:cs typeface="Times New Roman" pitchFamily="18" charset="0"/>
              </a:rPr>
              <a:t>A therapeutic relationship is defined as an interaction between two people (usually a caregiver and care receiver) in which input from both participants contribute to a climate of healing, growth promotion or/and illness prevention.</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 nurse and patient interaction with each other in the health care system with the goal of assisting the patient to use personal resources to meet his or her unique needs.</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In a therapeutic relationship, the nurse and patient work together towards the goal of assisting the patient to regain the inner resources to meet life challenges and facilitate growth.</a:t>
            </a:r>
            <a:endParaRPr lang="en-IN"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phase</a:t>
            </a:r>
            <a:endParaRPr lang="en-IN" dirty="0"/>
          </a:p>
        </p:txBody>
      </p:sp>
      <p:sp>
        <p:nvSpPr>
          <p:cNvPr id="3" name="Content Placeholder 2"/>
          <p:cNvSpPr>
            <a:spLocks noGrp="1"/>
          </p:cNvSpPr>
          <p:nvPr>
            <p:ph sz="quarter" idx="1"/>
          </p:nvPr>
        </p:nvSpPr>
        <p:spPr>
          <a:xfrm>
            <a:off x="457200" y="1600200"/>
            <a:ext cx="8003232" cy="4873752"/>
          </a:xfrm>
        </p:spPr>
        <p:txBody>
          <a:bodyPr>
            <a:normAutofit/>
          </a:bodyPr>
          <a:lstStyle/>
          <a:p>
            <a:pPr algn="just"/>
            <a:r>
              <a:rPr lang="en-IN" sz="2600" dirty="0" smtClean="0">
                <a:latin typeface="Times New Roman" pitchFamily="18" charset="0"/>
                <a:cs typeface="Times New Roman" pitchFamily="18" charset="0"/>
              </a:rPr>
              <a:t>The therapeutic work of the relationship is accomplished during this phase.</a:t>
            </a:r>
          </a:p>
          <a:p>
            <a:pPr algn="just"/>
            <a:endParaRPr lang="en-IN"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nurse and the client explore relevant stressors and promote the development of insight in the patient.</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Actual behavioral change is the focus of attention in this phase of the relationship.</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during working phase</a:t>
            </a:r>
            <a:endParaRPr lang="en-IN" dirty="0"/>
          </a:p>
        </p:txBody>
      </p:sp>
      <p:sp>
        <p:nvSpPr>
          <p:cNvPr id="3" name="Content Placeholder 2"/>
          <p:cNvSpPr>
            <a:spLocks noGrp="1"/>
          </p:cNvSpPr>
          <p:nvPr>
            <p:ph sz="quarter" idx="1"/>
          </p:nvPr>
        </p:nvSpPr>
        <p:spPr>
          <a:xfrm>
            <a:off x="251520" y="1484784"/>
            <a:ext cx="8568952" cy="5184576"/>
          </a:xfrm>
        </p:spPr>
        <p:txBody>
          <a:bodyPr>
            <a:normAutofit lnSpcReduction="10000"/>
          </a:bodyPr>
          <a:lstStyle/>
          <a:p>
            <a:pPr marL="457200" indent="-457200" algn="just">
              <a:buFont typeface="+mj-lt"/>
              <a:buAutoNum type="arabicPeriod"/>
            </a:pPr>
            <a:r>
              <a:rPr lang="en-IN" dirty="0" smtClean="0">
                <a:latin typeface="Times New Roman" pitchFamily="18" charset="0"/>
                <a:cs typeface="Times New Roman" pitchFamily="18" charset="0"/>
              </a:rPr>
              <a:t>Maintaining the trust and rapport that was established during the orientation phase.</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Promoting the client’s insight and perception of reality.</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Problem solving using the different model. </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Overcoming resistance </a:t>
            </a:r>
            <a:r>
              <a:rPr lang="en-IN" dirty="0" err="1" smtClean="0">
                <a:latin typeface="Times New Roman" pitchFamily="18" charset="0"/>
                <a:cs typeface="Times New Roman" pitchFamily="18" charset="0"/>
              </a:rPr>
              <a:t>behaviors</a:t>
            </a:r>
            <a:r>
              <a:rPr lang="en-IN" dirty="0" smtClean="0">
                <a:latin typeface="Times New Roman" pitchFamily="18" charset="0"/>
                <a:cs typeface="Times New Roman" pitchFamily="18" charset="0"/>
              </a:rPr>
              <a:t> on the part of the client as the level of anxiety rises in response to discussion of painful issues.</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Continuously evaluating progress toward goal attainment.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phase</a:t>
            </a:r>
            <a:endParaRPr lang="en-IN" dirty="0"/>
          </a:p>
        </p:txBody>
      </p:sp>
      <p:sp>
        <p:nvSpPr>
          <p:cNvPr id="3" name="Content Placeholder 2"/>
          <p:cNvSpPr>
            <a:spLocks noGrp="1"/>
          </p:cNvSpPr>
          <p:nvPr>
            <p:ph sz="quarter" idx="1"/>
          </p:nvPr>
        </p:nvSpPr>
        <p:spPr/>
        <p:txBody>
          <a:bodyPr>
            <a:normAutofit/>
          </a:bodyPr>
          <a:lstStyle/>
          <a:p>
            <a:pPr algn="just"/>
            <a:r>
              <a:rPr lang="en-IN" sz="2700" dirty="0" smtClean="0">
                <a:latin typeface="Times New Roman" pitchFamily="18" charset="0"/>
                <a:cs typeface="Times New Roman" pitchFamily="18" charset="0"/>
              </a:rPr>
              <a:t>Termination of the relationship may occur for a variety of reasons: the mutually agreed-on goals may have been reached, the client may be discharged from the hospital, or in the case of a student nurse, it may be the end of a clinical rotation. </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Termination can be a difficult phase for both the client and nurse.</a:t>
            </a:r>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during termination phase</a:t>
            </a:r>
            <a:endParaRPr lang="en-IN" dirty="0"/>
          </a:p>
        </p:txBody>
      </p:sp>
      <p:sp>
        <p:nvSpPr>
          <p:cNvPr id="3" name="Content Placeholder 2"/>
          <p:cNvSpPr>
            <a:spLocks noGrp="1"/>
          </p:cNvSpPr>
          <p:nvPr>
            <p:ph sz="quarter" idx="1"/>
          </p:nvPr>
        </p:nvSpPr>
        <p:spPr>
          <a:xfrm>
            <a:off x="457200" y="1600200"/>
            <a:ext cx="8075240" cy="4925144"/>
          </a:xfrm>
        </p:spPr>
        <p:txBody>
          <a:bodyPr>
            <a:normAutofit/>
          </a:bodyPr>
          <a:lstStyle/>
          <a:p>
            <a:pPr marL="457200" indent="-457200" algn="just">
              <a:buFont typeface="+mj-lt"/>
              <a:buAutoNum type="arabicPeriod"/>
            </a:pPr>
            <a:r>
              <a:rPr lang="en-IN" sz="2500" dirty="0" smtClean="0">
                <a:latin typeface="Times New Roman" pitchFamily="18" charset="0"/>
                <a:cs typeface="Times New Roman" pitchFamily="18" charset="0"/>
              </a:rPr>
              <a:t>Bringing a therapeutic conclusion to the relationship. This occurs when: </a:t>
            </a:r>
          </a:p>
          <a:p>
            <a:pPr marL="457200" indent="-457200" algn="just">
              <a:buFont typeface="+mj-lt"/>
              <a:buAutoNum type="alphaLcParenR"/>
            </a:pPr>
            <a:r>
              <a:rPr lang="en-IN" sz="2500" dirty="0" smtClean="0">
                <a:latin typeface="Times New Roman" pitchFamily="18" charset="0"/>
                <a:cs typeface="Times New Roman" pitchFamily="18" charset="0"/>
              </a:rPr>
              <a:t>Progress has been made toward attainment of mutually set goals. </a:t>
            </a:r>
          </a:p>
          <a:p>
            <a:pPr marL="457200" indent="-457200" algn="just">
              <a:buFont typeface="+mj-lt"/>
              <a:buAutoNum type="alphaLcParenR"/>
            </a:pPr>
            <a:r>
              <a:rPr lang="en-IN" sz="2500" dirty="0" smtClean="0">
                <a:latin typeface="Times New Roman" pitchFamily="18" charset="0"/>
                <a:cs typeface="Times New Roman" pitchFamily="18" charset="0"/>
              </a:rPr>
              <a:t>A plan for continuing care or for assistance during stressful life experiences is mutually established by the nurse and client.</a:t>
            </a:r>
          </a:p>
          <a:p>
            <a:pPr marL="457200" indent="-457200" algn="just">
              <a:buFont typeface="+mj-lt"/>
              <a:buAutoNum type="alphaLcParenR"/>
            </a:pPr>
            <a:r>
              <a:rPr lang="en-IN" sz="2500" dirty="0" smtClean="0">
                <a:latin typeface="Times New Roman" pitchFamily="18" charset="0"/>
                <a:cs typeface="Times New Roman" pitchFamily="18" charset="0"/>
              </a:rPr>
              <a:t>Feelings about termination of the relationship are recognized and explored. Both the nurse and client may experience feelings of sadness and loss. The nurse should share his or her feelings with the client.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and major nursing goals</a:t>
            </a:r>
            <a:endParaRPr lang="en-IN" dirty="0"/>
          </a:p>
        </p:txBody>
      </p:sp>
      <p:graphicFrame>
        <p:nvGraphicFramePr>
          <p:cNvPr id="4" name="Content Placeholder 3"/>
          <p:cNvGraphicFramePr>
            <a:graphicFrameLocks noGrp="1"/>
          </p:cNvGraphicFramePr>
          <p:nvPr>
            <p:ph sz="quarter" idx="1"/>
          </p:nvPr>
        </p:nvGraphicFramePr>
        <p:xfrm>
          <a:off x="457200" y="1600200"/>
          <a:ext cx="8003232" cy="4277072"/>
        </p:xfrm>
        <a:graphic>
          <a:graphicData uri="http://schemas.openxmlformats.org/drawingml/2006/table">
            <a:tbl>
              <a:tblPr firstRow="1" bandRow="1">
                <a:tableStyleId>{5C22544A-7EE6-4342-B048-85BDC9FD1C3A}</a:tableStyleId>
              </a:tblPr>
              <a:tblGrid>
                <a:gridCol w="782815"/>
                <a:gridCol w="3009745"/>
                <a:gridCol w="4210672"/>
              </a:tblGrid>
              <a:tr h="594717">
                <a:tc>
                  <a:txBody>
                    <a:bodyPr/>
                    <a:lstStyle/>
                    <a:p>
                      <a:pPr algn="just"/>
                      <a:r>
                        <a:rPr lang="en-US" sz="2200" dirty="0" smtClean="0">
                          <a:latin typeface="Times New Roman" pitchFamily="18" charset="0"/>
                          <a:cs typeface="Times New Roman" pitchFamily="18" charset="0"/>
                        </a:rPr>
                        <a:t>S.N</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Phase</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Goals</a:t>
                      </a:r>
                      <a:endParaRPr lang="en-IN" sz="2200" dirty="0">
                        <a:latin typeface="Times New Roman" pitchFamily="18" charset="0"/>
                        <a:cs typeface="Times New Roman" pitchFamily="18" charset="0"/>
                      </a:endParaRPr>
                    </a:p>
                  </a:txBody>
                  <a:tcPr/>
                </a:tc>
              </a:tr>
              <a:tr h="594717">
                <a:tc>
                  <a:txBody>
                    <a:bodyPr/>
                    <a:lstStyle/>
                    <a:p>
                      <a:pPr algn="just"/>
                      <a:r>
                        <a:rPr lang="en-US" sz="2200" dirty="0" smtClean="0">
                          <a:latin typeface="Times New Roman" pitchFamily="18" charset="0"/>
                          <a:cs typeface="Times New Roman" pitchFamily="18" charset="0"/>
                        </a:rPr>
                        <a:t>1.</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Pre-interaction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Explore self</a:t>
                      </a:r>
                      <a:r>
                        <a:rPr lang="en-US" sz="2200" baseline="0" dirty="0" smtClean="0">
                          <a:latin typeface="Times New Roman" pitchFamily="18" charset="0"/>
                          <a:cs typeface="Times New Roman" pitchFamily="18" charset="0"/>
                        </a:rPr>
                        <a:t> perception</a:t>
                      </a:r>
                      <a:endParaRPr lang="en-IN" sz="2200" dirty="0">
                        <a:latin typeface="Times New Roman" pitchFamily="18" charset="0"/>
                        <a:cs typeface="Times New Roman" pitchFamily="18" charset="0"/>
                      </a:endParaRPr>
                    </a:p>
                  </a:txBody>
                  <a:tcPr/>
                </a:tc>
              </a:tr>
              <a:tr h="1026497">
                <a:tc>
                  <a:txBody>
                    <a:bodyPr/>
                    <a:lstStyle/>
                    <a:p>
                      <a:pPr algn="just"/>
                      <a:r>
                        <a:rPr lang="en-US" sz="2200" dirty="0" smtClean="0">
                          <a:latin typeface="Times New Roman" pitchFamily="18" charset="0"/>
                          <a:cs typeface="Times New Roman" pitchFamily="18" charset="0"/>
                        </a:rPr>
                        <a:t>2.</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Orientatio</a:t>
                      </a:r>
                      <a:r>
                        <a:rPr lang="en-US" sz="2200" baseline="0" dirty="0" smtClean="0">
                          <a:latin typeface="Times New Roman" pitchFamily="18" charset="0"/>
                          <a:cs typeface="Times New Roman" pitchFamily="18" charset="0"/>
                        </a:rPr>
                        <a:t>n/introductory</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Establish trust</a:t>
                      </a:r>
                    </a:p>
                    <a:p>
                      <a:pPr algn="just"/>
                      <a:r>
                        <a:rPr lang="en-US" sz="2200" dirty="0" smtClean="0">
                          <a:latin typeface="Times New Roman" pitchFamily="18" charset="0"/>
                          <a:cs typeface="Times New Roman" pitchFamily="18" charset="0"/>
                        </a:rPr>
                        <a:t>Formulate contract</a:t>
                      </a:r>
                      <a:r>
                        <a:rPr lang="en-US" sz="2200" baseline="0" dirty="0" smtClean="0">
                          <a:latin typeface="Times New Roman" pitchFamily="18" charset="0"/>
                          <a:cs typeface="Times New Roman" pitchFamily="18" charset="0"/>
                        </a:rPr>
                        <a:t> for intervention</a:t>
                      </a:r>
                      <a:endParaRPr lang="en-IN" sz="2200" dirty="0">
                        <a:latin typeface="Times New Roman" pitchFamily="18" charset="0"/>
                        <a:cs typeface="Times New Roman" pitchFamily="18" charset="0"/>
                      </a:endParaRPr>
                    </a:p>
                  </a:txBody>
                  <a:tcPr/>
                </a:tc>
              </a:tr>
              <a:tr h="594717">
                <a:tc>
                  <a:txBody>
                    <a:bodyPr/>
                    <a:lstStyle/>
                    <a:p>
                      <a:pPr algn="just"/>
                      <a:r>
                        <a:rPr lang="en-US" sz="2200" dirty="0" smtClean="0">
                          <a:latin typeface="Times New Roman" pitchFamily="18" charset="0"/>
                          <a:cs typeface="Times New Roman" pitchFamily="18" charset="0"/>
                        </a:rPr>
                        <a:t>3.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Working</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Promote client change</a:t>
                      </a:r>
                      <a:endParaRPr lang="en-IN" sz="2200" dirty="0">
                        <a:latin typeface="Times New Roman" pitchFamily="18" charset="0"/>
                        <a:cs typeface="Times New Roman" pitchFamily="18" charset="0"/>
                      </a:endParaRPr>
                    </a:p>
                  </a:txBody>
                  <a:tcPr/>
                </a:tc>
              </a:tr>
              <a:tr h="1466424">
                <a:tc>
                  <a:txBody>
                    <a:bodyPr/>
                    <a:lstStyle/>
                    <a:p>
                      <a:pPr algn="just"/>
                      <a:r>
                        <a:rPr lang="en-US" sz="2200" dirty="0" smtClean="0">
                          <a:latin typeface="Times New Roman" pitchFamily="18" charset="0"/>
                          <a:cs typeface="Times New Roman" pitchFamily="18" charset="0"/>
                        </a:rPr>
                        <a:t>4.</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Termination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Evaluate goal attainment</a:t>
                      </a:r>
                    </a:p>
                    <a:p>
                      <a:pPr algn="just"/>
                      <a:r>
                        <a:rPr lang="en-US" sz="2200" dirty="0" smtClean="0">
                          <a:latin typeface="Times New Roman" pitchFamily="18" charset="0"/>
                          <a:cs typeface="Times New Roman" pitchFamily="18" charset="0"/>
                        </a:rPr>
                        <a:t>Ensure therapeutic closure</a:t>
                      </a:r>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IN" dirty="0"/>
          </a:p>
        </p:txBody>
      </p:sp>
      <p:sp>
        <p:nvSpPr>
          <p:cNvPr id="2" name="Title 1"/>
          <p:cNvSpPr>
            <a:spLocks noGrp="1"/>
          </p:cNvSpPr>
          <p:nvPr>
            <p:ph type="ctrTitle"/>
          </p:nvPr>
        </p:nvSpPr>
        <p:spPr>
          <a:xfrm>
            <a:off x="395536" y="381000"/>
            <a:ext cx="8062664" cy="3624064"/>
          </a:xfrm>
        </p:spPr>
        <p:txBody>
          <a:bodyPr>
            <a:noAutofit/>
          </a:bodyPr>
          <a:lstStyle/>
          <a:p>
            <a:pPr algn="just"/>
            <a:r>
              <a:rPr lang="en-US" sz="5000" dirty="0" smtClean="0"/>
              <a:t>Therapeutic Communication</a:t>
            </a:r>
            <a:endParaRPr lang="en-IN" sz="5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Therapeutic communication</a:t>
            </a:r>
            <a:endParaRPr lang="en-IN" dirty="0"/>
          </a:p>
        </p:txBody>
      </p:sp>
      <p:sp>
        <p:nvSpPr>
          <p:cNvPr id="2" name="Content Placeholder 1"/>
          <p:cNvSpPr>
            <a:spLocks noGrp="1"/>
          </p:cNvSpPr>
          <p:nvPr>
            <p:ph sz="quarter" idx="1"/>
          </p:nvPr>
        </p:nvSpPr>
        <p:spPr>
          <a:xfrm>
            <a:off x="457200" y="1600200"/>
            <a:ext cx="7859216" cy="4873752"/>
          </a:xfrm>
        </p:spPr>
        <p:txBody>
          <a:bodyPr>
            <a:noAutofit/>
          </a:bodyPr>
          <a:lstStyle/>
          <a:p>
            <a:pPr algn="just"/>
            <a:r>
              <a:rPr lang="en-US" sz="2800" dirty="0" smtClean="0">
                <a:latin typeface="Times New Roman" pitchFamily="18" charset="0"/>
                <a:cs typeface="Times New Roman" pitchFamily="18" charset="0"/>
              </a:rPr>
              <a:t>Therapeutic communication is an interpersonal interaction between the nurse and the patient during which the nurse  focuses on the patient’s specific needs to promote an effective exchange of information.</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All nurse need skills in therapeutic communication to effectively apply the nursing process and to meet standards of care for their patients.</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IN" dirty="0"/>
          </a:p>
        </p:txBody>
      </p:sp>
      <p:sp>
        <p:nvSpPr>
          <p:cNvPr id="3" name="Content Placeholder 2"/>
          <p:cNvSpPr>
            <a:spLocks noGrp="1"/>
          </p:cNvSpPr>
          <p:nvPr>
            <p:ph sz="quarter" idx="1"/>
          </p:nvPr>
        </p:nvSpPr>
        <p:spPr/>
        <p:txBody>
          <a:bodyPr>
            <a:normAutofit lnSpcReduction="10000"/>
          </a:bodyPr>
          <a:lstStyle/>
          <a:p>
            <a:pPr algn="just"/>
            <a:r>
              <a:rPr lang="en-US" sz="2800" dirty="0" smtClean="0">
                <a:latin typeface="Times New Roman" pitchFamily="18" charset="0"/>
                <a:cs typeface="Times New Roman" pitchFamily="18" charset="0"/>
              </a:rPr>
              <a:t>“The nurse directs the communication towards the patient to identify his current health problems, plans, implements and evaluates the action taken”.				</a:t>
            </a:r>
          </a:p>
          <a:p>
            <a:pPr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Bimla</a:t>
            </a:r>
            <a:r>
              <a:rPr lang="en-US" sz="2800" dirty="0" smtClean="0">
                <a:latin typeface="Times New Roman" pitchFamily="18" charset="0"/>
                <a:cs typeface="Times New Roman" pitchFamily="18" charset="0"/>
              </a:rPr>
              <a:t> kapoor,2002</a:t>
            </a:r>
          </a:p>
          <a:p>
            <a:pPr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“Promotes mutual understanding, establish a constructive relationship between the nurse and the client”.</a:t>
            </a:r>
          </a:p>
          <a:p>
            <a:pPr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Kozeir</a:t>
            </a:r>
            <a:r>
              <a:rPr lang="en-US" sz="2800" dirty="0" smtClean="0">
                <a:latin typeface="Times New Roman" pitchFamily="18" charset="0"/>
                <a:cs typeface="Times New Roman" pitchFamily="18" charset="0"/>
              </a:rPr>
              <a:t>, 2004</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Purpose/goals/functions</a:t>
            </a:r>
            <a:endParaRPr lang="en-IN" dirty="0"/>
          </a:p>
        </p:txBody>
      </p:sp>
      <p:sp>
        <p:nvSpPr>
          <p:cNvPr id="3" name="Content Placeholder 2"/>
          <p:cNvSpPr>
            <a:spLocks noGrp="1"/>
          </p:cNvSpPr>
          <p:nvPr>
            <p:ph sz="quarter" idx="1"/>
          </p:nvPr>
        </p:nvSpPr>
        <p:spPr/>
        <p:txBody>
          <a:bodyPr>
            <a:normAutofit lnSpcReduction="10000"/>
          </a:bodyPr>
          <a:lstStyle/>
          <a:p>
            <a:pPr algn="just"/>
            <a:r>
              <a:rPr lang="en-US" sz="2800" dirty="0" smtClean="0">
                <a:latin typeface="Times New Roman" pitchFamily="18" charset="0"/>
                <a:cs typeface="Times New Roman" pitchFamily="18" charset="0"/>
              </a:rPr>
              <a:t>To achieve self realization, self acceptance, self-respect, personal identity, personal integration.</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To formulate good interpersonal therapeutic relationship.</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Satisfy needs and to achieve realistic personal goals.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Permits the client to express their thoughts truly.</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Goals </a:t>
            </a:r>
            <a:endParaRPr lang="en-IN" dirty="0"/>
          </a:p>
        </p:txBody>
      </p:sp>
      <p:sp>
        <p:nvSpPr>
          <p:cNvPr id="2" name="Content Placeholder 1"/>
          <p:cNvSpPr>
            <a:spLocks noGrp="1"/>
          </p:cNvSpPr>
          <p:nvPr>
            <p:ph sz="quarter" idx="1"/>
          </p:nvPr>
        </p:nvSpPr>
        <p:spPr>
          <a:xfrm>
            <a:off x="457200" y="1600200"/>
            <a:ext cx="8003232" cy="4873752"/>
          </a:xfrm>
        </p:spPr>
        <p:txBody>
          <a:bodyPr>
            <a:normAutofit lnSpcReduction="10000"/>
          </a:bodyPr>
          <a:lstStyle/>
          <a:p>
            <a:pPr algn="just"/>
            <a:r>
              <a:rPr lang="en-US" sz="2800" dirty="0" smtClean="0">
                <a:latin typeface="Times New Roman" pitchFamily="18" charset="0"/>
                <a:cs typeface="Times New Roman" pitchFamily="18" charset="0"/>
              </a:rPr>
              <a:t>Establish a therapeutic nurse-patient relationship.</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Identify the most important patient’s needs.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Assess the patient’s perception of the problem.</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Facilitate the patient’s expression of emotions.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Implement interventions designed to address the patient’s needs.</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therapeutic relationship</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Facilitating communication of distressing thoughts and feelings.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Assisting the patient with problem solving.</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Helping patients examine self-defeating behaviors and test alternatives.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Promoting self-care and independence.</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0"/>
            <a:ext cx="8534400" cy="1196752"/>
          </a:xfrm>
        </p:spPr>
        <p:txBody>
          <a:bodyPr>
            <a:normAutofit fontScale="90000"/>
          </a:bodyPr>
          <a:lstStyle/>
          <a:p>
            <a:r>
              <a:rPr lang="en-US" dirty="0" smtClean="0"/>
              <a:t/>
            </a:r>
            <a:br>
              <a:rPr lang="en-US" dirty="0" smtClean="0"/>
            </a:br>
            <a:r>
              <a:rPr lang="en-US" dirty="0" smtClean="0"/>
              <a:t>Principles or characteristics of therapeutic communication</a:t>
            </a:r>
            <a:endParaRPr lang="en-IN" dirty="0"/>
          </a:p>
        </p:txBody>
      </p:sp>
      <p:sp>
        <p:nvSpPr>
          <p:cNvPr id="2" name="Content Placeholder 1"/>
          <p:cNvSpPr>
            <a:spLocks noGrp="1"/>
          </p:cNvSpPr>
          <p:nvPr>
            <p:ph sz="quarter" idx="1"/>
          </p:nvPr>
        </p:nvSpPr>
        <p:spPr>
          <a:xfrm>
            <a:off x="457200" y="1600200"/>
            <a:ext cx="7931224" cy="4873752"/>
          </a:xfrm>
        </p:spPr>
        <p:txBody>
          <a:bodyPr>
            <a:noAutofit/>
          </a:bodyPr>
          <a:lstStyle/>
          <a:p>
            <a:pPr algn="just"/>
            <a:r>
              <a:rPr lang="en-US" sz="2800" dirty="0" smtClean="0">
                <a:latin typeface="Times New Roman" pitchFamily="18" charset="0"/>
                <a:cs typeface="Times New Roman" pitchFamily="18" charset="0"/>
              </a:rPr>
              <a:t>The patient should be the primary focus of interaction.</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 professional attitude sets the tone of the therapeutic relationship.</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Use self disclosure cautiously and only when it has a therapeutic purpose.</a:t>
            </a:r>
          </a:p>
          <a:p>
            <a:pPr algn="just"/>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Avoid social relationship with patients.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Maintain patient confidentially.</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Assess the patient’s intellectual competence to determine the level of understanding.</a:t>
            </a:r>
          </a:p>
          <a:p>
            <a:endParaRPr lang="en-IN"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Contd..</a:t>
            </a:r>
            <a:endParaRPr lang="en-IN" dirty="0"/>
          </a:p>
        </p:txBody>
      </p:sp>
      <p:sp>
        <p:nvSpPr>
          <p:cNvPr id="2" name="Content Placeholder 1"/>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Implement interventions from a theoretic base.</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Maintain a non-judgmental attitude. Avoid making judgments about patient’s behavior.</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Avoid giving advice.</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Guide the patient to reinterpret his or her experience rationally.</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432"/>
            <a:ext cx="7467600" cy="1296144"/>
          </a:xfrm>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Therapeutic communication technique</a:t>
            </a:r>
            <a:endParaRPr lang="en-IN" sz="3200" dirty="0"/>
          </a:p>
        </p:txBody>
      </p:sp>
      <p:graphicFrame>
        <p:nvGraphicFramePr>
          <p:cNvPr id="4" name="Content Placeholder 3"/>
          <p:cNvGraphicFramePr>
            <a:graphicFrameLocks noGrp="1"/>
          </p:cNvGraphicFramePr>
          <p:nvPr>
            <p:ph sz="quarter" idx="1"/>
          </p:nvPr>
        </p:nvGraphicFramePr>
        <p:xfrm>
          <a:off x="179512" y="836713"/>
          <a:ext cx="8640960" cy="5840836"/>
        </p:xfrm>
        <a:graphic>
          <a:graphicData uri="http://schemas.openxmlformats.org/drawingml/2006/table">
            <a:tbl>
              <a:tblPr firstRow="1" bandRow="1">
                <a:tableStyleId>{5C22544A-7EE6-4342-B048-85BDC9FD1C3A}</a:tableStyleId>
              </a:tblPr>
              <a:tblGrid>
                <a:gridCol w="1678417"/>
                <a:gridCol w="3666185"/>
                <a:gridCol w="3296358"/>
              </a:tblGrid>
              <a:tr h="548131">
                <a:tc>
                  <a:txBody>
                    <a:bodyPr/>
                    <a:lstStyle/>
                    <a:p>
                      <a:pPr algn="just"/>
                      <a:r>
                        <a:rPr lang="en-US" sz="2200" dirty="0" smtClean="0">
                          <a:latin typeface="Times New Roman" pitchFamily="18" charset="0"/>
                          <a:cs typeface="Times New Roman" pitchFamily="18" charset="0"/>
                        </a:rPr>
                        <a:t>Technique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Rationale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Examples </a:t>
                      </a:r>
                      <a:endParaRPr lang="en-IN" sz="2200" dirty="0">
                        <a:latin typeface="Times New Roman" pitchFamily="18" charset="0"/>
                        <a:cs typeface="Times New Roman" pitchFamily="18" charset="0"/>
                      </a:endParaRPr>
                    </a:p>
                  </a:txBody>
                  <a:tcPr/>
                </a:tc>
              </a:tr>
              <a:tr h="2366805">
                <a:tc>
                  <a:txBody>
                    <a:bodyPr/>
                    <a:lstStyle/>
                    <a:p>
                      <a:pPr algn="just"/>
                      <a:r>
                        <a:rPr lang="en-US" sz="2200" b="1" dirty="0" smtClean="0">
                          <a:latin typeface="Times New Roman" pitchFamily="18" charset="0"/>
                          <a:cs typeface="Times New Roman" pitchFamily="18" charset="0"/>
                        </a:rPr>
                        <a:t>Using silence </a:t>
                      </a:r>
                      <a:endParaRPr lang="en-IN" sz="2200" b="1"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Gives the client the opportunity</a:t>
                      </a:r>
                      <a:r>
                        <a:rPr lang="en-US" sz="2200" baseline="0" dirty="0" smtClean="0">
                          <a:latin typeface="Times New Roman" pitchFamily="18" charset="0"/>
                          <a:cs typeface="Times New Roman" pitchFamily="18" charset="0"/>
                        </a:rPr>
                        <a:t> to collect and organize thoughts, to think through a point, or to consider introducing a topic or greater concern than the one being discussed.</a:t>
                      </a:r>
                      <a:endParaRPr lang="en-IN" sz="2200" dirty="0">
                        <a:latin typeface="Times New Roman" pitchFamily="18" charset="0"/>
                        <a:cs typeface="Times New Roman" pitchFamily="18" charset="0"/>
                      </a:endParaRPr>
                    </a:p>
                  </a:txBody>
                  <a:tcPr/>
                </a:tc>
                <a:tc>
                  <a:txBody>
                    <a:bodyPr/>
                    <a:lstStyle/>
                    <a:p>
                      <a:pPr algn="just"/>
                      <a:endParaRPr lang="en-IN" sz="2200">
                        <a:latin typeface="Times New Roman" pitchFamily="18" charset="0"/>
                        <a:cs typeface="Times New Roman" pitchFamily="18" charset="0"/>
                      </a:endParaRPr>
                    </a:p>
                  </a:txBody>
                  <a:tcPr/>
                </a:tc>
              </a:tr>
              <a:tr h="1088678">
                <a:tc>
                  <a:txBody>
                    <a:bodyPr/>
                    <a:lstStyle/>
                    <a:p>
                      <a:pPr algn="just"/>
                      <a:r>
                        <a:rPr lang="en-US" sz="2200" b="1" dirty="0" smtClean="0">
                          <a:latin typeface="Times New Roman" pitchFamily="18" charset="0"/>
                          <a:cs typeface="Times New Roman" pitchFamily="18" charset="0"/>
                        </a:rPr>
                        <a:t>Accepting </a:t>
                      </a:r>
                      <a:endParaRPr lang="en-IN" sz="2200" b="1"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Conveys a attitude of reception and regard.</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 Yes,</a:t>
                      </a:r>
                      <a:r>
                        <a:rPr lang="en-US" sz="2200" baseline="0" dirty="0" smtClean="0">
                          <a:latin typeface="Times New Roman" pitchFamily="18" charset="0"/>
                          <a:cs typeface="Times New Roman" pitchFamily="18" charset="0"/>
                        </a:rPr>
                        <a:t> I understand what you said.”</a:t>
                      </a:r>
                    </a:p>
                    <a:p>
                      <a:pPr algn="just"/>
                      <a:r>
                        <a:rPr lang="en-US" sz="2200" baseline="0" dirty="0" smtClean="0">
                          <a:latin typeface="Times New Roman" pitchFamily="18" charset="0"/>
                          <a:cs typeface="Times New Roman" pitchFamily="18" charset="0"/>
                        </a:rPr>
                        <a:t>Eye contact; nodding.</a:t>
                      </a:r>
                      <a:endParaRPr lang="en-IN" sz="2200" dirty="0">
                        <a:latin typeface="Times New Roman" pitchFamily="18" charset="0"/>
                        <a:cs typeface="Times New Roman" pitchFamily="18" charset="0"/>
                      </a:endParaRPr>
                    </a:p>
                  </a:txBody>
                  <a:tcPr/>
                </a:tc>
              </a:tr>
              <a:tr h="1757025">
                <a:tc>
                  <a:txBody>
                    <a:bodyPr/>
                    <a:lstStyle/>
                    <a:p>
                      <a:pPr algn="just"/>
                      <a:r>
                        <a:rPr lang="en-US" sz="2200" b="1" dirty="0" smtClean="0">
                          <a:latin typeface="Times New Roman" pitchFamily="18" charset="0"/>
                          <a:cs typeface="Times New Roman" pitchFamily="18" charset="0"/>
                        </a:rPr>
                        <a:t>Giving recognition</a:t>
                      </a:r>
                      <a:endParaRPr lang="en-IN" sz="2200" b="1"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Acknowledging and indicating awareness; better than complimenting, which reflects the nurse’s judgment.</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“Hello, Mr. J.</a:t>
                      </a:r>
                      <a:r>
                        <a:rPr lang="en-US" sz="2200" baseline="0" dirty="0" smtClean="0">
                          <a:latin typeface="Times New Roman" pitchFamily="18" charset="0"/>
                          <a:cs typeface="Times New Roman" pitchFamily="18" charset="0"/>
                        </a:rPr>
                        <a:t> I notice that you made a ceramic ashtray in OT.”</a:t>
                      </a:r>
                    </a:p>
                    <a:p>
                      <a:pPr algn="just"/>
                      <a:r>
                        <a:rPr lang="en-US" sz="2200" baseline="0" dirty="0" smtClean="0">
                          <a:latin typeface="Times New Roman" pitchFamily="18" charset="0"/>
                          <a:cs typeface="Times New Roman" pitchFamily="18" charset="0"/>
                        </a:rPr>
                        <a:t>“I see you made your bed.”</a:t>
                      </a:r>
                      <a:endParaRPr lang="en-IN" sz="2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27387"/>
          <a:ext cx="9144000" cy="6857997"/>
        </p:xfrm>
        <a:graphic>
          <a:graphicData uri="http://schemas.openxmlformats.org/drawingml/2006/table">
            <a:tbl>
              <a:tblPr firstRow="1" bandRow="1">
                <a:tableStyleId>{5C22544A-7EE6-4342-B048-85BDC9FD1C3A}</a:tableStyleId>
              </a:tblPr>
              <a:tblGrid>
                <a:gridCol w="2699792"/>
                <a:gridCol w="3396208"/>
                <a:gridCol w="3048000"/>
              </a:tblGrid>
              <a:tr h="439390">
                <a:tc>
                  <a:txBody>
                    <a:bodyPr/>
                    <a:lstStyle/>
                    <a:p>
                      <a:pPr algn="just"/>
                      <a:r>
                        <a:rPr lang="en-US" sz="2100" dirty="0" smtClean="0">
                          <a:latin typeface="Times New Roman" pitchFamily="18" charset="0"/>
                          <a:cs typeface="Times New Roman" pitchFamily="18" charset="0"/>
                        </a:rPr>
                        <a:t>Technique </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Explanation </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Examples </a:t>
                      </a:r>
                      <a:endParaRPr lang="en-IN" sz="2100" dirty="0">
                        <a:latin typeface="Times New Roman" pitchFamily="18" charset="0"/>
                        <a:cs typeface="Times New Roman" pitchFamily="18" charset="0"/>
                      </a:endParaRPr>
                    </a:p>
                  </a:txBody>
                  <a:tcPr/>
                </a:tc>
              </a:tr>
              <a:tr h="1794175">
                <a:tc>
                  <a:txBody>
                    <a:bodyPr/>
                    <a:lstStyle/>
                    <a:p>
                      <a:pPr algn="just"/>
                      <a:r>
                        <a:rPr lang="en-US" sz="2100" b="1" dirty="0" smtClean="0">
                          <a:latin typeface="Times New Roman" pitchFamily="18" charset="0"/>
                          <a:cs typeface="Times New Roman" pitchFamily="18" charset="0"/>
                        </a:rPr>
                        <a:t>Offering self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Making oneself available on an unconditional basis, increasing</a:t>
                      </a:r>
                      <a:r>
                        <a:rPr lang="en-US" sz="2100" baseline="0" dirty="0" smtClean="0">
                          <a:latin typeface="Times New Roman" pitchFamily="18" charset="0"/>
                          <a:cs typeface="Times New Roman" pitchFamily="18" charset="0"/>
                        </a:rPr>
                        <a:t> client’s feelings of self worth</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a:t>
                      </a:r>
                      <a:r>
                        <a:rPr lang="en-US" sz="2100" baseline="0" dirty="0" smtClean="0">
                          <a:latin typeface="Times New Roman" pitchFamily="18" charset="0"/>
                          <a:cs typeface="Times New Roman" pitchFamily="18" charset="0"/>
                        </a:rPr>
                        <a:t> will stay with you awhile.”</a:t>
                      </a:r>
                    </a:p>
                    <a:p>
                      <a:pPr algn="just"/>
                      <a:r>
                        <a:rPr lang="en-US" sz="2100" baseline="0" dirty="0" smtClean="0">
                          <a:latin typeface="Times New Roman" pitchFamily="18" charset="0"/>
                          <a:cs typeface="Times New Roman" pitchFamily="18" charset="0"/>
                        </a:rPr>
                        <a:t>“ We can eat our lunch together.”</a:t>
                      </a:r>
                    </a:p>
                    <a:p>
                      <a:pPr algn="just"/>
                      <a:r>
                        <a:rPr lang="en-US" sz="2100" baseline="0" dirty="0" smtClean="0">
                          <a:latin typeface="Times New Roman" pitchFamily="18" charset="0"/>
                          <a:cs typeface="Times New Roman" pitchFamily="18" charset="0"/>
                        </a:rPr>
                        <a:t>“I’m interested in you.”</a:t>
                      </a:r>
                      <a:endParaRPr lang="en-IN" sz="2100" dirty="0">
                        <a:latin typeface="Times New Roman" pitchFamily="18" charset="0"/>
                        <a:cs typeface="Times New Roman" pitchFamily="18" charset="0"/>
                      </a:endParaRPr>
                    </a:p>
                  </a:txBody>
                  <a:tcPr/>
                </a:tc>
              </a:tr>
              <a:tr h="186150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100" b="1" dirty="0" smtClean="0">
                          <a:latin typeface="Times New Roman" pitchFamily="18" charset="0"/>
                          <a:cs typeface="Times New Roman" pitchFamily="18" charset="0"/>
                        </a:rPr>
                        <a:t>Broad openings:</a:t>
                      </a:r>
                    </a:p>
                    <a:p>
                      <a:pPr algn="just"/>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Allows the client to take the initiative in introducing the topic; emphasize the importance of the client’s role in the interaction.</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“What</a:t>
                      </a:r>
                      <a:r>
                        <a:rPr lang="en-US" sz="2100" baseline="0" dirty="0" smtClean="0">
                          <a:latin typeface="Times New Roman" pitchFamily="18" charset="0"/>
                          <a:cs typeface="Times New Roman" pitchFamily="18" charset="0"/>
                        </a:rPr>
                        <a:t> would you like to talk about today?”</a:t>
                      </a:r>
                    </a:p>
                    <a:p>
                      <a:pPr algn="just"/>
                      <a:r>
                        <a:rPr lang="en-US" sz="2100" baseline="0" dirty="0" smtClean="0">
                          <a:latin typeface="Times New Roman" pitchFamily="18" charset="0"/>
                          <a:cs typeface="Times New Roman" pitchFamily="18" charset="0"/>
                        </a:rPr>
                        <a:t>“Tell me what you are thinking.”</a:t>
                      </a:r>
                      <a:endParaRPr lang="en-IN" sz="2100" dirty="0">
                        <a:latin typeface="Times New Roman" pitchFamily="18" charset="0"/>
                        <a:cs typeface="Times New Roman" pitchFamily="18" charset="0"/>
                      </a:endParaRPr>
                    </a:p>
                  </a:txBody>
                  <a:tcPr/>
                </a:tc>
              </a:tr>
              <a:tr h="916471">
                <a:tc>
                  <a:txBody>
                    <a:bodyPr/>
                    <a:lstStyle/>
                    <a:p>
                      <a:pPr algn="just"/>
                      <a:r>
                        <a:rPr lang="en-US" sz="2100" b="1" dirty="0" smtClean="0">
                          <a:latin typeface="Times New Roman" pitchFamily="18" charset="0"/>
                          <a:cs typeface="Times New Roman" pitchFamily="18" charset="0"/>
                        </a:rPr>
                        <a:t>Offering general leads</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Offers the client encouragement to continue.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“Yes, I see.” “Go on.”</a:t>
                      </a:r>
                    </a:p>
                    <a:p>
                      <a:pPr algn="just"/>
                      <a:r>
                        <a:rPr lang="en-US" sz="2100" dirty="0" smtClean="0">
                          <a:latin typeface="Times New Roman" pitchFamily="18" charset="0"/>
                          <a:cs typeface="Times New Roman" pitchFamily="18" charset="0"/>
                        </a:rPr>
                        <a:t>“And after that?”</a:t>
                      </a:r>
                      <a:endParaRPr lang="en-IN" sz="2100" dirty="0">
                        <a:latin typeface="Times New Roman" pitchFamily="18" charset="0"/>
                        <a:cs typeface="Times New Roman" pitchFamily="18" charset="0"/>
                      </a:endParaRPr>
                    </a:p>
                  </a:txBody>
                  <a:tcPr/>
                </a:tc>
              </a:tr>
              <a:tr h="1846452">
                <a:tc>
                  <a:txBody>
                    <a:bodyPr/>
                    <a:lstStyle/>
                    <a:p>
                      <a:pPr algn="just"/>
                      <a:r>
                        <a:rPr lang="en-US" sz="2100" b="1" dirty="0" smtClean="0">
                          <a:latin typeface="Times New Roman" pitchFamily="18" charset="0"/>
                          <a:cs typeface="Times New Roman" pitchFamily="18" charset="0"/>
                        </a:rPr>
                        <a:t>Placing the events in time or sequence</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Clarifies the relationship of events in time so that the nurse and client</a:t>
                      </a:r>
                      <a:r>
                        <a:rPr lang="en-US" sz="2100" baseline="0" dirty="0" smtClean="0">
                          <a:latin typeface="Times New Roman" pitchFamily="18" charset="0"/>
                          <a:cs typeface="Times New Roman" pitchFamily="18" charset="0"/>
                        </a:rPr>
                        <a:t> can view them in perspective.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“What seemed to lead u </a:t>
                      </a:r>
                      <a:r>
                        <a:rPr lang="en-US" sz="2100" dirty="0" err="1" smtClean="0">
                          <a:latin typeface="Times New Roman" pitchFamily="18" charset="0"/>
                          <a:cs typeface="Times New Roman" pitchFamily="18" charset="0"/>
                        </a:rPr>
                        <a:t>upto</a:t>
                      </a:r>
                      <a:r>
                        <a:rPr lang="en-US" sz="2100" dirty="0" smtClean="0">
                          <a:latin typeface="Times New Roman" pitchFamily="18" charset="0"/>
                          <a:cs typeface="Times New Roman" pitchFamily="18" charset="0"/>
                        </a:rPr>
                        <a:t>…?</a:t>
                      </a:r>
                    </a:p>
                    <a:p>
                      <a:pPr algn="just"/>
                      <a:r>
                        <a:rPr lang="en-US" sz="2100" dirty="0" smtClean="0">
                          <a:latin typeface="Times New Roman" pitchFamily="18" charset="0"/>
                          <a:cs typeface="Times New Roman" pitchFamily="18" charset="0"/>
                        </a:rPr>
                        <a:t>“Was</a:t>
                      </a:r>
                      <a:r>
                        <a:rPr lang="en-US" sz="2100" baseline="0" dirty="0" smtClean="0">
                          <a:latin typeface="Times New Roman" pitchFamily="18" charset="0"/>
                          <a:cs typeface="Times New Roman" pitchFamily="18" charset="0"/>
                        </a:rPr>
                        <a:t> this before or after…?</a:t>
                      </a:r>
                    </a:p>
                    <a:p>
                      <a:pPr algn="just"/>
                      <a:r>
                        <a:rPr lang="en-US" sz="2100" baseline="0" dirty="0" smtClean="0">
                          <a:latin typeface="Times New Roman" pitchFamily="18" charset="0"/>
                          <a:cs typeface="Times New Roman" pitchFamily="18" charset="0"/>
                        </a:rPr>
                        <a:t>“When did this happen?</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39031"/>
            <a:ext cx="7467600" cy="277223"/>
          </a:xfrm>
        </p:spPr>
        <p:txBody>
          <a:bodyPr>
            <a:normAutofit fontScale="90000"/>
          </a:bodyPr>
          <a:lstStyle/>
          <a:p>
            <a:endParaRPr lang="en-IN"/>
          </a:p>
        </p:txBody>
      </p:sp>
      <p:graphicFrame>
        <p:nvGraphicFramePr>
          <p:cNvPr id="4" name="Content Placeholder 3"/>
          <p:cNvGraphicFramePr>
            <a:graphicFrameLocks noGrp="1"/>
          </p:cNvGraphicFramePr>
          <p:nvPr>
            <p:ph sz="quarter" idx="1"/>
          </p:nvPr>
        </p:nvGraphicFramePr>
        <p:xfrm>
          <a:off x="179512" y="188640"/>
          <a:ext cx="8856984" cy="6480720"/>
        </p:xfrm>
        <a:graphic>
          <a:graphicData uri="http://schemas.openxmlformats.org/drawingml/2006/table">
            <a:tbl>
              <a:tblPr firstRow="1" bandRow="1">
                <a:tableStyleId>{5C22544A-7EE6-4342-B048-85BDC9FD1C3A}</a:tableStyleId>
              </a:tblPr>
              <a:tblGrid>
                <a:gridCol w="1879699"/>
                <a:gridCol w="4096626"/>
                <a:gridCol w="2880659"/>
              </a:tblGrid>
              <a:tr h="2031011">
                <a:tc>
                  <a:txBody>
                    <a:bodyPr/>
                    <a:lstStyle/>
                    <a:p>
                      <a:pPr algn="just"/>
                      <a:r>
                        <a:rPr lang="en-US" sz="2100" b="1" dirty="0" smtClean="0">
                          <a:latin typeface="Times New Roman" pitchFamily="18" charset="0"/>
                          <a:cs typeface="Times New Roman" pitchFamily="18" charset="0"/>
                        </a:rPr>
                        <a:t>Making observation</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Verbalizing what is observed or perceived. This encourages the client to recognize specific behaviors and compare perceptions with the nurse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“You seem tense.”</a:t>
                      </a:r>
                    </a:p>
                    <a:p>
                      <a:pPr algn="just"/>
                      <a:r>
                        <a:rPr lang="en-US" sz="2100" dirty="0" smtClean="0">
                          <a:latin typeface="Times New Roman" pitchFamily="18" charset="0"/>
                          <a:cs typeface="Times New Roman" pitchFamily="18" charset="0"/>
                        </a:rPr>
                        <a:t>“I</a:t>
                      </a:r>
                      <a:r>
                        <a:rPr lang="en-US" sz="2100" baseline="0" dirty="0" smtClean="0">
                          <a:latin typeface="Times New Roman" pitchFamily="18" charset="0"/>
                          <a:cs typeface="Times New Roman" pitchFamily="18" charset="0"/>
                        </a:rPr>
                        <a:t> notice you are pacing a lot.”</a:t>
                      </a:r>
                    </a:p>
                    <a:p>
                      <a:pPr algn="just"/>
                      <a:r>
                        <a:rPr lang="en-US" sz="2100" baseline="0" dirty="0" smtClean="0">
                          <a:latin typeface="Times New Roman" pitchFamily="18" charset="0"/>
                          <a:cs typeface="Times New Roman" pitchFamily="18" charset="0"/>
                        </a:rPr>
                        <a:t>“You seem uncomfortable when you….?</a:t>
                      </a:r>
                      <a:endParaRPr lang="en-IN" sz="2100" dirty="0">
                        <a:latin typeface="Times New Roman" pitchFamily="18" charset="0"/>
                        <a:cs typeface="Times New Roman" pitchFamily="18" charset="0"/>
                      </a:endParaRPr>
                    </a:p>
                  </a:txBody>
                  <a:tcPr/>
                </a:tc>
              </a:tr>
              <a:tr h="2031011">
                <a:tc>
                  <a:txBody>
                    <a:bodyPr/>
                    <a:lstStyle/>
                    <a:p>
                      <a:pPr algn="just"/>
                      <a:r>
                        <a:rPr lang="en-US" sz="2100" b="1" dirty="0" smtClean="0">
                          <a:latin typeface="Times New Roman" pitchFamily="18" charset="0"/>
                          <a:cs typeface="Times New Roman" pitchFamily="18" charset="0"/>
                        </a:rPr>
                        <a:t>Encouraging</a:t>
                      </a:r>
                      <a:r>
                        <a:rPr lang="en-US" sz="2100" b="1" baseline="0" dirty="0" smtClean="0">
                          <a:latin typeface="Times New Roman" pitchFamily="18" charset="0"/>
                          <a:cs typeface="Times New Roman" pitchFamily="18" charset="0"/>
                        </a:rPr>
                        <a:t> description of perceptions</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Asking the client to verbalize what is being perceived; often used with clients experiencing hallucinations.</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“Tell me what is happening</a:t>
                      </a:r>
                      <a:r>
                        <a:rPr lang="en-US" sz="2100" baseline="0" dirty="0" smtClean="0">
                          <a:latin typeface="Times New Roman" pitchFamily="18" charset="0"/>
                          <a:cs typeface="Times New Roman" pitchFamily="18" charset="0"/>
                        </a:rPr>
                        <a:t> now.”</a:t>
                      </a:r>
                    </a:p>
                    <a:p>
                      <a:pPr algn="just"/>
                      <a:r>
                        <a:rPr lang="en-US" sz="2100" baseline="0" dirty="0" smtClean="0">
                          <a:latin typeface="Times New Roman" pitchFamily="18" charset="0"/>
                          <a:cs typeface="Times New Roman" pitchFamily="18" charset="0"/>
                        </a:rPr>
                        <a:t>“Are you hearing the voice again?”</a:t>
                      </a:r>
                    </a:p>
                    <a:p>
                      <a:pPr algn="just"/>
                      <a:r>
                        <a:rPr lang="en-US" sz="2100" baseline="0" dirty="0" smtClean="0">
                          <a:latin typeface="Times New Roman" pitchFamily="18" charset="0"/>
                          <a:cs typeface="Times New Roman" pitchFamily="18" charset="0"/>
                        </a:rPr>
                        <a:t>“What do the voices seem to be saying?”</a:t>
                      </a:r>
                      <a:endParaRPr lang="en-IN" sz="2100" dirty="0">
                        <a:latin typeface="Times New Roman" pitchFamily="18" charset="0"/>
                        <a:cs typeface="Times New Roman" pitchFamily="18" charset="0"/>
                      </a:endParaRPr>
                    </a:p>
                  </a:txBody>
                  <a:tcPr/>
                </a:tc>
              </a:tr>
              <a:tr h="2418698">
                <a:tc>
                  <a:txBody>
                    <a:bodyPr/>
                    <a:lstStyle/>
                    <a:p>
                      <a:pPr algn="just"/>
                      <a:r>
                        <a:rPr lang="en-US" sz="2100" b="1" dirty="0" smtClean="0">
                          <a:latin typeface="Times New Roman" pitchFamily="18" charset="0"/>
                          <a:cs typeface="Times New Roman" pitchFamily="18" charset="0"/>
                        </a:rPr>
                        <a:t>Encouraging comparison</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Asking the client to compare </a:t>
                      </a:r>
                      <a:r>
                        <a:rPr lang="en-US" sz="2100" dirty="0" err="1" smtClean="0">
                          <a:latin typeface="Times New Roman" pitchFamily="18" charset="0"/>
                          <a:cs typeface="Times New Roman" pitchFamily="18" charset="0"/>
                        </a:rPr>
                        <a:t>similarilities</a:t>
                      </a:r>
                      <a:r>
                        <a:rPr lang="en-US" sz="2100" dirty="0" smtClean="0">
                          <a:latin typeface="Times New Roman" pitchFamily="18" charset="0"/>
                          <a:cs typeface="Times New Roman" pitchFamily="18" charset="0"/>
                        </a:rPr>
                        <a:t> and differences in ideas, experiences, or interpersonal relationships. This helps the client recognize life experiences that tend to recur as well as those aspects of life that are changeable.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“Was this something like…?”</a:t>
                      </a:r>
                    </a:p>
                    <a:p>
                      <a:pPr algn="just"/>
                      <a:r>
                        <a:rPr lang="en-US" sz="2100" dirty="0" smtClean="0">
                          <a:latin typeface="Times New Roman" pitchFamily="18" charset="0"/>
                          <a:cs typeface="Times New Roman" pitchFamily="18" charset="0"/>
                        </a:rPr>
                        <a:t>“How does this compare with the time when…?</a:t>
                      </a:r>
                    </a:p>
                    <a:p>
                      <a:pPr algn="just"/>
                      <a:r>
                        <a:rPr lang="en-US" sz="2100" dirty="0" smtClean="0">
                          <a:latin typeface="Times New Roman" pitchFamily="18" charset="0"/>
                          <a:cs typeface="Times New Roman" pitchFamily="18" charset="0"/>
                        </a:rPr>
                        <a:t>“What</a:t>
                      </a:r>
                      <a:r>
                        <a:rPr lang="en-US" sz="2100" baseline="0" dirty="0" smtClean="0">
                          <a:latin typeface="Times New Roman" pitchFamily="18" charset="0"/>
                          <a:cs typeface="Times New Roman" pitchFamily="18" charset="0"/>
                        </a:rPr>
                        <a:t> was your response the last time this situation occurred?”</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ormAutofit fontScale="90000"/>
          </a:bodyPr>
          <a:lstStyle/>
          <a:p>
            <a:endParaRPr lang="en-IN" dirty="0"/>
          </a:p>
        </p:txBody>
      </p:sp>
      <p:graphicFrame>
        <p:nvGraphicFramePr>
          <p:cNvPr id="4" name="Content Placeholder 3"/>
          <p:cNvGraphicFramePr>
            <a:graphicFrameLocks noGrp="1"/>
          </p:cNvGraphicFramePr>
          <p:nvPr>
            <p:ph sz="quarter" idx="1"/>
          </p:nvPr>
        </p:nvGraphicFramePr>
        <p:xfrm>
          <a:off x="0" y="1"/>
          <a:ext cx="8964488" cy="6785271"/>
        </p:xfrm>
        <a:graphic>
          <a:graphicData uri="http://schemas.openxmlformats.org/drawingml/2006/table">
            <a:tbl>
              <a:tblPr firstRow="1" bandRow="1">
                <a:tableStyleId>{5C22544A-7EE6-4342-B048-85BDC9FD1C3A}</a:tableStyleId>
              </a:tblPr>
              <a:tblGrid>
                <a:gridCol w="1487605"/>
                <a:gridCol w="4488720"/>
                <a:gridCol w="2988163"/>
              </a:tblGrid>
              <a:tr h="2348879">
                <a:tc>
                  <a:txBody>
                    <a:bodyPr/>
                    <a:lstStyle/>
                    <a:p>
                      <a:pPr algn="just"/>
                      <a:r>
                        <a:rPr lang="en-US" sz="2100" b="1" dirty="0" smtClean="0">
                          <a:latin typeface="Times New Roman" pitchFamily="18" charset="0"/>
                          <a:cs typeface="Times New Roman" pitchFamily="18" charset="0"/>
                        </a:rPr>
                        <a:t>Restating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The main idea of what the client has said is repeated. This lets the client know whether or not as expressed statement</a:t>
                      </a:r>
                      <a:r>
                        <a:rPr lang="en-US" sz="2100" baseline="0" dirty="0" smtClean="0">
                          <a:latin typeface="Times New Roman" pitchFamily="18" charset="0"/>
                          <a:cs typeface="Times New Roman" pitchFamily="18" charset="0"/>
                        </a:rPr>
                        <a:t> has been understood and gives him or her the chance to continue, or to clarify if necessary.</a:t>
                      </a:r>
                      <a:endParaRPr lang="en-IN" sz="2100" dirty="0">
                        <a:latin typeface="Times New Roman" pitchFamily="18" charset="0"/>
                        <a:cs typeface="Times New Roman" pitchFamily="18" charset="0"/>
                      </a:endParaRPr>
                    </a:p>
                  </a:txBody>
                  <a:tcPr/>
                </a:tc>
                <a:tc>
                  <a:txBody>
                    <a:bodyPr/>
                    <a:lstStyle/>
                    <a:p>
                      <a:pPr algn="just"/>
                      <a:r>
                        <a:rPr lang="en-US" sz="2100" b="1" dirty="0" err="1" smtClean="0">
                          <a:latin typeface="Times New Roman" pitchFamily="18" charset="0"/>
                          <a:cs typeface="Times New Roman" pitchFamily="18" charset="0"/>
                        </a:rPr>
                        <a:t>Cl</a:t>
                      </a:r>
                      <a:r>
                        <a:rPr lang="en-US" sz="2100" b="0"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“I </a:t>
                      </a:r>
                      <a:r>
                        <a:rPr lang="en-US" sz="2100" dirty="0" err="1" smtClean="0">
                          <a:latin typeface="Times New Roman" pitchFamily="18" charset="0"/>
                          <a:cs typeface="Times New Roman" pitchFamily="18" charset="0"/>
                        </a:rPr>
                        <a:t>cant’t</a:t>
                      </a:r>
                      <a:r>
                        <a:rPr lang="en-US" sz="2100" baseline="0" dirty="0" smtClean="0">
                          <a:latin typeface="Times New Roman" pitchFamily="18" charset="0"/>
                          <a:cs typeface="Times New Roman" pitchFamily="18" charset="0"/>
                        </a:rPr>
                        <a:t> study. My mind keeps wandering.”</a:t>
                      </a:r>
                    </a:p>
                    <a:p>
                      <a:pPr algn="just"/>
                      <a:endParaRPr lang="en-US" sz="2100" baseline="0" dirty="0" smtClean="0">
                        <a:latin typeface="Times New Roman" pitchFamily="18" charset="0"/>
                        <a:cs typeface="Times New Roman" pitchFamily="18" charset="0"/>
                      </a:endParaRPr>
                    </a:p>
                    <a:p>
                      <a:pPr algn="just"/>
                      <a:r>
                        <a:rPr lang="en-US" sz="2100" b="1" baseline="0" dirty="0" smtClean="0">
                          <a:latin typeface="Times New Roman" pitchFamily="18" charset="0"/>
                          <a:cs typeface="Times New Roman" pitchFamily="18" charset="0"/>
                        </a:rPr>
                        <a:t>Ns: </a:t>
                      </a:r>
                      <a:r>
                        <a:rPr lang="en-US" sz="2100" baseline="0" dirty="0" smtClean="0">
                          <a:latin typeface="Times New Roman" pitchFamily="18" charset="0"/>
                          <a:cs typeface="Times New Roman" pitchFamily="18" charset="0"/>
                        </a:rPr>
                        <a:t>“You have difficulty concentrating.”</a:t>
                      </a:r>
                    </a:p>
                    <a:p>
                      <a:pPr algn="just"/>
                      <a:endParaRPr lang="en-IN" sz="2100" dirty="0">
                        <a:latin typeface="Times New Roman" pitchFamily="18" charset="0"/>
                        <a:cs typeface="Times New Roman" pitchFamily="18" charset="0"/>
                      </a:endParaRPr>
                    </a:p>
                  </a:txBody>
                  <a:tcPr/>
                </a:tc>
              </a:tr>
              <a:tr h="2081702">
                <a:tc>
                  <a:txBody>
                    <a:bodyPr/>
                    <a:lstStyle/>
                    <a:p>
                      <a:pPr algn="just"/>
                      <a:r>
                        <a:rPr lang="en-US" sz="2100" b="1" dirty="0" smtClean="0">
                          <a:latin typeface="Times New Roman" pitchFamily="18" charset="0"/>
                          <a:cs typeface="Times New Roman" pitchFamily="18" charset="0"/>
                        </a:rPr>
                        <a:t>Reflecting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Questions and feelings are referred back to the client so that they may be recognized and accepted, and so that the client may recognize that his or her point of view has value- a good technique to use when the client asks the nurse</a:t>
                      </a:r>
                      <a:r>
                        <a:rPr lang="en-US" sz="2100" baseline="0" dirty="0" smtClean="0">
                          <a:latin typeface="Times New Roman" pitchFamily="18" charset="0"/>
                          <a:cs typeface="Times New Roman" pitchFamily="18" charset="0"/>
                        </a:rPr>
                        <a:t> for advice.</a:t>
                      </a:r>
                      <a:endParaRPr lang="en-IN" sz="2100" dirty="0">
                        <a:latin typeface="Times New Roman" pitchFamily="18" charset="0"/>
                        <a:cs typeface="Times New Roman" pitchFamily="18" charset="0"/>
                      </a:endParaRPr>
                    </a:p>
                  </a:txBody>
                  <a:tcPr/>
                </a:tc>
                <a:tc>
                  <a:txBody>
                    <a:bodyPr/>
                    <a:lstStyle/>
                    <a:p>
                      <a:pPr algn="just"/>
                      <a:r>
                        <a:rPr lang="en-US" sz="2100" b="1" dirty="0" err="1" smtClean="0">
                          <a:latin typeface="Times New Roman" pitchFamily="18" charset="0"/>
                          <a:cs typeface="Times New Roman" pitchFamily="18" charset="0"/>
                        </a:rPr>
                        <a:t>Cl</a:t>
                      </a:r>
                      <a:r>
                        <a:rPr lang="en-US" sz="2100" b="1" dirty="0" smtClean="0">
                          <a:latin typeface="Times New Roman" pitchFamily="18" charset="0"/>
                          <a:cs typeface="Times New Roman" pitchFamily="18" charset="0"/>
                        </a:rPr>
                        <a:t>:</a:t>
                      </a:r>
                      <a:r>
                        <a:rPr lang="en-US" sz="2100" b="1" baseline="0" dirty="0" smtClean="0">
                          <a:latin typeface="Times New Roman" pitchFamily="18" charset="0"/>
                          <a:cs typeface="Times New Roman" pitchFamily="18" charset="0"/>
                        </a:rPr>
                        <a:t> </a:t>
                      </a:r>
                      <a:r>
                        <a:rPr lang="en-US" sz="2100" baseline="0" dirty="0" smtClean="0">
                          <a:latin typeface="Times New Roman" pitchFamily="18" charset="0"/>
                          <a:cs typeface="Times New Roman" pitchFamily="18" charset="0"/>
                        </a:rPr>
                        <a:t>“What do you think I should do about my wife’s drinking problem?”</a:t>
                      </a:r>
                    </a:p>
                    <a:p>
                      <a:pPr algn="just"/>
                      <a:endParaRPr lang="en-US" sz="2100" baseline="0" dirty="0" smtClean="0">
                        <a:latin typeface="Times New Roman" pitchFamily="18" charset="0"/>
                        <a:cs typeface="Times New Roman" pitchFamily="18" charset="0"/>
                      </a:endParaRPr>
                    </a:p>
                    <a:p>
                      <a:pPr algn="just"/>
                      <a:r>
                        <a:rPr lang="en-US" sz="2100" b="1" baseline="0" dirty="0" smtClean="0">
                          <a:latin typeface="Times New Roman" pitchFamily="18" charset="0"/>
                          <a:cs typeface="Times New Roman" pitchFamily="18" charset="0"/>
                        </a:rPr>
                        <a:t>Ns: </a:t>
                      </a:r>
                      <a:r>
                        <a:rPr lang="en-US" sz="2100" baseline="0" dirty="0" smtClean="0">
                          <a:latin typeface="Times New Roman" pitchFamily="18" charset="0"/>
                          <a:cs typeface="Times New Roman" pitchFamily="18" charset="0"/>
                        </a:rPr>
                        <a:t>“What do you think you should do?”</a:t>
                      </a:r>
                      <a:endParaRPr lang="en-IN" sz="2100" dirty="0">
                        <a:latin typeface="Times New Roman" pitchFamily="18" charset="0"/>
                        <a:cs typeface="Times New Roman" pitchFamily="18" charset="0"/>
                      </a:endParaRPr>
                    </a:p>
                  </a:txBody>
                  <a:tcPr/>
                </a:tc>
              </a:tr>
              <a:tr h="2104672">
                <a:tc>
                  <a:txBody>
                    <a:bodyPr/>
                    <a:lstStyle/>
                    <a:p>
                      <a:pPr algn="just"/>
                      <a:r>
                        <a:rPr lang="en-US" sz="2100" b="1" dirty="0" smtClean="0">
                          <a:latin typeface="Times New Roman" pitchFamily="18" charset="0"/>
                          <a:cs typeface="Times New Roman" pitchFamily="18" charset="0"/>
                        </a:rPr>
                        <a:t>Focusing</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Taking notice of a single idea or even a single word; works especially well with a client who is moving rapidly from one thought to another. This</a:t>
                      </a:r>
                      <a:r>
                        <a:rPr lang="en-US" sz="2100" baseline="0" dirty="0" smtClean="0">
                          <a:latin typeface="Times New Roman" pitchFamily="18" charset="0"/>
                          <a:cs typeface="Times New Roman" pitchFamily="18" charset="0"/>
                        </a:rPr>
                        <a:t> technique is not therapeutic, however, with the client who is very anxious.</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“This point seems worth looking at more</a:t>
                      </a:r>
                      <a:r>
                        <a:rPr lang="en-US" sz="2100" baseline="0"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closely. Perhaps you and I can discuss it together.”</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88640"/>
          <a:ext cx="8892480" cy="6578687"/>
        </p:xfrm>
        <a:graphic>
          <a:graphicData uri="http://schemas.openxmlformats.org/drawingml/2006/table">
            <a:tbl>
              <a:tblPr firstRow="1" bandRow="1">
                <a:tableStyleId>{5C22544A-7EE6-4342-B048-85BDC9FD1C3A}</a:tableStyleId>
              </a:tblPr>
              <a:tblGrid>
                <a:gridCol w="1835696"/>
                <a:gridCol w="3888432"/>
                <a:gridCol w="3168352"/>
              </a:tblGrid>
              <a:tr h="2033381">
                <a:tc>
                  <a:txBody>
                    <a:bodyPr/>
                    <a:lstStyle/>
                    <a:p>
                      <a:pPr algn="just"/>
                      <a:r>
                        <a:rPr lang="en-US" sz="2100" b="1" dirty="0" smtClean="0">
                          <a:latin typeface="Times New Roman" pitchFamily="18" charset="0"/>
                          <a:cs typeface="Times New Roman" pitchFamily="18" charset="0"/>
                        </a:rPr>
                        <a:t>Exploring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Delving</a:t>
                      </a:r>
                      <a:r>
                        <a:rPr lang="en-US" sz="2100" baseline="0" dirty="0" smtClean="0">
                          <a:latin typeface="Times New Roman" pitchFamily="18" charset="0"/>
                          <a:cs typeface="Times New Roman" pitchFamily="18" charset="0"/>
                        </a:rPr>
                        <a:t> further into subject, idea, experience, or relationship; especially helpful with clients who tend to remain on a superficial level of communication.</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“Please explain</a:t>
                      </a:r>
                      <a:r>
                        <a:rPr lang="en-US" sz="2100" baseline="0" dirty="0" smtClean="0">
                          <a:latin typeface="Times New Roman" pitchFamily="18" charset="0"/>
                          <a:cs typeface="Times New Roman" pitchFamily="18" charset="0"/>
                        </a:rPr>
                        <a:t> that situation in more detail.”</a:t>
                      </a:r>
                    </a:p>
                    <a:p>
                      <a:pPr algn="just"/>
                      <a:r>
                        <a:rPr lang="en-US" sz="2100" baseline="0" dirty="0" smtClean="0">
                          <a:latin typeface="Times New Roman" pitchFamily="18" charset="0"/>
                          <a:cs typeface="Times New Roman" pitchFamily="18" charset="0"/>
                        </a:rPr>
                        <a:t>“Tell me more about that particular situation.”</a:t>
                      </a:r>
                      <a:endParaRPr lang="en-IN" sz="2100" dirty="0">
                        <a:latin typeface="Times New Roman" pitchFamily="18" charset="0"/>
                        <a:cs typeface="Times New Roman" pitchFamily="18" charset="0"/>
                      </a:endParaRPr>
                    </a:p>
                  </a:txBody>
                  <a:tcPr/>
                </a:tc>
              </a:tr>
              <a:tr h="2553793">
                <a:tc>
                  <a:txBody>
                    <a:bodyPr/>
                    <a:lstStyle/>
                    <a:p>
                      <a:pPr algn="just"/>
                      <a:r>
                        <a:rPr lang="en-US" sz="2100" b="1" dirty="0" smtClean="0">
                          <a:latin typeface="Times New Roman" pitchFamily="18" charset="0"/>
                          <a:cs typeface="Times New Roman" pitchFamily="18" charset="0"/>
                        </a:rPr>
                        <a:t>Seeking clarification and validation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Striving to explain that which is vague or incomprehensible and searching for mutual understanding. Clarifying the</a:t>
                      </a:r>
                      <a:r>
                        <a:rPr lang="en-US" sz="2100" baseline="0" dirty="0" smtClean="0">
                          <a:latin typeface="Times New Roman" pitchFamily="18" charset="0"/>
                          <a:cs typeface="Times New Roman" pitchFamily="18" charset="0"/>
                        </a:rPr>
                        <a:t> meaning of what has been said facilitates and increases understanding for both client and nurse.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“I’m not sure that I understand. Would you please</a:t>
                      </a:r>
                      <a:r>
                        <a:rPr lang="en-US" sz="2100" baseline="0" dirty="0" smtClean="0">
                          <a:latin typeface="Times New Roman" pitchFamily="18" charset="0"/>
                          <a:cs typeface="Times New Roman" pitchFamily="18" charset="0"/>
                        </a:rPr>
                        <a:t> explain?” </a:t>
                      </a:r>
                    </a:p>
                    <a:p>
                      <a:pPr algn="just"/>
                      <a:r>
                        <a:rPr lang="en-US" sz="2100" baseline="0" dirty="0" smtClean="0">
                          <a:latin typeface="Times New Roman" pitchFamily="18" charset="0"/>
                          <a:cs typeface="Times New Roman" pitchFamily="18" charset="0"/>
                        </a:rPr>
                        <a:t>“Tell me if my understanding agrees with yours.”</a:t>
                      </a:r>
                      <a:endParaRPr lang="en-IN" sz="2100" dirty="0">
                        <a:latin typeface="Times New Roman" pitchFamily="18" charset="0"/>
                        <a:cs typeface="Times New Roman" pitchFamily="18" charset="0"/>
                      </a:endParaRPr>
                    </a:p>
                  </a:txBody>
                  <a:tcPr/>
                </a:tc>
              </a:tr>
              <a:tr h="1893546">
                <a:tc>
                  <a:txBody>
                    <a:bodyPr/>
                    <a:lstStyle/>
                    <a:p>
                      <a:pPr algn="just"/>
                      <a:r>
                        <a:rPr lang="en-US" sz="2100" b="1" dirty="0" smtClean="0">
                          <a:latin typeface="Times New Roman" pitchFamily="18" charset="0"/>
                          <a:cs typeface="Times New Roman" pitchFamily="18" charset="0"/>
                        </a:rPr>
                        <a:t>Presenting reality</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When</a:t>
                      </a:r>
                      <a:r>
                        <a:rPr lang="en-US" sz="2100" baseline="0" dirty="0" smtClean="0">
                          <a:latin typeface="Times New Roman" pitchFamily="18" charset="0"/>
                          <a:cs typeface="Times New Roman" pitchFamily="18" charset="0"/>
                        </a:rPr>
                        <a:t> the client has a misperception of the environment, the nurse defines reality or indicates his or her perception of the situation for the client.</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 understand that the voices seem real to you ,but I do not hear any voices.”</a:t>
                      </a:r>
                    </a:p>
                    <a:p>
                      <a:pPr algn="just"/>
                      <a:r>
                        <a:rPr lang="en-US" sz="2100" dirty="0" smtClean="0">
                          <a:latin typeface="Times New Roman" pitchFamily="18" charset="0"/>
                          <a:cs typeface="Times New Roman" pitchFamily="18" charset="0"/>
                        </a:rPr>
                        <a:t>“There is no one else</a:t>
                      </a:r>
                      <a:r>
                        <a:rPr lang="en-US" sz="2100" baseline="0" dirty="0" smtClean="0">
                          <a:latin typeface="Times New Roman" pitchFamily="18" charset="0"/>
                          <a:cs typeface="Times New Roman" pitchFamily="18" charset="0"/>
                        </a:rPr>
                        <a:t> in the room but you and me.”</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0"/>
          <a:ext cx="9144000" cy="6718036"/>
        </p:xfrm>
        <a:graphic>
          <a:graphicData uri="http://schemas.openxmlformats.org/drawingml/2006/table">
            <a:tbl>
              <a:tblPr firstRow="1" bandRow="1">
                <a:tableStyleId>{5C22544A-7EE6-4342-B048-85BDC9FD1C3A}</a:tableStyleId>
              </a:tblPr>
              <a:tblGrid>
                <a:gridCol w="1619672"/>
                <a:gridCol w="4320480"/>
                <a:gridCol w="3203848"/>
              </a:tblGrid>
              <a:tr h="1981598">
                <a:tc>
                  <a:txBody>
                    <a:bodyPr/>
                    <a:lstStyle/>
                    <a:p>
                      <a:pPr algn="just"/>
                      <a:r>
                        <a:rPr lang="en-US" sz="2100" b="1" dirty="0" smtClean="0">
                          <a:latin typeface="Times New Roman" pitchFamily="18" charset="0"/>
                          <a:cs typeface="Times New Roman" pitchFamily="18" charset="0"/>
                        </a:rPr>
                        <a:t>Voicing</a:t>
                      </a:r>
                      <a:r>
                        <a:rPr lang="en-US" sz="2100" b="1" baseline="0" dirty="0" smtClean="0">
                          <a:latin typeface="Times New Roman" pitchFamily="18" charset="0"/>
                          <a:cs typeface="Times New Roman" pitchFamily="18" charset="0"/>
                        </a:rPr>
                        <a:t> doubt</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Expressing uncertainty</a:t>
                      </a:r>
                      <a:r>
                        <a:rPr lang="en-US" sz="2100" baseline="0" dirty="0" smtClean="0">
                          <a:latin typeface="Times New Roman" pitchFamily="18" charset="0"/>
                          <a:cs typeface="Times New Roman" pitchFamily="18" charset="0"/>
                        </a:rPr>
                        <a:t> as to the client’s perceptions; often used with clients experiencing delusional thinking.</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 find that hard to believe.”</a:t>
                      </a:r>
                    </a:p>
                    <a:p>
                      <a:pPr algn="just"/>
                      <a:r>
                        <a:rPr lang="en-US" sz="2100" dirty="0" smtClean="0">
                          <a:latin typeface="Times New Roman" pitchFamily="18" charset="0"/>
                          <a:cs typeface="Times New Roman" pitchFamily="18" charset="0"/>
                        </a:rPr>
                        <a:t>“That seems rather doubtful</a:t>
                      </a:r>
                      <a:r>
                        <a:rPr lang="en-US" sz="2100" baseline="0" dirty="0" smtClean="0">
                          <a:latin typeface="Times New Roman" pitchFamily="18" charset="0"/>
                          <a:cs typeface="Times New Roman" pitchFamily="18" charset="0"/>
                        </a:rPr>
                        <a:t> to me.”</a:t>
                      </a:r>
                    </a:p>
                    <a:p>
                      <a:pPr algn="just"/>
                      <a:endParaRPr lang="en-IN" sz="2100" dirty="0">
                        <a:latin typeface="Times New Roman" pitchFamily="18" charset="0"/>
                        <a:cs typeface="Times New Roman" pitchFamily="18" charset="0"/>
                      </a:endParaRPr>
                    </a:p>
                  </a:txBody>
                  <a:tcPr/>
                </a:tc>
              </a:tr>
              <a:tr h="3044798">
                <a:tc>
                  <a:txBody>
                    <a:bodyPr/>
                    <a:lstStyle/>
                    <a:p>
                      <a:pPr algn="just"/>
                      <a:r>
                        <a:rPr lang="en-US" sz="2100" b="1" dirty="0" smtClean="0">
                          <a:latin typeface="Times New Roman" pitchFamily="18" charset="0"/>
                          <a:cs typeface="Times New Roman" pitchFamily="18" charset="0"/>
                        </a:rPr>
                        <a:t>Verbalizing the implied</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Putting into words what the client has only implied or said indirectly; it can</a:t>
                      </a:r>
                      <a:r>
                        <a:rPr lang="en-US" sz="2100" baseline="0" dirty="0" smtClean="0">
                          <a:latin typeface="Times New Roman" pitchFamily="18" charset="0"/>
                          <a:cs typeface="Times New Roman" pitchFamily="18" charset="0"/>
                        </a:rPr>
                        <a:t> also be used with the client who is mute or is otherwise experiencing impaired verbal communication. This clarifies that which is implicit rather than explicit.</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a:t>
                      </a:r>
                      <a:r>
                        <a:rPr lang="en-US" sz="2100" baseline="0" dirty="0" smtClean="0">
                          <a:latin typeface="Times New Roman" pitchFamily="18" charset="0"/>
                          <a:cs typeface="Times New Roman" pitchFamily="18" charset="0"/>
                        </a:rPr>
                        <a:t> “It’s a waste of time to be here. I cant’ talk to you or anyone.”</a:t>
                      </a:r>
                    </a:p>
                    <a:p>
                      <a:pPr algn="just"/>
                      <a:r>
                        <a:rPr lang="en-US" sz="2100" baseline="0" dirty="0" smtClean="0">
                          <a:latin typeface="Times New Roman" pitchFamily="18" charset="0"/>
                          <a:cs typeface="Times New Roman" pitchFamily="18" charset="0"/>
                        </a:rPr>
                        <a:t>Ns: “Are you feeling that no one understands?”</a:t>
                      </a:r>
                    </a:p>
                    <a:p>
                      <a:pPr algn="just"/>
                      <a:r>
                        <a:rPr lang="en-US" sz="2100" baseline="0" dirty="0" err="1" smtClean="0">
                          <a:latin typeface="Times New Roman" pitchFamily="18" charset="0"/>
                          <a:cs typeface="Times New Roman" pitchFamily="18" charset="0"/>
                        </a:rPr>
                        <a:t>Cl</a:t>
                      </a:r>
                      <a:r>
                        <a:rPr lang="en-US" sz="2100" baseline="0" dirty="0" smtClean="0">
                          <a:latin typeface="Times New Roman" pitchFamily="18" charset="0"/>
                          <a:cs typeface="Times New Roman" pitchFamily="18" charset="0"/>
                        </a:rPr>
                        <a:t>: (mute)</a:t>
                      </a:r>
                    </a:p>
                    <a:p>
                      <a:pPr algn="just"/>
                      <a:r>
                        <a:rPr lang="en-US" sz="2100" baseline="0" dirty="0" smtClean="0">
                          <a:latin typeface="Times New Roman" pitchFamily="18" charset="0"/>
                          <a:cs typeface="Times New Roman" pitchFamily="18" charset="0"/>
                        </a:rPr>
                        <a:t>Ns: “It must have been very difficult for you when your husband died in the fire.”</a:t>
                      </a:r>
                      <a:endParaRPr lang="en-IN" sz="2100" dirty="0">
                        <a:latin typeface="Times New Roman" pitchFamily="18" charset="0"/>
                        <a:cs typeface="Times New Roman" pitchFamily="18" charset="0"/>
                      </a:endParaRPr>
                    </a:p>
                  </a:txBody>
                  <a:tcPr/>
                </a:tc>
              </a:tr>
              <a:tr h="1498948">
                <a:tc>
                  <a:txBody>
                    <a:bodyPr/>
                    <a:lstStyle/>
                    <a:p>
                      <a:pPr algn="just"/>
                      <a:r>
                        <a:rPr lang="en-US" sz="2100" b="1" dirty="0" smtClean="0">
                          <a:latin typeface="Times New Roman" pitchFamily="18" charset="0"/>
                          <a:cs typeface="Times New Roman" pitchFamily="18" charset="0"/>
                        </a:rPr>
                        <a:t>Attempting</a:t>
                      </a:r>
                      <a:r>
                        <a:rPr lang="en-US" sz="2100" b="1" baseline="0" dirty="0" smtClean="0">
                          <a:latin typeface="Times New Roman" pitchFamily="18" charset="0"/>
                          <a:cs typeface="Times New Roman" pitchFamily="18" charset="0"/>
                        </a:rPr>
                        <a:t> to translate words into feelings</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When feelings are expressed indirectly, the nurse tries to “</a:t>
                      </a:r>
                      <a:r>
                        <a:rPr lang="en-US" sz="2100" dirty="0" err="1" smtClean="0">
                          <a:latin typeface="Times New Roman" pitchFamily="18" charset="0"/>
                          <a:cs typeface="Times New Roman" pitchFamily="18" charset="0"/>
                        </a:rPr>
                        <a:t>desymbolize</a:t>
                      </a:r>
                      <a:r>
                        <a:rPr lang="en-US" sz="2100" dirty="0" smtClean="0">
                          <a:latin typeface="Times New Roman" pitchFamily="18" charset="0"/>
                          <a:cs typeface="Times New Roman" pitchFamily="18" charset="0"/>
                        </a:rPr>
                        <a:t>” what has been said and to find clues to the underlying true feelings.</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a:t>
                      </a:r>
                      <a:r>
                        <a:rPr lang="en-US" sz="2100" baseline="0" dirty="0" smtClean="0">
                          <a:latin typeface="Times New Roman" pitchFamily="18" charset="0"/>
                          <a:cs typeface="Times New Roman" pitchFamily="18" charset="0"/>
                        </a:rPr>
                        <a:t> “I’m way out in the ocean.”</a:t>
                      </a:r>
                    </a:p>
                    <a:p>
                      <a:pPr algn="just"/>
                      <a:r>
                        <a:rPr lang="en-US" sz="2100" baseline="0" dirty="0" smtClean="0">
                          <a:latin typeface="Times New Roman" pitchFamily="18" charset="0"/>
                          <a:cs typeface="Times New Roman" pitchFamily="18" charset="0"/>
                        </a:rPr>
                        <a:t>Ns: “You must be feeling very lonely now.”</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179511" y="404665"/>
          <a:ext cx="8784977" cy="6381042"/>
        </p:xfrm>
        <a:graphic>
          <a:graphicData uri="http://schemas.openxmlformats.org/drawingml/2006/table">
            <a:tbl>
              <a:tblPr firstRow="1" bandRow="1">
                <a:tableStyleId>{5C22544A-7EE6-4342-B048-85BDC9FD1C3A}</a:tableStyleId>
              </a:tblPr>
              <a:tblGrid>
                <a:gridCol w="1584177"/>
                <a:gridCol w="4272474"/>
                <a:gridCol w="2928326"/>
              </a:tblGrid>
              <a:tr h="150424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1" dirty="0" smtClean="0">
                          <a:latin typeface="Times New Roman" pitchFamily="18" charset="0"/>
                          <a:cs typeface="Times New Roman" pitchFamily="18" charset="0"/>
                        </a:rPr>
                        <a:t>Sharing perceptions</a:t>
                      </a:r>
                    </a:p>
                    <a:p>
                      <a:pPr algn="just"/>
                      <a:endParaRPr lang="en-IN" sz="22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0" dirty="0" smtClean="0">
                          <a:latin typeface="Times New Roman" pitchFamily="18" charset="0"/>
                          <a:cs typeface="Times New Roman" pitchFamily="18" charset="0"/>
                        </a:rPr>
                        <a:t>Conveys the nurse’s understanding to the patient and has the potential for clearing up confusing communication.</a:t>
                      </a:r>
                      <a:endParaRPr lang="en-IN" sz="2200" b="0" dirty="0" smtClean="0">
                        <a:latin typeface="Times New Roman" pitchFamily="18" charset="0"/>
                        <a:cs typeface="Times New Roman" pitchFamily="18" charset="0"/>
                      </a:endParaRPr>
                    </a:p>
                  </a:txBody>
                  <a:tcPr/>
                </a:tc>
                <a:tc>
                  <a:txBody>
                    <a:bodyPr/>
                    <a:lstStyle/>
                    <a:p>
                      <a:pPr algn="just"/>
                      <a:r>
                        <a:rPr lang="en-US" sz="2200" b="0" dirty="0" smtClean="0">
                          <a:latin typeface="Times New Roman" pitchFamily="18" charset="0"/>
                          <a:cs typeface="Times New Roman" pitchFamily="18" charset="0"/>
                        </a:rPr>
                        <a:t>“You are smiling, but I sense that you are really vary with me.”</a:t>
                      </a:r>
                      <a:endParaRPr lang="en-IN" sz="2200" b="0" dirty="0">
                        <a:latin typeface="Times New Roman" pitchFamily="18" charset="0"/>
                        <a:cs typeface="Times New Roman" pitchFamily="18" charset="0"/>
                      </a:endParaRPr>
                    </a:p>
                  </a:txBody>
                  <a:tcPr/>
                </a:tc>
              </a:tr>
              <a:tr h="267222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1" dirty="0" smtClean="0">
                          <a:latin typeface="Times New Roman" pitchFamily="18" charset="0"/>
                          <a:cs typeface="Times New Roman" pitchFamily="18" charset="0"/>
                        </a:rPr>
                        <a:t>Suggesting</a:t>
                      </a:r>
                    </a:p>
                    <a:p>
                      <a:pPr algn="just"/>
                      <a:endParaRPr lang="en-IN" sz="22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Presentation of alternative ideas for the patient’s consideration relative to problem solving.</a:t>
                      </a:r>
                    </a:p>
                    <a:p>
                      <a:pPr algn="just"/>
                      <a:endParaRPr lang="en-IN" sz="22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“Have you thought about responding to your boss in a different way when he raises that issue with you? You could ask him if specific problem has </a:t>
                      </a:r>
                      <a:r>
                        <a:rPr lang="en-US" sz="2200" dirty="0" err="1" smtClean="0">
                          <a:latin typeface="Times New Roman" pitchFamily="18" charset="0"/>
                          <a:cs typeface="Times New Roman" pitchFamily="18" charset="0"/>
                        </a:rPr>
                        <a:t>occured</a:t>
                      </a:r>
                      <a:r>
                        <a:rPr lang="en-US" sz="2200" dirty="0" smtClean="0">
                          <a:latin typeface="Times New Roman" pitchFamily="18" charset="0"/>
                          <a:cs typeface="Times New Roman" pitchFamily="18" charset="0"/>
                        </a:rPr>
                        <a:t>.”</a:t>
                      </a:r>
                      <a:endParaRPr lang="en-IN" sz="2200" dirty="0" smtClean="0">
                        <a:latin typeface="Times New Roman" pitchFamily="18" charset="0"/>
                        <a:cs typeface="Times New Roman" pitchFamily="18" charset="0"/>
                      </a:endParaRPr>
                    </a:p>
                  </a:txBody>
                  <a:tcPr/>
                </a:tc>
              </a:tr>
              <a:tr h="1997002">
                <a:tc>
                  <a:txBody>
                    <a:bodyPr/>
                    <a:lstStyle/>
                    <a:p>
                      <a:pPr algn="just"/>
                      <a:r>
                        <a:rPr lang="en-US" sz="2200" b="1" dirty="0" smtClean="0">
                          <a:latin typeface="Times New Roman" pitchFamily="18" charset="0"/>
                          <a:cs typeface="Times New Roman" pitchFamily="18" charset="0"/>
                        </a:rPr>
                        <a:t>Active listening </a:t>
                      </a:r>
                      <a:endParaRPr lang="en-IN" sz="2200" b="1"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To listen  actively is to be attentive to  what the client saying, both verbally and verbally</a:t>
                      </a:r>
                      <a:r>
                        <a:rPr lang="en-US" sz="2200" baseline="0" dirty="0" smtClean="0">
                          <a:latin typeface="Times New Roman" pitchFamily="18" charset="0"/>
                          <a:cs typeface="Times New Roman" pitchFamily="18" charset="0"/>
                        </a:rPr>
                        <a:t>.</a:t>
                      </a:r>
                    </a:p>
                    <a:p>
                      <a:pPr algn="just"/>
                      <a:r>
                        <a:rPr lang="en-US" sz="2200" baseline="0" dirty="0" smtClean="0">
                          <a:latin typeface="Times New Roman" pitchFamily="18" charset="0"/>
                          <a:cs typeface="Times New Roman" pitchFamily="18" charset="0"/>
                        </a:rPr>
                        <a:t>Attentive listening creates a climate in which the client can communicate.</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Several</a:t>
                      </a:r>
                      <a:r>
                        <a:rPr lang="en-US" sz="2200" baseline="0" dirty="0" smtClean="0">
                          <a:latin typeface="Times New Roman" pitchFamily="18" charset="0"/>
                          <a:cs typeface="Times New Roman" pitchFamily="18" charset="0"/>
                        </a:rPr>
                        <a:t> nonverbal skills have been designated as facilitative skills for attentive listening.</a:t>
                      </a:r>
                      <a:endParaRPr lang="en-IN" sz="2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therapeutic nurse-patient relationship</a:t>
            </a:r>
            <a:endParaRPr lang="en-IN" dirty="0"/>
          </a:p>
        </p:txBody>
      </p:sp>
      <p:sp>
        <p:nvSpPr>
          <p:cNvPr id="3" name="Content Placeholder 2"/>
          <p:cNvSpPr>
            <a:spLocks noGrp="1"/>
          </p:cNvSpPr>
          <p:nvPr>
            <p:ph sz="quarter" idx="1"/>
          </p:nvPr>
        </p:nvSpPr>
        <p:spPr>
          <a:xfrm>
            <a:off x="611560" y="1447800"/>
            <a:ext cx="8075240" cy="4572000"/>
          </a:xfrm>
        </p:spPr>
        <p:txBody>
          <a:bodyPr>
            <a:normAutofit/>
          </a:bodyPr>
          <a:lstStyle/>
          <a:p>
            <a:pPr algn="just"/>
            <a:r>
              <a:rPr lang="en-US" sz="2600" b="1" dirty="0" smtClean="0">
                <a:latin typeface="Times New Roman" pitchFamily="18" charset="0"/>
                <a:cs typeface="Times New Roman" pitchFamily="18" charset="0"/>
              </a:rPr>
              <a:t>Rapport: </a:t>
            </a:r>
            <a:r>
              <a:rPr lang="en-IN" sz="2600" dirty="0" smtClean="0">
                <a:latin typeface="Times New Roman" pitchFamily="18" charset="0"/>
                <a:cs typeface="Times New Roman" pitchFamily="18" charset="0"/>
              </a:rPr>
              <a:t>Getting acquainted and establishing rapport is the primary task in relationship development.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Rapport implies special feelings on the part of both the client and the nurse based on acceptance, warmth, friendliness, common interest, a sense of trust, and a nonjudgmental attitude.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Establishing rapport may be accomplished by discussing non-health-related topics. </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Active listening </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447800"/>
            <a:ext cx="8363272" cy="4572000"/>
          </a:xfrm>
        </p:spPr>
        <p:txBody>
          <a:bodyPr>
            <a:normAutofit/>
          </a:bodyPr>
          <a:lstStyle/>
          <a:p>
            <a:pPr algn="just"/>
            <a:r>
              <a:rPr lang="en-IN" dirty="0" smtClean="0">
                <a:latin typeface="Times New Roman" pitchFamily="18" charset="0"/>
                <a:cs typeface="Times New Roman" pitchFamily="18" charset="0"/>
              </a:rPr>
              <a:t>S—Sit squarely facing the client. This gives the message that the nurse is there to listen and is interested in what the client has to say. </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O—Observe an open posture. Posture is considered “open” when arms and legs remain uncrossed. This suggests that the nurse is “open” to what the client has to say. With a “closed” position, the nurse can convey a somewhat defensive stance, possibly invoking a similar response in the client.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8075240" cy="1143000"/>
          </a:xfrm>
        </p:spPr>
        <p:txBody>
          <a:bodyPr/>
          <a:lstStyle/>
          <a:p>
            <a:r>
              <a:rPr lang="en-US" dirty="0" smtClean="0"/>
              <a:t>Contd..</a:t>
            </a:r>
            <a:endParaRPr lang="en-IN" dirty="0"/>
          </a:p>
        </p:txBody>
      </p:sp>
      <p:sp>
        <p:nvSpPr>
          <p:cNvPr id="3" name="Content Placeholder 2"/>
          <p:cNvSpPr>
            <a:spLocks noGrp="1"/>
          </p:cNvSpPr>
          <p:nvPr>
            <p:ph sz="quarter" idx="1"/>
          </p:nvPr>
        </p:nvSpPr>
        <p:spPr>
          <a:xfrm>
            <a:off x="323528" y="1447800"/>
            <a:ext cx="8363272" cy="5149552"/>
          </a:xfrm>
        </p:spPr>
        <p:txBody>
          <a:bodyPr>
            <a:normAutofit/>
          </a:bodyPr>
          <a:lstStyle/>
          <a:p>
            <a:pPr algn="just"/>
            <a:r>
              <a:rPr lang="en-IN" dirty="0" smtClean="0">
                <a:latin typeface="Times New Roman" pitchFamily="18" charset="0"/>
                <a:cs typeface="Times New Roman" pitchFamily="18" charset="0"/>
              </a:rPr>
              <a:t>L—Lean forward toward the client. This conveys to the client that you are involved in the interaction, interested in what is being said, and making a sincere effort to be attentive.</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E—Establish eye contact. Eye contact, intermittently directed, is another </a:t>
            </a:r>
            <a:r>
              <a:rPr lang="en-IN" dirty="0" err="1" smtClean="0">
                <a:latin typeface="Times New Roman" pitchFamily="18" charset="0"/>
                <a:cs typeface="Times New Roman" pitchFamily="18" charset="0"/>
              </a:rPr>
              <a:t>behavior</a:t>
            </a:r>
            <a:r>
              <a:rPr lang="en-IN" dirty="0" smtClean="0">
                <a:latin typeface="Times New Roman" pitchFamily="18" charset="0"/>
                <a:cs typeface="Times New Roman" pitchFamily="18" charset="0"/>
              </a:rPr>
              <a:t> that conveys the nurse’s involvement and willingness to listen to what the client has to say. The absence of eye contact or the constant shifting of eye contact elsewhere in the environment gives the message that the nurse is not really interested in what is being said.</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p:txBody>
          <a:bodyPr/>
          <a:lstStyle/>
          <a:p>
            <a:pPr algn="just"/>
            <a:r>
              <a:rPr lang="en-IN" dirty="0" smtClean="0">
                <a:latin typeface="Times New Roman" pitchFamily="18" charset="0"/>
                <a:cs typeface="Times New Roman" pitchFamily="18" charset="0"/>
              </a:rPr>
              <a:t>R—Relax. Whether sitting or standing during the interaction, the nurse should communicate a sense of being relaxed and comfortable with the client. Restlessness and fidgetiness communicate a lack of interest and may convey a feeling of discomfort that is likely to be transferred to the client.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Therapeutic technique </a:t>
            </a:r>
            <a:r>
              <a:rPr lang="en-US" dirty="0" err="1" smtClean="0"/>
              <a:t>contd</a:t>
            </a:r>
            <a:r>
              <a:rPr lang="en-US" dirty="0" smtClean="0"/>
              <a:t>,,</a:t>
            </a:r>
            <a:endParaRPr lang="en-IN" dirty="0"/>
          </a:p>
        </p:txBody>
      </p:sp>
      <p:sp>
        <p:nvSpPr>
          <p:cNvPr id="3" name="Content Placeholder 2"/>
          <p:cNvSpPr>
            <a:spLocks noGrp="1"/>
          </p:cNvSpPr>
          <p:nvPr>
            <p:ph sz="quarter" idx="1"/>
          </p:nvPr>
        </p:nvSpPr>
        <p:spPr/>
        <p:txBody>
          <a:bodyPr/>
          <a:lstStyle/>
          <a:p>
            <a:pPr algn="just"/>
            <a:r>
              <a:rPr lang="en-US" b="1" dirty="0" smtClean="0">
                <a:latin typeface="Times New Roman" pitchFamily="18" charset="0"/>
                <a:cs typeface="Times New Roman" pitchFamily="18" charset="0"/>
              </a:rPr>
              <a:t>Paraphrasing: </a:t>
            </a:r>
            <a:r>
              <a:rPr lang="en-US" dirty="0" smtClean="0">
                <a:latin typeface="Times New Roman" pitchFamily="18" charset="0"/>
                <a:cs typeface="Times New Roman" pitchFamily="18" charset="0"/>
              </a:rPr>
              <a:t>rephrasing of feeling or thought in similar words to convey that message was understood or to provide an opportunity for clarification if necessary.</a:t>
            </a:r>
            <a:endParaRPr lang="en-IN"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8003232" cy="1143000"/>
          </a:xfrm>
        </p:spPr>
        <p:txBody>
          <a:bodyPr>
            <a:normAutofit fontScale="90000"/>
          </a:bodyPr>
          <a:lstStyle/>
          <a:p>
            <a:r>
              <a:rPr lang="en-US" dirty="0" smtClean="0"/>
              <a:t>Non therapeutic communication techniques</a:t>
            </a:r>
            <a:endParaRPr lang="en-IN" dirty="0"/>
          </a:p>
        </p:txBody>
      </p:sp>
      <p:graphicFrame>
        <p:nvGraphicFramePr>
          <p:cNvPr id="4" name="Content Placeholder 3"/>
          <p:cNvGraphicFramePr>
            <a:graphicFrameLocks noGrp="1"/>
          </p:cNvGraphicFramePr>
          <p:nvPr>
            <p:ph sz="quarter" idx="1"/>
          </p:nvPr>
        </p:nvGraphicFramePr>
        <p:xfrm>
          <a:off x="0" y="1600200"/>
          <a:ext cx="8820472" cy="5054134"/>
        </p:xfrm>
        <a:graphic>
          <a:graphicData uri="http://schemas.openxmlformats.org/drawingml/2006/table">
            <a:tbl>
              <a:tblPr firstRow="1" bandRow="1">
                <a:tableStyleId>{5C22544A-7EE6-4342-B048-85BDC9FD1C3A}</a:tableStyleId>
              </a:tblPr>
              <a:tblGrid>
                <a:gridCol w="1403648"/>
                <a:gridCol w="4476667"/>
                <a:gridCol w="2940157"/>
              </a:tblGrid>
              <a:tr h="473267">
                <a:tc>
                  <a:txBody>
                    <a:bodyPr/>
                    <a:lstStyle/>
                    <a:p>
                      <a:pPr algn="just"/>
                      <a:r>
                        <a:rPr lang="en-US" sz="2100" dirty="0" smtClean="0">
                          <a:latin typeface="Times New Roman" pitchFamily="18" charset="0"/>
                          <a:cs typeface="Times New Roman" pitchFamily="18" charset="0"/>
                        </a:rPr>
                        <a:t>Technique </a:t>
                      </a:r>
                      <a:endParaRPr lang="en-IN" sz="2100" dirty="0">
                        <a:latin typeface="Times New Roman" pitchFamily="18" charset="0"/>
                        <a:cs typeface="Times New Roman" pitchFamily="18" charset="0"/>
                      </a:endParaRPr>
                    </a:p>
                  </a:txBody>
                  <a:tcPr/>
                </a:tc>
                <a:tc>
                  <a:txBody>
                    <a:bodyPr/>
                    <a:lstStyle/>
                    <a:p>
                      <a:pPr algn="ctr"/>
                      <a:r>
                        <a:rPr lang="en-US" sz="2100" dirty="0" smtClean="0">
                          <a:latin typeface="Times New Roman" pitchFamily="18" charset="0"/>
                          <a:cs typeface="Times New Roman" pitchFamily="18" charset="0"/>
                        </a:rPr>
                        <a:t>Rationale</a:t>
                      </a:r>
                      <a:r>
                        <a:rPr lang="en-US" sz="2100" baseline="0" dirty="0" smtClean="0">
                          <a:latin typeface="Times New Roman" pitchFamily="18" charset="0"/>
                          <a:cs typeface="Times New Roman" pitchFamily="18" charset="0"/>
                        </a:rPr>
                        <a:t> </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Examples </a:t>
                      </a:r>
                      <a:endParaRPr lang="en-IN" sz="2100" dirty="0">
                        <a:latin typeface="Times New Roman" pitchFamily="18" charset="0"/>
                        <a:cs typeface="Times New Roman" pitchFamily="18" charset="0"/>
                      </a:endParaRPr>
                    </a:p>
                  </a:txBody>
                  <a:tcPr/>
                </a:tc>
              </a:tr>
              <a:tr h="2363645">
                <a:tc>
                  <a:txBody>
                    <a:bodyPr/>
                    <a:lstStyle/>
                    <a:p>
                      <a:pPr algn="just"/>
                      <a:r>
                        <a:rPr lang="en-US" sz="2100" b="1" dirty="0" smtClean="0">
                          <a:latin typeface="Times New Roman" pitchFamily="18" charset="0"/>
                          <a:cs typeface="Times New Roman" pitchFamily="18" charset="0"/>
                        </a:rPr>
                        <a:t>Giving assurance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Indicates to the client that there is no cause for</a:t>
                      </a:r>
                      <a:r>
                        <a:rPr lang="en-US" sz="2100" baseline="0" dirty="0" smtClean="0">
                          <a:latin typeface="Times New Roman" pitchFamily="18" charset="0"/>
                          <a:cs typeface="Times New Roman" pitchFamily="18" charset="0"/>
                        </a:rPr>
                        <a:t> anxiety, thereby devaluing the client’s feelings; may discourage the client from further expression of feelings if he or she believes they will only be downplayed or ridiculed.</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 would not worry about if I were</a:t>
                      </a:r>
                      <a:r>
                        <a:rPr lang="en-US" sz="2100" baseline="0" dirty="0" smtClean="0">
                          <a:latin typeface="Times New Roman" pitchFamily="18" charset="0"/>
                          <a:cs typeface="Times New Roman" pitchFamily="18" charset="0"/>
                        </a:rPr>
                        <a:t> you.”</a:t>
                      </a:r>
                    </a:p>
                    <a:p>
                      <a:pPr algn="just"/>
                      <a:r>
                        <a:rPr lang="en-US" sz="2100" baseline="0" dirty="0" smtClean="0">
                          <a:latin typeface="Times New Roman" pitchFamily="18" charset="0"/>
                          <a:cs typeface="Times New Roman" pitchFamily="18" charset="0"/>
                        </a:rPr>
                        <a:t>“Everything will be all right.” </a:t>
                      </a:r>
                    </a:p>
                    <a:p>
                      <a:pPr algn="just"/>
                      <a:r>
                        <a:rPr lang="en-US" sz="2100" b="1" baseline="0" dirty="0" smtClean="0">
                          <a:latin typeface="Times New Roman" pitchFamily="18" charset="0"/>
                          <a:cs typeface="Times New Roman" pitchFamily="18" charset="0"/>
                        </a:rPr>
                        <a:t>Better to say: </a:t>
                      </a:r>
                      <a:r>
                        <a:rPr lang="en-US" sz="2100" baseline="0" dirty="0" smtClean="0">
                          <a:latin typeface="Times New Roman" pitchFamily="18" charset="0"/>
                          <a:cs typeface="Times New Roman" pitchFamily="18" charset="0"/>
                        </a:rPr>
                        <a:t>“We will work on that.”</a:t>
                      </a:r>
                      <a:endParaRPr lang="en-IN" sz="2100" dirty="0">
                        <a:latin typeface="Times New Roman" pitchFamily="18" charset="0"/>
                        <a:cs typeface="Times New Roman" pitchFamily="18" charset="0"/>
                      </a:endParaRPr>
                    </a:p>
                  </a:txBody>
                  <a:tcPr/>
                </a:tc>
              </a:tr>
              <a:tr h="2217222">
                <a:tc>
                  <a:txBody>
                    <a:bodyPr/>
                    <a:lstStyle/>
                    <a:p>
                      <a:pPr algn="just"/>
                      <a:r>
                        <a:rPr lang="en-US" sz="2100" b="1" dirty="0" smtClean="0">
                          <a:latin typeface="Times New Roman" pitchFamily="18" charset="0"/>
                          <a:cs typeface="Times New Roman" pitchFamily="18" charset="0"/>
                        </a:rPr>
                        <a:t>Rejecting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Refusing to consider or showing</a:t>
                      </a:r>
                      <a:r>
                        <a:rPr lang="en-US" sz="2100" baseline="0" dirty="0" smtClean="0">
                          <a:latin typeface="Times New Roman" pitchFamily="18" charset="0"/>
                          <a:cs typeface="Times New Roman" pitchFamily="18" charset="0"/>
                        </a:rPr>
                        <a:t> contempt for the client’s ideas or behavior. This may cause the client to discontinue interaction with the nurse for fear of further rejection.</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“Let’s not discuss….”</a:t>
                      </a:r>
                    </a:p>
                    <a:p>
                      <a:pPr algn="just"/>
                      <a:r>
                        <a:rPr lang="en-US" sz="2100" dirty="0" smtClean="0">
                          <a:latin typeface="Times New Roman" pitchFamily="18" charset="0"/>
                          <a:cs typeface="Times New Roman" pitchFamily="18" charset="0"/>
                        </a:rPr>
                        <a:t>“I don’t want</a:t>
                      </a:r>
                      <a:r>
                        <a:rPr lang="en-US" sz="2100" baseline="0" dirty="0" smtClean="0">
                          <a:latin typeface="Times New Roman" pitchFamily="18" charset="0"/>
                          <a:cs typeface="Times New Roman" pitchFamily="18" charset="0"/>
                        </a:rPr>
                        <a:t> to hear about…”</a:t>
                      </a:r>
                    </a:p>
                    <a:p>
                      <a:pPr algn="just"/>
                      <a:r>
                        <a:rPr lang="en-US" sz="2100" b="1" baseline="0" dirty="0" smtClean="0">
                          <a:latin typeface="Times New Roman" pitchFamily="18" charset="0"/>
                          <a:cs typeface="Times New Roman" pitchFamily="18" charset="0"/>
                        </a:rPr>
                        <a:t>Better to say: </a:t>
                      </a:r>
                      <a:r>
                        <a:rPr lang="en-US" sz="2100" baseline="0" dirty="0" smtClean="0">
                          <a:latin typeface="Times New Roman" pitchFamily="18" charset="0"/>
                          <a:cs typeface="Times New Roman" pitchFamily="18" charset="0"/>
                        </a:rPr>
                        <a:t>“Lets look at that a little closer.”</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179512" y="188640"/>
          <a:ext cx="8964488" cy="6676216"/>
        </p:xfrm>
        <a:graphic>
          <a:graphicData uri="http://schemas.openxmlformats.org/drawingml/2006/table">
            <a:tbl>
              <a:tblPr firstRow="1" bandRow="1">
                <a:tableStyleId>{5C22544A-7EE6-4342-B048-85BDC9FD1C3A}</a:tableStyleId>
              </a:tblPr>
              <a:tblGrid>
                <a:gridCol w="1872208"/>
                <a:gridCol w="3888432"/>
                <a:gridCol w="3203848"/>
              </a:tblGrid>
              <a:tr h="3384376">
                <a:tc>
                  <a:txBody>
                    <a:bodyPr/>
                    <a:lstStyle/>
                    <a:p>
                      <a:pPr algn="just"/>
                      <a:r>
                        <a:rPr lang="en-US" sz="2100" dirty="0" smtClean="0">
                          <a:latin typeface="Times New Roman" pitchFamily="18" charset="0"/>
                          <a:cs typeface="Times New Roman" pitchFamily="18" charset="0"/>
                        </a:rPr>
                        <a:t>Approving  or disapproving</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Sanctioning or denouncing the client’s ideas or behavior;</a:t>
                      </a:r>
                      <a:r>
                        <a:rPr lang="en-US" sz="2100" b="0" baseline="0" dirty="0" smtClean="0">
                          <a:latin typeface="Times New Roman" pitchFamily="18" charset="0"/>
                          <a:cs typeface="Times New Roman" pitchFamily="18" charset="0"/>
                        </a:rPr>
                        <a:t> </a:t>
                      </a:r>
                      <a:r>
                        <a:rPr lang="en-US" sz="2100" b="0" dirty="0" smtClean="0">
                          <a:latin typeface="Times New Roman" pitchFamily="18" charset="0"/>
                          <a:cs typeface="Times New Roman" pitchFamily="18" charset="0"/>
                        </a:rPr>
                        <a:t> implies</a:t>
                      </a:r>
                      <a:r>
                        <a:rPr lang="en-US" sz="2100" b="0" baseline="0" dirty="0" smtClean="0">
                          <a:latin typeface="Times New Roman" pitchFamily="18" charset="0"/>
                          <a:cs typeface="Times New Roman" pitchFamily="18" charset="0"/>
                        </a:rPr>
                        <a:t> that the nurse has the right to pass judgment on whether the client’s ideas or behavior are “good” or “bad” , and that client is expected to please the nurse. The nurse’s acceptance of the client is then seen as conditional depending on the client’s behavior.</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“That’s good. I’m glad that you…”</a:t>
                      </a:r>
                    </a:p>
                    <a:p>
                      <a:pPr algn="just"/>
                      <a:r>
                        <a:rPr lang="en-US" sz="2100" b="0" dirty="0" smtClean="0">
                          <a:latin typeface="Times New Roman" pitchFamily="18" charset="0"/>
                          <a:cs typeface="Times New Roman" pitchFamily="18" charset="0"/>
                        </a:rPr>
                        <a:t>“That</a:t>
                      </a:r>
                      <a:r>
                        <a:rPr lang="en-US" sz="2100" b="0" baseline="0" dirty="0" smtClean="0">
                          <a:latin typeface="Times New Roman" pitchFamily="18" charset="0"/>
                          <a:cs typeface="Times New Roman" pitchFamily="18" charset="0"/>
                        </a:rPr>
                        <a:t>’s bad. I’d rather you wouldn’t….”</a:t>
                      </a:r>
                    </a:p>
                    <a:p>
                      <a:pPr algn="just"/>
                      <a:endParaRPr lang="en-US" sz="2100" b="0" baseline="0" dirty="0" smtClean="0">
                        <a:latin typeface="Times New Roman" pitchFamily="18" charset="0"/>
                        <a:cs typeface="Times New Roman" pitchFamily="18" charset="0"/>
                      </a:endParaRPr>
                    </a:p>
                    <a:p>
                      <a:pPr algn="just"/>
                      <a:r>
                        <a:rPr lang="en-US" sz="2100" b="1" baseline="0" dirty="0" smtClean="0">
                          <a:latin typeface="Times New Roman" pitchFamily="18" charset="0"/>
                          <a:cs typeface="Times New Roman" pitchFamily="18" charset="0"/>
                        </a:rPr>
                        <a:t>Better to say: </a:t>
                      </a:r>
                      <a:r>
                        <a:rPr lang="en-US" sz="2100" b="0" baseline="0" dirty="0" smtClean="0">
                          <a:latin typeface="Times New Roman" pitchFamily="18" charset="0"/>
                          <a:cs typeface="Times New Roman" pitchFamily="18" charset="0"/>
                        </a:rPr>
                        <a:t>“Let’s talk about how your behavior invoked anger in the other clients at dinner.”</a:t>
                      </a:r>
                      <a:endParaRPr lang="en-IN" sz="2100" b="0" dirty="0">
                        <a:latin typeface="Times New Roman" pitchFamily="18" charset="0"/>
                        <a:cs typeface="Times New Roman" pitchFamily="18" charset="0"/>
                      </a:endParaRPr>
                    </a:p>
                  </a:txBody>
                  <a:tcPr/>
                </a:tc>
              </a:tr>
              <a:tr h="471078">
                <a:tc>
                  <a:txBody>
                    <a:bodyPr/>
                    <a:lstStyle/>
                    <a:p>
                      <a:pPr algn="just"/>
                      <a:r>
                        <a:rPr lang="en-US" sz="2100" b="1" dirty="0" smtClean="0">
                          <a:latin typeface="Times New Roman" pitchFamily="18" charset="0"/>
                          <a:cs typeface="Times New Roman" pitchFamily="18" charset="0"/>
                        </a:rPr>
                        <a:t>Agreeing or disagreeing</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Indicating accord with or opposition to the client’s ideas or opinions; implies that the nurse has the right to pass judgment</a:t>
                      </a:r>
                      <a:r>
                        <a:rPr lang="en-US" sz="2100" baseline="0" dirty="0" smtClean="0">
                          <a:latin typeface="Times New Roman" pitchFamily="18" charset="0"/>
                          <a:cs typeface="Times New Roman" pitchFamily="18" charset="0"/>
                        </a:rPr>
                        <a:t> on whether the client’s ideas or opinions</a:t>
                      </a:r>
                      <a:r>
                        <a:rPr lang="en-US" sz="2100" dirty="0" smtClean="0">
                          <a:latin typeface="Times New Roman" pitchFamily="18" charset="0"/>
                          <a:cs typeface="Times New Roman" pitchFamily="18" charset="0"/>
                        </a:rPr>
                        <a:t> are “right” or “wrong”. Agreement prevents the client from later modifying his or her point</a:t>
                      </a:r>
                      <a:r>
                        <a:rPr lang="en-US" sz="2100" baseline="0" dirty="0" smtClean="0">
                          <a:latin typeface="Times New Roman" pitchFamily="18" charset="0"/>
                          <a:cs typeface="Times New Roman" pitchFamily="18" charset="0"/>
                        </a:rPr>
                        <a:t> of view without admitting error.</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“That’s right. I agree.”</a:t>
                      </a:r>
                    </a:p>
                    <a:p>
                      <a:pPr algn="just"/>
                      <a:r>
                        <a:rPr lang="en-US" sz="2100" dirty="0" smtClean="0">
                          <a:latin typeface="Times New Roman" pitchFamily="18" charset="0"/>
                          <a:cs typeface="Times New Roman" pitchFamily="18" charset="0"/>
                        </a:rPr>
                        <a:t>“That’s wrong. I disagree.”</a:t>
                      </a:r>
                    </a:p>
                    <a:p>
                      <a:pPr algn="just"/>
                      <a:r>
                        <a:rPr lang="en-US" sz="2100" b="1" dirty="0" smtClean="0">
                          <a:latin typeface="Times New Roman" pitchFamily="18" charset="0"/>
                          <a:cs typeface="Times New Roman" pitchFamily="18" charset="0"/>
                        </a:rPr>
                        <a:t>Better to say: </a:t>
                      </a:r>
                      <a:r>
                        <a:rPr lang="en-US" sz="2100" dirty="0" smtClean="0">
                          <a:latin typeface="Times New Roman" pitchFamily="18" charset="0"/>
                          <a:cs typeface="Times New Roman" pitchFamily="18" charset="0"/>
                        </a:rPr>
                        <a:t>“Let’s discuss</a:t>
                      </a:r>
                      <a:r>
                        <a:rPr lang="en-US" sz="2100" baseline="0" dirty="0" smtClean="0">
                          <a:latin typeface="Times New Roman" pitchFamily="18" charset="0"/>
                          <a:cs typeface="Times New Roman" pitchFamily="18" charset="0"/>
                        </a:rPr>
                        <a:t> what you feel is unfair about the new community rules.”</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88640"/>
          <a:ext cx="9143999" cy="6613214"/>
        </p:xfrm>
        <a:graphic>
          <a:graphicData uri="http://schemas.openxmlformats.org/drawingml/2006/table">
            <a:tbl>
              <a:tblPr firstRow="1" bandRow="1">
                <a:tableStyleId>{5C22544A-7EE6-4342-B048-85BDC9FD1C3A}</a:tableStyleId>
              </a:tblPr>
              <a:tblGrid>
                <a:gridCol w="1763688"/>
                <a:gridCol w="4231108"/>
                <a:gridCol w="3149203"/>
              </a:tblGrid>
              <a:tr h="2664296">
                <a:tc>
                  <a:txBody>
                    <a:bodyPr/>
                    <a:lstStyle/>
                    <a:p>
                      <a:pPr algn="just"/>
                      <a:r>
                        <a:rPr lang="en-US" sz="2100" dirty="0" smtClean="0">
                          <a:latin typeface="Times New Roman" pitchFamily="18" charset="0"/>
                          <a:cs typeface="Times New Roman" pitchFamily="18" charset="0"/>
                        </a:rPr>
                        <a:t>Giving</a:t>
                      </a:r>
                      <a:r>
                        <a:rPr lang="en-US" sz="2100" baseline="0" dirty="0" smtClean="0">
                          <a:latin typeface="Times New Roman" pitchFamily="18" charset="0"/>
                          <a:cs typeface="Times New Roman" pitchFamily="18" charset="0"/>
                        </a:rPr>
                        <a:t> advice</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Telling the client what to do or how to</a:t>
                      </a:r>
                      <a:r>
                        <a:rPr lang="en-US" sz="2100" b="0" baseline="0" dirty="0" smtClean="0">
                          <a:latin typeface="Times New Roman" pitchFamily="18" charset="0"/>
                          <a:cs typeface="Times New Roman" pitchFamily="18" charset="0"/>
                        </a:rPr>
                        <a:t> behave implies that the nurse knows what is best, and that the client is incapable of any self direction. It nurtures the client in the independent role by discouraging independent thinking.</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“I think you should…”</a:t>
                      </a:r>
                    </a:p>
                    <a:p>
                      <a:pPr algn="just"/>
                      <a:r>
                        <a:rPr lang="en-US" sz="2100" b="0" dirty="0" smtClean="0">
                          <a:latin typeface="Times New Roman" pitchFamily="18" charset="0"/>
                          <a:cs typeface="Times New Roman" pitchFamily="18" charset="0"/>
                        </a:rPr>
                        <a:t>“Why don’t you….”</a:t>
                      </a:r>
                    </a:p>
                    <a:p>
                      <a:pPr algn="just"/>
                      <a:r>
                        <a:rPr lang="en-US" sz="2100" b="1" dirty="0" smtClean="0">
                          <a:latin typeface="Times New Roman" pitchFamily="18" charset="0"/>
                          <a:cs typeface="Times New Roman" pitchFamily="18" charset="0"/>
                        </a:rPr>
                        <a:t>Better to say: </a:t>
                      </a:r>
                      <a:r>
                        <a:rPr lang="en-US" sz="2100" b="0" dirty="0" smtClean="0">
                          <a:latin typeface="Times New Roman" pitchFamily="18" charset="0"/>
                          <a:cs typeface="Times New Roman" pitchFamily="18" charset="0"/>
                        </a:rPr>
                        <a:t>“What do you think you should do?” OR</a:t>
                      </a:r>
                    </a:p>
                    <a:p>
                      <a:pPr algn="just"/>
                      <a:r>
                        <a:rPr lang="en-US" sz="2100" b="0" dirty="0" smtClean="0">
                          <a:latin typeface="Times New Roman" pitchFamily="18" charset="0"/>
                          <a:cs typeface="Times New Roman" pitchFamily="18" charset="0"/>
                        </a:rPr>
                        <a:t> What do you think would be the best way to solve this problem?”</a:t>
                      </a:r>
                      <a:endParaRPr lang="en-IN" sz="2100" b="0" dirty="0">
                        <a:latin typeface="Times New Roman" pitchFamily="18" charset="0"/>
                        <a:cs typeface="Times New Roman" pitchFamily="18" charset="0"/>
                      </a:endParaRPr>
                    </a:p>
                  </a:txBody>
                  <a:tcPr/>
                </a:tc>
              </a:tr>
              <a:tr h="3948918">
                <a:tc>
                  <a:txBody>
                    <a:bodyPr/>
                    <a:lstStyle/>
                    <a:p>
                      <a:pPr algn="just"/>
                      <a:r>
                        <a:rPr lang="en-US" sz="2100" b="1" dirty="0" smtClean="0">
                          <a:latin typeface="Times New Roman" pitchFamily="18" charset="0"/>
                          <a:cs typeface="Times New Roman" pitchFamily="18" charset="0"/>
                        </a:rPr>
                        <a:t>Probing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Persistent</a:t>
                      </a:r>
                      <a:r>
                        <a:rPr lang="en-US" sz="2100" baseline="0" dirty="0" smtClean="0">
                          <a:latin typeface="Times New Roman" pitchFamily="18" charset="0"/>
                          <a:cs typeface="Times New Roman" pitchFamily="18" charset="0"/>
                        </a:rPr>
                        <a:t> questioning of the client; pushing for answers to issues  the client does not wish to discuss. This causes the client to feel used and valued only for what is shared with the nurse and places  the client on the defensive.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“Tell me how your mother abused you when you were a child.” “Tell me how feel toward your mother now that she is dead.” “Now tell me about….”</a:t>
                      </a:r>
                    </a:p>
                    <a:p>
                      <a:pPr algn="just"/>
                      <a:r>
                        <a:rPr lang="en-US" sz="2100" b="1" dirty="0" smtClean="0">
                          <a:latin typeface="Times New Roman" pitchFamily="18" charset="0"/>
                          <a:cs typeface="Times New Roman" pitchFamily="18" charset="0"/>
                        </a:rPr>
                        <a:t>Better technique:</a:t>
                      </a:r>
                      <a:r>
                        <a:rPr lang="en-US" sz="2100" b="1" baseline="0" dirty="0" smtClean="0">
                          <a:latin typeface="Times New Roman" pitchFamily="18" charset="0"/>
                          <a:cs typeface="Times New Roman" pitchFamily="18" charset="0"/>
                        </a:rPr>
                        <a:t> </a:t>
                      </a:r>
                      <a:r>
                        <a:rPr lang="en-US" sz="2100" baseline="0" dirty="0" smtClean="0">
                          <a:latin typeface="Times New Roman" pitchFamily="18" charset="0"/>
                          <a:cs typeface="Times New Roman" pitchFamily="18" charset="0"/>
                        </a:rPr>
                        <a:t>The nurse should be aware of the client’s response and discontinue the interaction at the first sign of discomfort.</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179512" y="188639"/>
          <a:ext cx="8640959" cy="6263640"/>
        </p:xfrm>
        <a:graphic>
          <a:graphicData uri="http://schemas.openxmlformats.org/drawingml/2006/table">
            <a:tbl>
              <a:tblPr firstRow="1" bandRow="1">
                <a:tableStyleId>{5C22544A-7EE6-4342-B048-85BDC9FD1C3A}</a:tableStyleId>
              </a:tblPr>
              <a:tblGrid>
                <a:gridCol w="1796261"/>
                <a:gridCol w="3964378"/>
                <a:gridCol w="2880320"/>
              </a:tblGrid>
              <a:tr h="3312369">
                <a:tc>
                  <a:txBody>
                    <a:bodyPr/>
                    <a:lstStyle/>
                    <a:p>
                      <a:pPr algn="just"/>
                      <a:r>
                        <a:rPr lang="en-US" sz="2100" dirty="0" smtClean="0">
                          <a:latin typeface="Times New Roman" pitchFamily="18" charset="0"/>
                          <a:cs typeface="Times New Roman" pitchFamily="18" charset="0"/>
                        </a:rPr>
                        <a:t>Defending </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Attempting</a:t>
                      </a:r>
                      <a:r>
                        <a:rPr lang="en-US" sz="2100" b="0" baseline="0" dirty="0" smtClean="0">
                          <a:latin typeface="Times New Roman" pitchFamily="18" charset="0"/>
                          <a:cs typeface="Times New Roman" pitchFamily="18" charset="0"/>
                        </a:rPr>
                        <a:t> to protect someone or something from verbal attack. To defend what the client has criticized is to imply that he or she has no right to express ideas, opinions, or feelings. Defending does not change the client’s feeling and may cause the client to think the nurse is taking side against the client.</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“No one here would lie to you.”</a:t>
                      </a:r>
                    </a:p>
                    <a:p>
                      <a:pPr algn="just"/>
                      <a:r>
                        <a:rPr lang="en-US" sz="2100" b="0" dirty="0" smtClean="0">
                          <a:latin typeface="Times New Roman" pitchFamily="18" charset="0"/>
                          <a:cs typeface="Times New Roman" pitchFamily="18" charset="0"/>
                        </a:rPr>
                        <a:t>“You have a very</a:t>
                      </a:r>
                      <a:r>
                        <a:rPr lang="en-US" sz="2100" b="0" baseline="0" dirty="0" smtClean="0">
                          <a:latin typeface="Times New Roman" pitchFamily="18" charset="0"/>
                          <a:cs typeface="Times New Roman" pitchFamily="18" charset="0"/>
                        </a:rPr>
                        <a:t> capable physician. I’m sure he only has your best interests in mind.”</a:t>
                      </a:r>
                    </a:p>
                    <a:p>
                      <a:pPr algn="just"/>
                      <a:r>
                        <a:rPr lang="en-US" sz="2100" b="1" baseline="0" dirty="0" smtClean="0">
                          <a:latin typeface="Times New Roman" pitchFamily="18" charset="0"/>
                          <a:cs typeface="Times New Roman" pitchFamily="18" charset="0"/>
                        </a:rPr>
                        <a:t>Better to say: </a:t>
                      </a:r>
                      <a:r>
                        <a:rPr lang="en-US" sz="2100" b="0" baseline="0" dirty="0" smtClean="0">
                          <a:latin typeface="Times New Roman" pitchFamily="18" charset="0"/>
                          <a:cs typeface="Times New Roman" pitchFamily="18" charset="0"/>
                        </a:rPr>
                        <a:t>“I will try to answer your questions and clarify some issues regarding your treatment.</a:t>
                      </a:r>
                      <a:endParaRPr lang="en-IN" sz="2100" b="0" dirty="0">
                        <a:latin typeface="Times New Roman" pitchFamily="18" charset="0"/>
                        <a:cs typeface="Times New Roman" pitchFamily="18" charset="0"/>
                      </a:endParaRPr>
                    </a:p>
                  </a:txBody>
                  <a:tcPr/>
                </a:tc>
              </a:tr>
              <a:tr h="466075">
                <a:tc>
                  <a:txBody>
                    <a:bodyPr/>
                    <a:lstStyle/>
                    <a:p>
                      <a:pPr algn="just"/>
                      <a:r>
                        <a:rPr lang="en-US" sz="2100" b="1" dirty="0" smtClean="0">
                          <a:latin typeface="Times New Roman" pitchFamily="18" charset="0"/>
                          <a:cs typeface="Times New Roman" pitchFamily="18" charset="0"/>
                        </a:rPr>
                        <a:t>Requesting an explanation</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Asking</a:t>
                      </a:r>
                      <a:r>
                        <a:rPr lang="en-US" sz="2100" baseline="0" dirty="0" smtClean="0">
                          <a:latin typeface="Times New Roman" pitchFamily="18" charset="0"/>
                          <a:cs typeface="Times New Roman" pitchFamily="18" charset="0"/>
                        </a:rPr>
                        <a:t> the client to provide the reasons for thoughts, feelings, behavior, and events. Asking “why” a client did something or feels a certain way can be very intimidating, and implies that the client must defend his or her behavior or feelings.</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“Why</a:t>
                      </a:r>
                      <a:r>
                        <a:rPr lang="en-US" sz="2100" baseline="0" dirty="0" smtClean="0">
                          <a:latin typeface="Times New Roman" pitchFamily="18" charset="0"/>
                          <a:cs typeface="Times New Roman" pitchFamily="18" charset="0"/>
                        </a:rPr>
                        <a:t> do you think that?”</a:t>
                      </a:r>
                      <a:endParaRPr lang="en-IN" sz="2100" baseline="0" dirty="0" smtClean="0">
                        <a:latin typeface="Times New Roman" pitchFamily="18" charset="0"/>
                        <a:cs typeface="Times New Roman" pitchFamily="18" charset="0"/>
                      </a:endParaRPr>
                    </a:p>
                    <a:p>
                      <a:pPr algn="just"/>
                      <a:r>
                        <a:rPr lang="en-US" sz="2100" baseline="0" dirty="0" smtClean="0">
                          <a:latin typeface="Times New Roman" pitchFamily="18" charset="0"/>
                          <a:cs typeface="Times New Roman" pitchFamily="18" charset="0"/>
                        </a:rPr>
                        <a:t>“Why do you feel this way?”</a:t>
                      </a:r>
                    </a:p>
                    <a:p>
                      <a:pPr algn="just"/>
                      <a:r>
                        <a:rPr lang="en-US" sz="2100" b="1" baseline="0" dirty="0" smtClean="0">
                          <a:latin typeface="Times New Roman" pitchFamily="18" charset="0"/>
                          <a:cs typeface="Times New Roman" pitchFamily="18" charset="0"/>
                        </a:rPr>
                        <a:t>Better  to say: </a:t>
                      </a:r>
                      <a:r>
                        <a:rPr lang="en-US" sz="2100" baseline="0" dirty="0" smtClean="0">
                          <a:latin typeface="Times New Roman" pitchFamily="18" charset="0"/>
                          <a:cs typeface="Times New Roman" pitchFamily="18" charset="0"/>
                        </a:rPr>
                        <a:t>“Describe what you were feeling just before that happened.”</a:t>
                      </a:r>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16632"/>
          <a:ext cx="9143999" cy="6741368"/>
        </p:xfrm>
        <a:graphic>
          <a:graphicData uri="http://schemas.openxmlformats.org/drawingml/2006/table">
            <a:tbl>
              <a:tblPr firstRow="1" bandRow="1">
                <a:tableStyleId>{5C22544A-7EE6-4342-B048-85BDC9FD1C3A}</a:tableStyleId>
              </a:tblPr>
              <a:tblGrid>
                <a:gridCol w="2267744"/>
                <a:gridCol w="3672408"/>
                <a:gridCol w="3203847"/>
              </a:tblGrid>
              <a:tr h="2789566">
                <a:tc>
                  <a:txBody>
                    <a:bodyPr/>
                    <a:lstStyle/>
                    <a:p>
                      <a:pPr algn="just"/>
                      <a:r>
                        <a:rPr lang="en-US" sz="2100" dirty="0" smtClean="0">
                          <a:latin typeface="Times New Roman" pitchFamily="18" charset="0"/>
                          <a:cs typeface="Times New Roman" pitchFamily="18" charset="0"/>
                        </a:rPr>
                        <a:t>Indicating</a:t>
                      </a:r>
                      <a:r>
                        <a:rPr lang="en-US" sz="2100" baseline="0" dirty="0" smtClean="0">
                          <a:latin typeface="Times New Roman" pitchFamily="18" charset="0"/>
                          <a:cs typeface="Times New Roman" pitchFamily="18" charset="0"/>
                        </a:rPr>
                        <a:t> the existence of an external source of power</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Attributing the source of thoughts, feelings and behavior to others or to outside</a:t>
                      </a:r>
                      <a:r>
                        <a:rPr lang="en-US" sz="2100" b="0" baseline="0" dirty="0" smtClean="0">
                          <a:latin typeface="Times New Roman" pitchFamily="18" charset="0"/>
                          <a:cs typeface="Times New Roman" pitchFamily="18" charset="0"/>
                        </a:rPr>
                        <a:t> influences. This encourages the client to project blame for his or her thoughts or behaviors on others rather than accepting the responsibility personally.</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“What makes you say that?”</a:t>
                      </a:r>
                    </a:p>
                    <a:p>
                      <a:pPr algn="just"/>
                      <a:r>
                        <a:rPr lang="en-US" sz="2100" b="0" dirty="0" smtClean="0">
                          <a:latin typeface="Times New Roman" pitchFamily="18" charset="0"/>
                          <a:cs typeface="Times New Roman" pitchFamily="18" charset="0"/>
                        </a:rPr>
                        <a:t>“What made you do that?”</a:t>
                      </a:r>
                    </a:p>
                    <a:p>
                      <a:pPr algn="just"/>
                      <a:r>
                        <a:rPr lang="en-US" sz="2100" b="0" dirty="0" smtClean="0">
                          <a:latin typeface="Times New Roman" pitchFamily="18" charset="0"/>
                          <a:cs typeface="Times New Roman" pitchFamily="18" charset="0"/>
                        </a:rPr>
                        <a:t>“What made you so angry last night?”</a:t>
                      </a:r>
                    </a:p>
                    <a:p>
                      <a:pPr algn="just"/>
                      <a:r>
                        <a:rPr lang="en-US" sz="2100" b="1" dirty="0" smtClean="0">
                          <a:latin typeface="Times New Roman" pitchFamily="18" charset="0"/>
                          <a:cs typeface="Times New Roman" pitchFamily="18" charset="0"/>
                        </a:rPr>
                        <a:t>Better to say: </a:t>
                      </a:r>
                      <a:r>
                        <a:rPr lang="en-US" sz="2100" b="0" dirty="0" smtClean="0">
                          <a:latin typeface="Times New Roman" pitchFamily="18" charset="0"/>
                          <a:cs typeface="Times New Roman" pitchFamily="18" charset="0"/>
                        </a:rPr>
                        <a:t>“You became angry when your brother insulted your wife.”</a:t>
                      </a:r>
                      <a:endParaRPr lang="en-IN" sz="2100" b="0" dirty="0">
                        <a:latin typeface="Times New Roman" pitchFamily="18" charset="0"/>
                        <a:cs typeface="Times New Roman" pitchFamily="18" charset="0"/>
                      </a:endParaRPr>
                    </a:p>
                  </a:txBody>
                  <a:tcPr/>
                </a:tc>
              </a:tr>
              <a:tr h="3951802">
                <a:tc>
                  <a:txBody>
                    <a:bodyPr/>
                    <a:lstStyle/>
                    <a:p>
                      <a:pPr algn="just"/>
                      <a:r>
                        <a:rPr lang="en-US" sz="2100" b="1" dirty="0" smtClean="0">
                          <a:latin typeface="Times New Roman" pitchFamily="18" charset="0"/>
                          <a:cs typeface="Times New Roman" pitchFamily="18" charset="0"/>
                        </a:rPr>
                        <a:t>Belittling feelings expressed</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When the nurse misjudges the degree of the client’s discomfort,</a:t>
                      </a:r>
                      <a:r>
                        <a:rPr lang="en-US" sz="2100" baseline="0" dirty="0" smtClean="0">
                          <a:latin typeface="Times New Roman" pitchFamily="18" charset="0"/>
                          <a:cs typeface="Times New Roman" pitchFamily="18" charset="0"/>
                        </a:rPr>
                        <a:t> a lack of empathy and understanding may be conveyed. The nurse may tell the client to “perk up” or “snap out of it”. This causes the client to feel insignificant or unimportant. When one is experiencing discomfort, it is no relief to hear that others are or have been in similar situations.</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 “I have nothing to live for. I wish</a:t>
                      </a:r>
                      <a:r>
                        <a:rPr lang="en-US" sz="2100" baseline="0" dirty="0" smtClean="0">
                          <a:latin typeface="Times New Roman" pitchFamily="18" charset="0"/>
                          <a:cs typeface="Times New Roman" pitchFamily="18" charset="0"/>
                        </a:rPr>
                        <a:t> I were dead.”</a:t>
                      </a:r>
                    </a:p>
                    <a:p>
                      <a:pPr algn="just"/>
                      <a:r>
                        <a:rPr lang="en-US" sz="2100" baseline="0" dirty="0" smtClean="0">
                          <a:latin typeface="Times New Roman" pitchFamily="18" charset="0"/>
                          <a:cs typeface="Times New Roman" pitchFamily="18" charset="0"/>
                        </a:rPr>
                        <a:t>Ns: “Everybody gets down in the dumps at times. I feel that way myself sometimes.”</a:t>
                      </a:r>
                    </a:p>
                    <a:p>
                      <a:pPr algn="just"/>
                      <a:r>
                        <a:rPr lang="en-US" sz="2100" b="1" baseline="0" dirty="0" smtClean="0">
                          <a:latin typeface="Times New Roman" pitchFamily="18" charset="0"/>
                          <a:cs typeface="Times New Roman" pitchFamily="18" charset="0"/>
                        </a:rPr>
                        <a:t>Better to say: </a:t>
                      </a:r>
                      <a:r>
                        <a:rPr lang="en-US" sz="2100" baseline="0" dirty="0" smtClean="0">
                          <a:latin typeface="Times New Roman" pitchFamily="18" charset="0"/>
                          <a:cs typeface="Times New Roman" pitchFamily="18" charset="0"/>
                        </a:rPr>
                        <a:t>“You must be very upset. Tell me what you are feeling right now.”</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179512" y="260649"/>
          <a:ext cx="8640960" cy="6408711"/>
        </p:xfrm>
        <a:graphic>
          <a:graphicData uri="http://schemas.openxmlformats.org/drawingml/2006/table">
            <a:tbl>
              <a:tblPr firstRow="1" bandRow="1">
                <a:tableStyleId>{5C22544A-7EE6-4342-B048-85BDC9FD1C3A}</a:tableStyleId>
              </a:tblPr>
              <a:tblGrid>
                <a:gridCol w="1928384"/>
                <a:gridCol w="3832256"/>
                <a:gridCol w="2880320"/>
              </a:tblGrid>
              <a:tr h="3490491">
                <a:tc>
                  <a:txBody>
                    <a:bodyPr/>
                    <a:lstStyle/>
                    <a:p>
                      <a:pPr algn="just"/>
                      <a:r>
                        <a:rPr lang="en-US" sz="2100" dirty="0" smtClean="0">
                          <a:latin typeface="Times New Roman" pitchFamily="18" charset="0"/>
                          <a:cs typeface="Times New Roman" pitchFamily="18" charset="0"/>
                        </a:rPr>
                        <a:t>Making stereotyped</a:t>
                      </a:r>
                      <a:r>
                        <a:rPr lang="en-US" sz="2100" baseline="0" dirty="0" smtClean="0">
                          <a:latin typeface="Times New Roman" pitchFamily="18" charset="0"/>
                          <a:cs typeface="Times New Roman" pitchFamily="18" charset="0"/>
                        </a:rPr>
                        <a:t> comments</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Clinches and trite expressions are meaningless in a nurse-client relationship. When the nurse makes</a:t>
                      </a:r>
                      <a:r>
                        <a:rPr lang="en-US" sz="2100" b="0" baseline="0" dirty="0" smtClean="0">
                          <a:latin typeface="Times New Roman" pitchFamily="18" charset="0"/>
                          <a:cs typeface="Times New Roman" pitchFamily="18" charset="0"/>
                        </a:rPr>
                        <a:t> empty conversation, it encourages a like responses from the client.</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“I’m fine, and how are you?”</a:t>
                      </a:r>
                    </a:p>
                    <a:p>
                      <a:pPr algn="just"/>
                      <a:r>
                        <a:rPr lang="en-US" sz="2100" b="0" dirty="0" smtClean="0">
                          <a:latin typeface="Times New Roman" pitchFamily="18" charset="0"/>
                          <a:cs typeface="Times New Roman" pitchFamily="18" charset="0"/>
                        </a:rPr>
                        <a:t>“Hang in there. It’s for your good.</a:t>
                      </a:r>
                    </a:p>
                    <a:p>
                      <a:pPr algn="just"/>
                      <a:r>
                        <a:rPr lang="en-US" sz="2100" b="0" dirty="0" smtClean="0">
                          <a:latin typeface="Times New Roman" pitchFamily="18" charset="0"/>
                          <a:cs typeface="Times New Roman" pitchFamily="18" charset="0"/>
                        </a:rPr>
                        <a:t>“Keep your chin</a:t>
                      </a:r>
                      <a:r>
                        <a:rPr lang="en-US" sz="2100" b="0" baseline="0" dirty="0" smtClean="0">
                          <a:latin typeface="Times New Roman" pitchFamily="18" charset="0"/>
                          <a:cs typeface="Times New Roman" pitchFamily="18" charset="0"/>
                        </a:rPr>
                        <a:t> up.”</a:t>
                      </a:r>
                    </a:p>
                    <a:p>
                      <a:pPr algn="just"/>
                      <a:r>
                        <a:rPr lang="en-US" sz="2100" b="1" baseline="0" dirty="0" smtClean="0">
                          <a:latin typeface="Times New Roman" pitchFamily="18" charset="0"/>
                          <a:cs typeface="Times New Roman" pitchFamily="18" charset="0"/>
                        </a:rPr>
                        <a:t>Better to say: </a:t>
                      </a:r>
                      <a:r>
                        <a:rPr lang="en-US" sz="2100" b="0" baseline="0" dirty="0" smtClean="0">
                          <a:latin typeface="Times New Roman" pitchFamily="18" charset="0"/>
                          <a:cs typeface="Times New Roman" pitchFamily="18" charset="0"/>
                        </a:rPr>
                        <a:t>“The therapy must be difficult for you at times. How do you feel about your progress at this point?”</a:t>
                      </a:r>
                      <a:endParaRPr lang="en-IN" sz="2100" b="0" dirty="0">
                        <a:latin typeface="Times New Roman" pitchFamily="18" charset="0"/>
                        <a:cs typeface="Times New Roman" pitchFamily="18" charset="0"/>
                      </a:endParaRPr>
                    </a:p>
                  </a:txBody>
                  <a:tcPr/>
                </a:tc>
              </a:tr>
              <a:tr h="2443345">
                <a:tc>
                  <a:txBody>
                    <a:bodyPr/>
                    <a:lstStyle/>
                    <a:p>
                      <a:pPr algn="just"/>
                      <a:r>
                        <a:rPr lang="en-US" sz="2100" b="1" dirty="0" smtClean="0">
                          <a:latin typeface="Times New Roman" pitchFamily="18" charset="0"/>
                          <a:cs typeface="Times New Roman" pitchFamily="18" charset="0"/>
                        </a:rPr>
                        <a:t>Using denial</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When the nurse denies that a problem exists, he or she blocks discussion with the client and avoids helping the client</a:t>
                      </a:r>
                      <a:r>
                        <a:rPr lang="en-US" sz="2100" baseline="0" dirty="0" smtClean="0">
                          <a:latin typeface="Times New Roman" pitchFamily="18" charset="0"/>
                          <a:cs typeface="Times New Roman" pitchFamily="18" charset="0"/>
                        </a:rPr>
                        <a:t> identify and explore areas of difficulty.</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 “I’m nothing.”</a:t>
                      </a:r>
                    </a:p>
                    <a:p>
                      <a:pPr algn="just"/>
                      <a:r>
                        <a:rPr lang="en-US" sz="2100" dirty="0" smtClean="0">
                          <a:latin typeface="Times New Roman" pitchFamily="18" charset="0"/>
                          <a:cs typeface="Times New Roman" pitchFamily="18" charset="0"/>
                        </a:rPr>
                        <a:t>Ns: “Of course you’re</a:t>
                      </a:r>
                      <a:r>
                        <a:rPr lang="en-US" sz="2100" baseline="0" dirty="0" smtClean="0">
                          <a:latin typeface="Times New Roman" pitchFamily="18" charset="0"/>
                          <a:cs typeface="Times New Roman" pitchFamily="18" charset="0"/>
                        </a:rPr>
                        <a:t> something.</a:t>
                      </a:r>
                      <a:r>
                        <a:rPr lang="en-IN" sz="2100" baseline="0" dirty="0" smtClean="0">
                          <a:latin typeface="Times New Roman" pitchFamily="18" charset="0"/>
                          <a:cs typeface="Times New Roman" pitchFamily="18" charset="0"/>
                        </a:rPr>
                        <a:t> Everybody is somebody.</a:t>
                      </a:r>
                    </a:p>
                    <a:p>
                      <a:pPr algn="just"/>
                      <a:r>
                        <a:rPr lang="en-US" sz="2100" b="1" baseline="0" dirty="0" smtClean="0">
                          <a:latin typeface="Times New Roman" pitchFamily="18" charset="0"/>
                          <a:cs typeface="Times New Roman" pitchFamily="18" charset="0"/>
                        </a:rPr>
                        <a:t>Better to say</a:t>
                      </a:r>
                      <a:r>
                        <a:rPr lang="en-US" sz="2100" baseline="0" dirty="0" smtClean="0">
                          <a:latin typeface="Times New Roman" pitchFamily="18" charset="0"/>
                          <a:cs typeface="Times New Roman" pitchFamily="18" charset="0"/>
                        </a:rPr>
                        <a:t>: “You are feeling like no one cares about you right now.”</a:t>
                      </a:r>
                    </a:p>
                  </a:txBody>
                  <a:tcPr/>
                </a:tc>
              </a:tr>
              <a:tr h="474875">
                <a:tc>
                  <a:txBody>
                    <a:bodyPr/>
                    <a:lstStyle/>
                    <a:p>
                      <a:pPr algn="just"/>
                      <a:endParaRPr lang="en-IN" sz="2100">
                        <a:latin typeface="Times New Roman" pitchFamily="18" charset="0"/>
                        <a:cs typeface="Times New Roman" pitchFamily="18" charset="0"/>
                      </a:endParaRPr>
                    </a:p>
                  </a:txBody>
                  <a:tcPr/>
                </a:tc>
                <a:tc>
                  <a:txBody>
                    <a:bodyPr/>
                    <a:lstStyle/>
                    <a:p>
                      <a:pPr algn="just"/>
                      <a:endParaRPr lang="en-IN" sz="2100">
                        <a:latin typeface="Times New Roman" pitchFamily="18" charset="0"/>
                        <a:cs typeface="Times New Roman" pitchFamily="18" charset="0"/>
                      </a:endParaRPr>
                    </a:p>
                  </a:txBody>
                  <a:tcPr/>
                </a:tc>
                <a:tc>
                  <a:txBody>
                    <a:bodyPr/>
                    <a:lstStyle/>
                    <a:p>
                      <a:pPr algn="just"/>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600200"/>
            <a:ext cx="7931224" cy="4873752"/>
          </a:xfrm>
        </p:spPr>
        <p:txBody>
          <a:bodyPr>
            <a:normAutofit/>
          </a:bodyPr>
          <a:lstStyle/>
          <a:p>
            <a:pPr algn="just"/>
            <a:r>
              <a:rPr lang="en-US" sz="2700" b="1" dirty="0" smtClean="0">
                <a:latin typeface="Times New Roman" pitchFamily="18" charset="0"/>
                <a:cs typeface="Times New Roman" pitchFamily="18" charset="0"/>
              </a:rPr>
              <a:t>Trust: </a:t>
            </a:r>
            <a:r>
              <a:rPr lang="en-IN" sz="2700" dirty="0" smtClean="0">
                <a:latin typeface="Times New Roman" pitchFamily="18" charset="0"/>
                <a:cs typeface="Times New Roman" pitchFamily="18" charset="0"/>
              </a:rPr>
              <a:t>To trust another, one must feel confidence in that person’s presence, reliability, integrity, veracity, and sincere desire to provide assistance when requested. </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Trust cannot be presumed; it must be earned.</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Trustworthiness is demonstrated through nursing interventions that convey a sense of warmth and caring to the client. </a:t>
            </a:r>
          </a:p>
          <a:p>
            <a:pPr algn="just"/>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88643"/>
          <a:ext cx="9144000" cy="6356173"/>
        </p:xfrm>
        <a:graphic>
          <a:graphicData uri="http://schemas.openxmlformats.org/drawingml/2006/table">
            <a:tbl>
              <a:tblPr firstRow="1" bandRow="1">
                <a:tableStyleId>{5C22544A-7EE6-4342-B048-85BDC9FD1C3A}</a:tableStyleId>
              </a:tblPr>
              <a:tblGrid>
                <a:gridCol w="1619672"/>
                <a:gridCol w="3744416"/>
                <a:gridCol w="3779912"/>
              </a:tblGrid>
              <a:tr h="3384373">
                <a:tc>
                  <a:txBody>
                    <a:bodyPr/>
                    <a:lstStyle/>
                    <a:p>
                      <a:pPr algn="just"/>
                      <a:r>
                        <a:rPr lang="en-US" sz="2100" b="1" dirty="0" smtClean="0">
                          <a:latin typeface="Times New Roman" pitchFamily="18" charset="0"/>
                          <a:cs typeface="Times New Roman" pitchFamily="18" charset="0"/>
                        </a:rPr>
                        <a:t>Interpreting </a:t>
                      </a:r>
                      <a:endParaRPr lang="en-IN" sz="2100" b="1"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With this technique the therapist seeks to make conscious that which is unconscious,</a:t>
                      </a:r>
                      <a:r>
                        <a:rPr lang="en-US" sz="2100" b="0" baseline="0" dirty="0" smtClean="0">
                          <a:latin typeface="Times New Roman" pitchFamily="18" charset="0"/>
                          <a:cs typeface="Times New Roman" pitchFamily="18" charset="0"/>
                        </a:rPr>
                        <a:t> to tell the client the meaning of his or her experience.</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“What</a:t>
                      </a:r>
                      <a:r>
                        <a:rPr lang="en-US" sz="2100" b="0" baseline="0" dirty="0" smtClean="0">
                          <a:latin typeface="Times New Roman" pitchFamily="18" charset="0"/>
                          <a:cs typeface="Times New Roman" pitchFamily="18" charset="0"/>
                        </a:rPr>
                        <a:t> you really mean is….”</a:t>
                      </a:r>
                    </a:p>
                    <a:p>
                      <a:pPr algn="just"/>
                      <a:r>
                        <a:rPr lang="en-US" sz="2100" b="0" baseline="0" dirty="0" smtClean="0">
                          <a:latin typeface="Times New Roman" pitchFamily="18" charset="0"/>
                          <a:cs typeface="Times New Roman" pitchFamily="18" charset="0"/>
                        </a:rPr>
                        <a:t>“Unconsciously you’re saying…’</a:t>
                      </a:r>
                    </a:p>
                    <a:p>
                      <a:pPr algn="just"/>
                      <a:r>
                        <a:rPr lang="en-US" sz="2100" b="1" baseline="0" dirty="0" smtClean="0">
                          <a:latin typeface="Times New Roman" pitchFamily="18" charset="0"/>
                          <a:cs typeface="Times New Roman" pitchFamily="18" charset="0"/>
                        </a:rPr>
                        <a:t>Better technique</a:t>
                      </a:r>
                      <a:r>
                        <a:rPr lang="en-US" sz="2100" b="0" baseline="0" dirty="0" smtClean="0">
                          <a:latin typeface="Times New Roman" pitchFamily="18" charset="0"/>
                          <a:cs typeface="Times New Roman" pitchFamily="18" charset="0"/>
                        </a:rPr>
                        <a:t>: The nurse must leave interpretation of the client’s behavior to the psychiatrist. The nurse has not been prepared to perform this technique, and in attempting to do so, may endanger other nursing roles with the client.</a:t>
                      </a:r>
                      <a:endParaRPr lang="en-IN" sz="2100" b="0" dirty="0">
                        <a:latin typeface="Times New Roman" pitchFamily="18" charset="0"/>
                        <a:cs typeface="Times New Roman" pitchFamily="18" charset="0"/>
                      </a:endParaRPr>
                    </a:p>
                  </a:txBody>
                  <a:tcPr/>
                </a:tc>
              </a:tr>
              <a:tr h="2930330">
                <a:tc>
                  <a:txBody>
                    <a:bodyPr/>
                    <a:lstStyle/>
                    <a:p>
                      <a:pPr algn="just"/>
                      <a:r>
                        <a:rPr lang="en-US" sz="2100" b="1" dirty="0" smtClean="0">
                          <a:latin typeface="Times New Roman" pitchFamily="18" charset="0"/>
                          <a:cs typeface="Times New Roman" pitchFamily="18" charset="0"/>
                        </a:rPr>
                        <a:t>Introducing</a:t>
                      </a:r>
                      <a:r>
                        <a:rPr lang="en-US" sz="2100" b="1" baseline="0" dirty="0" smtClean="0">
                          <a:latin typeface="Times New Roman" pitchFamily="18" charset="0"/>
                          <a:cs typeface="Times New Roman" pitchFamily="18" charset="0"/>
                        </a:rPr>
                        <a:t> an unrelated topic</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Changing the subject causes the nurse to</a:t>
                      </a:r>
                      <a:r>
                        <a:rPr lang="en-US" sz="2100" baseline="0" dirty="0" smtClean="0">
                          <a:latin typeface="Times New Roman" pitchFamily="18" charset="0"/>
                          <a:cs typeface="Times New Roman" pitchFamily="18" charset="0"/>
                        </a:rPr>
                        <a:t> take over the direction of the discussion. This may occur in order to get to something that the nurse wants to discuss with the client or to get away from a topic that he or she would prefer not to discuss.</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 “I don’t have anything to live for.”</a:t>
                      </a:r>
                    </a:p>
                    <a:p>
                      <a:pPr algn="just"/>
                      <a:r>
                        <a:rPr lang="en-US" sz="2100" dirty="0" smtClean="0">
                          <a:latin typeface="Times New Roman" pitchFamily="18" charset="0"/>
                          <a:cs typeface="Times New Roman" pitchFamily="18" charset="0"/>
                        </a:rPr>
                        <a:t>Ns:</a:t>
                      </a:r>
                      <a:r>
                        <a:rPr lang="en-US" sz="2100" baseline="0" dirty="0" smtClean="0">
                          <a:latin typeface="Times New Roman" pitchFamily="18" charset="0"/>
                          <a:cs typeface="Times New Roman" pitchFamily="18" charset="0"/>
                        </a:rPr>
                        <a:t> “Did you have visitors this weekend?”</a:t>
                      </a:r>
                    </a:p>
                    <a:p>
                      <a:pPr algn="just"/>
                      <a:r>
                        <a:rPr lang="en-US" sz="2100" b="1" baseline="0" dirty="0" smtClean="0">
                          <a:latin typeface="Times New Roman" pitchFamily="18" charset="0"/>
                          <a:cs typeface="Times New Roman" pitchFamily="18" charset="0"/>
                        </a:rPr>
                        <a:t>Better technique: </a:t>
                      </a:r>
                      <a:r>
                        <a:rPr lang="en-US" sz="2100" baseline="0" dirty="0" smtClean="0">
                          <a:latin typeface="Times New Roman" pitchFamily="18" charset="0"/>
                          <a:cs typeface="Times New Roman" pitchFamily="18" charset="0"/>
                        </a:rPr>
                        <a:t>The nurse must remain open and free to hear the client, to take in all that is being conveyed, both verbally and nonverbally.</a:t>
                      </a:r>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rmAutofit fontScale="90000"/>
          </a:bodyPr>
          <a:lstStyle/>
          <a:p>
            <a:r>
              <a:rPr lang="en-US" dirty="0" smtClean="0"/>
              <a:t>Process recording</a:t>
            </a:r>
            <a:endParaRPr lang="en-IN" dirty="0"/>
          </a:p>
        </p:txBody>
      </p:sp>
      <p:sp>
        <p:nvSpPr>
          <p:cNvPr id="3" name="Content Placeholder 2"/>
          <p:cNvSpPr>
            <a:spLocks noGrp="1"/>
          </p:cNvSpPr>
          <p:nvPr>
            <p:ph sz="quarter" idx="1"/>
          </p:nvPr>
        </p:nvSpPr>
        <p:spPr>
          <a:xfrm>
            <a:off x="179512" y="980728"/>
            <a:ext cx="8784976" cy="5877272"/>
          </a:xfrm>
        </p:spPr>
        <p:txBody>
          <a:bodyPr>
            <a:noAutofit/>
          </a:bodyPr>
          <a:lstStyle/>
          <a:p>
            <a:pPr algn="just"/>
            <a:r>
              <a:rPr lang="en-US" sz="2500" dirty="0" smtClean="0">
                <a:latin typeface="Times New Roman" pitchFamily="18" charset="0"/>
                <a:cs typeface="Times New Roman" pitchFamily="18" charset="0"/>
              </a:rPr>
              <a:t>Process recording are written reports of verbal interactions with clients.</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They are verbatim (to the extent that this is possible) accounts, written by the nurse or students as a tool for improving interpersonal communication techniques.</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 process recording can take many forms, but usually includes the verbal and nonverbal communication of both nurse and client.</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In other words, it is the recording of the conversation during the interaction or the interview between the nurse and the patient in the psychiatric setup with the nurse’s inference.</a:t>
            </a:r>
            <a:endParaRPr lang="en-IN"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and uses</a:t>
            </a:r>
            <a:endParaRPr lang="en-IN"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This exercise provides a means for the nurse to analyze both the content and the pattern of the interaction.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process recording which is not considered documentation, is intended to be used as a learning tool for professional development.</a:t>
            </a:r>
          </a:p>
          <a:p>
            <a:pPr algn="just"/>
            <a:endParaRPr lang="en-US"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848872" cy="504056"/>
          </a:xfrm>
        </p:spPr>
        <p:txBody>
          <a:bodyPr>
            <a:normAutofit fontScale="90000"/>
          </a:bodyPr>
          <a:lstStyle/>
          <a:p>
            <a:r>
              <a:rPr lang="en-US" dirty="0" smtClean="0"/>
              <a:t>Sample process recording</a:t>
            </a:r>
            <a:endParaRPr lang="en-IN" dirty="0"/>
          </a:p>
        </p:txBody>
      </p:sp>
      <p:graphicFrame>
        <p:nvGraphicFramePr>
          <p:cNvPr id="4" name="Content Placeholder 3"/>
          <p:cNvGraphicFramePr>
            <a:graphicFrameLocks noGrp="1"/>
          </p:cNvGraphicFramePr>
          <p:nvPr>
            <p:ph sz="quarter" idx="1"/>
          </p:nvPr>
        </p:nvGraphicFramePr>
        <p:xfrm>
          <a:off x="0" y="764704"/>
          <a:ext cx="8964489" cy="5948491"/>
        </p:xfrm>
        <a:graphic>
          <a:graphicData uri="http://schemas.openxmlformats.org/drawingml/2006/table">
            <a:tbl>
              <a:tblPr firstRow="1" bandRow="1">
                <a:tableStyleId>{5C22544A-7EE6-4342-B048-85BDC9FD1C3A}</a:tableStyleId>
              </a:tblPr>
              <a:tblGrid>
                <a:gridCol w="1978450"/>
                <a:gridCol w="2511110"/>
                <a:gridCol w="2282827"/>
                <a:gridCol w="2192102"/>
              </a:tblGrid>
              <a:tr h="1377332">
                <a:tc>
                  <a:txBody>
                    <a:bodyPr/>
                    <a:lstStyle/>
                    <a:p>
                      <a:pPr algn="just"/>
                      <a:r>
                        <a:rPr lang="en-US" sz="2000" dirty="0" smtClean="0">
                          <a:latin typeface="Times New Roman" pitchFamily="18" charset="0"/>
                          <a:cs typeface="Times New Roman" pitchFamily="18" charset="0"/>
                        </a:rPr>
                        <a:t>Nurse </a:t>
                      </a:r>
                    </a:p>
                    <a:p>
                      <a:pPr algn="just"/>
                      <a:r>
                        <a:rPr lang="en-US" sz="2000" dirty="0" smtClean="0">
                          <a:latin typeface="Times New Roman" pitchFamily="18" charset="0"/>
                          <a:cs typeface="Times New Roman" pitchFamily="18" charset="0"/>
                        </a:rPr>
                        <a:t>(verbal and nonverbal)</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Client</a:t>
                      </a:r>
                    </a:p>
                    <a:p>
                      <a:pPr algn="just"/>
                      <a:r>
                        <a:rPr lang="en-US" sz="2000" dirty="0" smtClean="0">
                          <a:latin typeface="Times New Roman" pitchFamily="18" charset="0"/>
                          <a:cs typeface="Times New Roman" pitchFamily="18" charset="0"/>
                        </a:rPr>
                        <a:t>(verbal and nonverbal)</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Nurse’s thoughts and feelings concerning interaction</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Analysis of the interaction</a:t>
                      </a:r>
                      <a:endParaRPr lang="en-IN" sz="2000" dirty="0">
                        <a:latin typeface="Times New Roman" pitchFamily="18" charset="0"/>
                        <a:cs typeface="Times New Roman" pitchFamily="18" charset="0"/>
                      </a:endParaRPr>
                    </a:p>
                  </a:txBody>
                  <a:tcPr/>
                </a:tc>
              </a:tr>
              <a:tr h="1697641">
                <a:tc>
                  <a:txBody>
                    <a:bodyPr/>
                    <a:lstStyle/>
                    <a:p>
                      <a:pPr algn="just"/>
                      <a:r>
                        <a:rPr lang="en-US" sz="2000" dirty="0" smtClean="0">
                          <a:latin typeface="Times New Roman" pitchFamily="18" charset="0"/>
                          <a:cs typeface="Times New Roman" pitchFamily="18" charset="0"/>
                        </a:rPr>
                        <a:t>Do you still have thoughts about</a:t>
                      </a:r>
                      <a:r>
                        <a:rPr lang="en-US" sz="2000" baseline="0" dirty="0" smtClean="0">
                          <a:latin typeface="Times New Roman" pitchFamily="18" charset="0"/>
                          <a:cs typeface="Times New Roman" pitchFamily="18" charset="0"/>
                        </a:rPr>
                        <a:t> harming yourself? (SOLER) </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Not really. I still feel sad, but I don’t want to die.</a:t>
                      </a:r>
                    </a:p>
                    <a:p>
                      <a:pPr algn="just"/>
                      <a:r>
                        <a:rPr lang="en-US" sz="2000" dirty="0" smtClean="0">
                          <a:latin typeface="Times New Roman" pitchFamily="18" charset="0"/>
                          <a:cs typeface="Times New Roman" pitchFamily="18" charset="0"/>
                        </a:rPr>
                        <a:t>(Looking at hands in lap.)</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Felt a little uncomfortable. Always a hard question to ask.</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a:t>
                      </a:r>
                      <a:r>
                        <a:rPr lang="en-US" sz="2000" b="1" baseline="0" dirty="0" smtClean="0">
                          <a:latin typeface="Times New Roman" pitchFamily="18" charset="0"/>
                          <a:cs typeface="Times New Roman" pitchFamily="18" charset="0"/>
                        </a:rPr>
                        <a:t> </a:t>
                      </a:r>
                      <a:r>
                        <a:rPr lang="en-US" sz="2000" baseline="0" dirty="0" smtClean="0">
                          <a:latin typeface="Times New Roman" pitchFamily="18" charset="0"/>
                          <a:cs typeface="Times New Roman" pitchFamily="18" charset="0"/>
                        </a:rPr>
                        <a:t>Asking a direct question about suicidal intent.</a:t>
                      </a:r>
                      <a:endParaRPr lang="en-IN" sz="2000" dirty="0">
                        <a:latin typeface="Times New Roman" pitchFamily="18" charset="0"/>
                        <a:cs typeface="Times New Roman" pitchFamily="18" charset="0"/>
                      </a:endParaRPr>
                    </a:p>
                  </a:txBody>
                  <a:tcPr/>
                </a:tc>
              </a:tr>
              <a:tr h="2873518">
                <a:tc>
                  <a:txBody>
                    <a:bodyPr/>
                    <a:lstStyle/>
                    <a:p>
                      <a:pPr algn="just"/>
                      <a:r>
                        <a:rPr lang="en-US" sz="2000" dirty="0" smtClean="0">
                          <a:latin typeface="Times New Roman" pitchFamily="18" charset="0"/>
                          <a:cs typeface="Times New Roman" pitchFamily="18" charset="0"/>
                        </a:rPr>
                        <a:t>Tell me what you were feeling before you took all the pills the other night.</a:t>
                      </a:r>
                    </a:p>
                    <a:p>
                      <a:pPr algn="just"/>
                      <a:r>
                        <a:rPr lang="en-US" sz="2000" dirty="0" smtClean="0">
                          <a:latin typeface="Times New Roman" pitchFamily="18" charset="0"/>
                          <a:cs typeface="Times New Roman" pitchFamily="18" charset="0"/>
                        </a:rPr>
                        <a:t>Still</a:t>
                      </a:r>
                      <a:r>
                        <a:rPr lang="en-US" sz="2000" baseline="0" dirty="0" smtClean="0">
                          <a:latin typeface="Times New Roman" pitchFamily="18" charset="0"/>
                          <a:cs typeface="Times New Roman" pitchFamily="18" charset="0"/>
                        </a:rPr>
                        <a:t> using SOLER</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 was just so angry! To think that my husband wants a divorce now that he has a good job. I worked hard to put him through college. </a:t>
                      </a:r>
                    </a:p>
                    <a:p>
                      <a:pPr algn="just"/>
                      <a:r>
                        <a:rPr lang="en-US" sz="2000" dirty="0" smtClean="0">
                          <a:latin typeface="Times New Roman" pitchFamily="18" charset="0"/>
                          <a:cs typeface="Times New Roman" pitchFamily="18" charset="0"/>
                        </a:rPr>
                        <a:t>(Fists clenched. Face and neck reddened.)</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Beginning to feel more comfortable.</a:t>
                      </a:r>
                      <a:r>
                        <a:rPr lang="en-US" sz="2000" baseline="0" dirty="0" smtClean="0">
                          <a:latin typeface="Times New Roman" pitchFamily="18" charset="0"/>
                          <a:cs typeface="Times New Roman" pitchFamily="18" charset="0"/>
                        </a:rPr>
                        <a:t> Client seems willing to talk and I think she trusts me.</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a:t>
                      </a:r>
                      <a:r>
                        <a:rPr lang="en-US" sz="2000" dirty="0" smtClean="0">
                          <a:latin typeface="Times New Roman" pitchFamily="18" charset="0"/>
                          <a:cs typeface="Times New Roman" pitchFamily="18" charset="0"/>
                        </a:rPr>
                        <a:t> Exploring.</a:t>
                      </a:r>
                    </a:p>
                    <a:p>
                      <a:pPr algn="just"/>
                      <a:r>
                        <a:rPr lang="en-US" sz="2000" dirty="0" smtClean="0">
                          <a:latin typeface="Times New Roman" pitchFamily="18" charset="0"/>
                          <a:cs typeface="Times New Roman" pitchFamily="18" charset="0"/>
                        </a:rPr>
                        <a:t>Delving</a:t>
                      </a:r>
                      <a:r>
                        <a:rPr lang="en-US" sz="2000" baseline="0" dirty="0" smtClean="0">
                          <a:latin typeface="Times New Roman" pitchFamily="18" charset="0"/>
                          <a:cs typeface="Times New Roman" pitchFamily="18" charset="0"/>
                        </a:rPr>
                        <a:t> further into the experience.</a:t>
                      </a:r>
                      <a:endParaRPr lang="en-IN"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251520" y="260649"/>
          <a:ext cx="8712968" cy="6408711"/>
        </p:xfrm>
        <a:graphic>
          <a:graphicData uri="http://schemas.openxmlformats.org/drawingml/2006/table">
            <a:tbl>
              <a:tblPr firstRow="1" bandRow="1">
                <a:tableStyleId>{5C22544A-7EE6-4342-B048-85BDC9FD1C3A}</a:tableStyleId>
              </a:tblPr>
              <a:tblGrid>
                <a:gridCol w="1904968"/>
                <a:gridCol w="2415512"/>
                <a:gridCol w="1944216"/>
                <a:gridCol w="2448272"/>
              </a:tblGrid>
              <a:tr h="2451129">
                <a:tc>
                  <a:txBody>
                    <a:bodyPr/>
                    <a:lstStyle/>
                    <a:p>
                      <a:pPr algn="just"/>
                      <a:r>
                        <a:rPr lang="en-US" sz="2000" b="0" dirty="0" smtClean="0">
                          <a:latin typeface="Times New Roman" pitchFamily="18" charset="0"/>
                          <a:cs typeface="Times New Roman" pitchFamily="18" charset="0"/>
                        </a:rPr>
                        <a:t>You wanted to hurt him</a:t>
                      </a:r>
                      <a:r>
                        <a:rPr lang="en-US" sz="2000" b="0" baseline="0" dirty="0" smtClean="0">
                          <a:latin typeface="Times New Roman" pitchFamily="18" charset="0"/>
                          <a:cs typeface="Times New Roman" pitchFamily="18" charset="0"/>
                        </a:rPr>
                        <a:t> because you felt betrayed. (SOLER)</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Yes!</a:t>
                      </a:r>
                      <a:r>
                        <a:rPr lang="en-US" sz="2000" b="0" baseline="0" dirty="0" smtClean="0">
                          <a:latin typeface="Times New Roman" pitchFamily="18" charset="0"/>
                          <a:cs typeface="Times New Roman" pitchFamily="18" charset="0"/>
                        </a:rPr>
                        <a:t> If I died , may be he’d realize that he loved me more that that other women. </a:t>
                      </a:r>
                    </a:p>
                    <a:p>
                      <a:pPr algn="just"/>
                      <a:r>
                        <a:rPr lang="en-US" sz="2000" b="0" baseline="0" dirty="0" smtClean="0">
                          <a:latin typeface="Times New Roman" pitchFamily="18" charset="0"/>
                          <a:cs typeface="Times New Roman" pitchFamily="18" charset="0"/>
                        </a:rPr>
                        <a:t>(tears starting to well up in her eyes.)</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Starting to feel sorry for her.</a:t>
                      </a:r>
                      <a:endParaRPr lang="en-IN" sz="2000" b="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 </a:t>
                      </a:r>
                    </a:p>
                    <a:p>
                      <a:pPr algn="just"/>
                      <a:r>
                        <a:rPr lang="en-US" sz="2000" b="0" dirty="0" smtClean="0">
                          <a:latin typeface="Times New Roman" pitchFamily="18" charset="0"/>
                          <a:cs typeface="Times New Roman" pitchFamily="18" charset="0"/>
                        </a:rPr>
                        <a:t>Attempting</a:t>
                      </a:r>
                      <a:r>
                        <a:rPr lang="en-US" sz="2000" b="0" baseline="0" dirty="0" smtClean="0">
                          <a:latin typeface="Times New Roman" pitchFamily="18" charset="0"/>
                          <a:cs typeface="Times New Roman" pitchFamily="18" charset="0"/>
                        </a:rPr>
                        <a:t> to translate words into feelings.</a:t>
                      </a:r>
                      <a:endParaRPr lang="en-IN" sz="2000" b="0" dirty="0">
                        <a:latin typeface="Times New Roman" pitchFamily="18" charset="0"/>
                        <a:cs typeface="Times New Roman" pitchFamily="18" charset="0"/>
                      </a:endParaRPr>
                    </a:p>
                  </a:txBody>
                  <a:tcPr/>
                </a:tc>
              </a:tr>
              <a:tr h="1914945">
                <a:tc>
                  <a:txBody>
                    <a:bodyPr/>
                    <a:lstStyle/>
                    <a:p>
                      <a:pPr algn="just"/>
                      <a:r>
                        <a:rPr lang="en-US" sz="2000" dirty="0" smtClean="0">
                          <a:latin typeface="Times New Roman" pitchFamily="18" charset="0"/>
                          <a:cs typeface="Times New Roman" pitchFamily="18" charset="0"/>
                        </a:rPr>
                        <a:t>Seems like a pretty drastic way to get your point across.</a:t>
                      </a:r>
                    </a:p>
                    <a:p>
                      <a:pPr algn="just"/>
                      <a:r>
                        <a:rPr lang="en-US" sz="2000" dirty="0" smtClean="0">
                          <a:latin typeface="Times New Roman" pitchFamily="18" charset="0"/>
                          <a:cs typeface="Times New Roman" pitchFamily="18" charset="0"/>
                        </a:rPr>
                        <a:t>(Small frown)</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 know.</a:t>
                      </a:r>
                      <a:r>
                        <a:rPr lang="en-US" sz="2000" baseline="0" dirty="0" smtClean="0">
                          <a:latin typeface="Times New Roman" pitchFamily="18" charset="0"/>
                          <a:cs typeface="Times New Roman" pitchFamily="18" charset="0"/>
                        </a:rPr>
                        <a:t> It was a stupid thing to do.</a:t>
                      </a:r>
                    </a:p>
                    <a:p>
                      <a:pPr algn="just"/>
                      <a:r>
                        <a:rPr lang="en-US" sz="2000" baseline="0" dirty="0" smtClean="0">
                          <a:latin typeface="Times New Roman" pitchFamily="18" charset="0"/>
                          <a:cs typeface="Times New Roman" pitchFamily="18" charset="0"/>
                        </a:rPr>
                        <a:t>(wiping eyes)</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Trying hard to remain objective.</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Non-therapeutic.</a:t>
                      </a:r>
                    </a:p>
                    <a:p>
                      <a:pPr algn="just"/>
                      <a:r>
                        <a:rPr lang="en-US" sz="2000" dirty="0" smtClean="0">
                          <a:latin typeface="Times New Roman" pitchFamily="18" charset="0"/>
                          <a:cs typeface="Times New Roman" pitchFamily="18" charset="0"/>
                        </a:rPr>
                        <a:t>Sounds disapproving.</a:t>
                      </a:r>
                      <a:r>
                        <a:rPr lang="en-US" sz="2000" baseline="0" dirty="0" smtClean="0">
                          <a:latin typeface="Times New Roman" pitchFamily="18" charset="0"/>
                          <a:cs typeface="Times New Roman" pitchFamily="18" charset="0"/>
                        </a:rPr>
                        <a:t> Better to have pursued her feelings.</a:t>
                      </a:r>
                      <a:endParaRPr lang="en-IN" sz="2000" dirty="0">
                        <a:latin typeface="Times New Roman" pitchFamily="18" charset="0"/>
                        <a:cs typeface="Times New Roman" pitchFamily="18" charset="0"/>
                      </a:endParaRPr>
                    </a:p>
                  </a:txBody>
                  <a:tcPr/>
                </a:tc>
              </a:tr>
              <a:tr h="2042637">
                <a:tc>
                  <a:txBody>
                    <a:bodyPr/>
                    <a:lstStyle/>
                    <a:p>
                      <a:pPr algn="just"/>
                      <a:r>
                        <a:rPr lang="en-US" sz="2000" dirty="0" smtClean="0">
                          <a:latin typeface="Times New Roman" pitchFamily="18" charset="0"/>
                          <a:cs typeface="Times New Roman" pitchFamily="18" charset="0"/>
                        </a:rPr>
                        <a:t>How are you feeling about the situation now?</a:t>
                      </a:r>
                    </a:p>
                    <a:p>
                      <a:pPr algn="just"/>
                      <a:r>
                        <a:rPr lang="en-US" sz="2000" dirty="0" smtClean="0">
                          <a:latin typeface="Times New Roman" pitchFamily="18" charset="0"/>
                          <a:cs typeface="Times New Roman" pitchFamily="18" charset="0"/>
                        </a:rPr>
                        <a:t>(SOLER)</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 don’t know. I still love him. I want him to come home. I don’t want him to marry her. (starting to cry again)</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Wishing there was an</a:t>
                      </a:r>
                      <a:r>
                        <a:rPr lang="en-US" sz="2000" baseline="0" dirty="0" smtClean="0">
                          <a:latin typeface="Times New Roman" pitchFamily="18" charset="0"/>
                          <a:cs typeface="Times New Roman" pitchFamily="18" charset="0"/>
                        </a:rPr>
                        <a:t> easy way to help her pain.</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a:t>
                      </a:r>
                      <a:r>
                        <a:rPr lang="en-US" sz="2000" b="1" baseline="0" dirty="0" smtClean="0">
                          <a:latin typeface="Times New Roman" pitchFamily="18" charset="0"/>
                          <a:cs typeface="Times New Roman" pitchFamily="18" charset="0"/>
                        </a:rPr>
                        <a:t> </a:t>
                      </a:r>
                    </a:p>
                    <a:p>
                      <a:pPr algn="just"/>
                      <a:r>
                        <a:rPr lang="en-US" sz="2000" baseline="0" dirty="0" smtClean="0">
                          <a:latin typeface="Times New Roman" pitchFamily="18" charset="0"/>
                          <a:cs typeface="Times New Roman" pitchFamily="18" charset="0"/>
                        </a:rPr>
                        <a:t>Focusing on her feelings.</a:t>
                      </a:r>
                      <a:endParaRPr lang="en-IN"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88639"/>
          <a:ext cx="9144000" cy="6669361"/>
        </p:xfrm>
        <a:graphic>
          <a:graphicData uri="http://schemas.openxmlformats.org/drawingml/2006/table">
            <a:tbl>
              <a:tblPr firstRow="1" bandRow="1">
                <a:tableStyleId>{5C22544A-7EE6-4342-B048-85BDC9FD1C3A}</a:tableStyleId>
              </a:tblPr>
              <a:tblGrid>
                <a:gridCol w="2183797"/>
                <a:gridCol w="2532219"/>
                <a:gridCol w="2376264"/>
                <a:gridCol w="2051720"/>
              </a:tblGrid>
              <a:tr h="2538769">
                <a:tc>
                  <a:txBody>
                    <a:bodyPr/>
                    <a:lstStyle/>
                    <a:p>
                      <a:pPr algn="just"/>
                      <a:r>
                        <a:rPr lang="en-US" sz="2000" b="0" dirty="0" smtClean="0">
                          <a:latin typeface="Times New Roman" pitchFamily="18" charset="0"/>
                          <a:cs typeface="Times New Roman" pitchFamily="18" charset="0"/>
                        </a:rPr>
                        <a:t>Yes,</a:t>
                      </a:r>
                      <a:r>
                        <a:rPr lang="en-US" sz="2000" b="0" baseline="0" dirty="0" smtClean="0">
                          <a:latin typeface="Times New Roman" pitchFamily="18" charset="0"/>
                          <a:cs typeface="Times New Roman" pitchFamily="18" charset="0"/>
                        </a:rPr>
                        <a:t> I can understand that you would like things to be the way they were before. (Offer client a tissue.)</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Silence. Continues to cry softly.</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I’m starting</a:t>
                      </a:r>
                      <a:r>
                        <a:rPr lang="en-US" sz="2000" b="0" baseline="0" dirty="0" smtClean="0">
                          <a:latin typeface="Times New Roman" pitchFamily="18" charset="0"/>
                          <a:cs typeface="Times New Roman" pitchFamily="18" charset="0"/>
                        </a:rPr>
                        <a:t> to feel some anger toward her husband. Sometimes it’s so hard to remain objectives!</a:t>
                      </a:r>
                      <a:endParaRPr lang="en-IN" sz="2000" b="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 </a:t>
                      </a:r>
                    </a:p>
                    <a:p>
                      <a:pPr algn="just"/>
                      <a:r>
                        <a:rPr lang="en-US" sz="2000" b="0" dirty="0" smtClean="0">
                          <a:latin typeface="Times New Roman" pitchFamily="18" charset="0"/>
                          <a:cs typeface="Times New Roman" pitchFamily="18" charset="0"/>
                        </a:rPr>
                        <a:t>Reflecting.</a:t>
                      </a:r>
                      <a:r>
                        <a:rPr lang="en-US" sz="2000" b="0" baseline="0" dirty="0" smtClean="0">
                          <a:latin typeface="Times New Roman" pitchFamily="18" charset="0"/>
                          <a:cs typeface="Times New Roman" pitchFamily="18" charset="0"/>
                        </a:rPr>
                        <a:t> Seeking client’s perception of the situation.</a:t>
                      </a:r>
                      <a:endParaRPr lang="en-IN" sz="2000" b="0" dirty="0">
                        <a:latin typeface="Times New Roman" pitchFamily="18" charset="0"/>
                        <a:cs typeface="Times New Roman" pitchFamily="18" charset="0"/>
                      </a:endParaRPr>
                    </a:p>
                  </a:txBody>
                  <a:tcPr/>
                </a:tc>
              </a:tr>
              <a:tr h="4130592">
                <a:tc>
                  <a:txBody>
                    <a:bodyPr/>
                    <a:lstStyle/>
                    <a:p>
                      <a:pPr algn="just"/>
                      <a:r>
                        <a:rPr lang="en-US" sz="2000" dirty="0" smtClean="0">
                          <a:latin typeface="Times New Roman" pitchFamily="18" charset="0"/>
                          <a:cs typeface="Times New Roman" pitchFamily="18" charset="0"/>
                        </a:rPr>
                        <a:t>So how are you preparing to deal with this inevitable outcome?</a:t>
                      </a:r>
                    </a:p>
                    <a:p>
                      <a:pPr algn="just"/>
                      <a:r>
                        <a:rPr lang="en-US" sz="2000" dirty="0" smtClean="0">
                          <a:latin typeface="Times New Roman" pitchFamily="18" charset="0"/>
                          <a:cs typeface="Times New Roman" pitchFamily="18" charset="0"/>
                        </a:rPr>
                        <a:t>(SOLER)</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I’m going to do the things</a:t>
                      </a:r>
                      <a:r>
                        <a:rPr lang="en-US" sz="2000" baseline="0" dirty="0" smtClean="0">
                          <a:latin typeface="Times New Roman" pitchFamily="18" charset="0"/>
                          <a:cs typeface="Times New Roman" pitchFamily="18" charset="0"/>
                        </a:rPr>
                        <a:t> we talked about: join a divorced women’s support group, to increase my job hours to full-time, do some volunteer work, and call the suicide hotline if I feel like taking pills again. (Looks directly at nurse. Smiles.)</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Positive feeling to know that she remembers what we discussed earlier and plans to follow thorough.</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a:t>
                      </a:r>
                    </a:p>
                    <a:p>
                      <a:pPr algn="just"/>
                      <a:r>
                        <a:rPr lang="en-US" sz="2000" dirty="0" smtClean="0">
                          <a:latin typeface="Times New Roman" pitchFamily="18" charset="0"/>
                          <a:cs typeface="Times New Roman" pitchFamily="18" charset="0"/>
                        </a:rPr>
                        <a:t>Formulating a plan of action.</a:t>
                      </a:r>
                      <a:endParaRPr lang="en-IN"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251520" y="476672"/>
          <a:ext cx="8424936" cy="3672408"/>
        </p:xfrm>
        <a:graphic>
          <a:graphicData uri="http://schemas.openxmlformats.org/drawingml/2006/table">
            <a:tbl>
              <a:tblPr firstRow="1" bandRow="1">
                <a:tableStyleId>{5C22544A-7EE6-4342-B048-85BDC9FD1C3A}</a:tableStyleId>
              </a:tblPr>
              <a:tblGrid>
                <a:gridCol w="2106234"/>
                <a:gridCol w="2106234"/>
                <a:gridCol w="2106234"/>
                <a:gridCol w="2106234"/>
              </a:tblGrid>
              <a:tr h="3672408">
                <a:tc>
                  <a:txBody>
                    <a:bodyPr/>
                    <a:lstStyle/>
                    <a:p>
                      <a:pPr algn="just"/>
                      <a:r>
                        <a:rPr lang="en-US" sz="2000" b="0" dirty="0" smtClean="0">
                          <a:latin typeface="Times New Roman" pitchFamily="18" charset="0"/>
                          <a:cs typeface="Times New Roman" pitchFamily="18" charset="0"/>
                        </a:rPr>
                        <a:t>It won’t</a:t>
                      </a:r>
                      <a:r>
                        <a:rPr lang="en-US" sz="2000" b="0" baseline="0" dirty="0" smtClean="0">
                          <a:latin typeface="Times New Roman" pitchFamily="18" charset="0"/>
                          <a:cs typeface="Times New Roman" pitchFamily="18" charset="0"/>
                        </a:rPr>
                        <a:t> be easy. But you have come a long way, and I feel you have gained strength in your ability to cope.</a:t>
                      </a:r>
                    </a:p>
                    <a:p>
                      <a:pPr algn="just"/>
                      <a:r>
                        <a:rPr lang="en-US" sz="2000" b="0" baseline="0" dirty="0" smtClean="0">
                          <a:latin typeface="Times New Roman" pitchFamily="18" charset="0"/>
                          <a:cs typeface="Times New Roman" pitchFamily="18" charset="0"/>
                        </a:rPr>
                        <a:t>(Standing. Looking at client. Smiling.)</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Yes, I know I will have hard times.</a:t>
                      </a:r>
                      <a:r>
                        <a:rPr lang="en-US" sz="2000" b="0" baseline="0" dirty="0" smtClean="0">
                          <a:latin typeface="Times New Roman" pitchFamily="18" charset="0"/>
                          <a:cs typeface="Times New Roman" pitchFamily="18" charset="0"/>
                        </a:rPr>
                        <a:t> But I also know I have  support, and I want to go on with my life and be happy again.</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Feeling</a:t>
                      </a:r>
                      <a:r>
                        <a:rPr lang="en-US" sz="2000" b="0" baseline="0" dirty="0" smtClean="0">
                          <a:latin typeface="Times New Roman" pitchFamily="18" charset="0"/>
                          <a:cs typeface="Times New Roman" pitchFamily="18" charset="0"/>
                        </a:rPr>
                        <a:t> confident that the session has gone well; hopeful that the client will succeed in what she wants to do with her life.</a:t>
                      </a:r>
                      <a:endParaRPr lang="en-IN" sz="2000" b="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 </a:t>
                      </a:r>
                    </a:p>
                    <a:p>
                      <a:pPr algn="just"/>
                      <a:r>
                        <a:rPr lang="en-US" sz="2000" b="0" dirty="0" smtClean="0">
                          <a:latin typeface="Times New Roman" pitchFamily="18" charset="0"/>
                          <a:cs typeface="Times New Roman" pitchFamily="18" charset="0"/>
                        </a:rPr>
                        <a:t>Presenting reality.</a:t>
                      </a:r>
                      <a:endParaRPr lang="en-IN" sz="2000" b="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600200"/>
            <a:ext cx="7859216" cy="4873752"/>
          </a:xfrm>
        </p:spPr>
        <p:txBody>
          <a:bodyPr>
            <a:normAutofit/>
          </a:bodyPr>
          <a:lstStyle/>
          <a:p>
            <a:pPr algn="just"/>
            <a:r>
              <a:rPr lang="en-IN" sz="2700" b="1" dirty="0" smtClean="0">
                <a:latin typeface="Times New Roman" pitchFamily="18" charset="0"/>
                <a:cs typeface="Times New Roman" pitchFamily="18" charset="0"/>
              </a:rPr>
              <a:t>Respect:</a:t>
            </a:r>
            <a:r>
              <a:rPr lang="en-IN" sz="2700" dirty="0" smtClean="0">
                <a:latin typeface="Times New Roman" pitchFamily="18" charset="0"/>
                <a:cs typeface="Times New Roman" pitchFamily="18" charset="0"/>
              </a:rPr>
              <a:t> To show respect is to believe in the dignity and worth of an individual regardless of his or her unacceptable </a:t>
            </a:r>
            <a:r>
              <a:rPr lang="en-IN" sz="2700" dirty="0" err="1" smtClean="0">
                <a:latin typeface="Times New Roman" pitchFamily="18" charset="0"/>
                <a:cs typeface="Times New Roman" pitchFamily="18" charset="0"/>
              </a:rPr>
              <a:t>behavior</a:t>
            </a:r>
            <a:r>
              <a:rPr lang="en-IN" sz="2700" dirty="0" smtClean="0">
                <a:latin typeface="Times New Roman" pitchFamily="18" charset="0"/>
                <a:cs typeface="Times New Roman" pitchFamily="18" charset="0"/>
              </a:rPr>
              <a:t>. </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Rogers (1951) called this unconditional positive regard. </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The attitude is nonjudgmental, and the respect is unconditional in that it does not depend on the </a:t>
            </a:r>
            <a:r>
              <a:rPr lang="en-IN" sz="2700" dirty="0" err="1" smtClean="0">
                <a:latin typeface="Times New Roman" pitchFamily="18" charset="0"/>
                <a:cs typeface="Times New Roman" pitchFamily="18" charset="0"/>
              </a:rPr>
              <a:t>behavior</a:t>
            </a:r>
            <a:r>
              <a:rPr lang="en-IN" sz="2700" dirty="0" smtClean="0">
                <a:latin typeface="Times New Roman" pitchFamily="18" charset="0"/>
                <a:cs typeface="Times New Roman" pitchFamily="18" charset="0"/>
              </a:rPr>
              <a:t> of the client to meet certain standards.</a:t>
            </a:r>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600200"/>
            <a:ext cx="7931224" cy="4873752"/>
          </a:xfrm>
        </p:spPr>
        <p:txBody>
          <a:bodyPr>
            <a:normAutofit/>
          </a:bodyPr>
          <a:lstStyle/>
          <a:p>
            <a:pPr algn="just"/>
            <a:r>
              <a:rPr lang="en-IN" sz="2600" b="1" dirty="0" smtClean="0">
                <a:latin typeface="Times New Roman" pitchFamily="18" charset="0"/>
                <a:cs typeface="Times New Roman" pitchFamily="18" charset="0"/>
              </a:rPr>
              <a:t>Genuineness</a:t>
            </a:r>
            <a:r>
              <a:rPr lang="en-IN" sz="2600" dirty="0" smtClean="0">
                <a:latin typeface="Times New Roman" pitchFamily="18" charset="0"/>
                <a:cs typeface="Times New Roman" pitchFamily="18" charset="0"/>
              </a:rPr>
              <a:t>: The concept of genuineness refers to the nurse’s ability to be open, honest, and “real” in interactions with the client.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To be “real” is to be aware of what one is experiencing internally and to express this awareness in the therapeutic relationship.</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When one is genuine, there is congruence between what is felt and what is being expressed (</a:t>
            </a:r>
            <a:r>
              <a:rPr lang="en-IN" sz="2600" dirty="0" err="1" smtClean="0">
                <a:latin typeface="Times New Roman" pitchFamily="18" charset="0"/>
                <a:cs typeface="Times New Roman" pitchFamily="18" charset="0"/>
              </a:rPr>
              <a:t>Raskin</a:t>
            </a:r>
            <a:r>
              <a:rPr lang="en-IN" sz="2600" dirty="0" smtClean="0">
                <a:latin typeface="Times New Roman" pitchFamily="18" charset="0"/>
                <a:cs typeface="Times New Roman" pitchFamily="18" charset="0"/>
              </a:rPr>
              <a:t> &amp; Rogers, 2005). </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600200"/>
            <a:ext cx="7643192" cy="4873752"/>
          </a:xfrm>
        </p:spPr>
        <p:txBody>
          <a:bodyPr>
            <a:normAutofit/>
          </a:bodyPr>
          <a:lstStyle/>
          <a:p>
            <a:pPr algn="just"/>
            <a:r>
              <a:rPr lang="en-IN" sz="2600" b="1" dirty="0" smtClean="0">
                <a:latin typeface="Times New Roman" pitchFamily="18" charset="0"/>
                <a:cs typeface="Times New Roman" pitchFamily="18" charset="0"/>
              </a:rPr>
              <a:t>Empathy: </a:t>
            </a:r>
            <a:r>
              <a:rPr lang="en-IN" sz="2600" dirty="0" smtClean="0">
                <a:latin typeface="Times New Roman" pitchFamily="18" charset="0"/>
                <a:cs typeface="Times New Roman" pitchFamily="18" charset="0"/>
              </a:rPr>
              <a:t>Is the ability to see beyond outward </a:t>
            </a:r>
            <a:r>
              <a:rPr lang="en-IN" sz="2600" dirty="0" err="1" smtClean="0">
                <a:latin typeface="Times New Roman" pitchFamily="18" charset="0"/>
                <a:cs typeface="Times New Roman" pitchFamily="18" charset="0"/>
              </a:rPr>
              <a:t>behavior</a:t>
            </a:r>
            <a:r>
              <a:rPr lang="en-IN" sz="2600" dirty="0" smtClean="0">
                <a:latin typeface="Times New Roman" pitchFamily="18" charset="0"/>
                <a:cs typeface="Times New Roman" pitchFamily="18" charset="0"/>
              </a:rPr>
              <a:t> and to understand the situation from the client’s point of view.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With empathy, the nurse can accurately perceive and comprehend the meaning and relevance of the client’s thoughts and feelings.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The nurse must also be able to communicate this perception to the client by attempting to translate words and </a:t>
            </a:r>
            <a:r>
              <a:rPr lang="en-IN" sz="2600" dirty="0" err="1" smtClean="0">
                <a:latin typeface="Times New Roman" pitchFamily="18" charset="0"/>
                <a:cs typeface="Times New Roman" pitchFamily="18" charset="0"/>
              </a:rPr>
              <a:t>behaviors</a:t>
            </a:r>
            <a:r>
              <a:rPr lang="en-IN" sz="2600" dirty="0" smtClean="0">
                <a:latin typeface="Times New Roman" pitchFamily="18" charset="0"/>
                <a:cs typeface="Times New Roman" pitchFamily="18" charset="0"/>
              </a:rPr>
              <a:t> into feelings.</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therapeutic nurse-patient relationship</a:t>
            </a:r>
            <a:endParaRPr lang="en-IN" dirty="0"/>
          </a:p>
        </p:txBody>
      </p:sp>
      <p:sp>
        <p:nvSpPr>
          <p:cNvPr id="3" name="Content Placeholder 2"/>
          <p:cNvSpPr>
            <a:spLocks noGrp="1"/>
          </p:cNvSpPr>
          <p:nvPr>
            <p:ph sz="quarter" idx="1"/>
          </p:nvPr>
        </p:nvSpPr>
        <p:spPr>
          <a:xfrm>
            <a:off x="457200" y="1600200"/>
            <a:ext cx="8075240" cy="4873752"/>
          </a:xfrm>
        </p:spPr>
        <p:txBody>
          <a:bodyPr>
            <a:normAutofit lnSpcReduction="10000"/>
          </a:bodyPr>
          <a:lstStyle/>
          <a:p>
            <a:pPr algn="just"/>
            <a:r>
              <a:rPr lang="en-US" sz="2600" dirty="0" smtClean="0">
                <a:latin typeface="Times New Roman" pitchFamily="18" charset="0"/>
                <a:cs typeface="Times New Roman" pitchFamily="18" charset="0"/>
              </a:rPr>
              <a:t>The therapeutic relationship is the cornerstone of psychiatric-mental health nursing where observation and understanding of behavior and communication are of great importance.</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nature of the therapeutic relationship is characterized by the mutual growth of individuals who “dare” to become related to discover love, growth and freedom.</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therapeutic relationship is based on the belief that the patient has potential, and as a result of the relationship, “will grow to his fullest potential”.</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4549</TotalTime>
  <Words>5046</Words>
  <Application>Microsoft Office PowerPoint</Application>
  <PresentationFormat>On-screen Show (4:3)</PresentationFormat>
  <Paragraphs>462</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Calibri</vt:lpstr>
      <vt:lpstr>Franklin Gothic Book</vt:lpstr>
      <vt:lpstr>Perpetua</vt:lpstr>
      <vt:lpstr>Times New Roman</vt:lpstr>
      <vt:lpstr>Wingdings 2</vt:lpstr>
      <vt:lpstr>Equity</vt:lpstr>
      <vt:lpstr>Unit-3 Therapeutic Relationship</vt:lpstr>
      <vt:lpstr>Therapeutic nurse-patient relationship</vt:lpstr>
      <vt:lpstr>Goals of therapeutic relationship</vt:lpstr>
      <vt:lpstr>Components  of therapeutic nurse-patient relationship</vt:lpstr>
      <vt:lpstr>Contd..</vt:lpstr>
      <vt:lpstr>Contd..</vt:lpstr>
      <vt:lpstr>Contd..</vt:lpstr>
      <vt:lpstr>Contd..</vt:lpstr>
      <vt:lpstr>Characteristics of therapeutic nurse-patient relationship</vt:lpstr>
      <vt:lpstr>Contd..</vt:lpstr>
      <vt:lpstr>Phases of therapeutic nurse-client relationship</vt:lpstr>
      <vt:lpstr>Phases </vt:lpstr>
      <vt:lpstr>Pre-interaction phase</vt:lpstr>
      <vt:lpstr>Task in pre-interaction phase</vt:lpstr>
      <vt:lpstr>Introductory or orientation phase</vt:lpstr>
      <vt:lpstr>Task during orientation/ introductory phase</vt:lpstr>
      <vt:lpstr>Contd..</vt:lpstr>
      <vt:lpstr>Formulating a contract</vt:lpstr>
      <vt:lpstr>Elements of a nurse-patient contract</vt:lpstr>
      <vt:lpstr>Working phase</vt:lpstr>
      <vt:lpstr>Task during working phase</vt:lpstr>
      <vt:lpstr>Termination phase</vt:lpstr>
      <vt:lpstr>Task during termination phase</vt:lpstr>
      <vt:lpstr>Phases and major nursing goals</vt:lpstr>
      <vt:lpstr>Therapeutic Communication</vt:lpstr>
      <vt:lpstr>Therapeutic communication</vt:lpstr>
      <vt:lpstr>definitions</vt:lpstr>
      <vt:lpstr>Purpose/goals/functions</vt:lpstr>
      <vt:lpstr>Goals </vt:lpstr>
      <vt:lpstr> Principles or characteristics of therapeutic communication</vt:lpstr>
      <vt:lpstr>Contd..</vt:lpstr>
      <vt:lpstr>Contd..</vt:lpstr>
      <vt:lpstr>  Therapeutic communication technique</vt:lpstr>
      <vt:lpstr>PowerPoint Presentation</vt:lpstr>
      <vt:lpstr>PowerPoint Presentation</vt:lpstr>
      <vt:lpstr>PowerPoint Presentation</vt:lpstr>
      <vt:lpstr>PowerPoint Presentation</vt:lpstr>
      <vt:lpstr>PowerPoint Presentation</vt:lpstr>
      <vt:lpstr>PowerPoint Presentation</vt:lpstr>
      <vt:lpstr>Active listening </vt:lpstr>
      <vt:lpstr>Contd..</vt:lpstr>
      <vt:lpstr>Contd..</vt:lpstr>
      <vt:lpstr>Therapeutic technique contd,,</vt:lpstr>
      <vt:lpstr>Non therapeutic communication techniques</vt:lpstr>
      <vt:lpstr>PowerPoint Presentation</vt:lpstr>
      <vt:lpstr>PowerPoint Presentation</vt:lpstr>
      <vt:lpstr>PowerPoint Presentation</vt:lpstr>
      <vt:lpstr>PowerPoint Presentation</vt:lpstr>
      <vt:lpstr>PowerPoint Presentation</vt:lpstr>
      <vt:lpstr>PowerPoint Presentation</vt:lpstr>
      <vt:lpstr>Process recording</vt:lpstr>
      <vt:lpstr>Purpose and uses</vt:lpstr>
      <vt:lpstr>Sample process recording</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KUMAR KHATRI</dc:creator>
  <cp:lastModifiedBy>Microsoft account</cp:lastModifiedBy>
  <cp:revision>406</cp:revision>
  <dcterms:created xsi:type="dcterms:W3CDTF">2016-10-22T07:56:17Z</dcterms:created>
  <dcterms:modified xsi:type="dcterms:W3CDTF">2020-12-22T12:21:33Z</dcterms:modified>
</cp:coreProperties>
</file>