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9" r:id="rId3"/>
    <p:sldId id="280" r:id="rId4"/>
    <p:sldId id="257" r:id="rId5"/>
    <p:sldId id="258" r:id="rId6"/>
    <p:sldId id="259" r:id="rId7"/>
    <p:sldId id="270" r:id="rId8"/>
    <p:sldId id="272" r:id="rId9"/>
    <p:sldId id="271" r:id="rId10"/>
    <p:sldId id="273" r:id="rId11"/>
    <p:sldId id="274" r:id="rId12"/>
    <p:sldId id="260" r:id="rId13"/>
    <p:sldId id="261" r:id="rId14"/>
    <p:sldId id="262" r:id="rId15"/>
    <p:sldId id="263" r:id="rId16"/>
    <p:sldId id="264" r:id="rId17"/>
    <p:sldId id="265" r:id="rId18"/>
    <p:sldId id="266" r:id="rId19"/>
    <p:sldId id="267" r:id="rId20"/>
    <p:sldId id="268" r:id="rId21"/>
    <p:sldId id="281" r:id="rId22"/>
    <p:sldId id="288" r:id="rId23"/>
    <p:sldId id="282" r:id="rId24"/>
    <p:sldId id="283" r:id="rId25"/>
    <p:sldId id="284" r:id="rId26"/>
    <p:sldId id="285" r:id="rId27"/>
    <p:sldId id="286" r:id="rId28"/>
    <p:sldId id="287" r:id="rId29"/>
    <p:sldId id="275" r:id="rId30"/>
    <p:sldId id="276" r:id="rId31"/>
    <p:sldId id="277" r:id="rId32"/>
    <p:sldId id="278" r:id="rId33"/>
    <p:sldId id="296" r:id="rId34"/>
    <p:sldId id="289" r:id="rId35"/>
    <p:sldId id="291" r:id="rId36"/>
    <p:sldId id="297" r:id="rId37"/>
    <p:sldId id="298" r:id="rId38"/>
    <p:sldId id="279"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2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B693B2C9-8580-43C2-BB36-9846065944D7}" type="datetimeFigureOut">
              <a:rPr lang="en-US" smtClean="0"/>
              <a:pPr/>
              <a:t>12/2/2020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6138481-9CC2-47C0-BC78-ECBAAAEA9DA3}"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93B2C9-8580-43C2-BB36-9846065944D7}"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138481-9CC2-47C0-BC78-ECBAAAEA9DA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6138481-9CC2-47C0-BC78-ECBAAAEA9DA3}"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93B2C9-8580-43C2-BB36-9846065944D7}"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B693B2C9-8580-43C2-BB36-9846065944D7}" type="datetimeFigureOut">
              <a:rPr lang="en-US" smtClean="0"/>
              <a:pPr/>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16138481-9CC2-47C0-BC78-ECBAAAEA9DA3}"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693B2C9-8580-43C2-BB36-9846065944D7}" type="datetimeFigureOut">
              <a:rPr lang="en-US" smtClean="0"/>
              <a:pPr/>
              <a:t>12/2/2020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6138481-9CC2-47C0-BC78-ECBAAAEA9DA3}"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B693B2C9-8580-43C2-BB36-9846065944D7}" type="datetimeFigureOut">
              <a:rPr lang="en-US" smtClean="0"/>
              <a:pPr/>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138481-9CC2-47C0-BC78-ECBAAAEA9DA3}"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B693B2C9-8580-43C2-BB36-9846065944D7}" type="datetimeFigureOut">
              <a:rPr lang="en-US" smtClean="0"/>
              <a:pPr/>
              <a:t>12/2/2020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6138481-9CC2-47C0-BC78-ECBAAAEA9DA3}"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93B2C9-8580-43C2-BB36-9846065944D7}" type="datetimeFigureOut">
              <a:rPr lang="en-US" smtClean="0"/>
              <a:pPr/>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16138481-9CC2-47C0-BC78-ECBAAAEA9D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B693B2C9-8580-43C2-BB36-9846065944D7}" type="datetimeFigureOut">
              <a:rPr lang="en-US" smtClean="0"/>
              <a:pPr/>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6138481-9CC2-47C0-BC78-ECBAAAEA9D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6138481-9CC2-47C0-BC78-ECBAAAEA9DA3}"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B693B2C9-8580-43C2-BB36-9846065944D7}" type="datetimeFigureOut">
              <a:rPr lang="en-US" smtClean="0"/>
              <a:pPr/>
              <a:t>12/2/2020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6138481-9CC2-47C0-BC78-ECBAAAEA9DA3}"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B693B2C9-8580-43C2-BB36-9846065944D7}" type="datetimeFigureOut">
              <a:rPr lang="en-US" smtClean="0"/>
              <a:pPr/>
              <a:t>12/2/2020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B693B2C9-8580-43C2-BB36-9846065944D7}" type="datetimeFigureOut">
              <a:rPr lang="en-US" smtClean="0"/>
              <a:pPr/>
              <a:t>12/2/2020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6138481-9CC2-47C0-BC78-ECBAAAEA9DA3}"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Sexual Dysfunctions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and symptoms </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Sexual dysfunction symptoms </a:t>
            </a:r>
            <a:r>
              <a:rPr lang="en-US" dirty="0" smtClean="0"/>
              <a:t>can manifest in different ways depending on the type and cause of dysfunction. The signs and symptoms of sexual dysfunction include:</a:t>
            </a:r>
          </a:p>
          <a:p>
            <a:pPr>
              <a:buNone/>
            </a:pPr>
            <a:r>
              <a:rPr lang="en-US" b="1" dirty="0" smtClean="0"/>
              <a:t>For men and women</a:t>
            </a:r>
            <a:endParaRPr lang="en-US" dirty="0" smtClean="0"/>
          </a:p>
          <a:p>
            <a:pPr>
              <a:buFont typeface="Wingdings" pitchFamily="2" charset="2"/>
              <a:buChar char="q"/>
            </a:pPr>
            <a:r>
              <a:rPr lang="en-US" dirty="0" smtClean="0"/>
              <a:t>Lack of sexual desire</a:t>
            </a:r>
          </a:p>
          <a:p>
            <a:pPr>
              <a:buFont typeface="Wingdings" pitchFamily="2" charset="2"/>
              <a:buChar char="q"/>
            </a:pPr>
            <a:r>
              <a:rPr lang="en-US" dirty="0" smtClean="0"/>
              <a:t>Difficulty becoming aroused</a:t>
            </a:r>
          </a:p>
          <a:p>
            <a:pPr>
              <a:buFont typeface="Wingdings" pitchFamily="2" charset="2"/>
              <a:buChar char="q"/>
            </a:pPr>
            <a:r>
              <a:rPr lang="en-US" dirty="0" smtClean="0"/>
              <a:t>Pain during intercourse</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and symptoms contd..</a:t>
            </a:r>
            <a:endParaRPr lang="en-US" dirty="0"/>
          </a:p>
        </p:txBody>
      </p:sp>
      <p:sp>
        <p:nvSpPr>
          <p:cNvPr id="3" name="Content Placeholder 2"/>
          <p:cNvSpPr>
            <a:spLocks noGrp="1"/>
          </p:cNvSpPr>
          <p:nvPr>
            <p:ph sz="quarter" idx="1"/>
          </p:nvPr>
        </p:nvSpPr>
        <p:spPr/>
        <p:txBody>
          <a:bodyPr>
            <a:normAutofit fontScale="92500"/>
          </a:bodyPr>
          <a:lstStyle/>
          <a:p>
            <a:pPr>
              <a:buNone/>
            </a:pPr>
            <a:r>
              <a:rPr lang="en-US" b="1" dirty="0" smtClean="0"/>
              <a:t>For men</a:t>
            </a:r>
            <a:endParaRPr lang="en-US" dirty="0" smtClean="0"/>
          </a:p>
          <a:p>
            <a:pPr>
              <a:buFont typeface="Wingdings" pitchFamily="2" charset="2"/>
              <a:buChar char="q"/>
            </a:pPr>
            <a:r>
              <a:rPr lang="en-US" dirty="0" smtClean="0"/>
              <a:t>Inability to achieve or maintain a full erection</a:t>
            </a:r>
          </a:p>
          <a:p>
            <a:pPr>
              <a:buFont typeface="Wingdings" pitchFamily="2" charset="2"/>
              <a:buChar char="q"/>
            </a:pPr>
            <a:r>
              <a:rPr lang="en-US" dirty="0" smtClean="0"/>
              <a:t>Delayed or absent ejaculation when sexually stimulated</a:t>
            </a:r>
          </a:p>
          <a:p>
            <a:pPr>
              <a:buFont typeface="Wingdings" pitchFamily="2" charset="2"/>
              <a:buChar char="q"/>
            </a:pPr>
            <a:r>
              <a:rPr lang="en-US" dirty="0" smtClean="0"/>
              <a:t>Premature ejaculation</a:t>
            </a:r>
          </a:p>
          <a:p>
            <a:pPr>
              <a:buNone/>
            </a:pPr>
            <a:r>
              <a:rPr lang="en-US" b="1" dirty="0" smtClean="0"/>
              <a:t>For women</a:t>
            </a:r>
            <a:endParaRPr lang="en-US" dirty="0" smtClean="0"/>
          </a:p>
          <a:p>
            <a:pPr>
              <a:buFont typeface="Wingdings" pitchFamily="2" charset="2"/>
              <a:buChar char="q"/>
            </a:pPr>
            <a:r>
              <a:rPr lang="en-US" dirty="0" smtClean="0"/>
              <a:t>Inability to achieve orgasm</a:t>
            </a:r>
          </a:p>
          <a:p>
            <a:pPr>
              <a:buFont typeface="Wingdings" pitchFamily="2" charset="2"/>
              <a:buChar char="q"/>
            </a:pPr>
            <a:r>
              <a:rPr lang="en-US" dirty="0" smtClean="0"/>
              <a:t>Vaginal dryness</a:t>
            </a:r>
          </a:p>
          <a:p>
            <a:pPr>
              <a:buFont typeface="Wingdings" pitchFamily="2" charset="2"/>
              <a:buChar char="q"/>
            </a:pPr>
            <a:r>
              <a:rPr lang="en-US" dirty="0" err="1" smtClean="0"/>
              <a:t>Dyspareunia</a:t>
            </a:r>
            <a:r>
              <a:rPr lang="en-US" dirty="0" smtClean="0"/>
              <a:t> - Pain with sexual intercourse that may be due to spasm of the vaginal muscle or inflammation of the vulva (</a:t>
            </a:r>
            <a:r>
              <a:rPr lang="en-US" dirty="0" err="1" smtClean="0"/>
              <a:t>vulvodynia</a:t>
            </a:r>
            <a:r>
              <a:rPr lang="en-US" dirty="0" smtClean="0"/>
              <a: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Sexual Dysfunction</a:t>
            </a:r>
            <a:br>
              <a:rPr lang="en-US" b="1" dirty="0" smtClean="0"/>
            </a:br>
            <a:endParaRPr lang="en-US" dirty="0"/>
          </a:p>
        </p:txBody>
      </p:sp>
      <p:sp>
        <p:nvSpPr>
          <p:cNvPr id="3" name="Content Placeholder 2"/>
          <p:cNvSpPr>
            <a:spLocks noGrp="1"/>
          </p:cNvSpPr>
          <p:nvPr>
            <p:ph sz="quarter" idx="1"/>
          </p:nvPr>
        </p:nvSpPr>
        <p:spPr/>
        <p:txBody>
          <a:bodyPr>
            <a:normAutofit/>
          </a:bodyPr>
          <a:lstStyle/>
          <a:p>
            <a:pPr>
              <a:buNone/>
            </a:pPr>
            <a:r>
              <a:rPr lang="en-US" sz="3300" b="1" i="1" dirty="0" smtClean="0"/>
              <a:t>Sexual Desire Disorders</a:t>
            </a:r>
          </a:p>
          <a:p>
            <a:pPr>
              <a:buFont typeface="Wingdings" pitchFamily="2" charset="2"/>
              <a:buChar char="Ø"/>
            </a:pPr>
            <a:r>
              <a:rPr lang="en-US" b="1" dirty="0" smtClean="0"/>
              <a:t>Hypoactive Sexual Desire Disorder. </a:t>
            </a:r>
          </a:p>
          <a:p>
            <a:r>
              <a:rPr lang="en-US" i="1" dirty="0" smtClean="0"/>
              <a:t>a persistent or </a:t>
            </a:r>
            <a:r>
              <a:rPr lang="en-US" dirty="0" smtClean="0"/>
              <a:t>recurrent deficiency or absence of sexual fantasies and desire for sexual activity. </a:t>
            </a:r>
          </a:p>
          <a:p>
            <a:r>
              <a:rPr lang="en-US" dirty="0" smtClean="0"/>
              <a:t>In making the judgment of deficiency or absence, the clinician considers factors that affect sexual functioning, such as age and the context of the person’s life.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Font typeface="Wingdings" pitchFamily="2" charset="2"/>
              <a:buChar char="Ø"/>
            </a:pPr>
            <a:r>
              <a:rPr lang="en-US" b="1" dirty="0" smtClean="0"/>
              <a:t>Sexual Aversion Disorder. </a:t>
            </a:r>
          </a:p>
          <a:p>
            <a:r>
              <a:rPr lang="en-US" b="1" dirty="0" smtClean="0"/>
              <a:t>This disorder is characterized </a:t>
            </a:r>
            <a:r>
              <a:rPr lang="en-US" dirty="0" smtClean="0"/>
              <a:t>by a persistent or recurrent extreme aversion to, and avoidance of, all (or almost all) genital sexual contact with a sexual partner.</a:t>
            </a:r>
          </a:p>
          <a:p>
            <a:r>
              <a:rPr lang="en-US" dirty="0" smtClean="0"/>
              <a:t>Sexual aversion implies anxiety, fear, or disgust in sexual situations.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None/>
            </a:pPr>
            <a:r>
              <a:rPr lang="en-US" sz="3500" b="1" i="1" dirty="0" smtClean="0"/>
              <a:t>Sexual Arousal Disorders</a:t>
            </a:r>
          </a:p>
          <a:p>
            <a:pPr>
              <a:buFont typeface="Wingdings" pitchFamily="2" charset="2"/>
              <a:buChar char="Ø"/>
            </a:pPr>
            <a:r>
              <a:rPr lang="en-US" b="1" dirty="0" smtClean="0"/>
              <a:t>Female Sexual Arousal Disorder. </a:t>
            </a:r>
          </a:p>
          <a:p>
            <a:r>
              <a:rPr lang="en-US" i="1" dirty="0" smtClean="0"/>
              <a:t>a persistent or </a:t>
            </a:r>
            <a:r>
              <a:rPr lang="en-US" dirty="0" smtClean="0"/>
              <a:t>recurrent inability to attain, or to maintain until completion of the sexual activity, an adequate lubrication/swelling response of sexual excitement.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US" b="1" dirty="0" smtClean="0"/>
              <a:t>Male Erectile Disorder. </a:t>
            </a:r>
          </a:p>
          <a:p>
            <a:r>
              <a:rPr lang="en-US" b="1" dirty="0" smtClean="0"/>
              <a:t>Male erectile disorder is characterized </a:t>
            </a:r>
            <a:r>
              <a:rPr lang="en-US" dirty="0" smtClean="0"/>
              <a:t>by persistent or recurrent inability to attain, or to maintain until completion of the sexual activity, an adequate erection </a:t>
            </a:r>
          </a:p>
          <a:p>
            <a:r>
              <a:rPr lang="en-US" i="1" dirty="0" smtClean="0"/>
              <a:t>Primary erectile dysfunction </a:t>
            </a:r>
            <a:r>
              <a:rPr lang="en-US" dirty="0" smtClean="0"/>
              <a:t>refers to cases in which the man has never been able to have intercourse; </a:t>
            </a:r>
          </a:p>
          <a:p>
            <a:r>
              <a:rPr lang="en-US" i="1" dirty="0" smtClean="0"/>
              <a:t>Secondary erectile dysfunction refers to </a:t>
            </a:r>
            <a:r>
              <a:rPr lang="en-US" dirty="0" smtClean="0"/>
              <a:t>cases in which the man has difficulty getting or maintaining an erection but has been able to have vaginal or anal intercourse at least once.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a:buNone/>
            </a:pPr>
            <a:r>
              <a:rPr lang="en-US" sz="3800" b="1" i="1" dirty="0" smtClean="0"/>
              <a:t>Orgasmic Disorders</a:t>
            </a:r>
          </a:p>
          <a:p>
            <a:pPr>
              <a:buFont typeface="Wingdings" pitchFamily="2" charset="2"/>
              <a:buChar char="Ø"/>
            </a:pPr>
            <a:r>
              <a:rPr lang="en-US" b="1" dirty="0" smtClean="0"/>
              <a:t>Female Orgasmic Disorder. </a:t>
            </a:r>
          </a:p>
          <a:p>
            <a:r>
              <a:rPr lang="en-US" i="1" dirty="0" smtClean="0"/>
              <a:t>persistent or recurrent </a:t>
            </a:r>
            <a:r>
              <a:rPr lang="en-US" dirty="0" smtClean="0"/>
              <a:t>delay in, or absence of, orgasm following a normal sexual excitement phase. This condition is sometimes referred to as </a:t>
            </a:r>
            <a:r>
              <a:rPr lang="en-US" b="1" dirty="0" err="1" smtClean="0"/>
              <a:t>anorgasmia</a:t>
            </a:r>
            <a:r>
              <a:rPr lang="en-US" b="1" dirty="0" smtClean="0"/>
              <a:t>.</a:t>
            </a:r>
          </a:p>
          <a:p>
            <a:r>
              <a:rPr lang="en-US" dirty="0" smtClean="0"/>
              <a:t>A woman is considered to have </a:t>
            </a:r>
            <a:r>
              <a:rPr lang="en-US" i="1" dirty="0" smtClean="0"/>
              <a:t>primary orgasmic dysfunction </a:t>
            </a:r>
            <a:r>
              <a:rPr lang="en-US" dirty="0" smtClean="0"/>
              <a:t>when she has never experienced orgasm by any kind of stimulation. </a:t>
            </a:r>
          </a:p>
          <a:p>
            <a:r>
              <a:rPr lang="en-US" i="1" dirty="0" smtClean="0"/>
              <a:t>Secondary orgasmic dysfunction exists if </a:t>
            </a:r>
            <a:r>
              <a:rPr lang="en-US" dirty="0" smtClean="0"/>
              <a:t>the woman has experienced at least one orgasm, regardless of the means of stimulation, but no longer does so.</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Font typeface="Wingdings" pitchFamily="2" charset="2"/>
              <a:buChar char="Ø"/>
            </a:pPr>
            <a:r>
              <a:rPr lang="en-US" b="1" dirty="0" smtClean="0"/>
              <a:t>Male Orgasmic Disorder. </a:t>
            </a:r>
          </a:p>
          <a:p>
            <a:r>
              <a:rPr lang="en-US" dirty="0" smtClean="0"/>
              <a:t>Sometimes referred to as </a:t>
            </a:r>
            <a:r>
              <a:rPr lang="en-US" b="1" dirty="0" smtClean="0"/>
              <a:t>retarded ejaculation.</a:t>
            </a:r>
          </a:p>
          <a:p>
            <a:r>
              <a:rPr lang="en-US" b="1" dirty="0" smtClean="0"/>
              <a:t>Characterized </a:t>
            </a:r>
            <a:r>
              <a:rPr lang="en-US" dirty="0" smtClean="0"/>
              <a:t>by persistent or recurrent delay in, or absence of, orgasm following a normal sexual excitement phase during sexual activity that the clinician, taking into account the person’s age, judges to be adequate in focus, intensity, and duration.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Font typeface="Wingdings" pitchFamily="2" charset="2"/>
              <a:buChar char="Ø"/>
            </a:pPr>
            <a:r>
              <a:rPr lang="en-US" b="1" dirty="0" smtClean="0"/>
              <a:t>Premature Ejaculation. </a:t>
            </a:r>
            <a:endParaRPr lang="en-US" b="1" i="1" dirty="0" smtClean="0"/>
          </a:p>
          <a:p>
            <a:r>
              <a:rPr lang="en-US" b="1" dirty="0" smtClean="0"/>
              <a:t>Persistent or recurrent ejaculation </a:t>
            </a:r>
            <a:r>
              <a:rPr lang="en-US" dirty="0" smtClean="0"/>
              <a:t>with minimal sexual stimulation before, on, or shortly after penetration and before the person wishes it.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None/>
            </a:pPr>
            <a:r>
              <a:rPr lang="en-US" sz="3500" b="1" i="1" dirty="0" smtClean="0"/>
              <a:t>Sexual Pain Disorders</a:t>
            </a:r>
          </a:p>
          <a:p>
            <a:pPr>
              <a:buFont typeface="Wingdings" pitchFamily="2" charset="2"/>
              <a:buChar char="Ø"/>
            </a:pPr>
            <a:r>
              <a:rPr lang="en-US" b="1" dirty="0" err="1" smtClean="0"/>
              <a:t>Dyspareunia</a:t>
            </a:r>
            <a:r>
              <a:rPr lang="en-US" b="1" dirty="0" smtClean="0"/>
              <a:t>. </a:t>
            </a:r>
          </a:p>
          <a:p>
            <a:r>
              <a:rPr lang="en-US" b="1" dirty="0" smtClean="0"/>
              <a:t>Recurrent or persistent genital </a:t>
            </a:r>
            <a:r>
              <a:rPr lang="en-US" dirty="0" smtClean="0"/>
              <a:t>pain associated with sexual intercourse in either a man or a woman .</a:t>
            </a:r>
          </a:p>
          <a:p>
            <a:r>
              <a:rPr lang="en-US" dirty="0" smtClean="0"/>
              <a:t>It is not caused by </a:t>
            </a:r>
            <a:r>
              <a:rPr lang="en-US" b="1" dirty="0" err="1" smtClean="0"/>
              <a:t>vaginismus</a:t>
            </a:r>
            <a:r>
              <a:rPr lang="en-US" b="1" dirty="0" smtClean="0"/>
              <a:t>, </a:t>
            </a:r>
            <a:r>
              <a:rPr lang="en-US" dirty="0" smtClean="0"/>
              <a:t>lack of lubrication, other general medical condition, or physiological effects of substance use.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algn="just"/>
            <a:r>
              <a:rPr lang="en-US" b="1" dirty="0" smtClean="0"/>
              <a:t>Sexual dysfunction</a:t>
            </a:r>
            <a:r>
              <a:rPr lang="en-US" dirty="0" smtClean="0"/>
              <a:t> is a problem with the sexual response cycle that interferes with normal, satisfying sexual activity. </a:t>
            </a:r>
          </a:p>
          <a:p>
            <a:pPr algn="just"/>
            <a:r>
              <a:rPr lang="en-US" dirty="0" smtClean="0"/>
              <a:t>There are a number of phases of the sexual response cycle, including excitement (which includes sexual desire and arousal), plateau, orgasm and resolution.</a:t>
            </a:r>
          </a:p>
          <a:p>
            <a:pPr algn="just"/>
            <a:r>
              <a:rPr lang="en-US" dirty="0" smtClean="0"/>
              <a:t>Both men and women can experience sexual dysfunction. </a:t>
            </a:r>
          </a:p>
          <a:p>
            <a:pPr algn="just"/>
            <a:r>
              <a:rPr lang="en-US" dirty="0" smtClean="0"/>
              <a:t>It is a relatively common problem, with more than 40 percent of women and 30 percent of men reporting some level of dysfunction. </a:t>
            </a:r>
          </a:p>
          <a:p>
            <a:pPr algn="just"/>
            <a:r>
              <a:rPr lang="en-US" dirty="0" smtClean="0"/>
              <a:t>It can occur at any age, but most often sexual dysfunction occurs in people between the ages of 40 and 65.</a:t>
            </a:r>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Font typeface="Wingdings" pitchFamily="2" charset="2"/>
              <a:buChar char="Ø"/>
            </a:pPr>
            <a:r>
              <a:rPr lang="en-US" b="1" dirty="0" err="1" smtClean="0"/>
              <a:t>Vaginismus</a:t>
            </a:r>
            <a:r>
              <a:rPr lang="en-US" b="1" dirty="0" smtClean="0"/>
              <a:t>. </a:t>
            </a:r>
          </a:p>
          <a:p>
            <a:r>
              <a:rPr lang="en-US" b="1" dirty="0" smtClean="0"/>
              <a:t>an involuntary constriction of </a:t>
            </a:r>
            <a:r>
              <a:rPr lang="en-US" dirty="0" smtClean="0"/>
              <a:t>the outer one-third of the vagina that prevents penile insertion </a:t>
            </a:r>
            <a:r>
              <a:rPr lang="en-US" smtClean="0"/>
              <a:t>and intercourse.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According to ICD 10</a:t>
            </a:r>
            <a:endParaRPr lang="en-US" sz="3600" dirty="0"/>
          </a:p>
        </p:txBody>
      </p:sp>
      <p:sp>
        <p:nvSpPr>
          <p:cNvPr id="3" name="Content Placeholder 2"/>
          <p:cNvSpPr>
            <a:spLocks noGrp="1"/>
          </p:cNvSpPr>
          <p:nvPr>
            <p:ph sz="quarter" idx="1"/>
          </p:nvPr>
        </p:nvSpPr>
        <p:spPr/>
        <p:txBody>
          <a:bodyPr>
            <a:normAutofit/>
          </a:bodyPr>
          <a:lstStyle/>
          <a:p>
            <a:pPr>
              <a:buNone/>
            </a:pPr>
            <a:r>
              <a:rPr lang="en-US" sz="2800" b="1" u="sng" dirty="0" smtClean="0"/>
              <a:t>F52 Sexual dysfunction, not caused by organic disorder or disease</a:t>
            </a:r>
            <a:endParaRPr lang="en-US" b="1" u="sng" dirty="0" smtClean="0"/>
          </a:p>
          <a:p>
            <a:pPr>
              <a:buNone/>
            </a:pPr>
            <a:r>
              <a:rPr lang="en-US" b="1" dirty="0" smtClean="0"/>
              <a:t>F52.0 Lack or loss of sexual desire</a:t>
            </a:r>
          </a:p>
          <a:p>
            <a:r>
              <a:rPr lang="en-US" dirty="0" smtClean="0"/>
              <a:t>Loss of sexual desire is the principal problem and is not secondary to other sexual difficulties, such as erectile failure or </a:t>
            </a:r>
            <a:r>
              <a:rPr lang="en-US" dirty="0" err="1" smtClean="0"/>
              <a:t>dyspareunia</a:t>
            </a:r>
            <a:r>
              <a:rPr lang="en-US" dirty="0" smtClean="0"/>
              <a:t>. Lack of sexual desire does not preclude sexual enjoyment or arousal, but makes the initiation of sexual activity less likely.</a:t>
            </a:r>
          </a:p>
          <a:p>
            <a:r>
              <a:rPr lang="en-US" dirty="0" smtClean="0"/>
              <a:t>Includes: frigidity</a:t>
            </a:r>
          </a:p>
          <a:p>
            <a:r>
              <a:rPr lang="en-US" dirty="0" smtClean="0"/>
              <a:t>hypoactive sexual desire disorder</a:t>
            </a:r>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buNone/>
            </a:pPr>
            <a:r>
              <a:rPr lang="en-US" b="1" dirty="0" smtClean="0"/>
              <a:t>F52.1 Sexual aversion and lack of sexual enjoyment</a:t>
            </a:r>
          </a:p>
          <a:p>
            <a:pPr>
              <a:buNone/>
            </a:pPr>
            <a:r>
              <a:rPr lang="en-US" b="1" dirty="0" smtClean="0"/>
              <a:t>F52.10 Sexual aversion</a:t>
            </a:r>
          </a:p>
          <a:p>
            <a:r>
              <a:rPr lang="en-US" dirty="0" smtClean="0"/>
              <a:t>The prospect of sexual interaction with a partner is associated with strong negative feelings and produces sufficient fear or anxiety that sexual activity is avoided.</a:t>
            </a:r>
            <a:endParaRPr lang="en-US" b="1" dirty="0" smtClean="0"/>
          </a:p>
          <a:p>
            <a:pPr>
              <a:buNone/>
            </a:pPr>
            <a:r>
              <a:rPr lang="en-US" b="1" dirty="0" smtClean="0"/>
              <a:t>F52.11 Lack of sexual enjoyment</a:t>
            </a:r>
          </a:p>
          <a:p>
            <a:r>
              <a:rPr lang="en-US" dirty="0" smtClean="0"/>
              <a:t>Sexual responses occur normally and orgasm is experienced but there is a lack of appropriate pleasure. This complaint is much more common in women than in men.</a:t>
            </a:r>
          </a:p>
          <a:p>
            <a:r>
              <a:rPr lang="en-US" dirty="0" smtClean="0"/>
              <a:t>Includes: </a:t>
            </a:r>
            <a:r>
              <a:rPr lang="en-US" dirty="0" err="1" smtClean="0"/>
              <a:t>anhedonia</a:t>
            </a:r>
            <a:r>
              <a:rPr lang="en-US" dirty="0" smtClean="0"/>
              <a:t> (sexual)</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381000"/>
            <a:ext cx="8503920" cy="5718048"/>
          </a:xfrm>
        </p:spPr>
        <p:txBody>
          <a:bodyPr>
            <a:noAutofit/>
          </a:bodyPr>
          <a:lstStyle/>
          <a:p>
            <a:pPr>
              <a:buNone/>
            </a:pPr>
            <a:r>
              <a:rPr lang="en-US" sz="2000" b="1" dirty="0" smtClean="0"/>
              <a:t>52.2 Failure of genital response</a:t>
            </a:r>
            <a:endParaRPr lang="en-US" sz="2000" dirty="0" smtClean="0"/>
          </a:p>
          <a:p>
            <a:r>
              <a:rPr lang="en-US" sz="2000" dirty="0" smtClean="0"/>
              <a:t>In men, the principal problem is erectile dysfunction, i.e. difficulty in developing or maintaining an erection suitable for satisfactory intercourse. If erection occurs normally in certain situations, e.g. during masturbation or sleep or with a different partner, the causation is likely to be psychogenic. </a:t>
            </a:r>
          </a:p>
          <a:p>
            <a:r>
              <a:rPr lang="en-US" sz="2000" dirty="0" smtClean="0"/>
              <a:t>Otherwise, the correct diagnosis of nonorganic erectile dysfunction may depend on special investigations (e.g. measurement of nocturnal penile tumescence) or the response to psychological treatment.</a:t>
            </a:r>
          </a:p>
          <a:p>
            <a:r>
              <a:rPr lang="en-US" sz="2000" dirty="0" smtClean="0"/>
              <a:t>In women, the principal problem is vaginal dryness or failure of lubrication. The cause can be psychogenic or pathological (e.g. infection) or estrogen deficiency (e.g. postmenopausal). It is unusual for women to complain primarily of vaginal dryness except as a symptom of postmenopausal estrogen deficiency.</a:t>
            </a:r>
          </a:p>
          <a:p>
            <a:pPr>
              <a:buNone/>
            </a:pPr>
            <a:r>
              <a:rPr lang="en-US" sz="2000" i="1" dirty="0" smtClean="0"/>
              <a:t>Includes: female sexual arousal disorder</a:t>
            </a:r>
          </a:p>
          <a:p>
            <a:r>
              <a:rPr lang="en-US" sz="2000" dirty="0" smtClean="0"/>
              <a:t>male erectile disorder</a:t>
            </a:r>
          </a:p>
          <a:p>
            <a:r>
              <a:rPr lang="en-US" sz="2000" dirty="0" smtClean="0"/>
              <a:t>psychogenic impotence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dirty="0" smtClean="0"/>
              <a:t>F52.3 Orgasmic dysfunction</a:t>
            </a:r>
            <a:endParaRPr lang="en-US" dirty="0" smtClean="0"/>
          </a:p>
          <a:p>
            <a:r>
              <a:rPr lang="en-US" dirty="0" smtClean="0"/>
              <a:t>Orgasm either does not occur or is markedly delayed. This may be situational (i.e. occur only in certain situations), in which case etiology is likely to be psychogenic, or invariable, when physical or constitutional factors cannot be easily excluded except by a positive response to psychological treatment. Orgasmic dysfunction is more common in women than in men.</a:t>
            </a:r>
          </a:p>
          <a:p>
            <a:pPr>
              <a:buNone/>
            </a:pPr>
            <a:r>
              <a:rPr lang="en-US" i="1" dirty="0" smtClean="0"/>
              <a:t>Includes: inhibited orgasm (male) (female)</a:t>
            </a:r>
          </a:p>
          <a:p>
            <a:r>
              <a:rPr lang="en-US" dirty="0" smtClean="0"/>
              <a:t>psychogenic </a:t>
            </a:r>
            <a:r>
              <a:rPr lang="en-US" dirty="0" err="1" smtClean="0"/>
              <a:t>anorgasmy</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buNone/>
            </a:pPr>
            <a:r>
              <a:rPr lang="en-US" b="1" dirty="0" smtClean="0"/>
              <a:t>F52.4 Premature ejaculation</a:t>
            </a:r>
          </a:p>
          <a:p>
            <a:r>
              <a:rPr lang="en-US" dirty="0" smtClean="0"/>
              <a:t>The inability to control ejaculation sufficiently for both partners to enjoy sexual interaction. In severe cases, ejaculation may occur before vaginal entry or in the absence of an erection. </a:t>
            </a:r>
          </a:p>
          <a:p>
            <a:r>
              <a:rPr lang="en-US" dirty="0" smtClean="0"/>
              <a:t>Premature ejaculation is unlikely to be of organic origin but can occur as a psychological reaction to organic impairment, e.g. erectile failure or pain. </a:t>
            </a:r>
          </a:p>
          <a:p>
            <a:r>
              <a:rPr lang="en-US" dirty="0" smtClean="0"/>
              <a:t>Ejaculation may also appear to be premature if erection requires prolonged stimulation, causing the time interval between satisfactory erection and ejaculation to be shortened; the primary problem in such a case is delayed erection.</a:t>
            </a:r>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smtClean="0"/>
              <a:t>F52.5 Nonorganic </a:t>
            </a:r>
            <a:r>
              <a:rPr lang="en-US" b="1" dirty="0" err="1" smtClean="0"/>
              <a:t>vaginismus</a:t>
            </a:r>
            <a:endParaRPr lang="en-US" b="1" dirty="0" smtClean="0"/>
          </a:p>
          <a:p>
            <a:r>
              <a:rPr lang="en-US" dirty="0" smtClean="0"/>
              <a:t>Spasm of the muscles that surround the vagina, causing occlusion of the vaginal</a:t>
            </a:r>
          </a:p>
          <a:p>
            <a:r>
              <a:rPr lang="en-US" dirty="0" smtClean="0"/>
              <a:t>opening. Penile entry is either impossible or painful. </a:t>
            </a:r>
            <a:r>
              <a:rPr lang="en-US" dirty="0" err="1" smtClean="0"/>
              <a:t>Vaginismus</a:t>
            </a:r>
            <a:r>
              <a:rPr lang="en-US" dirty="0" smtClean="0"/>
              <a:t> may be a secondary</a:t>
            </a:r>
          </a:p>
          <a:p>
            <a:r>
              <a:rPr lang="en-US" dirty="0" smtClean="0"/>
              <a:t>reaction to some local cause of pain, in which case this category should not be used.</a:t>
            </a:r>
          </a:p>
          <a:p>
            <a:r>
              <a:rPr lang="en-US" i="1" dirty="0" smtClean="0"/>
              <a:t>Includes: psychogenic </a:t>
            </a:r>
            <a:r>
              <a:rPr lang="en-US" i="1" dirty="0" err="1" smtClean="0"/>
              <a:t>vaginismus</a:t>
            </a:r>
            <a:endParaRPr lang="en-US" i="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buNone/>
            </a:pPr>
            <a:r>
              <a:rPr lang="en-US" b="1" dirty="0" smtClean="0"/>
              <a:t>F52.6 Nonorganic </a:t>
            </a:r>
            <a:r>
              <a:rPr lang="en-US" b="1" dirty="0" err="1" smtClean="0"/>
              <a:t>dyspareunia</a:t>
            </a:r>
            <a:endParaRPr lang="en-US" b="1" dirty="0" smtClean="0"/>
          </a:p>
          <a:p>
            <a:r>
              <a:rPr lang="en-US" dirty="0" err="1" smtClean="0"/>
              <a:t>Dyspareunia</a:t>
            </a:r>
            <a:r>
              <a:rPr lang="en-US" dirty="0" smtClean="0"/>
              <a:t> (pain during sexual intercourse) occurs in both women and men. It can often be attributed to a local pathological condition and should then be appropriately categorized. </a:t>
            </a:r>
          </a:p>
          <a:p>
            <a:r>
              <a:rPr lang="en-US" dirty="0" smtClean="0"/>
              <a:t>In some cases, however, no obvious cause is apparent and emotional factors may be important. This category is to be used only if there is no other more primary sexual dysfunction (e.g. </a:t>
            </a:r>
            <a:r>
              <a:rPr lang="en-US" dirty="0" err="1" smtClean="0"/>
              <a:t>vaginismus</a:t>
            </a:r>
            <a:r>
              <a:rPr lang="en-US" dirty="0" smtClean="0"/>
              <a:t> or vaginal dryness).</a:t>
            </a:r>
          </a:p>
          <a:p>
            <a:r>
              <a:rPr lang="en-US" i="1" dirty="0" smtClean="0"/>
              <a:t>Includes: psychogenic </a:t>
            </a:r>
            <a:r>
              <a:rPr lang="en-US" i="1" dirty="0" err="1" smtClean="0"/>
              <a:t>dyspareunia</a:t>
            </a:r>
            <a:endParaRPr lang="en-US" i="1"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pPr>
              <a:buNone/>
            </a:pPr>
            <a:r>
              <a:rPr lang="en-US" b="1" dirty="0" smtClean="0"/>
              <a:t>F52.7 Excessive sexual drive</a:t>
            </a:r>
          </a:p>
          <a:p>
            <a:r>
              <a:rPr lang="en-US" dirty="0" smtClean="0"/>
              <a:t>Both men and women may occasionally complain of excessive sexual drive as a problem is its own right, usually during late teenage or early adulthood. When the excessive sexual drive is secondary to an affective disorder (F30-F39) or when it occurs during the early stages of dementia (F00-F03), the underlying disorder should be coded.</a:t>
            </a:r>
          </a:p>
          <a:p>
            <a:pPr>
              <a:buNone/>
            </a:pPr>
            <a:r>
              <a:rPr lang="en-US" i="1" dirty="0" smtClean="0"/>
              <a:t>Includes: nymphomania</a:t>
            </a:r>
          </a:p>
          <a:p>
            <a:r>
              <a:rPr lang="en-US" dirty="0" smtClean="0"/>
              <a:t>satyriasis</a:t>
            </a:r>
          </a:p>
          <a:p>
            <a:r>
              <a:rPr lang="en-US" b="1" dirty="0" smtClean="0"/>
              <a:t>F52.8 Other sexual dysfunction, not caused by organic disorder or disease</a:t>
            </a:r>
          </a:p>
          <a:p>
            <a:r>
              <a:rPr lang="en-US" b="1" dirty="0" smtClean="0"/>
              <a:t>F52.9 Unspecified sexual dysfunction, not caused by organic disorder or disease</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a:t>
            </a:r>
            <a:endParaRPr lang="en-US" dirty="0"/>
          </a:p>
        </p:txBody>
      </p:sp>
      <p:sp>
        <p:nvSpPr>
          <p:cNvPr id="3" name="Content Placeholder 2"/>
          <p:cNvSpPr>
            <a:spLocks noGrp="1"/>
          </p:cNvSpPr>
          <p:nvPr>
            <p:ph sz="quarter" idx="1"/>
          </p:nvPr>
        </p:nvSpPr>
        <p:spPr/>
        <p:txBody>
          <a:bodyPr/>
          <a:lstStyle/>
          <a:p>
            <a:r>
              <a:rPr lang="en-US" dirty="0" smtClean="0"/>
              <a:t>Sexual dysfunction is normally treated by correcting or addressing the underlying problem or problems that are causing the dysfunction. </a:t>
            </a:r>
          </a:p>
          <a:p>
            <a:r>
              <a:rPr lang="en-US" dirty="0" smtClean="0"/>
              <a:t>If the cause is physical, the treatment will likely be medication or mechanical aids. </a:t>
            </a:r>
          </a:p>
          <a:p>
            <a:r>
              <a:rPr lang="en-US" dirty="0" smtClean="0"/>
              <a:t>If it is psychological, counseling, therapy, behavior modification and education may work. Some people with sexual dysfunction may have both physical and psychological causes, and in that case, both will need to be treated.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dirty="0" smtClean="0"/>
              <a:t>Sexual response is a psychosomatic process; and both psychological and somatic processes are usually involved in the causation of sexual dysfunction. </a:t>
            </a:r>
          </a:p>
          <a:p>
            <a:r>
              <a:rPr lang="en-US" dirty="0" smtClean="0"/>
              <a:t>It may be possible to identify an unequivocal psychogenic or organic etiology, but more commonly, particularly with such problems as erectile failure or </a:t>
            </a:r>
            <a:r>
              <a:rPr lang="en-US" dirty="0" err="1" smtClean="0"/>
              <a:t>dyspareunia</a:t>
            </a:r>
            <a:r>
              <a:rPr lang="en-US" dirty="0" smtClean="0"/>
              <a:t>, it is difficult to ascertain the relative importance of psychological and/or organic factors. </a:t>
            </a:r>
          </a:p>
          <a:p>
            <a:r>
              <a:rPr lang="en-US" dirty="0" smtClean="0"/>
              <a:t>In such cases, it is appropriate to categorize the condition as being of either mixed or uncertain etiology.</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None/>
            </a:pPr>
            <a:r>
              <a:rPr lang="en-US" dirty="0" smtClean="0"/>
              <a:t>Medication or medical treatment</a:t>
            </a:r>
          </a:p>
          <a:p>
            <a:r>
              <a:rPr lang="en-US" dirty="0" smtClean="0"/>
              <a:t>A common cause is hormonal imbalance. Both men and women can have hormone therapy to help them restore proper sexual function. </a:t>
            </a:r>
          </a:p>
          <a:p>
            <a:r>
              <a:rPr lang="en-US" dirty="0" smtClean="0"/>
              <a:t>There are also drugs, like Viagra (generic name </a:t>
            </a:r>
            <a:r>
              <a:rPr lang="en-US" dirty="0" err="1" smtClean="0"/>
              <a:t>sildenafil</a:t>
            </a:r>
            <a:r>
              <a:rPr lang="en-US" dirty="0" smtClean="0"/>
              <a:t>), that can help increase blood flow to the penis. </a:t>
            </a:r>
          </a:p>
          <a:p>
            <a:r>
              <a:rPr lang="en-US" dirty="0" smtClean="0"/>
              <a:t>If dysfunction is related to a medication, consult the doctor to change the medicine.</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None/>
            </a:pPr>
            <a:r>
              <a:rPr lang="en-US" dirty="0" smtClean="0"/>
              <a:t>Mechanical aids</a:t>
            </a:r>
          </a:p>
          <a:p>
            <a:r>
              <a:rPr lang="en-US" dirty="0" smtClean="0"/>
              <a:t>Men who have difficulty getting or maintaining an erection may have success with special vacuum devices, or penis pumps. </a:t>
            </a:r>
          </a:p>
          <a:p>
            <a:r>
              <a:rPr lang="en-US" dirty="0" smtClean="0"/>
              <a:t>Penile implants are an option for some men, especially those who have lost sensation due to spinal injury. </a:t>
            </a:r>
          </a:p>
          <a:p>
            <a:r>
              <a:rPr lang="en-US" dirty="0" smtClean="0"/>
              <a:t>Women who have </a:t>
            </a:r>
            <a:r>
              <a:rPr lang="en-US" dirty="0" err="1" smtClean="0"/>
              <a:t>vaginismus</a:t>
            </a:r>
            <a:r>
              <a:rPr lang="en-US" dirty="0" smtClean="0"/>
              <a:t> can sometimes be treated with special dilators that can help relax the muscles in the vagina.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1752" y="914400"/>
            <a:ext cx="8503920" cy="5184648"/>
          </a:xfrm>
        </p:spPr>
        <p:txBody>
          <a:bodyPr>
            <a:normAutofit fontScale="92500" lnSpcReduction="20000"/>
          </a:bodyPr>
          <a:lstStyle/>
          <a:p>
            <a:pPr>
              <a:buNone/>
            </a:pPr>
            <a:r>
              <a:rPr lang="en-US" dirty="0" smtClean="0"/>
              <a:t>Therapy</a:t>
            </a:r>
          </a:p>
          <a:p>
            <a:r>
              <a:rPr lang="en-US" dirty="0" smtClean="0"/>
              <a:t>Both psychotherapy and sex therapy can help with the psychological causes of sexual dysfunction. </a:t>
            </a:r>
          </a:p>
          <a:p>
            <a:r>
              <a:rPr lang="en-US" dirty="0" smtClean="0"/>
              <a:t>Counselors can help people work through fear, stress, anxiety, past trauma, body image issues, and other issues that can keep people from a fulfilling sex life. </a:t>
            </a:r>
          </a:p>
          <a:p>
            <a:r>
              <a:rPr lang="en-US" dirty="0" smtClean="0"/>
              <a:t>Sex therapists can help couples who are experiencing sexual problems as well. Sex therapists can help couples delve into problems in a way that most physicians aren't equipped to do.</a:t>
            </a:r>
          </a:p>
          <a:p>
            <a:r>
              <a:rPr lang="en-US" dirty="0" smtClean="0"/>
              <a:t>Both counselors and sex therapists may recommend education, practicing communication, and behavioral treatments that can address underlying issues and help individuals and couples find techniques that work for them.</a:t>
            </a:r>
          </a:p>
          <a:p>
            <a:endParaRPr lang="en-US"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Management</a:t>
            </a:r>
            <a:endParaRPr lang="en-US" dirty="0"/>
          </a:p>
        </p:txBody>
      </p:sp>
      <p:sp>
        <p:nvSpPr>
          <p:cNvPr id="3" name="Content Placeholder 2"/>
          <p:cNvSpPr>
            <a:spLocks noGrp="1"/>
          </p:cNvSpPr>
          <p:nvPr>
            <p:ph sz="quarter" idx="1"/>
          </p:nvPr>
        </p:nvSpPr>
        <p:spPr/>
        <p:txBody>
          <a:bodyPr>
            <a:normAutofit/>
          </a:bodyPr>
          <a:lstStyle/>
          <a:p>
            <a:pPr>
              <a:buNone/>
            </a:pPr>
            <a:r>
              <a:rPr lang="en-US" b="1" dirty="0" smtClean="0"/>
              <a:t>Nursing Assessment</a:t>
            </a:r>
          </a:p>
          <a:p>
            <a:r>
              <a:rPr lang="en-US" dirty="0" smtClean="0"/>
              <a:t>Assess the client’s sexual history and previous level of satisfaction in his or her sexual relationship. </a:t>
            </a:r>
          </a:p>
          <a:p>
            <a:r>
              <a:rPr lang="en-US" dirty="0" smtClean="0"/>
              <a:t> Assess the client’s perception of the problem. </a:t>
            </a:r>
          </a:p>
          <a:p>
            <a:r>
              <a:rPr lang="en-US" dirty="0" smtClean="0"/>
              <a:t>Assess the client’s mood and level of energy.</a:t>
            </a:r>
          </a:p>
          <a:p>
            <a:r>
              <a:rPr lang="en-US" dirty="0" smtClean="0"/>
              <a:t>Assess areas of stress in the client’s life and examine the relationship with his or her sexual partner. </a:t>
            </a:r>
          </a:p>
          <a:p>
            <a:pPr>
              <a:buNone/>
            </a:pPr>
            <a:endParaRPr lang="en-US" dirty="0" smtClean="0"/>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solidFill>
                  <a:schemeClr val="tx1"/>
                </a:solidFill>
              </a:rPr>
              <a:t>Sexual Dysfunction</a:t>
            </a:r>
            <a:endParaRPr lang="en-US" dirty="0">
              <a:solidFill>
                <a:schemeClr val="tx1"/>
              </a:solidFill>
            </a:endParaRPr>
          </a:p>
        </p:txBody>
      </p:sp>
      <p:sp>
        <p:nvSpPr>
          <p:cNvPr id="3" name="Content Placeholder 2"/>
          <p:cNvSpPr>
            <a:spLocks noGrp="1"/>
          </p:cNvSpPr>
          <p:nvPr>
            <p:ph sz="quarter" idx="1"/>
          </p:nvPr>
        </p:nvSpPr>
        <p:spPr/>
        <p:txBody>
          <a:bodyPr>
            <a:normAutofit lnSpcReduction="10000"/>
          </a:bodyPr>
          <a:lstStyle/>
          <a:p>
            <a:r>
              <a:rPr lang="en-US" dirty="0" smtClean="0"/>
              <a:t>Help the client determine the timeline associated with the onset of the problem, and discuss what was happening in his or her life situation at that time. Stress in all areas of life will affect sexual functioning. The client may be unaware of the correlation between stress and sexual dysfunction.</a:t>
            </a:r>
          </a:p>
          <a:p>
            <a:r>
              <a:rPr lang="en-US" dirty="0" smtClean="0"/>
              <a:t>Review medication regimen; observe for side effects. Many medications can affect sexual functioning. Evaluation of the drug and the individual’s response is important to ascertain whether the drug may be contributing to the problem.</a:t>
            </a:r>
          </a:p>
          <a:p>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Encourage the client to discuss the disease process that may be contributing to sexual dysfunction. Ensure that the client is aware that alternative methods of achieving sexual satisfaction exist and can be learned through sex counseling if he or she and partner desire to do so.</a:t>
            </a:r>
          </a:p>
          <a:p>
            <a:r>
              <a:rPr lang="en-US" dirty="0" smtClean="0"/>
              <a:t>Provide information regarding sexuality and sexual functioning. Increasing knowledge and correcting misconceptions can decrease feelings of powerlessness and anxiety and facilitate problem resolution.</a:t>
            </a:r>
          </a:p>
          <a:p>
            <a:endParaRPr lang="en-US"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smtClean="0"/>
              <a:t>Make a referral for additional counseling or sex therapy, if required. Complex problems are likely to require assistance from an individual who is specially trained to treat problems related to sexuality. The client and his or her partner may be somewhat embarrassed to seek this kind of assistance. Support from a trusted nurse can provide the impetus for them to pursue the help they need.</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and </a:t>
            </a:r>
            <a:r>
              <a:rPr lang="en-US" smtClean="0"/>
              <a:t>family education		 </a:t>
            </a:r>
            <a:endParaRPr lang="en-US" dirty="0"/>
          </a:p>
        </p:txBody>
      </p:sp>
      <p:sp>
        <p:nvSpPr>
          <p:cNvPr id="3" name="Content Placeholder 2"/>
          <p:cNvSpPr>
            <a:spLocks noGrp="1"/>
          </p:cNvSpPr>
          <p:nvPr>
            <p:ph sz="quarter" idx="1"/>
          </p:nvPr>
        </p:nvSpPr>
        <p:spPr/>
        <p:txBody>
          <a:bodyPr>
            <a:normAutofit fontScale="70000" lnSpcReduction="20000"/>
          </a:bodyPr>
          <a:lstStyle/>
          <a:p>
            <a:pPr>
              <a:buNone/>
            </a:pPr>
            <a:r>
              <a:rPr lang="en-US" b="1" dirty="0" smtClean="0"/>
              <a:t>Nature of the Illness</a:t>
            </a:r>
          </a:p>
          <a:p>
            <a:r>
              <a:rPr lang="en-US" dirty="0" smtClean="0"/>
              <a:t>1. The human sexual response cycle</a:t>
            </a:r>
          </a:p>
          <a:p>
            <a:r>
              <a:rPr lang="en-US" dirty="0" smtClean="0"/>
              <a:t>2. What is “normal” and “abnormal?”</a:t>
            </a:r>
          </a:p>
          <a:p>
            <a:r>
              <a:rPr lang="en-US" dirty="0" smtClean="0"/>
              <a:t>3. Types of sexual dysfunctions</a:t>
            </a:r>
          </a:p>
          <a:p>
            <a:r>
              <a:rPr lang="en-US" dirty="0" smtClean="0"/>
              <a:t>4. Causes of sexual dysfunctions</a:t>
            </a:r>
          </a:p>
          <a:p>
            <a:r>
              <a:rPr lang="en-US" dirty="0" smtClean="0"/>
              <a:t>5. Symptoms associated with sexual dysfunctions </a:t>
            </a:r>
          </a:p>
          <a:p>
            <a:pPr>
              <a:buNone/>
            </a:pPr>
            <a:r>
              <a:rPr lang="en-US" b="1" dirty="0" smtClean="0"/>
              <a:t>Management of the Disorder</a:t>
            </a:r>
          </a:p>
          <a:p>
            <a:r>
              <a:rPr lang="en-US" dirty="0" smtClean="0"/>
              <a:t>1. Teach practices and ways of sexual expression.</a:t>
            </a:r>
          </a:p>
          <a:p>
            <a:r>
              <a:rPr lang="en-US" dirty="0" smtClean="0"/>
              <a:t>2. Teach relaxation techniques.</a:t>
            </a:r>
          </a:p>
          <a:p>
            <a:r>
              <a:rPr lang="en-US" dirty="0" smtClean="0"/>
              <a:t>3. Teach side effects of medications that may be contributing to sexual dysfunction.</a:t>
            </a:r>
          </a:p>
          <a:p>
            <a:r>
              <a:rPr lang="en-US" dirty="0" smtClean="0"/>
              <a:t>4. Teach effects of alcohol consumption on sexual functioning.</a:t>
            </a:r>
          </a:p>
          <a:p>
            <a:r>
              <a:rPr lang="en-US" dirty="0" smtClean="0"/>
              <a:t>5. Teach about STDs.</a:t>
            </a:r>
          </a:p>
          <a:p>
            <a:pPr>
              <a:buNone/>
            </a:pPr>
            <a:r>
              <a:rPr lang="en-US" b="1" dirty="0" smtClean="0"/>
              <a:t>Support Services</a:t>
            </a:r>
          </a:p>
          <a:p>
            <a:r>
              <a:rPr lang="en-US" dirty="0" smtClean="0"/>
              <a:t>1. Provide appropriate referral for assistance from sex therapist.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Stop smoking or don't start</a:t>
            </a:r>
          </a:p>
          <a:p>
            <a:r>
              <a:rPr lang="en-US" dirty="0" smtClean="0"/>
              <a:t>Get regular exercise, including aerobic exercise</a:t>
            </a:r>
          </a:p>
          <a:p>
            <a:r>
              <a:rPr lang="en-US" dirty="0" smtClean="0"/>
              <a:t>Maintain a healthy weight</a:t>
            </a:r>
          </a:p>
          <a:p>
            <a:r>
              <a:rPr lang="en-US" dirty="0" smtClean="0"/>
              <a:t>Eat a well-balanced diet</a:t>
            </a:r>
          </a:p>
          <a:p>
            <a:r>
              <a:rPr lang="en-US" dirty="0" smtClean="0"/>
              <a:t>Limit alcohol intake.</a:t>
            </a:r>
          </a:p>
          <a:p>
            <a:r>
              <a:rPr lang="en-US" dirty="0" smtClean="0"/>
              <a:t>Don't use illegal drugs</a:t>
            </a:r>
          </a:p>
          <a:p>
            <a:r>
              <a:rPr lang="en-US" dirty="0" smtClean="0"/>
              <a:t>If chronic diseases, like heart disease or diabetes, are present take steps to control the condition and improve overall health</a:t>
            </a:r>
          </a:p>
          <a:p>
            <a:r>
              <a:rPr lang="en-US" dirty="0" smtClean="0"/>
              <a:t>If medications  </a:t>
            </a:r>
            <a:r>
              <a:rPr lang="en-US" u="sng" dirty="0" smtClean="0"/>
              <a:t>cause sexual dysfunction </a:t>
            </a:r>
            <a:r>
              <a:rPr lang="en-US" dirty="0" smtClean="0"/>
              <a:t>, ask doctor whether to switch to another drug that doesn't have a side effect of sexual dysfunction.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0"/>
            <a:ext cx="8534400" cy="987552"/>
          </a:xfrm>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The Sexual Response Cycle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Because sexual dysfunctions occur as disturbances in any of the phases of the sexual response cycle, an understanding of anatomy and physiology is a prerequisite to considerations of pathology and treatment.</a:t>
            </a:r>
          </a:p>
          <a:p>
            <a:pPr>
              <a:buNone/>
            </a:pPr>
            <a:r>
              <a:rPr lang="en-US" dirty="0" smtClean="0"/>
              <a:t>● </a:t>
            </a:r>
            <a:r>
              <a:rPr lang="en-US" b="1" dirty="0" smtClean="0"/>
              <a:t>Phase I. Desire</a:t>
            </a:r>
            <a:r>
              <a:rPr lang="en-US" b="1" i="1" dirty="0" smtClean="0"/>
              <a:t>.</a:t>
            </a:r>
          </a:p>
          <a:p>
            <a:r>
              <a:rPr lang="en-US" b="1" i="1" dirty="0" smtClean="0"/>
              <a:t> During this phase, the desire to have </a:t>
            </a:r>
            <a:r>
              <a:rPr lang="en-US" dirty="0" smtClean="0"/>
              <a:t>sexual activity occurs in response to verbal, physical, or visual stimulation. Sexual fantasies can also bring about this desire.</a:t>
            </a:r>
          </a:p>
          <a:p>
            <a:pPr>
              <a:buNone/>
            </a:pPr>
            <a:r>
              <a:rPr lang="en-US" dirty="0" smtClean="0"/>
              <a:t>● </a:t>
            </a:r>
            <a:r>
              <a:rPr lang="en-US" b="1" dirty="0" smtClean="0"/>
              <a:t>Phase II</a:t>
            </a:r>
            <a:r>
              <a:rPr lang="en-US" b="1" i="1" dirty="0" smtClean="0"/>
              <a:t>. Excitement. </a:t>
            </a:r>
          </a:p>
          <a:p>
            <a:r>
              <a:rPr lang="en-US" b="1" i="1" dirty="0" smtClean="0"/>
              <a:t>This is the phase of sexual </a:t>
            </a:r>
            <a:r>
              <a:rPr lang="en-US" dirty="0" smtClean="0"/>
              <a:t>arousal and erotic pleasure. Physiological changes occur. The male responds with penile tumescence and erection. Female changes include </a:t>
            </a:r>
            <a:r>
              <a:rPr lang="en-US" dirty="0" err="1" smtClean="0"/>
              <a:t>vasocongestion</a:t>
            </a:r>
            <a:r>
              <a:rPr lang="en-US" dirty="0" smtClean="0"/>
              <a:t> in the pelvis, vaginal lubrication and expansion, and swelling of the external genitalia.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buNone/>
            </a:pPr>
            <a:r>
              <a:rPr lang="en-US" dirty="0" smtClean="0"/>
              <a:t>● </a:t>
            </a:r>
            <a:r>
              <a:rPr lang="en-US" b="1" dirty="0" smtClean="0"/>
              <a:t>Phase III. Orgasm</a:t>
            </a:r>
            <a:r>
              <a:rPr lang="en-US" b="1" i="1" dirty="0" smtClean="0"/>
              <a:t>. </a:t>
            </a:r>
          </a:p>
          <a:p>
            <a:r>
              <a:rPr lang="en-US" b="1" i="1" dirty="0" smtClean="0"/>
              <a:t>Orgasm is identified as a peaking </a:t>
            </a:r>
            <a:r>
              <a:rPr lang="en-US" dirty="0" smtClean="0"/>
              <a:t>of sexual pleasure, with release of sexual tension and rhythmic contraction of the </a:t>
            </a:r>
            <a:r>
              <a:rPr lang="en-US" dirty="0" err="1" smtClean="0"/>
              <a:t>perineal</a:t>
            </a:r>
            <a:r>
              <a:rPr lang="en-US" dirty="0" smtClean="0"/>
              <a:t> muscles and reproductive organs (APA, 2000). </a:t>
            </a:r>
          </a:p>
          <a:p>
            <a:r>
              <a:rPr lang="en-US" dirty="0" smtClean="0"/>
              <a:t>Orgasm in women is marked by simultaneous rhythmic contractions of the uterus, the lower third of the vagina, and the anal sphincter. </a:t>
            </a:r>
          </a:p>
          <a:p>
            <a:r>
              <a:rPr lang="en-US" dirty="0" smtClean="0"/>
              <a:t>In the man, a forceful emission of semen occurs in response to rhythmic spasms of the prostate, seminal vesicles, vas deferens, and urethra.</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None/>
            </a:pPr>
            <a:r>
              <a:rPr lang="en-US" dirty="0" smtClean="0"/>
              <a:t>● </a:t>
            </a:r>
            <a:r>
              <a:rPr lang="en-US" b="1" dirty="0" smtClean="0"/>
              <a:t>Phase IV: Resolution</a:t>
            </a:r>
            <a:r>
              <a:rPr lang="en-US" b="1" i="1" dirty="0" smtClean="0"/>
              <a:t>. </a:t>
            </a:r>
          </a:p>
          <a:p>
            <a:r>
              <a:rPr lang="en-US" b="1" i="1" dirty="0" smtClean="0"/>
              <a:t>If orgasm has occurred, this </a:t>
            </a:r>
            <a:r>
              <a:rPr lang="en-US" dirty="0" smtClean="0"/>
              <a:t>phase is characterized by disgorgement of blood from the genitalia (</a:t>
            </a:r>
            <a:r>
              <a:rPr lang="en-US" dirty="0" err="1" smtClean="0"/>
              <a:t>detumescence</a:t>
            </a:r>
            <a:r>
              <a:rPr lang="en-US" dirty="0" smtClean="0"/>
              <a:t>), creating a sense of general relaxation, well-being, and muscular relaxation. </a:t>
            </a:r>
          </a:p>
          <a:p>
            <a:r>
              <a:rPr lang="en-US" dirty="0" smtClean="0"/>
              <a:t>If orgasm does not occur, resolution may take 2 to 6 hours and be associated with irritability and discomfort.</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sexual dysfunction</a:t>
            </a:r>
            <a:endParaRPr lang="en-US" dirty="0"/>
          </a:p>
        </p:txBody>
      </p:sp>
      <p:sp>
        <p:nvSpPr>
          <p:cNvPr id="3" name="Content Placeholder 2"/>
          <p:cNvSpPr>
            <a:spLocks noGrp="1"/>
          </p:cNvSpPr>
          <p:nvPr>
            <p:ph sz="quarter" idx="1"/>
          </p:nvPr>
        </p:nvSpPr>
        <p:spPr/>
        <p:txBody>
          <a:bodyPr>
            <a:normAutofit fontScale="92500" lnSpcReduction="10000"/>
          </a:bodyPr>
          <a:lstStyle/>
          <a:p>
            <a:pPr>
              <a:buFont typeface="Wingdings" pitchFamily="2" charset="2"/>
              <a:buChar char="Ø"/>
            </a:pPr>
            <a:r>
              <a:rPr lang="en-US" dirty="0" smtClean="0"/>
              <a:t>Physical Causes</a:t>
            </a:r>
          </a:p>
          <a:p>
            <a:pPr>
              <a:buNone/>
            </a:pPr>
            <a:r>
              <a:rPr lang="en-US" dirty="0" smtClean="0"/>
              <a:t>There are many physical causes of sexual dysfunction. For example, the following diseases and conditions can lead to problems with sexual function:</a:t>
            </a:r>
          </a:p>
          <a:p>
            <a:r>
              <a:rPr lang="en-US" dirty="0" smtClean="0"/>
              <a:t>Urological infections or cancer</a:t>
            </a:r>
          </a:p>
          <a:p>
            <a:r>
              <a:rPr lang="en-US" dirty="0" smtClean="0"/>
              <a:t>Diabetes</a:t>
            </a:r>
          </a:p>
          <a:p>
            <a:r>
              <a:rPr lang="en-US" dirty="0" smtClean="0"/>
              <a:t>Cardiovascular disease (heart disease and blood vessel disease)</a:t>
            </a:r>
          </a:p>
          <a:p>
            <a:r>
              <a:rPr lang="en-US" dirty="0" smtClean="0"/>
              <a:t>High blood pressure</a:t>
            </a:r>
          </a:p>
          <a:p>
            <a:r>
              <a:rPr lang="en-US" dirty="0" smtClean="0"/>
              <a:t>High cholesterol</a:t>
            </a:r>
          </a:p>
          <a:p>
            <a:r>
              <a:rPr lang="en-US" dirty="0" smtClean="0"/>
              <a:t>Hormonal imbalances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causes contd..</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Alcoholism</a:t>
            </a:r>
          </a:p>
          <a:p>
            <a:r>
              <a:rPr lang="en-US" dirty="0" smtClean="0"/>
              <a:t>Drug abuse</a:t>
            </a:r>
          </a:p>
          <a:p>
            <a:r>
              <a:rPr lang="en-US" dirty="0" smtClean="0"/>
              <a:t>Neurological disorders</a:t>
            </a:r>
          </a:p>
          <a:p>
            <a:r>
              <a:rPr lang="en-US" dirty="0" smtClean="0"/>
              <a:t>Chronic diseases, such as kidney failure</a:t>
            </a:r>
          </a:p>
          <a:p>
            <a:r>
              <a:rPr lang="en-US" dirty="0" smtClean="0"/>
              <a:t>Nerve damage</a:t>
            </a:r>
          </a:p>
          <a:p>
            <a:r>
              <a:rPr lang="en-US" dirty="0" smtClean="0"/>
              <a:t>Many medications can cause problems with normal sexual functioning, including blood pressure medications and antidepressants, as can alcohol and recreational drug use. Some medical treatments can affect sexual function as well. For example, some surgical procedures can cause nerve damage that can affect sexual function.</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US" dirty="0" smtClean="0"/>
              <a:t>Psychological Causes</a:t>
            </a:r>
          </a:p>
          <a:p>
            <a:pPr>
              <a:buNone/>
            </a:pPr>
            <a:r>
              <a:rPr lang="en-US" dirty="0" smtClean="0"/>
              <a:t>Many people have psychologically induced sexual dysfunction. </a:t>
            </a:r>
          </a:p>
          <a:p>
            <a:r>
              <a:rPr lang="en-US" dirty="0" smtClean="0"/>
              <a:t>Things like concern about sexual performance, </a:t>
            </a:r>
          </a:p>
          <a:p>
            <a:r>
              <a:rPr lang="en-US" dirty="0" smtClean="0"/>
              <a:t>feelings of guilt about sexual desire and activity, </a:t>
            </a:r>
          </a:p>
          <a:p>
            <a:r>
              <a:rPr lang="en-US" dirty="0" smtClean="0"/>
              <a:t>relationship problems, </a:t>
            </a:r>
          </a:p>
          <a:p>
            <a:r>
              <a:rPr lang="en-US" dirty="0" smtClean="0"/>
              <a:t>depression, stress, anxiety </a:t>
            </a:r>
          </a:p>
          <a:p>
            <a:r>
              <a:rPr lang="en-US" dirty="0" smtClean="0"/>
              <a:t>self-esteem or body image issues, and</a:t>
            </a:r>
          </a:p>
          <a:p>
            <a:r>
              <a:rPr lang="en-US" dirty="0" smtClean="0"/>
              <a:t>the effects of past sexual trauma, such as rape, molestation or a negative sexual experience </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256</TotalTime>
  <Words>2531</Words>
  <Application>Microsoft Office PowerPoint</Application>
  <PresentationFormat>On-screen Show (4:3)</PresentationFormat>
  <Paragraphs>189</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Georgia</vt:lpstr>
      <vt:lpstr>Wingdings</vt:lpstr>
      <vt:lpstr>Wingdings 2</vt:lpstr>
      <vt:lpstr>Civic</vt:lpstr>
      <vt:lpstr>Sexual Dysfunctions</vt:lpstr>
      <vt:lpstr>PowerPoint Presentation</vt:lpstr>
      <vt:lpstr>PowerPoint Presentation</vt:lpstr>
      <vt:lpstr>   The Sexual Response Cycle</vt:lpstr>
      <vt:lpstr>PowerPoint Presentation</vt:lpstr>
      <vt:lpstr>PowerPoint Presentation</vt:lpstr>
      <vt:lpstr>Causes of sexual dysfunction</vt:lpstr>
      <vt:lpstr>Physical causes contd..</vt:lpstr>
      <vt:lpstr>PowerPoint Presentation</vt:lpstr>
      <vt:lpstr>Signs and symptoms </vt:lpstr>
      <vt:lpstr>Signs and symptoms contd..</vt:lpstr>
      <vt:lpstr>Types of Sexual Dysfunction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According to ICD 10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Treatment</vt:lpstr>
      <vt:lpstr>PowerPoint Presentation</vt:lpstr>
      <vt:lpstr>PowerPoint Presentation</vt:lpstr>
      <vt:lpstr>PowerPoint Presentation</vt:lpstr>
      <vt:lpstr>Nursing Management</vt:lpstr>
      <vt:lpstr>Sexual Dysfunction</vt:lpstr>
      <vt:lpstr>PowerPoint Presentation</vt:lpstr>
      <vt:lpstr>PowerPoint Presentation</vt:lpstr>
      <vt:lpstr>Client and family education   </vt:lpstr>
      <vt:lpstr>Prevention</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Sexual Dysfunctions</dc:title>
  <dc:creator>HP-PC</dc:creator>
  <cp:lastModifiedBy>Microsoft account</cp:lastModifiedBy>
  <cp:revision>22</cp:revision>
  <dcterms:created xsi:type="dcterms:W3CDTF">2019-07-22T00:31:03Z</dcterms:created>
  <dcterms:modified xsi:type="dcterms:W3CDTF">2020-12-02T04:09:22Z</dcterms:modified>
</cp:coreProperties>
</file>