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5" r:id="rId4"/>
    <p:sldId id="281" r:id="rId5"/>
    <p:sldId id="282" r:id="rId6"/>
    <p:sldId id="283" r:id="rId7"/>
    <p:sldId id="284" r:id="rId8"/>
    <p:sldId id="257" r:id="rId9"/>
    <p:sldId id="258" r:id="rId10"/>
    <p:sldId id="259" r:id="rId11"/>
    <p:sldId id="260" r:id="rId12"/>
    <p:sldId id="261" r:id="rId13"/>
    <p:sldId id="262" r:id="rId14"/>
    <p:sldId id="263" r:id="rId15"/>
    <p:sldId id="264" r:id="rId16"/>
    <p:sldId id="265" r:id="rId17"/>
    <p:sldId id="267" r:id="rId18"/>
    <p:sldId id="268" r:id="rId19"/>
    <p:sldId id="269" r:id="rId20"/>
    <p:sldId id="270" r:id="rId21"/>
    <p:sldId id="271" r:id="rId22"/>
    <p:sldId id="272" r:id="rId23"/>
    <p:sldId id="273" r:id="rId24"/>
    <p:sldId id="275" r:id="rId25"/>
    <p:sldId id="276" r:id="rId26"/>
    <p:sldId id="277" r:id="rId27"/>
    <p:sldId id="278" r:id="rId28"/>
    <p:sldId id="279" r:id="rId29"/>
    <p:sldId id="286" r:id="rId30"/>
    <p:sldId id="287" r:id="rId31"/>
    <p:sldId id="288" r:id="rId32"/>
    <p:sldId id="289" r:id="rId33"/>
    <p:sldId id="290" r:id="rId34"/>
    <p:sldId id="291" r:id="rId35"/>
    <p:sldId id="292" r:id="rId36"/>
    <p:sldId id="293" r:id="rId37"/>
    <p:sldId id="294" r:id="rId38"/>
    <p:sldId id="295" r:id="rId39"/>
    <p:sldId id="299" r:id="rId40"/>
    <p:sldId id="300" r:id="rId41"/>
    <p:sldId id="301" r:id="rId42"/>
    <p:sldId id="306" r:id="rId43"/>
    <p:sldId id="302" r:id="rId44"/>
    <p:sldId id="307" r:id="rId45"/>
    <p:sldId id="303" r:id="rId46"/>
    <p:sldId id="304" r:id="rId47"/>
    <p:sldId id="305" r:id="rId48"/>
    <p:sldId id="297" r:id="rId49"/>
    <p:sldId id="298" r:id="rId50"/>
    <p:sldId id="310" r:id="rId51"/>
    <p:sldId id="311" r:id="rId52"/>
    <p:sldId id="312" r:id="rId53"/>
    <p:sldId id="313" r:id="rId54"/>
    <p:sldId id="314" r:id="rId55"/>
    <p:sldId id="315" r:id="rId56"/>
    <p:sldId id="316" r:id="rId57"/>
    <p:sldId id="309" r:id="rId58"/>
    <p:sldId id="308" r:id="rId59"/>
    <p:sldId id="317"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96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FF1493-1C57-4571-BBDE-8E58B1620F14}"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C0EDE-A395-4CB4-92CF-C49F094FA12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FF1493-1C57-4571-BBDE-8E58B1620F14}"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C0EDE-A395-4CB4-92CF-C49F094FA12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FF1493-1C57-4571-BBDE-8E58B1620F14}"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C0EDE-A395-4CB4-92CF-C49F094FA12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FF1493-1C57-4571-BBDE-8E58B1620F14}"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C0EDE-A395-4CB4-92CF-C49F094FA12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FF1493-1C57-4571-BBDE-8E58B1620F14}"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6C0EDE-A395-4CB4-92CF-C49F094FA12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FF1493-1C57-4571-BBDE-8E58B1620F14}" type="datetimeFigureOut">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6C0EDE-A395-4CB4-92CF-C49F094FA1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FF1493-1C57-4571-BBDE-8E58B1620F14}" type="datetimeFigureOut">
              <a:rPr lang="en-US" smtClean="0"/>
              <a:pPr/>
              <a:t>12/20/2020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6C0EDE-A395-4CB4-92CF-C49F094FA12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FF1493-1C57-4571-BBDE-8E58B1620F14}" type="datetimeFigureOut">
              <a:rPr lang="en-US" smtClean="0"/>
              <a:pPr/>
              <a:t>12/20/2020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6C0EDE-A395-4CB4-92CF-C49F094FA12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F1493-1C57-4571-BBDE-8E58B1620F14}" type="datetimeFigureOut">
              <a:rPr lang="en-US" smtClean="0"/>
              <a:pPr/>
              <a:t>12/20/2020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6C0EDE-A395-4CB4-92CF-C49F094FA12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FF1493-1C57-4571-BBDE-8E58B1620F14}" type="datetimeFigureOut">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6C0EDE-A395-4CB4-92CF-C49F094FA12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FF1493-1C57-4571-BBDE-8E58B1620F14}" type="datetimeFigureOut">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6C0EDE-A395-4CB4-92CF-C49F094FA12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FF1493-1C57-4571-BBDE-8E58B1620F14}" type="datetimeFigureOut">
              <a:rPr lang="en-US" smtClean="0"/>
              <a:pPr/>
              <a:t>12/20/2020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C0EDE-A395-4CB4-92CF-C49F094FA12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2</a:t>
            </a:r>
            <a:endParaRPr lang="en-US" dirty="0"/>
          </a:p>
        </p:txBody>
      </p:sp>
      <p:sp>
        <p:nvSpPr>
          <p:cNvPr id="3" name="Subtitle 2"/>
          <p:cNvSpPr>
            <a:spLocks noGrp="1"/>
          </p:cNvSpPr>
          <p:nvPr>
            <p:ph type="subTitle" idx="1"/>
          </p:nvPr>
        </p:nvSpPr>
        <p:spPr/>
        <p:txBody>
          <a:bodyPr/>
          <a:lstStyle/>
          <a:p>
            <a:r>
              <a:rPr lang="en-US" b="1" dirty="0" smtClean="0">
                <a:solidFill>
                  <a:schemeClr val="tx1"/>
                </a:solidFill>
              </a:rPr>
              <a:t>Concern and Declaration and Aging</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buNone/>
            </a:pPr>
            <a:r>
              <a:rPr lang="en-US" dirty="0" smtClean="0">
                <a:latin typeface="Times New Roman" pitchFamily="18" charset="0"/>
                <a:cs typeface="Times New Roman" pitchFamily="18" charset="0"/>
              </a:rPr>
              <a:t>Recommendation 3</a:t>
            </a:r>
          </a:p>
          <a:p>
            <a:pPr algn="just"/>
            <a:r>
              <a:rPr lang="en-US" dirty="0" smtClean="0">
                <a:latin typeface="Times New Roman" pitchFamily="18" charset="0"/>
                <a:cs typeface="Times New Roman" pitchFamily="18" charset="0"/>
              </a:rPr>
              <a:t>Early diagnosis and appropriate treatment is required, as well as preventive measures, to reduce disabilities and diseases of the aging.</a:t>
            </a:r>
          </a:p>
          <a:p>
            <a:pPr algn="just">
              <a:buNone/>
            </a:pPr>
            <a:r>
              <a:rPr lang="en-US" dirty="0" smtClean="0">
                <a:latin typeface="Times New Roman" pitchFamily="18" charset="0"/>
                <a:cs typeface="Times New Roman" pitchFamily="18" charset="0"/>
              </a:rPr>
              <a:t>Recommendation 4</a:t>
            </a:r>
          </a:p>
          <a:p>
            <a:pPr algn="just"/>
            <a:r>
              <a:rPr lang="en-US" dirty="0" smtClean="0">
                <a:latin typeface="Times New Roman" pitchFamily="18" charset="0"/>
                <a:cs typeface="Times New Roman" pitchFamily="18" charset="0"/>
              </a:rPr>
              <a:t>Particular attention should be given to providing health care to the very old, and to those who are incapacitated in their daily lives.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buNone/>
            </a:pPr>
            <a:r>
              <a:rPr lang="en-US" dirty="0" smtClean="0">
                <a:latin typeface="Times New Roman" pitchFamily="18" charset="0"/>
                <a:cs typeface="Times New Roman" pitchFamily="18" charset="0"/>
              </a:rPr>
              <a:t>Recommendation 5</a:t>
            </a:r>
          </a:p>
          <a:p>
            <a:pPr algn="just"/>
            <a:r>
              <a:rPr lang="en-US" dirty="0" smtClean="0">
                <a:latin typeface="Times New Roman" pitchFamily="18" charset="0"/>
                <a:cs typeface="Times New Roman" pitchFamily="18" charset="0"/>
              </a:rPr>
              <a:t>Attentive care for the terminally ill, dialogue with them and support for their close relatives at the time of loss and later require special efforts which go beyond normal medical practice. </a:t>
            </a:r>
          </a:p>
          <a:p>
            <a:pPr algn="just"/>
            <a:r>
              <a:rPr lang="en-US" dirty="0" smtClean="0">
                <a:latin typeface="Times New Roman" pitchFamily="18" charset="0"/>
                <a:cs typeface="Times New Roman" pitchFamily="18" charset="0"/>
              </a:rPr>
              <a:t>Health practitioners should aspire to provide such care. The need for these special efforts must be known and understood by those providing medical care and by the families of the terminally ill and by the terminally ill themselves. </a:t>
            </a:r>
          </a:p>
          <a:p>
            <a:pPr algn="just"/>
            <a:r>
              <a:rPr lang="en-US" dirty="0" smtClean="0">
                <a:latin typeface="Times New Roman" pitchFamily="18" charset="0"/>
                <a:cs typeface="Times New Roman" pitchFamily="18" charset="0"/>
              </a:rPr>
              <a:t>Bearing these needs in mind, exchange of information about relevant experiences and practices found in a number of cultures should be encouraged.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lgn="just">
              <a:buNone/>
            </a:pPr>
            <a:r>
              <a:rPr lang="en-US" dirty="0" smtClean="0">
                <a:latin typeface="Times New Roman" pitchFamily="18" charset="0"/>
                <a:cs typeface="Times New Roman" pitchFamily="18" charset="0"/>
              </a:rPr>
              <a:t>Recommendation 6</a:t>
            </a:r>
          </a:p>
          <a:p>
            <a:pPr algn="just"/>
            <a:r>
              <a:rPr lang="en-US" dirty="0" smtClean="0">
                <a:latin typeface="Times New Roman" pitchFamily="18" charset="0"/>
                <a:cs typeface="Times New Roman" pitchFamily="18" charset="0"/>
              </a:rPr>
              <a:t>The trend towards increased costs of social services and health-care systems should be offset through closer co-ordination between social welfare and health care services both at the national and community levels. </a:t>
            </a:r>
          </a:p>
          <a:p>
            <a:pPr algn="just"/>
            <a:r>
              <a:rPr lang="en-US" dirty="0" smtClean="0">
                <a:latin typeface="Times New Roman" pitchFamily="18" charset="0"/>
                <a:cs typeface="Times New Roman" pitchFamily="18" charset="0"/>
              </a:rPr>
              <a:t>These systems should, however, be developed, taking into account the role of the family and community--which should remain the interrelated key elements in a well-balanced system of care. All this must be done without detriment to the standard of medical and social care of the elderly.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990600"/>
            <a:ext cx="8229600" cy="5135563"/>
          </a:xfrm>
        </p:spPr>
        <p:txBody>
          <a:bodyPr>
            <a:noAutofit/>
          </a:bodyPr>
          <a:lstStyle/>
          <a:p>
            <a:pPr algn="just">
              <a:buNone/>
            </a:pPr>
            <a:r>
              <a:rPr lang="en-US" sz="2400" dirty="0" smtClean="0">
                <a:latin typeface="Times New Roman" pitchFamily="18" charset="0"/>
                <a:cs typeface="Times New Roman" pitchFamily="18" charset="0"/>
              </a:rPr>
              <a:t>Recommendation 7</a:t>
            </a:r>
          </a:p>
          <a:p>
            <a:pPr algn="just">
              <a:buNone/>
            </a:pPr>
            <a:r>
              <a:rPr lang="en-US" sz="2400" dirty="0" smtClean="0">
                <a:latin typeface="Times New Roman" pitchFamily="18" charset="0"/>
                <a:cs typeface="Times New Roman" pitchFamily="18" charset="0"/>
              </a:rPr>
              <a:t>(a) The population at large should be informed in regard to dealing with the elderly who require care. The elderly themselves should be educated in self-care;</a:t>
            </a:r>
          </a:p>
          <a:p>
            <a:pPr algn="just">
              <a:buNone/>
            </a:pPr>
            <a:r>
              <a:rPr lang="en-US" sz="2400" dirty="0" smtClean="0">
                <a:latin typeface="Times New Roman" pitchFamily="18" charset="0"/>
                <a:cs typeface="Times New Roman" pitchFamily="18" charset="0"/>
              </a:rPr>
              <a:t>(b) Those who work with the elderly at home, or in institutions, should receive basic training for their tasks, with particular emphasis on participation of the elderly and their families, and collaboration between workers in health and welfare fields at various levels;</a:t>
            </a:r>
          </a:p>
          <a:p>
            <a:pPr algn="just">
              <a:buNone/>
            </a:pPr>
            <a:r>
              <a:rPr lang="en-US" sz="2400" dirty="0" smtClean="0">
                <a:latin typeface="Times New Roman" pitchFamily="18" charset="0"/>
                <a:cs typeface="Times New Roman" pitchFamily="18" charset="0"/>
              </a:rPr>
              <a:t>(c) Practitioners and students in the human care professions (e.g. medicine, nursing, social welfare etc.) should be trained in principles and skills in the relevant areas of gerontology, geriatrics, </a:t>
            </a:r>
            <a:r>
              <a:rPr lang="en-US" sz="2400" dirty="0" err="1" smtClean="0">
                <a:latin typeface="Times New Roman" pitchFamily="18" charset="0"/>
                <a:cs typeface="Times New Roman" pitchFamily="18" charset="0"/>
              </a:rPr>
              <a:t>psychogeriatrics</a:t>
            </a:r>
            <a:r>
              <a:rPr lang="en-US" sz="2400" dirty="0" smtClean="0">
                <a:latin typeface="Times New Roman" pitchFamily="18" charset="0"/>
                <a:cs typeface="Times New Roman" pitchFamily="18" charset="0"/>
              </a:rPr>
              <a:t> and geriatric nursing</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latin typeface="Times New Roman" pitchFamily="18" charset="0"/>
                <a:cs typeface="Times New Roman" pitchFamily="18" charset="0"/>
              </a:rPr>
              <a:t>Recommendation 8</a:t>
            </a:r>
          </a:p>
          <a:p>
            <a:pPr algn="just"/>
            <a:r>
              <a:rPr lang="en-US" dirty="0" smtClean="0">
                <a:latin typeface="Times New Roman" pitchFamily="18" charset="0"/>
                <a:cs typeface="Times New Roman" pitchFamily="18" charset="0"/>
              </a:rPr>
              <a:t>The control of the lives of the aging should not be left solely to health, social service and other caring personnel, since aging people themselves usually know best what is needed and how it should be carried out.</a:t>
            </a:r>
          </a:p>
          <a:p>
            <a:pPr algn="just">
              <a:buNone/>
            </a:pPr>
            <a:r>
              <a:rPr lang="en-US" dirty="0" smtClean="0">
                <a:latin typeface="Times New Roman" pitchFamily="18" charset="0"/>
                <a:cs typeface="Times New Roman" pitchFamily="18" charset="0"/>
              </a:rPr>
              <a:t>Recommendation 9</a:t>
            </a:r>
          </a:p>
          <a:p>
            <a:pPr algn="just"/>
            <a:r>
              <a:rPr lang="en-US" dirty="0" smtClean="0">
                <a:latin typeface="Times New Roman" pitchFamily="18" charset="0"/>
                <a:cs typeface="Times New Roman" pitchFamily="18" charset="0"/>
              </a:rPr>
              <a:t>Participation of the aged in the development of health care and the functioning of health services should be encouraged.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Autofit/>
          </a:bodyPr>
          <a:lstStyle/>
          <a:p>
            <a:pPr algn="just">
              <a:buNone/>
            </a:pPr>
            <a:r>
              <a:rPr lang="en-US" sz="2000" dirty="0" smtClean="0">
                <a:latin typeface="Times New Roman" pitchFamily="18" charset="0"/>
                <a:cs typeface="Times New Roman" pitchFamily="18" charset="0"/>
              </a:rPr>
              <a:t>Recommendation 10</a:t>
            </a:r>
          </a:p>
          <a:p>
            <a:pPr algn="just"/>
            <a:r>
              <a:rPr lang="en-US" sz="2000" dirty="0" smtClean="0">
                <a:latin typeface="Times New Roman" pitchFamily="18" charset="0"/>
                <a:cs typeface="Times New Roman" pitchFamily="18" charset="0"/>
              </a:rPr>
              <a:t>Health and health-allied services should be developed to the fullest tent possible in the community. These services should include a broad range of ambulatory services such as: day-care </a:t>
            </a:r>
            <a:r>
              <a:rPr lang="en-US" sz="2000" dirty="0" err="1" smtClean="0">
                <a:latin typeface="Times New Roman" pitchFamily="18" charset="0"/>
                <a:cs typeface="Times New Roman" pitchFamily="18" charset="0"/>
              </a:rPr>
              <a:t>centres</a:t>
            </a:r>
            <a:r>
              <a:rPr lang="en-US" sz="2000" dirty="0" smtClean="0">
                <a:latin typeface="Times New Roman" pitchFamily="18" charset="0"/>
                <a:cs typeface="Times New Roman" pitchFamily="18" charset="0"/>
              </a:rPr>
              <a:t>, out-patient clinics, day hospitals, medical and nursing care and domestic services. </a:t>
            </a:r>
          </a:p>
          <a:p>
            <a:pPr algn="just"/>
            <a:r>
              <a:rPr lang="en-US" sz="2000" dirty="0" smtClean="0">
                <a:latin typeface="Times New Roman" pitchFamily="18" charset="0"/>
                <a:cs typeface="Times New Roman" pitchFamily="18" charset="0"/>
              </a:rPr>
              <a:t>Emergency services should be always available. Institutional care should always be appropriate to the needs of the elderly. Inappropriate use of beds in health care facilities should be avoided. In particular, those not mentally ill should not be placed in mental hospitals.</a:t>
            </a:r>
          </a:p>
          <a:p>
            <a:pPr algn="just"/>
            <a:r>
              <a:rPr lang="en-US" sz="2000" dirty="0" smtClean="0">
                <a:latin typeface="Times New Roman" pitchFamily="18" charset="0"/>
                <a:cs typeface="Times New Roman" pitchFamily="18" charset="0"/>
              </a:rPr>
              <a:t>Health screening and counseling should be offered through geriatric clinics, </a:t>
            </a:r>
            <a:r>
              <a:rPr lang="en-US" sz="2000" dirty="0" err="1" smtClean="0">
                <a:latin typeface="Times New Roman" pitchFamily="18" charset="0"/>
                <a:cs typeface="Times New Roman" pitchFamily="18" charset="0"/>
              </a:rPr>
              <a:t>neighbourhood</a:t>
            </a:r>
            <a:r>
              <a:rPr lang="en-US" sz="2000" dirty="0" smtClean="0">
                <a:latin typeface="Times New Roman" pitchFamily="18" charset="0"/>
                <a:cs typeface="Times New Roman" pitchFamily="18" charset="0"/>
              </a:rPr>
              <a:t> health </a:t>
            </a:r>
            <a:r>
              <a:rPr lang="en-US" sz="2000" dirty="0" err="1" smtClean="0">
                <a:latin typeface="Times New Roman" pitchFamily="18" charset="0"/>
                <a:cs typeface="Times New Roman" pitchFamily="18" charset="0"/>
              </a:rPr>
              <a:t>centres</a:t>
            </a:r>
            <a:r>
              <a:rPr lang="en-US" sz="2000" dirty="0" smtClean="0">
                <a:latin typeface="Times New Roman" pitchFamily="18" charset="0"/>
                <a:cs typeface="Times New Roman" pitchFamily="18" charset="0"/>
              </a:rPr>
              <a:t> or community sites where older persons congregate. The necessary health infrastructure and specialized staff to provide thorough and complete geriatric care should be made available. In the case of institutional care, alienation through isolation of the aged from society should be avoided inter alia by further encouraging the involvement of family members and volunteers.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buNone/>
            </a:pPr>
            <a:r>
              <a:rPr lang="en-US" dirty="0" smtClean="0">
                <a:latin typeface="Times New Roman" pitchFamily="18" charset="0"/>
                <a:cs typeface="Times New Roman" pitchFamily="18" charset="0"/>
              </a:rPr>
              <a:t>Recommendation 11</a:t>
            </a:r>
          </a:p>
          <a:p>
            <a:pPr algn="just"/>
            <a:r>
              <a:rPr lang="en-US" dirty="0" smtClean="0">
                <a:latin typeface="Times New Roman" pitchFamily="18" charset="0"/>
                <a:cs typeface="Times New Roman" pitchFamily="18" charset="0"/>
              </a:rPr>
              <a:t>The promotion of health, the prevention of disease and the maintaining of functional capacities among elderly persons should be actively pursued. </a:t>
            </a:r>
          </a:p>
          <a:p>
            <a:pPr algn="just"/>
            <a:r>
              <a:rPr lang="en-US" dirty="0" smtClean="0">
                <a:latin typeface="Times New Roman" pitchFamily="18" charset="0"/>
                <a:cs typeface="Times New Roman" pitchFamily="18" charset="0"/>
              </a:rPr>
              <a:t>For this purpose, an assessment of the physical, psychological and social needs of the group concerned is a prerequisite. Such an assessment would enhance the prevention of disability, early diagnosis and rehabilitation</a:t>
            </a:r>
          </a:p>
          <a:p>
            <a:pPr algn="just">
              <a:buNone/>
            </a:pPr>
            <a:r>
              <a:rPr lang="en-US" dirty="0" smtClean="0">
                <a:latin typeface="Times New Roman" pitchFamily="18" charset="0"/>
                <a:cs typeface="Times New Roman" pitchFamily="18" charset="0"/>
              </a:rPr>
              <a:t>Recommendation 12</a:t>
            </a:r>
          </a:p>
          <a:p>
            <a:pPr algn="just"/>
            <a:r>
              <a:rPr lang="en-US" dirty="0" smtClean="0">
                <a:latin typeface="Times New Roman" pitchFamily="18" charset="0"/>
                <a:cs typeface="Times New Roman" pitchFamily="18" charset="0"/>
              </a:rPr>
              <a:t>Adequate, appropriate and sufficient nutrition, particularly the adequate intake of protein, minerals and vitamins, is essential to the well-being of the elderly. Poor nutrition is exacerbated by poverty, isolation, </a:t>
            </a:r>
            <a:r>
              <a:rPr lang="en-US" dirty="0" err="1" smtClean="0">
                <a:latin typeface="Times New Roman" pitchFamily="18" charset="0"/>
                <a:cs typeface="Times New Roman" pitchFamily="18" charset="0"/>
              </a:rPr>
              <a:t>maldistribution</a:t>
            </a:r>
            <a:r>
              <a:rPr lang="en-US" dirty="0" smtClean="0">
                <a:latin typeface="Times New Roman" pitchFamily="18" charset="0"/>
                <a:cs typeface="Times New Roman" pitchFamily="18" charset="0"/>
              </a:rPr>
              <a:t> of food, and poor eating habits, including those due to dental problems. </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pPr algn="just">
              <a:buNone/>
            </a:pPr>
            <a:r>
              <a:rPr lang="en-US" sz="2400" dirty="0" smtClean="0">
                <a:latin typeface="Times New Roman" pitchFamily="18" charset="0"/>
                <a:cs typeface="Times New Roman" pitchFamily="18" charset="0"/>
              </a:rPr>
              <a:t>Recommendation 13</a:t>
            </a:r>
          </a:p>
          <a:p>
            <a:pPr algn="just"/>
            <a:r>
              <a:rPr lang="en-US" sz="2400" dirty="0" smtClean="0">
                <a:latin typeface="Times New Roman" pitchFamily="18" charset="0"/>
                <a:cs typeface="Times New Roman" pitchFamily="18" charset="0"/>
              </a:rPr>
              <a:t>Efforts should be intensified to develop home care to provide high quality health and social services in the quantity necessary so that older persons are enabled to remain in their own communities and to live as independently as possible for as long as possible.</a:t>
            </a:r>
          </a:p>
          <a:p>
            <a:pPr algn="just"/>
            <a:r>
              <a:rPr lang="en-US" sz="2400" dirty="0" smtClean="0">
                <a:latin typeface="Times New Roman" pitchFamily="18" charset="0"/>
                <a:cs typeface="Times New Roman" pitchFamily="18" charset="0"/>
              </a:rPr>
              <a:t>Home care should not be viewed as an alternative to institutional care; rather, the two are complementary to each other and should so link into the delivery system that older persons can receive the best care appropriate to their needs at the least cost.</a:t>
            </a:r>
          </a:p>
          <a:p>
            <a:pPr algn="just"/>
            <a:r>
              <a:rPr lang="en-US" sz="2400" dirty="0" smtClean="0">
                <a:latin typeface="Times New Roman" pitchFamily="18" charset="0"/>
                <a:cs typeface="Times New Roman" pitchFamily="18" charset="0"/>
              </a:rPr>
              <a:t>Special support must be given to home care services, by providing them with sufficient medical, paramedical, nursing and technical facilities of the required standard to limit the need for hospitalization.</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55000" lnSpcReduction="20000"/>
          </a:bodyPr>
          <a:lstStyle/>
          <a:p>
            <a:pPr algn="just">
              <a:buNone/>
            </a:pPr>
            <a:r>
              <a:rPr lang="en-US" dirty="0" smtClean="0">
                <a:latin typeface="Times New Roman" pitchFamily="18" charset="0"/>
                <a:cs typeface="Times New Roman" pitchFamily="18" charset="0"/>
              </a:rPr>
              <a:t>Recommendation 14</a:t>
            </a:r>
          </a:p>
          <a:p>
            <a:pPr algn="just"/>
            <a:r>
              <a:rPr lang="en-US" dirty="0" smtClean="0">
                <a:latin typeface="Times New Roman" pitchFamily="18" charset="0"/>
                <a:cs typeface="Times New Roman" pitchFamily="18" charset="0"/>
              </a:rPr>
              <a:t>A very important question concerns the possibilities of preventing or at least postponing the negative functional/ consequences of aging. Many life-style factors may have their most pronounced effects during old age when the reserve capacity usually is lower.</a:t>
            </a:r>
          </a:p>
          <a:p>
            <a:pPr algn="just"/>
            <a:r>
              <a:rPr lang="en-US" dirty="0" smtClean="0">
                <a:latin typeface="Times New Roman" pitchFamily="18" charset="0"/>
                <a:cs typeface="Times New Roman" pitchFamily="18" charset="0"/>
              </a:rPr>
              <a:t>The health of the aging is fundamentally conditioned by their previous health and, therefore, life-long health care starting with young age is of paramount importance; this includes preventive health, nutrition, exercise, the avoidance of health-harming habits and attention to environmental factors, and this care should be continued.</a:t>
            </a:r>
          </a:p>
          <a:p>
            <a:pPr algn="just">
              <a:buNone/>
            </a:pPr>
            <a:r>
              <a:rPr lang="en-US" dirty="0" smtClean="0">
                <a:latin typeface="Times New Roman" pitchFamily="18" charset="0"/>
                <a:cs typeface="Times New Roman" pitchFamily="18" charset="0"/>
              </a:rPr>
              <a:t>Recommendation 15</a:t>
            </a:r>
          </a:p>
          <a:p>
            <a:pPr algn="just"/>
            <a:r>
              <a:rPr lang="en-US" dirty="0" smtClean="0">
                <a:latin typeface="Times New Roman" pitchFamily="18" charset="0"/>
                <a:cs typeface="Times New Roman" pitchFamily="18" charset="0"/>
              </a:rPr>
              <a:t>The health hazards of cumulative noxious substances--including radioactive and trace elements and other pollutions--assume a greater importance as life-spans increase and should, therefore, be the subject of special attention and investigation throughout the entire life-span.</a:t>
            </a:r>
          </a:p>
          <a:p>
            <a:pPr algn="just"/>
            <a:r>
              <a:rPr lang="en-US" dirty="0" smtClean="0">
                <a:latin typeface="Times New Roman" pitchFamily="18" charset="0"/>
                <a:cs typeface="Times New Roman" pitchFamily="18" charset="0"/>
              </a:rPr>
              <a:t>Governments should promote the safe handling of such materials in use, and move rapidly to ensure that waste materials from such use are permanently and safely removed from man's biosphere.</a:t>
            </a:r>
          </a:p>
          <a:p>
            <a:pPr algn="just">
              <a:buNone/>
            </a:pPr>
            <a:r>
              <a:rPr lang="en-US" dirty="0" smtClean="0">
                <a:latin typeface="Times New Roman" pitchFamily="18" charset="0"/>
                <a:cs typeface="Times New Roman" pitchFamily="18" charset="0"/>
              </a:rPr>
              <a:t>Recommendation 16</a:t>
            </a:r>
          </a:p>
          <a:p>
            <a:pPr algn="just"/>
            <a:r>
              <a:rPr lang="en-US" dirty="0" smtClean="0">
                <a:latin typeface="Times New Roman" pitchFamily="18" charset="0"/>
                <a:cs typeface="Times New Roman" pitchFamily="18" charset="0"/>
              </a:rPr>
              <a:t>As avoidable accidents represent a substantial cost both in human suffering and in resources, priority should be given to measures to prevent accidents in the home, on the road, and those precipitated by treatable medical conditions or by inappropriate use of medication.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buNone/>
            </a:pPr>
            <a:r>
              <a:rPr lang="en-US" dirty="0" smtClean="0">
                <a:latin typeface="Times New Roman" pitchFamily="18" charset="0"/>
                <a:cs typeface="Times New Roman" pitchFamily="18" charset="0"/>
              </a:rPr>
              <a:t>Recommendation 17</a:t>
            </a:r>
          </a:p>
          <a:p>
            <a:pPr algn="just"/>
            <a:r>
              <a:rPr lang="en-US" dirty="0" smtClean="0">
                <a:latin typeface="Times New Roman" pitchFamily="18" charset="0"/>
                <a:cs typeface="Times New Roman" pitchFamily="18" charset="0"/>
              </a:rPr>
              <a:t>International exchange and research co-operation should be promoted in carrying out epidemiological studies of local patterns of health and diseases and their consequences together with investigating the validity of different care delivery systems, including self-care, and home care by nurses, and in particular of ways of achieving optimum </a:t>
            </a:r>
            <a:r>
              <a:rPr lang="en-US" dirty="0" err="1" smtClean="0">
                <a:latin typeface="Times New Roman" pitchFamily="18" charset="0"/>
                <a:cs typeface="Times New Roman" pitchFamily="18" charset="0"/>
              </a:rPr>
              <a:t>programme</a:t>
            </a:r>
            <a:r>
              <a:rPr lang="en-US" dirty="0" smtClean="0">
                <a:latin typeface="Times New Roman" pitchFamily="18" charset="0"/>
                <a:cs typeface="Times New Roman" pitchFamily="18" charset="0"/>
              </a:rPr>
              <a:t> effectiveness; also investigating the demands for various types of care and developing means of coping with them paying particular attention to comparative studies regarding the achievement of objectives and relative cost-effectiveness; and gathering data on the physical, mental and social profiles of aging individuals in various social and cultural contexts, including attention to the special problems of access to services in rural and remote areas, in order to provide a sound basis for future actions.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 General Assembly</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Times New Roman" pitchFamily="18" charset="0"/>
                <a:cs typeface="Times New Roman" pitchFamily="18" charset="0"/>
              </a:rPr>
              <a:t>Established in 1945 under the Charter of the United Nations, the General Assembly occupies a central position as the chief deliberative, policymaking and representative organ of the United Nations. </a:t>
            </a:r>
          </a:p>
          <a:p>
            <a:pPr algn="just"/>
            <a:r>
              <a:rPr lang="en-US" dirty="0" smtClean="0">
                <a:latin typeface="Times New Roman" pitchFamily="18" charset="0"/>
                <a:cs typeface="Times New Roman" pitchFamily="18" charset="0"/>
              </a:rPr>
              <a:t>Comprising all 193 Members of the United Nations, it provides a unique forum for multilateral discussion of the full spectrum of international issues covered by the Charter. It also plays a significant role in the process of standard-setting and the codification of international law.</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 Protection of elderly consumers</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pPr algn="just">
              <a:buNone/>
            </a:pPr>
            <a:r>
              <a:rPr lang="en-US" dirty="0" smtClean="0">
                <a:latin typeface="Times New Roman" pitchFamily="18" charset="0"/>
                <a:cs typeface="Times New Roman" pitchFamily="18" charset="0"/>
              </a:rPr>
              <a:t>Recommendation 18</a:t>
            </a:r>
          </a:p>
          <a:p>
            <a:pPr algn="just"/>
            <a:r>
              <a:rPr lang="en-US" dirty="0" smtClean="0">
                <a:latin typeface="Times New Roman" pitchFamily="18" charset="0"/>
                <a:cs typeface="Times New Roman" pitchFamily="18" charset="0"/>
              </a:rPr>
              <a:t>Governments should:</a:t>
            </a:r>
          </a:p>
          <a:p>
            <a:pPr algn="just">
              <a:buNone/>
            </a:pPr>
            <a:r>
              <a:rPr lang="en-US" dirty="0" smtClean="0">
                <a:latin typeface="Times New Roman" pitchFamily="18" charset="0"/>
                <a:cs typeface="Times New Roman" pitchFamily="18" charset="0"/>
              </a:rPr>
              <a:t>(a) Ensure that food and household products, installations and equipment conform to standards of safety that take into account the vulnerability of the aged;</a:t>
            </a:r>
          </a:p>
          <a:p>
            <a:pPr algn="just">
              <a:buNone/>
            </a:pPr>
            <a:r>
              <a:rPr lang="en-US" dirty="0" smtClean="0">
                <a:latin typeface="Times New Roman" pitchFamily="18" charset="0"/>
                <a:cs typeface="Times New Roman" pitchFamily="18" charset="0"/>
              </a:rPr>
              <a:t>(b) Encourage the safe use of medications, household chemicals-, calls and other products by requiring manufacturers to indicate necessary warnings and instructions for use;</a:t>
            </a:r>
          </a:p>
          <a:p>
            <a:pPr algn="just">
              <a:buNone/>
            </a:pPr>
            <a:r>
              <a:rPr lang="en-US" dirty="0" smtClean="0">
                <a:latin typeface="Times New Roman" pitchFamily="18" charset="0"/>
                <a:cs typeface="Times New Roman" pitchFamily="18" charset="0"/>
              </a:rPr>
              <a:t>(c) Facilitate the availability of medications, hearing aids, dentures, glasses and other prosthetics to the elderly so that they can prolong their activities and independence;</a:t>
            </a:r>
          </a:p>
          <a:p>
            <a:pPr algn="just">
              <a:buNone/>
            </a:pPr>
            <a:r>
              <a:rPr lang="en-US" dirty="0" smtClean="0">
                <a:latin typeface="Times New Roman" pitchFamily="18" charset="0"/>
                <a:cs typeface="Times New Roman" pitchFamily="18" charset="0"/>
              </a:rPr>
              <a:t>(d) Restrain the intensive promotion and other marketing techniques primarily aimed at exploiting the meager resources of the elderly.</a:t>
            </a:r>
          </a:p>
          <a:p>
            <a:pPr algn="just"/>
            <a:r>
              <a:rPr lang="en-US" dirty="0" smtClean="0">
                <a:latin typeface="Times New Roman" pitchFamily="18" charset="0"/>
                <a:cs typeface="Times New Roman" pitchFamily="18" charset="0"/>
              </a:rPr>
              <a:t>Government bodies should co-operate with non-governmental organizations on consumer education </a:t>
            </a:r>
            <a:r>
              <a:rPr lang="en-US" dirty="0" err="1" smtClean="0">
                <a:latin typeface="Times New Roman" pitchFamily="18" charset="0"/>
                <a:cs typeface="Times New Roman" pitchFamily="18" charset="0"/>
              </a:rPr>
              <a:t>programmes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The international organizations concerned are urged to promote collective efforts by </a:t>
            </a:r>
            <a:r>
              <a:rPr lang="en-US" dirty="0" err="1" smtClean="0">
                <a:latin typeface="Times New Roman" pitchFamily="18" charset="0"/>
                <a:cs typeface="Times New Roman" pitchFamily="18" charset="0"/>
              </a:rPr>
              <a:t>mtheir</a:t>
            </a:r>
            <a:r>
              <a:rPr lang="en-US" dirty="0" smtClean="0">
                <a:latin typeface="Times New Roman" pitchFamily="18" charset="0"/>
                <a:cs typeface="Times New Roman" pitchFamily="18" charset="0"/>
              </a:rPr>
              <a:t> Member States to protect elderly consumers.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Housing and environment</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lgn="just">
              <a:buNone/>
            </a:pPr>
            <a:r>
              <a:rPr lang="en-US" dirty="0" smtClean="0">
                <a:latin typeface="Times New Roman" pitchFamily="18" charset="0"/>
                <a:cs typeface="Times New Roman" pitchFamily="18" charset="0"/>
              </a:rPr>
              <a:t>Recommendation 19</a:t>
            </a:r>
          </a:p>
          <a:p>
            <a:pPr algn="just"/>
            <a:r>
              <a:rPr lang="en-US" dirty="0" smtClean="0">
                <a:latin typeface="Times New Roman" pitchFamily="18" charset="0"/>
                <a:cs typeface="Times New Roman" pitchFamily="18" charset="0"/>
              </a:rPr>
              <a:t>Housing for the elderly must be viewed as more than mere shelter. In addition to the physical, it has psychological and social significance, which should be taken into account. </a:t>
            </a:r>
          </a:p>
          <a:p>
            <a:pPr>
              <a:buNone/>
            </a:pPr>
            <a:r>
              <a:rPr lang="en-US" dirty="0" smtClean="0">
                <a:latin typeface="Times New Roman" pitchFamily="18" charset="0"/>
                <a:cs typeface="Times New Roman" pitchFamily="18" charset="0"/>
              </a:rPr>
              <a:t>Recommendation 20</a:t>
            </a:r>
          </a:p>
          <a:p>
            <a:r>
              <a:rPr lang="en-US" dirty="0" smtClean="0">
                <a:latin typeface="Times New Roman" pitchFamily="18" charset="0"/>
                <a:cs typeface="Times New Roman" pitchFamily="18" charset="0"/>
              </a:rPr>
              <a:t>Urban rebuilding and development planning and law should pay special attention to the problems of the aging, assisting in securing their social integration.</a:t>
            </a:r>
          </a:p>
          <a:p>
            <a:pPr algn="just"/>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buNone/>
            </a:pPr>
            <a:r>
              <a:rPr lang="en-US" dirty="0" smtClean="0">
                <a:latin typeface="Times New Roman" pitchFamily="18" charset="0"/>
                <a:cs typeface="Times New Roman" pitchFamily="18" charset="0"/>
              </a:rPr>
              <a:t>Recommendation 21</a:t>
            </a:r>
          </a:p>
          <a:p>
            <a:pPr algn="just"/>
            <a:r>
              <a:rPr lang="en-US" dirty="0" smtClean="0">
                <a:latin typeface="Times New Roman" pitchFamily="18" charset="0"/>
                <a:cs typeface="Times New Roman" pitchFamily="18" charset="0"/>
              </a:rPr>
              <a:t>National Governments should be encouraged to adopt housing policies that take into account the needs of the elderly and the socially disadvantaged. A living environment designed to support the functional capacities of this group and the socially disadvantaged should be an integral part of national guidelines for human settlements policies and action.</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77500" lnSpcReduction="20000"/>
          </a:bodyPr>
          <a:lstStyle/>
          <a:p>
            <a:pPr algn="just">
              <a:buNone/>
            </a:pPr>
            <a:r>
              <a:rPr lang="en-US" dirty="0" smtClean="0">
                <a:latin typeface="Times New Roman" pitchFamily="18" charset="0"/>
                <a:cs typeface="Times New Roman" pitchFamily="18" charset="0"/>
              </a:rPr>
              <a:t>Recommendation 22</a:t>
            </a:r>
          </a:p>
          <a:p>
            <a:pPr algn="just"/>
            <a:r>
              <a:rPr lang="en-US" dirty="0" smtClean="0">
                <a:latin typeface="Times New Roman" pitchFamily="18" charset="0"/>
                <a:cs typeface="Times New Roman" pitchFamily="18" charset="0"/>
              </a:rPr>
              <a:t>Special attention should be paid to environmental problems and to designing a living environment that would take into account the functional capacity of the elderly and facilitate mobility and communication through the provision of adequate means of transport.</a:t>
            </a:r>
          </a:p>
          <a:p>
            <a:pPr algn="just">
              <a:buNone/>
            </a:pPr>
            <a:r>
              <a:rPr lang="en-US" dirty="0" smtClean="0">
                <a:latin typeface="Times New Roman" pitchFamily="18" charset="0"/>
                <a:cs typeface="Times New Roman" pitchFamily="18" charset="0"/>
              </a:rPr>
              <a:t>Recommendation 23</a:t>
            </a:r>
          </a:p>
          <a:p>
            <a:pPr algn="just"/>
            <a:r>
              <a:rPr lang="en-US" dirty="0" smtClean="0">
                <a:latin typeface="Times New Roman" pitchFamily="18" charset="0"/>
                <a:cs typeface="Times New Roman" pitchFamily="18" charset="0"/>
              </a:rPr>
              <a:t>The growing incidence of crime in some countries against the elderly victimizes not only those directly involved, but the many older persons who become afraid to leave their homes. Efforts should be directed to law enforcement agencies and the elderly to increase their awareness of the extent and impact of crime against older persons.</a:t>
            </a:r>
          </a:p>
          <a:p>
            <a:pPr algn="just">
              <a:buNone/>
            </a:pPr>
            <a:r>
              <a:rPr lang="en-US" dirty="0" smtClean="0">
                <a:latin typeface="Times New Roman" pitchFamily="18" charset="0"/>
                <a:cs typeface="Times New Roman" pitchFamily="18" charset="0"/>
              </a:rPr>
              <a:t>Recommendation 24</a:t>
            </a:r>
          </a:p>
          <a:p>
            <a:pPr algn="just"/>
            <a:r>
              <a:rPr lang="en-US" dirty="0" smtClean="0">
                <a:latin typeface="Times New Roman" pitchFamily="18" charset="0"/>
                <a:cs typeface="Times New Roman" pitchFamily="18" charset="0"/>
              </a:rPr>
              <a:t>Whenever possible, the aging should be involved in housing policies and </a:t>
            </a:r>
            <a:r>
              <a:rPr lang="en-US" dirty="0" err="1" smtClean="0">
                <a:latin typeface="Times New Roman" pitchFamily="18" charset="0"/>
                <a:cs typeface="Times New Roman" pitchFamily="18" charset="0"/>
              </a:rPr>
              <a:t>programmes</a:t>
            </a:r>
            <a:r>
              <a:rPr lang="en-US" dirty="0" smtClean="0">
                <a:latin typeface="Times New Roman" pitchFamily="18" charset="0"/>
                <a:cs typeface="Times New Roman" pitchFamily="18" charset="0"/>
              </a:rPr>
              <a:t> for the elderly population.</a:t>
            </a:r>
          </a:p>
          <a:p>
            <a:pPr algn="just"/>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 Family</a:t>
            </a:r>
            <a:endParaRPr lang="en-US" dirty="0"/>
          </a:p>
        </p:txBody>
      </p:sp>
      <p:sp>
        <p:nvSpPr>
          <p:cNvPr id="3" name="Content Placeholder 2"/>
          <p:cNvSpPr>
            <a:spLocks noGrp="1"/>
          </p:cNvSpPr>
          <p:nvPr>
            <p:ph idx="1"/>
          </p:nvPr>
        </p:nvSpPr>
        <p:spPr/>
        <p:txBody>
          <a:bodyPr>
            <a:normAutofit fontScale="77500" lnSpcReduction="20000"/>
          </a:bodyPr>
          <a:lstStyle/>
          <a:p>
            <a:pPr algn="just">
              <a:buNone/>
            </a:pPr>
            <a:r>
              <a:rPr lang="en-US" dirty="0" smtClean="0">
                <a:latin typeface="Times New Roman" pitchFamily="18" charset="0"/>
                <a:cs typeface="Times New Roman" pitchFamily="18" charset="0"/>
              </a:rPr>
              <a:t>Recommendation 25</a:t>
            </a:r>
          </a:p>
          <a:p>
            <a:pPr algn="just"/>
            <a:r>
              <a:rPr lang="en-US" dirty="0" smtClean="0">
                <a:latin typeface="Times New Roman" pitchFamily="18" charset="0"/>
                <a:cs typeface="Times New Roman" pitchFamily="18" charset="0"/>
              </a:rPr>
              <a:t>As the family is recognized as a fundamental unit of society, efforts should be made to support, protect and strengthen it in agreement with each society's system of cultural values and in responding to the needs of its aging members. </a:t>
            </a:r>
          </a:p>
          <a:p>
            <a:pPr algn="just"/>
            <a:r>
              <a:rPr lang="en-US" dirty="0" smtClean="0">
                <a:latin typeface="Times New Roman" pitchFamily="18" charset="0"/>
                <a:cs typeface="Times New Roman" pitchFamily="18" charset="0"/>
              </a:rPr>
              <a:t>Governments should promote social policies encouraging the maintenance of family solidarity among generations, with all members of the family participating. </a:t>
            </a:r>
          </a:p>
          <a:p>
            <a:pPr algn="just"/>
            <a:r>
              <a:rPr lang="en-US" dirty="0" smtClean="0">
                <a:latin typeface="Times New Roman" pitchFamily="18" charset="0"/>
                <a:cs typeface="Times New Roman" pitchFamily="18" charset="0"/>
              </a:rPr>
              <a:t>The role and contribution of the non-governmental organizations in strengthening the family as a unit should also be stressed at all levels.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7500" lnSpcReduction="20000"/>
          </a:bodyPr>
          <a:lstStyle/>
          <a:p>
            <a:pPr algn="just">
              <a:buNone/>
            </a:pPr>
            <a:r>
              <a:rPr lang="en-US" dirty="0" smtClean="0">
                <a:latin typeface="Times New Roman" pitchFamily="18" charset="0"/>
                <a:cs typeface="Times New Roman" pitchFamily="18" charset="0"/>
              </a:rPr>
              <a:t>Recommendation 26</a:t>
            </a:r>
          </a:p>
          <a:p>
            <a:pPr algn="just"/>
            <a:r>
              <a:rPr lang="en-US" dirty="0" smtClean="0">
                <a:latin typeface="Times New Roman" pitchFamily="18" charset="0"/>
                <a:cs typeface="Times New Roman" pitchFamily="18" charset="0"/>
              </a:rPr>
              <a:t>Appropriate support from the wider community, available when and where it is needed, can make a crucial difference to the willingness and ability of families to continue to care for elderly relatives. Planning and provision of services should take full account of the needs of those </a:t>
            </a:r>
            <a:r>
              <a:rPr lang="en-US" dirty="0" err="1" smtClean="0">
                <a:latin typeface="Times New Roman" pitchFamily="18" charset="0"/>
                <a:cs typeface="Times New Roman" pitchFamily="18" charset="0"/>
              </a:rPr>
              <a:t>carers</a:t>
            </a: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Recommendation 27</a:t>
            </a:r>
          </a:p>
          <a:p>
            <a:pPr algn="just"/>
            <a:r>
              <a:rPr lang="en-US" dirty="0" smtClean="0">
                <a:latin typeface="Times New Roman" pitchFamily="18" charset="0"/>
                <a:cs typeface="Times New Roman" pitchFamily="18" charset="0"/>
              </a:rPr>
              <a:t>Ways to ensure continuity of the vital role of the family and the dignity, status and security of the aging, taking into account all the internal and international events which might influence this status of security, are issues that deserve careful consideration and action by Governments and non-governmental organizations. </a:t>
            </a:r>
          </a:p>
          <a:p>
            <a:pPr algn="just"/>
            <a:r>
              <a:rPr lang="en-US" dirty="0" smtClean="0">
                <a:latin typeface="Times New Roman" pitchFamily="18" charset="0"/>
                <a:cs typeface="Times New Roman" pitchFamily="18" charset="0"/>
              </a:rPr>
              <a:t>Recognizing the predominance of older women, and the relatively greater numbers of widows than widowers throughout the world, particular consideration should be given to the special needs and roles of this group.</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buNone/>
            </a:pPr>
            <a:r>
              <a:rPr lang="en-US" dirty="0" smtClean="0">
                <a:latin typeface="Times New Roman" pitchFamily="18" charset="0"/>
                <a:cs typeface="Times New Roman" pitchFamily="18" charset="0"/>
              </a:rPr>
              <a:t>Recommendation 28</a:t>
            </a:r>
          </a:p>
          <a:p>
            <a:pPr algn="just"/>
            <a:r>
              <a:rPr lang="en-US" dirty="0" smtClean="0">
                <a:latin typeface="Times New Roman" pitchFamily="18" charset="0"/>
                <a:cs typeface="Times New Roman" pitchFamily="18" charset="0"/>
              </a:rPr>
              <a:t>Governments are urged to adopt an age/family-integrated approach to planning and development which would recognize the special needs and characteristics of older persons and their families. Older persons should be included in the governmental and other decision-making processes in the political, social, cultural and educational areas among others, and children should be encouraged to support their parents.</a:t>
            </a:r>
          </a:p>
          <a:p>
            <a:pPr algn="just">
              <a:buNone/>
            </a:pPr>
            <a:r>
              <a:rPr lang="en-US" dirty="0" smtClean="0">
                <a:latin typeface="Times New Roman" pitchFamily="18" charset="0"/>
                <a:cs typeface="Times New Roman" pitchFamily="18" charset="0"/>
              </a:rPr>
              <a:t>Recommendation 29</a:t>
            </a:r>
          </a:p>
          <a:p>
            <a:pPr algn="just"/>
            <a:r>
              <a:rPr lang="en-US" dirty="0" smtClean="0">
                <a:latin typeface="Times New Roman" pitchFamily="18" charset="0"/>
                <a:cs typeface="Times New Roman" pitchFamily="18" charset="0"/>
              </a:rPr>
              <a:t>Governments and non-governmental bodies should be encouraged to establish social services to support the whole family when there are elderly people at home and to implement measures especially for low-income families who wish to keep elderly people at home.</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 Social welfare</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algn="just">
              <a:buNone/>
            </a:pPr>
            <a:r>
              <a:rPr lang="en-US" dirty="0" smtClean="0">
                <a:latin typeface="Times New Roman" pitchFamily="18" charset="0"/>
                <a:cs typeface="Times New Roman" pitchFamily="18" charset="0"/>
              </a:rPr>
              <a:t>Recommendation 30</a:t>
            </a:r>
          </a:p>
          <a:p>
            <a:pPr algn="just"/>
            <a:r>
              <a:rPr lang="en-US" dirty="0" smtClean="0">
                <a:latin typeface="Times New Roman" pitchFamily="18" charset="0"/>
                <a:cs typeface="Times New Roman" pitchFamily="18" charset="0"/>
              </a:rPr>
              <a:t>Social welfare services should have as their goal of the creation, promotion and maintenance of active and useful roles for the elderly as long as possible in and for the community.</a:t>
            </a:r>
          </a:p>
          <a:p>
            <a:pPr algn="just">
              <a:buNone/>
            </a:pPr>
            <a:r>
              <a:rPr lang="en-US" dirty="0" smtClean="0">
                <a:latin typeface="Times New Roman" pitchFamily="18" charset="0"/>
                <a:cs typeface="Times New Roman" pitchFamily="18" charset="0"/>
              </a:rPr>
              <a:t>Recommendation 31</a:t>
            </a:r>
          </a:p>
          <a:p>
            <a:pPr algn="just"/>
            <a:r>
              <a:rPr lang="en-US" dirty="0" smtClean="0">
                <a:latin typeface="Times New Roman" pitchFamily="18" charset="0"/>
                <a:cs typeface="Times New Roman" pitchFamily="18" charset="0"/>
              </a:rPr>
              <a:t>Existing formal and informal organizations should consider the particular needs of the aging and allow for them in their </a:t>
            </a:r>
            <a:r>
              <a:rPr lang="en-US" dirty="0" err="1" smtClean="0">
                <a:latin typeface="Times New Roman" pitchFamily="18" charset="0"/>
                <a:cs typeface="Times New Roman" pitchFamily="18" charset="0"/>
              </a:rPr>
              <a:t>programmes</a:t>
            </a:r>
            <a:r>
              <a:rPr lang="en-US" dirty="0" smtClean="0">
                <a:latin typeface="Times New Roman" pitchFamily="18" charset="0"/>
                <a:cs typeface="Times New Roman" pitchFamily="18" charset="0"/>
              </a:rPr>
              <a:t> and future planning. </a:t>
            </a:r>
          </a:p>
          <a:p>
            <a:pPr algn="just"/>
            <a:r>
              <a:rPr lang="en-US" dirty="0" smtClean="0">
                <a:latin typeface="Times New Roman" pitchFamily="18" charset="0"/>
                <a:cs typeface="Times New Roman" pitchFamily="18" charset="0"/>
              </a:rPr>
              <a:t>The important role that co-operatives can play in providing services in this area should be recognized and encouraged. Such co-operatives could also benefit from the participation of elderly people as full members or consultants.</a:t>
            </a:r>
          </a:p>
          <a:p>
            <a:pPr algn="just"/>
            <a:r>
              <a:rPr lang="en-US" dirty="0" smtClean="0">
                <a:latin typeface="Times New Roman" pitchFamily="18" charset="0"/>
                <a:cs typeface="Times New Roman" pitchFamily="18" charset="0"/>
              </a:rPr>
              <a:t> A partnership should be formed between governments and non-governmental organizations designed to ensure a comprehensive, integrated, co-</a:t>
            </a:r>
            <a:r>
              <a:rPr lang="en-US" dirty="0" err="1" smtClean="0">
                <a:latin typeface="Times New Roman" pitchFamily="18" charset="0"/>
                <a:cs typeface="Times New Roman" pitchFamily="18" charset="0"/>
              </a:rPr>
              <a:t>ordinated</a:t>
            </a:r>
            <a:r>
              <a:rPr lang="en-US" dirty="0" smtClean="0">
                <a:latin typeface="Times New Roman" pitchFamily="18" charset="0"/>
                <a:cs typeface="Times New Roman" pitchFamily="18" charset="0"/>
              </a:rPr>
              <a:t> and multipurpose approach to meeting the social welfare needs of the elderly.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62500" lnSpcReduction="20000"/>
          </a:bodyPr>
          <a:lstStyle/>
          <a:p>
            <a:pPr algn="just">
              <a:buNone/>
            </a:pPr>
            <a:r>
              <a:rPr lang="en-US" dirty="0" smtClean="0">
                <a:latin typeface="Times New Roman" pitchFamily="18" charset="0"/>
                <a:cs typeface="Times New Roman" pitchFamily="18" charset="0"/>
              </a:rPr>
              <a:t>Recommendation 32</a:t>
            </a:r>
          </a:p>
          <a:p>
            <a:pPr algn="just"/>
            <a:r>
              <a:rPr lang="en-US" dirty="0" smtClean="0">
                <a:latin typeface="Times New Roman" pitchFamily="18" charset="0"/>
                <a:cs typeface="Times New Roman" pitchFamily="18" charset="0"/>
              </a:rPr>
              <a:t>The involvement of young people--in providing services and care and in participating in activities for and with the elderly--should be encouraged, with a view to promoting intergenerational ties. Mutual self-help among the able and active elderly should be stimulated to the extent possible, as should the assistance this group can provide to its less fortunate peers, and the involvement of the elderly in informal part-time occupations.</a:t>
            </a:r>
          </a:p>
          <a:p>
            <a:pPr algn="just">
              <a:buNone/>
            </a:pPr>
            <a:r>
              <a:rPr lang="en-US" dirty="0" smtClean="0">
                <a:latin typeface="Times New Roman" pitchFamily="18" charset="0"/>
                <a:cs typeface="Times New Roman" pitchFamily="18" charset="0"/>
              </a:rPr>
              <a:t>Recommendation 33</a:t>
            </a:r>
          </a:p>
          <a:p>
            <a:pPr algn="just"/>
            <a:r>
              <a:rPr lang="en-US" dirty="0" smtClean="0">
                <a:latin typeface="Times New Roman" pitchFamily="18" charset="0"/>
                <a:cs typeface="Times New Roman" pitchFamily="18" charset="0"/>
              </a:rPr>
              <a:t>Governments should </a:t>
            </a:r>
            <a:r>
              <a:rPr lang="en-US" dirty="0" err="1" smtClean="0">
                <a:latin typeface="Times New Roman" pitchFamily="18" charset="0"/>
                <a:cs typeface="Times New Roman" pitchFamily="18" charset="0"/>
              </a:rPr>
              <a:t>endeavour</a:t>
            </a:r>
            <a:r>
              <a:rPr lang="en-US" dirty="0" smtClean="0">
                <a:latin typeface="Times New Roman" pitchFamily="18" charset="0"/>
                <a:cs typeface="Times New Roman" pitchFamily="18" charset="0"/>
              </a:rPr>
              <a:t> to reduce or eliminate fiscal or other constraints on informal and voluntary activities, and eliminate or relax regulations which hinder or discourage part-time work, mutual self-help and the use of volunteers alongside professional staff in providing social services or in institutions for the elderly.</a:t>
            </a:r>
          </a:p>
          <a:p>
            <a:pPr algn="just">
              <a:buNone/>
            </a:pPr>
            <a:r>
              <a:rPr lang="en-US" dirty="0" smtClean="0">
                <a:latin typeface="Times New Roman" pitchFamily="18" charset="0"/>
                <a:cs typeface="Times New Roman" pitchFamily="18" charset="0"/>
              </a:rPr>
              <a:t>Recommendation 34</a:t>
            </a:r>
          </a:p>
          <a:p>
            <a:pPr algn="just"/>
            <a:r>
              <a:rPr lang="en-US" dirty="0" smtClean="0">
                <a:latin typeface="Times New Roman" pitchFamily="18" charset="0"/>
                <a:cs typeface="Times New Roman" pitchFamily="18" charset="0"/>
              </a:rPr>
              <a:t>Whenever institutionalization is necessary or inevitable for elderly persons, the utmost effort must be made to ensure a quality of institutional life corresponding to normal conditions in their communities, with full respect for their dignity, beliefs, needs, interests and privacy; States should be encouraged to define minimum standards to ensure higher quality of institutional care.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buNone/>
            </a:pPr>
            <a:r>
              <a:rPr lang="en-US" dirty="0" smtClean="0">
                <a:latin typeface="Times New Roman" pitchFamily="18" charset="0"/>
                <a:cs typeface="Times New Roman" pitchFamily="18" charset="0"/>
              </a:rPr>
              <a:t>Recommendation 35 </a:t>
            </a:r>
          </a:p>
          <a:p>
            <a:pPr algn="just"/>
            <a:r>
              <a:rPr lang="en-US" dirty="0" smtClean="0">
                <a:latin typeface="Times New Roman" pitchFamily="18" charset="0"/>
                <a:cs typeface="Times New Roman" pitchFamily="18" charset="0"/>
              </a:rPr>
              <a:t>In order to facilitate mutual help among the elderly and let their voices be heard, governments and non-governmental bodies should encourage the establishment and free initiative of groups and movements of elderly persons and also give other age groups opportunities for training in, and information on, the support of the elderly.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latin typeface="Times New Roman" pitchFamily="18" charset="0"/>
                <a:cs typeface="Times New Roman" pitchFamily="18" charset="0"/>
              </a:rPr>
              <a:t>The Assembly meets from September to December each year, and thereafter from January to September, as required, including to take up outstanding reports from the Fourth and Fifth Committees. </a:t>
            </a:r>
          </a:p>
          <a:p>
            <a:pPr algn="just"/>
            <a:r>
              <a:rPr lang="en-US" dirty="0" smtClean="0">
                <a:latin typeface="Times New Roman" pitchFamily="18" charset="0"/>
                <a:cs typeface="Times New Roman" pitchFamily="18" charset="0"/>
              </a:rPr>
              <a:t>Also during the resumed part of the session, the Assembly considers current issues of critical importance to the international community in the form of High-level Thematic Debates organized by the President of the General Assembly in consultation with the membership. </a:t>
            </a:r>
          </a:p>
          <a:p>
            <a:pPr algn="just"/>
            <a:r>
              <a:rPr lang="en-US" dirty="0" smtClean="0">
                <a:latin typeface="Times New Roman" pitchFamily="18" charset="0"/>
                <a:cs typeface="Times New Roman" pitchFamily="18" charset="0"/>
              </a:rPr>
              <a:t>During that period, the Assembly traditionally also conducts informal consultations on a wide range of substantive topics as mandated by its resolutions</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b="1" dirty="0" smtClean="0">
                <a:latin typeface="Times New Roman" pitchFamily="18" charset="0"/>
                <a:cs typeface="Times New Roman" pitchFamily="18" charset="0"/>
              </a:rPr>
              <a:t>(f) Income security and employment </a:t>
            </a:r>
          </a:p>
          <a:p>
            <a:pPr algn="just">
              <a:buNone/>
            </a:pPr>
            <a:r>
              <a:rPr lang="en-US" dirty="0" smtClean="0">
                <a:latin typeface="Times New Roman" pitchFamily="18" charset="0"/>
                <a:cs typeface="Times New Roman" pitchFamily="18" charset="0"/>
              </a:rPr>
              <a:t>Recommendation 36 </a:t>
            </a:r>
          </a:p>
          <a:p>
            <a:pPr algn="just"/>
            <a:r>
              <a:rPr lang="en-US" dirty="0" smtClean="0">
                <a:latin typeface="Times New Roman" pitchFamily="18" charset="0"/>
                <a:cs typeface="Times New Roman" pitchFamily="18" charset="0"/>
              </a:rPr>
              <a:t>Governments should take appropriate action to ensure to all older persons an appropriate minimum income, and should develop their economies to benefit all the population. </a:t>
            </a:r>
          </a:p>
          <a:p>
            <a:pPr algn="just">
              <a:buNone/>
            </a:pPr>
            <a:r>
              <a:rPr lang="en-US" dirty="0" smtClean="0">
                <a:latin typeface="Times New Roman" pitchFamily="18" charset="0"/>
                <a:cs typeface="Times New Roman" pitchFamily="18" charset="0"/>
              </a:rPr>
              <a:t>Recommendation 37 </a:t>
            </a:r>
          </a:p>
          <a:p>
            <a:pPr algn="just"/>
            <a:r>
              <a:rPr lang="en-US" dirty="0" smtClean="0">
                <a:latin typeface="Times New Roman" pitchFamily="18" charset="0"/>
                <a:cs typeface="Times New Roman" pitchFamily="18" charset="0"/>
              </a:rPr>
              <a:t>Governments should facilitate the participation of older persons in the economic life of the society.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pPr algn="just">
              <a:buNone/>
            </a:pPr>
            <a:r>
              <a:rPr lang="en-US" dirty="0" smtClean="0">
                <a:latin typeface="Times New Roman" pitchFamily="18" charset="0"/>
                <a:cs typeface="Times New Roman" pitchFamily="18" charset="0"/>
              </a:rPr>
              <a:t>Recommendation 38 </a:t>
            </a:r>
          </a:p>
          <a:p>
            <a:pPr algn="just"/>
            <a:r>
              <a:rPr lang="en-US" dirty="0" smtClean="0">
                <a:latin typeface="Times New Roman" pitchFamily="18" charset="0"/>
                <a:cs typeface="Times New Roman" pitchFamily="18" charset="0"/>
              </a:rPr>
              <a:t>Older workers, like all other workers, should enjoy satisfactory working conditions and environment. Where necessary, measures should be taken to prevent industrial and agricultural accidents and occupational diseases. Working conditions and the working environment, as well as the scheduling and organization of work, should take into account the characteristics of older workers. </a:t>
            </a:r>
          </a:p>
          <a:p>
            <a:pPr algn="just">
              <a:buNone/>
            </a:pPr>
            <a:r>
              <a:rPr lang="en-US" dirty="0" smtClean="0">
                <a:latin typeface="Times New Roman" pitchFamily="18" charset="0"/>
                <a:cs typeface="Times New Roman" pitchFamily="18" charset="0"/>
              </a:rPr>
              <a:t>Recommendation 39 </a:t>
            </a:r>
          </a:p>
          <a:p>
            <a:pPr algn="just"/>
            <a:r>
              <a:rPr lang="en-US" dirty="0" smtClean="0">
                <a:latin typeface="Times New Roman" pitchFamily="18" charset="0"/>
                <a:cs typeface="Times New Roman" pitchFamily="18" charset="0"/>
              </a:rPr>
              <a:t>Proper protection for workers, which permits better follow-up for people of advanced age, comes about through a better knowledge of occupational diseases. This necessarily entails training medical staff in occupational medicine. </a:t>
            </a:r>
          </a:p>
          <a:p>
            <a:pPr algn="just"/>
            <a:r>
              <a:rPr lang="en-US" dirty="0" smtClean="0">
                <a:latin typeface="Times New Roman" pitchFamily="18" charset="0"/>
                <a:cs typeface="Times New Roman" pitchFamily="18" charset="0"/>
              </a:rPr>
              <a:t>Similarly, pre-retirement medical checks would allow the effects of occupational disease upon the individual to be detected and appropriate steps to be planned.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77500" lnSpcReduction="20000"/>
          </a:bodyPr>
          <a:lstStyle/>
          <a:p>
            <a:pPr algn="just">
              <a:buNone/>
            </a:pPr>
            <a:r>
              <a:rPr lang="en-US" dirty="0" smtClean="0">
                <a:latin typeface="Times New Roman" pitchFamily="18" charset="0"/>
                <a:cs typeface="Times New Roman" pitchFamily="18" charset="0"/>
              </a:rPr>
              <a:t>Recommendation 40 </a:t>
            </a:r>
          </a:p>
          <a:p>
            <a:pPr algn="just"/>
            <a:r>
              <a:rPr lang="en-US" dirty="0" smtClean="0">
                <a:latin typeface="Times New Roman" pitchFamily="18" charset="0"/>
                <a:cs typeface="Times New Roman" pitchFamily="18" charset="0"/>
              </a:rPr>
              <a:t>Governments should take or encourage measures that will ensure a smooth and gradual transition from active working life to retirement, and in addition make the age of entitlement to a pension more flexible. Such measures would include pre-retirement courses and lightening the work-load during the last years of the working life, for example by modifying the conditions of work and the working environment of the work organization and by promoting a gradual reduction of work-time. </a:t>
            </a:r>
          </a:p>
          <a:p>
            <a:pPr algn="just">
              <a:buNone/>
            </a:pPr>
            <a:r>
              <a:rPr lang="en-US" dirty="0" smtClean="0">
                <a:latin typeface="Times New Roman" pitchFamily="18" charset="0"/>
                <a:cs typeface="Times New Roman" pitchFamily="18" charset="0"/>
              </a:rPr>
              <a:t>Recommendation 41 </a:t>
            </a:r>
          </a:p>
          <a:p>
            <a:pPr algn="just"/>
            <a:r>
              <a:rPr lang="en-US" dirty="0" smtClean="0">
                <a:latin typeface="Times New Roman" pitchFamily="18" charset="0"/>
                <a:cs typeface="Times New Roman" pitchFamily="18" charset="0"/>
              </a:rPr>
              <a:t>Governments should apply internationally adopted standards concerning older workers. In addition, at the international level, approaches and guidelines concerning the special needs of these workers should continue to be developed. </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92500" lnSpcReduction="10000"/>
          </a:bodyPr>
          <a:lstStyle/>
          <a:p>
            <a:pPr algn="just">
              <a:buNone/>
            </a:pPr>
            <a:r>
              <a:rPr lang="en-US" dirty="0" smtClean="0">
                <a:latin typeface="Times New Roman" pitchFamily="18" charset="0"/>
                <a:cs typeface="Times New Roman" pitchFamily="18" charset="0"/>
              </a:rPr>
              <a:t>Recommendation 42 </a:t>
            </a:r>
          </a:p>
          <a:p>
            <a:pPr algn="just"/>
            <a:r>
              <a:rPr lang="en-US" dirty="0" smtClean="0">
                <a:latin typeface="Times New Roman" pitchFamily="18" charset="0"/>
                <a:cs typeface="Times New Roman" pitchFamily="18" charset="0"/>
              </a:rPr>
              <a:t>For the maintenance of social security rights, measures should be taken, particularly through bilateral or multilateral conventions, to guarantee to legitimate migrant workers full social coverage in the receiving country as well as maintenance of social security rights acquired, especially  regarding pensions, if they return to their country of origin. Similarly, migrant workers returning to their countries should be afforded special conditions facilitating their reintegration, particularly with regard to housing. </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a:bodyPr>
          <a:lstStyle/>
          <a:p>
            <a:pPr algn="just">
              <a:buNone/>
            </a:pPr>
            <a:r>
              <a:rPr lang="en-US" dirty="0" smtClean="0">
                <a:latin typeface="Times New Roman" pitchFamily="18" charset="0"/>
                <a:cs typeface="Times New Roman" pitchFamily="18" charset="0"/>
              </a:rPr>
              <a:t>Recommendation 43 </a:t>
            </a:r>
          </a:p>
          <a:p>
            <a:pPr algn="just"/>
            <a:r>
              <a:rPr lang="en-US" dirty="0" smtClean="0">
                <a:latin typeface="Times New Roman" pitchFamily="18" charset="0"/>
                <a:cs typeface="Times New Roman" pitchFamily="18" charset="0"/>
              </a:rPr>
              <a:t>As far as possible, groups of refugees accepted by a country should include elderly persons as well as adults and children, and efforts should be made to keep family groups intact and to ensure that appropriate housing and services are provided. </a:t>
            </a:r>
          </a:p>
          <a:p>
            <a:pPr algn="just">
              <a:buNone/>
            </a:pPr>
            <a:r>
              <a:rPr lang="en-US" b="1" dirty="0" smtClean="0">
                <a:latin typeface="Times New Roman" pitchFamily="18" charset="0"/>
                <a:cs typeface="Times New Roman" pitchFamily="18" charset="0"/>
              </a:rPr>
              <a:t>(g) Education </a:t>
            </a:r>
          </a:p>
          <a:p>
            <a:pPr algn="just">
              <a:buNone/>
            </a:pPr>
            <a:r>
              <a:rPr lang="en-US" dirty="0" smtClean="0">
                <a:latin typeface="Times New Roman" pitchFamily="18" charset="0"/>
                <a:cs typeface="Times New Roman" pitchFamily="18" charset="0"/>
              </a:rPr>
              <a:t>Recommendation 44 </a:t>
            </a:r>
          </a:p>
          <a:p>
            <a:pPr algn="just"/>
            <a:r>
              <a:rPr lang="en-US" dirty="0" smtClean="0">
                <a:latin typeface="Times New Roman" pitchFamily="18" charset="0"/>
                <a:cs typeface="Times New Roman" pitchFamily="18" charset="0"/>
              </a:rPr>
              <a:t>Educational </a:t>
            </a:r>
            <a:r>
              <a:rPr lang="en-US" dirty="0" err="1" smtClean="0">
                <a:latin typeface="Times New Roman" pitchFamily="18" charset="0"/>
                <a:cs typeface="Times New Roman" pitchFamily="18" charset="0"/>
              </a:rPr>
              <a:t>programmes</a:t>
            </a:r>
            <a:r>
              <a:rPr lang="en-US" dirty="0" smtClean="0">
                <a:latin typeface="Times New Roman" pitchFamily="18" charset="0"/>
                <a:cs typeface="Times New Roman" pitchFamily="18" charset="0"/>
              </a:rPr>
              <a:t> featuring the elderly as the teachers and transmitters of knowledge, culture and spiritual values should be developed.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buNone/>
            </a:pPr>
            <a:r>
              <a:rPr lang="en-US" dirty="0" smtClean="0">
                <a:latin typeface="Times New Roman" pitchFamily="18" charset="0"/>
                <a:cs typeface="Times New Roman" pitchFamily="18" charset="0"/>
              </a:rPr>
              <a:t>Recommendation 45 </a:t>
            </a:r>
          </a:p>
          <a:p>
            <a:pPr algn="just"/>
            <a:r>
              <a:rPr lang="en-US" dirty="0" smtClean="0">
                <a:latin typeface="Times New Roman" pitchFamily="18" charset="0"/>
                <a:cs typeface="Times New Roman" pitchFamily="18" charset="0"/>
              </a:rPr>
              <a:t>As a basic human right, education must be made available without discrimination against the elderly. Educational policies should reflect the principle of the right to education of the aging, through the appropriate allocation of resources and in suitable education </a:t>
            </a:r>
            <a:r>
              <a:rPr lang="en-US" dirty="0" err="1" smtClean="0">
                <a:latin typeface="Times New Roman" pitchFamily="18" charset="0"/>
                <a:cs typeface="Times New Roman" pitchFamily="18" charset="0"/>
              </a:rPr>
              <a:t>programmes</a:t>
            </a:r>
            <a:r>
              <a:rPr lang="en-US" dirty="0" smtClean="0">
                <a:latin typeface="Times New Roman" pitchFamily="18" charset="0"/>
                <a:cs typeface="Times New Roman" pitchFamily="18" charset="0"/>
              </a:rPr>
              <a:t>. Care should be taken to adapt educational methods to the capacities of the elderly, so that they may participate equitably in and profit from any education provided. The need for continuing adult education at all levels should be recognized and encouraged. Consideration should be given to the idea of university education for the elderly. </a:t>
            </a:r>
          </a:p>
          <a:p>
            <a:pPr algn="just">
              <a:buNone/>
            </a:pPr>
            <a:r>
              <a:rPr lang="en-US" dirty="0" smtClean="0">
                <a:latin typeface="Times New Roman" pitchFamily="18" charset="0"/>
                <a:cs typeface="Times New Roman" pitchFamily="18" charset="0"/>
              </a:rPr>
              <a:t>Recommendation 46 </a:t>
            </a:r>
          </a:p>
          <a:p>
            <a:pPr algn="just"/>
            <a:r>
              <a:rPr lang="en-US" dirty="0" smtClean="0">
                <a:latin typeface="Times New Roman" pitchFamily="18" charset="0"/>
                <a:cs typeface="Times New Roman" pitchFamily="18" charset="0"/>
              </a:rPr>
              <a:t>A co-</a:t>
            </a:r>
            <a:r>
              <a:rPr lang="en-US" dirty="0" err="1" smtClean="0">
                <a:latin typeface="Times New Roman" pitchFamily="18" charset="0"/>
                <a:cs typeface="Times New Roman" pitchFamily="18" charset="0"/>
              </a:rPr>
              <a:t>ordinated</a:t>
            </a:r>
            <a:r>
              <a:rPr lang="en-US" dirty="0" smtClean="0">
                <a:latin typeface="Times New Roman" pitchFamily="18" charset="0"/>
                <a:cs typeface="Times New Roman" pitchFamily="18" charset="0"/>
              </a:rPr>
              <a:t> effort by the mass media should be undertaken to highlight the positive aspects of the aging process and of the aging themselves.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70000" lnSpcReduction="20000"/>
          </a:bodyPr>
          <a:lstStyle/>
          <a:p>
            <a:pPr algn="just">
              <a:buNone/>
            </a:pPr>
            <a:r>
              <a:rPr lang="en-US" dirty="0" smtClean="0">
                <a:latin typeface="Times New Roman" pitchFamily="18" charset="0"/>
                <a:cs typeface="Times New Roman" pitchFamily="18" charset="0"/>
              </a:rPr>
              <a:t>Recommendation 47 </a:t>
            </a:r>
          </a:p>
          <a:p>
            <a:pPr algn="just"/>
            <a:r>
              <a:rPr lang="en-US" dirty="0" smtClean="0">
                <a:latin typeface="Times New Roman" pitchFamily="18" charset="0"/>
                <a:cs typeface="Times New Roman" pitchFamily="18" charset="0"/>
              </a:rPr>
              <a:t>In accordance with the concept of life-long education promulgated by the United Nations Educational, Scientific and Cultural Organization (UNESCO), informal, community-based and recreation-oriented </a:t>
            </a:r>
            <a:r>
              <a:rPr lang="en-US" dirty="0" err="1" smtClean="0">
                <a:latin typeface="Times New Roman" pitchFamily="18" charset="0"/>
                <a:cs typeface="Times New Roman" pitchFamily="18" charset="0"/>
              </a:rPr>
              <a:t>programmes</a:t>
            </a:r>
            <a:r>
              <a:rPr lang="en-US" dirty="0" smtClean="0">
                <a:latin typeface="Times New Roman" pitchFamily="18" charset="0"/>
                <a:cs typeface="Times New Roman" pitchFamily="18" charset="0"/>
              </a:rPr>
              <a:t> for the aging should be promoted in order to help them develop a sense of self-reliance and community responsibility. Such </a:t>
            </a:r>
            <a:r>
              <a:rPr lang="en-US" dirty="0" err="1" smtClean="0">
                <a:latin typeface="Times New Roman" pitchFamily="18" charset="0"/>
                <a:cs typeface="Times New Roman" pitchFamily="18" charset="0"/>
              </a:rPr>
              <a:t>programmes</a:t>
            </a:r>
            <a:r>
              <a:rPr lang="en-US" dirty="0" smtClean="0">
                <a:latin typeface="Times New Roman" pitchFamily="18" charset="0"/>
                <a:cs typeface="Times New Roman" pitchFamily="18" charset="0"/>
              </a:rPr>
              <a:t> should enjoy the support of national Governments and international organizations. </a:t>
            </a:r>
          </a:p>
          <a:p>
            <a:pPr algn="just">
              <a:buNone/>
            </a:pPr>
            <a:r>
              <a:rPr lang="en-US" dirty="0" smtClean="0">
                <a:latin typeface="Times New Roman" pitchFamily="18" charset="0"/>
                <a:cs typeface="Times New Roman" pitchFamily="18" charset="0"/>
              </a:rPr>
              <a:t>Recommendation 48 </a:t>
            </a:r>
          </a:p>
          <a:p>
            <a:pPr algn="just"/>
            <a:r>
              <a:rPr lang="en-US" dirty="0" smtClean="0">
                <a:latin typeface="Times New Roman" pitchFamily="18" charset="0"/>
                <a:cs typeface="Times New Roman" pitchFamily="18" charset="0"/>
              </a:rPr>
              <a:t>Governments and international organizations should support </a:t>
            </a:r>
            <a:r>
              <a:rPr lang="en-US" dirty="0" err="1" smtClean="0">
                <a:latin typeface="Times New Roman" pitchFamily="18" charset="0"/>
                <a:cs typeface="Times New Roman" pitchFamily="18" charset="0"/>
              </a:rPr>
              <a:t>programmes</a:t>
            </a:r>
            <a:r>
              <a:rPr lang="en-US" dirty="0" smtClean="0">
                <a:latin typeface="Times New Roman" pitchFamily="18" charset="0"/>
                <a:cs typeface="Times New Roman" pitchFamily="18" charset="0"/>
              </a:rPr>
              <a:t> aimed at providing the elderly with easier physical access to cultural institutions (museums, theatres, opera houses, concert halls, cinemas etc.) in order to encourage their greater participation in leisure activities and the creative use of their time. Furthermore, cultural </a:t>
            </a:r>
            <a:r>
              <a:rPr lang="en-US" dirty="0" err="1" smtClean="0">
                <a:latin typeface="Times New Roman" pitchFamily="18" charset="0"/>
                <a:cs typeface="Times New Roman" pitchFamily="18" charset="0"/>
              </a:rPr>
              <a:t>centres</a:t>
            </a:r>
            <a:r>
              <a:rPr lang="en-US" dirty="0" smtClean="0">
                <a:latin typeface="Times New Roman" pitchFamily="18" charset="0"/>
                <a:cs typeface="Times New Roman" pitchFamily="18" charset="0"/>
              </a:rPr>
              <a:t> should be asked to organize for and with the elderly workshops in such fields as handicrafts, fine arts and music, where the elderly can play an active role both as audience and participants. </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0000" lnSpcReduction="20000"/>
          </a:bodyPr>
          <a:lstStyle/>
          <a:p>
            <a:pPr algn="just">
              <a:buNone/>
            </a:pPr>
            <a:r>
              <a:rPr lang="en-US" dirty="0" smtClean="0">
                <a:latin typeface="Times New Roman" pitchFamily="18" charset="0"/>
                <a:cs typeface="Times New Roman" pitchFamily="18" charset="0"/>
              </a:rPr>
              <a:t>Recommendation 49 </a:t>
            </a:r>
          </a:p>
          <a:p>
            <a:pPr algn="just"/>
            <a:r>
              <a:rPr lang="en-US" dirty="0" smtClean="0">
                <a:latin typeface="Times New Roman" pitchFamily="18" charset="0"/>
                <a:cs typeface="Times New Roman" pitchFamily="18" charset="0"/>
              </a:rPr>
              <a:t>Governments and international organizations concerned with the problems of aging should initiate </a:t>
            </a:r>
            <a:r>
              <a:rPr lang="en-US" dirty="0" err="1" smtClean="0">
                <a:latin typeface="Times New Roman" pitchFamily="18" charset="0"/>
                <a:cs typeface="Times New Roman" pitchFamily="18" charset="0"/>
              </a:rPr>
              <a:t>programmes</a:t>
            </a:r>
            <a:r>
              <a:rPr lang="en-US" dirty="0" smtClean="0">
                <a:latin typeface="Times New Roman" pitchFamily="18" charset="0"/>
                <a:cs typeface="Times New Roman" pitchFamily="18" charset="0"/>
              </a:rPr>
              <a:t> aimed at educating the general public with regard to the aging process and the aging. Such activities should start from early childhood and continue through all levels of the formal school system. </a:t>
            </a:r>
          </a:p>
          <a:p>
            <a:pPr algn="just">
              <a:buNone/>
            </a:pPr>
            <a:r>
              <a:rPr lang="en-US" dirty="0" smtClean="0">
                <a:latin typeface="Times New Roman" pitchFamily="18" charset="0"/>
                <a:cs typeface="Times New Roman" pitchFamily="18" charset="0"/>
              </a:rPr>
              <a:t>Recommendation 50 </a:t>
            </a:r>
          </a:p>
          <a:p>
            <a:pPr algn="just"/>
            <a:r>
              <a:rPr lang="en-US" dirty="0" smtClean="0">
                <a:latin typeface="Times New Roman" pitchFamily="18" charset="0"/>
                <a:cs typeface="Times New Roman" pitchFamily="18" charset="0"/>
              </a:rPr>
              <a:t>Where stereotypes of the aging person exist, efforts by the media, educational institutions, Governments, non-governmental organizations and the aging themselves should be devoted to overcoming the stereotyping of older persons as always manifesting physical and psychological disabilities, incapable of functioning independently and having neither role nor status in society. These efforts are necessary for achieving an age-integrated society. </a:t>
            </a:r>
          </a:p>
          <a:p>
            <a:pPr algn="just">
              <a:buNone/>
            </a:pPr>
            <a:r>
              <a:rPr lang="en-US" dirty="0" smtClean="0">
                <a:latin typeface="Times New Roman" pitchFamily="18" charset="0"/>
                <a:cs typeface="Times New Roman" pitchFamily="18" charset="0"/>
              </a:rPr>
              <a:t>Recommendation 51 </a:t>
            </a:r>
          </a:p>
          <a:p>
            <a:pPr algn="just"/>
            <a:r>
              <a:rPr lang="en-US" dirty="0" smtClean="0">
                <a:latin typeface="Times New Roman" pitchFamily="18" charset="0"/>
                <a:cs typeface="Times New Roman" pitchFamily="18" charset="0"/>
              </a:rPr>
              <a:t>Comprehensive information on all aspects of their lives should be made available to the aging in a clear and understandable form. </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International Conference On Population And Development (ICPD)</a:t>
            </a:r>
            <a:endParaRPr lang="en-US" dirty="0"/>
          </a:p>
        </p:txBody>
      </p:sp>
      <p:sp>
        <p:nvSpPr>
          <p:cNvPr id="3" name="Content Placeholder 2"/>
          <p:cNvSpPr>
            <a:spLocks noGrp="1"/>
          </p:cNvSpPr>
          <p:nvPr>
            <p:ph idx="1"/>
          </p:nvPr>
        </p:nvSpPr>
        <p:spPr/>
        <p:txBody>
          <a:bodyPr>
            <a:noAutofit/>
          </a:bodyPr>
          <a:lstStyle/>
          <a:p>
            <a:pPr algn="just"/>
            <a:r>
              <a:rPr lang="en-US" sz="2400" dirty="0" smtClean="0">
                <a:latin typeface="Times New Roman" pitchFamily="18" charset="0"/>
                <a:cs typeface="Times New Roman" pitchFamily="18" charset="0"/>
              </a:rPr>
              <a:t>The ICPD was a United Nations conference, organized principally by the United Nations Population Fund (UNFPA) and the Population Division of the UN Department for Economic and Social Information and Policy Analysis.</a:t>
            </a:r>
          </a:p>
          <a:p>
            <a:pPr algn="just"/>
            <a:r>
              <a:rPr lang="en-US" sz="2400" dirty="0" smtClean="0">
                <a:latin typeface="Times New Roman" pitchFamily="18" charset="0"/>
                <a:cs typeface="Times New Roman" pitchFamily="18" charset="0"/>
              </a:rPr>
              <a:t>The International Conference on Population and Development (ICPD) met in Cairo, Egypt, September 5-13, 1994, with 20,000 government delegates, UN representatives, NGOs and media representatives participating. </a:t>
            </a:r>
          </a:p>
          <a:p>
            <a:pPr algn="just"/>
            <a:r>
              <a:rPr lang="en-US" sz="2400" dirty="0" smtClean="0">
                <a:latin typeface="Times New Roman" pitchFamily="18" charset="0"/>
                <a:cs typeface="Times New Roman" pitchFamily="18" charset="0"/>
              </a:rPr>
              <a:t>The issue of abortion received most attention, but conference participants also addressed immigration policy, reproductive health and reproductive rights, the empowerment of women, urbanization, and access to health care.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ICPD</a:t>
            </a:r>
            <a:endParaRPr lang="en-US" dirty="0"/>
          </a:p>
        </p:txBody>
      </p:sp>
      <p:sp>
        <p:nvSpPr>
          <p:cNvPr id="3" name="Content Placeholder 2"/>
          <p:cNvSpPr>
            <a:spLocks noGrp="1"/>
          </p:cNvSpPr>
          <p:nvPr>
            <p:ph idx="1"/>
          </p:nvPr>
        </p:nvSpPr>
        <p:spPr/>
        <p:txBody>
          <a:bodyPr>
            <a:normAutofit fontScale="62500" lnSpcReduction="20000"/>
          </a:bodyPr>
          <a:lstStyle/>
          <a:p>
            <a:pPr algn="just">
              <a:buNone/>
            </a:pPr>
            <a:r>
              <a:rPr lang="en-US" dirty="0" smtClean="0">
                <a:latin typeface="Times New Roman" pitchFamily="18" charset="0"/>
                <a:cs typeface="Times New Roman" pitchFamily="18" charset="0"/>
              </a:rPr>
              <a:t>Principle 1</a:t>
            </a:r>
          </a:p>
          <a:p>
            <a:pPr algn="just"/>
            <a:r>
              <a:rPr lang="en-US" b="1" dirty="0" smtClean="0">
                <a:latin typeface="Times New Roman" pitchFamily="18" charset="0"/>
                <a:cs typeface="Times New Roman" pitchFamily="18" charset="0"/>
              </a:rPr>
              <a:t>All human beings are born free and equal in dignity and rights.</a:t>
            </a:r>
          </a:p>
          <a:p>
            <a:pPr algn="just">
              <a:buNone/>
            </a:pPr>
            <a:r>
              <a:rPr lang="en-US" dirty="0" smtClean="0">
                <a:latin typeface="Times New Roman" pitchFamily="18" charset="0"/>
                <a:cs typeface="Times New Roman" pitchFamily="18" charset="0"/>
              </a:rPr>
              <a:t>	 Everyone is entitled to all the rights and freedoms set forth in the Universal Declaration of Human Rights, without distinction of any kind, such as race, </a:t>
            </a:r>
            <a:r>
              <a:rPr lang="en-US" dirty="0" err="1" smtClean="0">
                <a:latin typeface="Times New Roman" pitchFamily="18" charset="0"/>
                <a:cs typeface="Times New Roman" pitchFamily="18" charset="0"/>
              </a:rPr>
              <a:t>colour</a:t>
            </a:r>
            <a:r>
              <a:rPr lang="en-US" dirty="0" smtClean="0">
                <a:latin typeface="Times New Roman" pitchFamily="18" charset="0"/>
                <a:cs typeface="Times New Roman" pitchFamily="18" charset="0"/>
              </a:rPr>
              <a:t>, sex, language, religion, political or other opinion, national or social origin, property, birth or other status. Everyone has the right to life, liberty and security of person.</a:t>
            </a:r>
          </a:p>
          <a:p>
            <a:pPr algn="just">
              <a:buNone/>
            </a:pPr>
            <a:r>
              <a:rPr lang="en-US" dirty="0" smtClean="0">
                <a:latin typeface="Times New Roman" pitchFamily="18" charset="0"/>
                <a:cs typeface="Times New Roman" pitchFamily="18" charset="0"/>
              </a:rPr>
              <a:t>Principle 2</a:t>
            </a:r>
          </a:p>
          <a:p>
            <a:pPr algn="just"/>
            <a:r>
              <a:rPr lang="en-US" b="1" dirty="0" smtClean="0">
                <a:latin typeface="Times New Roman" pitchFamily="18" charset="0"/>
                <a:cs typeface="Times New Roman" pitchFamily="18" charset="0"/>
              </a:rPr>
              <a:t>Human beings are at the centre of concerns for sustainable development</a:t>
            </a: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They are entitled to a healthy and productive life in harmony with nature. People are the most important and valuable resource of any nation. Countries should ensure that all individuals are given the opportunity to make the most of their potential. They have the right to an adequate standard of living for themselves and their families, including adequate food, clothing, housing, water and sanitation.</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Autofit/>
          </a:bodyPr>
          <a:lstStyle/>
          <a:p>
            <a:r>
              <a:rPr lang="en-US" sz="2400" dirty="0" smtClean="0"/>
              <a:t/>
            </a:r>
            <a:br>
              <a:rPr lang="en-US" sz="2400" dirty="0" smtClean="0"/>
            </a:br>
            <a:r>
              <a:rPr lang="en-US" sz="2400" dirty="0" smtClean="0"/>
              <a:t/>
            </a:r>
            <a:br>
              <a:rPr lang="en-US" sz="2400" dirty="0" smtClean="0"/>
            </a:br>
            <a:r>
              <a:rPr lang="en-US" sz="2400" b="1" dirty="0" smtClean="0"/>
              <a:t>United Nations Principles for Older Person</a:t>
            </a:r>
            <a:br>
              <a:rPr lang="en-US" sz="2400" b="1" dirty="0" smtClean="0"/>
            </a:br>
            <a:r>
              <a:rPr lang="en-US" sz="2400" b="1" dirty="0" smtClean="0"/>
              <a:t>Adopted by General Assembly resolution 46/91 of 16 December 1991</a:t>
            </a:r>
            <a:r>
              <a:rPr lang="en-US" sz="2400" dirty="0" smtClean="0"/>
              <a:t/>
            </a:r>
            <a:br>
              <a:rPr lang="en-US" sz="2400" dirty="0" smtClean="0"/>
            </a:br>
            <a:endParaRPr lang="en-US" sz="2400" dirty="0"/>
          </a:p>
        </p:txBody>
      </p:sp>
      <p:sp>
        <p:nvSpPr>
          <p:cNvPr id="3" name="Content Placeholder 2"/>
          <p:cNvSpPr>
            <a:spLocks noGrp="1"/>
          </p:cNvSpPr>
          <p:nvPr>
            <p:ph idx="1"/>
          </p:nvPr>
        </p:nvSpPr>
        <p:spPr/>
        <p:txBody>
          <a:bodyPr>
            <a:normAutofit fontScale="70000" lnSpcReduction="20000"/>
          </a:bodyPr>
          <a:lstStyle/>
          <a:p>
            <a:pPr algn="just"/>
            <a:r>
              <a:rPr lang="en-US" b="1" dirty="0" smtClean="0">
                <a:latin typeface="Times New Roman" pitchFamily="18" charset="0"/>
                <a:cs typeface="Times New Roman" pitchFamily="18" charset="0"/>
              </a:rPr>
              <a:t>Independence</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1. Older persons should have access to adequate food, water, shelter, clothing and health care through the provision of income, family and community support and self-help.</a:t>
            </a:r>
          </a:p>
          <a:p>
            <a:pPr algn="just">
              <a:buNone/>
            </a:pPr>
            <a:r>
              <a:rPr lang="en-US" dirty="0" smtClean="0">
                <a:latin typeface="Times New Roman" pitchFamily="18" charset="0"/>
                <a:cs typeface="Times New Roman" pitchFamily="18" charset="0"/>
              </a:rPr>
              <a:t>2. Older persons should have the opportunity to work or to have access to other income-generating opportunities.</a:t>
            </a:r>
          </a:p>
          <a:p>
            <a:pPr algn="just">
              <a:buNone/>
            </a:pPr>
            <a:r>
              <a:rPr lang="en-US" dirty="0" smtClean="0">
                <a:latin typeface="Times New Roman" pitchFamily="18" charset="0"/>
                <a:cs typeface="Times New Roman" pitchFamily="18" charset="0"/>
              </a:rPr>
              <a:t>3. Older persons should be able to participate in determining when and at what pace withdrawal from the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force takes place.</a:t>
            </a:r>
          </a:p>
          <a:p>
            <a:pPr algn="just">
              <a:buNone/>
            </a:pPr>
            <a:r>
              <a:rPr lang="en-US" dirty="0" smtClean="0">
                <a:latin typeface="Times New Roman" pitchFamily="18" charset="0"/>
                <a:cs typeface="Times New Roman" pitchFamily="18" charset="0"/>
              </a:rPr>
              <a:t>4. Older persons should have access to appropriate educational and training </a:t>
            </a:r>
            <a:r>
              <a:rPr lang="en-US" dirty="0" err="1" smtClean="0">
                <a:latin typeface="Times New Roman" pitchFamily="18" charset="0"/>
                <a:cs typeface="Times New Roman" pitchFamily="18" charset="0"/>
              </a:rPr>
              <a:t>programmes</a:t>
            </a: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5. Older persons should be able to live in environments that are safe and adaptable to personal preferences and changing capacities.</a:t>
            </a:r>
          </a:p>
          <a:p>
            <a:pPr algn="just">
              <a:buNone/>
            </a:pPr>
            <a:r>
              <a:rPr lang="en-US" dirty="0" smtClean="0">
                <a:latin typeface="Times New Roman" pitchFamily="18" charset="0"/>
                <a:cs typeface="Times New Roman" pitchFamily="18" charset="0"/>
              </a:rPr>
              <a:t>6. Older persons should be able to reside at home for as long as possible.</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latin typeface="Times New Roman" pitchFamily="18" charset="0"/>
                <a:cs typeface="Times New Roman" pitchFamily="18" charset="0"/>
              </a:rPr>
              <a:t>Principle 3</a:t>
            </a:r>
          </a:p>
          <a:p>
            <a:pPr algn="just"/>
            <a:r>
              <a:rPr lang="en-US" b="1" dirty="0" smtClean="0">
                <a:latin typeface="Times New Roman" pitchFamily="18" charset="0"/>
                <a:cs typeface="Times New Roman" pitchFamily="18" charset="0"/>
              </a:rPr>
              <a:t>The right to development is a universal and inalienable right and an integral part of fundamental human rights, and the human person is the central subject of development.</a:t>
            </a:r>
          </a:p>
          <a:p>
            <a:pPr algn="just">
              <a:buNone/>
            </a:pPr>
            <a:r>
              <a:rPr lang="en-US" dirty="0" smtClean="0">
                <a:latin typeface="Times New Roman" pitchFamily="18" charset="0"/>
                <a:cs typeface="Times New Roman" pitchFamily="18" charset="0"/>
              </a:rPr>
              <a:t>	While development facilitates the enjoyment of all human rights, the lack of development may not be invoked to justify the abridgement of internationally recognized human rights. The right to development must be fulfilled so as to equitably meet the population, development and environment needs of present and future generations.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gn="just">
              <a:buNone/>
            </a:pPr>
            <a:r>
              <a:rPr lang="en-US" dirty="0" smtClean="0">
                <a:latin typeface="Times New Roman" pitchFamily="18" charset="0"/>
                <a:cs typeface="Times New Roman" pitchFamily="18" charset="0"/>
              </a:rPr>
              <a:t>Principle 4</a:t>
            </a:r>
          </a:p>
          <a:p>
            <a:pPr algn="just"/>
            <a:r>
              <a:rPr lang="en-US" b="1" dirty="0" smtClean="0">
                <a:latin typeface="Times New Roman" pitchFamily="18" charset="0"/>
                <a:cs typeface="Times New Roman" pitchFamily="18" charset="0"/>
              </a:rPr>
              <a:t>Advancing gender equality and equity and the empowerment of women, and the elimination of all kinds of violence against women, and ensuring women's ability to control their own fertility, are cornerstones of population and development- related </a:t>
            </a:r>
            <a:r>
              <a:rPr lang="en-US" b="1" dirty="0" err="1" smtClean="0">
                <a:latin typeface="Times New Roman" pitchFamily="18" charset="0"/>
                <a:cs typeface="Times New Roman" pitchFamily="18" charset="0"/>
              </a:rPr>
              <a:t>programmes</a:t>
            </a:r>
            <a:r>
              <a:rPr lang="en-US" b="1"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The human rights of women and the girl child are an inalienable, integral and indivisible part of universal human rights. The full and equal participation of women in civil, cultural, economic, political and social life, at the national, regional and international levels, and the eradication of all forms of discrimination on grounds of sex, are priority objectives of the international community.</a:t>
            </a:r>
          </a:p>
          <a:p>
            <a:pPr algn="just">
              <a:buNone/>
            </a:pPr>
            <a:r>
              <a:rPr lang="en-US" dirty="0" smtClean="0">
                <a:latin typeface="Times New Roman" pitchFamily="18" charset="0"/>
                <a:cs typeface="Times New Roman" pitchFamily="18" charset="0"/>
              </a:rPr>
              <a:t>Principle 5</a:t>
            </a:r>
          </a:p>
          <a:p>
            <a:pPr algn="just"/>
            <a:r>
              <a:rPr lang="en-US" dirty="0" smtClean="0">
                <a:latin typeface="Times New Roman" pitchFamily="18" charset="0"/>
                <a:cs typeface="Times New Roman" pitchFamily="18" charset="0"/>
              </a:rPr>
              <a:t>Population-related goals and policies are integral parts of cultural, economic and social development, the principal aim of which is to improve the quality of life of all people.</a:t>
            </a:r>
          </a:p>
          <a:p>
            <a:pPr algn="just"/>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buNone/>
            </a:pPr>
            <a:r>
              <a:rPr lang="en-US" dirty="0" smtClean="0">
                <a:latin typeface="Times New Roman" pitchFamily="18" charset="0"/>
                <a:cs typeface="Times New Roman" pitchFamily="18" charset="0"/>
              </a:rPr>
              <a:t>Principle 6</a:t>
            </a:r>
          </a:p>
          <a:p>
            <a:pPr algn="just"/>
            <a:r>
              <a:rPr lang="en-US" b="1" dirty="0" smtClean="0">
                <a:latin typeface="Times New Roman" pitchFamily="18" charset="0"/>
                <a:cs typeface="Times New Roman" pitchFamily="18" charset="0"/>
              </a:rPr>
              <a:t>Sustainable development as a means to ensure human well-being, equitably shared by all people today and in the future, requires that the interrelationships between population, resources, the environment and development should be fully recognized, properly managed and brought into harmonious, dynamic balance.</a:t>
            </a:r>
          </a:p>
          <a:p>
            <a:pPr algn="just">
              <a:buNone/>
            </a:pPr>
            <a:r>
              <a:rPr lang="en-US" dirty="0" smtClean="0">
                <a:latin typeface="Times New Roman" pitchFamily="18" charset="0"/>
                <a:cs typeface="Times New Roman" pitchFamily="18" charset="0"/>
              </a:rPr>
              <a:t>	To achieve sustainable development and a higher quality of life for all people, States should reduce and eliminate unsustainable patterns of production and consumption and promote appropriate policies, including population-related policies, in order to meet the needs of current generations without compromising the ability of future generations to meet their own needs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867400"/>
          </a:xfrm>
        </p:spPr>
        <p:txBody>
          <a:bodyPr>
            <a:normAutofit fontScale="62500" lnSpcReduction="20000"/>
          </a:bodyPr>
          <a:lstStyle/>
          <a:p>
            <a:pPr algn="just">
              <a:buNone/>
            </a:pPr>
            <a:r>
              <a:rPr lang="en-US" dirty="0" smtClean="0">
                <a:latin typeface="Times New Roman" pitchFamily="18" charset="0"/>
                <a:cs typeface="Times New Roman" pitchFamily="18" charset="0"/>
              </a:rPr>
              <a:t>Principle 7</a:t>
            </a:r>
          </a:p>
          <a:p>
            <a:pPr algn="just"/>
            <a:r>
              <a:rPr lang="en-US" b="1" dirty="0" smtClean="0">
                <a:latin typeface="Times New Roman" pitchFamily="18" charset="0"/>
                <a:cs typeface="Times New Roman" pitchFamily="18" charset="0"/>
              </a:rPr>
              <a:t>All States and all people shall cooperate in the essential task of eradicating poverty as an indispensable requirement for sustainable development, in order to decrease the disparities in standards of living and better meet the needs of the majority of the people of the world. </a:t>
            </a:r>
          </a:p>
          <a:p>
            <a:pPr algn="just">
              <a:buNone/>
            </a:pPr>
            <a:r>
              <a:rPr lang="en-US" dirty="0" smtClean="0">
                <a:latin typeface="Times New Roman" pitchFamily="18" charset="0"/>
                <a:cs typeface="Times New Roman" pitchFamily="18" charset="0"/>
              </a:rPr>
              <a:t>	The special situation and needs of developing countries, particularly the least developed, shall be given special priority. Countries with economies in transition, as well as all other countries, need to be fully integrated into the world economy.</a:t>
            </a:r>
          </a:p>
          <a:p>
            <a:pPr algn="just">
              <a:buNone/>
            </a:pPr>
            <a:r>
              <a:rPr lang="en-US" dirty="0" smtClean="0">
                <a:latin typeface="Times New Roman" pitchFamily="18" charset="0"/>
                <a:cs typeface="Times New Roman" pitchFamily="18" charset="0"/>
              </a:rPr>
              <a:t>Principle 8</a:t>
            </a:r>
          </a:p>
          <a:p>
            <a:pPr algn="just"/>
            <a:r>
              <a:rPr lang="en-US" b="1" dirty="0" smtClean="0">
                <a:latin typeface="Times New Roman" pitchFamily="18" charset="0"/>
                <a:cs typeface="Times New Roman" pitchFamily="18" charset="0"/>
              </a:rPr>
              <a:t>Everyone has the right to the enjoyment of the highest attainable standard of physical and mental health. </a:t>
            </a:r>
          </a:p>
          <a:p>
            <a:pPr algn="just">
              <a:buNone/>
            </a:pPr>
            <a:r>
              <a:rPr lang="en-US" dirty="0" smtClean="0">
                <a:latin typeface="Times New Roman" pitchFamily="18" charset="0"/>
                <a:cs typeface="Times New Roman" pitchFamily="18" charset="0"/>
              </a:rPr>
              <a:t>	States should take all appropriate measures to ensure, on a basis of equality of men and women, universal access to health-care services, including those related to reproductive health care, which includes family planning and sexual health. Reproductive health-care </a:t>
            </a:r>
            <a:r>
              <a:rPr lang="en-US" dirty="0" err="1" smtClean="0">
                <a:latin typeface="Times New Roman" pitchFamily="18" charset="0"/>
                <a:cs typeface="Times New Roman" pitchFamily="18" charset="0"/>
              </a:rPr>
              <a:t>programmes</a:t>
            </a:r>
            <a:r>
              <a:rPr lang="en-US" dirty="0" smtClean="0">
                <a:latin typeface="Times New Roman" pitchFamily="18" charset="0"/>
                <a:cs typeface="Times New Roman" pitchFamily="18" charset="0"/>
              </a:rPr>
              <a:t> should provide the widest range of services without any form of coercion. All couples and individuals have the basic right to decide freely and responsibly the number and spacing of their children and to have the information, education and means to do so.</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buNone/>
            </a:pPr>
            <a:r>
              <a:rPr lang="en-US" dirty="0" smtClean="0">
                <a:latin typeface="Times New Roman" pitchFamily="18" charset="0"/>
                <a:cs typeface="Times New Roman" pitchFamily="18" charset="0"/>
              </a:rPr>
              <a:t>Principle 9</a:t>
            </a:r>
          </a:p>
          <a:p>
            <a:pPr algn="just"/>
            <a:r>
              <a:rPr lang="en-US" b="1" dirty="0" smtClean="0">
                <a:latin typeface="Times New Roman" pitchFamily="18" charset="0"/>
                <a:cs typeface="Times New Roman" pitchFamily="18" charset="0"/>
              </a:rPr>
              <a:t>The family is the basic unit of society and as such should be strengthened.</a:t>
            </a:r>
          </a:p>
          <a:p>
            <a:pPr algn="just">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It is entitled to receive comprehensive protection and support. In different cultural. political and social systems. various forms of the family exist. Marriage must be entered into with the free consent of the intending spouses and husband and wife should be equal partners.</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pPr algn="just">
              <a:buNone/>
            </a:pPr>
            <a:r>
              <a:rPr lang="en-US" dirty="0" smtClean="0">
                <a:latin typeface="Times New Roman" pitchFamily="18" charset="0"/>
                <a:cs typeface="Times New Roman" pitchFamily="18" charset="0"/>
              </a:rPr>
              <a:t>Principle 10</a:t>
            </a:r>
          </a:p>
          <a:p>
            <a:pPr algn="just"/>
            <a:r>
              <a:rPr lang="en-US" b="1" dirty="0" smtClean="0">
                <a:latin typeface="Times New Roman" pitchFamily="18" charset="0"/>
                <a:cs typeface="Times New Roman" pitchFamily="18" charset="0"/>
              </a:rPr>
              <a:t>Everyone has the right to education. which shall be directed to the full development of human resources. and human dignity and potential. with particular attention to women and the girl child. </a:t>
            </a:r>
          </a:p>
          <a:p>
            <a:pPr algn="just">
              <a:buNone/>
            </a:pPr>
            <a:r>
              <a:rPr lang="en-US" dirty="0" smtClean="0">
                <a:latin typeface="Times New Roman" pitchFamily="18" charset="0"/>
                <a:cs typeface="Times New Roman" pitchFamily="18" charset="0"/>
              </a:rPr>
              <a:t>	Education should be designed to strengthen respect for human rights and fundamental freedoms. including those relating to population and development. The best interests of the child shall be the guiding principle of those responsible for his or her education and guidance; that responsibility lies in the first place with the parents.</a:t>
            </a:r>
          </a:p>
          <a:p>
            <a:pPr algn="just">
              <a:buNone/>
            </a:pPr>
            <a:r>
              <a:rPr lang="en-US" dirty="0" smtClean="0">
                <a:latin typeface="Times New Roman" pitchFamily="18" charset="0"/>
                <a:cs typeface="Times New Roman" pitchFamily="18" charset="0"/>
              </a:rPr>
              <a:t>Principle 11</a:t>
            </a:r>
          </a:p>
          <a:p>
            <a:pPr algn="just"/>
            <a:r>
              <a:rPr lang="en-US" b="1" dirty="0" smtClean="0">
                <a:latin typeface="Times New Roman" pitchFamily="18" charset="0"/>
                <a:cs typeface="Times New Roman" pitchFamily="18" charset="0"/>
              </a:rPr>
              <a:t>All States and families should give the highest possible priority to children.</a:t>
            </a:r>
          </a:p>
          <a:p>
            <a:pPr algn="just">
              <a:buNone/>
            </a:pPr>
            <a:r>
              <a:rPr lang="en-US" dirty="0" smtClean="0">
                <a:latin typeface="Times New Roman" pitchFamily="18" charset="0"/>
                <a:cs typeface="Times New Roman" pitchFamily="18" charset="0"/>
              </a:rPr>
              <a:t>	 The child has the right to standards of living adequate for its well-being and the right to the highest attainable standards of health and the right to education. The child has the right to be cared for. guided and supported by parents. families and society and to be protected by appropriate legislative. administrative. social and educational measures from all forms of physical or mental violence. injury or abuse. neglect or negligent treatment, maltreatment or exploitation. including sale. trafficking. sexual abuse. And trafficking in its organs.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pPr algn="just">
              <a:buNone/>
            </a:pPr>
            <a:r>
              <a:rPr lang="en-US" dirty="0" smtClean="0">
                <a:latin typeface="Times New Roman" pitchFamily="18" charset="0"/>
                <a:cs typeface="Times New Roman" pitchFamily="18" charset="0"/>
              </a:rPr>
              <a:t>Principle 12</a:t>
            </a:r>
          </a:p>
          <a:p>
            <a:pPr algn="just"/>
            <a:r>
              <a:rPr lang="en-US" b="1" dirty="0" smtClean="0">
                <a:latin typeface="Times New Roman" pitchFamily="18" charset="0"/>
                <a:cs typeface="Times New Roman" pitchFamily="18" charset="0"/>
              </a:rPr>
              <a:t>Countries receiving documented migrants should provide proper treatment and adequate social welfare services for them and their families. and should ensure their physical safety and security, </a:t>
            </a:r>
            <a:r>
              <a:rPr lang="en-US" dirty="0" smtClean="0">
                <a:latin typeface="Times New Roman" pitchFamily="18" charset="0"/>
                <a:cs typeface="Times New Roman" pitchFamily="18" charset="0"/>
              </a:rPr>
              <a:t>bearing in mind the special circumstances and needs of countries. in particular developing countries, attempting to meet these objectives or requirements with regard to undocumented migrants, in conformity with the provisions of relevant conventions and international instruments and documents. Countries should guarantee to all migrants all basic human </a:t>
            </a:r>
            <a:r>
              <a:rPr lang="en-US" dirty="0" err="1" smtClean="0">
                <a:latin typeface="Times New Roman" pitchFamily="18" charset="0"/>
                <a:cs typeface="Times New Roman" pitchFamily="18" charset="0"/>
              </a:rPr>
              <a:t>riqhts</a:t>
            </a:r>
            <a:r>
              <a:rPr lang="en-US" dirty="0" smtClean="0">
                <a:latin typeface="Times New Roman" pitchFamily="18" charset="0"/>
                <a:cs typeface="Times New Roman" pitchFamily="18" charset="0"/>
              </a:rPr>
              <a:t> as included in the Universal Declaration of Human Rights.</a:t>
            </a:r>
          </a:p>
          <a:p>
            <a:pPr algn="just">
              <a:buNone/>
            </a:pPr>
            <a:r>
              <a:rPr lang="en-US" dirty="0" smtClean="0">
                <a:latin typeface="Times New Roman" pitchFamily="18" charset="0"/>
                <a:cs typeface="Times New Roman" pitchFamily="18" charset="0"/>
              </a:rPr>
              <a:t>Principle 13</a:t>
            </a:r>
          </a:p>
          <a:p>
            <a:pPr algn="just"/>
            <a:r>
              <a:rPr lang="en-US" b="1" dirty="0" smtClean="0">
                <a:latin typeface="Times New Roman" pitchFamily="18" charset="0"/>
                <a:cs typeface="Times New Roman" pitchFamily="18" charset="0"/>
              </a:rPr>
              <a:t>Everyone has the right to seek and to enjoy in other countries asylum from persecution.</a:t>
            </a:r>
            <a:r>
              <a:rPr lang="en-US" dirty="0" smtClean="0">
                <a:latin typeface="Times New Roman" pitchFamily="18" charset="0"/>
                <a:cs typeface="Times New Roman" pitchFamily="18" charset="0"/>
              </a:rPr>
              <a:t> States have responsibilities with respect to refugees as set forth in the Geneva Convention on the Status of Refugees and its 1967 Protocol.</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pPr algn="just">
              <a:buNone/>
            </a:pPr>
            <a:r>
              <a:rPr lang="en-US" dirty="0" smtClean="0">
                <a:latin typeface="Times New Roman" pitchFamily="18" charset="0"/>
                <a:cs typeface="Times New Roman" pitchFamily="18" charset="0"/>
              </a:rPr>
              <a:t>Principle 14</a:t>
            </a:r>
          </a:p>
          <a:p>
            <a:pPr algn="just"/>
            <a:r>
              <a:rPr lang="en-US" b="1" dirty="0" smtClean="0">
                <a:latin typeface="Times New Roman" pitchFamily="18" charset="0"/>
                <a:cs typeface="Times New Roman" pitchFamily="18" charset="0"/>
              </a:rPr>
              <a:t>In considering the population and development needs of indigenous people, States should recognize and support their identity, culture and interests, and enable them to participate fully in the economic, political and social life of the country, particularly where their health, education and well-being are affected.</a:t>
            </a:r>
          </a:p>
          <a:p>
            <a:pPr algn="just">
              <a:buNone/>
            </a:pPr>
            <a:r>
              <a:rPr lang="en-US" dirty="0" smtClean="0">
                <a:latin typeface="Times New Roman" pitchFamily="18" charset="0"/>
                <a:cs typeface="Times New Roman" pitchFamily="18" charset="0"/>
              </a:rPr>
              <a:t>Principle 15</a:t>
            </a:r>
          </a:p>
          <a:p>
            <a:pPr algn="just"/>
            <a:r>
              <a:rPr lang="en-US" b="1" dirty="0" smtClean="0">
                <a:latin typeface="Times New Roman" pitchFamily="18" charset="0"/>
                <a:cs typeface="Times New Roman" pitchFamily="18" charset="0"/>
              </a:rPr>
              <a:t>Sustained economic growth, in the context of sustainable development, and social progress require that growth be broadly based, offering equal opportunities to all people. </a:t>
            </a:r>
          </a:p>
          <a:p>
            <a:pPr algn="just">
              <a:buNone/>
            </a:pPr>
            <a:r>
              <a:rPr lang="en-US" dirty="0" smtClean="0">
                <a:latin typeface="Times New Roman" pitchFamily="18" charset="0"/>
                <a:cs typeface="Times New Roman" pitchFamily="18" charset="0"/>
              </a:rPr>
              <a:t>	All countries should recognize their common but differentiated responsibilities. The developed countries acknowledge the responsibility that they bear in the international pursuit of sustainable development, and should continue to improve their efforts to promote sustained economic growth and to narrow imbalances in a manner that can benefit all countries, particularly the developing countries.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ICPD on aging</a:t>
            </a:r>
            <a:endParaRPr lang="en-US" dirty="0"/>
          </a:p>
        </p:txBody>
      </p:sp>
      <p:sp>
        <p:nvSpPr>
          <p:cNvPr id="3" name="Content Placeholder 2"/>
          <p:cNvSpPr>
            <a:spLocks noGrp="1"/>
          </p:cNvSpPr>
          <p:nvPr>
            <p:ph idx="1"/>
          </p:nvPr>
        </p:nvSpPr>
        <p:spPr/>
        <p:txBody>
          <a:bodyPr>
            <a:normAutofit fontScale="85000" lnSpcReduction="20000"/>
          </a:bodyPr>
          <a:lstStyle/>
          <a:p>
            <a:pPr algn="just">
              <a:buNone/>
            </a:pPr>
            <a:r>
              <a:rPr lang="en-US" dirty="0" smtClean="0">
                <a:latin typeface="Times New Roman" pitchFamily="18" charset="0"/>
                <a:cs typeface="Times New Roman" pitchFamily="18" charset="0"/>
              </a:rPr>
              <a:t>(a) To enhance, through appropriate mechanisms, the self-reliance of elderly people, and to create conditions that promote quality of life and enable them to work and live independently in their own communities as long as possible or as desired;</a:t>
            </a:r>
          </a:p>
          <a:p>
            <a:pPr algn="just">
              <a:buNone/>
            </a:pPr>
            <a:r>
              <a:rPr lang="en-US" dirty="0" smtClean="0">
                <a:latin typeface="Times New Roman" pitchFamily="18" charset="0"/>
                <a:cs typeface="Times New Roman" pitchFamily="18" charset="0"/>
              </a:rPr>
              <a:t>(b) To develop systems of health care as well as systems of economic and social security in old age, where appropriate, paying special attention to the needs of women;</a:t>
            </a:r>
          </a:p>
          <a:p>
            <a:pPr algn="just">
              <a:buNone/>
            </a:pPr>
            <a:r>
              <a:rPr lang="en-US" dirty="0" smtClean="0">
                <a:latin typeface="Times New Roman" pitchFamily="18" charset="0"/>
                <a:cs typeface="Times New Roman" pitchFamily="18" charset="0"/>
              </a:rPr>
              <a:t>(c) To develop a social support system, both formal and informal, with a view to enhancing the ability of families to take care of elderly people within the family.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Autofit/>
          </a:bodyPr>
          <a:lstStyle/>
          <a:p>
            <a:r>
              <a:rPr lang="en-US" sz="3200" dirty="0" smtClean="0"/>
              <a:t>ICPD Plan of actions on aging</a:t>
            </a:r>
            <a:endParaRPr lang="en-US" sz="3200" dirty="0"/>
          </a:p>
        </p:txBody>
      </p:sp>
      <p:sp>
        <p:nvSpPr>
          <p:cNvPr id="3" name="Content Placeholder 2"/>
          <p:cNvSpPr>
            <a:spLocks noGrp="1"/>
          </p:cNvSpPr>
          <p:nvPr>
            <p:ph idx="1"/>
          </p:nvPr>
        </p:nvSpPr>
        <p:spPr>
          <a:xfrm>
            <a:off x="457200" y="685800"/>
            <a:ext cx="8229600" cy="5867400"/>
          </a:xfrm>
        </p:spPr>
        <p:txBody>
          <a:bodyPr>
            <a:noAutofit/>
          </a:bodyPr>
          <a:lstStyle/>
          <a:p>
            <a:pPr algn="just">
              <a:buNone/>
            </a:pPr>
            <a:r>
              <a:rPr lang="en-US" sz="1800" dirty="0" smtClean="0">
                <a:latin typeface="Times New Roman" pitchFamily="18" charset="0"/>
                <a:cs typeface="Times New Roman" pitchFamily="18" charset="0"/>
              </a:rPr>
              <a:t>6.18. All levels of government in medium- and long-term socio-economic planning should take into account the increasing numbers and proportions of elderly people in the population. Governments should develop social security systems that ensure greater intergenerational and </a:t>
            </a:r>
            <a:r>
              <a:rPr lang="en-US" sz="1800" dirty="0" err="1" smtClean="0">
                <a:latin typeface="Times New Roman" pitchFamily="18" charset="0"/>
                <a:cs typeface="Times New Roman" pitchFamily="18" charset="0"/>
              </a:rPr>
              <a:t>intragenerational</a:t>
            </a:r>
            <a:r>
              <a:rPr lang="en-US" sz="1800" dirty="0" smtClean="0">
                <a:latin typeface="Times New Roman" pitchFamily="18" charset="0"/>
                <a:cs typeface="Times New Roman" pitchFamily="18" charset="0"/>
              </a:rPr>
              <a:t> equity and solidarity and that provide support to elderly people through the encouragement of multigenerational families, and the provision of long-term support and services for growing numbers of frail older people.</a:t>
            </a:r>
          </a:p>
          <a:p>
            <a:pPr algn="just">
              <a:buNone/>
            </a:pPr>
            <a:r>
              <a:rPr lang="en-US" sz="1800" dirty="0" smtClean="0">
                <a:latin typeface="Times New Roman" pitchFamily="18" charset="0"/>
                <a:cs typeface="Times New Roman" pitchFamily="18" charset="0"/>
              </a:rPr>
              <a:t>6.19. Governments should seek to enhance the self-reliance of elderly people to facilitate their continued participation in society. In consultation with elderly people, Governments should ensure that the necessary conditions are developed to enable elderly people to lead self-determined, healthy and productive lives and to make full use of the skills and abilities they have acquired in their lives for the benefit of society. The valuable contribution that elderly people make to families and society, especially as volunteers and caregivers, should be given due recognition and encouragement.</a:t>
            </a:r>
          </a:p>
          <a:p>
            <a:pPr algn="just">
              <a:buNone/>
            </a:pPr>
            <a:r>
              <a:rPr lang="en-US" sz="1800" dirty="0" smtClean="0">
                <a:latin typeface="Times New Roman" pitchFamily="18" charset="0"/>
                <a:cs typeface="Times New Roman" pitchFamily="18" charset="0"/>
              </a:rPr>
              <a:t>6.20. Governments, in collaboration with non-governmental organizations and the private sector, should strengthen formal and informal support systems and safety nets for elderly people and eliminate all forms of violence and discrimination against elderly people in all countries, paying special attention to the needs of elderly women.</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pPr algn="just"/>
            <a:r>
              <a:rPr lang="en-US" b="1" dirty="0" smtClean="0">
                <a:latin typeface="Times New Roman" pitchFamily="18" charset="0"/>
                <a:cs typeface="Times New Roman" pitchFamily="18" charset="0"/>
              </a:rPr>
              <a:t>Participation</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7. Older persons should remain integrated in society, participate actively in the formulation and implementation of policies that directly affect their well-being and share their knowledge and skills with younger generations.</a:t>
            </a:r>
          </a:p>
          <a:p>
            <a:pPr algn="just">
              <a:buNone/>
            </a:pPr>
            <a:r>
              <a:rPr lang="en-US" dirty="0" smtClean="0">
                <a:latin typeface="Times New Roman" pitchFamily="18" charset="0"/>
                <a:cs typeface="Times New Roman" pitchFamily="18" charset="0"/>
              </a:rPr>
              <a:t>8. Older persons should be able to seek and develop opportunities for service to the community and to serve as volunteers in positions appropriate to their interests and capabilities.</a:t>
            </a:r>
          </a:p>
          <a:p>
            <a:pPr algn="just">
              <a:buNone/>
            </a:pPr>
            <a:r>
              <a:rPr lang="en-US" dirty="0" smtClean="0">
                <a:latin typeface="Times New Roman" pitchFamily="18" charset="0"/>
                <a:cs typeface="Times New Roman" pitchFamily="18" charset="0"/>
              </a:rPr>
              <a:t>9. Older persons should be able to form movements or associations of older persons.</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National plan of action for senior citizen, 2062</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a. Economic aspects</a:t>
            </a:r>
          </a:p>
          <a:p>
            <a:r>
              <a:rPr lang="en-US" dirty="0" smtClean="0"/>
              <a:t>To make available economic security on the basis of socio-economic status of senior citizens and explore feasibility of additional facilities</a:t>
            </a:r>
          </a:p>
          <a:p>
            <a:r>
              <a:rPr lang="en-US" dirty="0" smtClean="0"/>
              <a:t>Simplify the processes on distribution of monthly allowances for senior citizens</a:t>
            </a:r>
          </a:p>
          <a:p>
            <a:r>
              <a:rPr lang="en-US" dirty="0" smtClean="0"/>
              <a:t>Arrangement of cost sharing of senior citizens allowances by local bodies while developing local level planning</a:t>
            </a:r>
          </a:p>
          <a:p>
            <a:r>
              <a:rPr lang="en-US" dirty="0" smtClean="0"/>
              <a:t>Conduct feasibility study on integrating national pension plan into social insurance system and implement</a:t>
            </a:r>
          </a:p>
          <a:p>
            <a:r>
              <a:rPr lang="en-US" dirty="0" smtClean="0"/>
              <a:t>Conduct study on involving senior citizens of labor force participation age in income generating activities on the basis of their capacity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dirty="0" smtClean="0"/>
              <a:t>b. Social security</a:t>
            </a:r>
          </a:p>
          <a:p>
            <a:r>
              <a:rPr lang="en-US" dirty="0" smtClean="0"/>
              <a:t>Establish and operate “senior citizen </a:t>
            </a:r>
            <a:r>
              <a:rPr lang="en-US" dirty="0" err="1" smtClean="0"/>
              <a:t>counselling</a:t>
            </a:r>
            <a:r>
              <a:rPr lang="en-US" dirty="0" smtClean="0"/>
              <a:t> service centre”</a:t>
            </a:r>
          </a:p>
          <a:p>
            <a:r>
              <a:rPr lang="en-US" dirty="0" smtClean="0"/>
              <a:t>Develop minimum standards to assist in establishment and operation of old care </a:t>
            </a:r>
            <a:r>
              <a:rPr lang="en-US" dirty="0" err="1" smtClean="0"/>
              <a:t>centres</a:t>
            </a:r>
            <a:r>
              <a:rPr lang="en-US" dirty="0" smtClean="0"/>
              <a:t> and establish pilot old care </a:t>
            </a:r>
            <a:r>
              <a:rPr lang="en-US" dirty="0" err="1" smtClean="0"/>
              <a:t>centres</a:t>
            </a:r>
            <a:r>
              <a:rPr lang="en-US" dirty="0" smtClean="0"/>
              <a:t> in all five regions</a:t>
            </a:r>
          </a:p>
          <a:p>
            <a:r>
              <a:rPr lang="en-US" dirty="0" smtClean="0"/>
              <a:t>Establish day care </a:t>
            </a:r>
            <a:r>
              <a:rPr lang="en-US" dirty="0" err="1" smtClean="0"/>
              <a:t>centres</a:t>
            </a:r>
            <a:r>
              <a:rPr lang="en-US" dirty="0" smtClean="0"/>
              <a:t>, operate and strengthen for senior citizens</a:t>
            </a:r>
          </a:p>
          <a:p>
            <a:r>
              <a:rPr lang="en-US" dirty="0" smtClean="0"/>
              <a:t>Establish and operate of senior citizen welfare fund at national and district level to function appropriate social security and service activities</a:t>
            </a:r>
          </a:p>
          <a:p>
            <a:r>
              <a:rPr lang="en-US" dirty="0" smtClean="0"/>
              <a:t>Motivate institutions and private sector to operate paid old care centers.</a:t>
            </a:r>
          </a:p>
          <a:p>
            <a:r>
              <a:rPr lang="en-US" dirty="0" smtClean="0"/>
              <a:t>Continue the custom of respect to the senior citizen in the societies.</a:t>
            </a:r>
          </a:p>
          <a:p>
            <a:r>
              <a:rPr lang="en-US" dirty="0" smtClean="0"/>
              <a:t>Motivate service providers to manage concessions on transportation and other services to the senior citizen</a:t>
            </a:r>
          </a:p>
          <a:p>
            <a:r>
              <a:rPr lang="en-US" dirty="0" smtClean="0"/>
              <a:t>Make awareness on positive perception, respect, dignity and responsiveness towards senior citizen</a:t>
            </a:r>
          </a:p>
          <a:p>
            <a:r>
              <a:rPr lang="en-US" dirty="0" smtClean="0"/>
              <a:t>To make provisions for rehabilitation and reunification to maintain dignity and self-security of senior citizen in crisis and emergency situation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smtClean="0"/>
              <a:t>c. Health and Nutrition</a:t>
            </a:r>
          </a:p>
          <a:p>
            <a:r>
              <a:rPr lang="en-US" dirty="0" smtClean="0"/>
              <a:t>Manage concessional medical treatment services through government and private hospitals, clinics, mobile camps including health centers.</a:t>
            </a:r>
          </a:p>
          <a:p>
            <a:r>
              <a:rPr lang="en-US" dirty="0" smtClean="0"/>
              <a:t>Establish geriatric wards and train human resources in all hospitals gradually.</a:t>
            </a:r>
          </a:p>
          <a:p>
            <a:r>
              <a:rPr lang="en-US" dirty="0" smtClean="0"/>
              <a:t>Manage and operate programs on expansion of service and access and awareness including study of nutrition status of the senior citizens</a:t>
            </a:r>
          </a:p>
          <a:p>
            <a:r>
              <a:rPr lang="en-US" dirty="0" smtClean="0"/>
              <a:t>Provide special health care and conduct study of nutrition status targeted to female senior citizen</a:t>
            </a:r>
          </a:p>
          <a:p>
            <a:endParaRPr lang="en-US" dirty="0" smtClean="0"/>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dirty="0" smtClean="0"/>
              <a:t>d. Participation and engagement</a:t>
            </a:r>
          </a:p>
          <a:p>
            <a:r>
              <a:rPr lang="en-US" dirty="0" smtClean="0"/>
              <a:t>Formation, operation and strengthening of Senior Citizen Co-ordination Committee to associate and co-ordinate central and local level activities for senior citizen.</a:t>
            </a:r>
          </a:p>
          <a:p>
            <a:r>
              <a:rPr lang="en-US" dirty="0" smtClean="0"/>
              <a:t>Make provisions for affiliation to the concerned work for employees retired by age on their interest</a:t>
            </a:r>
          </a:p>
          <a:p>
            <a:r>
              <a:rPr lang="en-US" dirty="0" smtClean="0"/>
              <a:t>Regular supervision and monitoring of the institutions working for senior citizens to maintain work standardization and co-ordination</a:t>
            </a:r>
          </a:p>
          <a:p>
            <a:r>
              <a:rPr lang="en-US" dirty="0" smtClean="0"/>
              <a:t>Arrangement of flexi time in favor of senior citizens working in employment and service sector</a:t>
            </a:r>
          </a:p>
          <a:p>
            <a:r>
              <a:rPr lang="en-US" dirty="0" smtClean="0"/>
              <a:t>Conduction of targeted programs to establish inter generation society</a:t>
            </a:r>
          </a:p>
          <a:p>
            <a:pPr>
              <a:buNone/>
            </a:pPr>
            <a:endParaRPr lang="en-US"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Autofit/>
          </a:bodyPr>
          <a:lstStyle/>
          <a:p>
            <a:pPr>
              <a:buNone/>
            </a:pPr>
            <a:r>
              <a:rPr lang="en-US" sz="2000" dirty="0" smtClean="0"/>
              <a:t>e. Education and recreation</a:t>
            </a:r>
          </a:p>
          <a:p>
            <a:r>
              <a:rPr lang="en-US" sz="2000" dirty="0" smtClean="0"/>
              <a:t>Motivate service providers to make special discounts for senior citizens on recreation and other specified areas.</a:t>
            </a:r>
          </a:p>
          <a:p>
            <a:r>
              <a:rPr lang="en-US" sz="2000" dirty="0" smtClean="0"/>
              <a:t>Establish senior citizen’s club and develop as forum for spiritual speech, recreational and philosophical activities and making advocacy for themselves.</a:t>
            </a:r>
          </a:p>
          <a:p>
            <a:r>
              <a:rPr lang="en-US" sz="2000" dirty="0" smtClean="0"/>
              <a:t>Arrangement of including gerontology subjects into curriculum of higher studies.</a:t>
            </a:r>
          </a:p>
          <a:p>
            <a:r>
              <a:rPr lang="en-US" sz="2000" dirty="0" smtClean="0"/>
              <a:t>Include the subjects in study materials related to senior citizens and their respect in academic institutions. Develop and expand the senior citizens volunteer program.</a:t>
            </a:r>
          </a:p>
          <a:p>
            <a:pPr>
              <a:buNone/>
            </a:pPr>
            <a:r>
              <a:rPr lang="en-US" sz="2000" dirty="0" smtClean="0"/>
              <a:t>f. Reform in legal system</a:t>
            </a:r>
          </a:p>
          <a:p>
            <a:r>
              <a:rPr lang="en-US" sz="2000" dirty="0" smtClean="0"/>
              <a:t>Conduct study and amend the act and regulation related to rights and welfare of the senior citizens and formulate laws for concessions and facilities.</a:t>
            </a:r>
          </a:p>
          <a:p>
            <a:r>
              <a:rPr lang="en-US" sz="2000" dirty="0" smtClean="0"/>
              <a:t>Make special facilities for senior citizens in prison and promote their involvement in prison management providing them feasible facilities based on their age.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smtClean="0"/>
              <a:t>g. Miscellaneous</a:t>
            </a:r>
          </a:p>
          <a:p>
            <a:r>
              <a:rPr lang="en-US" dirty="0" smtClean="0"/>
              <a:t>Collect and update database on senior citizens in local bodies.</a:t>
            </a:r>
          </a:p>
          <a:p>
            <a:r>
              <a:rPr lang="en-US" dirty="0" smtClean="0"/>
              <a:t>Give attention to increasing rate of elder populations while formulating perspective plan in all the sectors</a:t>
            </a:r>
          </a:p>
          <a:p>
            <a:r>
              <a:rPr lang="en-US" dirty="0" smtClean="0"/>
              <a:t>Provide subsidies to the organizations and private sectors who provide discount, concessions and reservation for senior citizens in health care, transportation, recreation and other services.</a:t>
            </a:r>
          </a:p>
          <a:p>
            <a:r>
              <a:rPr lang="en-US" dirty="0" smtClean="0"/>
              <a:t>Promote and attract private sectors to work on senior citizen related activities and strengthen such institutions.</a:t>
            </a:r>
          </a:p>
          <a:p>
            <a:r>
              <a:rPr lang="en-US" dirty="0" smtClean="0"/>
              <a:t>Adopt senior citizen friendly and easy universal structural design while constructing public place, road, building and conduct awareness programs for policy arrangements and reform.</a:t>
            </a:r>
          </a:p>
          <a:p>
            <a:endParaRPr lang="en-US" dirty="0" smtClean="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Autofit/>
          </a:bodyPr>
          <a:lstStyle/>
          <a:p>
            <a:pPr algn="l"/>
            <a:r>
              <a:rPr lang="en-US" sz="2400" dirty="0" smtClean="0"/>
              <a:t>Following resource mobilization and strategy adoption will be done to implement the plan of action for development of senior citizens.</a:t>
            </a:r>
            <a:br>
              <a:rPr lang="en-US" sz="2400" dirty="0" smtClean="0"/>
            </a:br>
            <a:endParaRPr lang="en-US" sz="2400" dirty="0"/>
          </a:p>
        </p:txBody>
      </p:sp>
      <p:sp>
        <p:nvSpPr>
          <p:cNvPr id="3" name="Content Placeholder 2"/>
          <p:cNvSpPr>
            <a:spLocks noGrp="1"/>
          </p:cNvSpPr>
          <p:nvPr>
            <p:ph idx="1"/>
          </p:nvPr>
        </p:nvSpPr>
        <p:spPr>
          <a:xfrm>
            <a:off x="457200" y="1219200"/>
            <a:ext cx="8229600" cy="4906963"/>
          </a:xfrm>
        </p:spPr>
        <p:txBody>
          <a:bodyPr>
            <a:noAutofit/>
          </a:bodyPr>
          <a:lstStyle/>
          <a:p>
            <a:r>
              <a:rPr lang="en-US" sz="2300" dirty="0" smtClean="0"/>
              <a:t>Day care </a:t>
            </a:r>
            <a:r>
              <a:rPr lang="en-US" sz="2300" dirty="0" err="1" smtClean="0"/>
              <a:t>centres</a:t>
            </a:r>
            <a:r>
              <a:rPr lang="en-US" sz="2300" dirty="0" smtClean="0"/>
              <a:t> will be operated for institutional and family rehabilitation to ensure the security of the senior citizens.</a:t>
            </a:r>
          </a:p>
          <a:p>
            <a:r>
              <a:rPr lang="en-US" sz="2300" dirty="0" smtClean="0"/>
              <a:t>A mechanism and system will be built to provide basic services (health, caring, concession in service sector, facilities etc).</a:t>
            </a:r>
          </a:p>
          <a:p>
            <a:r>
              <a:rPr lang="en-US" sz="2300" dirty="0" smtClean="0"/>
              <a:t>Arrangement for required act, rules, national plan of actions, network to ensure rights of the senior citizens.</a:t>
            </a:r>
          </a:p>
          <a:p>
            <a:r>
              <a:rPr lang="en-US" sz="2300" dirty="0" smtClean="0"/>
              <a:t>A participative system will be developed to utilize the knowledge, skill, experience in the diverse sectors of national development (policy formulation, </a:t>
            </a:r>
            <a:r>
              <a:rPr lang="en-US" sz="2300" dirty="0" err="1" smtClean="0"/>
              <a:t>counselling</a:t>
            </a:r>
            <a:r>
              <a:rPr lang="en-US" sz="2300" dirty="0" smtClean="0"/>
              <a:t>, income generation, skill transfer)</a:t>
            </a:r>
          </a:p>
          <a:p>
            <a:r>
              <a:rPr lang="en-US" sz="2300" dirty="0" smtClean="0"/>
              <a:t>Conduct programs on for honoring and service through including in school curriculum and promotions.</a:t>
            </a:r>
          </a:p>
          <a:p>
            <a:r>
              <a:rPr lang="en-US" sz="2300" dirty="0" smtClean="0"/>
              <a:t>Promote joint families.</a:t>
            </a:r>
            <a:endParaRPr lang="en-US" sz="23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Autofit/>
          </a:bodyPr>
          <a:lstStyle/>
          <a:p>
            <a:r>
              <a:rPr lang="en-US" sz="1800" b="1" dirty="0" smtClean="0"/>
              <a:t>The Civil Code1963</a:t>
            </a:r>
            <a:r>
              <a:rPr lang="en-US" sz="1800" dirty="0" smtClean="0"/>
              <a:t>, has provisions for elderly people in its section on property rights distribution. In Civil Code1963 sec. 10, it is stated that, "If the parents want to live with a particular son or daughter, it has to be clearly stated in the </a:t>
            </a:r>
            <a:r>
              <a:rPr lang="en-US" sz="1800" dirty="0" err="1" smtClean="0"/>
              <a:t>Bandapatra</a:t>
            </a:r>
            <a:r>
              <a:rPr lang="en-US" sz="1800" dirty="0" smtClean="0"/>
              <a:t> (the legal note on property distribution) and that son and daughter should take care of the parents.</a:t>
            </a:r>
          </a:p>
          <a:p>
            <a:r>
              <a:rPr lang="en-US" sz="1800" b="1" dirty="0" smtClean="0"/>
              <a:t>Local Self Governance Act 1999</a:t>
            </a:r>
            <a:r>
              <a:rPr lang="en-US" sz="1800" dirty="0" smtClean="0"/>
              <a:t>, under the heading of duties, rights, and responsibilities of village development committee in the Local Self Governance Act 1999, there is a provision for protection and development of orphan children, helpless, women, older people and disabled.</a:t>
            </a:r>
          </a:p>
          <a:p>
            <a:r>
              <a:rPr lang="en-US" sz="1800" b="1" dirty="0" smtClean="0"/>
              <a:t>Senior Citizen Policy 2058 </a:t>
            </a:r>
            <a:r>
              <a:rPr lang="en-US" sz="1800" dirty="0" smtClean="0"/>
              <a:t>is a key policy document of the government toward elderly in the country. It has envisaged incorporating economic benefit, social security, health service facilities and honor, participation and involvement, and education as well as entertainment aspects to support the elderly people in having prestigious livelihood.</a:t>
            </a:r>
          </a:p>
          <a:p>
            <a:r>
              <a:rPr lang="en-US" sz="1800" b="1" dirty="0" smtClean="0"/>
              <a:t>Senior Citizen Act 2063 </a:t>
            </a:r>
            <a:r>
              <a:rPr lang="en-US" sz="1800" dirty="0" smtClean="0"/>
              <a:t>developed to ensure the social economic and human rights of senior citizen. the Act has provision for the establishment of the senior citizen welfare fund at Central level and District Senior Citizen Welfare Committee at the community level for the protection and social security of senior citizen. it has created Care </a:t>
            </a:r>
            <a:r>
              <a:rPr lang="en-US" sz="1800" dirty="0" err="1" smtClean="0"/>
              <a:t>Centres</a:t>
            </a:r>
            <a:r>
              <a:rPr lang="en-US" sz="1800" dirty="0" smtClean="0"/>
              <a:t> and Day Service Centre for the senor Citizen</a:t>
            </a:r>
            <a:endParaRPr lang="en-US" sz="1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Social Security </a:t>
            </a:r>
            <a:r>
              <a:rPr lang="en-US" sz="3600" dirty="0" err="1" smtClean="0"/>
              <a:t>Programme</a:t>
            </a:r>
            <a:r>
              <a:rPr lang="en-US" sz="3600" dirty="0" smtClean="0"/>
              <a:t> and Activities</a:t>
            </a:r>
            <a:br>
              <a:rPr lang="en-US" sz="3600" dirty="0" smtClean="0"/>
            </a:br>
            <a:endParaRPr lang="en-US" sz="3600" dirty="0"/>
          </a:p>
        </p:txBody>
      </p:sp>
      <p:sp>
        <p:nvSpPr>
          <p:cNvPr id="3" name="Content Placeholder 2"/>
          <p:cNvSpPr>
            <a:spLocks noGrp="1"/>
          </p:cNvSpPr>
          <p:nvPr>
            <p:ph idx="1"/>
          </p:nvPr>
        </p:nvSpPr>
        <p:spPr>
          <a:xfrm>
            <a:off x="457200" y="990600"/>
            <a:ext cx="8229600" cy="5257800"/>
          </a:xfrm>
        </p:spPr>
        <p:txBody>
          <a:bodyPr>
            <a:noAutofit/>
          </a:bodyPr>
          <a:lstStyle/>
          <a:p>
            <a:pPr>
              <a:buNone/>
            </a:pPr>
            <a:r>
              <a:rPr lang="en-US" sz="1800" dirty="0" smtClean="0"/>
              <a:t>Nepal is poor country where old people is more likely to need State support in their old age, realizing this Government of Nepal has formulated various schemes act and </a:t>
            </a:r>
            <a:r>
              <a:rPr lang="en-US" sz="1800" dirty="0" err="1" smtClean="0"/>
              <a:t>programme</a:t>
            </a:r>
            <a:r>
              <a:rPr lang="en-US" sz="1800" dirty="0" smtClean="0"/>
              <a:t> to address their issues and various needs such as:</a:t>
            </a:r>
          </a:p>
          <a:p>
            <a:pPr>
              <a:buNone/>
            </a:pPr>
            <a:r>
              <a:rPr lang="en-US" sz="1800" dirty="0" smtClean="0"/>
              <a:t>• Old Age Allowance : The Government of Nepal has introduced the Universal Old Age Allowance </a:t>
            </a:r>
            <a:r>
              <a:rPr lang="en-US" sz="1800" dirty="0" err="1" smtClean="0"/>
              <a:t>Programme</a:t>
            </a:r>
            <a:r>
              <a:rPr lang="en-US" sz="1800" dirty="0" smtClean="0"/>
              <a:t> in the FY1994/95. It is the noncontributing social assistance to old people. The rate of Old Age allowance at the introduction Rs 100and increased to Rs.500, Rs. 1000 , Rs. 2000 and now Rs 3000 to all elderly people above 70 years.</a:t>
            </a:r>
          </a:p>
          <a:p>
            <a:pPr>
              <a:buNone/>
            </a:pPr>
            <a:r>
              <a:rPr lang="en-US" sz="1800" dirty="0" smtClean="0"/>
              <a:t>• The government has pension scheme for retired public servants and their widows and children.</a:t>
            </a:r>
          </a:p>
          <a:p>
            <a:pPr>
              <a:buNone/>
            </a:pPr>
            <a:r>
              <a:rPr lang="en-US" sz="1800" dirty="0" smtClean="0"/>
              <a:t>• Old Age Home and day Care Centre: Established </a:t>
            </a:r>
            <a:r>
              <a:rPr lang="en-US" sz="1800" dirty="0" err="1" smtClean="0"/>
              <a:t>Pashupati</a:t>
            </a:r>
            <a:r>
              <a:rPr lang="en-US" sz="1800" dirty="0" smtClean="0"/>
              <a:t> </a:t>
            </a:r>
            <a:r>
              <a:rPr lang="en-US" sz="1800" dirty="0" err="1" smtClean="0"/>
              <a:t>Bidharasram</a:t>
            </a:r>
            <a:r>
              <a:rPr lang="en-US" sz="1800" dirty="0" smtClean="0"/>
              <a:t> and Ashram for old people, day care centre.</a:t>
            </a:r>
          </a:p>
          <a:p>
            <a:pPr>
              <a:buNone/>
            </a:pPr>
            <a:r>
              <a:rPr lang="en-US" sz="1800" dirty="0" smtClean="0"/>
              <a:t>• Establishment of Senior Citizen Welfare Fund at the Central level and District Senior Citizen Welfare Committee in the leadership of DDC and at the VDC/Municipality.</a:t>
            </a:r>
          </a:p>
          <a:p>
            <a:pPr>
              <a:buNone/>
            </a:pPr>
            <a:r>
              <a:rPr lang="en-US" sz="1800" dirty="0" smtClean="0"/>
              <a:t>• The government has adopted The </a:t>
            </a:r>
            <a:r>
              <a:rPr lang="en-US" sz="1800" dirty="0" err="1" smtClean="0"/>
              <a:t>Jeshtha</a:t>
            </a:r>
            <a:r>
              <a:rPr lang="en-US" sz="1800" dirty="0" smtClean="0"/>
              <a:t> </a:t>
            </a:r>
            <a:r>
              <a:rPr lang="en-US" sz="1800" dirty="0" err="1" smtClean="0"/>
              <a:t>Nagarik</a:t>
            </a:r>
            <a:r>
              <a:rPr lang="en-US" sz="1800" dirty="0" smtClean="0"/>
              <a:t> </a:t>
            </a:r>
            <a:r>
              <a:rPr lang="en-US" sz="1800" dirty="0" err="1" smtClean="0"/>
              <a:t>Swasthya</a:t>
            </a:r>
            <a:r>
              <a:rPr lang="en-US" sz="1800" dirty="0" smtClean="0"/>
              <a:t> </a:t>
            </a:r>
            <a:r>
              <a:rPr lang="en-US" sz="1800" dirty="0" err="1" smtClean="0"/>
              <a:t>Upachar</a:t>
            </a:r>
            <a:r>
              <a:rPr lang="en-US" sz="1800" dirty="0" smtClean="0"/>
              <a:t> </a:t>
            </a:r>
            <a:r>
              <a:rPr lang="en-US" sz="1800" dirty="0" err="1" smtClean="0"/>
              <a:t>Sewa</a:t>
            </a:r>
            <a:r>
              <a:rPr lang="en-US" sz="1800" dirty="0" smtClean="0"/>
              <a:t> </a:t>
            </a:r>
            <a:r>
              <a:rPr lang="en-US" sz="1800" dirty="0" err="1" smtClean="0"/>
              <a:t>Karyakram</a:t>
            </a:r>
            <a:r>
              <a:rPr lang="en-US" sz="1800" dirty="0" smtClean="0"/>
              <a:t> </a:t>
            </a:r>
            <a:r>
              <a:rPr lang="en-US" sz="1800" dirty="0" err="1" smtClean="0"/>
              <a:t>Karyanyowan</a:t>
            </a:r>
            <a:r>
              <a:rPr lang="en-US" sz="1800" dirty="0" smtClean="0"/>
              <a:t> </a:t>
            </a:r>
            <a:r>
              <a:rPr lang="en-US" sz="1800" dirty="0" err="1" smtClean="0"/>
              <a:t>Nirdeshika</a:t>
            </a:r>
            <a:r>
              <a:rPr lang="en-US" sz="1800" dirty="0" smtClean="0"/>
              <a:t> 2061 and has provisioned to establish </a:t>
            </a:r>
            <a:r>
              <a:rPr lang="en-US" sz="1800" dirty="0" err="1" smtClean="0"/>
              <a:t>Jeshtha</a:t>
            </a:r>
            <a:r>
              <a:rPr lang="en-US" sz="1800" dirty="0" smtClean="0"/>
              <a:t> </a:t>
            </a:r>
            <a:r>
              <a:rPr lang="en-US" sz="1800" dirty="0" err="1" smtClean="0"/>
              <a:t>Nagarik</a:t>
            </a:r>
            <a:r>
              <a:rPr lang="en-US" sz="1800" dirty="0" smtClean="0"/>
              <a:t> </a:t>
            </a:r>
            <a:r>
              <a:rPr lang="en-US" sz="1800" dirty="0" err="1" smtClean="0"/>
              <a:t>Swashthopachar</a:t>
            </a:r>
            <a:r>
              <a:rPr lang="en-US" sz="1800" dirty="0" smtClean="0"/>
              <a:t> </a:t>
            </a:r>
            <a:r>
              <a:rPr lang="en-US" sz="1800" dirty="0" err="1" smtClean="0"/>
              <a:t>Kosh</a:t>
            </a:r>
            <a:r>
              <a:rPr lang="en-US" sz="1800" dirty="0" smtClean="0"/>
              <a:t> in each district to deliver health care services to the elderly.</a:t>
            </a:r>
          </a:p>
          <a:p>
            <a:pPr>
              <a:buNone/>
            </a:pPr>
            <a:endParaRPr lang="en-US" sz="1800" dirty="0" smtClean="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dirty="0" smtClean="0"/>
              <a:t>Efforts will be made to make available of some concession in the fees for treatment in private nursing homes and clinics. </a:t>
            </a:r>
          </a:p>
          <a:p>
            <a:pPr>
              <a:buNone/>
            </a:pPr>
            <a:r>
              <a:rPr lang="en-US" dirty="0" smtClean="0"/>
              <a:t>• Started Social Service unit in 8 hospitals and geriatric ward in three hospitals up to </a:t>
            </a:r>
            <a:r>
              <a:rPr lang="en-US" dirty="0" err="1" smtClean="0"/>
              <a:t>zonel</a:t>
            </a:r>
            <a:r>
              <a:rPr lang="en-US" dirty="0" smtClean="0"/>
              <a:t> hospitals, free health services for the treatment of some diseases.</a:t>
            </a:r>
          </a:p>
          <a:p>
            <a:pPr>
              <a:buNone/>
            </a:pPr>
            <a:r>
              <a:rPr lang="en-US" dirty="0" smtClean="0"/>
              <a:t>• Mobilization of NGO or Civil Society and coordinating with other agencies such as GOs, UN, INGOs National NGOs a for welfare of senior citizen in Nepal.</a:t>
            </a:r>
          </a:p>
          <a:p>
            <a:pPr>
              <a:buNone/>
            </a:pPr>
            <a:r>
              <a:rPr lang="en-US" dirty="0" smtClean="0"/>
              <a:t>• In public transportations the people above the age of 60 years are legally provided the discount of 50%.</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Autofit/>
          </a:bodyPr>
          <a:lstStyle/>
          <a:p>
            <a:pPr algn="just"/>
            <a:r>
              <a:rPr lang="en-US" sz="2200" b="1" dirty="0" smtClean="0">
                <a:latin typeface="Times New Roman" pitchFamily="18" charset="0"/>
                <a:cs typeface="Times New Roman" pitchFamily="18" charset="0"/>
              </a:rPr>
              <a:t>Care</a:t>
            </a:r>
            <a:endParaRPr lang="en-US" sz="2200" dirty="0" smtClean="0">
              <a:latin typeface="Times New Roman" pitchFamily="18" charset="0"/>
              <a:cs typeface="Times New Roman" pitchFamily="18" charset="0"/>
            </a:endParaRPr>
          </a:p>
          <a:p>
            <a:pPr algn="just">
              <a:buNone/>
            </a:pPr>
            <a:r>
              <a:rPr lang="en-US" sz="2200" dirty="0" smtClean="0">
                <a:latin typeface="Times New Roman" pitchFamily="18" charset="0"/>
                <a:cs typeface="Times New Roman" pitchFamily="18" charset="0"/>
              </a:rPr>
              <a:t>10. Older persons should benefit from family and community care and protection in accordance with each society's system of cultural values.</a:t>
            </a:r>
          </a:p>
          <a:p>
            <a:pPr algn="just">
              <a:buNone/>
            </a:pPr>
            <a:r>
              <a:rPr lang="en-US" sz="2200" dirty="0" smtClean="0">
                <a:latin typeface="Times New Roman" pitchFamily="18" charset="0"/>
                <a:cs typeface="Times New Roman" pitchFamily="18" charset="0"/>
              </a:rPr>
              <a:t>11. Older persons should have access to health care to help them to maintain or regain the optimum level of physical, mental and emotional well-being and to prevent or delay the onset of illness.</a:t>
            </a:r>
          </a:p>
          <a:p>
            <a:pPr algn="just">
              <a:buNone/>
            </a:pPr>
            <a:r>
              <a:rPr lang="en-US" sz="2200" dirty="0" smtClean="0">
                <a:latin typeface="Times New Roman" pitchFamily="18" charset="0"/>
                <a:cs typeface="Times New Roman" pitchFamily="18" charset="0"/>
              </a:rPr>
              <a:t>12. Older persons should have access to social and legal services to enhance their autonomy, protection and care.</a:t>
            </a:r>
          </a:p>
          <a:p>
            <a:pPr algn="just">
              <a:buNone/>
            </a:pPr>
            <a:r>
              <a:rPr lang="en-US" sz="2200" dirty="0" smtClean="0">
                <a:latin typeface="Times New Roman" pitchFamily="18" charset="0"/>
                <a:cs typeface="Times New Roman" pitchFamily="18" charset="0"/>
              </a:rPr>
              <a:t>13. Older persons should be able to utilize appropriate levels of institutional care providing protection, rehabilitation and social and mental stimulation in a humane and secure environment.</a:t>
            </a:r>
          </a:p>
          <a:p>
            <a:pPr algn="just">
              <a:buNone/>
            </a:pPr>
            <a:r>
              <a:rPr lang="en-US" sz="2200" dirty="0" smtClean="0">
                <a:latin typeface="Times New Roman" pitchFamily="18" charset="0"/>
                <a:cs typeface="Times New Roman" pitchFamily="18" charset="0"/>
              </a:rPr>
              <a:t>14. Older persons should be able to enjoy human rights and fundamental freedoms when residing in any shelter, care or treatment facility, including full respect for their dignity, beliefs, needs and privacy and for the right to make decisions about their care and the quality of their lives.</a:t>
            </a:r>
          </a:p>
          <a:p>
            <a:pPr algn="just"/>
            <a:endParaRPr lang="en-US" sz="2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b="1" dirty="0" smtClean="0">
                <a:latin typeface="Times New Roman" pitchFamily="18" charset="0"/>
                <a:cs typeface="Times New Roman" pitchFamily="18" charset="0"/>
              </a:rPr>
              <a:t>Self-</a:t>
            </a:r>
            <a:r>
              <a:rPr lang="en-US" b="1" dirty="0" err="1" smtClean="0">
                <a:latin typeface="Times New Roman" pitchFamily="18" charset="0"/>
                <a:cs typeface="Times New Roman" pitchFamily="18" charset="0"/>
              </a:rPr>
              <a:t>fulfilment</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15. Older persons should be able to pursue opportunities for the full development of their potential.</a:t>
            </a:r>
          </a:p>
          <a:p>
            <a:pPr algn="just">
              <a:buNone/>
            </a:pPr>
            <a:r>
              <a:rPr lang="en-US" dirty="0" smtClean="0">
                <a:latin typeface="Times New Roman" pitchFamily="18" charset="0"/>
                <a:cs typeface="Times New Roman" pitchFamily="18" charset="0"/>
              </a:rPr>
              <a:t>16. Older persons should have access to the educational, cultural, spiritual and recreational resources of society.</a:t>
            </a:r>
          </a:p>
          <a:p>
            <a:pPr algn="just"/>
            <a:r>
              <a:rPr lang="en-US" b="1" dirty="0" smtClean="0">
                <a:latin typeface="Times New Roman" pitchFamily="18" charset="0"/>
                <a:cs typeface="Times New Roman" pitchFamily="18" charset="0"/>
              </a:rPr>
              <a:t>Dignity</a:t>
            </a: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17. Older persons should be able to live in dignity and security and be free of exploitation and physical or mental abuse.</a:t>
            </a:r>
          </a:p>
          <a:p>
            <a:pPr algn="just">
              <a:buNone/>
            </a:pPr>
            <a:r>
              <a:rPr lang="en-US" dirty="0" smtClean="0">
                <a:latin typeface="Times New Roman" pitchFamily="18" charset="0"/>
                <a:cs typeface="Times New Roman" pitchFamily="18" charset="0"/>
              </a:rPr>
              <a:t>18. Older persons should be treated fairly regardless of age, gender, racial or ethnic background, disability or other status, and be valued independently of their economic contribution.</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Vienna International Plan of Action on Ageing</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latin typeface="Times New Roman" pitchFamily="18" charset="0"/>
                <a:cs typeface="Times New Roman" pitchFamily="18" charset="0"/>
              </a:rPr>
              <a:t>The Vienna International Plan of Action on Ageing is the first international instrument on ageing, and provides a basis for the formulation of policies and </a:t>
            </a:r>
            <a:r>
              <a:rPr lang="en-US" dirty="0" err="1">
                <a:latin typeface="Times New Roman" pitchFamily="18" charset="0"/>
                <a:cs typeface="Times New Roman" pitchFamily="18" charset="0"/>
              </a:rPr>
              <a:t>programmes</a:t>
            </a:r>
            <a:r>
              <a:rPr lang="en-US" dirty="0">
                <a:latin typeface="Times New Roman" pitchFamily="18" charset="0"/>
                <a:cs typeface="Times New Roman" pitchFamily="18" charset="0"/>
              </a:rPr>
              <a:t> on ageing.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was endorsed by the United Nations General Assembly in 1982 (resolution 37/51), having been adopted earlier that same year at the World Assembly on Ageing in Vienna, Austria.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includes 62 recommendations for action addressing research, data collection and analysis, training and education, as well as the following </a:t>
            </a:r>
            <a:r>
              <a:rPr lang="en-US" dirty="0" err="1">
                <a:latin typeface="Times New Roman" pitchFamily="18" charset="0"/>
                <a:cs typeface="Times New Roman" pitchFamily="18" charset="0"/>
              </a:rPr>
              <a:t>sectoral</a:t>
            </a:r>
            <a:r>
              <a:rPr lang="en-US" dirty="0">
                <a:latin typeface="Times New Roman" pitchFamily="18" charset="0"/>
                <a:cs typeface="Times New Roman" pitchFamily="18" charset="0"/>
              </a:rPr>
              <a:t> areas: health and nutrition, protection of elderly consumers, housing and environment, family, social welfare, income security and employment, and education.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a:t>
            </a:r>
            <a:endParaRPr lang="en-US" dirty="0"/>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pPr algn="just">
              <a:buNone/>
            </a:pPr>
            <a:r>
              <a:rPr lang="en-US" b="1" dirty="0" smtClean="0">
                <a:latin typeface="Times New Roman" pitchFamily="18" charset="0"/>
                <a:cs typeface="Times New Roman" pitchFamily="18" charset="0"/>
              </a:rPr>
              <a:t>(a) Health and nutrition</a:t>
            </a:r>
          </a:p>
          <a:p>
            <a:pPr algn="just">
              <a:buNone/>
            </a:pPr>
            <a:r>
              <a:rPr lang="en-US" dirty="0" smtClean="0">
                <a:latin typeface="Times New Roman" pitchFamily="18" charset="0"/>
                <a:cs typeface="Times New Roman" pitchFamily="18" charset="0"/>
              </a:rPr>
              <a:t>Recommendation 1</a:t>
            </a:r>
          </a:p>
          <a:p>
            <a:pPr algn="just"/>
            <a:r>
              <a:rPr lang="en-US" dirty="0" smtClean="0">
                <a:latin typeface="Times New Roman" pitchFamily="18" charset="0"/>
                <a:cs typeface="Times New Roman" pitchFamily="18" charset="0"/>
              </a:rPr>
              <a:t>Care designed to alleviate the handicaps, re-educate remaining functions, relieve pain, maintain the lucidity (intelligibility), comfort and dignity of the affected and help them to re-orient their hopes and plans, particularly in the case of the elderly, are just as important as curative treatment.</a:t>
            </a:r>
          </a:p>
          <a:p>
            <a:pPr algn="just">
              <a:buNone/>
            </a:pPr>
            <a:r>
              <a:rPr lang="en-US" dirty="0" smtClean="0">
                <a:latin typeface="Times New Roman" pitchFamily="18" charset="0"/>
                <a:cs typeface="Times New Roman" pitchFamily="18" charset="0"/>
              </a:rPr>
              <a:t>Recommendation 2</a:t>
            </a:r>
          </a:p>
          <a:p>
            <a:pPr algn="just"/>
            <a:r>
              <a:rPr lang="en-US" dirty="0" smtClean="0">
                <a:latin typeface="Times New Roman" pitchFamily="18" charset="0"/>
                <a:cs typeface="Times New Roman" pitchFamily="18" charset="0"/>
              </a:rPr>
              <a:t>The care of elderly persons should go beyond disease orientation and should involve their total well-being, taking into account the interdependence of the physical, mental, social, spiritual and environmental factors. Health care should therefore involve the health and social sectors and the family in improving the quality of life of older persons.</a:t>
            </a:r>
          </a:p>
          <a:p>
            <a:pPr algn="just"/>
            <a:r>
              <a:rPr lang="en-US" dirty="0" smtClean="0">
                <a:latin typeface="Times New Roman" pitchFamily="18" charset="0"/>
                <a:cs typeface="Times New Roman" pitchFamily="18" charset="0"/>
              </a:rPr>
              <a:t>Health efforts, in particular primary health care as a strategy, should be directed at enabling the elderly to lead independent lives in their own family and community for as long as possible instead of being excluded and cut off from all activities of society.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TotalTime>
  <Words>6325</Words>
  <Application>Microsoft Office PowerPoint</Application>
  <PresentationFormat>On-screen Show (4:3)</PresentationFormat>
  <Paragraphs>290</Paragraphs>
  <Slides>59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Times New Roman</vt:lpstr>
      <vt:lpstr>Office Theme</vt:lpstr>
      <vt:lpstr>Unit 2</vt:lpstr>
      <vt:lpstr>UN General Assembly</vt:lpstr>
      <vt:lpstr>PowerPoint Presentation</vt:lpstr>
      <vt:lpstr>  United Nations Principles for Older Person Adopted by General Assembly resolution 46/91 of 16 December 1991 </vt:lpstr>
      <vt:lpstr>PowerPoint Presentation</vt:lpstr>
      <vt:lpstr>PowerPoint Presentation</vt:lpstr>
      <vt:lpstr>PowerPoint Presentation</vt:lpstr>
      <vt:lpstr>The Vienna International Plan of Action on Ageing</vt:lpstr>
      <vt:lpstr>Recommendations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 Protection of elderly consumers </vt:lpstr>
      <vt:lpstr>(c) Housing and environment</vt:lpstr>
      <vt:lpstr>PowerPoint Presentation</vt:lpstr>
      <vt:lpstr>PowerPoint Presentation</vt:lpstr>
      <vt:lpstr>(d) Family</vt:lpstr>
      <vt:lpstr>PowerPoint Presentation</vt:lpstr>
      <vt:lpstr>PowerPoint Presentation</vt:lpstr>
      <vt:lpstr>(e) Social welfare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International Conference On Population And Development (ICPD)</vt:lpstr>
      <vt:lpstr>Principles of ICPD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Objectives of ICPD on aging</vt:lpstr>
      <vt:lpstr>ICPD Plan of actions on aging</vt:lpstr>
      <vt:lpstr>National plan of action for senior citizen, 2062</vt:lpstr>
      <vt:lpstr>PowerPoint Presentation</vt:lpstr>
      <vt:lpstr>PowerPoint Presentation</vt:lpstr>
      <vt:lpstr>PowerPoint Presentation</vt:lpstr>
      <vt:lpstr>PowerPoint Presentation</vt:lpstr>
      <vt:lpstr>PowerPoint Presentation</vt:lpstr>
      <vt:lpstr>Following resource mobilization and strategy adoption will be done to implement the plan of action for development of senior citizens. </vt:lpstr>
      <vt:lpstr>PowerPoint Presentation</vt:lpstr>
      <vt:lpstr>Social Security Programme and Activities </vt:lpstr>
      <vt:lpstr>PowerPoint Presentation</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HP-PC</dc:creator>
  <cp:lastModifiedBy>Microsoft account</cp:lastModifiedBy>
  <cp:revision>70</cp:revision>
  <dcterms:created xsi:type="dcterms:W3CDTF">2020-08-11T04:22:09Z</dcterms:created>
  <dcterms:modified xsi:type="dcterms:W3CDTF">2020-12-20T04:50:01Z</dcterms:modified>
</cp:coreProperties>
</file>