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4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4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8CBE-D29B-4496-A7E3-F4E6DE8BEDF2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7F9E-EAA9-472F-A9C6-6E46AF416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851025"/>
          </a:xfrm>
        </p:spPr>
        <p:txBody>
          <a:bodyPr>
            <a:normAutofit/>
          </a:bodyPr>
          <a:lstStyle/>
          <a:p>
            <a:r>
              <a:rPr lang="en-US" dirty="0"/>
              <a:t>GOOD MORNING!!!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153400" cy="4724400"/>
          </a:xfrm>
        </p:spPr>
        <p:txBody>
          <a:bodyPr>
            <a:noAutofit/>
          </a:bodyPr>
          <a:lstStyle/>
          <a:p>
            <a:r>
              <a:rPr lang="en-US" sz="7200" dirty="0"/>
              <a:t>Presentation on Bony Pelvis</a:t>
            </a:r>
          </a:p>
          <a:p>
            <a:r>
              <a:rPr lang="en-US" sz="2000" b="1" dirty="0"/>
              <a:t>Prepared </a:t>
            </a:r>
            <a:r>
              <a:rPr lang="en-US" sz="2000" b="1" dirty="0" err="1"/>
              <a:t>by:Roll</a:t>
            </a:r>
            <a:r>
              <a:rPr lang="en-US" sz="2000" b="1" dirty="0"/>
              <a:t> no(.11-15)</a:t>
            </a:r>
          </a:p>
          <a:p>
            <a:r>
              <a:rPr lang="en-US" sz="1800" dirty="0" err="1" smtClean="0"/>
              <a:t>Gayatri</a:t>
            </a:r>
            <a:r>
              <a:rPr lang="en-US" sz="1800" dirty="0" smtClean="0"/>
              <a:t> </a:t>
            </a:r>
            <a:r>
              <a:rPr lang="en-US" dirty="0"/>
              <a:t>C</a:t>
            </a:r>
            <a:r>
              <a:rPr lang="en-US" sz="1800" dirty="0" smtClean="0"/>
              <a:t>haudhary     </a:t>
            </a:r>
            <a:r>
              <a:rPr lang="en-US" sz="1800" dirty="0"/>
              <a:t>Roll no.11</a:t>
            </a:r>
          </a:p>
          <a:p>
            <a:r>
              <a:rPr lang="en-US" sz="1800" dirty="0" err="1"/>
              <a:t>Hasina</a:t>
            </a:r>
            <a:r>
              <a:rPr lang="en-US" sz="1800" dirty="0"/>
              <a:t> </a:t>
            </a:r>
            <a:r>
              <a:rPr lang="en-US" sz="1800" dirty="0" err="1"/>
              <a:t>Devkota</a:t>
            </a:r>
            <a:r>
              <a:rPr lang="en-US" sz="1800" dirty="0"/>
              <a:t>           Roll no.12</a:t>
            </a:r>
          </a:p>
          <a:p>
            <a:r>
              <a:rPr lang="en-US" sz="1800" dirty="0" err="1"/>
              <a:t>Menuka</a:t>
            </a:r>
            <a:r>
              <a:rPr lang="en-US" sz="1800" dirty="0"/>
              <a:t> </a:t>
            </a:r>
            <a:r>
              <a:rPr lang="en-US" sz="1800" dirty="0" err="1"/>
              <a:t>Maharjan</a:t>
            </a:r>
            <a:r>
              <a:rPr lang="en-US" sz="1800" dirty="0"/>
              <a:t>      Roll no.13</a:t>
            </a:r>
          </a:p>
          <a:p>
            <a:r>
              <a:rPr lang="en-US" sz="1800" dirty="0" err="1"/>
              <a:t>Mili</a:t>
            </a:r>
            <a:r>
              <a:rPr lang="en-US" sz="1800" dirty="0"/>
              <a:t> </a:t>
            </a:r>
            <a:r>
              <a:rPr lang="en-US" sz="1800" dirty="0" err="1"/>
              <a:t>Maharjan</a:t>
            </a:r>
            <a:r>
              <a:rPr lang="en-US" sz="1800" dirty="0"/>
              <a:t>              Roll no.14</a:t>
            </a:r>
          </a:p>
          <a:p>
            <a:r>
              <a:rPr lang="en-US" sz="1800" dirty="0" err="1"/>
              <a:t>Meena</a:t>
            </a:r>
            <a:r>
              <a:rPr lang="en-US" sz="1800" dirty="0"/>
              <a:t> </a:t>
            </a:r>
            <a:r>
              <a:rPr lang="en-US" sz="1800" dirty="0" err="1"/>
              <a:t>katuwal</a:t>
            </a:r>
            <a:r>
              <a:rPr lang="en-US" sz="1800" dirty="0"/>
              <a:t> ,         Roll no.15</a:t>
            </a:r>
          </a:p>
          <a:p>
            <a:endParaRPr lang="en-US" sz="1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72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PELVIC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43434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/>
              <a:t>4 pelvic joints.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Two </a:t>
            </a:r>
            <a:r>
              <a:rPr lang="en-US" sz="2400" dirty="0" err="1"/>
              <a:t>sacroilliac</a:t>
            </a:r>
            <a:r>
              <a:rPr lang="en-US" sz="2400" dirty="0"/>
              <a:t> joint=joint between sacrum and </a:t>
            </a:r>
            <a:r>
              <a:rPr lang="en-US" sz="2400" dirty="0" err="1"/>
              <a:t>illium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/>
              <a:t>Symphysis</a:t>
            </a:r>
            <a:r>
              <a:rPr lang="en-US" sz="2400" dirty="0"/>
              <a:t> pubis=forms between two pubic bone by pad of cartilage.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/>
              <a:t>Sacro</a:t>
            </a:r>
            <a:r>
              <a:rPr lang="en-US" sz="2400" dirty="0"/>
              <a:t> </a:t>
            </a:r>
            <a:r>
              <a:rPr lang="en-US" sz="2400" dirty="0" err="1"/>
              <a:t>coccygeal</a:t>
            </a:r>
            <a:r>
              <a:rPr lang="en-US" sz="2400" dirty="0"/>
              <a:t> joint=joint between sacrum and coccyx.</a:t>
            </a:r>
          </a:p>
        </p:txBody>
      </p:sp>
      <p:pic>
        <p:nvPicPr>
          <p:cNvPr id="4" name="Picture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76400"/>
            <a:ext cx="458152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PELVIC LIGAMENTS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dirty="0"/>
              <a:t>It is made up of fibrous tissue and helps to strengthen the joints.</a:t>
            </a:r>
          </a:p>
          <a:p>
            <a:pPr>
              <a:buFont typeface="Wingdings" pitchFamily="2" charset="2"/>
              <a:buChar char="q"/>
            </a:pPr>
            <a:r>
              <a:rPr lang="en-US" sz="2000" u="sng" dirty="0"/>
              <a:t>2pelvic ligaments.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err="1"/>
              <a:t>Sacrotuberous</a:t>
            </a:r>
            <a:r>
              <a:rPr lang="en-US" sz="2000" u="sng" dirty="0"/>
              <a:t> ligament=attached to posterior aspect of lower 3 sacral vertebrae and medial border of </a:t>
            </a:r>
            <a:r>
              <a:rPr lang="en-US" sz="2000" u="sng" dirty="0" err="1"/>
              <a:t>ischial</a:t>
            </a:r>
            <a:r>
              <a:rPr lang="en-US" sz="2000" u="sng" dirty="0"/>
              <a:t> </a:t>
            </a:r>
            <a:r>
              <a:rPr lang="en-US" sz="2000" u="sng" dirty="0" err="1"/>
              <a:t>tuberositis</a:t>
            </a:r>
            <a:r>
              <a:rPr lang="en-US" sz="2000" u="sng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err="1"/>
              <a:t>Sacrospinous</a:t>
            </a:r>
            <a:r>
              <a:rPr lang="en-US" sz="2000" u="sng" dirty="0"/>
              <a:t> ligament=triangular and thin extend from lateral border of sacrum and coccyx to </a:t>
            </a:r>
            <a:r>
              <a:rPr lang="en-US" sz="2000" u="sng" dirty="0" err="1"/>
              <a:t>ischial</a:t>
            </a:r>
            <a:r>
              <a:rPr lang="en-US" sz="2000" u="sng" dirty="0"/>
              <a:t> spine</a:t>
            </a:r>
            <a:r>
              <a:rPr lang="en-US" sz="1600" u="sng" dirty="0"/>
              <a:t>.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0023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267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Functions of pelvis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Helps the body to maintain its balance and to support our weight.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Protects the reproductive organ ,bladder and other parts contained in pelvis.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Acetabulam</a:t>
            </a:r>
            <a:r>
              <a:rPr lang="en-US" dirty="0"/>
              <a:t>  receives head of femur ,thus helps in locomotion and movement of body.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Sacrum transmits </a:t>
            </a:r>
            <a:r>
              <a:rPr lang="en-US" dirty="0" err="1"/>
              <a:t>cauda</a:t>
            </a:r>
            <a:r>
              <a:rPr lang="en-US" dirty="0"/>
              <a:t> </a:t>
            </a:r>
            <a:r>
              <a:rPr lang="en-US" dirty="0" err="1"/>
              <a:t>equina</a:t>
            </a:r>
            <a:r>
              <a:rPr lang="en-US" dirty="0"/>
              <a:t> and distributes nerves to various parts of pelvis.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Women”s</a:t>
            </a:r>
            <a:r>
              <a:rPr lang="en-US" dirty="0"/>
              <a:t> pelvis is adopted for childbearing process.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TRUE AND FALSE PELVIS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00600" cy="438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4000" dirty="0"/>
              <a:t>False pelvis.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dirty="0"/>
              <a:t>Parts of pelvis above pelvic brim.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dirty="0"/>
              <a:t>Its boundaries </a:t>
            </a:r>
            <a:r>
              <a:rPr lang="en-US" sz="2400" dirty="0" smtClean="0"/>
              <a:t>are; posteriorly=lumber </a:t>
            </a:r>
            <a:r>
              <a:rPr lang="en-US" sz="2400" dirty="0" err="1"/>
              <a:t>vertebrae</a:t>
            </a:r>
            <a:r>
              <a:rPr lang="en-US" sz="2400" dirty="0" err="1" smtClean="0"/>
              <a:t>.,,,</a:t>
            </a:r>
            <a:r>
              <a:rPr lang="en-US" sz="2400" dirty="0" err="1"/>
              <a:t>laterally</a:t>
            </a:r>
            <a:r>
              <a:rPr lang="en-US" sz="2400" dirty="0"/>
              <a:t>=</a:t>
            </a:r>
            <a:r>
              <a:rPr lang="en-US" sz="2400" dirty="0" err="1"/>
              <a:t>illiac</a:t>
            </a:r>
            <a:r>
              <a:rPr lang="en-US" sz="2400" dirty="0"/>
              <a:t> </a:t>
            </a:r>
            <a:r>
              <a:rPr lang="en-US" sz="2400" dirty="0" err="1"/>
              <a:t>fossa.,,anteriorly</a:t>
            </a:r>
            <a:r>
              <a:rPr lang="en-US" sz="2400" dirty="0"/>
              <a:t>=abdomen wall 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400" dirty="0"/>
              <a:t>Functions=support  the enlarged uterus during </a:t>
            </a:r>
            <a:r>
              <a:rPr lang="en-US" sz="2400" dirty="0" err="1" smtClean="0"/>
              <a:t>pregnacy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preview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362200"/>
            <a:ext cx="4191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B.True</a:t>
            </a:r>
            <a:r>
              <a:rPr lang="en-US" dirty="0" smtClean="0"/>
              <a:t> </a:t>
            </a:r>
            <a:r>
              <a:rPr lang="en-US" dirty="0"/>
              <a:t>pelvis.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/>
              <a:t>Shallow bony passage which lies below the false pelvis.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/>
              <a:t>It is divided into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The pelvis inlet(brim)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The pelvis cavity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The pelvis outlet</a:t>
            </a:r>
            <a:r>
              <a:rPr lang="en-US" dirty="0"/>
              <a:t>.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62200"/>
            <a:ext cx="4495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The pelvis inlet.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It is round except where the sacral </a:t>
            </a:r>
            <a:r>
              <a:rPr lang="en-US" dirty="0" smtClean="0"/>
              <a:t>promontory </a:t>
            </a:r>
            <a:r>
              <a:rPr lang="en-US" dirty="0"/>
              <a:t>projects into 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Posteriorly=promontory </a:t>
            </a:r>
            <a:r>
              <a:rPr lang="en-US" dirty="0"/>
              <a:t>and wings of sacrum.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Lateral =iliac bone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Anterior=pubic bone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landmark of pelvis brim are.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5257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1=sacral </a:t>
            </a:r>
            <a:r>
              <a:rPr lang="en-US" sz="2000" dirty="0" smtClean="0"/>
              <a:t>promontory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2=sacral ala or wings.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3=sacroiliac joints.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4=</a:t>
            </a:r>
            <a:r>
              <a:rPr lang="en-US" sz="2000" dirty="0" err="1" smtClean="0"/>
              <a:t>il</a:t>
            </a:r>
            <a:r>
              <a:rPr lang="en-US" sz="2000" dirty="0" err="1" smtClean="0"/>
              <a:t>iopectineal</a:t>
            </a:r>
            <a:r>
              <a:rPr lang="en-US" sz="2000" dirty="0" smtClean="0"/>
              <a:t> line(edge formed </a:t>
            </a:r>
            <a:r>
              <a:rPr lang="en-US" sz="2000" dirty="0"/>
              <a:t>at the inward aspect of </a:t>
            </a:r>
            <a:r>
              <a:rPr lang="en-US" sz="2000" dirty="0" smtClean="0"/>
              <a:t>ilium</a:t>
            </a:r>
            <a:r>
              <a:rPr lang="en-US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5=</a:t>
            </a:r>
            <a:r>
              <a:rPr lang="en-US" sz="2000" dirty="0" err="1" smtClean="0"/>
              <a:t>iliopectineal</a:t>
            </a:r>
            <a:r>
              <a:rPr lang="en-US" sz="2000" dirty="0" smtClean="0"/>
              <a:t> </a:t>
            </a:r>
            <a:r>
              <a:rPr lang="en-US" sz="2000" dirty="0"/>
              <a:t>eminence(roughened area formed where the superior ramus of pubic bone meets ilium).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6=Superior </a:t>
            </a:r>
            <a:r>
              <a:rPr lang="en-US" sz="2000" dirty="0" err="1"/>
              <a:t>ramus</a:t>
            </a:r>
            <a:r>
              <a:rPr lang="en-US" sz="2000" dirty="0"/>
              <a:t> of the pubic bone.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7=upper inner border of the body of the pubic bone.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8=upper inner border of the </a:t>
            </a:r>
            <a:r>
              <a:rPr lang="en-US" sz="2000" dirty="0" err="1"/>
              <a:t>symphysis</a:t>
            </a:r>
            <a:r>
              <a:rPr lang="en-US" sz="2000" dirty="0"/>
              <a:t> pubis.</a:t>
            </a: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09800"/>
            <a:ext cx="4267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Pelvis Cavity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00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Curved canal between brim and outlet</a:t>
            </a:r>
            <a:r>
              <a:rPr lang="en-US" dirty="0" smtClean="0"/>
              <a:t>; deeper </a:t>
            </a:r>
            <a:r>
              <a:rPr lang="en-US" dirty="0"/>
              <a:t>at the back</a:t>
            </a:r>
            <a:r>
              <a:rPr lang="en-US" dirty="0" smtClean="0"/>
              <a:t>; almost </a:t>
            </a:r>
            <a:r>
              <a:rPr lang="en-US" dirty="0"/>
              <a:t>circular.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plane extend from the mid point of posterior surface of </a:t>
            </a:r>
            <a:r>
              <a:rPr lang="en-US" dirty="0" err="1"/>
              <a:t>symphysis</a:t>
            </a:r>
            <a:r>
              <a:rPr lang="en-US" dirty="0"/>
              <a:t> pubis to the junction of second and third sacral vertebrae.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is the roomiest place of pelvis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review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371600"/>
            <a:ext cx="4114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Pelvis outlet.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Diamond shaped 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Anteriorly</a:t>
            </a:r>
            <a:r>
              <a:rPr lang="en-US" dirty="0"/>
              <a:t>=sub pubis arch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Laterally=</a:t>
            </a:r>
            <a:r>
              <a:rPr lang="en-US" dirty="0" err="1"/>
              <a:t>ischial</a:t>
            </a:r>
            <a:r>
              <a:rPr lang="en-US" dirty="0"/>
              <a:t> tuberculosis and the </a:t>
            </a:r>
            <a:r>
              <a:rPr lang="en-US" dirty="0" err="1"/>
              <a:t>sacro</a:t>
            </a:r>
            <a:r>
              <a:rPr lang="en-US" dirty="0"/>
              <a:t>-tuberous ligament.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Posteriorly</a:t>
            </a:r>
            <a:r>
              <a:rPr lang="en-US" dirty="0"/>
              <a:t>=tip of sacrum.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Measurement of pelvis canal diameters(in cm)</a:t>
            </a:r>
          </a:p>
        </p:txBody>
      </p:sp>
      <p:pic>
        <p:nvPicPr>
          <p:cNvPr id="4" name="Content Placeholder 3" descr="images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2939256"/>
            <a:ext cx="2152650" cy="21240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/>
              <a:t>Bony Pelvis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810000" cy="4525963"/>
          </a:xfrm>
        </p:spPr>
        <p:txBody>
          <a:bodyPr/>
          <a:lstStyle/>
          <a:p>
            <a:r>
              <a:rPr lang="en-US" dirty="0"/>
              <a:t>It is the basin shaped complex of bones that connects the trunk and the leg.</a:t>
            </a:r>
          </a:p>
          <a:p>
            <a:r>
              <a:rPr lang="en-US" dirty="0"/>
              <a:t>It is also called bony pelvis or pelvic girdle.</a:t>
            </a: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00200"/>
            <a:ext cx="4915531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Pelvic inclination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When the woman stands up in an upright </a:t>
            </a:r>
            <a:r>
              <a:rPr lang="en-US" dirty="0" err="1"/>
              <a:t>position,the</a:t>
            </a:r>
            <a:r>
              <a:rPr lang="en-US" dirty="0"/>
              <a:t> pelvic brim is not horizontal but is tilted at an angle of 60 </a:t>
            </a:r>
            <a:r>
              <a:rPr lang="en-US" dirty="0" err="1"/>
              <a:t>degree.This</a:t>
            </a:r>
            <a:r>
              <a:rPr lang="en-US" dirty="0"/>
              <a:t> angle is called pelvic inclination.</a:t>
            </a:r>
          </a:p>
        </p:txBody>
      </p:sp>
      <p:pic>
        <p:nvPicPr>
          <p:cNvPr id="4" name="Picture 3" descr="pelvic+axis+inclination+of+pelvic+骨盆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8458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Types of Pelvic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 dirty="0" err="1"/>
              <a:t>Gynecoid</a:t>
            </a:r>
            <a:r>
              <a:rPr lang="en-US" b="1" dirty="0"/>
              <a:t> pelvis.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Most common and present in50% of women/also known as true female pelvic.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Sacrum is well </a:t>
            </a:r>
            <a:r>
              <a:rPr lang="en-US" dirty="0" err="1"/>
              <a:t>curved,sun</a:t>
            </a:r>
            <a:r>
              <a:rPr lang="en-US" dirty="0"/>
              <a:t> pubic arch is at 90 degree or more and </a:t>
            </a:r>
            <a:r>
              <a:rPr lang="en-US" dirty="0" err="1"/>
              <a:t>sacro</a:t>
            </a:r>
            <a:r>
              <a:rPr lang="en-US" dirty="0"/>
              <a:t> –sciatic notch  is wider and iliac crest is broad and well curved.</a:t>
            </a:r>
          </a:p>
          <a:p>
            <a:pPr marL="514350" indent="-514350">
              <a:buNone/>
            </a:pPr>
            <a:r>
              <a:rPr lang="en-US" dirty="0"/>
              <a:t>.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76400"/>
            <a:ext cx="4191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60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</a:rPr>
              <a:t>Round </a:t>
            </a:r>
            <a:r>
              <a:rPr lang="en-US" sz="4000" dirty="0" err="1">
                <a:solidFill>
                  <a:schemeClr val="tx1"/>
                </a:solidFill>
              </a:rPr>
              <a:t>brim,shallow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cavity;spacious</a:t>
            </a:r>
            <a:r>
              <a:rPr lang="en-US" sz="4000" dirty="0">
                <a:solidFill>
                  <a:schemeClr val="tx1"/>
                </a:solidFill>
              </a:rPr>
              <a:t> and allows easy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048000"/>
          </a:xfrm>
        </p:spPr>
        <p:txBody>
          <a:bodyPr/>
          <a:lstStyle/>
          <a:p>
            <a:r>
              <a:rPr lang="en-US" sz="3600" dirty="0"/>
              <a:t>#</a:t>
            </a:r>
            <a:r>
              <a:rPr lang="en-US" sz="3600" dirty="0">
                <a:solidFill>
                  <a:srgbClr val="C00000"/>
                </a:solidFill>
              </a:rPr>
              <a:t>Justo minor pelvis</a:t>
            </a:r>
            <a:r>
              <a:rPr lang="en-US" sz="3600" dirty="0"/>
              <a:t>=It is a small </a:t>
            </a:r>
            <a:r>
              <a:rPr lang="en-US" sz="3600" dirty="0" err="1"/>
              <a:t>gynocoid</a:t>
            </a:r>
            <a:r>
              <a:rPr lang="en-US" sz="3600" dirty="0"/>
              <a:t> pelvic in </a:t>
            </a:r>
            <a:r>
              <a:rPr lang="en-US" sz="3600" dirty="0" err="1"/>
              <a:t>minuature</a:t>
            </a:r>
            <a:r>
              <a:rPr lang="en-US" sz="3600" dirty="0"/>
              <a:t> women of small statute with small hand and feet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b="1" dirty="0"/>
              <a:t>B .Android pelvis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/>
              <a:t>Found in 20% of women.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/>
              <a:t>triangular(heart) inlet ;which makes anterior posterior diameter of brim short.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err="1"/>
              <a:t>Ischial</a:t>
            </a:r>
            <a:r>
              <a:rPr lang="en-US" dirty="0"/>
              <a:t> spine are more prominent.(so difficult for head to </a:t>
            </a:r>
            <a:r>
              <a:rPr lang="en-US" dirty="0" err="1"/>
              <a:t>decend</a:t>
            </a:r>
            <a:r>
              <a:rPr lang="en-US" dirty="0"/>
              <a:t> through pelvic)</a:t>
            </a:r>
          </a:p>
        </p:txBody>
      </p:sp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24000"/>
            <a:ext cx="3767138" cy="37396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b="1" dirty="0" err="1"/>
              <a:t>C.Anthropoid</a:t>
            </a:r>
            <a:r>
              <a:rPr lang="en-US" b="1" dirty="0"/>
              <a:t> pelvic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Found in 25% of women.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Long oval inlet which makes </a:t>
            </a:r>
            <a:r>
              <a:rPr lang="en-US" dirty="0" err="1"/>
              <a:t>anterioposterior</a:t>
            </a:r>
            <a:r>
              <a:rPr lang="en-US" dirty="0"/>
              <a:t> </a:t>
            </a:r>
            <a:r>
              <a:rPr lang="en-US" dirty="0" err="1"/>
              <a:t>diamet</a:t>
            </a:r>
            <a:r>
              <a:rPr lang="en-US" dirty="0"/>
              <a:t> longer 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Ischial</a:t>
            </a:r>
            <a:r>
              <a:rPr lang="en-US" dirty="0"/>
              <a:t> spine </a:t>
            </a:r>
            <a:r>
              <a:rPr lang="en-US" dirty="0" err="1"/>
              <a:t>arenot</a:t>
            </a:r>
            <a:r>
              <a:rPr lang="en-US" dirty="0"/>
              <a:t> </a:t>
            </a:r>
            <a:r>
              <a:rPr lang="en-US" dirty="0" err="1"/>
              <a:t>prominent;sciatic</a:t>
            </a:r>
            <a:r>
              <a:rPr lang="en-US" dirty="0"/>
              <a:t> notch is very wide.</a:t>
            </a:r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133600"/>
            <a:ext cx="31242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18488"/>
          </a:xfrm>
        </p:spPr>
        <p:txBody>
          <a:bodyPr/>
          <a:lstStyle/>
          <a:p>
            <a:r>
              <a:rPr lang="en-US" b="1" dirty="0" err="1"/>
              <a:t>D.Platypelloid</a:t>
            </a:r>
            <a:r>
              <a:rPr lang="en-US" b="1" dirty="0"/>
              <a:t> pelvic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Rare and found in 5% of women.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Kidney shaped brim and not particularly conductive to vaginal delivery.(</a:t>
            </a:r>
            <a:r>
              <a:rPr lang="en-US" dirty="0" err="1"/>
              <a:t>shoet</a:t>
            </a:r>
            <a:r>
              <a:rPr lang="en-US" dirty="0"/>
              <a:t> </a:t>
            </a:r>
            <a:r>
              <a:rPr lang="en-US" dirty="0" err="1"/>
              <a:t>anteroposterior</a:t>
            </a:r>
            <a:r>
              <a:rPr lang="en-US" dirty="0"/>
              <a:t> diameter and a wide transverse diameter).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Ischial</a:t>
            </a:r>
            <a:r>
              <a:rPr lang="en-US" dirty="0"/>
              <a:t> spine are somewhat blunt and pubic arch is wide.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pelvis.</a:t>
            </a:r>
          </a:p>
        </p:txBody>
      </p:sp>
      <p:pic>
        <p:nvPicPr>
          <p:cNvPr id="4" name="Content Placeholder 3" descr="400px-Female-pelvi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510631"/>
            <a:ext cx="3810000" cy="29813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b="1" dirty="0"/>
              <a:t>THANK YOU!!!!!!!!</a:t>
            </a:r>
            <a:endParaRPr 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/>
              <a:t>Parts of pelvis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6021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Two </a:t>
            </a:r>
            <a:r>
              <a:rPr lang="en-US" dirty="0" err="1"/>
              <a:t>innominate</a:t>
            </a:r>
            <a:r>
              <a:rPr lang="en-US" dirty="0"/>
              <a:t> /Hip Bone(Nameless bone)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One Sacrum Bone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One Coccyx Bone.</a:t>
            </a:r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2286000"/>
            <a:ext cx="5091113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The </a:t>
            </a:r>
            <a:r>
              <a:rPr lang="en-US" dirty="0" err="1"/>
              <a:t>Innominate</a:t>
            </a:r>
            <a:r>
              <a:rPr lang="en-US" dirty="0"/>
              <a:t>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Illium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Ischium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Pubis</a:t>
            </a:r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19200"/>
            <a:ext cx="3967163" cy="4271963"/>
          </a:xfrm>
          <a:prstGeom prst="rect">
            <a:avLst/>
          </a:prstGeom>
        </p:spPr>
      </p:pic>
      <p:pic>
        <p:nvPicPr>
          <p:cNvPr id="5" name="Picture 4" descr="download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76600"/>
            <a:ext cx="35623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ILLIUM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4572000" cy="4068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Largest part of </a:t>
            </a:r>
            <a:r>
              <a:rPr lang="en-US" dirty="0" err="1"/>
              <a:t>innominate</a:t>
            </a:r>
            <a:r>
              <a:rPr lang="en-US" dirty="0"/>
              <a:t> bone which spread like a wings.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Two surface=</a:t>
            </a:r>
            <a:r>
              <a:rPr lang="en-US" sz="2800" dirty="0"/>
              <a:t>inner concave surface is </a:t>
            </a:r>
            <a:r>
              <a:rPr lang="en-US" sz="2800" dirty="0" err="1"/>
              <a:t>illiac</a:t>
            </a:r>
            <a:r>
              <a:rPr lang="en-US" sz="2800" dirty="0"/>
              <a:t> </a:t>
            </a:r>
            <a:r>
              <a:rPr lang="en-US" sz="2800" dirty="0" err="1"/>
              <a:t>fossa</a:t>
            </a:r>
            <a:r>
              <a:rPr lang="en-US" sz="2800" dirty="0"/>
              <a:t>  and outer convex is </a:t>
            </a:r>
            <a:r>
              <a:rPr lang="en-US" sz="2800" dirty="0" err="1"/>
              <a:t>illiac</a:t>
            </a:r>
            <a:r>
              <a:rPr lang="en-US" sz="2800" dirty="0"/>
              <a:t> </a:t>
            </a:r>
            <a:r>
              <a:rPr lang="en-US" sz="2800" dirty="0" err="1"/>
              <a:t>creast</a:t>
            </a:r>
            <a:r>
              <a:rPr lang="en-US" sz="28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Two projections=front is anterior superior </a:t>
            </a:r>
            <a:r>
              <a:rPr lang="en-US" sz="2800" dirty="0" err="1"/>
              <a:t>illiac</a:t>
            </a:r>
            <a:r>
              <a:rPr lang="en-US" sz="2800" dirty="0"/>
              <a:t> spine and back is posterior superior </a:t>
            </a:r>
            <a:r>
              <a:rPr lang="en-US" sz="2800" dirty="0" err="1"/>
              <a:t>illiac</a:t>
            </a:r>
            <a:r>
              <a:rPr lang="en-US" sz="2800" dirty="0"/>
              <a:t> spine.</a:t>
            </a:r>
          </a:p>
        </p:txBody>
      </p:sp>
      <p:pic>
        <p:nvPicPr>
          <p:cNvPr id="4" name="Picture 3" descr="Figure+7.30a+Bony+pelvis_+lateral+view,+right+coxal+b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47800"/>
            <a:ext cx="44958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ISCHIUM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Thickest and lowest part of </a:t>
            </a:r>
            <a:r>
              <a:rPr lang="en-US" dirty="0" err="1"/>
              <a:t>ischium,on</a:t>
            </a:r>
            <a:r>
              <a:rPr lang="en-US" dirty="0"/>
              <a:t> the body rest while sitting= </a:t>
            </a:r>
            <a:r>
              <a:rPr lang="en-US" dirty="0" err="1"/>
              <a:t>ischial</a:t>
            </a:r>
            <a:r>
              <a:rPr lang="en-US" dirty="0"/>
              <a:t> </a:t>
            </a:r>
            <a:r>
              <a:rPr lang="en-US" dirty="0" err="1"/>
              <a:t>tuberosity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Sharp projection above </a:t>
            </a:r>
            <a:r>
              <a:rPr lang="en-US" dirty="0" err="1"/>
              <a:t>ischial</a:t>
            </a:r>
            <a:r>
              <a:rPr lang="en-US" dirty="0"/>
              <a:t> </a:t>
            </a:r>
            <a:r>
              <a:rPr lang="en-US" dirty="0" err="1"/>
              <a:t>tuberosity</a:t>
            </a:r>
            <a:r>
              <a:rPr lang="en-US" dirty="0"/>
              <a:t> ,directed backward and slightly inward =</a:t>
            </a:r>
            <a:r>
              <a:rPr lang="en-US" dirty="0" err="1"/>
              <a:t>ischial</a:t>
            </a:r>
            <a:r>
              <a:rPr lang="en-US" dirty="0"/>
              <a:t> spine,</a:t>
            </a:r>
          </a:p>
        </p:txBody>
      </p:sp>
      <p:pic>
        <p:nvPicPr>
          <p:cNvPr id="4" name="Picture 3" descr="downloa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95725"/>
            <a:ext cx="5980796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PUBIS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Consist of two pubis bone connected by cartilage called </a:t>
            </a:r>
            <a:r>
              <a:rPr lang="en-US" dirty="0" err="1"/>
              <a:t>symphysis</a:t>
            </a:r>
            <a:r>
              <a:rPr lang="en-US" dirty="0"/>
              <a:t> pubis.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Two projection=superior </a:t>
            </a:r>
            <a:r>
              <a:rPr lang="en-US" dirty="0" err="1"/>
              <a:t>ramus</a:t>
            </a:r>
            <a:r>
              <a:rPr lang="en-US" dirty="0"/>
              <a:t> and inferior </a:t>
            </a:r>
            <a:r>
              <a:rPr lang="en-US" dirty="0" err="1"/>
              <a:t>ramus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Superior </a:t>
            </a:r>
            <a:r>
              <a:rPr lang="en-US" dirty="0" err="1"/>
              <a:t>ramus</a:t>
            </a:r>
            <a:r>
              <a:rPr lang="en-US" dirty="0"/>
              <a:t> and </a:t>
            </a:r>
            <a:r>
              <a:rPr lang="en-US" dirty="0" err="1"/>
              <a:t>ischial</a:t>
            </a:r>
            <a:r>
              <a:rPr lang="en-US" dirty="0"/>
              <a:t> join forms =</a:t>
            </a:r>
            <a:r>
              <a:rPr lang="en-US" dirty="0" err="1"/>
              <a:t>illiopectineal</a:t>
            </a:r>
            <a:r>
              <a:rPr lang="en-US" dirty="0"/>
              <a:t> eminence.</a:t>
            </a:r>
          </a:p>
        </p:txBody>
      </p:sp>
      <p:pic>
        <p:nvPicPr>
          <p:cNvPr id="4" name="Picture 3" descr="download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1752600"/>
            <a:ext cx="4748213" cy="31765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5943600" cy="944562"/>
          </a:xfrm>
        </p:spPr>
        <p:txBody>
          <a:bodyPr>
            <a:normAutofit/>
          </a:bodyPr>
          <a:lstStyle/>
          <a:p>
            <a:r>
              <a:rPr lang="en-US" dirty="0"/>
              <a:t>B .SACRUM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Triangular shaped bone ,made up of 5 vertebrae fused together.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Anterior surface is concave and forms birth canal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Lateral surface extend into wings or ala.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Projection at center of upper part=</a:t>
            </a:r>
            <a:r>
              <a:rPr lang="en-US" sz="2800" dirty="0" err="1"/>
              <a:t>promontary</a:t>
            </a:r>
            <a:r>
              <a:rPr lang="en-US" sz="2800" dirty="0"/>
              <a:t> of sacrum.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 4 pairs of holes allows </a:t>
            </a:r>
          </a:p>
          <a:p>
            <a:pPr>
              <a:buNone/>
            </a:pPr>
            <a:r>
              <a:rPr lang="en-US" sz="2800" dirty="0"/>
              <a:t>     nerves from </a:t>
            </a:r>
            <a:r>
              <a:rPr lang="en-US" sz="2800" dirty="0" err="1"/>
              <a:t>cauda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    </a:t>
            </a:r>
            <a:r>
              <a:rPr lang="en-US" sz="2800" dirty="0" err="1"/>
              <a:t>equida</a:t>
            </a:r>
            <a:r>
              <a:rPr lang="en-US" sz="2800" dirty="0"/>
              <a:t> to pelvis organ.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581400"/>
            <a:ext cx="4114800" cy="2662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C.COCCYX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Terminal part of spine.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Composed of 4 fused </a:t>
            </a:r>
            <a:r>
              <a:rPr lang="en-US" dirty="0" err="1"/>
              <a:t>coccygeal</a:t>
            </a:r>
            <a:r>
              <a:rPr lang="en-US" dirty="0"/>
              <a:t> vertebrae.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Moves backward /forward which increases diameter of pelvic outlet during normal birth.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86200"/>
            <a:ext cx="5472113" cy="2814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879</Words>
  <Application>Microsoft Office PowerPoint</Application>
  <PresentationFormat>On-screen Show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GOOD MORNING!!!</vt:lpstr>
      <vt:lpstr>Bony Pelvis</vt:lpstr>
      <vt:lpstr>Parts of pelvis</vt:lpstr>
      <vt:lpstr>A. The Innominate Bone</vt:lpstr>
      <vt:lpstr>ILLIUM</vt:lpstr>
      <vt:lpstr>ISCHIUM</vt:lpstr>
      <vt:lpstr>PUBIS</vt:lpstr>
      <vt:lpstr>B .SACRUM</vt:lpstr>
      <vt:lpstr>C.COCCYX</vt:lpstr>
      <vt:lpstr>PELVIC JOINTS</vt:lpstr>
      <vt:lpstr>PELVIC LIGAMENTS</vt:lpstr>
      <vt:lpstr>Functions of pelvis</vt:lpstr>
      <vt:lpstr>TRUE AND FALSE PELVIS.</vt:lpstr>
      <vt:lpstr>B.True pelvis.</vt:lpstr>
      <vt:lpstr>The pelvis inlet.</vt:lpstr>
      <vt:lpstr>The landmark of pelvis brim are. </vt:lpstr>
      <vt:lpstr>Pelvis Cavity</vt:lpstr>
      <vt:lpstr>Pelvis outlet.</vt:lpstr>
      <vt:lpstr>Measurement of pelvis canal diameters(in cm)</vt:lpstr>
      <vt:lpstr>Pelvic inclination</vt:lpstr>
      <vt:lpstr>Types of Pelvic.</vt:lpstr>
      <vt:lpstr>Round brim,shallow cavity;spacious and allows easy delivery</vt:lpstr>
      <vt:lpstr>B .Android pelvis</vt:lpstr>
      <vt:lpstr>C.Anthropoid pelvic</vt:lpstr>
      <vt:lpstr>D.Platypelloid pelvic</vt:lpstr>
      <vt:lpstr>Differences of pelvis.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MORNING!!!</dc:title>
  <dc:creator>Mike</dc:creator>
  <cp:lastModifiedBy>Microsoft account</cp:lastModifiedBy>
  <cp:revision>24</cp:revision>
  <dcterms:created xsi:type="dcterms:W3CDTF">2020-08-27T09:22:41Z</dcterms:created>
  <dcterms:modified xsi:type="dcterms:W3CDTF">2020-08-31T12:01:08Z</dcterms:modified>
</cp:coreProperties>
</file>