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4.xml" ContentType="application/vnd.openxmlformats-officedocument.drawingml.chartshapes+xml"/>
  <Override PartName="/ppt/charts/chart1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5" r:id="rId2"/>
    <p:sldId id="286" r:id="rId3"/>
    <p:sldId id="288" r:id="rId4"/>
    <p:sldId id="289" r:id="rId5"/>
    <p:sldId id="256" r:id="rId6"/>
    <p:sldId id="296" r:id="rId7"/>
    <p:sldId id="258" r:id="rId8"/>
    <p:sldId id="260" r:id="rId9"/>
    <p:sldId id="268" r:id="rId10"/>
    <p:sldId id="269" r:id="rId11"/>
    <p:sldId id="284" r:id="rId12"/>
    <p:sldId id="270" r:id="rId13"/>
    <p:sldId id="271" r:id="rId14"/>
    <p:sldId id="272" r:id="rId15"/>
    <p:sldId id="292" r:id="rId16"/>
    <p:sldId id="294" r:id="rId17"/>
    <p:sldId id="283" r:id="rId18"/>
    <p:sldId id="276" r:id="rId19"/>
    <p:sldId id="277" r:id="rId20"/>
    <p:sldId id="278" r:id="rId21"/>
    <p:sldId id="279" r:id="rId22"/>
    <p:sldId id="280" r:id="rId23"/>
    <p:sldId id="282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ken\Desktop\Population-Pyramid-Didi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ken\Downloads\20201018_102948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6350217820710614E-2"/>
          <c:y val="1.2933575610741151E-3"/>
          <c:w val="0.9124888383797386"/>
          <c:h val="0.92192125984251971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A50021"/>
            </a:solidFill>
          </c:spPr>
          <c:invertIfNegative val="0"/>
          <c:cat>
            <c:strRef>
              <c:f>Sheet1!$A$2:$A$16</c:f>
              <c:strCache>
                <c:ptCount val="15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  <c:pt idx="9">
                  <c:v>45-49</c:v>
                </c:pt>
                <c:pt idx="10">
                  <c:v>50-54</c:v>
                </c:pt>
                <c:pt idx="11">
                  <c:v>55-59</c:v>
                </c:pt>
                <c:pt idx="12">
                  <c:v>60-64</c:v>
                </c:pt>
                <c:pt idx="13">
                  <c:v>65-69</c:v>
                </c:pt>
                <c:pt idx="14">
                  <c:v>70+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35</c:v>
                </c:pt>
                <c:pt idx="1">
                  <c:v>20</c:v>
                </c:pt>
                <c:pt idx="2">
                  <c:v>20</c:v>
                </c:pt>
                <c:pt idx="3">
                  <c:v>23</c:v>
                </c:pt>
                <c:pt idx="4">
                  <c:v>44</c:v>
                </c:pt>
                <c:pt idx="5">
                  <c:v>66</c:v>
                </c:pt>
                <c:pt idx="6">
                  <c:v>60</c:v>
                </c:pt>
                <c:pt idx="7">
                  <c:v>41</c:v>
                </c:pt>
                <c:pt idx="8">
                  <c:v>29</c:v>
                </c:pt>
                <c:pt idx="9">
                  <c:v>26</c:v>
                </c:pt>
                <c:pt idx="10">
                  <c:v>23</c:v>
                </c:pt>
                <c:pt idx="11">
                  <c:v>27</c:v>
                </c:pt>
                <c:pt idx="12">
                  <c:v>23</c:v>
                </c:pt>
                <c:pt idx="13">
                  <c:v>21</c:v>
                </c:pt>
                <c:pt idx="14">
                  <c:v>14</c:v>
                </c:pt>
              </c:numCache>
            </c:numRef>
          </c:val>
        </c:ser>
        <c:ser>
          <c:idx val="0"/>
          <c:order val="1"/>
          <c:tx>
            <c:strRef>
              <c:f>Sheet1!$D$1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</c:spPr>
          <c:invertIfNegative val="0"/>
          <c:cat>
            <c:strRef>
              <c:f>Sheet1!$A$2:$A$16</c:f>
              <c:strCache>
                <c:ptCount val="15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  <c:pt idx="9">
                  <c:v>45-49</c:v>
                </c:pt>
                <c:pt idx="10">
                  <c:v>50-54</c:v>
                </c:pt>
                <c:pt idx="11">
                  <c:v>55-59</c:v>
                </c:pt>
                <c:pt idx="12">
                  <c:v>60-64</c:v>
                </c:pt>
                <c:pt idx="13">
                  <c:v>65-69</c:v>
                </c:pt>
                <c:pt idx="14">
                  <c:v>70+</c:v>
                </c:pt>
              </c:strCache>
            </c:strRef>
          </c:cat>
          <c:val>
            <c:numRef>
              <c:f>Sheet1!$D$2:$D$16</c:f>
              <c:numCache>
                <c:formatCode>General</c:formatCode>
                <c:ptCount val="15"/>
                <c:pt idx="0">
                  <c:v>-35</c:v>
                </c:pt>
                <c:pt idx="1">
                  <c:v>-31</c:v>
                </c:pt>
                <c:pt idx="2">
                  <c:v>-24</c:v>
                </c:pt>
                <c:pt idx="3">
                  <c:v>-28</c:v>
                </c:pt>
                <c:pt idx="4">
                  <c:v>-29</c:v>
                </c:pt>
                <c:pt idx="5">
                  <c:v>-38</c:v>
                </c:pt>
                <c:pt idx="6">
                  <c:v>-54</c:v>
                </c:pt>
                <c:pt idx="7">
                  <c:v>-44</c:v>
                </c:pt>
                <c:pt idx="8">
                  <c:v>-38</c:v>
                </c:pt>
                <c:pt idx="9">
                  <c:v>-25</c:v>
                </c:pt>
                <c:pt idx="10">
                  <c:v>-20</c:v>
                </c:pt>
                <c:pt idx="11">
                  <c:v>-30</c:v>
                </c:pt>
                <c:pt idx="12">
                  <c:v>-20</c:v>
                </c:pt>
                <c:pt idx="13">
                  <c:v>-13</c:v>
                </c:pt>
                <c:pt idx="14">
                  <c:v>-22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"/>
        <c:overlap val="80"/>
        <c:axId val="-1103237520"/>
        <c:axId val="-1034450416"/>
      </c:barChart>
      <c:catAx>
        <c:axId val="-1103237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low"/>
        <c:crossAx val="-1034450416"/>
        <c:crosses val="autoZero"/>
        <c:auto val="1"/>
        <c:lblAlgn val="ctr"/>
        <c:lblOffset val="100"/>
        <c:noMultiLvlLbl val="0"/>
      </c:catAx>
      <c:valAx>
        <c:axId val="-1034450416"/>
        <c:scaling>
          <c:orientation val="minMax"/>
        </c:scaling>
        <c:delete val="0"/>
        <c:axPos val="b"/>
        <c:numFmt formatCode="#,##0;#,##0" sourceLinked="0"/>
        <c:majorTickMark val="out"/>
        <c:minorTickMark val="none"/>
        <c:tickLblPos val="nextTo"/>
        <c:crossAx val="-11032375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8"/>
    </mc:Choice>
    <mc:Fallback>
      <c:style val="3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Cause of death within </a:t>
            </a:r>
            <a:r>
              <a:rPr lang="en-US" dirty="0" smtClean="0"/>
              <a:t>one </a:t>
            </a:r>
            <a:r>
              <a:rPr lang="en-US" dirty="0"/>
              <a:t>year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1584426946631714E-2"/>
          <c:y val="8.8771221635270278E-2"/>
          <c:w val="0.81258223972003463"/>
          <c:h val="0.657049735871623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Cause of death within 1 year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CKD </c:v>
                </c:pt>
                <c:pt idx="1">
                  <c:v>CLD</c:v>
                </c:pt>
                <c:pt idx="2">
                  <c:v>Aging</c:v>
                </c:pt>
                <c:pt idx="3">
                  <c:v>Pneumonia</c:v>
                </c:pt>
                <c:pt idx="4">
                  <c:v>COPD</c:v>
                </c:pt>
                <c:pt idx="5">
                  <c:v>Heart attack</c:v>
                </c:pt>
                <c:pt idx="6">
                  <c:v>Accident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34443344"/>
        <c:axId val="-1034442800"/>
      </c:barChart>
      <c:catAx>
        <c:axId val="-1034443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1034442800"/>
        <c:crosses val="autoZero"/>
        <c:auto val="1"/>
        <c:lblAlgn val="ctr"/>
        <c:lblOffset val="100"/>
        <c:noMultiLvlLbl val="0"/>
      </c:catAx>
      <c:valAx>
        <c:axId val="-1034442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34443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95417927128097E-2"/>
          <c:y val="1.3808647439780089E-2"/>
          <c:w val="0.871089252942995"/>
          <c:h val="0.6643456054479677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D-4361-B07D-04D2A784E3A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DBBD-4361-B07D-04D2A784E3A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D-4361-B07D-04D2A784E3A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DBBD-4361-B07D-04D2A784E3A3}"/>
              </c:ext>
            </c:extLst>
          </c:dPt>
          <c:dPt>
            <c:idx val="4"/>
            <c:invertIfNegative val="0"/>
            <c:bubble3D val="0"/>
            <c:spPr>
              <a:solidFill>
                <a:srgbClr val="0CC4A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DBBD-4361-B07D-04D2A784E3A3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D-4361-B07D-04D2A784E3A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DBBD-4361-B07D-04D2A784E3A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BD-4361-B07D-04D2A784E3A3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DBBD-4361-B07D-04D2A784E3A3}"/>
              </c:ext>
            </c:extLst>
          </c:dPt>
          <c:dLbls>
            <c:delete val="1"/>
          </c:dLbls>
          <c:cat>
            <c:strRef>
              <c:f>Sheet1!$A$2:$A$12</c:f>
              <c:strCache>
                <c:ptCount val="11"/>
                <c:pt idx="0">
                  <c:v>Depoprovera</c:v>
                </c:pt>
                <c:pt idx="1">
                  <c:v>Condom</c:v>
                </c:pt>
                <c:pt idx="2">
                  <c:v>Pills</c:v>
                </c:pt>
                <c:pt idx="3">
                  <c:v>IUCD</c:v>
                </c:pt>
                <c:pt idx="4">
                  <c:v>Norplant</c:v>
                </c:pt>
                <c:pt idx="5">
                  <c:v>Minilap</c:v>
                </c:pt>
                <c:pt idx="6">
                  <c:v>Laproscopy</c:v>
                </c:pt>
                <c:pt idx="7">
                  <c:v>Vasectomy</c:v>
                </c:pt>
                <c:pt idx="8">
                  <c:v>Withdrawl</c:v>
                </c:pt>
                <c:pt idx="9">
                  <c:v>LAM</c:v>
                </c:pt>
                <c:pt idx="10">
                  <c:v>none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44</c:v>
                </c:pt>
                <c:pt idx="1">
                  <c:v>23</c:v>
                </c:pt>
                <c:pt idx="2">
                  <c:v>22</c:v>
                </c:pt>
                <c:pt idx="3">
                  <c:v>6</c:v>
                </c:pt>
                <c:pt idx="4">
                  <c:v>14</c:v>
                </c:pt>
                <c:pt idx="5">
                  <c:v>23</c:v>
                </c:pt>
                <c:pt idx="6">
                  <c:v>1</c:v>
                </c:pt>
                <c:pt idx="7">
                  <c:v>7</c:v>
                </c:pt>
                <c:pt idx="8">
                  <c:v>17</c:v>
                </c:pt>
                <c:pt idx="9">
                  <c:v>5</c:v>
                </c:pt>
                <c:pt idx="10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BD-4361-B07D-04D2A784E3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34450960"/>
        <c:axId val="-1034453680"/>
      </c:barChart>
      <c:catAx>
        <c:axId val="-1034450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4453680"/>
        <c:crosses val="autoZero"/>
        <c:auto val="1"/>
        <c:lblAlgn val="ctr"/>
        <c:lblOffset val="100"/>
        <c:noMultiLvlLbl val="0"/>
      </c:catAx>
      <c:valAx>
        <c:axId val="-103445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4450960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b="1" dirty="0" smtClean="0"/>
              <a:t>Description</a:t>
            </a:r>
            <a:r>
              <a:rPr lang="en-SG" b="1" baseline="0" dirty="0" smtClean="0"/>
              <a:t> of </a:t>
            </a:r>
            <a:r>
              <a:rPr lang="en-SG" b="1" dirty="0" smtClean="0"/>
              <a:t>Immunization</a:t>
            </a:r>
            <a:r>
              <a:rPr lang="en-SG" dirty="0" smtClean="0"/>
              <a:t> </a:t>
            </a:r>
            <a:endParaRPr lang="en-GB" b="1" dirty="0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1st dose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Sheet1!$A$2:$A$13</c:f>
              <c:strCache>
                <c:ptCount val="12"/>
                <c:pt idx="0">
                  <c:v>BCG</c:v>
                </c:pt>
                <c:pt idx="1">
                  <c:v>DPT,Hib,Hep.B</c:v>
                </c:pt>
                <c:pt idx="2">
                  <c:v>OPV</c:v>
                </c:pt>
                <c:pt idx="3">
                  <c:v>PCV</c:v>
                </c:pt>
                <c:pt idx="4">
                  <c:v>FIPV</c:v>
                </c:pt>
                <c:pt idx="5">
                  <c:v>IPV</c:v>
                </c:pt>
                <c:pt idx="6">
                  <c:v>Measles </c:v>
                </c:pt>
                <c:pt idx="7">
                  <c:v>JE</c:v>
                </c:pt>
                <c:pt idx="8">
                  <c:v>Rota</c:v>
                </c:pt>
                <c:pt idx="9">
                  <c:v>Hib booster</c:v>
                </c:pt>
                <c:pt idx="10">
                  <c:v>Hep.Bbooster</c:v>
                </c:pt>
                <c:pt idx="11">
                  <c:v>TD (Pregnant)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71</c:v>
                </c:pt>
                <c:pt idx="1">
                  <c:v>68</c:v>
                </c:pt>
                <c:pt idx="2">
                  <c:v>68</c:v>
                </c:pt>
                <c:pt idx="3">
                  <c:v>68</c:v>
                </c:pt>
                <c:pt idx="4">
                  <c:v>21</c:v>
                </c:pt>
                <c:pt idx="5">
                  <c:v>28</c:v>
                </c:pt>
                <c:pt idx="6">
                  <c:v>16</c:v>
                </c:pt>
                <c:pt idx="7">
                  <c:v>50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FC-2A4A-99FA-32AA515BFC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dose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Sheet1!$A$2:$A$13</c:f>
              <c:strCache>
                <c:ptCount val="12"/>
                <c:pt idx="0">
                  <c:v>BCG</c:v>
                </c:pt>
                <c:pt idx="1">
                  <c:v>DPT,Hib,Hep.B</c:v>
                </c:pt>
                <c:pt idx="2">
                  <c:v>OPV</c:v>
                </c:pt>
                <c:pt idx="3">
                  <c:v>PCV</c:v>
                </c:pt>
                <c:pt idx="4">
                  <c:v>FIPV</c:v>
                </c:pt>
                <c:pt idx="5">
                  <c:v>IPV</c:v>
                </c:pt>
                <c:pt idx="6">
                  <c:v>Measles </c:v>
                </c:pt>
                <c:pt idx="7">
                  <c:v>JE</c:v>
                </c:pt>
                <c:pt idx="8">
                  <c:v>Rota</c:v>
                </c:pt>
                <c:pt idx="9">
                  <c:v>Hib booster</c:v>
                </c:pt>
                <c:pt idx="10">
                  <c:v>Hep.Bbooster</c:v>
                </c:pt>
                <c:pt idx="11">
                  <c:v>TD (Pregnant)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19</c:v>
                </c:pt>
                <c:pt idx="5">
                  <c:v>28</c:v>
                </c:pt>
                <c:pt idx="6">
                  <c:v>12</c:v>
                </c:pt>
                <c:pt idx="11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FC-2A4A-99FA-32AA515BF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dose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Sheet1!$A$2:$A$13</c:f>
              <c:strCache>
                <c:ptCount val="12"/>
                <c:pt idx="0">
                  <c:v>BCG</c:v>
                </c:pt>
                <c:pt idx="1">
                  <c:v>DPT,Hib,Hep.B</c:v>
                </c:pt>
                <c:pt idx="2">
                  <c:v>OPV</c:v>
                </c:pt>
                <c:pt idx="3">
                  <c:v>PCV</c:v>
                </c:pt>
                <c:pt idx="4">
                  <c:v>FIPV</c:v>
                </c:pt>
                <c:pt idx="5">
                  <c:v>IPV</c:v>
                </c:pt>
                <c:pt idx="6">
                  <c:v>Measles </c:v>
                </c:pt>
                <c:pt idx="7">
                  <c:v>JE</c:v>
                </c:pt>
                <c:pt idx="8">
                  <c:v>Rota</c:v>
                </c:pt>
                <c:pt idx="9">
                  <c:v>Hib booster</c:v>
                </c:pt>
                <c:pt idx="10">
                  <c:v>Hep.Bbooster</c:v>
                </c:pt>
                <c:pt idx="11">
                  <c:v>TD (Pregnant)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1">
                  <c:v>66</c:v>
                </c:pt>
                <c:pt idx="2">
                  <c:v>66</c:v>
                </c:pt>
                <c:pt idx="3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9FC-2A4A-99FA-32AA515BF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034456400"/>
        <c:axId val="-1034455856"/>
        <c:axId val="0"/>
      </c:bar3DChart>
      <c:catAx>
        <c:axId val="-103445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4455856"/>
        <c:crosses val="autoZero"/>
        <c:auto val="1"/>
        <c:lblAlgn val="ctr"/>
        <c:lblOffset val="100"/>
        <c:noMultiLvlLbl val="0"/>
      </c:catAx>
      <c:valAx>
        <c:axId val="-103445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445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Education</a:t>
            </a:r>
          </a:p>
          <a:p>
            <a:pPr>
              <a:defRPr/>
            </a:pPr>
            <a:r>
              <a:rPr lang="en-US" dirty="0" smtClean="0"/>
              <a:t>                                                                                                                   N:</a:t>
            </a:r>
            <a:r>
              <a:rPr lang="en-US" baseline="0" dirty="0" smtClean="0"/>
              <a:t> 923</a:t>
            </a:r>
          </a:p>
          <a:p>
            <a:pPr>
              <a:defRPr/>
            </a:pPr>
            <a:r>
              <a:rPr lang="en-US" baseline="0" dirty="0" smtClean="0"/>
              <a:t>                                                                                                                    n : 852</a:t>
            </a:r>
            <a:r>
              <a:rPr lang="en-US" dirty="0" smtClean="0"/>
              <a:t> 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n: 852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Preprimary</c:v>
                </c:pt>
                <c:pt idx="1">
                  <c:v>Primary</c:v>
                </c:pt>
                <c:pt idx="2">
                  <c:v>Secondary</c:v>
                </c:pt>
                <c:pt idx="3">
                  <c:v>Intermediate</c:v>
                </c:pt>
                <c:pt idx="4">
                  <c:v>Bachelor</c:v>
                </c:pt>
                <c:pt idx="5">
                  <c:v>Master</c:v>
                </c:pt>
                <c:pt idx="6">
                  <c:v>P.H.D</c:v>
                </c:pt>
                <c:pt idx="7">
                  <c:v>Technical Study</c:v>
                </c:pt>
                <c:pt idx="8">
                  <c:v>Can Read and Write</c:v>
                </c:pt>
                <c:pt idx="9">
                  <c:v>Cannot Read and Write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</c:v>
                </c:pt>
                <c:pt idx="1">
                  <c:v>100</c:v>
                </c:pt>
                <c:pt idx="2">
                  <c:v>187</c:v>
                </c:pt>
                <c:pt idx="3">
                  <c:v>116</c:v>
                </c:pt>
                <c:pt idx="4">
                  <c:v>214</c:v>
                </c:pt>
                <c:pt idx="5">
                  <c:v>53</c:v>
                </c:pt>
                <c:pt idx="6">
                  <c:v>3</c:v>
                </c:pt>
                <c:pt idx="7">
                  <c:v>13</c:v>
                </c:pt>
                <c:pt idx="8">
                  <c:v>73</c:v>
                </c:pt>
                <c:pt idx="9">
                  <c:v>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34454768"/>
        <c:axId val="-1034452048"/>
      </c:barChart>
      <c:catAx>
        <c:axId val="-1034454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034452048"/>
        <c:crosses val="autoZero"/>
        <c:auto val="1"/>
        <c:lblAlgn val="ctr"/>
        <c:lblOffset val="100"/>
        <c:noMultiLvlLbl val="0"/>
      </c:catAx>
      <c:valAx>
        <c:axId val="-1034452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34454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Religion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religion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hinduism</c:v>
                </c:pt>
                <c:pt idx="1">
                  <c:v>buddhism</c:v>
                </c:pt>
                <c:pt idx="2">
                  <c:v>christainity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0.84000000000000064</c:v>
                </c:pt>
                <c:pt idx="1">
                  <c:v>0.11000000000000003</c:v>
                </c:pt>
                <c:pt idx="2">
                  <c:v>5.0000000000000024E-2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6865031294165154"/>
          <c:y val="0.75956379742304936"/>
          <c:w val="0.19716165287031431"/>
          <c:h val="0.193087717728465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baseline="0" dirty="0" smtClean="0"/>
              <a:t>The </a:t>
            </a:r>
            <a:r>
              <a:rPr lang="en-US" sz="2800" baseline="0" dirty="0"/>
              <a:t>sources of water.</a:t>
            </a:r>
            <a:endParaRPr lang="en-US" sz="28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explosion val="1"/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Sheet1!$A$1:$A$4</c:f>
              <c:strCache>
                <c:ptCount val="4"/>
                <c:pt idx="0">
                  <c:v>Tap water</c:v>
                </c:pt>
                <c:pt idx="1">
                  <c:v>Underground water</c:v>
                </c:pt>
                <c:pt idx="2">
                  <c:v>Jar water</c:v>
                </c:pt>
                <c:pt idx="3">
                  <c:v>Tank water</c:v>
                </c:pt>
              </c:strCache>
            </c:strRef>
          </c:cat>
          <c:val>
            <c:numRef>
              <c:f>Sheet1!$B$1:$B$4</c:f>
              <c:numCache>
                <c:formatCode>0.00%</c:formatCode>
                <c:ptCount val="4"/>
                <c:pt idx="0">
                  <c:v>0.78500000000000003</c:v>
                </c:pt>
                <c:pt idx="1">
                  <c:v>6.3E-2</c:v>
                </c:pt>
                <c:pt idx="2">
                  <c:v>0.12100000000000002</c:v>
                </c:pt>
                <c:pt idx="3">
                  <c:v>3.1000000000000028E-2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800"/>
            </a:pPr>
            <a:endParaRPr lang="en-US"/>
          </a:p>
        </c:txPr>
      </c:legendEntry>
      <c:layout>
        <c:manualLayout>
          <c:xMode val="edge"/>
          <c:yMode val="edge"/>
          <c:x val="0.70779790026246714"/>
          <c:y val="0.73997389909594635"/>
          <c:w val="0.27136876640419949"/>
          <c:h val="0.25927442403032952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928013245229972E-2"/>
          <c:y val="3.1631110213787443E-2"/>
          <c:w val="0.845916447944007"/>
          <c:h val="0.6999235652975810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Sheet1!$A$1:$A$4</c:f>
              <c:strCache>
                <c:ptCount val="4"/>
                <c:pt idx="0">
                  <c:v>Filtration</c:v>
                </c:pt>
                <c:pt idx="1">
                  <c:v>Boiling</c:v>
                </c:pt>
                <c:pt idx="2">
                  <c:v>Uroguard</c:v>
                </c:pt>
                <c:pt idx="3">
                  <c:v>Combined(Filtration+Boiling)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59</c:v>
                </c:pt>
                <c:pt idx="1">
                  <c:v>36</c:v>
                </c:pt>
                <c:pt idx="2">
                  <c:v>11</c:v>
                </c:pt>
                <c:pt idx="3">
                  <c:v>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34453136"/>
        <c:axId val="-1034452592"/>
      </c:barChart>
      <c:catAx>
        <c:axId val="-103445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-1034452592"/>
        <c:crosses val="autoZero"/>
        <c:auto val="1"/>
        <c:lblAlgn val="ctr"/>
        <c:lblOffset val="100"/>
        <c:noMultiLvlLbl val="0"/>
      </c:catAx>
      <c:valAx>
        <c:axId val="-1034452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344531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people (male</a:t>
            </a:r>
            <a:r>
              <a:rPr lang="en-US" sz="28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female)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who smoke</a:t>
            </a:r>
            <a:r>
              <a:rPr lang="en-US" sz="28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consume alcohol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Smoking</c:v>
                </c:pt>
                <c:pt idx="1">
                  <c:v>Alcohol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74</c:v>
                </c:pt>
                <c:pt idx="1">
                  <c:v>124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Smoking</c:v>
                </c:pt>
                <c:pt idx="1">
                  <c:v>Alcohol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2"/>
                <c:pt idx="0">
                  <c:v>16</c:v>
                </c:pt>
                <c:pt idx="1">
                  <c:v>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34448240"/>
        <c:axId val="-1034454224"/>
      </c:barChart>
      <c:catAx>
        <c:axId val="-103444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034454224"/>
        <c:crosses val="autoZero"/>
        <c:auto val="1"/>
        <c:lblAlgn val="ctr"/>
        <c:lblOffset val="100"/>
        <c:noMultiLvlLbl val="0"/>
      </c:catAx>
      <c:valAx>
        <c:axId val="-1034454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No.of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people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444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31591148635097"/>
          <c:y val="0.85502264371937187"/>
          <c:w val="0.17568408851364906"/>
          <c:h val="0.144977356280628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chain smokers and occasional smoker (male and female)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Chain smoker</c:v>
                </c:pt>
                <c:pt idx="1">
                  <c:v>Occasional smoker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Chain smoker</c:v>
                </c:pt>
                <c:pt idx="1">
                  <c:v>Occasional smoker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34447152"/>
        <c:axId val="-1034441712"/>
      </c:barChart>
      <c:catAx>
        <c:axId val="-103444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034441712"/>
        <c:crosses val="autoZero"/>
        <c:auto val="1"/>
        <c:lblAlgn val="ctr"/>
        <c:lblOffset val="100"/>
        <c:noMultiLvlLbl val="0"/>
      </c:catAx>
      <c:valAx>
        <c:axId val="-1034441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people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444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27764607381071"/>
          <c:y val="0.83803582613851346"/>
          <c:w val="0.17372235392618934"/>
          <c:h val="0.14855304031277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Alcoholic</a:t>
            </a:r>
            <a:r>
              <a:rPr lang="en-US" sz="2800" baseline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occasional alcoholic (male and female)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Alcoholic</c:v>
                </c:pt>
                <c:pt idx="1">
                  <c:v>Occasional alcoholic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121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Alcoholic</c:v>
                </c:pt>
                <c:pt idx="1">
                  <c:v>Occasional alcoholic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37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34446608"/>
        <c:axId val="-1034456944"/>
      </c:barChart>
      <c:catAx>
        <c:axId val="-10344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034456944"/>
        <c:crosses val="autoZero"/>
        <c:auto val="1"/>
        <c:lblAlgn val="ctr"/>
        <c:lblOffset val="100"/>
        <c:noMultiLvlLbl val="0"/>
      </c:catAx>
      <c:valAx>
        <c:axId val="-10344569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people</a:t>
                </a:r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344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08555904412616"/>
          <c:y val="0.81226915153683565"/>
          <c:w val="0.17350707988787559"/>
          <c:h val="0.146906074996887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Cardiovascular</c:v>
                </c:pt>
                <c:pt idx="1">
                  <c:v>Diabetes</c:v>
                </c:pt>
                <c:pt idx="2">
                  <c:v>Respiratory disease</c:v>
                </c:pt>
                <c:pt idx="3">
                  <c:v>Thyroids</c:v>
                </c:pt>
                <c:pt idx="4">
                  <c:v>Arthritis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49</c:v>
                </c:pt>
                <c:pt idx="1">
                  <c:v>21</c:v>
                </c:pt>
                <c:pt idx="2">
                  <c:v>7</c:v>
                </c:pt>
                <c:pt idx="3">
                  <c:v>2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Cardiovascular</c:v>
                </c:pt>
                <c:pt idx="1">
                  <c:v>Diabetes</c:v>
                </c:pt>
                <c:pt idx="2">
                  <c:v>Respiratory disease</c:v>
                </c:pt>
                <c:pt idx="3">
                  <c:v>Thyroids</c:v>
                </c:pt>
                <c:pt idx="4">
                  <c:v>Arthritis</c:v>
                </c:pt>
                <c:pt idx="5">
                  <c:v>Others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28</c:v>
                </c:pt>
                <c:pt idx="1">
                  <c:v>15</c:v>
                </c:pt>
                <c:pt idx="2">
                  <c:v>8</c:v>
                </c:pt>
                <c:pt idx="3">
                  <c:v>16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034443888"/>
        <c:axId val="-1034442256"/>
      </c:barChart>
      <c:catAx>
        <c:axId val="-1034443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034442256"/>
        <c:crosses val="autoZero"/>
        <c:auto val="1"/>
        <c:lblAlgn val="ctr"/>
        <c:lblOffset val="100"/>
        <c:noMultiLvlLbl val="0"/>
      </c:catAx>
      <c:valAx>
        <c:axId val="-1034442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344438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023524837173127"/>
          <c:y val="0.84051183757121395"/>
          <c:w val="0.12204870224555264"/>
          <c:h val="0.1497245952819619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0.79487</cdr:x>
      <cdr:y>0.64773</cdr:y>
    </cdr:from>
    <cdr:to>
      <cdr:x>0.94872</cdr:x>
      <cdr:y>0.75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11788" y="4145990"/>
          <a:ext cx="1066826" cy="6546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Index:</a:t>
          </a:r>
        </a:p>
        <a:p xmlns:a="http://schemas.openxmlformats.org/drawingml/2006/main">
          <a:r>
            <a:rPr lang="en-US" sz="2000" b="1" dirty="0" smtClean="0"/>
            <a:t>N = 923</a:t>
          </a:r>
        </a:p>
        <a:p xmlns:a="http://schemas.openxmlformats.org/drawingml/2006/main">
          <a:endParaRPr lang="en-US" sz="2000" b="1" dirty="0"/>
        </a:p>
        <a:p xmlns:a="http://schemas.openxmlformats.org/drawingml/2006/main">
          <a:endParaRPr lang="en-US" sz="2000" b="1" dirty="0" smtClean="0"/>
        </a:p>
        <a:p xmlns:a="http://schemas.openxmlformats.org/drawingml/2006/main">
          <a:endParaRPr lang="en-US" sz="2000" b="1" dirty="0"/>
        </a:p>
        <a:p xmlns:a="http://schemas.openxmlformats.org/drawingml/2006/main">
          <a:endParaRPr lang="en-US" sz="2000" b="1" dirty="0" smtClean="0"/>
        </a:p>
        <a:p xmlns:a="http://schemas.openxmlformats.org/drawingml/2006/main">
          <a:endParaRPr lang="en-US" sz="20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0.73333</cdr:x>
      <cdr:y>0.63333</cdr:y>
    </cdr:from>
    <cdr:to>
      <cdr:x>0.89167</cdr:x>
      <cdr:y>0.73333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705600" y="4343400"/>
          <a:ext cx="14478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800" b="1" dirty="0" smtClean="0"/>
            <a:t>Index</a:t>
          </a:r>
        </a:p>
        <a:p xmlns:a="http://schemas.openxmlformats.org/drawingml/2006/main">
          <a:r>
            <a:rPr lang="en-US" sz="2000" b="1" dirty="0" smtClean="0"/>
            <a:t>N = 923</a:t>
          </a:r>
          <a:endParaRPr lang="en-US" sz="20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0.81667</cdr:x>
      <cdr:y>0.91892</cdr:y>
    </cdr:from>
    <cdr:to>
      <cdr:x>0.95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467600" y="5181600"/>
          <a:ext cx="12192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2000" b="1" dirty="0" smtClean="0"/>
            <a:t>N = 923</a:t>
          </a:r>
          <a:endParaRPr lang="en-US" sz="20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0.775</cdr:x>
      <cdr:y>0.82278</cdr:y>
    </cdr:from>
    <cdr:to>
      <cdr:x>0.96667</cdr:x>
      <cdr:y>0.96203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086600" y="4953000"/>
          <a:ext cx="1752600" cy="838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N = 923</a:t>
          </a:r>
        </a:p>
        <a:p xmlns:a="http://schemas.openxmlformats.org/drawingml/2006/main">
          <a:r>
            <a:rPr lang="en-US" sz="1600" b="1" dirty="0" smtClean="0"/>
            <a:t>Total male : 8</a:t>
          </a:r>
        </a:p>
        <a:p xmlns:a="http://schemas.openxmlformats.org/drawingml/2006/main">
          <a:r>
            <a:rPr lang="en-US" sz="1600" b="1" dirty="0" smtClean="0"/>
            <a:t>Total female : 4</a:t>
          </a:r>
        </a:p>
        <a:p xmlns:a="http://schemas.openxmlformats.org/drawingml/2006/main">
          <a:endParaRPr lang="en-U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41B0A-9EC3-4A6F-AFCE-F8E8C9A84A5C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29BDF-B8CE-4ACC-BCD7-9F5D1CC91D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29BDF-B8CE-4ACC-BCD7-9F5D1CC91D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4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55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DF62-64F0-4434-B3E5-3861489B188E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51B1-A9C1-40EB-A3D3-F6A80DE68A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endParaRPr 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Bar diagram showing water purification methods</a:t>
            </a:r>
            <a:endParaRPr lang="en-US" b="1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0" y="1219200"/>
          <a:ext cx="9144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Waste Disposal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1.Municipality                                                 	:137 </a:t>
            </a:r>
          </a:p>
          <a:p>
            <a:pPr marL="45720" indent="0">
              <a:buNone/>
            </a:pPr>
            <a:r>
              <a:rPr lang="en-US" dirty="0" smtClean="0"/>
              <a:t>2.Dumping                                                        	: 3</a:t>
            </a:r>
          </a:p>
          <a:p>
            <a:pPr marL="45720" indent="0">
              <a:buNone/>
            </a:pPr>
            <a:r>
              <a:rPr lang="en-US" dirty="0" smtClean="0"/>
              <a:t>3.Burning and Composting                            	: 8</a:t>
            </a:r>
          </a:p>
          <a:p>
            <a:pPr marL="45720" indent="0">
              <a:buNone/>
            </a:pPr>
            <a:r>
              <a:rPr lang="en-US" dirty="0" smtClean="0"/>
              <a:t>4.Municipality and Composting                    	: 23</a:t>
            </a:r>
          </a:p>
          <a:p>
            <a:pPr marL="45720" indent="0">
              <a:buNone/>
            </a:pPr>
            <a:r>
              <a:rPr lang="en-US" dirty="0" smtClean="0"/>
              <a:t>5.Burning and Dumping                                 	: 3</a:t>
            </a:r>
          </a:p>
          <a:p>
            <a:pPr marL="45720" indent="0">
              <a:buNone/>
            </a:pPr>
            <a:r>
              <a:rPr lang="en-US" dirty="0" smtClean="0"/>
              <a:t>6.Composting , Dumping and Composting 	: 3</a:t>
            </a:r>
          </a:p>
          <a:p>
            <a:pPr marL="45720" indent="0">
              <a:buNone/>
            </a:pPr>
            <a:r>
              <a:rPr lang="en-US" dirty="0" smtClean="0"/>
              <a:t>7.Composting , Burning  and Municipality 	: 5</a:t>
            </a:r>
          </a:p>
          <a:p>
            <a:pPr marL="45720" indent="0">
              <a:buNone/>
            </a:pPr>
            <a:r>
              <a:rPr lang="en-US" dirty="0" smtClean="0"/>
              <a:t>8.Composting and Dumping                         	: 6 </a:t>
            </a:r>
          </a:p>
          <a:p>
            <a:pPr marL="45720" indent="0">
              <a:buNone/>
            </a:pPr>
            <a:r>
              <a:rPr lang="en-US" dirty="0" smtClean="0"/>
              <a:t>9.Municipality and Burning                           	: 2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3200" y="59346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Index</a:t>
            </a:r>
          </a:p>
          <a:p>
            <a:r>
              <a:rPr lang="en-US" b="1" dirty="0" smtClean="0"/>
              <a:t>N=923</a:t>
            </a:r>
          </a:p>
          <a:p>
            <a:r>
              <a:rPr lang="en-US" b="1" dirty="0" smtClean="0"/>
              <a:t>Total Family = 190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7727"/>
              </p:ext>
            </p:extLst>
          </p:nvPr>
        </p:nvGraphicFramePr>
        <p:xfrm>
          <a:off x="232117" y="196949"/>
          <a:ext cx="8408963" cy="6428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315200" y="1066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N=923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31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85239"/>
              </p:ext>
            </p:extLst>
          </p:nvPr>
        </p:nvGraphicFramePr>
        <p:xfrm>
          <a:off x="168812" y="295422"/>
          <a:ext cx="8503920" cy="6274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29732" y="1371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 = 923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36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503460"/>
              </p:ext>
            </p:extLst>
          </p:nvPr>
        </p:nvGraphicFramePr>
        <p:xfrm>
          <a:off x="200464" y="253218"/>
          <a:ext cx="8514471" cy="634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71935" y="114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 = 923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94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Description of Acute illness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407375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illness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male sufferer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female sufferer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 cold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Jaundice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Nephrolithiasis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Hyperemesis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Graviderum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6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Chronic illness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39878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00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Death within one year in the family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126468"/>
              </p:ext>
            </p:extLst>
          </p:nvPr>
        </p:nvGraphicFramePr>
        <p:xfrm>
          <a:off x="0" y="838200"/>
          <a:ext cx="91440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640309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Full form:</a:t>
            </a:r>
            <a:endParaRPr lang="en-US" dirty="0" smtClean="0"/>
          </a:p>
          <a:p>
            <a:r>
              <a:rPr lang="en-US" b="1" dirty="0" smtClean="0"/>
              <a:t>CKD:</a:t>
            </a:r>
            <a:r>
              <a:rPr lang="en-US" dirty="0" smtClean="0"/>
              <a:t> Chronic Kidney disease.</a:t>
            </a:r>
          </a:p>
          <a:p>
            <a:r>
              <a:rPr lang="en-US" b="1" dirty="0" smtClean="0"/>
              <a:t>CLD:</a:t>
            </a:r>
            <a:r>
              <a:rPr lang="en-US" dirty="0" smtClean="0"/>
              <a:t> Chronic liver disease.</a:t>
            </a:r>
          </a:p>
          <a:p>
            <a:r>
              <a:rPr lang="en-US" b="1" dirty="0" smtClean="0"/>
              <a:t>COPD:</a:t>
            </a:r>
            <a:r>
              <a:rPr lang="en-US" dirty="0" smtClean="0"/>
              <a:t> Chronic Destructive Pulmonary Disease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Planning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88DE3C1A-2D9F-4826-9956-3DB4E2B6DB14}"/>
              </a:ext>
            </a:extLst>
          </p:cNvPr>
          <p:cNvGraphicFramePr/>
          <p:nvPr/>
        </p:nvGraphicFramePr>
        <p:xfrm>
          <a:off x="-1" y="1219200"/>
          <a:ext cx="9144001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2800" y="5943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N=923</a:t>
            </a:r>
          </a:p>
          <a:p>
            <a:r>
              <a:rPr lang="en-US" b="1" dirty="0" smtClean="0"/>
              <a:t>Total couples=173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47267"/>
            <a:ext cx="85206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 smtClean="0">
                <a:solidFill>
                  <a:srgbClr val="073763"/>
                </a:solidFill>
              </a:rPr>
              <a:t> Description of ANC </a:t>
            </a:r>
            <a:r>
              <a:rPr lang="en" dirty="0">
                <a:solidFill>
                  <a:srgbClr val="073763"/>
                </a:solidFill>
              </a:rPr>
              <a:t>&amp; PNC</a:t>
            </a:r>
            <a:endParaRPr dirty="0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771150" y="4435333"/>
            <a:ext cx="1061400" cy="22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 b="1"/>
              <a:t>INDEX</a:t>
            </a: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 b="1"/>
              <a:t>N=923</a:t>
            </a:r>
            <a:endParaRPr sz="21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 b="1"/>
              <a:t>n=27</a:t>
            </a:r>
            <a:endParaRPr sz="2100" b="1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232650" y="1166867"/>
          <a:ext cx="8599650" cy="2902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99825"/>
                <a:gridCol w="4299825"/>
              </a:tblGrid>
              <a:tr h="96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900" u="none" strike="noStrike" cap="none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/>
                        <a:t>Total</a:t>
                      </a:r>
                      <a:endParaRPr sz="3700" b="1" u="none" strike="noStrike" cap="none"/>
                    </a:p>
                  </a:txBody>
                  <a:tcPr marL="91425" marR="91425" marT="121900" marB="121900"/>
                </a:tc>
              </a:tr>
              <a:tr h="96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/>
                        <a:t>ANC</a:t>
                      </a:r>
                      <a:endParaRPr sz="3700" b="1" u="none" strike="noStrike" cap="none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/>
                        <a:t>22</a:t>
                      </a:r>
                      <a:endParaRPr sz="3700" b="1" u="none" strike="noStrike" cap="none"/>
                    </a:p>
                  </a:txBody>
                  <a:tcPr marL="91425" marR="91425" marT="121900" marB="121900"/>
                </a:tc>
              </a:tr>
              <a:tr h="96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/>
                        <a:t>PNC</a:t>
                      </a:r>
                      <a:endParaRPr sz="3700" b="1" u="none" strike="noStrike" cap="none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" sz="3700" b="1" u="none" strike="noStrike" cap="none"/>
                        <a:t>5</a:t>
                      </a:r>
                      <a:endParaRPr sz="3700" b="1" u="none" strike="noStrike" cap="none"/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Alka</a:t>
            </a:r>
            <a:r>
              <a:rPr lang="en-US" dirty="0" smtClean="0"/>
              <a:t> </a:t>
            </a:r>
            <a:r>
              <a:rPr lang="en-US" dirty="0" err="1" smtClean="0"/>
              <a:t>Hopital</a:t>
            </a:r>
            <a:r>
              <a:rPr lang="en-US" dirty="0" smtClean="0"/>
              <a:t> </a:t>
            </a:r>
            <a:r>
              <a:rPr lang="en-US" dirty="0" err="1" smtClean="0"/>
              <a:t>Pvt.Ltd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Alka</a:t>
            </a:r>
            <a:r>
              <a:rPr lang="en-US" dirty="0" smtClean="0"/>
              <a:t> Institute of Medical sciences(AIMS)</a:t>
            </a:r>
          </a:p>
          <a:p>
            <a:pPr marL="0" indent="0" algn="ctr">
              <a:buNone/>
            </a:pPr>
            <a:r>
              <a:rPr lang="en-US" dirty="0" err="1" smtClean="0"/>
              <a:t>Hattiban</a:t>
            </a:r>
            <a:r>
              <a:rPr lang="en-US" dirty="0" smtClean="0"/>
              <a:t>, </a:t>
            </a:r>
            <a:r>
              <a:rPr lang="en-US" dirty="0" err="1" smtClean="0"/>
              <a:t>Lalitpur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Presentation on :- Community </a:t>
            </a:r>
            <a:r>
              <a:rPr lang="en-US" dirty="0"/>
              <a:t>F</a:t>
            </a:r>
            <a:r>
              <a:rPr lang="en-US" dirty="0" smtClean="0"/>
              <a:t>ield Survey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Prepared by: PBBN 2</a:t>
            </a:r>
            <a:r>
              <a:rPr lang="en-US" baseline="30000" dirty="0" smtClean="0"/>
              <a:t>nd</a:t>
            </a:r>
            <a:r>
              <a:rPr lang="en-US" dirty="0" smtClean="0"/>
              <a:t> year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407750" y="5479600"/>
            <a:ext cx="142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N=923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b="1"/>
              <a:t>n=22</a:t>
            </a:r>
            <a:endParaRPr b="1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1" y="149100"/>
            <a:ext cx="8520599" cy="523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ON WEANING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12076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Weaning done 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children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Below</a:t>
                      </a:r>
                      <a:r>
                        <a:rPr lang="en-US" baseline="0" dirty="0" smtClean="0"/>
                        <a:t> 6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0" dirty="0" smtClean="0"/>
                        <a:t>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Above 6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done yet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smtClean="0"/>
              <a:t>Under five children immunization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229600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2514600"/>
                <a:gridCol w="2209800"/>
              </a:tblGrid>
              <a:tr h="477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1" dirty="0">
                          <a:latin typeface="Calibri"/>
                          <a:ea typeface="Times New Roman"/>
                          <a:cs typeface="Raavi"/>
                        </a:rPr>
                        <a:t>Age in months</a:t>
                      </a:r>
                      <a:endParaRPr lang="en-US" sz="2000" dirty="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1">
                          <a:latin typeface="Calibri"/>
                          <a:ea typeface="Times New Roman"/>
                          <a:cs typeface="Raavi"/>
                        </a:rPr>
                        <a:t>Male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1">
                          <a:latin typeface="Calibri"/>
                          <a:ea typeface="Times New Roman"/>
                          <a:cs typeface="Raavi"/>
                        </a:rPr>
                        <a:t>Female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</a:tr>
              <a:tr h="477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>
                          <a:latin typeface="Calibri"/>
                          <a:ea typeface="Times New Roman"/>
                          <a:cs typeface="Raavi"/>
                        </a:rPr>
                        <a:t>0-1Years (birth- 12months)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dirty="0">
                          <a:latin typeface="Calibri"/>
                          <a:ea typeface="Times New Roman"/>
                          <a:cs typeface="Raavi"/>
                        </a:rPr>
                        <a:t>9</a:t>
                      </a:r>
                      <a:endParaRPr lang="en-US" sz="2000" dirty="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>
                          <a:latin typeface="Calibri"/>
                          <a:ea typeface="Times New Roman"/>
                          <a:cs typeface="Raavi"/>
                        </a:rPr>
                        <a:t>12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</a:tr>
              <a:tr h="477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>
                          <a:latin typeface="Calibri"/>
                          <a:ea typeface="Times New Roman"/>
                          <a:cs typeface="Raavi"/>
                        </a:rPr>
                        <a:t>1-3years (13months-36months)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>
                          <a:latin typeface="Calibri"/>
                          <a:ea typeface="Times New Roman"/>
                          <a:cs typeface="Raavi"/>
                        </a:rPr>
                        <a:t>21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>
                          <a:latin typeface="Calibri"/>
                          <a:ea typeface="Times New Roman"/>
                          <a:cs typeface="Raavi"/>
                        </a:rPr>
                        <a:t>14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</a:tr>
              <a:tr h="477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>
                          <a:latin typeface="Calibri"/>
                          <a:ea typeface="Times New Roman"/>
                          <a:cs typeface="Raavi"/>
                        </a:rPr>
                        <a:t>3-5years (37months-59months)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>
                          <a:latin typeface="Calibri"/>
                          <a:ea typeface="Times New Roman"/>
                          <a:cs typeface="Raavi"/>
                        </a:rPr>
                        <a:t>11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>
                          <a:latin typeface="Calibri"/>
                          <a:ea typeface="Times New Roman"/>
                          <a:cs typeface="Raavi"/>
                        </a:rPr>
                        <a:t>4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</a:tr>
              <a:tr h="4775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1">
                          <a:latin typeface="Calibri"/>
                          <a:ea typeface="Times New Roman"/>
                          <a:cs typeface="Raavi"/>
                        </a:rPr>
                        <a:t>Total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1">
                          <a:latin typeface="Calibri"/>
                          <a:ea typeface="Times New Roman"/>
                          <a:cs typeface="Raavi"/>
                        </a:rPr>
                        <a:t>41</a:t>
                      </a:r>
                      <a:endParaRPr lang="en-US" sz="200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2000" b="1" dirty="0">
                          <a:latin typeface="Calibri"/>
                          <a:ea typeface="Times New Roman"/>
                          <a:cs typeface="Raavi"/>
                        </a:rPr>
                        <a:t>30</a:t>
                      </a:r>
                      <a:endParaRPr lang="en-US" sz="2000" dirty="0">
                        <a:latin typeface="Calibri"/>
                        <a:ea typeface="Times New Roman"/>
                        <a:cs typeface="Raav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9A1CF98C-4ED5-C843-96E3-D50C06EB83CA}"/>
              </a:ext>
              <a:ext uri="{147F2762-F138-4A5C-976F-8EAC2B608ADB}">
                <a16:predDERef xmlns:lc="http://schemas.openxmlformats.org/drawingml/2006/lockedCanvas" xmlns:a16="http://schemas.microsoft.com/office/drawing/2014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pred="{09C5AABE-1662-0B47-B76F-EC7CDEB71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729050"/>
              </p:ext>
            </p:extLst>
          </p:nvPr>
        </p:nvGraphicFramePr>
        <p:xfrm>
          <a:off x="0" y="0"/>
          <a:ext cx="9144000" cy="723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86000"/>
            <a:ext cx="7162800" cy="35052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en-US" sz="9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Objectives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comprehensive health care to individuals and families by utilizing the local available resources.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health problems and needs and plan, implement and evaluation of individual, families and communities.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Collection of data for family folder, health action then analyze the data to prepare report for presentation.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Empower the community participation including resources for the community development.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Coordinate with the clinic and nearest health institution for maternal health, child health and family planning services.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 and participate in school health program in order to raise the health status of community people.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a referral to the appropriate agencies if needed.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228600"/>
            <a:ext cx="533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Population Description</a:t>
            </a:r>
          </a:p>
          <a:p>
            <a:pPr algn="ctr"/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540793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Index</a:t>
            </a:r>
          </a:p>
          <a:p>
            <a:endParaRPr lang="en-US" sz="1400" b="1" dirty="0" smtClean="0"/>
          </a:p>
          <a:p>
            <a:r>
              <a:rPr lang="en-US" sz="1400" dirty="0" smtClean="0"/>
              <a:t>Female</a:t>
            </a:r>
          </a:p>
          <a:p>
            <a:r>
              <a:rPr lang="en-US" sz="1400" dirty="0" smtClean="0"/>
              <a:t>Male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81336" y="6113584"/>
            <a:ext cx="182880" cy="182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81336" y="5884984"/>
            <a:ext cx="182880" cy="182880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1181100" y="1333500"/>
          <a:ext cx="6781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6279545" y="930409"/>
            <a:ext cx="2453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Total Population </a:t>
            </a:r>
            <a:r>
              <a:rPr lang="en-US" dirty="0"/>
              <a:t>(</a:t>
            </a:r>
            <a:r>
              <a:rPr lang="en-US" b="1" dirty="0"/>
              <a:t>N</a:t>
            </a:r>
            <a:r>
              <a:rPr lang="en-US" dirty="0"/>
              <a:t>) </a:t>
            </a:r>
            <a:r>
              <a:rPr lang="en-US" b="1" dirty="0" smtClean="0"/>
              <a:t>923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education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2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894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082014799"/>
              </p:ext>
            </p:extLst>
          </p:nvPr>
        </p:nvGraphicFramePr>
        <p:xfrm>
          <a:off x="228600" y="457200"/>
          <a:ext cx="69342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 ON </a:t>
            </a:r>
            <a:br>
              <a:rPr lang="en-US" dirty="0" smtClean="0"/>
            </a:br>
            <a:r>
              <a:rPr lang="en-US" dirty="0" smtClean="0"/>
              <a:t>HEALTH SEEKING BEHAVIOUR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762000" y="2590800"/>
          <a:ext cx="6858000" cy="1737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9917"/>
                <a:gridCol w="2138083"/>
              </a:tblGrid>
              <a:tr h="367615">
                <a:tc>
                  <a:txBody>
                    <a:bodyPr/>
                    <a:lstStyle/>
                    <a:p>
                      <a:r>
                        <a:rPr lang="en-US" dirty="0" smtClean="0"/>
                        <a:t>Health Seeking 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No. of Families</a:t>
                      </a:r>
                      <a:endParaRPr lang="en-US" dirty="0"/>
                    </a:p>
                  </a:txBody>
                  <a:tcPr/>
                </a:tc>
              </a:tr>
              <a:tr h="367615"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</a:t>
                      </a:r>
                      <a:endParaRPr lang="en-US" dirty="0"/>
                    </a:p>
                  </a:txBody>
                  <a:tcPr/>
                </a:tc>
              </a:tr>
              <a:tr h="367615">
                <a:tc>
                  <a:txBody>
                    <a:bodyPr/>
                    <a:lstStyle/>
                    <a:p>
                      <a:r>
                        <a:rPr lang="en-US" dirty="0" smtClean="0"/>
                        <a:t>Traditional</a:t>
                      </a:r>
                      <a:r>
                        <a:rPr lang="en-US" baseline="0" dirty="0" smtClean="0"/>
                        <a:t> healers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34514">
                <a:tc>
                  <a:txBody>
                    <a:bodyPr/>
                    <a:lstStyle/>
                    <a:p>
                      <a:r>
                        <a:rPr lang="en-US" dirty="0" smtClean="0"/>
                        <a:t>Both hospital</a:t>
                      </a:r>
                      <a:r>
                        <a:rPr lang="en-US" baseline="0" dirty="0" smtClean="0"/>
                        <a:t> and traditional healers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24600" y="5257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N=923</a:t>
            </a:r>
          </a:p>
          <a:p>
            <a:r>
              <a:rPr lang="en-US" dirty="0" smtClean="0"/>
              <a:t>Total Family = 190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440</Words>
  <Application>Microsoft Office PowerPoint</Application>
  <PresentationFormat>On-screen Show (4:3)</PresentationFormat>
  <Paragraphs>144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Raavi</vt:lpstr>
      <vt:lpstr>Times New Roman</vt:lpstr>
      <vt:lpstr>Office Theme</vt:lpstr>
      <vt:lpstr>WELCOME</vt:lpstr>
      <vt:lpstr>PowerPoint Presentation</vt:lpstr>
      <vt:lpstr>Objectives </vt:lpstr>
      <vt:lpstr>PowerPoint Presentation</vt:lpstr>
      <vt:lpstr>PowerPoint Presentation</vt:lpstr>
      <vt:lpstr>Description of education</vt:lpstr>
      <vt:lpstr>PowerPoint Presentation</vt:lpstr>
      <vt:lpstr>DATA ANALYSIS ON  HEALTH SEEKING BEHAVIOUR</vt:lpstr>
      <vt:lpstr>PowerPoint Presentation</vt:lpstr>
      <vt:lpstr>Bar diagram showing water purification methods</vt:lpstr>
      <vt:lpstr>Methods of Waste Disposal</vt:lpstr>
      <vt:lpstr>PowerPoint Presentation</vt:lpstr>
      <vt:lpstr>PowerPoint Presentation</vt:lpstr>
      <vt:lpstr>PowerPoint Presentation</vt:lpstr>
      <vt:lpstr> Description of Acute illness</vt:lpstr>
      <vt:lpstr>Description of Chronic illness</vt:lpstr>
      <vt:lpstr>Death within one year in the family </vt:lpstr>
      <vt:lpstr>Family Planning description</vt:lpstr>
      <vt:lpstr> Description of ANC &amp; PNC</vt:lpstr>
      <vt:lpstr>PowerPoint Presentation</vt:lpstr>
      <vt:lpstr>DATA ANALYSIS ON WEANING</vt:lpstr>
      <vt:lpstr>Under five children immunization 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Biken Pandey</dc:creator>
  <cp:lastModifiedBy>Microsoft account</cp:lastModifiedBy>
  <cp:revision>29</cp:revision>
  <dcterms:created xsi:type="dcterms:W3CDTF">2020-10-17T11:19:36Z</dcterms:created>
  <dcterms:modified xsi:type="dcterms:W3CDTF">2020-10-19T15:41:30Z</dcterms:modified>
</cp:coreProperties>
</file>