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59" r:id="rId6"/>
    <p:sldId id="260" r:id="rId7"/>
    <p:sldId id="261" r:id="rId8"/>
    <p:sldId id="262" r:id="rId9"/>
    <p:sldId id="264" r:id="rId10"/>
    <p:sldId id="267" r:id="rId11"/>
    <p:sldId id="263" r:id="rId12"/>
    <p:sldId id="268" r:id="rId13"/>
    <p:sldId id="269" r:id="rId14"/>
    <p:sldId id="270"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B95D9A-4A0F-482A-9353-8B9B95203EFF}"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281474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95D9A-4A0F-482A-9353-8B9B95203EFF}"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208544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95D9A-4A0F-482A-9353-8B9B95203EFF}"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383960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95D9A-4A0F-482A-9353-8B9B95203EFF}"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102693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95D9A-4A0F-482A-9353-8B9B95203EFF}"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238858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B95D9A-4A0F-482A-9353-8B9B95203EFF}"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298021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B95D9A-4A0F-482A-9353-8B9B95203EFF}"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138709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B95D9A-4A0F-482A-9353-8B9B95203EFF}"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409894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95D9A-4A0F-482A-9353-8B9B95203EFF}"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149587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95D9A-4A0F-482A-9353-8B9B95203EFF}"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60493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95D9A-4A0F-482A-9353-8B9B95203EFF}"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B7350-0E73-4629-849D-13D4AA3E1153}" type="slidenum">
              <a:rPr lang="en-US" smtClean="0"/>
              <a:t>‹#›</a:t>
            </a:fld>
            <a:endParaRPr lang="en-US"/>
          </a:p>
        </p:txBody>
      </p:sp>
    </p:spTree>
    <p:extLst>
      <p:ext uri="{BB962C8B-B14F-4D97-AF65-F5344CB8AC3E}">
        <p14:creationId xmlns:p14="http://schemas.microsoft.com/office/powerpoint/2010/main" val="163894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5D9A-4A0F-482A-9353-8B9B95203EFF}" type="datetimeFigureOut">
              <a:rPr lang="en-US" smtClean="0"/>
              <a:t>5/4/2021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B7350-0E73-4629-849D-13D4AA3E1153}" type="slidenum">
              <a:rPr lang="en-US" smtClean="0"/>
              <a:t>‹#›</a:t>
            </a:fld>
            <a:endParaRPr lang="en-US"/>
          </a:p>
        </p:txBody>
      </p:sp>
    </p:spTree>
    <p:extLst>
      <p:ext uri="{BB962C8B-B14F-4D97-AF65-F5344CB8AC3E}">
        <p14:creationId xmlns:p14="http://schemas.microsoft.com/office/powerpoint/2010/main" val="2324448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534400" cy="5867400"/>
          </a:xfrm>
        </p:spPr>
        <p:txBody>
          <a:bodyPr>
            <a:noAutofit/>
          </a:bodyPr>
          <a:lstStyle/>
          <a:p>
            <a:pPr marL="0" indent="0" algn="ctr">
              <a:buNone/>
            </a:pPr>
            <a:r>
              <a:rPr lang="en-US" sz="13800" dirty="0" smtClean="0">
                <a:solidFill>
                  <a:schemeClr val="tx2"/>
                </a:solidFill>
              </a:rPr>
              <a:t>GOOD </a:t>
            </a:r>
          </a:p>
          <a:p>
            <a:pPr marL="0" indent="0" algn="just">
              <a:buNone/>
            </a:pPr>
            <a:r>
              <a:rPr lang="en-US" sz="13800" dirty="0" smtClean="0">
                <a:solidFill>
                  <a:schemeClr val="tx2"/>
                </a:solidFill>
              </a:rPr>
              <a:t>MORNING</a:t>
            </a:r>
            <a:endParaRPr lang="en-US" sz="13800" dirty="0">
              <a:solidFill>
                <a:schemeClr val="tx2"/>
              </a:solidFill>
            </a:endParaRPr>
          </a:p>
        </p:txBody>
      </p:sp>
    </p:spTree>
    <p:extLst>
      <p:ext uri="{BB962C8B-B14F-4D97-AF65-F5344CB8AC3E}">
        <p14:creationId xmlns:p14="http://schemas.microsoft.com/office/powerpoint/2010/main" val="79243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lvl="0" algn="just"/>
            <a:r>
              <a:rPr lang="en-US" dirty="0">
                <a:latin typeface="Times New Roman" pitchFamily="18" charset="0"/>
                <a:cs typeface="Times New Roman" pitchFamily="18" charset="0"/>
              </a:rPr>
              <a:t>This research concluded that cancer patient have an impaired immune system.</a:t>
            </a:r>
          </a:p>
          <a:p>
            <a:pPr lvl="0" algn="just"/>
            <a:r>
              <a:rPr lang="en-US" dirty="0" err="1">
                <a:latin typeface="Times New Roman" pitchFamily="18" charset="0"/>
                <a:cs typeface="Times New Roman" pitchFamily="18" charset="0"/>
              </a:rPr>
              <a:t>Hyam</a:t>
            </a:r>
            <a:r>
              <a:rPr lang="en-US" dirty="0">
                <a:latin typeface="Times New Roman" pitchFamily="18" charset="0"/>
                <a:cs typeface="Times New Roman" pitchFamily="18" charset="0"/>
              </a:rPr>
              <a:t> who was the board of directors at JCDH  looked into the research William </a:t>
            </a:r>
            <a:r>
              <a:rPr lang="en-US" dirty="0" err="1">
                <a:latin typeface="Times New Roman" pitchFamily="18" charset="0"/>
                <a:cs typeface="Times New Roman" pitchFamily="18" charset="0"/>
              </a:rPr>
              <a:t>Hyam</a:t>
            </a:r>
            <a:r>
              <a:rPr lang="en-US" dirty="0">
                <a:latin typeface="Times New Roman" pitchFamily="18" charset="0"/>
                <a:cs typeface="Times New Roman" pitchFamily="18" charset="0"/>
              </a:rPr>
              <a:t> contacted has the state investigate and they said although some patient were told about the research, they were told about them injecting cancer cells into them.</a:t>
            </a:r>
          </a:p>
          <a:p>
            <a:pPr lvl="0" algn="just"/>
            <a:r>
              <a:rPr lang="en-US" dirty="0">
                <a:latin typeface="Times New Roman" pitchFamily="18" charset="0"/>
                <a:cs typeface="Times New Roman" pitchFamily="18" charset="0"/>
              </a:rPr>
              <a:t>During trial </a:t>
            </a:r>
            <a:r>
              <a:rPr lang="en-US" dirty="0" err="1">
                <a:latin typeface="Times New Roman" pitchFamily="18" charset="0"/>
                <a:cs typeface="Times New Roman" pitchFamily="18" charset="0"/>
              </a:rPr>
              <a:t>S</a:t>
            </a:r>
            <a:r>
              <a:rPr lang="en-US" dirty="0" err="1" smtClean="0">
                <a:latin typeface="Times New Roman" pitchFamily="18" charset="0"/>
                <a:cs typeface="Times New Roman" pitchFamily="18" charset="0"/>
              </a:rPr>
              <a:t>outham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stated “It is of course inconsequential whether are cancer cells or not, since they are foreign to the recipient and hence are rejected.</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94933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US" dirty="0">
                <a:latin typeface="Times New Roman" pitchFamily="18" charset="0"/>
                <a:cs typeface="Times New Roman" pitchFamily="18" charset="0"/>
              </a:rPr>
              <a:t>The only drawbacks to use the word cancer cells is the phobia and ignorance that surrounds the word cancer.</a:t>
            </a:r>
          </a:p>
          <a:p>
            <a:pPr lvl="0" algn="just"/>
            <a:r>
              <a:rPr lang="en-US" dirty="0">
                <a:latin typeface="Times New Roman" pitchFamily="18" charset="0"/>
                <a:cs typeface="Times New Roman" pitchFamily="18" charset="0"/>
              </a:rPr>
              <a:t>The research was never approved or shown to the board. Many doctors testified before the board of regents, saying that research like this has been conducted before.</a:t>
            </a:r>
          </a:p>
          <a:p>
            <a:pPr lvl="0" algn="just"/>
            <a:r>
              <a:rPr lang="en-US" dirty="0" err="1">
                <a:latin typeface="Times New Roman" pitchFamily="18" charset="0"/>
                <a:cs typeface="Times New Roman" pitchFamily="18" charset="0"/>
              </a:rPr>
              <a:t>Southams</a:t>
            </a:r>
            <a:r>
              <a:rPr lang="en-US" dirty="0">
                <a:latin typeface="Times New Roman" pitchFamily="18" charset="0"/>
                <a:cs typeface="Times New Roman" pitchFamily="18" charset="0"/>
              </a:rPr>
              <a:t> lawyers argued “if the whole profession is doing it then how can you call it unprofessional conduct?”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38227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latin typeface="Times New Roman" pitchFamily="18" charset="0"/>
                <a:cs typeface="Times New Roman" pitchFamily="18" charset="0"/>
              </a:rPr>
              <a:t>The board wrote, “there is evidenced in the record in this proceeding an attitude on the part of some physicians that the patient’s consent in an empty formality with this we cannot agree”. The researcher were convicted of fraud, deceit and unprofessional conduct.</a:t>
            </a:r>
          </a:p>
          <a:p>
            <a:pPr lvl="0" algn="just"/>
            <a:r>
              <a:rPr lang="en-US" dirty="0">
                <a:latin typeface="Times New Roman" pitchFamily="18" charset="0"/>
                <a:cs typeface="Times New Roman" pitchFamily="18" charset="0"/>
              </a:rPr>
              <a:t>This is one of the causes that influenced informed consent. This case also influenced more specific guidelines in clinical research.</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4915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lvl="0" algn="just"/>
            <a:r>
              <a:rPr lang="en-US" dirty="0">
                <a:latin typeface="Times New Roman" pitchFamily="18" charset="0"/>
                <a:cs typeface="Times New Roman" pitchFamily="18" charset="0"/>
              </a:rPr>
              <a:t>The negative attention over solution over </a:t>
            </a:r>
            <a:r>
              <a:rPr lang="en-US" dirty="0" err="1">
                <a:latin typeface="Times New Roman" pitchFamily="18" charset="0"/>
                <a:cs typeface="Times New Roman" pitchFamily="18" charset="0"/>
              </a:rPr>
              <a:t>S</a:t>
            </a:r>
            <a:r>
              <a:rPr lang="en-US" dirty="0" err="1" smtClean="0">
                <a:latin typeface="Times New Roman" pitchFamily="18" charset="0"/>
                <a:cs typeface="Times New Roman" pitchFamily="18" charset="0"/>
              </a:rPr>
              <a:t>outham’s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work get the attention of </a:t>
            </a:r>
            <a:r>
              <a:rPr lang="en-US" dirty="0" smtClean="0">
                <a:latin typeface="Times New Roman" pitchFamily="18" charset="0"/>
                <a:cs typeface="Times New Roman" pitchFamily="18" charset="0"/>
              </a:rPr>
              <a:t>NIH(The National Institute of Health)funded </a:t>
            </a:r>
            <a:r>
              <a:rPr lang="en-US" dirty="0" err="1">
                <a:latin typeface="Times New Roman" pitchFamily="18" charset="0"/>
                <a:cs typeface="Times New Roman" pitchFamily="18" charset="0"/>
              </a:rPr>
              <a:t>S</a:t>
            </a:r>
            <a:r>
              <a:rPr lang="en-US" dirty="0" err="1" smtClean="0">
                <a:latin typeface="Times New Roman" pitchFamily="18" charset="0"/>
                <a:cs typeface="Times New Roman" pitchFamily="18" charset="0"/>
              </a:rPr>
              <a:t>outham’s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research and required it’s investigators to get consent for all students involving human.</a:t>
            </a:r>
          </a:p>
          <a:p>
            <a:pPr lvl="0" algn="just"/>
            <a:r>
              <a:rPr lang="en-US" dirty="0">
                <a:latin typeface="Times New Roman" pitchFamily="18" charset="0"/>
                <a:cs typeface="Times New Roman" pitchFamily="18" charset="0"/>
              </a:rPr>
              <a:t>The effect of </a:t>
            </a:r>
            <a:r>
              <a:rPr lang="en-US" dirty="0" err="1">
                <a:latin typeface="Times New Roman" pitchFamily="18" charset="0"/>
                <a:cs typeface="Times New Roman" pitchFamily="18" charset="0"/>
              </a:rPr>
              <a:t>S</a:t>
            </a:r>
            <a:r>
              <a:rPr lang="en-US" dirty="0" err="1" smtClean="0">
                <a:latin typeface="Times New Roman" pitchFamily="18" charset="0"/>
                <a:cs typeface="Times New Roman" pitchFamily="18" charset="0"/>
              </a:rPr>
              <a:t>outham’s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situation the NIH investigators all their institutions and found that only nine out of fifty two had any policy to protect the rights of research policies. It that time only sixteen used consent forms. The NIH concluded to that gain funding the research must qualify.</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72548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lvl="0" algn="just"/>
            <a:r>
              <a:rPr lang="en-US" dirty="0">
                <a:latin typeface="Times New Roman" pitchFamily="18" charset="0"/>
                <a:cs typeface="Times New Roman" pitchFamily="18" charset="0"/>
              </a:rPr>
              <a:t>IN CONCLUSION</a:t>
            </a:r>
            <a:r>
              <a:rPr lang="en-US" dirty="0" smtClean="0">
                <a:latin typeface="Times New Roman" pitchFamily="18" charset="0"/>
                <a:cs typeface="Times New Roman" pitchFamily="18" charset="0"/>
              </a:rPr>
              <a:t>, Dr. </a:t>
            </a:r>
            <a:r>
              <a:rPr lang="en-US" dirty="0" err="1" smtClean="0">
                <a:latin typeface="Times New Roman" pitchFamily="18" charset="0"/>
                <a:cs typeface="Times New Roman" pitchFamily="18" charset="0"/>
              </a:rPr>
              <a:t>Southam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created an experiment that tested the rate of cancer in chronically ill patients Vs healthy patients</a:t>
            </a:r>
            <a:r>
              <a:rPr lang="en-US" dirty="0" smtClean="0">
                <a:latin typeface="Times New Roman" pitchFamily="18" charset="0"/>
                <a:cs typeface="Times New Roman" pitchFamily="18" charset="0"/>
              </a:rPr>
              <a:t>.</a:t>
            </a:r>
          </a:p>
          <a:p>
            <a:pPr lvl="0" algn="just"/>
            <a:r>
              <a:rPr lang="en-US" dirty="0" smtClean="0">
                <a:latin typeface="Times New Roman" pitchFamily="18" charset="0"/>
                <a:cs typeface="Times New Roman" pitchFamily="18" charset="0"/>
              </a:rPr>
              <a:t>Three </a:t>
            </a:r>
            <a:r>
              <a:rPr lang="en-US" dirty="0">
                <a:latin typeface="Times New Roman" pitchFamily="18" charset="0"/>
                <a:cs typeface="Times New Roman" pitchFamily="18" charset="0"/>
              </a:rPr>
              <a:t>doctors did not do the research because they thought it was unethical. </a:t>
            </a:r>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The board of Regents of the university of the state found Dr. </a:t>
            </a:r>
            <a:r>
              <a:rPr lang="en-US" dirty="0" err="1" smtClean="0">
                <a:latin typeface="Times New Roman" pitchFamily="18" charset="0"/>
                <a:cs typeface="Times New Roman" pitchFamily="18" charset="0"/>
              </a:rPr>
              <a:t>Southam</a:t>
            </a:r>
            <a:r>
              <a:rPr lang="en-US" dirty="0" smtClean="0">
                <a:latin typeface="Times New Roman" pitchFamily="18" charset="0"/>
                <a:cs typeface="Times New Roman" pitchFamily="18" charset="0"/>
              </a:rPr>
              <a:t> guilty of unprofessionalism and deceit.</a:t>
            </a: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62698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534400" cy="6400800"/>
          </a:xfrm>
        </p:spPr>
        <p:txBody>
          <a:bodyPr>
            <a:noAutofit/>
          </a:bodyPr>
          <a:lstStyle/>
          <a:p>
            <a:pPr marL="0" indent="0" algn="ctr">
              <a:buNone/>
            </a:pPr>
            <a:r>
              <a:rPr lang="en-US" sz="16600" dirty="0" smtClean="0">
                <a:solidFill>
                  <a:schemeClr val="accent1"/>
                </a:solidFill>
                <a:latin typeface="Times New Roman" pitchFamily="18" charset="0"/>
                <a:cs typeface="Times New Roman" pitchFamily="18" charset="0"/>
              </a:rPr>
              <a:t>THANK YOU</a:t>
            </a:r>
            <a:endParaRPr lang="en-US" sz="16600"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75760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696200" cy="3067050"/>
          </a:xfrm>
        </p:spPr>
        <p:txBody>
          <a:bodyPr>
            <a:normAutofit fontScale="90000"/>
          </a:bodyPr>
          <a:lstStyle/>
          <a:p>
            <a:r>
              <a:rPr lang="en-US" dirty="0" smtClean="0"/>
              <a:t>Presentation </a:t>
            </a:r>
            <a:br>
              <a:rPr lang="en-US" dirty="0" smtClean="0"/>
            </a:br>
            <a:r>
              <a:rPr lang="en-US" dirty="0" smtClean="0"/>
              <a:t>on </a:t>
            </a:r>
            <a:br>
              <a:rPr lang="en-US" dirty="0" smtClean="0"/>
            </a:br>
            <a:r>
              <a:rPr lang="en-US" dirty="0" smtClean="0"/>
              <a:t>The Jewish Chronic Disease Hospital Study (1963)</a:t>
            </a:r>
            <a:br>
              <a:rPr lang="en-US" dirty="0" smtClean="0"/>
            </a:br>
            <a:endParaRPr lang="en-US" dirty="0"/>
          </a:p>
        </p:txBody>
      </p:sp>
      <p:sp>
        <p:nvSpPr>
          <p:cNvPr id="3" name="Subtitle 2"/>
          <p:cNvSpPr>
            <a:spLocks noGrp="1"/>
          </p:cNvSpPr>
          <p:nvPr>
            <p:ph type="subTitle" idx="1"/>
          </p:nvPr>
        </p:nvSpPr>
        <p:spPr>
          <a:xfrm>
            <a:off x="1371600" y="3886200"/>
            <a:ext cx="6629400" cy="2286000"/>
          </a:xfrm>
        </p:spPr>
        <p:txBody>
          <a:bodyPr/>
          <a:lstStyle/>
          <a:p>
            <a:pPr algn="r"/>
            <a:r>
              <a:rPr lang="en-US" sz="1800" b="1" dirty="0" smtClean="0"/>
              <a:t>Presented by</a:t>
            </a:r>
          </a:p>
          <a:p>
            <a:pPr algn="r"/>
            <a:r>
              <a:rPr lang="en-US" sz="1800" b="1" dirty="0" smtClean="0"/>
              <a:t>Hasina </a:t>
            </a:r>
            <a:r>
              <a:rPr lang="en-US" sz="1800" b="1" dirty="0" err="1" smtClean="0"/>
              <a:t>Devkota</a:t>
            </a:r>
            <a:endParaRPr lang="en-US" sz="1800" b="1" dirty="0" smtClean="0"/>
          </a:p>
          <a:p>
            <a:pPr algn="r"/>
            <a:r>
              <a:rPr lang="en-US" sz="1800" b="1" dirty="0" smtClean="0"/>
              <a:t>Mona </a:t>
            </a:r>
            <a:r>
              <a:rPr lang="en-US" sz="1800" b="1" dirty="0" err="1" smtClean="0"/>
              <a:t>Sunuwar</a:t>
            </a:r>
            <a:endParaRPr lang="en-US" sz="1800" b="1" dirty="0" smtClean="0"/>
          </a:p>
          <a:p>
            <a:pPr algn="r"/>
            <a:r>
              <a:rPr lang="en-US" sz="1800" b="1" dirty="0" err="1" smtClean="0"/>
              <a:t>Parbati</a:t>
            </a:r>
            <a:r>
              <a:rPr lang="en-US" sz="1800" b="1" dirty="0" smtClean="0"/>
              <a:t> K.C.</a:t>
            </a:r>
          </a:p>
          <a:p>
            <a:pPr algn="r"/>
            <a:r>
              <a:rPr lang="en-US" sz="1800" b="1" dirty="0" err="1" smtClean="0"/>
              <a:t>Prakarsha</a:t>
            </a:r>
            <a:r>
              <a:rPr lang="en-US" sz="1800" b="1" dirty="0" smtClean="0"/>
              <a:t> </a:t>
            </a:r>
            <a:r>
              <a:rPr lang="en-US" sz="1800" b="1" dirty="0" err="1" smtClean="0"/>
              <a:t>Regmi</a:t>
            </a:r>
            <a:endParaRPr lang="en-US" sz="1800" b="1" dirty="0" smtClean="0"/>
          </a:p>
          <a:p>
            <a:pPr algn="r"/>
            <a:r>
              <a:rPr lang="en-US" sz="1800" b="1" dirty="0" smtClean="0"/>
              <a:t>Sumitra </a:t>
            </a:r>
            <a:r>
              <a:rPr lang="en-US" sz="1800" b="1" dirty="0" err="1" smtClean="0"/>
              <a:t>Gurung</a:t>
            </a:r>
            <a:endParaRPr lang="en-US" sz="1800" b="1" dirty="0" smtClean="0"/>
          </a:p>
          <a:p>
            <a:endParaRPr lang="en-US" sz="1800" dirty="0" smtClean="0"/>
          </a:p>
          <a:p>
            <a:endParaRPr lang="en-US" dirty="0" smtClean="0"/>
          </a:p>
        </p:txBody>
      </p:sp>
    </p:spTree>
    <p:extLst>
      <p:ext uri="{BB962C8B-B14F-4D97-AF65-F5344CB8AC3E}">
        <p14:creationId xmlns:p14="http://schemas.microsoft.com/office/powerpoint/2010/main" val="2334211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J</a:t>
            </a:r>
            <a:r>
              <a:rPr lang="en-US" dirty="0" smtClean="0"/>
              <a:t>ewish Chronic Disease Hospital </a:t>
            </a:r>
            <a:r>
              <a:rPr lang="en-US" dirty="0"/>
              <a:t>S</a:t>
            </a:r>
            <a:r>
              <a:rPr lang="en-US" dirty="0" smtClean="0"/>
              <a:t>tudy (1963)</a:t>
            </a: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US" dirty="0">
                <a:latin typeface="Times New Roman" pitchFamily="18" charset="0"/>
                <a:cs typeface="Times New Roman" pitchFamily="18" charset="0"/>
              </a:rPr>
              <a:t>In 1963, studies were undertaken at </a:t>
            </a:r>
            <a:r>
              <a:rPr lang="en-US" dirty="0" smtClean="0">
                <a:latin typeface="Times New Roman" pitchFamily="18" charset="0"/>
                <a:cs typeface="Times New Roman" pitchFamily="18" charset="0"/>
              </a:rPr>
              <a:t>Brooklyn New York Jewish </a:t>
            </a:r>
            <a:r>
              <a:rPr lang="en-US" dirty="0">
                <a:latin typeface="Times New Roman" pitchFamily="18" charset="0"/>
                <a:cs typeface="Times New Roman" pitchFamily="18" charset="0"/>
              </a:rPr>
              <a:t>Chronic Disease Hospital to </a:t>
            </a:r>
            <a:r>
              <a:rPr lang="en-US" dirty="0" smtClean="0">
                <a:latin typeface="Times New Roman" pitchFamily="18" charset="0"/>
                <a:cs typeface="Times New Roman" pitchFamily="18" charset="0"/>
              </a:rPr>
              <a:t>understand the </a:t>
            </a:r>
            <a:r>
              <a:rPr lang="en-US" dirty="0">
                <a:latin typeface="Times New Roman" pitchFamily="18" charset="0"/>
                <a:cs typeface="Times New Roman" pitchFamily="18" charset="0"/>
              </a:rPr>
              <a:t>body’s </a:t>
            </a:r>
            <a:r>
              <a:rPr lang="en-US" dirty="0" smtClean="0">
                <a:latin typeface="Times New Roman" pitchFamily="18" charset="0"/>
                <a:cs typeface="Times New Roman" pitchFamily="18" charset="0"/>
              </a:rPr>
              <a:t>ability </a:t>
            </a:r>
            <a:r>
              <a:rPr lang="en-US" dirty="0">
                <a:latin typeface="Times New Roman" pitchFamily="18" charset="0"/>
                <a:cs typeface="Times New Roman" pitchFamily="18" charset="0"/>
              </a:rPr>
              <a:t>to reject cancer </a:t>
            </a:r>
            <a:r>
              <a:rPr lang="en-US" dirty="0" smtClean="0">
                <a:latin typeface="Times New Roman" pitchFamily="18" charset="0"/>
                <a:cs typeface="Times New Roman" pitchFamily="18" charset="0"/>
              </a:rPr>
              <a:t>cells.</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Previous studies has indicated that healthy persons reject cancer cells promptly and the researcher allegedly believed that the debilitated patients would also reject the cancers but at a substantially slower rate when compared to healthy participants.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69389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US" dirty="0"/>
              <a:t>These studies involved the injection of foreign live cancer cells into 22 senile patient who were hospitalized with various chronic debilitating diseases.</a:t>
            </a:r>
          </a:p>
          <a:p>
            <a:pPr lvl="0" algn="just"/>
            <a:r>
              <a:rPr lang="en-US" dirty="0"/>
              <a:t>Patient were not told that they would receive cancer cells because the researcher felt it would unnecessarily frighten them. Researchers defended this view with the assertion that they had good cause to predict that the cancer cells were going to be rejected.</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0089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lvl="0" algn="just"/>
            <a:r>
              <a:rPr lang="en-US" dirty="0">
                <a:latin typeface="Times New Roman" pitchFamily="18" charset="0"/>
                <a:cs typeface="Times New Roman" pitchFamily="18" charset="0"/>
              </a:rPr>
              <a:t>In subsequent review proceeding conducted by the board of the Regents of the state University of New York, it was found that the study had not been presented to the hospital’s research committee and that the physician responsible for the patient’s care had not been conducted.</a:t>
            </a:r>
          </a:p>
          <a:p>
            <a:pPr lvl="0" algn="just"/>
            <a:r>
              <a:rPr lang="en-US" dirty="0">
                <a:latin typeface="Times New Roman" pitchFamily="18" charset="0"/>
                <a:cs typeface="Times New Roman" pitchFamily="18" charset="0"/>
              </a:rPr>
              <a:t>The researcher were found guilty of fraud, deceit, and unprofessional conduct.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67513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lvl="0" algn="just"/>
            <a:r>
              <a:rPr lang="en-US" dirty="0">
                <a:latin typeface="Times New Roman" pitchFamily="18" charset="0"/>
                <a:cs typeface="Times New Roman" pitchFamily="18" charset="0"/>
              </a:rPr>
              <a:t>Conducted by </a:t>
            </a:r>
            <a:r>
              <a:rPr lang="en-US" dirty="0" err="1" smtClean="0">
                <a:latin typeface="Times New Roman" pitchFamily="18" charset="0"/>
                <a:cs typeface="Times New Roman" pitchFamily="18" charset="0"/>
              </a:rPr>
              <a:t>Dr</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chester</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southam</a:t>
            </a:r>
            <a:r>
              <a:rPr lang="en-US" dirty="0">
                <a:latin typeface="Times New Roman" pitchFamily="18" charset="0"/>
                <a:cs typeface="Times New Roman" pitchFamily="18" charset="0"/>
              </a:rPr>
              <a:t> immunologist at </a:t>
            </a:r>
            <a:r>
              <a:rPr lang="en-US" dirty="0" err="1">
                <a:latin typeface="Times New Roman" pitchFamily="18" charset="0"/>
                <a:cs typeface="Times New Roman" pitchFamily="18" charset="0"/>
              </a:rPr>
              <a:t>sloan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kettering</a:t>
            </a:r>
            <a:r>
              <a:rPr lang="en-US" dirty="0">
                <a:latin typeface="Times New Roman" pitchFamily="18" charset="0"/>
                <a:cs typeface="Times New Roman" pitchFamily="18" charset="0"/>
              </a:rPr>
              <a:t> hospital and </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Emanuel </a:t>
            </a:r>
            <a:r>
              <a:rPr lang="en-US" dirty="0">
                <a:latin typeface="Times New Roman" pitchFamily="18" charset="0"/>
                <a:cs typeface="Times New Roman" pitchFamily="18" charset="0"/>
              </a:rPr>
              <a:t>Mandel</a:t>
            </a:r>
            <a:r>
              <a:rPr lang="en-US" dirty="0" smtClean="0">
                <a:latin typeface="Times New Roman" pitchFamily="18" charset="0"/>
                <a:cs typeface="Times New Roman" pitchFamily="18" charset="0"/>
              </a:rPr>
              <a:t>.</a:t>
            </a:r>
          </a:p>
          <a:p>
            <a:pPr lvl="0" algn="just"/>
            <a:r>
              <a:rPr lang="en-US" dirty="0" smtClean="0">
                <a:latin typeface="Times New Roman" pitchFamily="18" charset="0"/>
                <a:cs typeface="Times New Roman" pitchFamily="18" charset="0"/>
              </a:rPr>
              <a:t>The experiment, financed by the United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tated </a:t>
            </a:r>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ublic </a:t>
            </a:r>
            <a:r>
              <a:rPr lang="en-US" dirty="0">
                <a:latin typeface="Times New Roman" pitchFamily="18" charset="0"/>
                <a:cs typeface="Times New Roman" pitchFamily="18" charset="0"/>
              </a:rPr>
              <a:t>H</a:t>
            </a:r>
            <a:r>
              <a:rPr lang="en-US" dirty="0" smtClean="0">
                <a:latin typeface="Times New Roman" pitchFamily="18" charset="0"/>
                <a:cs typeface="Times New Roman" pitchFamily="18" charset="0"/>
              </a:rPr>
              <a:t>ealth Service and the American Cancer Society, was part of a project aimed at discovering ways to build up immunities against cancer. </a:t>
            </a: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99208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Unethical study performed</a:t>
            </a:r>
            <a:br>
              <a:rPr lang="en-US" dirty="0"/>
            </a:br>
            <a:endParaRPr lang="en-US" dirty="0"/>
          </a:p>
        </p:txBody>
      </p:sp>
      <p:sp>
        <p:nvSpPr>
          <p:cNvPr id="3" name="Content Placeholder 2"/>
          <p:cNvSpPr>
            <a:spLocks noGrp="1"/>
          </p:cNvSpPr>
          <p:nvPr>
            <p:ph idx="1"/>
          </p:nvPr>
        </p:nvSpPr>
        <p:spPr/>
        <p:txBody>
          <a:bodyPr>
            <a:normAutofit/>
          </a:bodyPr>
          <a:lstStyle/>
          <a:p>
            <a:pPr lvl="0" algn="just"/>
            <a:r>
              <a:rPr lang="en-US" dirty="0" smtClean="0">
                <a:latin typeface="Times New Roman" pitchFamily="18" charset="0"/>
                <a:cs typeface="Times New Roman" pitchFamily="18" charset="0"/>
              </a:rPr>
              <a:t>Brooklyn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may did the unethical research on human without patient consent.</a:t>
            </a:r>
          </a:p>
          <a:p>
            <a:pPr lvl="0" algn="just"/>
            <a:r>
              <a:rPr lang="en-US" dirty="0" smtClean="0">
                <a:latin typeface="Times New Roman" pitchFamily="18" charset="0"/>
                <a:cs typeface="Times New Roman" pitchFamily="18" charset="0"/>
              </a:rPr>
              <a:t>The chief of oncologist, </a:t>
            </a:r>
            <a:r>
              <a:rPr lang="en-US" dirty="0" err="1" smtClean="0">
                <a:latin typeface="Times New Roman" pitchFamily="18" charset="0"/>
                <a:cs typeface="Times New Roman" pitchFamily="18" charset="0"/>
              </a:rPr>
              <a:t>Dr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hester </a:t>
            </a:r>
            <a:r>
              <a:rPr lang="en-US" dirty="0" err="1">
                <a:latin typeface="Times New Roman" pitchFamily="18" charset="0"/>
                <a:cs typeface="Times New Roman" pitchFamily="18" charset="0"/>
              </a:rPr>
              <a:t>S</a:t>
            </a:r>
            <a:r>
              <a:rPr lang="en-US" dirty="0" err="1" smtClean="0">
                <a:latin typeface="Times New Roman" pitchFamily="18" charset="0"/>
                <a:cs typeface="Times New Roman" pitchFamily="18" charset="0"/>
              </a:rPr>
              <a:t>outham</a:t>
            </a:r>
            <a:r>
              <a:rPr lang="en-US" dirty="0" smtClean="0">
                <a:latin typeface="Times New Roman" pitchFamily="18" charset="0"/>
                <a:cs typeface="Times New Roman" pitchFamily="18" charset="0"/>
              </a:rPr>
              <a:t>, at the </a:t>
            </a:r>
            <a:r>
              <a:rPr lang="en-US" dirty="0" err="1" smtClean="0">
                <a:latin typeface="Times New Roman" pitchFamily="18" charset="0"/>
                <a:cs typeface="Times New Roman" pitchFamily="18" charset="0"/>
              </a:rPr>
              <a:t>sloan-kettering</a:t>
            </a:r>
            <a:r>
              <a:rPr lang="en-US" dirty="0" smtClean="0">
                <a:latin typeface="Times New Roman" pitchFamily="18" charset="0"/>
                <a:cs typeface="Times New Roman" pitchFamily="18" charset="0"/>
              </a:rPr>
              <a:t> institute for cancer research center, researched for ten years on body’s immune system in defeating cancer. Thus, he wanted to discover the rate of the body immune system fighting off cancer.</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92172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lvl="0" algn="just"/>
            <a:r>
              <a:rPr lang="en-US" dirty="0" smtClean="0">
                <a:latin typeface="Times New Roman" pitchFamily="18" charset="0"/>
                <a:cs typeface="Times New Roman" pitchFamily="18" charset="0"/>
              </a:rPr>
              <a:t>Dr. Chester </a:t>
            </a:r>
            <a:r>
              <a:rPr lang="en-US" dirty="0" err="1" smtClean="0">
                <a:latin typeface="Times New Roman" pitchFamily="18" charset="0"/>
                <a:cs typeface="Times New Roman" pitchFamily="18" charset="0"/>
              </a:rPr>
              <a:t>Southam</a:t>
            </a:r>
            <a:r>
              <a:rPr lang="en-US" dirty="0" smtClean="0">
                <a:latin typeface="Times New Roman" pitchFamily="18" charset="0"/>
                <a:cs typeface="Times New Roman" pitchFamily="18" charset="0"/>
              </a:rPr>
              <a:t> and Dr. Emanuel Mandel and director of Jewish chronic disease hospital to permit the research involving injection of live cancer cells into 22 patients of the JCDH.</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Three of them , </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kajan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perry</a:t>
            </a:r>
            <a:r>
              <a:rPr lang="en-US" dirty="0">
                <a:latin typeface="Times New Roman" pitchFamily="18" charset="0"/>
                <a:cs typeface="Times New Roman" pitchFamily="18" charset="0"/>
              </a:rPr>
              <a:t> fresco and </a:t>
            </a:r>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 David </a:t>
            </a:r>
            <a:r>
              <a:rPr lang="en-US" dirty="0" err="1">
                <a:latin typeface="Times New Roman" pitchFamily="18" charset="0"/>
                <a:cs typeface="Times New Roman" pitchFamily="18" charset="0"/>
              </a:rPr>
              <a:t>leicherter</a:t>
            </a:r>
            <a:r>
              <a:rPr lang="en-US" dirty="0">
                <a:latin typeface="Times New Roman" pitchFamily="18" charset="0"/>
                <a:cs typeface="Times New Roman" pitchFamily="18" charset="0"/>
              </a:rPr>
              <a:t> refused to administer give cancer cells to them.</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55511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lvl="0" algn="just"/>
            <a:r>
              <a:rPr lang="en-US" dirty="0">
                <a:latin typeface="Times New Roman" pitchFamily="18" charset="0"/>
                <a:cs typeface="Times New Roman" pitchFamily="18" charset="0"/>
              </a:rPr>
              <a:t>All of these doctors resigned later on and believed in a written consent of the patient.</a:t>
            </a:r>
          </a:p>
          <a:p>
            <a:pPr lvl="0" algn="just"/>
            <a:r>
              <a:rPr lang="en-US" dirty="0" err="1">
                <a:latin typeface="Times New Roman" pitchFamily="18" charset="0"/>
                <a:cs typeface="Times New Roman" pitchFamily="18" charset="0"/>
              </a:rPr>
              <a:t>Dr</a:t>
            </a:r>
            <a:r>
              <a:rPr lang="en-US" dirty="0">
                <a:latin typeface="Times New Roman" pitchFamily="18" charset="0"/>
                <a:cs typeface="Times New Roman" pitchFamily="18" charset="0"/>
              </a:rPr>
              <a:t> David </a:t>
            </a:r>
            <a:r>
              <a:rPr lang="en-US" dirty="0" err="1" smtClean="0">
                <a:latin typeface="Times New Roman" pitchFamily="18" charset="0"/>
                <a:cs typeface="Times New Roman" pitchFamily="18" charset="0"/>
              </a:rPr>
              <a:t>leichter</a:t>
            </a:r>
            <a:r>
              <a:rPr lang="en-US" dirty="0" smtClean="0">
                <a:latin typeface="Times New Roman" pitchFamily="18" charset="0"/>
                <a:cs typeface="Times New Roman" pitchFamily="18" charset="0"/>
              </a:rPr>
              <a:t> said </a:t>
            </a:r>
            <a:r>
              <a:rPr lang="en-US" dirty="0">
                <a:latin typeface="Times New Roman" pitchFamily="18" charset="0"/>
                <a:cs typeface="Times New Roman" pitchFamily="18" charset="0"/>
              </a:rPr>
              <a:t>it was illegal and immoral without the patient consent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a:r>
              <a:rPr lang="en-US" dirty="0" smtClean="0"/>
              <a:t>22 </a:t>
            </a:r>
            <a:r>
              <a:rPr lang="en-US" dirty="0"/>
              <a:t>patient were  giving live cancer cells put to them without </a:t>
            </a:r>
            <a:r>
              <a:rPr lang="en-US" dirty="0" smtClean="0"/>
              <a:t>knowledge</a:t>
            </a:r>
            <a:r>
              <a:rPr lang="en-US" dirty="0"/>
              <a: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81827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812</Words>
  <Application>Microsoft Office PowerPoint</Application>
  <PresentationFormat>On-screen Show (4:3)</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Presentation  on  The Jewish Chronic Disease Hospital Study (1963) </vt:lpstr>
      <vt:lpstr>The Jewish Chronic Disease Hospital Study (1963)</vt:lpstr>
      <vt:lpstr>Cont…..</vt:lpstr>
      <vt:lpstr>Cont…</vt:lpstr>
      <vt:lpstr>Cont…</vt:lpstr>
      <vt:lpstr>Unethical study performed </vt:lpstr>
      <vt:lpstr>Cont…</vt:lpstr>
      <vt:lpstr>Cont…</vt:lpstr>
      <vt:lpstr>Cont…</vt:lpstr>
      <vt:lpstr>Cont…</vt:lpstr>
      <vt:lpstr>Cont…</vt:lpstr>
      <vt:lpstr>cont…</vt:lpstr>
      <vt:lpstr>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The Jewish Chronic Disease Hospital Study (1963</dc:title>
  <dc:creator>Sapana</dc:creator>
  <cp:lastModifiedBy>Microsoft account</cp:lastModifiedBy>
  <cp:revision>17</cp:revision>
  <dcterms:created xsi:type="dcterms:W3CDTF">2019-12-02T05:01:11Z</dcterms:created>
  <dcterms:modified xsi:type="dcterms:W3CDTF">2021-05-04T12:00:39Z</dcterms:modified>
</cp:coreProperties>
</file>