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5/8/2021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4013" y="114301"/>
            <a:ext cx="8915399" cy="1663700"/>
          </a:xfrm>
        </p:spPr>
        <p:txBody>
          <a:bodyPr>
            <a:normAutofit/>
          </a:bodyPr>
          <a:lstStyle/>
          <a:p>
            <a:r>
              <a:rPr lang="en-US" sz="4400" b="1" dirty="0" smtClean="0"/>
              <a:t>Job </a:t>
            </a:r>
            <a:r>
              <a:rPr lang="en-US" sz="4400" b="1" dirty="0"/>
              <a:t>D</a:t>
            </a:r>
            <a:r>
              <a:rPr lang="en-US" sz="4400" b="1" dirty="0" smtClean="0"/>
              <a:t>escription Of Assistance </a:t>
            </a:r>
            <a:r>
              <a:rPr lang="en-US" sz="4400" b="1" dirty="0"/>
              <a:t>N</a:t>
            </a:r>
            <a:r>
              <a:rPr lang="en-US" sz="4400" b="1" dirty="0" smtClean="0"/>
              <a:t>ursing Director/ Supervisor</a:t>
            </a:r>
            <a:endParaRPr lang="en-US" sz="4400" b="1" dirty="0"/>
          </a:p>
        </p:txBody>
      </p:sp>
      <p:sp>
        <p:nvSpPr>
          <p:cNvPr id="3" name="Subtitle 2"/>
          <p:cNvSpPr>
            <a:spLocks noGrp="1"/>
          </p:cNvSpPr>
          <p:nvPr>
            <p:ph type="subTitle" idx="1"/>
          </p:nvPr>
        </p:nvSpPr>
        <p:spPr>
          <a:xfrm>
            <a:off x="1878013" y="2222501"/>
            <a:ext cx="8915399" cy="4343400"/>
          </a:xfrm>
        </p:spPr>
        <p:txBody>
          <a:bodyPr>
            <a:normAutofit/>
          </a:bodyPr>
          <a:lstStyle/>
          <a:p>
            <a:r>
              <a:rPr lang="en-US" sz="2000" b="1" dirty="0" smtClean="0"/>
              <a:t>Job Title :Assistant Nursing Director / Supervisor</a:t>
            </a:r>
          </a:p>
          <a:p>
            <a:r>
              <a:rPr lang="en-US" sz="2000" b="1" dirty="0" smtClean="0"/>
              <a:t>Place of work :Hospital </a:t>
            </a:r>
          </a:p>
          <a:p>
            <a:r>
              <a:rPr lang="en-US" sz="2000" b="1" dirty="0" smtClean="0"/>
              <a:t>Class/Level :Gazette 2</a:t>
            </a:r>
            <a:r>
              <a:rPr lang="en-US" sz="2000" b="1" baseline="30000" dirty="0" smtClean="0"/>
              <a:t>nd</a:t>
            </a:r>
            <a:r>
              <a:rPr lang="en-US" sz="2000" b="1" dirty="0" smtClean="0"/>
              <a:t> class/5</a:t>
            </a:r>
            <a:r>
              <a:rPr lang="en-US" sz="2000" b="1" baseline="30000" dirty="0" smtClean="0"/>
              <a:t>th</a:t>
            </a:r>
            <a:r>
              <a:rPr lang="en-US" sz="2000" b="1" dirty="0" smtClean="0"/>
              <a:t>, 6</a:t>
            </a:r>
            <a:r>
              <a:rPr lang="en-US" sz="2000" b="1" baseline="30000" dirty="0" smtClean="0"/>
              <a:t>th</a:t>
            </a:r>
            <a:r>
              <a:rPr lang="en-US" sz="2000" b="1" dirty="0" smtClean="0"/>
              <a:t>, 7</a:t>
            </a:r>
            <a:r>
              <a:rPr lang="en-US" sz="2000" b="1" baseline="30000" dirty="0" smtClean="0"/>
              <a:t>th</a:t>
            </a:r>
            <a:r>
              <a:rPr lang="en-US" sz="2000" b="1" dirty="0" smtClean="0"/>
              <a:t> level</a:t>
            </a:r>
          </a:p>
          <a:p>
            <a:r>
              <a:rPr lang="en-US" sz="2000" b="1" dirty="0" smtClean="0"/>
              <a:t>Qualifications :R.N./B.N/BSC in Nursing</a:t>
            </a:r>
          </a:p>
          <a:p>
            <a:r>
              <a:rPr lang="en-US" sz="2000" b="1" dirty="0" smtClean="0"/>
              <a:t>Experiences :According to civil service Act.</a:t>
            </a:r>
          </a:p>
          <a:p>
            <a:r>
              <a:rPr lang="en-US" sz="2000" b="1" dirty="0" smtClean="0"/>
              <a:t>Responsible to :Matron/Hospital Director</a:t>
            </a:r>
          </a:p>
          <a:p>
            <a:r>
              <a:rPr lang="en-US" sz="2000" b="1" dirty="0" smtClean="0"/>
              <a:t>Responsible for :Sister, Staff Nurse, ANM, and supporting staff.</a:t>
            </a:r>
          </a:p>
          <a:p>
            <a:r>
              <a:rPr lang="en-US" sz="2000" b="1" dirty="0" smtClean="0"/>
              <a:t>Relation with :Matron, other department in hospital, Hospital director, other Governmental and Non Governmental Agencies.</a:t>
            </a:r>
            <a:endParaRPr lang="en-US" sz="2000" b="1" dirty="0"/>
          </a:p>
        </p:txBody>
      </p:sp>
    </p:spTree>
    <p:extLst>
      <p:ext uri="{BB962C8B-B14F-4D97-AF65-F5344CB8AC3E}">
        <p14:creationId xmlns:p14="http://schemas.microsoft.com/office/powerpoint/2010/main" val="3850402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6025" y="344710"/>
            <a:ext cx="8911687" cy="633190"/>
          </a:xfrm>
        </p:spPr>
        <p:txBody>
          <a:bodyPr>
            <a:normAutofit/>
          </a:bodyPr>
          <a:lstStyle/>
          <a:p>
            <a:pPr marL="457200" indent="-457200">
              <a:buFont typeface="Wingdings" panose="05000000000000000000" pitchFamily="2" charset="2"/>
              <a:buChar char="v"/>
            </a:pPr>
            <a:r>
              <a:rPr lang="en-US" sz="3200" b="1" dirty="0" smtClean="0"/>
              <a:t>Counselling activities:-</a:t>
            </a:r>
            <a:endParaRPr lang="en-US" sz="3200" b="1" dirty="0"/>
          </a:p>
        </p:txBody>
      </p:sp>
      <p:sp>
        <p:nvSpPr>
          <p:cNvPr id="3" name="Content Placeholder 2"/>
          <p:cNvSpPr>
            <a:spLocks noGrp="1"/>
          </p:cNvSpPr>
          <p:nvPr>
            <p:ph idx="1"/>
          </p:nvPr>
        </p:nvSpPr>
        <p:spPr>
          <a:xfrm>
            <a:off x="1996025" y="2095500"/>
            <a:ext cx="8915400" cy="4038600"/>
          </a:xfrm>
        </p:spPr>
        <p:txBody>
          <a:bodyPr>
            <a:normAutofit/>
          </a:bodyPr>
          <a:lstStyle/>
          <a:p>
            <a:r>
              <a:rPr lang="en-US" sz="2400" b="1" dirty="0" smtClean="0"/>
              <a:t>Identifies the need of client counselling and guides for counselling them as required.</a:t>
            </a:r>
          </a:p>
          <a:p>
            <a:r>
              <a:rPr lang="en-US" sz="2400" b="1" dirty="0" smtClean="0"/>
              <a:t>Encourages sisters/staffs for conducting counselling to the clients.</a:t>
            </a:r>
          </a:p>
          <a:p>
            <a:r>
              <a:rPr lang="en-US" sz="2400" b="1" dirty="0" smtClean="0"/>
              <a:t>Observes the effect of counselling of clients.</a:t>
            </a:r>
          </a:p>
          <a:p>
            <a:endParaRPr lang="en-US" sz="2400" b="1" dirty="0"/>
          </a:p>
          <a:p>
            <a:pPr marL="0" indent="0">
              <a:buNone/>
            </a:pPr>
            <a:endParaRPr lang="en-US" sz="2400" b="1" dirty="0" smtClean="0"/>
          </a:p>
        </p:txBody>
      </p:sp>
    </p:spTree>
    <p:extLst>
      <p:ext uri="{BB962C8B-B14F-4D97-AF65-F5344CB8AC3E}">
        <p14:creationId xmlns:p14="http://schemas.microsoft.com/office/powerpoint/2010/main" val="964219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0325" y="268510"/>
            <a:ext cx="8911687" cy="709390"/>
          </a:xfrm>
        </p:spPr>
        <p:txBody>
          <a:bodyPr>
            <a:normAutofit/>
          </a:bodyPr>
          <a:lstStyle/>
          <a:p>
            <a:pPr marL="457200" indent="-457200">
              <a:buFont typeface="Wingdings" panose="05000000000000000000" pitchFamily="2" charset="2"/>
              <a:buChar char="v"/>
            </a:pPr>
            <a:r>
              <a:rPr lang="en-US" sz="3200" b="1" i="1" dirty="0" smtClean="0"/>
              <a:t>Evaluation activities:-</a:t>
            </a:r>
            <a:endParaRPr lang="en-US" sz="3200" b="1" i="1" dirty="0"/>
          </a:p>
        </p:txBody>
      </p:sp>
      <p:sp>
        <p:nvSpPr>
          <p:cNvPr id="3" name="Content Placeholder 2"/>
          <p:cNvSpPr>
            <a:spLocks noGrp="1"/>
          </p:cNvSpPr>
          <p:nvPr>
            <p:ph idx="1"/>
          </p:nvPr>
        </p:nvSpPr>
        <p:spPr>
          <a:xfrm>
            <a:off x="1945225" y="1143000"/>
            <a:ext cx="8915400" cy="4775200"/>
          </a:xfrm>
        </p:spPr>
        <p:txBody>
          <a:bodyPr>
            <a:normAutofit/>
          </a:bodyPr>
          <a:lstStyle/>
          <a:p>
            <a:r>
              <a:rPr lang="en-US" sz="2000" b="1" dirty="0" smtClean="0"/>
              <a:t>Helps the Matron to develop the system for nursing staff performance evaluation.</a:t>
            </a:r>
          </a:p>
          <a:p>
            <a:r>
              <a:rPr lang="en-US" sz="2000" b="1" dirty="0" smtClean="0"/>
              <a:t>Proposes and recommends to Matron for nursing staffs reward/punishment.</a:t>
            </a:r>
          </a:p>
          <a:p>
            <a:r>
              <a:rPr lang="en-US" sz="2000" b="1" dirty="0" smtClean="0"/>
              <a:t>Takes active participation in nursing audit for quality nursing care.</a:t>
            </a:r>
          </a:p>
          <a:p>
            <a:r>
              <a:rPr lang="en-US" sz="2000" b="1" dirty="0" smtClean="0"/>
              <a:t>Evaluates activities of total nursing unit.</a:t>
            </a:r>
          </a:p>
          <a:p>
            <a:r>
              <a:rPr lang="en-US" sz="2000" b="1" dirty="0" smtClean="0"/>
              <a:t>Encourages nursing staff for self-evaluation and gives feedback to the(nursing staffs).</a:t>
            </a:r>
          </a:p>
          <a:p>
            <a:r>
              <a:rPr lang="en-US" sz="2000" b="1" dirty="0" smtClean="0"/>
              <a:t>Prepares total evaluation report of all nursing activities.</a:t>
            </a:r>
          </a:p>
          <a:p>
            <a:r>
              <a:rPr lang="en-US" sz="2000" b="1" dirty="0" smtClean="0"/>
              <a:t>Implements the findings of evaluation reports.</a:t>
            </a:r>
          </a:p>
          <a:p>
            <a:r>
              <a:rPr lang="en-US" sz="2000" b="1" dirty="0" smtClean="0"/>
              <a:t>Recommends for further action in future about nursing activities.</a:t>
            </a:r>
            <a:endParaRPr lang="en-US" sz="2000" b="1" dirty="0"/>
          </a:p>
        </p:txBody>
      </p:sp>
    </p:spTree>
    <p:extLst>
      <p:ext uri="{BB962C8B-B14F-4D97-AF65-F5344CB8AC3E}">
        <p14:creationId xmlns:p14="http://schemas.microsoft.com/office/powerpoint/2010/main" val="3014002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1425" y="382810"/>
            <a:ext cx="8911687" cy="810990"/>
          </a:xfrm>
        </p:spPr>
        <p:txBody>
          <a:bodyPr/>
          <a:lstStyle/>
          <a:p>
            <a:r>
              <a:rPr lang="en-US" b="1" dirty="0" smtClean="0"/>
              <a:t>Roles </a:t>
            </a:r>
            <a:endParaRPr lang="en-US" b="1" dirty="0"/>
          </a:p>
        </p:txBody>
      </p:sp>
      <p:sp>
        <p:nvSpPr>
          <p:cNvPr id="3" name="Content Placeholder 2"/>
          <p:cNvSpPr>
            <a:spLocks noGrp="1"/>
          </p:cNvSpPr>
          <p:nvPr>
            <p:ph idx="1"/>
          </p:nvPr>
        </p:nvSpPr>
        <p:spPr>
          <a:xfrm>
            <a:off x="2021425" y="1562100"/>
            <a:ext cx="8915400" cy="4031622"/>
          </a:xfrm>
        </p:spPr>
        <p:txBody>
          <a:bodyPr>
            <a:normAutofit/>
          </a:bodyPr>
          <a:lstStyle/>
          <a:p>
            <a:r>
              <a:rPr lang="en-US" sz="2000" b="1" dirty="0" smtClean="0"/>
              <a:t>She is responsible to delegate work and gives cooperation supports to the Matron for nursing administrative work, work as Acting Matron in the absence of Matron.</a:t>
            </a:r>
          </a:p>
        </p:txBody>
      </p:sp>
    </p:spTree>
    <p:extLst>
      <p:ext uri="{BB962C8B-B14F-4D97-AF65-F5344CB8AC3E}">
        <p14:creationId xmlns:p14="http://schemas.microsoft.com/office/powerpoint/2010/main" val="869282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725" y="433610"/>
            <a:ext cx="8911687" cy="899890"/>
          </a:xfrm>
        </p:spPr>
        <p:txBody>
          <a:bodyPr/>
          <a:lstStyle/>
          <a:p>
            <a:r>
              <a:rPr lang="en-US" b="1" dirty="0" smtClean="0"/>
              <a:t>Functions </a:t>
            </a:r>
            <a:endParaRPr lang="en-US" b="1" dirty="0"/>
          </a:p>
        </p:txBody>
      </p:sp>
      <p:sp>
        <p:nvSpPr>
          <p:cNvPr id="3" name="Content Placeholder 2"/>
          <p:cNvSpPr>
            <a:spLocks noGrp="1"/>
          </p:cNvSpPr>
          <p:nvPr>
            <p:ph idx="1"/>
          </p:nvPr>
        </p:nvSpPr>
        <p:spPr>
          <a:xfrm>
            <a:off x="2005012" y="1917700"/>
            <a:ext cx="8915400" cy="4610100"/>
          </a:xfrm>
        </p:spPr>
        <p:txBody>
          <a:bodyPr>
            <a:normAutofit/>
          </a:bodyPr>
          <a:lstStyle/>
          <a:p>
            <a:pPr>
              <a:buFont typeface="Wingdings" panose="05000000000000000000" pitchFamily="2" charset="2"/>
              <a:buChar char="v"/>
            </a:pPr>
            <a:r>
              <a:rPr lang="en-US" sz="2400" b="1" dirty="0" smtClean="0"/>
              <a:t>Administrative activities:-</a:t>
            </a:r>
          </a:p>
          <a:p>
            <a:pPr>
              <a:buFont typeface="Wingdings" panose="05000000000000000000" pitchFamily="2" charset="2"/>
              <a:buChar char="Ø"/>
            </a:pPr>
            <a:r>
              <a:rPr lang="en-US" sz="2000" b="1" dirty="0" smtClean="0"/>
              <a:t>Assists in all administrative activities of Matron.</a:t>
            </a:r>
          </a:p>
          <a:p>
            <a:pPr>
              <a:buFont typeface="Wingdings" panose="05000000000000000000" pitchFamily="2" charset="2"/>
              <a:buChar char="Ø"/>
            </a:pPr>
            <a:r>
              <a:rPr lang="en-US" sz="2000" b="1" dirty="0" smtClean="0"/>
              <a:t>Assesses the level of different categories of Nursing personnel, co-worker and their activities and placement.</a:t>
            </a:r>
          </a:p>
          <a:p>
            <a:pPr>
              <a:buFont typeface="Wingdings" panose="05000000000000000000" pitchFamily="2" charset="2"/>
              <a:buChar char="Ø"/>
            </a:pPr>
            <a:r>
              <a:rPr lang="en-US" sz="2000" b="1" dirty="0" smtClean="0"/>
              <a:t>Assists the Matron for administrative and management activities.</a:t>
            </a:r>
          </a:p>
          <a:p>
            <a:pPr>
              <a:buFont typeface="Wingdings" panose="05000000000000000000" pitchFamily="2" charset="2"/>
              <a:buChar char="Ø"/>
            </a:pPr>
            <a:r>
              <a:rPr lang="en-US" sz="2000" b="1" dirty="0" smtClean="0"/>
              <a:t>Makes schedule for sister/supervisor with consultation of concerned sister.</a:t>
            </a:r>
          </a:p>
          <a:p>
            <a:pPr>
              <a:buFont typeface="Wingdings" panose="05000000000000000000" pitchFamily="2" charset="2"/>
              <a:buChar char="Ø"/>
            </a:pPr>
            <a:r>
              <a:rPr lang="en-US" sz="2000" b="1" dirty="0" smtClean="0"/>
              <a:t>Formulates plans recommends facilities of all </a:t>
            </a:r>
            <a:r>
              <a:rPr lang="en-US" sz="2000" b="1" dirty="0"/>
              <a:t>t</a:t>
            </a:r>
            <a:r>
              <a:rPr lang="en-US" sz="2000" b="1" dirty="0" smtClean="0"/>
              <a:t>he required supplies and equipment.</a:t>
            </a:r>
          </a:p>
          <a:p>
            <a:pPr>
              <a:buFont typeface="Wingdings" panose="05000000000000000000" pitchFamily="2" charset="2"/>
              <a:buChar char="Ø"/>
            </a:pPr>
            <a:r>
              <a:rPr lang="en-US" sz="2000" b="1" dirty="0" smtClean="0"/>
              <a:t>Sanctions leave for nursing and supportive staff.</a:t>
            </a:r>
          </a:p>
          <a:p>
            <a:pPr>
              <a:buFont typeface="Wingdings" panose="05000000000000000000" pitchFamily="2" charset="2"/>
              <a:buChar char="Ø"/>
            </a:pPr>
            <a:r>
              <a:rPr lang="en-US" sz="2000" b="1" dirty="0" smtClean="0"/>
              <a:t>Supervises and manages inventories. </a:t>
            </a:r>
          </a:p>
          <a:p>
            <a:endParaRPr lang="en-US" sz="2400" b="1" dirty="0"/>
          </a:p>
        </p:txBody>
      </p:sp>
    </p:spTree>
    <p:extLst>
      <p:ext uri="{BB962C8B-B14F-4D97-AF65-F5344CB8AC3E}">
        <p14:creationId xmlns:p14="http://schemas.microsoft.com/office/powerpoint/2010/main" val="753004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6025" y="154210"/>
            <a:ext cx="8911687" cy="531590"/>
          </a:xfrm>
        </p:spPr>
        <p:txBody>
          <a:bodyPr>
            <a:normAutofit fontScale="90000"/>
          </a:bodyPr>
          <a:lstStyle/>
          <a:p>
            <a:endParaRPr lang="en-US" dirty="0"/>
          </a:p>
        </p:txBody>
      </p:sp>
      <p:sp>
        <p:nvSpPr>
          <p:cNvPr id="3" name="Content Placeholder 2"/>
          <p:cNvSpPr>
            <a:spLocks noGrp="1"/>
          </p:cNvSpPr>
          <p:nvPr>
            <p:ph idx="1"/>
          </p:nvPr>
        </p:nvSpPr>
        <p:spPr>
          <a:xfrm>
            <a:off x="1996025" y="800100"/>
            <a:ext cx="8915400" cy="5435600"/>
          </a:xfrm>
        </p:spPr>
        <p:txBody>
          <a:bodyPr>
            <a:normAutofit/>
          </a:bodyPr>
          <a:lstStyle/>
          <a:p>
            <a:pPr>
              <a:buFont typeface="Wingdings" panose="05000000000000000000" pitchFamily="2" charset="2"/>
              <a:buChar char="Ø"/>
            </a:pPr>
            <a:r>
              <a:rPr lang="en-US" sz="2400" b="1" dirty="0" smtClean="0"/>
              <a:t>Identifies personnel performance.</a:t>
            </a:r>
          </a:p>
          <a:p>
            <a:pPr>
              <a:buFont typeface="Wingdings" panose="05000000000000000000" pitchFamily="2" charset="2"/>
              <a:buChar char="Ø"/>
            </a:pPr>
            <a:r>
              <a:rPr lang="en-US" sz="2400" b="1" dirty="0" smtClean="0"/>
              <a:t>Guides all the hospital staff regarding the maintenance of </a:t>
            </a:r>
            <a:r>
              <a:rPr lang="en-US" sz="2400" b="1" dirty="0" err="1" smtClean="0"/>
              <a:t>equipments</a:t>
            </a:r>
            <a:r>
              <a:rPr lang="en-US" sz="2400" b="1" dirty="0" smtClean="0"/>
              <a:t> and supplies.</a:t>
            </a:r>
          </a:p>
          <a:p>
            <a:pPr marL="0" indent="0">
              <a:buNone/>
            </a:pPr>
            <a:endParaRPr lang="en-US" sz="2000" b="1" dirty="0"/>
          </a:p>
          <a:p>
            <a:pPr>
              <a:buFont typeface="Wingdings" panose="05000000000000000000" pitchFamily="2" charset="2"/>
              <a:buChar char="v"/>
            </a:pPr>
            <a:r>
              <a:rPr lang="en-US" sz="2800" b="1" dirty="0" smtClean="0"/>
              <a:t>Educative activities:-</a:t>
            </a:r>
          </a:p>
          <a:p>
            <a:pPr>
              <a:buFont typeface="Wingdings" panose="05000000000000000000" pitchFamily="2" charset="2"/>
              <a:buChar char="Ø"/>
            </a:pPr>
            <a:r>
              <a:rPr lang="en-US" sz="2400" b="1" dirty="0" smtClean="0"/>
              <a:t>Identifies the learning needs of staff in her areas of responsibility.</a:t>
            </a:r>
          </a:p>
          <a:p>
            <a:pPr>
              <a:buFont typeface="Wingdings" panose="05000000000000000000" pitchFamily="2" charset="2"/>
              <a:buChar char="Ø"/>
            </a:pPr>
            <a:r>
              <a:rPr lang="en-US" sz="2400" b="1" dirty="0" smtClean="0"/>
              <a:t>Plans short and long term in-service education, training program regularly.</a:t>
            </a:r>
          </a:p>
          <a:p>
            <a:pPr>
              <a:buFont typeface="Wingdings" panose="05000000000000000000" pitchFamily="2" charset="2"/>
              <a:buChar char="Ø"/>
            </a:pPr>
            <a:r>
              <a:rPr lang="en-US" sz="2400" b="1" dirty="0" smtClean="0"/>
              <a:t>Conducts the in-service education program as required with consultation of Matron.</a:t>
            </a:r>
          </a:p>
          <a:p>
            <a:pPr>
              <a:buFont typeface="Wingdings" panose="05000000000000000000" pitchFamily="2" charset="2"/>
              <a:buChar char="Ø"/>
            </a:pPr>
            <a:r>
              <a:rPr lang="en-US" sz="2400" b="1" dirty="0" smtClean="0"/>
              <a:t>Evaluates the in-service education program regularly.</a:t>
            </a:r>
            <a:endParaRPr lang="en-US" sz="2400" b="1" dirty="0"/>
          </a:p>
        </p:txBody>
      </p:sp>
    </p:spTree>
    <p:extLst>
      <p:ext uri="{BB962C8B-B14F-4D97-AF65-F5344CB8AC3E}">
        <p14:creationId xmlns:p14="http://schemas.microsoft.com/office/powerpoint/2010/main" val="1820274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9025" y="408210"/>
            <a:ext cx="8911687" cy="518890"/>
          </a:xfrm>
        </p:spPr>
        <p:txBody>
          <a:bodyPr>
            <a:normAutofit fontScale="90000"/>
          </a:bodyPr>
          <a:lstStyle/>
          <a:p>
            <a:endParaRPr lang="en-US" dirty="0"/>
          </a:p>
        </p:txBody>
      </p:sp>
      <p:sp>
        <p:nvSpPr>
          <p:cNvPr id="3" name="Content Placeholder 2"/>
          <p:cNvSpPr>
            <a:spLocks noGrp="1"/>
          </p:cNvSpPr>
          <p:nvPr>
            <p:ph idx="1"/>
          </p:nvPr>
        </p:nvSpPr>
        <p:spPr>
          <a:xfrm>
            <a:off x="1869025" y="1384300"/>
            <a:ext cx="8915400" cy="4406900"/>
          </a:xfrm>
        </p:spPr>
        <p:txBody>
          <a:bodyPr>
            <a:normAutofit/>
          </a:bodyPr>
          <a:lstStyle/>
          <a:p>
            <a:pPr>
              <a:buFont typeface="Wingdings" panose="05000000000000000000" pitchFamily="2" charset="2"/>
              <a:buChar char="Ø"/>
            </a:pPr>
            <a:r>
              <a:rPr lang="en-US" sz="2000" b="1" dirty="0" smtClean="0"/>
              <a:t>Gives the orientation program to new staffs about physical facilities, personnel, rules regulations, policy and procedures of the hospital.</a:t>
            </a:r>
          </a:p>
          <a:p>
            <a:pPr>
              <a:buFont typeface="Wingdings" panose="05000000000000000000" pitchFamily="2" charset="2"/>
              <a:buChar char="Ø"/>
            </a:pPr>
            <a:r>
              <a:rPr lang="en-US" sz="2000" b="1" dirty="0" smtClean="0"/>
              <a:t>Encourages staff for incidental and planned clinical teaching.</a:t>
            </a:r>
          </a:p>
          <a:p>
            <a:pPr>
              <a:buFont typeface="Wingdings" panose="05000000000000000000" pitchFamily="2" charset="2"/>
              <a:buChar char="Ø"/>
            </a:pPr>
            <a:r>
              <a:rPr lang="en-US" sz="2000" b="1" dirty="0" smtClean="0"/>
              <a:t>Organizes Seminar/workshops for staff as needed.</a:t>
            </a:r>
          </a:p>
          <a:p>
            <a:pPr>
              <a:buFont typeface="Wingdings" panose="05000000000000000000" pitchFamily="2" charset="2"/>
              <a:buChar char="Ø"/>
            </a:pPr>
            <a:r>
              <a:rPr lang="en-US" sz="2000" b="1" dirty="0" smtClean="0"/>
              <a:t>Plans for ward teaching program and make teaching learning material available for the staffs.</a:t>
            </a:r>
          </a:p>
          <a:p>
            <a:pPr>
              <a:buFont typeface="Wingdings" panose="05000000000000000000" pitchFamily="2" charset="2"/>
              <a:buChar char="Ø"/>
            </a:pPr>
            <a:r>
              <a:rPr lang="en-US" sz="2000" b="1" dirty="0" smtClean="0"/>
              <a:t>Emphasizes the need for holding regular health education sessions pertaining to MCH/FP and disease control by nursing personnel.</a:t>
            </a:r>
          </a:p>
          <a:p>
            <a:pPr>
              <a:buFont typeface="Wingdings" panose="05000000000000000000" pitchFamily="2" charset="2"/>
              <a:buChar char="Ø"/>
            </a:pPr>
            <a:r>
              <a:rPr lang="en-US" sz="2000" b="1" dirty="0" smtClean="0"/>
              <a:t>Updates health education programs for patients, visitors, relatives including community based program. </a:t>
            </a:r>
            <a:endParaRPr lang="en-US" sz="2000" b="1" dirty="0"/>
          </a:p>
        </p:txBody>
      </p:sp>
    </p:spTree>
    <p:extLst>
      <p:ext uri="{BB962C8B-B14F-4D97-AF65-F5344CB8AC3E}">
        <p14:creationId xmlns:p14="http://schemas.microsoft.com/office/powerpoint/2010/main" val="1850194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125" y="319310"/>
            <a:ext cx="8911687" cy="671290"/>
          </a:xfrm>
        </p:spPr>
        <p:txBody>
          <a:bodyPr>
            <a:normAutofit/>
          </a:bodyPr>
          <a:lstStyle/>
          <a:p>
            <a:pPr marL="457200" indent="-457200">
              <a:buFont typeface="Wingdings" panose="05000000000000000000" pitchFamily="2" charset="2"/>
              <a:buChar char="v"/>
            </a:pPr>
            <a:r>
              <a:rPr lang="en-US" sz="3200" b="1" dirty="0" smtClean="0"/>
              <a:t>Supervisory activities:-</a:t>
            </a:r>
            <a:endParaRPr lang="en-US" sz="3200" b="1" dirty="0"/>
          </a:p>
        </p:txBody>
      </p:sp>
      <p:sp>
        <p:nvSpPr>
          <p:cNvPr id="3" name="Content Placeholder 2"/>
          <p:cNvSpPr>
            <a:spLocks noGrp="1"/>
          </p:cNvSpPr>
          <p:nvPr>
            <p:ph idx="1"/>
          </p:nvPr>
        </p:nvSpPr>
        <p:spPr>
          <a:xfrm>
            <a:off x="1903412" y="1333500"/>
            <a:ext cx="8915400" cy="4686300"/>
          </a:xfrm>
        </p:spPr>
        <p:txBody>
          <a:bodyPr>
            <a:normAutofit/>
          </a:bodyPr>
          <a:lstStyle/>
          <a:p>
            <a:r>
              <a:rPr lang="en-US" sz="2400" b="1" dirty="0" smtClean="0"/>
              <a:t>Provides supervision and guidance to sister/supervisor and staffs for the efficient nursing care activities in the unit.</a:t>
            </a:r>
          </a:p>
          <a:p>
            <a:r>
              <a:rPr lang="en-US" sz="2400" b="1" dirty="0" smtClean="0"/>
              <a:t>Supervises managerial activities of the unit in-charge and other personnel.</a:t>
            </a:r>
          </a:p>
          <a:p>
            <a:r>
              <a:rPr lang="en-US" sz="2400" b="1" dirty="0" smtClean="0"/>
              <a:t>Guides sister for in-service education training programs and also in health education.</a:t>
            </a:r>
          </a:p>
          <a:p>
            <a:r>
              <a:rPr lang="en-US" sz="2400" b="1" dirty="0" smtClean="0"/>
              <a:t>Encourages sisters to assess the effectiveness of their work and for further development of their own potential in the unit.</a:t>
            </a:r>
          </a:p>
        </p:txBody>
      </p:sp>
    </p:spTree>
    <p:extLst>
      <p:ext uri="{BB962C8B-B14F-4D97-AF65-F5344CB8AC3E}">
        <p14:creationId xmlns:p14="http://schemas.microsoft.com/office/powerpoint/2010/main" val="24064583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4425" y="268510"/>
            <a:ext cx="8911687" cy="722090"/>
          </a:xfrm>
        </p:spPr>
        <p:txBody>
          <a:bodyPr>
            <a:normAutofit/>
          </a:bodyPr>
          <a:lstStyle/>
          <a:p>
            <a:pPr marL="457200" indent="-457200">
              <a:buFont typeface="Wingdings" panose="05000000000000000000" pitchFamily="2" charset="2"/>
              <a:buChar char="v"/>
            </a:pPr>
            <a:r>
              <a:rPr lang="en-US" sz="3200" b="1" dirty="0" smtClean="0"/>
              <a:t>Reporting and recording:-</a:t>
            </a:r>
            <a:endParaRPr lang="en-US" sz="3200" b="1" dirty="0"/>
          </a:p>
        </p:txBody>
      </p:sp>
      <p:sp>
        <p:nvSpPr>
          <p:cNvPr id="3" name="Content Placeholder 2"/>
          <p:cNvSpPr>
            <a:spLocks noGrp="1"/>
          </p:cNvSpPr>
          <p:nvPr>
            <p:ph idx="1"/>
          </p:nvPr>
        </p:nvSpPr>
        <p:spPr>
          <a:xfrm>
            <a:off x="1894425" y="1092200"/>
            <a:ext cx="8915400" cy="5092700"/>
          </a:xfrm>
        </p:spPr>
        <p:txBody>
          <a:bodyPr>
            <a:noAutofit/>
          </a:bodyPr>
          <a:lstStyle/>
          <a:p>
            <a:r>
              <a:rPr lang="en-US" sz="2400" b="1" dirty="0" smtClean="0"/>
              <a:t>Maintain up to date records and report of nursing staff, inventories, attendance, leaves confidential reports and hospital census.</a:t>
            </a:r>
          </a:p>
          <a:p>
            <a:r>
              <a:rPr lang="en-US" sz="2400" b="1" dirty="0" smtClean="0"/>
              <a:t>Maintains records for in-service education, research activity and infection control activities etc.</a:t>
            </a:r>
          </a:p>
          <a:p>
            <a:r>
              <a:rPr lang="en-US" sz="2400" b="1" dirty="0" smtClean="0"/>
              <a:t>Prepares the annual plans/budgets and reports in collaboration with Matron.</a:t>
            </a:r>
          </a:p>
          <a:p>
            <a:r>
              <a:rPr lang="en-US" sz="2400" b="1" dirty="0" smtClean="0"/>
              <a:t>Maintains records of sisters ward rotation plan including other nursing staff and supporting staffs.</a:t>
            </a:r>
          </a:p>
          <a:p>
            <a:r>
              <a:rPr lang="en-US" sz="2400" b="1" dirty="0" smtClean="0"/>
              <a:t>Guides to maintain dangerous and emergency drugs records.</a:t>
            </a:r>
          </a:p>
          <a:p>
            <a:r>
              <a:rPr lang="en-US" sz="2400" b="1" dirty="0" smtClean="0"/>
              <a:t>Helps matron to maintain confidential reports. </a:t>
            </a:r>
            <a:endParaRPr lang="en-US" sz="2400" b="1" dirty="0"/>
          </a:p>
        </p:txBody>
      </p:sp>
    </p:spTree>
    <p:extLst>
      <p:ext uri="{BB962C8B-B14F-4D97-AF65-F5344CB8AC3E}">
        <p14:creationId xmlns:p14="http://schemas.microsoft.com/office/powerpoint/2010/main" val="2496088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3325" y="306610"/>
            <a:ext cx="8911687" cy="798290"/>
          </a:xfrm>
        </p:spPr>
        <p:txBody>
          <a:bodyPr>
            <a:normAutofit/>
          </a:bodyPr>
          <a:lstStyle/>
          <a:p>
            <a:pPr marL="457200" indent="-457200">
              <a:buFont typeface="Wingdings" panose="05000000000000000000" pitchFamily="2" charset="2"/>
              <a:buChar char="v"/>
            </a:pPr>
            <a:r>
              <a:rPr lang="en-US" sz="3200" b="1" dirty="0" smtClean="0"/>
              <a:t>Research activities:-</a:t>
            </a:r>
            <a:endParaRPr lang="en-US" sz="3200" b="1" dirty="0"/>
          </a:p>
        </p:txBody>
      </p:sp>
      <p:sp>
        <p:nvSpPr>
          <p:cNvPr id="3" name="Content Placeholder 2"/>
          <p:cNvSpPr>
            <a:spLocks noGrp="1"/>
          </p:cNvSpPr>
          <p:nvPr>
            <p:ph idx="1"/>
          </p:nvPr>
        </p:nvSpPr>
        <p:spPr>
          <a:xfrm>
            <a:off x="1979612" y="1397000"/>
            <a:ext cx="8915400" cy="3777622"/>
          </a:xfrm>
        </p:spPr>
        <p:txBody>
          <a:bodyPr/>
          <a:lstStyle/>
          <a:p>
            <a:r>
              <a:rPr lang="en-US" sz="2400" b="1" dirty="0" smtClean="0"/>
              <a:t>Encourages sister in-charge to identify the research need within her unit.</a:t>
            </a:r>
          </a:p>
          <a:p>
            <a:r>
              <a:rPr lang="en-US" sz="2400" b="1" dirty="0" smtClean="0"/>
              <a:t>Recommends research proposal to matron for necessary action.</a:t>
            </a:r>
          </a:p>
          <a:p>
            <a:r>
              <a:rPr lang="en-US" sz="2400" b="1" dirty="0" smtClean="0"/>
              <a:t>Takes initiation and encourages nursing staffs/students for research activities.</a:t>
            </a:r>
          </a:p>
          <a:p>
            <a:r>
              <a:rPr lang="en-US" sz="2400" b="1" dirty="0" smtClean="0"/>
              <a:t>Mobilizes the research resources as available.</a:t>
            </a:r>
          </a:p>
          <a:p>
            <a:endParaRPr lang="en-US" dirty="0"/>
          </a:p>
        </p:txBody>
      </p:sp>
    </p:spTree>
    <p:extLst>
      <p:ext uri="{BB962C8B-B14F-4D97-AF65-F5344CB8AC3E}">
        <p14:creationId xmlns:p14="http://schemas.microsoft.com/office/powerpoint/2010/main" val="3022110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9525" y="281210"/>
            <a:ext cx="8911687" cy="645890"/>
          </a:xfrm>
        </p:spPr>
        <p:txBody>
          <a:bodyPr/>
          <a:lstStyle/>
          <a:p>
            <a:pPr marL="571500" indent="-571500">
              <a:buFont typeface="Wingdings" panose="05000000000000000000" pitchFamily="2" charset="2"/>
              <a:buChar char="v"/>
            </a:pPr>
            <a:r>
              <a:rPr lang="en-US" b="1" dirty="0" smtClean="0"/>
              <a:t>Communication activities:-</a:t>
            </a:r>
            <a:endParaRPr lang="en-US" b="1" dirty="0"/>
          </a:p>
        </p:txBody>
      </p:sp>
      <p:sp>
        <p:nvSpPr>
          <p:cNvPr id="3" name="Content Placeholder 2"/>
          <p:cNvSpPr>
            <a:spLocks noGrp="1"/>
          </p:cNvSpPr>
          <p:nvPr>
            <p:ph idx="1"/>
          </p:nvPr>
        </p:nvSpPr>
        <p:spPr>
          <a:xfrm>
            <a:off x="2059525" y="1270000"/>
            <a:ext cx="8915400" cy="5308600"/>
          </a:xfrm>
        </p:spPr>
        <p:txBody>
          <a:bodyPr>
            <a:normAutofit/>
          </a:bodyPr>
          <a:lstStyle/>
          <a:p>
            <a:r>
              <a:rPr lang="en-US" sz="2400" b="1" dirty="0" smtClean="0"/>
              <a:t>Establishes good interpersonal relationship and keeps contact with all medical, non medical, nursing, non nursing personnel in order to obtain their cooperation in the efficient and effective delivery of patient care.</a:t>
            </a:r>
          </a:p>
          <a:p>
            <a:r>
              <a:rPr lang="en-US" sz="2400" b="1" dirty="0" smtClean="0"/>
              <a:t>Maintains good relationship with community personnel by showing good attitude and behavior.</a:t>
            </a:r>
          </a:p>
          <a:p>
            <a:r>
              <a:rPr lang="en-US" sz="2400" b="1" dirty="0" smtClean="0"/>
              <a:t>Maintains good effort with ward sister and another departments to ensure delivery of standard nursing care.</a:t>
            </a:r>
            <a:endParaRPr lang="en-US" sz="2400" b="1" dirty="0"/>
          </a:p>
        </p:txBody>
      </p:sp>
    </p:spTree>
    <p:extLst>
      <p:ext uri="{BB962C8B-B14F-4D97-AF65-F5344CB8AC3E}">
        <p14:creationId xmlns:p14="http://schemas.microsoft.com/office/powerpoint/2010/main" val="2383817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82</TotalTime>
  <Words>711</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3</vt:lpstr>
      <vt:lpstr>Wisp</vt:lpstr>
      <vt:lpstr>Job Description Of Assistance Nursing Director/ Supervisor</vt:lpstr>
      <vt:lpstr>Roles </vt:lpstr>
      <vt:lpstr>Functions </vt:lpstr>
      <vt:lpstr>PowerPoint Presentation</vt:lpstr>
      <vt:lpstr>PowerPoint Presentation</vt:lpstr>
      <vt:lpstr>Supervisory activities:-</vt:lpstr>
      <vt:lpstr>Reporting and recording:-</vt:lpstr>
      <vt:lpstr>Research activities:-</vt:lpstr>
      <vt:lpstr>Communication activities:-</vt:lpstr>
      <vt:lpstr>Counselling activities:-</vt:lpstr>
      <vt:lpstr>Evaluation activities:-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Description Of Assistance Nursing Director/ Supervisor</dc:title>
  <dc:creator>Microsoft account</dc:creator>
  <cp:lastModifiedBy>Microsoft account</cp:lastModifiedBy>
  <cp:revision>10</cp:revision>
  <dcterms:created xsi:type="dcterms:W3CDTF">2021-05-08T08:06:11Z</dcterms:created>
  <dcterms:modified xsi:type="dcterms:W3CDTF">2021-05-08T11:36:24Z</dcterms:modified>
</cp:coreProperties>
</file>