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6"/>
  </p:notesMasterIdLst>
  <p:handoutMasterIdLst>
    <p:handoutMasterId r:id="rId17"/>
  </p:handoutMasterIdLst>
  <p:sldIdLst>
    <p:sldId id="424" r:id="rId2"/>
    <p:sldId id="585" r:id="rId3"/>
    <p:sldId id="586" r:id="rId4"/>
    <p:sldId id="587" r:id="rId5"/>
    <p:sldId id="579" r:id="rId6"/>
    <p:sldId id="580" r:id="rId7"/>
    <p:sldId id="588" r:id="rId8"/>
    <p:sldId id="581" r:id="rId9"/>
    <p:sldId id="589" r:id="rId10"/>
    <p:sldId id="582" r:id="rId11"/>
    <p:sldId id="590" r:id="rId12"/>
    <p:sldId id="591" r:id="rId13"/>
    <p:sldId id="592" r:id="rId14"/>
    <p:sldId id="593" r:id="rId15"/>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Bookshelf Symbol 2" pitchFamily="2" charset="2"/>
        <a:ea typeface="+mn-ea"/>
        <a:cs typeface="+mn-cs"/>
      </a:defRPr>
    </a:lvl1pPr>
    <a:lvl2pPr marL="457200" algn="l" rtl="0" eaLnBrk="0" fontAlgn="base" hangingPunct="0">
      <a:spcBef>
        <a:spcPct val="0"/>
      </a:spcBef>
      <a:spcAft>
        <a:spcPct val="0"/>
      </a:spcAft>
      <a:defRPr sz="2400" kern="1200">
        <a:solidFill>
          <a:schemeClr val="tx1"/>
        </a:solidFill>
        <a:latin typeface="Bookshelf Symbol 2" pitchFamily="2" charset="2"/>
        <a:ea typeface="+mn-ea"/>
        <a:cs typeface="+mn-cs"/>
      </a:defRPr>
    </a:lvl2pPr>
    <a:lvl3pPr marL="914400" algn="l" rtl="0" eaLnBrk="0" fontAlgn="base" hangingPunct="0">
      <a:spcBef>
        <a:spcPct val="0"/>
      </a:spcBef>
      <a:spcAft>
        <a:spcPct val="0"/>
      </a:spcAft>
      <a:defRPr sz="2400" kern="1200">
        <a:solidFill>
          <a:schemeClr val="tx1"/>
        </a:solidFill>
        <a:latin typeface="Bookshelf Symbol 2" pitchFamily="2" charset="2"/>
        <a:ea typeface="+mn-ea"/>
        <a:cs typeface="+mn-cs"/>
      </a:defRPr>
    </a:lvl3pPr>
    <a:lvl4pPr marL="1371600" algn="l" rtl="0" eaLnBrk="0" fontAlgn="base" hangingPunct="0">
      <a:spcBef>
        <a:spcPct val="0"/>
      </a:spcBef>
      <a:spcAft>
        <a:spcPct val="0"/>
      </a:spcAft>
      <a:defRPr sz="2400" kern="1200">
        <a:solidFill>
          <a:schemeClr val="tx1"/>
        </a:solidFill>
        <a:latin typeface="Bookshelf Symbol 2" pitchFamily="2" charset="2"/>
        <a:ea typeface="+mn-ea"/>
        <a:cs typeface="+mn-cs"/>
      </a:defRPr>
    </a:lvl4pPr>
    <a:lvl5pPr marL="1828800" algn="l" rtl="0" eaLnBrk="0" fontAlgn="base" hangingPunct="0">
      <a:spcBef>
        <a:spcPct val="0"/>
      </a:spcBef>
      <a:spcAft>
        <a:spcPct val="0"/>
      </a:spcAft>
      <a:defRPr sz="2400" kern="1200">
        <a:solidFill>
          <a:schemeClr val="tx1"/>
        </a:solidFill>
        <a:latin typeface="Bookshelf Symbol 2" pitchFamily="2" charset="2"/>
        <a:ea typeface="+mn-ea"/>
        <a:cs typeface="+mn-cs"/>
      </a:defRPr>
    </a:lvl5pPr>
    <a:lvl6pPr marL="2286000" algn="l" defTabSz="914400" rtl="0" eaLnBrk="1" latinLnBrk="0" hangingPunct="1">
      <a:defRPr sz="2400" kern="1200">
        <a:solidFill>
          <a:schemeClr val="tx1"/>
        </a:solidFill>
        <a:latin typeface="Bookshelf Symbol 2" pitchFamily="2" charset="2"/>
        <a:ea typeface="+mn-ea"/>
        <a:cs typeface="+mn-cs"/>
      </a:defRPr>
    </a:lvl6pPr>
    <a:lvl7pPr marL="2743200" algn="l" defTabSz="914400" rtl="0" eaLnBrk="1" latinLnBrk="0" hangingPunct="1">
      <a:defRPr sz="2400" kern="1200">
        <a:solidFill>
          <a:schemeClr val="tx1"/>
        </a:solidFill>
        <a:latin typeface="Bookshelf Symbol 2" pitchFamily="2" charset="2"/>
        <a:ea typeface="+mn-ea"/>
        <a:cs typeface="+mn-cs"/>
      </a:defRPr>
    </a:lvl7pPr>
    <a:lvl8pPr marL="3200400" algn="l" defTabSz="914400" rtl="0" eaLnBrk="1" latinLnBrk="0" hangingPunct="1">
      <a:defRPr sz="2400" kern="1200">
        <a:solidFill>
          <a:schemeClr val="tx1"/>
        </a:solidFill>
        <a:latin typeface="Bookshelf Symbol 2" pitchFamily="2" charset="2"/>
        <a:ea typeface="+mn-ea"/>
        <a:cs typeface="+mn-cs"/>
      </a:defRPr>
    </a:lvl8pPr>
    <a:lvl9pPr marL="3657600" algn="l" defTabSz="914400" rtl="0" eaLnBrk="1" latinLnBrk="0" hangingPunct="1">
      <a:defRPr sz="2400" kern="1200">
        <a:solidFill>
          <a:schemeClr val="tx1"/>
        </a:solidFill>
        <a:latin typeface="Bookshelf Symbol 2" pitchFamily="2" charset="2"/>
        <a:ea typeface="+mn-ea"/>
        <a:cs typeface="+mn-cs"/>
      </a:defRPr>
    </a:lvl9pPr>
  </p:defaultTextStyle>
  <p:extLst>
    <p:ext uri="{EFAFB233-063F-42B5-8137-9DF3F51BA10A}">
      <p15:sldGuideLst xmlns:p15="http://schemas.microsoft.com/office/powerpoint/2012/main">
        <p15:guide id="1" orient="horz" pos="1296">
          <p15:clr>
            <a:srgbClr val="A4A3A4"/>
          </p15:clr>
        </p15:guide>
        <p15:guide id="2" orient="horz" pos="3888">
          <p15:clr>
            <a:srgbClr val="A4A3A4"/>
          </p15:clr>
        </p15:guide>
        <p15:guide id="3" pos="288">
          <p15:clr>
            <a:srgbClr val="A4A3A4"/>
          </p15:clr>
        </p15:guide>
        <p15:guide id="4" pos="547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7C97"/>
    <a:srgbClr val="D7791B"/>
    <a:srgbClr val="4C7816"/>
    <a:srgbClr val="528218"/>
    <a:srgbClr val="B6CEAA"/>
    <a:srgbClr val="ADC8A0"/>
    <a:srgbClr val="CD801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6433" autoAdjust="0"/>
  </p:normalViewPr>
  <p:slideViewPr>
    <p:cSldViewPr>
      <p:cViewPr varScale="1">
        <p:scale>
          <a:sx n="50" d="100"/>
          <a:sy n="50" d="100"/>
        </p:scale>
        <p:origin x="1496" y="16"/>
      </p:cViewPr>
      <p:guideLst>
        <p:guide orient="horz" pos="1296"/>
        <p:guide orient="horz" pos="3888"/>
        <p:guide pos="288"/>
        <p:guide pos="5472"/>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77" d="100"/>
          <a:sy n="77" d="100"/>
        </p:scale>
        <p:origin x="393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8B5D1806-3B90-4094-9D96-AFD4497CFF59}" type="slidenum">
              <a:rPr lang="en-US" smtClean="0">
                <a:latin typeface="Times New Roman" panose="02020603050405020304" pitchFamily="18" charset="0"/>
                <a:cs typeface="Times New Roman" panose="02020603050405020304" pitchFamily="18" charset="0"/>
              </a:rPr>
              <a:t>‹#›</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927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eaLnBrk="1" hangingPunct="1">
              <a:defRPr sz="1300" smtClean="0">
                <a:latin typeface="Arial" panose="020B0604020202020204" pitchFamily="34" charset="0"/>
              </a:defRPr>
            </a:lvl1pPr>
          </a:lstStyle>
          <a:p>
            <a:pPr>
              <a:defRPr/>
            </a:pPr>
            <a:endParaRPr lang="en-US" altLang="en-US"/>
          </a:p>
        </p:txBody>
      </p:sp>
      <p:sp>
        <p:nvSpPr>
          <p:cNvPr id="3075" name="Rectangle 3"/>
          <p:cNvSpPr>
            <a:spLocks noGrp="1" noChangeArrowheads="1"/>
          </p:cNvSpPr>
          <p:nvPr>
            <p:ph type="dt" idx="1"/>
          </p:nvPr>
        </p:nvSpPr>
        <p:spPr bwMode="auto">
          <a:xfrm>
            <a:off x="4021294"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eaLnBrk="1" hangingPunct="1">
              <a:defRPr sz="1300" smtClean="0">
                <a:latin typeface="Arial" panose="020B0604020202020204" pitchFamily="34"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9930" y="4861441"/>
            <a:ext cx="5679440"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p:cNvSpPr>
            <a:spLocks noGrp="1" noChangeArrowheads="1"/>
          </p:cNvSpPr>
          <p:nvPr>
            <p:ph type="ftr" sz="quarter" idx="4"/>
          </p:nvPr>
        </p:nvSpPr>
        <p:spPr bwMode="auto">
          <a:xfrm>
            <a:off x="0" y="9721106"/>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eaLnBrk="1" hangingPunct="1">
              <a:defRPr sz="1300" smtClean="0">
                <a:latin typeface="Arial" panose="020B0604020202020204" pitchFamily="34" charset="0"/>
              </a:defRPr>
            </a:lvl1pPr>
          </a:lstStyle>
          <a:p>
            <a:pPr>
              <a:defRPr/>
            </a:pPr>
            <a:endParaRPr lang="en-US" altLang="en-US"/>
          </a:p>
        </p:txBody>
      </p:sp>
      <p:sp>
        <p:nvSpPr>
          <p:cNvPr id="3079" name="Rectangle 7"/>
          <p:cNvSpPr>
            <a:spLocks noGrp="1" noChangeArrowheads="1"/>
          </p:cNvSpPr>
          <p:nvPr>
            <p:ph type="sldNum" sz="quarter" idx="5"/>
          </p:nvPr>
        </p:nvSpPr>
        <p:spPr bwMode="auto">
          <a:xfrm>
            <a:off x="4021294" y="9721106"/>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eaLnBrk="1" hangingPunct="1">
              <a:defRPr sz="1300" smtClean="0">
                <a:latin typeface="Arial" panose="020B0604020202020204" pitchFamily="34" charset="0"/>
              </a:defRPr>
            </a:lvl1pPr>
          </a:lstStyle>
          <a:p>
            <a:pPr>
              <a:defRPr/>
            </a:pPr>
            <a:fld id="{427573CF-2657-4170-AC64-37DB4CC8B799}" type="slidenum">
              <a:rPr lang="en-US" altLang="en-US"/>
              <a:pPr>
                <a:defRPr/>
              </a:pPr>
              <a:t>‹#›</a:t>
            </a:fld>
            <a:endParaRPr lang="en-US" altLang="en-US"/>
          </a:p>
        </p:txBody>
      </p:sp>
    </p:spTree>
    <p:extLst>
      <p:ext uri="{BB962C8B-B14F-4D97-AF65-F5344CB8AC3E}">
        <p14:creationId xmlns:p14="http://schemas.microsoft.com/office/powerpoint/2010/main" val="4249025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lgn="ctr">
              <a:defRPr sz="2600">
                <a:solidFill>
                  <a:schemeClr val="tx1"/>
                </a:solidFill>
                <a:latin typeface="Bookshelf Symbol 2" pitchFamily="2" charset="2"/>
              </a:defRPr>
            </a:lvl1pPr>
            <a:lvl2pPr marL="804763" indent="-309524" algn="ctr">
              <a:defRPr sz="2600">
                <a:solidFill>
                  <a:schemeClr val="tx1"/>
                </a:solidFill>
                <a:latin typeface="Bookshelf Symbol 2" pitchFamily="2" charset="2"/>
              </a:defRPr>
            </a:lvl2pPr>
            <a:lvl3pPr marL="1238098" indent="-247620" algn="ctr">
              <a:defRPr sz="2600">
                <a:solidFill>
                  <a:schemeClr val="tx1"/>
                </a:solidFill>
                <a:latin typeface="Bookshelf Symbol 2" pitchFamily="2" charset="2"/>
              </a:defRPr>
            </a:lvl3pPr>
            <a:lvl4pPr marL="1733337" indent="-247620" algn="ctr">
              <a:defRPr sz="2600">
                <a:solidFill>
                  <a:schemeClr val="tx1"/>
                </a:solidFill>
                <a:latin typeface="Bookshelf Symbol 2" pitchFamily="2" charset="2"/>
              </a:defRPr>
            </a:lvl4pPr>
            <a:lvl5pPr marL="2228576" indent="-247620" algn="ctr">
              <a:defRPr sz="2600">
                <a:solidFill>
                  <a:schemeClr val="tx1"/>
                </a:solidFill>
                <a:latin typeface="Bookshelf Symbol 2" pitchFamily="2" charset="2"/>
              </a:defRPr>
            </a:lvl5pPr>
            <a:lvl6pPr marL="2723815" indent="-247620" algn="ctr" eaLnBrk="0" fontAlgn="base" hangingPunct="0">
              <a:spcBef>
                <a:spcPct val="0"/>
              </a:spcBef>
              <a:spcAft>
                <a:spcPct val="0"/>
              </a:spcAft>
              <a:defRPr sz="2600">
                <a:solidFill>
                  <a:schemeClr val="tx1"/>
                </a:solidFill>
                <a:latin typeface="Bookshelf Symbol 2" pitchFamily="2" charset="2"/>
              </a:defRPr>
            </a:lvl6pPr>
            <a:lvl7pPr marL="3219054" indent="-247620" algn="ctr" eaLnBrk="0" fontAlgn="base" hangingPunct="0">
              <a:spcBef>
                <a:spcPct val="0"/>
              </a:spcBef>
              <a:spcAft>
                <a:spcPct val="0"/>
              </a:spcAft>
              <a:defRPr sz="2600">
                <a:solidFill>
                  <a:schemeClr val="tx1"/>
                </a:solidFill>
                <a:latin typeface="Bookshelf Symbol 2" pitchFamily="2" charset="2"/>
              </a:defRPr>
            </a:lvl7pPr>
            <a:lvl8pPr marL="3714293" indent="-247620" algn="ctr" eaLnBrk="0" fontAlgn="base" hangingPunct="0">
              <a:spcBef>
                <a:spcPct val="0"/>
              </a:spcBef>
              <a:spcAft>
                <a:spcPct val="0"/>
              </a:spcAft>
              <a:defRPr sz="2600">
                <a:solidFill>
                  <a:schemeClr val="tx1"/>
                </a:solidFill>
                <a:latin typeface="Bookshelf Symbol 2" pitchFamily="2" charset="2"/>
              </a:defRPr>
            </a:lvl8pPr>
            <a:lvl9pPr marL="4209532" indent="-247620" algn="ctr" eaLnBrk="0" fontAlgn="base" hangingPunct="0">
              <a:spcBef>
                <a:spcPct val="0"/>
              </a:spcBef>
              <a:spcAft>
                <a:spcPct val="0"/>
              </a:spcAft>
              <a:defRPr sz="2600">
                <a:solidFill>
                  <a:schemeClr val="tx1"/>
                </a:solidFill>
                <a:latin typeface="Bookshelf Symbol 2" pitchFamily="2" charset="2"/>
              </a:defRPr>
            </a:lvl9pPr>
          </a:lstStyle>
          <a:p>
            <a:pPr algn="r"/>
            <a:fld id="{361B2B68-9807-4C25-B1CE-19C2246374E3}" type="slidenum">
              <a:rPr lang="en-US" altLang="en-US" sz="1300">
                <a:latin typeface="Arial" panose="020B0604020202020204" pitchFamily="34" charset="0"/>
              </a:rPr>
              <a:pPr algn="r"/>
              <a:t>1</a:t>
            </a:fld>
            <a:endParaRPr lang="en-US" altLang="en-US" sz="1300">
              <a:latin typeface="Arial" panose="020B0604020202020204" pitchFamily="34"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xfrm>
            <a:off x="946574" y="4861441"/>
            <a:ext cx="5206153" cy="4605576"/>
          </a:xfrm>
          <a:noFill/>
        </p:spPr>
        <p:txBody>
          <a:bodyPr/>
          <a:lstStyle/>
          <a:p>
            <a:pPr eaLnBrk="1" hangingPunct="1"/>
            <a:endParaRPr lang="en-US" altLang="en-US"/>
          </a:p>
        </p:txBody>
      </p:sp>
    </p:spTree>
    <p:extLst>
      <p:ext uri="{BB962C8B-B14F-4D97-AF65-F5344CB8AC3E}">
        <p14:creationId xmlns:p14="http://schemas.microsoft.com/office/powerpoint/2010/main" val="2189000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27573CF-2657-4170-AC64-37DB4CC8B799}" type="slidenum">
              <a:rPr lang="en-US" altLang="en-US" smtClean="0"/>
              <a:pPr>
                <a:defRPr/>
              </a:pPr>
              <a:t>2</a:t>
            </a:fld>
            <a:endParaRPr lang="en-US" altLang="en-US"/>
          </a:p>
        </p:txBody>
      </p:sp>
    </p:spTree>
    <p:extLst>
      <p:ext uri="{BB962C8B-B14F-4D97-AF65-F5344CB8AC3E}">
        <p14:creationId xmlns:p14="http://schemas.microsoft.com/office/powerpoint/2010/main" val="1684927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27573CF-2657-4170-AC64-37DB4CC8B799}" type="slidenum">
              <a:rPr lang="en-US" altLang="en-US" smtClean="0"/>
              <a:pPr>
                <a:defRPr/>
              </a:pPr>
              <a:t>3</a:t>
            </a:fld>
            <a:endParaRPr lang="en-US" altLang="en-US"/>
          </a:p>
        </p:txBody>
      </p:sp>
    </p:spTree>
    <p:extLst>
      <p:ext uri="{BB962C8B-B14F-4D97-AF65-F5344CB8AC3E}">
        <p14:creationId xmlns:p14="http://schemas.microsoft.com/office/powerpoint/2010/main" val="3765366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27573CF-2657-4170-AC64-37DB4CC8B799}" type="slidenum">
              <a:rPr lang="en-US" altLang="en-US" smtClean="0"/>
              <a:pPr>
                <a:defRPr/>
              </a:pPr>
              <a:t>4</a:t>
            </a:fld>
            <a:endParaRPr lang="en-US" altLang="en-US"/>
          </a:p>
        </p:txBody>
      </p:sp>
    </p:spTree>
    <p:extLst>
      <p:ext uri="{BB962C8B-B14F-4D97-AF65-F5344CB8AC3E}">
        <p14:creationId xmlns:p14="http://schemas.microsoft.com/office/powerpoint/2010/main" val="17193371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5" name="Line 12"/>
          <p:cNvSpPr>
            <a:spLocks noChangeShapeType="1"/>
          </p:cNvSpPr>
          <p:nvPr userDrawn="1"/>
        </p:nvSpPr>
        <p:spPr bwMode="auto">
          <a:xfrm>
            <a:off x="0" y="1968500"/>
            <a:ext cx="4953000" cy="0"/>
          </a:xfrm>
          <a:prstGeom prst="line">
            <a:avLst/>
          </a:prstGeom>
          <a:noFill/>
          <a:ln w="12700">
            <a:solidFill>
              <a:srgbClr val="077C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14" descr="Pink tissue paper"/>
          <p:cNvSpPr txBox="1">
            <a:spLocks noChangeArrowheads="1"/>
          </p:cNvSpPr>
          <p:nvPr userDrawn="1"/>
        </p:nvSpPr>
        <p:spPr bwMode="auto">
          <a:xfrm>
            <a:off x="228600" y="304800"/>
            <a:ext cx="990600" cy="738664"/>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l" eaLnBrk="1" hangingPunct="1">
              <a:spcBef>
                <a:spcPct val="50000"/>
              </a:spcBef>
            </a:pPr>
            <a:r>
              <a:rPr lang="en-US" altLang="en-US" sz="4200" b="1" dirty="0">
                <a:solidFill>
                  <a:srgbClr val="4C7816"/>
                </a:solidFill>
                <a:latin typeface="Arial" panose="020B0604020202020204" pitchFamily="34" charset="0"/>
              </a:rPr>
              <a:t>W6</a:t>
            </a:r>
          </a:p>
        </p:txBody>
      </p:sp>
      <p:sp>
        <p:nvSpPr>
          <p:cNvPr id="8" name="Line 21"/>
          <p:cNvSpPr>
            <a:spLocks noChangeShapeType="1"/>
          </p:cNvSpPr>
          <p:nvPr userDrawn="1"/>
        </p:nvSpPr>
        <p:spPr bwMode="auto">
          <a:xfrm rot="5400000" flipH="1">
            <a:off x="4572000" y="-4343400"/>
            <a:ext cx="0" cy="9144000"/>
          </a:xfrm>
          <a:prstGeom prst="line">
            <a:avLst/>
          </a:prstGeom>
          <a:noFill/>
          <a:ln w="63500">
            <a:solidFill>
              <a:srgbClr val="077C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23"/>
          <p:cNvSpPr>
            <a:spLocks noChangeShapeType="1"/>
          </p:cNvSpPr>
          <p:nvPr userDrawn="1"/>
        </p:nvSpPr>
        <p:spPr bwMode="auto">
          <a:xfrm rot="5400000" flipH="1">
            <a:off x="609600" y="701675"/>
            <a:ext cx="0" cy="609600"/>
          </a:xfrm>
          <a:prstGeom prst="line">
            <a:avLst/>
          </a:prstGeom>
          <a:noFill/>
          <a:ln w="38100">
            <a:solidFill>
              <a:srgbClr val="B6CE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24"/>
          <p:cNvSpPr>
            <a:spLocks noChangeShapeType="1"/>
          </p:cNvSpPr>
          <p:nvPr userDrawn="1"/>
        </p:nvSpPr>
        <p:spPr bwMode="auto">
          <a:xfrm rot="16200000" flipH="1" flipV="1">
            <a:off x="-190499" y="495300"/>
            <a:ext cx="990600" cy="0"/>
          </a:xfrm>
          <a:prstGeom prst="line">
            <a:avLst/>
          </a:prstGeom>
          <a:noFill/>
          <a:ln w="38100">
            <a:solidFill>
              <a:srgbClr val="B6CE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Freeform 31"/>
          <p:cNvSpPr>
            <a:spLocks/>
          </p:cNvSpPr>
          <p:nvPr userDrawn="1"/>
        </p:nvSpPr>
        <p:spPr bwMode="auto">
          <a:xfrm>
            <a:off x="0" y="1401704"/>
            <a:ext cx="1143000" cy="566796"/>
          </a:xfrm>
          <a:custGeom>
            <a:avLst/>
            <a:gdLst>
              <a:gd name="T0" fmla="*/ 0 w 96"/>
              <a:gd name="T1" fmla="*/ 0 h 192"/>
              <a:gd name="T2" fmla="*/ 1143000 w 96"/>
              <a:gd name="T3" fmla="*/ 0 h 192"/>
              <a:gd name="T4" fmla="*/ 1143000 w 96"/>
              <a:gd name="T5" fmla="*/ 609600 h 192"/>
              <a:gd name="T6" fmla="*/ 0 60000 65536"/>
              <a:gd name="T7" fmla="*/ 0 60000 65536"/>
              <a:gd name="T8" fmla="*/ 0 60000 65536"/>
            </a:gdLst>
            <a:ahLst/>
            <a:cxnLst>
              <a:cxn ang="T6">
                <a:pos x="T0" y="T1"/>
              </a:cxn>
              <a:cxn ang="T7">
                <a:pos x="T2" y="T3"/>
              </a:cxn>
              <a:cxn ang="T8">
                <a:pos x="T4" y="T5"/>
              </a:cxn>
            </a:cxnLst>
            <a:rect l="0" t="0" r="r" b="b"/>
            <a:pathLst>
              <a:path w="96" h="192">
                <a:moveTo>
                  <a:pt x="0" y="0"/>
                </a:moveTo>
                <a:lnTo>
                  <a:pt x="96" y="0"/>
                </a:lnTo>
                <a:lnTo>
                  <a:pt x="96" y="192"/>
                </a:lnTo>
              </a:path>
            </a:pathLst>
          </a:custGeom>
          <a:noFill/>
          <a:ln w="12700" cap="flat" cmpd="sng">
            <a:solidFill>
              <a:srgbClr val="077C97"/>
            </a:solidFill>
            <a:prstDash val="solid"/>
            <a:round/>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dirty="0">
              <a:latin typeface="+mn-lt"/>
            </a:endParaRPr>
          </a:p>
        </p:txBody>
      </p:sp>
      <p:sp>
        <p:nvSpPr>
          <p:cNvPr id="605200" name="Rectangle 16"/>
          <p:cNvSpPr>
            <a:spLocks noGrp="1" noChangeArrowheads="1"/>
          </p:cNvSpPr>
          <p:nvPr>
            <p:ph type="ctrTitle" sz="quarter"/>
          </p:nvPr>
        </p:nvSpPr>
        <p:spPr>
          <a:xfrm>
            <a:off x="1219200" y="609600"/>
            <a:ext cx="5943600" cy="1295400"/>
          </a:xfrm>
        </p:spPr>
        <p:txBody>
          <a:bodyPr anchor="t"/>
          <a:lstStyle>
            <a:lvl1pPr>
              <a:defRPr sz="3600">
                <a:latin typeface="Times New Roman" panose="02020603050405020304" pitchFamily="18" charset="0"/>
              </a:defRPr>
            </a:lvl1pPr>
          </a:lstStyle>
          <a:p>
            <a:pPr lvl="0"/>
            <a:r>
              <a:rPr lang="en-US" altLang="en-US" noProof="0" dirty="0"/>
              <a:t>Click to edit Master title style</a:t>
            </a:r>
          </a:p>
        </p:txBody>
      </p:sp>
      <p:sp>
        <p:nvSpPr>
          <p:cNvPr id="605201" name="Rectangle 17"/>
          <p:cNvSpPr>
            <a:spLocks noGrp="1" noChangeArrowheads="1"/>
          </p:cNvSpPr>
          <p:nvPr>
            <p:ph type="subTitle" sz="quarter" idx="1" hasCustomPrompt="1"/>
          </p:nvPr>
        </p:nvSpPr>
        <p:spPr>
          <a:xfrm>
            <a:off x="457200" y="1981200"/>
            <a:ext cx="4495800" cy="431800"/>
          </a:xfrm>
        </p:spPr>
        <p:txBody>
          <a:bodyPr/>
          <a:lstStyle>
            <a:lvl1pPr marL="0" indent="0">
              <a:buFont typeface="Wingdings" panose="05000000000000000000" pitchFamily="2" charset="2"/>
              <a:buNone/>
              <a:defRPr sz="2500">
                <a:solidFill>
                  <a:srgbClr val="077C97"/>
                </a:solidFill>
                <a:latin typeface="Arial Narrow" panose="020B0606020202030204" pitchFamily="34" charset="0"/>
              </a:defRPr>
            </a:lvl1pPr>
          </a:lstStyle>
          <a:p>
            <a:pPr lvl="0"/>
            <a:r>
              <a:rPr lang="en-US" altLang="en-US" noProof="0" dirty="0"/>
              <a:t>INTRODUCTION</a:t>
            </a:r>
          </a:p>
        </p:txBody>
      </p:sp>
      <p:sp>
        <p:nvSpPr>
          <p:cNvPr id="15" name="Line 12"/>
          <p:cNvSpPr>
            <a:spLocks noChangeShapeType="1"/>
          </p:cNvSpPr>
          <p:nvPr userDrawn="1"/>
        </p:nvSpPr>
        <p:spPr bwMode="auto">
          <a:xfrm>
            <a:off x="0" y="3048841"/>
            <a:ext cx="4953000" cy="0"/>
          </a:xfrm>
          <a:prstGeom prst="line">
            <a:avLst/>
          </a:prstGeom>
          <a:noFill/>
          <a:ln w="12700">
            <a:solidFill>
              <a:srgbClr val="077C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Freeform 31"/>
          <p:cNvSpPr>
            <a:spLocks/>
          </p:cNvSpPr>
          <p:nvPr userDrawn="1"/>
        </p:nvSpPr>
        <p:spPr bwMode="auto">
          <a:xfrm>
            <a:off x="0" y="2451941"/>
            <a:ext cx="1143000" cy="566796"/>
          </a:xfrm>
          <a:custGeom>
            <a:avLst/>
            <a:gdLst>
              <a:gd name="T0" fmla="*/ 0 w 96"/>
              <a:gd name="T1" fmla="*/ 0 h 192"/>
              <a:gd name="T2" fmla="*/ 1143000 w 96"/>
              <a:gd name="T3" fmla="*/ 0 h 192"/>
              <a:gd name="T4" fmla="*/ 1143000 w 96"/>
              <a:gd name="T5" fmla="*/ 609600 h 192"/>
              <a:gd name="T6" fmla="*/ 0 60000 65536"/>
              <a:gd name="T7" fmla="*/ 0 60000 65536"/>
              <a:gd name="T8" fmla="*/ 0 60000 65536"/>
            </a:gdLst>
            <a:ahLst/>
            <a:cxnLst>
              <a:cxn ang="T6">
                <a:pos x="T0" y="T1"/>
              </a:cxn>
              <a:cxn ang="T7">
                <a:pos x="T2" y="T3"/>
              </a:cxn>
              <a:cxn ang="T8">
                <a:pos x="T4" y="T5"/>
              </a:cxn>
            </a:cxnLst>
            <a:rect l="0" t="0" r="r" b="b"/>
            <a:pathLst>
              <a:path w="96" h="192">
                <a:moveTo>
                  <a:pt x="0" y="0"/>
                </a:moveTo>
                <a:lnTo>
                  <a:pt x="96" y="0"/>
                </a:lnTo>
                <a:lnTo>
                  <a:pt x="96" y="192"/>
                </a:lnTo>
              </a:path>
            </a:pathLst>
          </a:custGeom>
          <a:noFill/>
          <a:ln w="12700" cap="flat" cmpd="sng">
            <a:solidFill>
              <a:srgbClr val="077C97"/>
            </a:solidFill>
            <a:prstDash val="solid"/>
            <a:round/>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 name="Rectangle 17"/>
          <p:cNvSpPr txBox="1">
            <a:spLocks noChangeArrowheads="1"/>
          </p:cNvSpPr>
          <p:nvPr userDrawn="1"/>
        </p:nvSpPr>
        <p:spPr bwMode="auto">
          <a:xfrm>
            <a:off x="457200" y="3061541"/>
            <a:ext cx="7239000" cy="44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rgbClr val="077C97"/>
              </a:buClr>
              <a:buFont typeface="Wingdings" panose="05000000000000000000" pitchFamily="2" charset="2"/>
              <a:buNone/>
              <a:defRPr sz="2800" kern="1200">
                <a:solidFill>
                  <a:srgbClr val="077C97"/>
                </a:solidFill>
                <a:latin typeface="Arial Narrow" panose="020B0606020202030204" pitchFamily="34" charset="0"/>
                <a:ea typeface="+mn-ea"/>
                <a:cs typeface="+mn-cs"/>
              </a:defRPr>
            </a:lvl1pPr>
            <a:lvl2pPr marL="742950" indent="-285750" algn="l" rtl="0" eaLnBrk="0" fontAlgn="base" hangingPunct="0">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500" dirty="0"/>
              <a:t>BASICS</a:t>
            </a:r>
          </a:p>
        </p:txBody>
      </p:sp>
      <p:sp>
        <p:nvSpPr>
          <p:cNvPr id="21" name="Text Box 15" descr="Pink tissue paper"/>
          <p:cNvSpPr txBox="1">
            <a:spLocks noChangeArrowheads="1"/>
          </p:cNvSpPr>
          <p:nvPr userDrawn="1"/>
        </p:nvSpPr>
        <p:spPr bwMode="auto">
          <a:xfrm>
            <a:off x="152400" y="1371600"/>
            <a:ext cx="990600" cy="477054"/>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eaLnBrk="1" hangingPunct="1">
              <a:spcBef>
                <a:spcPct val="50000"/>
              </a:spcBef>
              <a:defRPr/>
            </a:pPr>
            <a:r>
              <a:rPr lang="en-US" altLang="en-US" sz="2500" b="1" dirty="0">
                <a:solidFill>
                  <a:srgbClr val="CD8019"/>
                </a:solidFill>
                <a:latin typeface="Arial" panose="020B0604020202020204" pitchFamily="34" charset="0"/>
              </a:rPr>
              <a:t>W6.1</a:t>
            </a:r>
          </a:p>
        </p:txBody>
      </p:sp>
      <p:sp>
        <p:nvSpPr>
          <p:cNvPr id="22" name="Text Box 15" descr="Pink tissue paper"/>
          <p:cNvSpPr txBox="1">
            <a:spLocks noChangeArrowheads="1"/>
          </p:cNvSpPr>
          <p:nvPr userDrawn="1"/>
        </p:nvSpPr>
        <p:spPr bwMode="auto">
          <a:xfrm>
            <a:off x="152400" y="2482104"/>
            <a:ext cx="990600" cy="477054"/>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eaLnBrk="1" hangingPunct="1">
              <a:spcBef>
                <a:spcPct val="50000"/>
              </a:spcBef>
              <a:defRPr/>
            </a:pPr>
            <a:r>
              <a:rPr lang="en-US" altLang="en-US" sz="2500" b="1" dirty="0">
                <a:solidFill>
                  <a:srgbClr val="CD8019"/>
                </a:solidFill>
                <a:latin typeface="Arial" panose="020B0604020202020204" pitchFamily="34" charset="0"/>
              </a:rPr>
              <a:t>W6.2</a:t>
            </a:r>
          </a:p>
        </p:txBody>
      </p:sp>
      <p:sp>
        <p:nvSpPr>
          <p:cNvPr id="18" name="Line 12"/>
          <p:cNvSpPr>
            <a:spLocks noChangeShapeType="1"/>
          </p:cNvSpPr>
          <p:nvPr userDrawn="1"/>
        </p:nvSpPr>
        <p:spPr bwMode="auto">
          <a:xfrm>
            <a:off x="0" y="4115641"/>
            <a:ext cx="4953000" cy="0"/>
          </a:xfrm>
          <a:prstGeom prst="line">
            <a:avLst/>
          </a:prstGeom>
          <a:noFill/>
          <a:ln w="12700">
            <a:solidFill>
              <a:srgbClr val="077C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31"/>
          <p:cNvSpPr>
            <a:spLocks/>
          </p:cNvSpPr>
          <p:nvPr userDrawn="1"/>
        </p:nvSpPr>
        <p:spPr bwMode="auto">
          <a:xfrm>
            <a:off x="0" y="3518741"/>
            <a:ext cx="1143000" cy="566796"/>
          </a:xfrm>
          <a:custGeom>
            <a:avLst/>
            <a:gdLst>
              <a:gd name="T0" fmla="*/ 0 w 96"/>
              <a:gd name="T1" fmla="*/ 0 h 192"/>
              <a:gd name="T2" fmla="*/ 1143000 w 96"/>
              <a:gd name="T3" fmla="*/ 0 h 192"/>
              <a:gd name="T4" fmla="*/ 1143000 w 96"/>
              <a:gd name="T5" fmla="*/ 609600 h 192"/>
              <a:gd name="T6" fmla="*/ 0 60000 65536"/>
              <a:gd name="T7" fmla="*/ 0 60000 65536"/>
              <a:gd name="T8" fmla="*/ 0 60000 65536"/>
            </a:gdLst>
            <a:ahLst/>
            <a:cxnLst>
              <a:cxn ang="T6">
                <a:pos x="T0" y="T1"/>
              </a:cxn>
              <a:cxn ang="T7">
                <a:pos x="T2" y="T3"/>
              </a:cxn>
              <a:cxn ang="T8">
                <a:pos x="T4" y="T5"/>
              </a:cxn>
            </a:cxnLst>
            <a:rect l="0" t="0" r="r" b="b"/>
            <a:pathLst>
              <a:path w="96" h="192">
                <a:moveTo>
                  <a:pt x="0" y="0"/>
                </a:moveTo>
                <a:lnTo>
                  <a:pt x="96" y="0"/>
                </a:lnTo>
                <a:lnTo>
                  <a:pt x="96" y="192"/>
                </a:lnTo>
              </a:path>
            </a:pathLst>
          </a:custGeom>
          <a:noFill/>
          <a:ln w="12700" cap="flat" cmpd="sng">
            <a:solidFill>
              <a:srgbClr val="077C97"/>
            </a:solidFill>
            <a:prstDash val="solid"/>
            <a:round/>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0" name="Rectangle 17"/>
          <p:cNvSpPr txBox="1">
            <a:spLocks noChangeArrowheads="1"/>
          </p:cNvSpPr>
          <p:nvPr userDrawn="1"/>
        </p:nvSpPr>
        <p:spPr bwMode="auto">
          <a:xfrm>
            <a:off x="457200" y="4128341"/>
            <a:ext cx="7239000" cy="44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rgbClr val="077C97"/>
              </a:buClr>
              <a:buFont typeface="Wingdings" panose="05000000000000000000" pitchFamily="2" charset="2"/>
              <a:buNone/>
              <a:defRPr sz="2800" kern="1200">
                <a:solidFill>
                  <a:srgbClr val="077C97"/>
                </a:solidFill>
                <a:latin typeface="Arial Narrow" panose="020B0606020202030204" pitchFamily="34" charset="0"/>
                <a:ea typeface="+mn-ea"/>
                <a:cs typeface="+mn-cs"/>
              </a:defRPr>
            </a:lvl1pPr>
            <a:lvl2pPr marL="742950" indent="-285750" algn="l" rtl="0" eaLnBrk="0" fontAlgn="base" hangingPunct="0">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500" dirty="0"/>
              <a:t>SAMPLING</a:t>
            </a:r>
            <a:r>
              <a:rPr lang="en-US" altLang="en-US" sz="2500" baseline="0" dirty="0"/>
              <a:t> RATE</a:t>
            </a:r>
            <a:endParaRPr lang="en-US" altLang="en-US" sz="2500" dirty="0"/>
          </a:p>
        </p:txBody>
      </p:sp>
      <p:sp>
        <p:nvSpPr>
          <p:cNvPr id="23" name="Text Box 15" descr="Pink tissue paper"/>
          <p:cNvSpPr txBox="1">
            <a:spLocks noChangeArrowheads="1"/>
          </p:cNvSpPr>
          <p:nvPr userDrawn="1"/>
        </p:nvSpPr>
        <p:spPr bwMode="auto">
          <a:xfrm>
            <a:off x="152400" y="3548904"/>
            <a:ext cx="990600" cy="477054"/>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eaLnBrk="1" hangingPunct="1">
              <a:spcBef>
                <a:spcPct val="50000"/>
              </a:spcBef>
              <a:defRPr/>
            </a:pPr>
            <a:r>
              <a:rPr lang="en-US" altLang="en-US" sz="2500" b="1" dirty="0">
                <a:solidFill>
                  <a:srgbClr val="CD8019"/>
                </a:solidFill>
                <a:latin typeface="Arial" panose="020B0604020202020204" pitchFamily="34" charset="0"/>
              </a:rPr>
              <a:t>W6.3</a:t>
            </a:r>
          </a:p>
        </p:txBody>
      </p:sp>
    </p:spTree>
    <p:extLst>
      <p:ext uri="{BB962C8B-B14F-4D97-AF65-F5344CB8AC3E}">
        <p14:creationId xmlns:p14="http://schemas.microsoft.com/office/powerpoint/2010/main" val="372704149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sldNum" sz="quarter" idx="10"/>
          </p:nvPr>
        </p:nvSpPr>
        <p:spPr>
          <a:ln/>
        </p:spPr>
        <p:txBody>
          <a:bodyPr/>
          <a:lstStyle>
            <a:lvl1pPr>
              <a:defRPr/>
            </a:lvl1pPr>
          </a:lstStyle>
          <a:p>
            <a:pPr>
              <a:defRPr/>
            </a:pPr>
            <a:fld id="{46FCC728-D532-4B2E-B964-A34C4D58F84D}" type="slidenum">
              <a:rPr lang="en-US" altLang="en-US" smtClean="0"/>
              <a:pPr>
                <a:defRPr/>
              </a:pPr>
              <a:t>‹#›</a:t>
            </a:fld>
            <a:r>
              <a:rPr lang="en-US" altLang="en-US" dirty="0"/>
              <a:t>/14</a:t>
            </a:r>
            <a:endParaRPr lang="en-CA" altLang="en-US" dirty="0"/>
          </a:p>
        </p:txBody>
      </p:sp>
    </p:spTree>
    <p:extLst>
      <p:ext uri="{BB962C8B-B14F-4D97-AF65-F5344CB8AC3E}">
        <p14:creationId xmlns:p14="http://schemas.microsoft.com/office/powerpoint/2010/main" val="350487997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0198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sldNum" sz="quarter" idx="10"/>
          </p:nvPr>
        </p:nvSpPr>
        <p:spPr>
          <a:ln/>
        </p:spPr>
        <p:txBody>
          <a:bodyPr/>
          <a:lstStyle>
            <a:lvl1pPr>
              <a:defRPr/>
            </a:lvl1pPr>
          </a:lstStyle>
          <a:p>
            <a:pPr>
              <a:defRPr/>
            </a:pPr>
            <a:fld id="{EBF808E2-0A38-4470-8CEB-5750F7C84D74}" type="slidenum">
              <a:rPr lang="en-US" altLang="en-US" smtClean="0"/>
              <a:pPr>
                <a:defRPr/>
              </a:pPr>
              <a:t>‹#›</a:t>
            </a:fld>
            <a:r>
              <a:rPr lang="en-US" altLang="en-US" dirty="0"/>
              <a:t>/14</a:t>
            </a:r>
            <a:endParaRPr lang="en-CA" altLang="en-US" dirty="0"/>
          </a:p>
        </p:txBody>
      </p:sp>
    </p:spTree>
    <p:extLst>
      <p:ext uri="{BB962C8B-B14F-4D97-AF65-F5344CB8AC3E}">
        <p14:creationId xmlns:p14="http://schemas.microsoft.com/office/powerpoint/2010/main" val="331937692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sldNum" sz="quarter" idx="10"/>
          </p:nvPr>
        </p:nvSpPr>
        <p:spPr>
          <a:ln/>
        </p:spPr>
        <p:txBody>
          <a:bodyPr/>
          <a:lstStyle>
            <a:lvl1pPr>
              <a:defRPr/>
            </a:lvl1pPr>
          </a:lstStyle>
          <a:p>
            <a:pPr>
              <a:defRPr/>
            </a:pPr>
            <a:fld id="{6DC116F3-5915-4C69-AB82-BEB5E0EFC5F4}" type="slidenum">
              <a:rPr lang="en-US" altLang="en-US" smtClean="0"/>
              <a:pPr>
                <a:defRPr/>
              </a:pPr>
              <a:t>‹#›</a:t>
            </a:fld>
            <a:r>
              <a:rPr lang="en-US" altLang="en-US" dirty="0"/>
              <a:t>/14</a:t>
            </a:r>
            <a:endParaRPr lang="en-CA" altLang="en-US" dirty="0"/>
          </a:p>
        </p:txBody>
      </p:sp>
      <p:sp>
        <p:nvSpPr>
          <p:cNvPr id="5" name="Footer Placeholder 9"/>
          <p:cNvSpPr>
            <a:spLocks noGrp="1"/>
          </p:cNvSpPr>
          <p:nvPr>
            <p:ph type="ftr" sz="quarter" idx="11"/>
          </p:nvPr>
        </p:nvSpPr>
        <p:spPr/>
        <p:txBody>
          <a:bodyPr/>
          <a:lstStyle>
            <a:lvl1pPr>
              <a:defRPr/>
            </a:lvl1pPr>
          </a:lstStyle>
          <a:p>
            <a:pPr>
              <a:defRPr/>
            </a:pPr>
            <a:endParaRPr lang="en-US" altLang="en-US" dirty="0"/>
          </a:p>
        </p:txBody>
      </p:sp>
    </p:spTree>
    <p:extLst>
      <p:ext uri="{BB962C8B-B14F-4D97-AF65-F5344CB8AC3E}">
        <p14:creationId xmlns:p14="http://schemas.microsoft.com/office/powerpoint/2010/main" val="26340382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pPr>
              <a:defRPr/>
            </a:pPr>
            <a:fld id="{01668082-59E3-48EA-83EE-014DC305798E}" type="slidenum">
              <a:rPr lang="en-US" altLang="en-US" smtClean="0"/>
              <a:pPr>
                <a:defRPr/>
              </a:pPr>
              <a:t>‹#›</a:t>
            </a:fld>
            <a:r>
              <a:rPr lang="en-US" altLang="en-US" dirty="0"/>
              <a:t>/14</a:t>
            </a:r>
            <a:endParaRPr lang="en-CA" altLang="en-US" dirty="0"/>
          </a:p>
        </p:txBody>
      </p:sp>
    </p:spTree>
    <p:extLst>
      <p:ext uri="{BB962C8B-B14F-4D97-AF65-F5344CB8AC3E}">
        <p14:creationId xmlns:p14="http://schemas.microsoft.com/office/powerpoint/2010/main" val="425629766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sldNum" sz="quarter" idx="10"/>
          </p:nvPr>
        </p:nvSpPr>
        <p:spPr>
          <a:ln/>
        </p:spPr>
        <p:txBody>
          <a:bodyPr/>
          <a:lstStyle>
            <a:lvl1pPr>
              <a:defRPr/>
            </a:lvl1pPr>
          </a:lstStyle>
          <a:p>
            <a:pPr>
              <a:defRPr/>
            </a:pPr>
            <a:fld id="{E91EEBAE-3BA2-43F1-93F8-966AC6D87B9A}" type="slidenum">
              <a:rPr lang="en-US" altLang="en-US" smtClean="0"/>
              <a:pPr>
                <a:defRPr/>
              </a:pPr>
              <a:t>‹#›</a:t>
            </a:fld>
            <a:r>
              <a:rPr lang="en-US" altLang="en-US" dirty="0"/>
              <a:t>/14</a:t>
            </a:r>
            <a:endParaRPr lang="en-CA" altLang="en-US" dirty="0"/>
          </a:p>
        </p:txBody>
      </p:sp>
      <p:sp>
        <p:nvSpPr>
          <p:cNvPr id="6" name="Footer Placeholder 9"/>
          <p:cNvSpPr>
            <a:spLocks noGrp="1"/>
          </p:cNvSpPr>
          <p:nvPr>
            <p:ph type="ftr" sz="quarter" idx="11"/>
          </p:nvPr>
        </p:nvSpPr>
        <p:spPr/>
        <p:txBody>
          <a:bodyPr/>
          <a:lstStyle>
            <a:lvl1pPr>
              <a:defRPr/>
            </a:lvl1pPr>
          </a:lstStyle>
          <a:p>
            <a:pPr>
              <a:defRPr/>
            </a:pPr>
            <a:endParaRPr lang="en-US" altLang="en-US" dirty="0"/>
          </a:p>
        </p:txBody>
      </p:sp>
    </p:spTree>
    <p:extLst>
      <p:ext uri="{BB962C8B-B14F-4D97-AF65-F5344CB8AC3E}">
        <p14:creationId xmlns:p14="http://schemas.microsoft.com/office/powerpoint/2010/main" val="377158953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sldNum" sz="quarter" idx="10"/>
          </p:nvPr>
        </p:nvSpPr>
        <p:spPr>
          <a:ln/>
        </p:spPr>
        <p:txBody>
          <a:bodyPr/>
          <a:lstStyle>
            <a:lvl1pPr>
              <a:defRPr/>
            </a:lvl1pPr>
          </a:lstStyle>
          <a:p>
            <a:pPr>
              <a:defRPr/>
            </a:pPr>
            <a:fld id="{DAB4625D-6DC5-4C8F-8178-F3B2526B406B}" type="slidenum">
              <a:rPr lang="en-US" altLang="en-US" smtClean="0"/>
              <a:pPr>
                <a:defRPr/>
              </a:pPr>
              <a:t>‹#›</a:t>
            </a:fld>
            <a:r>
              <a:rPr lang="en-US" altLang="en-US" dirty="0"/>
              <a:t>/14</a:t>
            </a:r>
            <a:endParaRPr lang="en-CA" altLang="en-US" dirty="0"/>
          </a:p>
        </p:txBody>
      </p:sp>
      <p:sp>
        <p:nvSpPr>
          <p:cNvPr id="8" name="Footer Placeholder 9"/>
          <p:cNvSpPr>
            <a:spLocks noGrp="1"/>
          </p:cNvSpPr>
          <p:nvPr>
            <p:ph type="ftr" sz="quarter" idx="11"/>
          </p:nvPr>
        </p:nvSpPr>
        <p:spPr/>
        <p:txBody>
          <a:bodyPr/>
          <a:lstStyle>
            <a:lvl1pPr>
              <a:defRPr/>
            </a:lvl1pPr>
          </a:lstStyle>
          <a:p>
            <a:pPr>
              <a:defRPr/>
            </a:pPr>
            <a:endParaRPr lang="en-US" altLang="en-US" dirty="0"/>
          </a:p>
        </p:txBody>
      </p:sp>
    </p:spTree>
    <p:extLst>
      <p:ext uri="{BB962C8B-B14F-4D97-AF65-F5344CB8AC3E}">
        <p14:creationId xmlns:p14="http://schemas.microsoft.com/office/powerpoint/2010/main" val="98180458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sldNum" sz="quarter" idx="10"/>
          </p:nvPr>
        </p:nvSpPr>
        <p:spPr>
          <a:ln/>
        </p:spPr>
        <p:txBody>
          <a:bodyPr/>
          <a:lstStyle>
            <a:lvl1pPr>
              <a:defRPr/>
            </a:lvl1pPr>
          </a:lstStyle>
          <a:p>
            <a:pPr>
              <a:defRPr/>
            </a:pPr>
            <a:fld id="{F19FF661-EFAE-4F62-ABAD-301D9873E2F6}" type="slidenum">
              <a:rPr lang="en-US" altLang="en-US" smtClean="0"/>
              <a:pPr>
                <a:defRPr/>
              </a:pPr>
              <a:t>‹#›</a:t>
            </a:fld>
            <a:r>
              <a:rPr lang="en-US" altLang="en-US" dirty="0"/>
              <a:t>/14</a:t>
            </a:r>
            <a:endParaRPr lang="en-CA" altLang="en-US" dirty="0"/>
          </a:p>
        </p:txBody>
      </p:sp>
    </p:spTree>
    <p:extLst>
      <p:ext uri="{BB962C8B-B14F-4D97-AF65-F5344CB8AC3E}">
        <p14:creationId xmlns:p14="http://schemas.microsoft.com/office/powerpoint/2010/main" val="350919078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fld id="{AE897305-FFD4-478F-8070-5C5388E8EB3D}" type="slidenum">
              <a:rPr lang="en-US" altLang="en-US" smtClean="0"/>
              <a:pPr>
                <a:defRPr/>
              </a:pPr>
              <a:t>‹#›</a:t>
            </a:fld>
            <a:r>
              <a:rPr lang="en-US" altLang="en-US" dirty="0"/>
              <a:t>/14</a:t>
            </a:r>
            <a:endParaRPr lang="en-CA" altLang="en-US" dirty="0"/>
          </a:p>
        </p:txBody>
      </p:sp>
    </p:spTree>
    <p:extLst>
      <p:ext uri="{BB962C8B-B14F-4D97-AF65-F5344CB8AC3E}">
        <p14:creationId xmlns:p14="http://schemas.microsoft.com/office/powerpoint/2010/main" val="73967843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4D3C1424-C597-4795-931D-7B0056FF5286}" type="slidenum">
              <a:rPr lang="en-US" altLang="en-US" smtClean="0"/>
              <a:pPr>
                <a:defRPr/>
              </a:pPr>
              <a:t>‹#›</a:t>
            </a:fld>
            <a:r>
              <a:rPr lang="en-US" altLang="en-US" dirty="0"/>
              <a:t>/14</a:t>
            </a:r>
            <a:endParaRPr lang="en-CA" altLang="en-US" dirty="0"/>
          </a:p>
        </p:txBody>
      </p:sp>
    </p:spTree>
    <p:extLst>
      <p:ext uri="{BB962C8B-B14F-4D97-AF65-F5344CB8AC3E}">
        <p14:creationId xmlns:p14="http://schemas.microsoft.com/office/powerpoint/2010/main" val="149452573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61D762DE-423D-4ACC-A900-30F7FFE15953}" type="slidenum">
              <a:rPr lang="en-US" altLang="en-US" smtClean="0"/>
              <a:pPr>
                <a:defRPr/>
              </a:pPr>
              <a:t>‹#›</a:t>
            </a:fld>
            <a:r>
              <a:rPr lang="en-US" altLang="en-US" dirty="0"/>
              <a:t>/14</a:t>
            </a:r>
            <a:endParaRPr lang="en-CA" altLang="en-US" dirty="0"/>
          </a:p>
        </p:txBody>
      </p:sp>
    </p:spTree>
    <p:extLst>
      <p:ext uri="{BB962C8B-B14F-4D97-AF65-F5344CB8AC3E}">
        <p14:creationId xmlns:p14="http://schemas.microsoft.com/office/powerpoint/2010/main" val="399809193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1586" name="Rectangle 2"/>
          <p:cNvSpPr>
            <a:spLocks noGrp="1" noChangeArrowheads="1"/>
          </p:cNvSpPr>
          <p:nvPr>
            <p:ph type="sldNum" sz="quarter" idx="4"/>
          </p:nvPr>
        </p:nvSpPr>
        <p:spPr bwMode="auto">
          <a:xfrm>
            <a:off x="6781800" y="6307138"/>
            <a:ext cx="1905000"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1" smtClean="0">
                <a:latin typeface="Arial" panose="020B0604020202020204" pitchFamily="34" charset="0"/>
              </a:defRPr>
            </a:lvl1pPr>
          </a:lstStyle>
          <a:p>
            <a:pPr>
              <a:defRPr/>
            </a:pPr>
            <a:fld id="{EBEF97FD-839A-45DD-8812-EC1265CD9CA8}" type="slidenum">
              <a:rPr lang="en-US" altLang="en-US" smtClean="0"/>
              <a:pPr>
                <a:defRPr/>
              </a:pPr>
              <a:t>‹#›</a:t>
            </a:fld>
            <a:r>
              <a:rPr lang="en-US" altLang="en-US" dirty="0"/>
              <a:t>/14</a:t>
            </a:r>
            <a:endParaRPr lang="en-CA" altLang="en-US" dirty="0"/>
          </a:p>
        </p:txBody>
      </p:sp>
      <p:sp>
        <p:nvSpPr>
          <p:cNvPr id="1027" name="Rectangle 5"/>
          <p:cNvSpPr>
            <a:spLocks noGrp="1" noChangeArrowheads="1"/>
          </p:cNvSpPr>
          <p:nvPr>
            <p:ph type="title"/>
          </p:nvPr>
        </p:nvSpPr>
        <p:spPr bwMode="auto">
          <a:xfrm>
            <a:off x="457200" y="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6"/>
          <p:cNvSpPr>
            <a:spLocks noGrp="1" noChangeArrowheads="1"/>
          </p:cNvSpPr>
          <p:nvPr>
            <p:ph type="body" idx="1"/>
          </p:nvPr>
        </p:nvSpPr>
        <p:spPr bwMode="auto">
          <a:xfrm>
            <a:off x="457200" y="1600200"/>
            <a:ext cx="8229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Footer Placeholder 9"/>
          <p:cNvSpPr>
            <a:spLocks noGrp="1"/>
          </p:cNvSpPr>
          <p:nvPr>
            <p:ph type="ftr" sz="quarter" idx="3"/>
          </p:nvPr>
        </p:nvSpPr>
        <p:spPr>
          <a:xfrm>
            <a:off x="457200" y="6305550"/>
            <a:ext cx="6324600" cy="476250"/>
          </a:xfrm>
          <a:prstGeom prst="rect">
            <a:avLst/>
          </a:prstGeom>
        </p:spPr>
        <p:txBody>
          <a:bodyPr vert="horz" wrap="square" lIns="91440" tIns="45720" rIns="91440" bIns="45720" numCol="1" anchor="b" anchorCtr="0" compatLnSpc="1">
            <a:prstTxWarp prst="textNoShape">
              <a:avLst/>
            </a:prstTxWarp>
          </a:bodyPr>
          <a:lstStyle>
            <a:lvl1pPr algn="l" eaLnBrk="1" hangingPunct="1">
              <a:buFont typeface="Symbol" panose="05050102010706020507" pitchFamily="18" charset="2"/>
              <a:buNone/>
              <a:defRPr sz="1200" smtClean="0">
                <a:latin typeface="Arial" panose="020B0604020202020204" pitchFamily="34" charset="0"/>
                <a:sym typeface="Symbol" panose="05050102010706020507" pitchFamily="18" charset="2"/>
              </a:defRPr>
            </a:lvl1pPr>
          </a:lstStyle>
          <a:p>
            <a:pPr>
              <a:defRPr/>
            </a:pPr>
            <a:endParaRPr lang="en-US" altLang="en-US" dirty="0"/>
          </a:p>
        </p:txBody>
      </p:sp>
      <p:sp>
        <p:nvSpPr>
          <p:cNvPr id="1030" name="Line 13"/>
          <p:cNvSpPr>
            <a:spLocks noChangeShapeType="1"/>
          </p:cNvSpPr>
          <p:nvPr userDrawn="1"/>
        </p:nvSpPr>
        <p:spPr bwMode="auto">
          <a:xfrm rot="5400000" flipH="1">
            <a:off x="4572000" y="-3505200"/>
            <a:ext cx="0" cy="9144000"/>
          </a:xfrm>
          <a:prstGeom prst="line">
            <a:avLst/>
          </a:prstGeom>
          <a:noFill/>
          <a:ln w="63500">
            <a:solidFill>
              <a:srgbClr val="077C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36"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spd="med"/>
  <p:hf hdr="0" ftr="0" dt="0"/>
  <p:txStyles>
    <p:titleStyle>
      <a:lvl1pPr algn="l" rtl="0" eaLnBrk="0" fontAlgn="base" hangingPunct="0">
        <a:spcBef>
          <a:spcPct val="0"/>
        </a:spcBef>
        <a:spcAft>
          <a:spcPct val="0"/>
        </a:spcAft>
        <a:defRPr sz="3200" kern="1200">
          <a:solidFill>
            <a:srgbClr val="077C97"/>
          </a:solidFill>
          <a:latin typeface="+mj-lt"/>
          <a:ea typeface="+mj-ea"/>
          <a:cs typeface="+mj-cs"/>
        </a:defRPr>
      </a:lvl1pPr>
      <a:lvl2pPr algn="l" rtl="0" eaLnBrk="0" fontAlgn="base" hangingPunct="0">
        <a:spcBef>
          <a:spcPct val="0"/>
        </a:spcBef>
        <a:spcAft>
          <a:spcPct val="0"/>
        </a:spcAft>
        <a:defRPr sz="3200">
          <a:solidFill>
            <a:srgbClr val="077C97"/>
          </a:solidFill>
          <a:latin typeface="Arial Narrow" panose="020B0606020202030204" pitchFamily="34" charset="0"/>
        </a:defRPr>
      </a:lvl2pPr>
      <a:lvl3pPr algn="l" rtl="0" eaLnBrk="0" fontAlgn="base" hangingPunct="0">
        <a:spcBef>
          <a:spcPct val="0"/>
        </a:spcBef>
        <a:spcAft>
          <a:spcPct val="0"/>
        </a:spcAft>
        <a:defRPr sz="3200">
          <a:solidFill>
            <a:srgbClr val="077C97"/>
          </a:solidFill>
          <a:latin typeface="Arial Narrow" panose="020B0606020202030204" pitchFamily="34" charset="0"/>
        </a:defRPr>
      </a:lvl3pPr>
      <a:lvl4pPr algn="l" rtl="0" eaLnBrk="0" fontAlgn="base" hangingPunct="0">
        <a:spcBef>
          <a:spcPct val="0"/>
        </a:spcBef>
        <a:spcAft>
          <a:spcPct val="0"/>
        </a:spcAft>
        <a:defRPr sz="3200">
          <a:solidFill>
            <a:srgbClr val="077C97"/>
          </a:solidFill>
          <a:latin typeface="Arial Narrow" panose="020B0606020202030204" pitchFamily="34" charset="0"/>
        </a:defRPr>
      </a:lvl4pPr>
      <a:lvl5pPr algn="l" rtl="0" eaLnBrk="0" fontAlgn="base" hangingPunct="0">
        <a:spcBef>
          <a:spcPct val="0"/>
        </a:spcBef>
        <a:spcAft>
          <a:spcPct val="0"/>
        </a:spcAft>
        <a:defRPr sz="3200">
          <a:solidFill>
            <a:srgbClr val="077C97"/>
          </a:solidFill>
          <a:latin typeface="Arial Narrow" panose="020B0606020202030204" pitchFamily="34" charset="0"/>
        </a:defRPr>
      </a:lvl5pPr>
      <a:lvl6pPr marL="457200" algn="l" rtl="0" fontAlgn="base">
        <a:spcBef>
          <a:spcPct val="0"/>
        </a:spcBef>
        <a:spcAft>
          <a:spcPct val="0"/>
        </a:spcAft>
        <a:defRPr sz="3200">
          <a:solidFill>
            <a:srgbClr val="077C97"/>
          </a:solidFill>
          <a:latin typeface="Arial Narrow" panose="020B0606020202030204" pitchFamily="34" charset="0"/>
        </a:defRPr>
      </a:lvl6pPr>
      <a:lvl7pPr marL="914400" algn="l" rtl="0" fontAlgn="base">
        <a:spcBef>
          <a:spcPct val="0"/>
        </a:spcBef>
        <a:spcAft>
          <a:spcPct val="0"/>
        </a:spcAft>
        <a:defRPr sz="3200">
          <a:solidFill>
            <a:srgbClr val="077C97"/>
          </a:solidFill>
          <a:latin typeface="Arial Narrow" panose="020B0606020202030204" pitchFamily="34" charset="0"/>
        </a:defRPr>
      </a:lvl7pPr>
      <a:lvl8pPr marL="1371600" algn="l" rtl="0" fontAlgn="base">
        <a:spcBef>
          <a:spcPct val="0"/>
        </a:spcBef>
        <a:spcAft>
          <a:spcPct val="0"/>
        </a:spcAft>
        <a:defRPr sz="3200">
          <a:solidFill>
            <a:srgbClr val="077C97"/>
          </a:solidFill>
          <a:latin typeface="Arial Narrow" panose="020B0606020202030204" pitchFamily="34" charset="0"/>
        </a:defRPr>
      </a:lvl8pPr>
      <a:lvl9pPr marL="1828800" algn="l" rtl="0" fontAlgn="base">
        <a:spcBef>
          <a:spcPct val="0"/>
        </a:spcBef>
        <a:spcAft>
          <a:spcPct val="0"/>
        </a:spcAft>
        <a:defRPr sz="3200">
          <a:solidFill>
            <a:srgbClr val="077C97"/>
          </a:solidFill>
          <a:latin typeface="Arial Narrow" panose="020B0606020202030204" pitchFamily="34" charset="0"/>
        </a:defRPr>
      </a:lvl9pPr>
    </p:titleStyle>
    <p:bodyStyle>
      <a:lvl1pPr marL="342900" indent="-342900" algn="l" rtl="0" eaLnBrk="0" fontAlgn="base" hangingPunct="0">
        <a:spcBef>
          <a:spcPct val="20000"/>
        </a:spcBef>
        <a:spcAft>
          <a:spcPct val="0"/>
        </a:spcAft>
        <a:buClr>
          <a:srgbClr val="077C97"/>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3.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4.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8.bin"/><Relationship Id="rId14" Type="http://schemas.openxmlformats.org/officeDocument/2006/relationships/image" Target="../media/image15.wmf"/></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16.emf"/><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9.emf"/><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1219200" y="304800"/>
            <a:ext cx="7239000" cy="1295400"/>
          </a:xfrm>
        </p:spPr>
        <p:txBody>
          <a:bodyPr/>
          <a:lstStyle/>
          <a:p>
            <a:pPr eaLnBrk="1" hangingPunct="1"/>
            <a:r>
              <a:rPr lang="en-US" altLang="en-US" dirty="0"/>
              <a:t>Sampling and Spectral Analysis</a:t>
            </a:r>
          </a:p>
        </p:txBody>
      </p:sp>
      <p:sp>
        <p:nvSpPr>
          <p:cNvPr id="4100" name="Rectangle 4"/>
          <p:cNvSpPr>
            <a:spLocks noGrp="1" noChangeArrowheads="1"/>
          </p:cNvSpPr>
          <p:nvPr>
            <p:ph type="subTitle" idx="1"/>
          </p:nvPr>
        </p:nvSpPr>
        <p:spPr/>
        <p:txBody>
          <a:bodyPr/>
          <a:lstStyle/>
          <a:p>
            <a:pPr eaLnBrk="1" hangingPunct="1"/>
            <a:r>
              <a:rPr lang="en-US" altLang="en-US" dirty="0"/>
              <a:t>INTRODUCTION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457200" y="304800"/>
            <a:ext cx="8229600" cy="685800"/>
          </a:xfrm>
        </p:spPr>
        <p:txBody>
          <a:bodyPr/>
          <a:lstStyle/>
          <a:p>
            <a:pPr eaLnBrk="1" hangingPunct="1"/>
            <a:r>
              <a:rPr lang="en-US" altLang="is-IS" cap="all" dirty="0"/>
              <a:t>Sampling rate</a:t>
            </a:r>
          </a:p>
        </p:txBody>
      </p:sp>
      <p:sp>
        <p:nvSpPr>
          <p:cNvPr id="99334" name="Rectangle 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s-IS"/>
          </a:p>
        </p:txBody>
      </p:sp>
      <p:sp>
        <p:nvSpPr>
          <p:cNvPr id="2" name="Rectangle 4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3"/>
          <p:cNvSpPr txBox="1">
            <a:spLocks noChangeArrowheads="1"/>
          </p:cNvSpPr>
          <p:nvPr/>
        </p:nvSpPr>
        <p:spPr>
          <a:xfrm>
            <a:off x="76200" y="1143000"/>
            <a:ext cx="8991600" cy="3962400"/>
          </a:xfrm>
          <a:prstGeom prst="rect">
            <a:avLst/>
          </a:prstGeom>
        </p:spPr>
        <p:txBody>
          <a:bodyPr/>
          <a:lstStyle>
            <a:lvl1pPr marL="342900" indent="-342900" algn="l" rtl="0" eaLnBrk="0" fontAlgn="base" hangingPunct="0">
              <a:spcBef>
                <a:spcPct val="20000"/>
              </a:spcBef>
              <a:spcAft>
                <a:spcPct val="0"/>
              </a:spcAft>
              <a:buClr>
                <a:srgbClr val="077C97"/>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When we take data with a computer we are sampling analog (continuous) signals. In general, if we sample fast enough, there are no problems and the frequency spectrum is correctly represented. But how fast is fast enough? </a:t>
            </a:r>
          </a:p>
          <a:p>
            <a:endParaRPr lang="en-US" altLang="is-IS" sz="2000" dirty="0"/>
          </a:p>
        </p:txBody>
      </p:sp>
      <p:pic>
        <p:nvPicPr>
          <p:cNvPr id="8" name="Picture 7"/>
          <p:cNvPicPr/>
          <p:nvPr/>
        </p:nvPicPr>
        <p:blipFill rotWithShape="1">
          <a:blip r:embed="rId2" cstate="print"/>
          <a:srcRect t="5882" r="4934"/>
          <a:stretch/>
        </p:blipFill>
        <p:spPr bwMode="auto">
          <a:xfrm>
            <a:off x="304801" y="2971800"/>
            <a:ext cx="5029200" cy="3657600"/>
          </a:xfrm>
          <a:prstGeom prst="rect">
            <a:avLst/>
          </a:prstGeom>
          <a:noFill/>
          <a:ln w="9525">
            <a:noFill/>
            <a:miter lim="800000"/>
            <a:headEnd/>
            <a:tailEnd/>
          </a:ln>
        </p:spPr>
      </p:pic>
      <p:cxnSp>
        <p:nvCxnSpPr>
          <p:cNvPr id="10" name="AutoShape 36"/>
          <p:cNvCxnSpPr>
            <a:cxnSpLocks noChangeShapeType="1"/>
          </p:cNvCxnSpPr>
          <p:nvPr/>
        </p:nvCxnSpPr>
        <p:spPr bwMode="auto">
          <a:xfrm flipH="1">
            <a:off x="5021580" y="3607435"/>
            <a:ext cx="374650" cy="210185"/>
          </a:xfrm>
          <a:prstGeom prst="straightConnector1">
            <a:avLst/>
          </a:prstGeom>
          <a:noFill/>
          <a:ln w="9525">
            <a:solidFill>
              <a:schemeClr val="tx1">
                <a:lumMod val="100000"/>
                <a:lumOff val="0"/>
              </a:schemeClr>
            </a:solidFill>
            <a:round/>
            <a:headEnd/>
            <a:tailEnd type="triangle" w="med" len="lg"/>
          </a:ln>
          <a:extLst>
            <a:ext uri="{909E8E84-426E-40DD-AFC4-6F175D3DCCD1}">
              <a14:hiddenFill xmlns:a14="http://schemas.microsoft.com/office/drawing/2010/main">
                <a:noFill/>
              </a14:hiddenFill>
            </a:ext>
          </a:extLst>
        </p:spPr>
      </p:cxnSp>
      <p:sp>
        <p:nvSpPr>
          <p:cNvPr id="11" name="Text Box 37"/>
          <p:cNvSpPr txBox="1">
            <a:spLocks noChangeArrowheads="1"/>
          </p:cNvSpPr>
          <p:nvPr/>
        </p:nvSpPr>
        <p:spPr bwMode="auto">
          <a:xfrm>
            <a:off x="5334000" y="3451225"/>
            <a:ext cx="1143000" cy="292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dirty="0">
                <a:effectLst/>
                <a:latin typeface="Times New Roman" panose="02020603050405020304" pitchFamily="18" charset="0"/>
                <a:ea typeface="Times New Roman" panose="02020603050405020304" pitchFamily="18" charset="0"/>
              </a:rPr>
              <a:t>True Signal</a:t>
            </a:r>
          </a:p>
        </p:txBody>
      </p:sp>
      <p:cxnSp>
        <p:nvCxnSpPr>
          <p:cNvPr id="12" name="AutoShape 38"/>
          <p:cNvCxnSpPr>
            <a:cxnSpLocks noChangeShapeType="1"/>
          </p:cNvCxnSpPr>
          <p:nvPr/>
        </p:nvCxnSpPr>
        <p:spPr bwMode="auto">
          <a:xfrm flipH="1">
            <a:off x="4267200" y="2807970"/>
            <a:ext cx="295275" cy="347980"/>
          </a:xfrm>
          <a:prstGeom prst="straightConnector1">
            <a:avLst/>
          </a:prstGeom>
          <a:noFill/>
          <a:ln w="9525">
            <a:solidFill>
              <a:schemeClr val="tx1">
                <a:lumMod val="100000"/>
                <a:lumOff val="0"/>
              </a:schemeClr>
            </a:solidFill>
            <a:round/>
            <a:headEnd/>
            <a:tailEnd type="triangle" w="med" len="lg"/>
          </a:ln>
          <a:extLst>
            <a:ext uri="{909E8E84-426E-40DD-AFC4-6F175D3DCCD1}">
              <a14:hiddenFill xmlns:a14="http://schemas.microsoft.com/office/drawing/2010/main">
                <a:noFill/>
              </a14:hiddenFill>
            </a:ext>
          </a:extLst>
        </p:spPr>
      </p:cxnSp>
      <p:sp>
        <p:nvSpPr>
          <p:cNvPr id="13" name="Text Box 39"/>
          <p:cNvSpPr txBox="1">
            <a:spLocks noChangeArrowheads="1"/>
          </p:cNvSpPr>
          <p:nvPr/>
        </p:nvSpPr>
        <p:spPr bwMode="auto">
          <a:xfrm>
            <a:off x="4464685" y="2514600"/>
            <a:ext cx="1402715" cy="292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dirty="0">
                <a:effectLst/>
                <a:latin typeface="Times New Roman" panose="02020603050405020304" pitchFamily="18" charset="0"/>
                <a:ea typeface="Times New Roman" panose="02020603050405020304" pitchFamily="18" charset="0"/>
              </a:rPr>
              <a:t>Aliased Signal</a:t>
            </a:r>
          </a:p>
        </p:txBody>
      </p:sp>
      <p:cxnSp>
        <p:nvCxnSpPr>
          <p:cNvPr id="14" name="AutoShape 40"/>
          <p:cNvCxnSpPr>
            <a:cxnSpLocks noChangeShapeType="1"/>
          </p:cNvCxnSpPr>
          <p:nvPr/>
        </p:nvCxnSpPr>
        <p:spPr bwMode="auto">
          <a:xfrm flipH="1">
            <a:off x="3010535" y="2901950"/>
            <a:ext cx="240030" cy="285750"/>
          </a:xfrm>
          <a:prstGeom prst="straightConnector1">
            <a:avLst/>
          </a:prstGeom>
          <a:noFill/>
          <a:ln w="9525">
            <a:solidFill>
              <a:schemeClr val="tx1">
                <a:lumMod val="100000"/>
                <a:lumOff val="0"/>
              </a:schemeClr>
            </a:solidFill>
            <a:round/>
            <a:headEnd/>
            <a:tailEnd type="triangle" w="med" len="lg"/>
          </a:ln>
          <a:extLst>
            <a:ext uri="{909E8E84-426E-40DD-AFC4-6F175D3DCCD1}">
              <a14:hiddenFill xmlns:a14="http://schemas.microsoft.com/office/drawing/2010/main">
                <a:noFill/>
              </a14:hiddenFill>
            </a:ext>
          </a:extLst>
        </p:spPr>
      </p:cxnSp>
      <p:sp>
        <p:nvSpPr>
          <p:cNvPr id="15" name="Text Box 41"/>
          <p:cNvSpPr txBox="1">
            <a:spLocks noChangeArrowheads="1"/>
          </p:cNvSpPr>
          <p:nvPr/>
        </p:nvSpPr>
        <p:spPr bwMode="auto">
          <a:xfrm>
            <a:off x="3048000" y="2602865"/>
            <a:ext cx="1380490" cy="292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dirty="0">
                <a:effectLst/>
                <a:latin typeface="Times New Roman" panose="02020603050405020304" pitchFamily="18" charset="0"/>
                <a:ea typeface="Times New Roman" panose="02020603050405020304" pitchFamily="18" charset="0"/>
              </a:rPr>
              <a:t>Sampled Data</a:t>
            </a:r>
          </a:p>
        </p:txBody>
      </p:sp>
      <p:sp>
        <p:nvSpPr>
          <p:cNvPr id="3" name="Rectangle 2"/>
          <p:cNvSpPr/>
          <p:nvPr/>
        </p:nvSpPr>
        <p:spPr>
          <a:xfrm>
            <a:off x="5166042" y="4230677"/>
            <a:ext cx="3749358" cy="830997"/>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Aliasing: misidentification of a signal frequency</a:t>
            </a:r>
            <a:endParaRPr lang="en-US" dirty="0"/>
          </a:p>
        </p:txBody>
      </p:sp>
      <p:sp>
        <p:nvSpPr>
          <p:cNvPr id="4" name="Rectangle 3"/>
          <p:cNvSpPr/>
          <p:nvPr/>
        </p:nvSpPr>
        <p:spPr>
          <a:xfrm>
            <a:off x="5208905" y="5531851"/>
            <a:ext cx="2682558" cy="584775"/>
          </a:xfrm>
          <a:prstGeom prst="rect">
            <a:avLst/>
          </a:prstGeom>
        </p:spPr>
        <p:txBody>
          <a:bodyPr wrap="square">
            <a:spAutoFit/>
          </a:bodyPr>
          <a:lstStyle/>
          <a:p>
            <a:r>
              <a:rPr lang="en-US" sz="1600" b="1" dirty="0">
                <a:latin typeface="Times New Roman" panose="02020603050405020304" pitchFamily="18" charset="0"/>
                <a:ea typeface="Times New Roman" panose="02020603050405020304" pitchFamily="18" charset="0"/>
              </a:rPr>
              <a:t>Aliasing of a 10 Hz sine wave by sampling at 5 Hz.</a:t>
            </a:r>
            <a:endParaRPr lang="en-US" sz="1600" dirty="0"/>
          </a:p>
        </p:txBody>
      </p:sp>
      <p:sp>
        <p:nvSpPr>
          <p:cNvPr id="7" name="Slide Number Placeholder 6"/>
          <p:cNvSpPr>
            <a:spLocks noGrp="1"/>
          </p:cNvSpPr>
          <p:nvPr>
            <p:ph type="sldNum" sz="quarter" idx="10"/>
          </p:nvPr>
        </p:nvSpPr>
        <p:spPr/>
        <p:txBody>
          <a:bodyPr/>
          <a:lstStyle/>
          <a:p>
            <a:pPr>
              <a:defRPr/>
            </a:pPr>
            <a:fld id="{AE897305-FFD4-478F-8070-5C5388E8EB3D}" type="slidenum">
              <a:rPr lang="en-US" altLang="en-US" smtClean="0"/>
              <a:pPr>
                <a:defRPr/>
              </a:pPr>
              <a:t>10</a:t>
            </a:fld>
            <a:r>
              <a:rPr lang="en-US" altLang="en-US"/>
              <a:t>/14</a:t>
            </a:r>
            <a:endParaRPr lang="en-CA" altLang="en-US" dirty="0"/>
          </a:p>
        </p:txBody>
      </p:sp>
      <p:sp>
        <p:nvSpPr>
          <p:cNvPr id="17" name="TextBox 16">
            <a:extLst>
              <a:ext uri="{FF2B5EF4-FFF2-40B4-BE49-F238E27FC236}">
                <a16:creationId xmlns:a16="http://schemas.microsoft.com/office/drawing/2014/main" id="{6C4972BD-24BF-43FC-BB48-75F3C2C59003}"/>
              </a:ext>
            </a:extLst>
          </p:cNvPr>
          <p:cNvSpPr txBox="1"/>
          <p:nvPr/>
        </p:nvSpPr>
        <p:spPr>
          <a:xfrm>
            <a:off x="5562602" y="6328602"/>
            <a:ext cx="2667000" cy="461665"/>
          </a:xfrm>
          <a:prstGeom prst="rect">
            <a:avLst/>
          </a:prstGeom>
          <a:noFill/>
        </p:spPr>
        <p:txBody>
          <a:bodyPr wrap="square" rtlCol="0">
            <a:spAutoFit/>
          </a:bodyPr>
          <a:lstStyle/>
          <a:p>
            <a:r>
              <a:rPr lang="en-US" b="1" dirty="0">
                <a:latin typeface="+mn-lt"/>
              </a:rPr>
              <a:t>Part II exercise</a:t>
            </a:r>
          </a:p>
        </p:txBody>
      </p:sp>
    </p:spTree>
    <p:extLst>
      <p:ext uri="{BB962C8B-B14F-4D97-AF65-F5344CB8AC3E}">
        <p14:creationId xmlns:p14="http://schemas.microsoft.com/office/powerpoint/2010/main" val="418242555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959" t="3722" r="3701" b="547"/>
          <a:stretch/>
        </p:blipFill>
        <p:spPr>
          <a:xfrm>
            <a:off x="64262" y="1343342"/>
            <a:ext cx="5574538" cy="4177847"/>
          </a:xfrm>
          <a:prstGeom prst="rect">
            <a:avLst/>
          </a:prstGeom>
        </p:spPr>
      </p:pic>
      <p:sp>
        <p:nvSpPr>
          <p:cNvPr id="99330" name="Rectangle 2"/>
          <p:cNvSpPr>
            <a:spLocks noGrp="1" noChangeArrowheads="1"/>
          </p:cNvSpPr>
          <p:nvPr>
            <p:ph type="title" idx="4294967295"/>
          </p:nvPr>
        </p:nvSpPr>
        <p:spPr>
          <a:xfrm>
            <a:off x="457200" y="304800"/>
            <a:ext cx="8229600" cy="685800"/>
          </a:xfrm>
        </p:spPr>
        <p:txBody>
          <a:bodyPr/>
          <a:lstStyle/>
          <a:p>
            <a:pPr eaLnBrk="1" hangingPunct="1"/>
            <a:r>
              <a:rPr lang="en-US" altLang="is-IS" cap="all" dirty="0"/>
              <a:t>Sampling rate</a:t>
            </a:r>
          </a:p>
        </p:txBody>
      </p:sp>
      <p:sp>
        <p:nvSpPr>
          <p:cNvPr id="99334" name="Rectangle 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s-IS"/>
          </a:p>
        </p:txBody>
      </p:sp>
      <p:sp>
        <p:nvSpPr>
          <p:cNvPr id="2" name="Rectangle 4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3"/>
          <p:cNvSpPr txBox="1">
            <a:spLocks noChangeArrowheads="1"/>
          </p:cNvSpPr>
          <p:nvPr/>
        </p:nvSpPr>
        <p:spPr>
          <a:xfrm>
            <a:off x="76200" y="1143000"/>
            <a:ext cx="8991600" cy="3962400"/>
          </a:xfrm>
          <a:prstGeom prst="rect">
            <a:avLst/>
          </a:prstGeom>
        </p:spPr>
        <p:txBody>
          <a:bodyPr/>
          <a:lstStyle>
            <a:lvl1pPr marL="342900" indent="-342900" algn="l" rtl="0" eaLnBrk="0" fontAlgn="base" hangingPunct="0">
              <a:spcBef>
                <a:spcPct val="20000"/>
              </a:spcBef>
              <a:spcAft>
                <a:spcPct val="0"/>
              </a:spcAft>
              <a:buClr>
                <a:srgbClr val="077C97"/>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is-IS" sz="2000" dirty="0"/>
          </a:p>
        </p:txBody>
      </p:sp>
      <p:cxnSp>
        <p:nvCxnSpPr>
          <p:cNvPr id="10" name="AutoShape 36"/>
          <p:cNvCxnSpPr>
            <a:cxnSpLocks noChangeShapeType="1"/>
          </p:cNvCxnSpPr>
          <p:nvPr/>
        </p:nvCxnSpPr>
        <p:spPr bwMode="auto">
          <a:xfrm flipH="1">
            <a:off x="5181600" y="2975610"/>
            <a:ext cx="374650" cy="210185"/>
          </a:xfrm>
          <a:prstGeom prst="straightConnector1">
            <a:avLst/>
          </a:prstGeom>
          <a:noFill/>
          <a:ln w="9525">
            <a:solidFill>
              <a:schemeClr val="tx1">
                <a:lumMod val="100000"/>
                <a:lumOff val="0"/>
              </a:schemeClr>
            </a:solidFill>
            <a:round/>
            <a:headEnd/>
            <a:tailEnd type="triangle" w="med" len="lg"/>
          </a:ln>
          <a:extLst>
            <a:ext uri="{909E8E84-426E-40DD-AFC4-6F175D3DCCD1}">
              <a14:hiddenFill xmlns:a14="http://schemas.microsoft.com/office/drawing/2010/main">
                <a:noFill/>
              </a14:hiddenFill>
            </a:ext>
          </a:extLst>
        </p:spPr>
      </p:cxnSp>
      <p:sp>
        <p:nvSpPr>
          <p:cNvPr id="11" name="Text Box 37"/>
          <p:cNvSpPr txBox="1">
            <a:spLocks noChangeArrowheads="1"/>
          </p:cNvSpPr>
          <p:nvPr/>
        </p:nvSpPr>
        <p:spPr bwMode="auto">
          <a:xfrm>
            <a:off x="5494020" y="2819400"/>
            <a:ext cx="1143000" cy="292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dirty="0">
                <a:effectLst/>
                <a:latin typeface="Times New Roman" panose="02020603050405020304" pitchFamily="18" charset="0"/>
                <a:ea typeface="Times New Roman" panose="02020603050405020304" pitchFamily="18" charset="0"/>
              </a:rPr>
              <a:t>True Signal</a:t>
            </a:r>
          </a:p>
        </p:txBody>
      </p:sp>
      <p:cxnSp>
        <p:nvCxnSpPr>
          <p:cNvPr id="12" name="AutoShape 38"/>
          <p:cNvCxnSpPr>
            <a:cxnSpLocks noChangeShapeType="1"/>
          </p:cNvCxnSpPr>
          <p:nvPr/>
        </p:nvCxnSpPr>
        <p:spPr bwMode="auto">
          <a:xfrm flipH="1">
            <a:off x="4724400" y="1347334"/>
            <a:ext cx="297181" cy="399233"/>
          </a:xfrm>
          <a:prstGeom prst="straightConnector1">
            <a:avLst/>
          </a:prstGeom>
          <a:noFill/>
          <a:ln w="9525">
            <a:solidFill>
              <a:schemeClr val="tx1">
                <a:lumMod val="100000"/>
                <a:lumOff val="0"/>
              </a:schemeClr>
            </a:solidFill>
            <a:round/>
            <a:headEnd/>
            <a:tailEnd type="triangle" w="med" len="lg"/>
          </a:ln>
          <a:extLst>
            <a:ext uri="{909E8E84-426E-40DD-AFC4-6F175D3DCCD1}">
              <a14:hiddenFill xmlns:a14="http://schemas.microsoft.com/office/drawing/2010/main">
                <a:noFill/>
              </a14:hiddenFill>
            </a:ext>
          </a:extLst>
        </p:spPr>
      </p:cxnSp>
      <p:sp>
        <p:nvSpPr>
          <p:cNvPr id="13" name="Text Box 39"/>
          <p:cNvSpPr txBox="1">
            <a:spLocks noChangeArrowheads="1"/>
          </p:cNvSpPr>
          <p:nvPr/>
        </p:nvSpPr>
        <p:spPr bwMode="auto">
          <a:xfrm>
            <a:off x="4464685" y="1066800"/>
            <a:ext cx="1402715" cy="292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dirty="0">
                <a:effectLst/>
                <a:latin typeface="Times New Roman" panose="02020603050405020304" pitchFamily="18" charset="0"/>
                <a:ea typeface="Times New Roman" panose="02020603050405020304" pitchFamily="18" charset="0"/>
              </a:rPr>
              <a:t>Aliased Signal</a:t>
            </a:r>
          </a:p>
        </p:txBody>
      </p:sp>
      <p:cxnSp>
        <p:nvCxnSpPr>
          <p:cNvPr id="14" name="AutoShape 40"/>
          <p:cNvCxnSpPr>
            <a:cxnSpLocks noChangeShapeType="1"/>
          </p:cNvCxnSpPr>
          <p:nvPr/>
        </p:nvCxnSpPr>
        <p:spPr bwMode="auto">
          <a:xfrm flipH="1">
            <a:off x="1131570" y="1460500"/>
            <a:ext cx="392430" cy="469265"/>
          </a:xfrm>
          <a:prstGeom prst="straightConnector1">
            <a:avLst/>
          </a:prstGeom>
          <a:noFill/>
          <a:ln w="9525">
            <a:solidFill>
              <a:schemeClr val="tx1">
                <a:lumMod val="100000"/>
                <a:lumOff val="0"/>
              </a:schemeClr>
            </a:solidFill>
            <a:round/>
            <a:headEnd/>
            <a:tailEnd type="triangle" w="med" len="lg"/>
          </a:ln>
          <a:extLst>
            <a:ext uri="{909E8E84-426E-40DD-AFC4-6F175D3DCCD1}">
              <a14:hiddenFill xmlns:a14="http://schemas.microsoft.com/office/drawing/2010/main">
                <a:noFill/>
              </a14:hiddenFill>
            </a:ext>
          </a:extLst>
        </p:spPr>
      </p:cxnSp>
      <p:sp>
        <p:nvSpPr>
          <p:cNvPr id="15" name="Text Box 41"/>
          <p:cNvSpPr txBox="1">
            <a:spLocks noChangeArrowheads="1"/>
          </p:cNvSpPr>
          <p:nvPr/>
        </p:nvSpPr>
        <p:spPr bwMode="auto">
          <a:xfrm>
            <a:off x="1256665" y="1167765"/>
            <a:ext cx="1380490" cy="292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dirty="0">
                <a:effectLst/>
                <a:latin typeface="Times New Roman" panose="02020603050405020304" pitchFamily="18" charset="0"/>
                <a:ea typeface="Times New Roman" panose="02020603050405020304" pitchFamily="18" charset="0"/>
              </a:rPr>
              <a:t>Sampled Data</a:t>
            </a:r>
          </a:p>
        </p:txBody>
      </p:sp>
      <p:sp>
        <p:nvSpPr>
          <p:cNvPr id="3" name="Rectangle 2"/>
          <p:cNvSpPr/>
          <p:nvPr/>
        </p:nvSpPr>
        <p:spPr>
          <a:xfrm>
            <a:off x="5505743" y="3794550"/>
            <a:ext cx="3749358" cy="1200329"/>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The 10 Hz sine wave appears to be  1 Hz aliased signal.</a:t>
            </a:r>
            <a:endParaRPr lang="en-US" dirty="0"/>
          </a:p>
        </p:txBody>
      </p:sp>
      <p:sp>
        <p:nvSpPr>
          <p:cNvPr id="4" name="Rectangle 3"/>
          <p:cNvSpPr/>
          <p:nvPr/>
        </p:nvSpPr>
        <p:spPr>
          <a:xfrm>
            <a:off x="762000" y="5628504"/>
            <a:ext cx="2682558" cy="584775"/>
          </a:xfrm>
          <a:prstGeom prst="rect">
            <a:avLst/>
          </a:prstGeom>
        </p:spPr>
        <p:txBody>
          <a:bodyPr wrap="square">
            <a:spAutoFit/>
          </a:bodyPr>
          <a:lstStyle/>
          <a:p>
            <a:r>
              <a:rPr lang="en-US" sz="1600" b="1" dirty="0">
                <a:latin typeface="Times New Roman" panose="02020603050405020304" pitchFamily="18" charset="0"/>
                <a:ea typeface="Times New Roman" panose="02020603050405020304" pitchFamily="18" charset="0"/>
              </a:rPr>
              <a:t>Aliasing of a 10 Hz sine wave by sampling at 11 Hz.</a:t>
            </a:r>
            <a:endParaRPr lang="en-US" sz="1600" dirty="0"/>
          </a:p>
        </p:txBody>
      </p:sp>
      <p:sp>
        <p:nvSpPr>
          <p:cNvPr id="8" name="Slide Number Placeholder 7"/>
          <p:cNvSpPr>
            <a:spLocks noGrp="1"/>
          </p:cNvSpPr>
          <p:nvPr>
            <p:ph type="sldNum" sz="quarter" idx="10"/>
          </p:nvPr>
        </p:nvSpPr>
        <p:spPr/>
        <p:txBody>
          <a:bodyPr/>
          <a:lstStyle/>
          <a:p>
            <a:pPr>
              <a:defRPr/>
            </a:pPr>
            <a:fld id="{AE897305-FFD4-478F-8070-5C5388E8EB3D}" type="slidenum">
              <a:rPr lang="en-US" altLang="en-US" smtClean="0"/>
              <a:pPr>
                <a:defRPr/>
              </a:pPr>
              <a:t>11</a:t>
            </a:fld>
            <a:r>
              <a:rPr lang="en-US" altLang="en-US"/>
              <a:t>/14</a:t>
            </a:r>
            <a:endParaRPr lang="en-CA" altLang="en-US" dirty="0"/>
          </a:p>
        </p:txBody>
      </p:sp>
    </p:spTree>
    <p:extLst>
      <p:ext uri="{BB962C8B-B14F-4D97-AF65-F5344CB8AC3E}">
        <p14:creationId xmlns:p14="http://schemas.microsoft.com/office/powerpoint/2010/main" val="79382603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t="3234" r="4805"/>
          <a:stretch/>
        </p:blipFill>
        <p:spPr>
          <a:xfrm>
            <a:off x="0" y="1301939"/>
            <a:ext cx="5213944" cy="3955861"/>
          </a:xfrm>
          <a:prstGeom prst="rect">
            <a:avLst/>
          </a:prstGeom>
        </p:spPr>
      </p:pic>
      <p:sp>
        <p:nvSpPr>
          <p:cNvPr id="99330" name="Rectangle 2"/>
          <p:cNvSpPr>
            <a:spLocks noGrp="1" noChangeArrowheads="1"/>
          </p:cNvSpPr>
          <p:nvPr>
            <p:ph type="title" idx="4294967295"/>
          </p:nvPr>
        </p:nvSpPr>
        <p:spPr>
          <a:xfrm>
            <a:off x="457200" y="304800"/>
            <a:ext cx="8229600" cy="685800"/>
          </a:xfrm>
        </p:spPr>
        <p:txBody>
          <a:bodyPr/>
          <a:lstStyle/>
          <a:p>
            <a:pPr eaLnBrk="1" hangingPunct="1"/>
            <a:r>
              <a:rPr lang="en-US" altLang="is-IS" cap="all" dirty="0"/>
              <a:t>Sampling rate</a:t>
            </a:r>
          </a:p>
        </p:txBody>
      </p:sp>
      <p:sp>
        <p:nvSpPr>
          <p:cNvPr id="99334" name="Rectangle 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s-IS"/>
          </a:p>
        </p:txBody>
      </p:sp>
      <p:sp>
        <p:nvSpPr>
          <p:cNvPr id="2" name="Rectangle 4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3"/>
          <p:cNvSpPr txBox="1">
            <a:spLocks noChangeArrowheads="1"/>
          </p:cNvSpPr>
          <p:nvPr/>
        </p:nvSpPr>
        <p:spPr>
          <a:xfrm>
            <a:off x="76200" y="1143000"/>
            <a:ext cx="8991600" cy="3962400"/>
          </a:xfrm>
          <a:prstGeom prst="rect">
            <a:avLst/>
          </a:prstGeom>
        </p:spPr>
        <p:txBody>
          <a:bodyPr/>
          <a:lstStyle>
            <a:lvl1pPr marL="342900" indent="-342900" algn="l" rtl="0" eaLnBrk="0" fontAlgn="base" hangingPunct="0">
              <a:spcBef>
                <a:spcPct val="20000"/>
              </a:spcBef>
              <a:spcAft>
                <a:spcPct val="0"/>
              </a:spcAft>
              <a:buClr>
                <a:srgbClr val="077C97"/>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is-IS" sz="2000" dirty="0"/>
          </a:p>
        </p:txBody>
      </p:sp>
      <p:cxnSp>
        <p:nvCxnSpPr>
          <p:cNvPr id="10" name="AutoShape 36"/>
          <p:cNvCxnSpPr>
            <a:cxnSpLocks noChangeShapeType="1"/>
          </p:cNvCxnSpPr>
          <p:nvPr/>
        </p:nvCxnSpPr>
        <p:spPr bwMode="auto">
          <a:xfrm flipH="1">
            <a:off x="4869180" y="2518410"/>
            <a:ext cx="374650" cy="210185"/>
          </a:xfrm>
          <a:prstGeom prst="straightConnector1">
            <a:avLst/>
          </a:prstGeom>
          <a:noFill/>
          <a:ln w="9525">
            <a:solidFill>
              <a:schemeClr val="tx1">
                <a:lumMod val="100000"/>
                <a:lumOff val="0"/>
              </a:schemeClr>
            </a:solidFill>
            <a:round/>
            <a:headEnd/>
            <a:tailEnd type="triangle" w="med" len="lg"/>
          </a:ln>
          <a:extLst>
            <a:ext uri="{909E8E84-426E-40DD-AFC4-6F175D3DCCD1}">
              <a14:hiddenFill xmlns:a14="http://schemas.microsoft.com/office/drawing/2010/main">
                <a:noFill/>
              </a14:hiddenFill>
            </a:ext>
          </a:extLst>
        </p:spPr>
      </p:cxnSp>
      <p:sp>
        <p:nvSpPr>
          <p:cNvPr id="11" name="Text Box 37"/>
          <p:cNvSpPr txBox="1">
            <a:spLocks noChangeArrowheads="1"/>
          </p:cNvSpPr>
          <p:nvPr/>
        </p:nvSpPr>
        <p:spPr bwMode="auto">
          <a:xfrm>
            <a:off x="5181600" y="2362200"/>
            <a:ext cx="1143000" cy="292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dirty="0">
                <a:effectLst/>
                <a:latin typeface="Times New Roman" panose="02020603050405020304" pitchFamily="18" charset="0"/>
                <a:ea typeface="Times New Roman" panose="02020603050405020304" pitchFamily="18" charset="0"/>
              </a:rPr>
              <a:t>True Signal</a:t>
            </a:r>
          </a:p>
        </p:txBody>
      </p:sp>
      <p:cxnSp>
        <p:nvCxnSpPr>
          <p:cNvPr id="12" name="AutoShape 38"/>
          <p:cNvCxnSpPr>
            <a:cxnSpLocks noChangeShapeType="1"/>
          </p:cNvCxnSpPr>
          <p:nvPr/>
        </p:nvCxnSpPr>
        <p:spPr bwMode="auto">
          <a:xfrm flipH="1">
            <a:off x="4724400" y="1347334"/>
            <a:ext cx="297181" cy="399233"/>
          </a:xfrm>
          <a:prstGeom prst="straightConnector1">
            <a:avLst/>
          </a:prstGeom>
          <a:noFill/>
          <a:ln w="9525">
            <a:solidFill>
              <a:schemeClr val="tx1">
                <a:lumMod val="100000"/>
                <a:lumOff val="0"/>
              </a:schemeClr>
            </a:solidFill>
            <a:round/>
            <a:headEnd/>
            <a:tailEnd type="triangle" w="med" len="lg"/>
          </a:ln>
          <a:extLst>
            <a:ext uri="{909E8E84-426E-40DD-AFC4-6F175D3DCCD1}">
              <a14:hiddenFill xmlns:a14="http://schemas.microsoft.com/office/drawing/2010/main">
                <a:noFill/>
              </a14:hiddenFill>
            </a:ext>
          </a:extLst>
        </p:spPr>
      </p:cxnSp>
      <p:sp>
        <p:nvSpPr>
          <p:cNvPr id="13" name="Text Box 39"/>
          <p:cNvSpPr txBox="1">
            <a:spLocks noChangeArrowheads="1"/>
          </p:cNvSpPr>
          <p:nvPr/>
        </p:nvSpPr>
        <p:spPr bwMode="auto">
          <a:xfrm>
            <a:off x="4464685" y="1066800"/>
            <a:ext cx="1402715" cy="292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dirty="0">
                <a:effectLst/>
                <a:latin typeface="Times New Roman" panose="02020603050405020304" pitchFamily="18" charset="0"/>
                <a:ea typeface="Times New Roman" panose="02020603050405020304" pitchFamily="18" charset="0"/>
              </a:rPr>
              <a:t>Aliased Signal</a:t>
            </a:r>
          </a:p>
        </p:txBody>
      </p:sp>
      <p:cxnSp>
        <p:nvCxnSpPr>
          <p:cNvPr id="14" name="AutoShape 40"/>
          <p:cNvCxnSpPr>
            <a:cxnSpLocks noChangeShapeType="1"/>
          </p:cNvCxnSpPr>
          <p:nvPr/>
        </p:nvCxnSpPr>
        <p:spPr bwMode="auto">
          <a:xfrm flipH="1">
            <a:off x="1131570" y="1460500"/>
            <a:ext cx="392430" cy="469265"/>
          </a:xfrm>
          <a:prstGeom prst="straightConnector1">
            <a:avLst/>
          </a:prstGeom>
          <a:noFill/>
          <a:ln w="9525">
            <a:solidFill>
              <a:schemeClr val="tx1">
                <a:lumMod val="100000"/>
                <a:lumOff val="0"/>
              </a:schemeClr>
            </a:solidFill>
            <a:round/>
            <a:headEnd/>
            <a:tailEnd type="triangle" w="med" len="lg"/>
          </a:ln>
          <a:extLst>
            <a:ext uri="{909E8E84-426E-40DD-AFC4-6F175D3DCCD1}">
              <a14:hiddenFill xmlns:a14="http://schemas.microsoft.com/office/drawing/2010/main">
                <a:noFill/>
              </a14:hiddenFill>
            </a:ext>
          </a:extLst>
        </p:spPr>
      </p:cxnSp>
      <p:sp>
        <p:nvSpPr>
          <p:cNvPr id="15" name="Text Box 41"/>
          <p:cNvSpPr txBox="1">
            <a:spLocks noChangeArrowheads="1"/>
          </p:cNvSpPr>
          <p:nvPr/>
        </p:nvSpPr>
        <p:spPr bwMode="auto">
          <a:xfrm>
            <a:off x="1256665" y="1167765"/>
            <a:ext cx="1380490" cy="292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dirty="0">
                <a:effectLst/>
                <a:latin typeface="Times New Roman" panose="02020603050405020304" pitchFamily="18" charset="0"/>
                <a:ea typeface="Times New Roman" panose="02020603050405020304" pitchFamily="18" charset="0"/>
              </a:rPr>
              <a:t>Sampled Data</a:t>
            </a:r>
          </a:p>
        </p:txBody>
      </p:sp>
      <p:sp>
        <p:nvSpPr>
          <p:cNvPr id="3" name="Rectangle 2"/>
          <p:cNvSpPr/>
          <p:nvPr/>
        </p:nvSpPr>
        <p:spPr>
          <a:xfrm>
            <a:off x="5505743" y="3794550"/>
            <a:ext cx="3749358" cy="1200329"/>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The 10 Hz sine wave appears to be  8 Hz aliased signal.</a:t>
            </a:r>
            <a:endParaRPr lang="en-US" dirty="0"/>
          </a:p>
        </p:txBody>
      </p:sp>
      <p:sp>
        <p:nvSpPr>
          <p:cNvPr id="4" name="Rectangle 3"/>
          <p:cNvSpPr/>
          <p:nvPr/>
        </p:nvSpPr>
        <p:spPr>
          <a:xfrm>
            <a:off x="762000" y="5628504"/>
            <a:ext cx="2682558" cy="584775"/>
          </a:xfrm>
          <a:prstGeom prst="rect">
            <a:avLst/>
          </a:prstGeom>
        </p:spPr>
        <p:txBody>
          <a:bodyPr wrap="square">
            <a:spAutoFit/>
          </a:bodyPr>
          <a:lstStyle/>
          <a:p>
            <a:r>
              <a:rPr lang="en-US" sz="1600" b="1" dirty="0">
                <a:latin typeface="Times New Roman" panose="02020603050405020304" pitchFamily="18" charset="0"/>
                <a:ea typeface="Times New Roman" panose="02020603050405020304" pitchFamily="18" charset="0"/>
              </a:rPr>
              <a:t>Aliasing of a 10 Hz sine wave by sampling at 18 Hz.</a:t>
            </a:r>
            <a:endParaRPr lang="en-US" sz="1600" dirty="0"/>
          </a:p>
        </p:txBody>
      </p:sp>
      <p:sp>
        <p:nvSpPr>
          <p:cNvPr id="7" name="Slide Number Placeholder 6"/>
          <p:cNvSpPr>
            <a:spLocks noGrp="1"/>
          </p:cNvSpPr>
          <p:nvPr>
            <p:ph type="sldNum" sz="quarter" idx="10"/>
          </p:nvPr>
        </p:nvSpPr>
        <p:spPr/>
        <p:txBody>
          <a:bodyPr/>
          <a:lstStyle/>
          <a:p>
            <a:pPr>
              <a:defRPr/>
            </a:pPr>
            <a:fld id="{AE897305-FFD4-478F-8070-5C5388E8EB3D}" type="slidenum">
              <a:rPr lang="en-US" altLang="en-US" smtClean="0"/>
              <a:pPr>
                <a:defRPr/>
              </a:pPr>
              <a:t>12</a:t>
            </a:fld>
            <a:r>
              <a:rPr lang="en-US" altLang="en-US"/>
              <a:t>/14</a:t>
            </a:r>
            <a:endParaRPr lang="en-CA" altLang="en-US" dirty="0"/>
          </a:p>
        </p:txBody>
      </p:sp>
    </p:spTree>
    <p:extLst>
      <p:ext uri="{BB962C8B-B14F-4D97-AF65-F5344CB8AC3E}">
        <p14:creationId xmlns:p14="http://schemas.microsoft.com/office/powerpoint/2010/main" val="231478507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457200" y="304800"/>
            <a:ext cx="8229600" cy="685800"/>
          </a:xfrm>
        </p:spPr>
        <p:txBody>
          <a:bodyPr/>
          <a:lstStyle/>
          <a:p>
            <a:pPr eaLnBrk="1" hangingPunct="1"/>
            <a:r>
              <a:rPr lang="en-US" altLang="is-IS" cap="all" dirty="0"/>
              <a:t>Sampling rate</a:t>
            </a:r>
          </a:p>
        </p:txBody>
      </p:sp>
      <p:sp>
        <p:nvSpPr>
          <p:cNvPr id="99334" name="Rectangle 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s-IS"/>
          </a:p>
        </p:txBody>
      </p:sp>
      <p:sp>
        <p:nvSpPr>
          <p:cNvPr id="2" name="Rectangle 4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3"/>
          <p:cNvSpPr txBox="1">
            <a:spLocks noChangeArrowheads="1"/>
          </p:cNvSpPr>
          <p:nvPr/>
        </p:nvSpPr>
        <p:spPr>
          <a:xfrm>
            <a:off x="76200" y="1143000"/>
            <a:ext cx="8991600" cy="3962400"/>
          </a:xfrm>
          <a:prstGeom prst="rect">
            <a:avLst/>
          </a:prstGeom>
        </p:spPr>
        <p:txBody>
          <a:bodyPr/>
          <a:lstStyle>
            <a:lvl1pPr marL="342900" indent="-342900" algn="l" rtl="0" eaLnBrk="0" fontAlgn="base" hangingPunct="0">
              <a:spcBef>
                <a:spcPct val="20000"/>
              </a:spcBef>
              <a:spcAft>
                <a:spcPct val="0"/>
              </a:spcAft>
              <a:buClr>
                <a:srgbClr val="077C97"/>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To correctly represent a sine wave from sampled data a minimum of 2 data points are required per period. This minimum is achieved when the sample frequency is twice the true frequency.</a:t>
            </a:r>
          </a:p>
          <a:p>
            <a:pPr marL="0" indent="0">
              <a:buNone/>
            </a:pPr>
            <a:endParaRPr lang="en-US" sz="2400" dirty="0"/>
          </a:p>
          <a:p>
            <a:r>
              <a:rPr lang="en-US" sz="2400" dirty="0"/>
              <a:t>Another way of saying this is that the highest frequency that can be correctly represented in a sampled signal is one-half of the sample frequency, which is called the Nyquist frequency</a:t>
            </a:r>
            <a:r>
              <a:rPr lang="en-US" sz="2400" i="1" dirty="0"/>
              <a:t> </a:t>
            </a:r>
            <a:r>
              <a:rPr lang="en-US" sz="2400" i="1" dirty="0" err="1"/>
              <a:t>f</a:t>
            </a:r>
            <a:r>
              <a:rPr lang="en-US" sz="2400" i="1" baseline="-25000" dirty="0" err="1"/>
              <a:t>N</a:t>
            </a:r>
            <a:endParaRPr lang="en-US" sz="2400" i="1" baseline="-25000" dirty="0"/>
          </a:p>
          <a:p>
            <a:endParaRPr lang="en-US" sz="2400" i="1" baseline="-25000" dirty="0"/>
          </a:p>
          <a:p>
            <a:pPr marL="0" indent="0">
              <a:buNone/>
            </a:pPr>
            <a:r>
              <a:rPr lang="en-US" sz="2400" i="1" baseline="-25000" dirty="0"/>
              <a:t> </a:t>
            </a:r>
            <a:r>
              <a:rPr lang="en-US" sz="2400" i="1" dirty="0"/>
              <a:t>                                                                                          </a:t>
            </a:r>
            <a:r>
              <a:rPr lang="en-US" sz="2400" dirty="0"/>
              <a:t>(8)</a:t>
            </a:r>
            <a:endParaRPr lang="en-US" sz="2000" dirty="0"/>
          </a:p>
          <a:p>
            <a:endParaRPr lang="en-US" altLang="is-IS" sz="2000" dirty="0"/>
          </a:p>
        </p:txBody>
      </p:sp>
      <p:sp>
        <p:nvSpPr>
          <p:cNvPr id="7" name="Rectangle 2"/>
          <p:cNvSpPr>
            <a:spLocks noChangeArrowheads="1"/>
          </p:cNvSpPr>
          <p:nvPr/>
        </p:nvSpPr>
        <p:spPr bwMode="auto">
          <a:xfrm>
            <a:off x="2590800" y="3771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2090872319"/>
              </p:ext>
            </p:extLst>
          </p:nvPr>
        </p:nvGraphicFramePr>
        <p:xfrm>
          <a:off x="3276600" y="3964160"/>
          <a:ext cx="1146297" cy="796579"/>
        </p:xfrm>
        <a:graphic>
          <a:graphicData uri="http://schemas.openxmlformats.org/presentationml/2006/ole">
            <mc:AlternateContent xmlns:mc="http://schemas.openxmlformats.org/markup-compatibility/2006">
              <mc:Choice xmlns:v="urn:schemas-microsoft-com:vml" Requires="v">
                <p:oleObj spid="_x0000_s11282" name="Equation" r:id="rId3" imgW="558558" imgH="406224" progId="Equation.3">
                  <p:embed/>
                </p:oleObj>
              </mc:Choice>
              <mc:Fallback>
                <p:oleObj name="Equation" r:id="rId3" imgW="558558" imgH="406224"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964160"/>
                        <a:ext cx="1146297" cy="796579"/>
                      </a:xfrm>
                      <a:prstGeom prst="rect">
                        <a:avLst/>
                      </a:prstGeom>
                      <a:noFill/>
                    </p:spPr>
                  </p:pic>
                </p:oleObj>
              </mc:Fallback>
            </mc:AlternateContent>
          </a:graphicData>
        </a:graphic>
      </p:graphicFrame>
      <p:sp>
        <p:nvSpPr>
          <p:cNvPr id="17" name="Rectangle 16"/>
          <p:cNvSpPr/>
          <p:nvPr/>
        </p:nvSpPr>
        <p:spPr>
          <a:xfrm>
            <a:off x="316522" y="5017442"/>
            <a:ext cx="8839201" cy="461665"/>
          </a:xfrm>
          <a:prstGeom prst="rect">
            <a:avLst/>
          </a:prstGeom>
        </p:spPr>
        <p:txBody>
          <a:bodyPr wrap="square">
            <a:spAutoFit/>
          </a:bodyPr>
          <a:lstStyle/>
          <a:p>
            <a:pPr>
              <a:spcAft>
                <a:spcPts val="0"/>
              </a:spcAft>
            </a:pPr>
            <a:r>
              <a:rPr lang="en-US" dirty="0">
                <a:latin typeface="Times New Roman" panose="02020603050405020304" pitchFamily="18" charset="0"/>
                <a:ea typeface="Times New Roman" panose="02020603050405020304" pitchFamily="18" charset="0"/>
              </a:rPr>
              <a:t>where </a:t>
            </a:r>
            <a:r>
              <a:rPr lang="en-US" i="1" dirty="0">
                <a:latin typeface="Times New Roman" panose="02020603050405020304" pitchFamily="18" charset="0"/>
                <a:ea typeface="Times New Roman" panose="02020603050405020304" pitchFamily="18" charset="0"/>
              </a:rPr>
              <a:t>f</a:t>
            </a:r>
            <a:r>
              <a:rPr lang="en-US" i="1" baseline="-25000" dirty="0">
                <a:latin typeface="Times New Roman" panose="02020603050405020304" pitchFamily="18" charset="0"/>
                <a:ea typeface="Times New Roman" panose="02020603050405020304" pitchFamily="18" charset="0"/>
              </a:rPr>
              <a:t>s</a:t>
            </a:r>
            <a:r>
              <a:rPr lang="en-US" dirty="0">
                <a:latin typeface="Times New Roman" panose="02020603050405020304" pitchFamily="18" charset="0"/>
                <a:ea typeface="Times New Roman" panose="02020603050405020304" pitchFamily="18" charset="0"/>
              </a:rPr>
              <a:t> is the sampling frequency.</a:t>
            </a:r>
            <a:endParaRPr lang="en-US" dirty="0">
              <a:effectLst/>
              <a:latin typeface="Times New Roman" panose="02020603050405020304" pitchFamily="18" charset="0"/>
              <a:ea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a:defRPr/>
            </a:pPr>
            <a:fld id="{AE897305-FFD4-478F-8070-5C5388E8EB3D}" type="slidenum">
              <a:rPr lang="en-US" altLang="en-US" smtClean="0"/>
              <a:pPr>
                <a:defRPr/>
              </a:pPr>
              <a:t>13</a:t>
            </a:fld>
            <a:r>
              <a:rPr lang="en-US" altLang="en-US"/>
              <a:t>/14</a:t>
            </a:r>
            <a:endParaRPr lang="en-CA" altLang="en-US" dirty="0"/>
          </a:p>
        </p:txBody>
      </p:sp>
    </p:spTree>
    <p:extLst>
      <p:ext uri="{BB962C8B-B14F-4D97-AF65-F5344CB8AC3E}">
        <p14:creationId xmlns:p14="http://schemas.microsoft.com/office/powerpoint/2010/main" val="109617690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669" t="2688" r="6388"/>
          <a:stretch/>
        </p:blipFill>
        <p:spPr>
          <a:xfrm>
            <a:off x="141139" y="1546950"/>
            <a:ext cx="5024903" cy="4013200"/>
          </a:xfrm>
          <a:prstGeom prst="rect">
            <a:avLst/>
          </a:prstGeom>
        </p:spPr>
      </p:pic>
      <p:sp>
        <p:nvSpPr>
          <p:cNvPr id="99330" name="Rectangle 2"/>
          <p:cNvSpPr>
            <a:spLocks noGrp="1" noChangeArrowheads="1"/>
          </p:cNvSpPr>
          <p:nvPr>
            <p:ph type="title" idx="4294967295"/>
          </p:nvPr>
        </p:nvSpPr>
        <p:spPr>
          <a:xfrm>
            <a:off x="457200" y="304800"/>
            <a:ext cx="8229600" cy="685800"/>
          </a:xfrm>
        </p:spPr>
        <p:txBody>
          <a:bodyPr/>
          <a:lstStyle/>
          <a:p>
            <a:pPr eaLnBrk="1" hangingPunct="1"/>
            <a:r>
              <a:rPr lang="en-US" altLang="is-IS" cap="all" dirty="0"/>
              <a:t>Sampling rate</a:t>
            </a:r>
          </a:p>
        </p:txBody>
      </p:sp>
      <p:sp>
        <p:nvSpPr>
          <p:cNvPr id="99334" name="Rectangle 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s-IS"/>
          </a:p>
        </p:txBody>
      </p:sp>
      <p:sp>
        <p:nvSpPr>
          <p:cNvPr id="2" name="Rectangle 4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3"/>
          <p:cNvSpPr txBox="1">
            <a:spLocks noChangeArrowheads="1"/>
          </p:cNvSpPr>
          <p:nvPr/>
        </p:nvSpPr>
        <p:spPr>
          <a:xfrm>
            <a:off x="76200" y="1143000"/>
            <a:ext cx="8991600" cy="3962400"/>
          </a:xfrm>
          <a:prstGeom prst="rect">
            <a:avLst/>
          </a:prstGeom>
        </p:spPr>
        <p:txBody>
          <a:bodyPr/>
          <a:lstStyle>
            <a:lvl1pPr marL="342900" indent="-342900" algn="l" rtl="0" eaLnBrk="0" fontAlgn="base" hangingPunct="0">
              <a:spcBef>
                <a:spcPct val="20000"/>
              </a:spcBef>
              <a:spcAft>
                <a:spcPct val="0"/>
              </a:spcAft>
              <a:buClr>
                <a:srgbClr val="077C97"/>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is-IS" sz="2000" dirty="0"/>
          </a:p>
        </p:txBody>
      </p:sp>
      <p:cxnSp>
        <p:nvCxnSpPr>
          <p:cNvPr id="10" name="AutoShape 36"/>
          <p:cNvCxnSpPr>
            <a:cxnSpLocks noChangeShapeType="1"/>
          </p:cNvCxnSpPr>
          <p:nvPr/>
        </p:nvCxnSpPr>
        <p:spPr bwMode="auto">
          <a:xfrm flipH="1">
            <a:off x="4945380" y="2518410"/>
            <a:ext cx="374650" cy="210185"/>
          </a:xfrm>
          <a:prstGeom prst="straightConnector1">
            <a:avLst/>
          </a:prstGeom>
          <a:noFill/>
          <a:ln w="9525">
            <a:solidFill>
              <a:schemeClr val="tx1">
                <a:lumMod val="100000"/>
                <a:lumOff val="0"/>
              </a:schemeClr>
            </a:solidFill>
            <a:round/>
            <a:headEnd/>
            <a:tailEnd type="triangle" w="med" len="lg"/>
          </a:ln>
          <a:extLst>
            <a:ext uri="{909E8E84-426E-40DD-AFC4-6F175D3DCCD1}">
              <a14:hiddenFill xmlns:a14="http://schemas.microsoft.com/office/drawing/2010/main">
                <a:noFill/>
              </a14:hiddenFill>
            </a:ext>
          </a:extLst>
        </p:spPr>
      </p:cxnSp>
      <p:sp>
        <p:nvSpPr>
          <p:cNvPr id="11" name="Text Box 37"/>
          <p:cNvSpPr txBox="1">
            <a:spLocks noChangeArrowheads="1"/>
          </p:cNvSpPr>
          <p:nvPr/>
        </p:nvSpPr>
        <p:spPr bwMode="auto">
          <a:xfrm>
            <a:off x="5257800" y="2362200"/>
            <a:ext cx="1143000" cy="292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dirty="0">
                <a:effectLst/>
                <a:latin typeface="Times New Roman" panose="02020603050405020304" pitchFamily="18" charset="0"/>
                <a:ea typeface="Times New Roman" panose="02020603050405020304" pitchFamily="18" charset="0"/>
              </a:rPr>
              <a:t>True Signal</a:t>
            </a:r>
          </a:p>
        </p:txBody>
      </p:sp>
      <p:cxnSp>
        <p:nvCxnSpPr>
          <p:cNvPr id="14" name="AutoShape 40"/>
          <p:cNvCxnSpPr>
            <a:cxnSpLocks noChangeShapeType="1"/>
          </p:cNvCxnSpPr>
          <p:nvPr/>
        </p:nvCxnSpPr>
        <p:spPr bwMode="auto">
          <a:xfrm flipH="1">
            <a:off x="1112204" y="1460500"/>
            <a:ext cx="411796" cy="403950"/>
          </a:xfrm>
          <a:prstGeom prst="straightConnector1">
            <a:avLst/>
          </a:prstGeom>
          <a:noFill/>
          <a:ln w="9525">
            <a:solidFill>
              <a:schemeClr val="tx1">
                <a:lumMod val="100000"/>
                <a:lumOff val="0"/>
              </a:schemeClr>
            </a:solidFill>
            <a:round/>
            <a:headEnd/>
            <a:tailEnd type="triangle" w="med" len="lg"/>
          </a:ln>
          <a:extLst>
            <a:ext uri="{909E8E84-426E-40DD-AFC4-6F175D3DCCD1}">
              <a14:hiddenFill xmlns:a14="http://schemas.microsoft.com/office/drawing/2010/main">
                <a:noFill/>
              </a14:hiddenFill>
            </a:ext>
          </a:extLst>
        </p:spPr>
      </p:cxnSp>
      <p:sp>
        <p:nvSpPr>
          <p:cNvPr id="15" name="Text Box 41"/>
          <p:cNvSpPr txBox="1">
            <a:spLocks noChangeArrowheads="1"/>
          </p:cNvSpPr>
          <p:nvPr/>
        </p:nvSpPr>
        <p:spPr bwMode="auto">
          <a:xfrm>
            <a:off x="1256665" y="1167765"/>
            <a:ext cx="1380490" cy="292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600" dirty="0">
                <a:effectLst/>
                <a:latin typeface="Times New Roman" panose="02020603050405020304" pitchFamily="18" charset="0"/>
                <a:ea typeface="Times New Roman" panose="02020603050405020304" pitchFamily="18" charset="0"/>
              </a:rPr>
              <a:t>Sampled Data</a:t>
            </a:r>
          </a:p>
        </p:txBody>
      </p:sp>
      <p:sp>
        <p:nvSpPr>
          <p:cNvPr id="3" name="Rectangle 2"/>
          <p:cNvSpPr/>
          <p:nvPr/>
        </p:nvSpPr>
        <p:spPr>
          <a:xfrm>
            <a:off x="5242242" y="3014967"/>
            <a:ext cx="3749358" cy="830997"/>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The 10 Hz sine wave is accurately captured.</a:t>
            </a:r>
            <a:endParaRPr lang="en-US" dirty="0"/>
          </a:p>
        </p:txBody>
      </p:sp>
      <p:sp>
        <p:nvSpPr>
          <p:cNvPr id="4" name="Rectangle 3"/>
          <p:cNvSpPr/>
          <p:nvPr/>
        </p:nvSpPr>
        <p:spPr>
          <a:xfrm>
            <a:off x="605630" y="5446402"/>
            <a:ext cx="5109369" cy="338554"/>
          </a:xfrm>
          <a:prstGeom prst="rect">
            <a:avLst/>
          </a:prstGeom>
        </p:spPr>
        <p:txBody>
          <a:bodyPr wrap="square">
            <a:spAutoFit/>
          </a:bodyPr>
          <a:lstStyle/>
          <a:p>
            <a:r>
              <a:rPr lang="en-US" sz="1600" b="1" dirty="0">
                <a:latin typeface="Times New Roman" panose="02020603050405020304" pitchFamily="18" charset="0"/>
                <a:ea typeface="Times New Roman" panose="02020603050405020304" pitchFamily="18" charset="0"/>
              </a:rPr>
              <a:t>Sampling of a 10 Hz sine wave at 20 Hz.</a:t>
            </a:r>
            <a:endParaRPr lang="en-US" sz="1600" dirty="0"/>
          </a:p>
        </p:txBody>
      </p:sp>
      <p:sp>
        <p:nvSpPr>
          <p:cNvPr id="17" name="Rectangle 16"/>
          <p:cNvSpPr/>
          <p:nvPr/>
        </p:nvSpPr>
        <p:spPr>
          <a:xfrm>
            <a:off x="5272454" y="4050447"/>
            <a:ext cx="3966697" cy="1785104"/>
          </a:xfrm>
          <a:prstGeom prst="rect">
            <a:avLst/>
          </a:prstGeom>
        </p:spPr>
        <p:txBody>
          <a:bodyPr wrap="square">
            <a:spAutoFit/>
          </a:bodyPr>
          <a:lstStyle/>
          <a:p>
            <a:r>
              <a:rPr lang="en-US" sz="2200" dirty="0">
                <a:solidFill>
                  <a:srgbClr val="00B050"/>
                </a:solidFill>
                <a:latin typeface="Times New Roman" panose="02020603050405020304" pitchFamily="18" charset="0"/>
                <a:ea typeface="Times New Roman" panose="02020603050405020304" pitchFamily="18" charset="0"/>
              </a:rPr>
              <a:t>As a rule-of-thumb we want to keep the sampling frequency at 10x the highest frequency we expect in the signal we are measuring.</a:t>
            </a:r>
            <a:endParaRPr lang="en-US" sz="2200" dirty="0">
              <a:solidFill>
                <a:srgbClr val="00B050"/>
              </a:solidFill>
            </a:endParaRPr>
          </a:p>
        </p:txBody>
      </p:sp>
      <p:sp>
        <p:nvSpPr>
          <p:cNvPr id="8" name="Slide Number Placeholder 7"/>
          <p:cNvSpPr>
            <a:spLocks noGrp="1"/>
          </p:cNvSpPr>
          <p:nvPr>
            <p:ph type="sldNum" sz="quarter" idx="10"/>
          </p:nvPr>
        </p:nvSpPr>
        <p:spPr/>
        <p:txBody>
          <a:bodyPr/>
          <a:lstStyle/>
          <a:p>
            <a:pPr>
              <a:defRPr/>
            </a:pPr>
            <a:fld id="{AE897305-FFD4-478F-8070-5C5388E8EB3D}" type="slidenum">
              <a:rPr lang="en-US" altLang="en-US" smtClean="0"/>
              <a:pPr>
                <a:defRPr/>
              </a:pPr>
              <a:t>14</a:t>
            </a:fld>
            <a:r>
              <a:rPr lang="en-US" altLang="en-US"/>
              <a:t>/14</a:t>
            </a:r>
            <a:endParaRPr lang="en-CA" altLang="en-US" dirty="0"/>
          </a:p>
        </p:txBody>
      </p:sp>
    </p:spTree>
    <p:extLst>
      <p:ext uri="{BB962C8B-B14F-4D97-AF65-F5344CB8AC3E}">
        <p14:creationId xmlns:p14="http://schemas.microsoft.com/office/powerpoint/2010/main" val="64637976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76200"/>
            <a:ext cx="8229600" cy="990600"/>
          </a:xfrm>
        </p:spPr>
        <p:txBody>
          <a:bodyPr/>
          <a:lstStyle/>
          <a:p>
            <a:pPr eaLnBrk="1" hangingPunct="1"/>
            <a:r>
              <a:rPr lang="en-US" altLang="is-IS" dirty="0"/>
              <a:t>INTRODUCTION</a:t>
            </a:r>
          </a:p>
        </p:txBody>
      </p:sp>
      <p:sp>
        <p:nvSpPr>
          <p:cNvPr id="45059" name="Rectangle 3"/>
          <p:cNvSpPr>
            <a:spLocks noGrp="1" noChangeArrowheads="1"/>
          </p:cNvSpPr>
          <p:nvPr>
            <p:ph type="body" idx="1"/>
          </p:nvPr>
        </p:nvSpPr>
        <p:spPr>
          <a:xfrm>
            <a:off x="0" y="1066800"/>
            <a:ext cx="9144000" cy="5029200"/>
          </a:xfrm>
        </p:spPr>
        <p:txBody>
          <a:bodyPr/>
          <a:lstStyle/>
          <a:p>
            <a:r>
              <a:rPr lang="en-US" sz="2400" dirty="0"/>
              <a:t>This workshop is about spectral analysis—determining the frequency components of a time-varying signal—and using the results to make decisions about selecting sensors, filters, and DAS sampling rates.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It is not clear at all from this signal, what might wrong.</a:t>
            </a:r>
          </a:p>
          <a:p>
            <a:pPr marL="0" indent="0">
              <a:buNone/>
            </a:pPr>
            <a:endParaRPr lang="en-US" altLang="is-IS" sz="2100" dirty="0"/>
          </a:p>
          <a:p>
            <a:pPr lvl="1"/>
            <a:endParaRPr lang="en-US" altLang="is-IS" sz="2100" dirty="0"/>
          </a:p>
        </p:txBody>
      </p:sp>
      <p:sp>
        <p:nvSpPr>
          <p:cNvPr id="45075" name="Rectangle 19"/>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s-IS"/>
          </a:p>
        </p:txBody>
      </p:sp>
      <p:pic>
        <p:nvPicPr>
          <p:cNvPr id="13" name="Picture 12"/>
          <p:cNvPicPr/>
          <p:nvPr/>
        </p:nvPicPr>
        <p:blipFill rotWithShape="1">
          <a:blip r:embed="rId3">
            <a:extLst>
              <a:ext uri="{28A0092B-C50C-407E-A947-70E740481C1C}">
                <a14:useLocalDpi xmlns:a14="http://schemas.microsoft.com/office/drawing/2010/main" val="0"/>
              </a:ext>
            </a:extLst>
          </a:blip>
          <a:srcRect t="2439"/>
          <a:stretch/>
        </p:blipFill>
        <p:spPr bwMode="auto">
          <a:xfrm>
            <a:off x="990600" y="2286000"/>
            <a:ext cx="3775372" cy="3048001"/>
          </a:xfrm>
          <a:prstGeom prst="rect">
            <a:avLst/>
          </a:prstGeom>
          <a:noFill/>
          <a:ln>
            <a:noFill/>
          </a:ln>
        </p:spPr>
      </p:pic>
      <p:pic>
        <p:nvPicPr>
          <p:cNvPr id="14" name="Picture 13"/>
          <p:cNvPicPr/>
          <p:nvPr/>
        </p:nvPicPr>
        <p:blipFill>
          <a:blip r:embed="rId4">
            <a:extLst>
              <a:ext uri="{28A0092B-C50C-407E-A947-70E740481C1C}">
                <a14:useLocalDpi xmlns:a14="http://schemas.microsoft.com/office/drawing/2010/main" val="0"/>
              </a:ext>
            </a:extLst>
          </a:blip>
          <a:srcRect/>
          <a:stretch>
            <a:fillRect/>
          </a:stretch>
        </p:blipFill>
        <p:spPr bwMode="auto">
          <a:xfrm>
            <a:off x="4478728" y="2234566"/>
            <a:ext cx="3750872" cy="3100772"/>
          </a:xfrm>
          <a:prstGeom prst="rect">
            <a:avLst/>
          </a:prstGeom>
          <a:noFill/>
          <a:ln>
            <a:noFill/>
          </a:ln>
        </p:spPr>
      </p:pic>
      <p:sp>
        <p:nvSpPr>
          <p:cNvPr id="7" name="Rectangle 6"/>
          <p:cNvSpPr/>
          <p:nvPr/>
        </p:nvSpPr>
        <p:spPr>
          <a:xfrm>
            <a:off x="457200" y="5334000"/>
            <a:ext cx="8417169" cy="729430"/>
          </a:xfrm>
          <a:prstGeom prst="rect">
            <a:avLst/>
          </a:prstGeom>
        </p:spPr>
        <p:txBody>
          <a:bodyPr wrap="square">
            <a:spAutoFit/>
          </a:bodyPr>
          <a:lstStyle/>
          <a:p>
            <a:pPr marL="91440">
              <a:lnSpc>
                <a:spcPct val="115000"/>
              </a:lnSpc>
              <a:spcAft>
                <a:spcPts val="0"/>
              </a:spcAft>
              <a:tabLst>
                <a:tab pos="2971800" algn="ctr"/>
              </a:tabLst>
            </a:pPr>
            <a:r>
              <a:rPr lang="en-US" sz="1800" dirty="0">
                <a:latin typeface="Times New Roman" panose="02020603050405020304" pitchFamily="18" charset="0"/>
                <a:ea typeface="Times New Roman" panose="02020603050405020304" pitchFamily="18" charset="0"/>
              </a:rPr>
              <a:t>Vertical component of engine acceleration as a function of time during the engine test: </a:t>
            </a:r>
          </a:p>
          <a:p>
            <a:pPr marL="91440">
              <a:lnSpc>
                <a:spcPct val="115000"/>
              </a:lnSpc>
              <a:spcAft>
                <a:spcPts val="0"/>
              </a:spcAft>
              <a:tabLst>
                <a:tab pos="2971800" algn="ctr"/>
              </a:tabLst>
            </a:pPr>
            <a:r>
              <a:rPr lang="en-US" sz="1800" dirty="0">
                <a:latin typeface="Times New Roman" panose="02020603050405020304" pitchFamily="18" charset="0"/>
                <a:ea typeface="Times New Roman" panose="02020603050405020304" pitchFamily="18" charset="0"/>
              </a:rPr>
              <a:t>time domain and frequency domain.</a:t>
            </a:r>
            <a:endParaRPr lang="en-US" sz="1800" dirty="0">
              <a:effectLst/>
              <a:latin typeface="Times New Roman" panose="02020603050405020304" pitchFamily="18" charset="0"/>
              <a:ea typeface="Times New Roman" panose="02020603050405020304" pitchFamily="18" charset="0"/>
            </a:endParaRPr>
          </a:p>
        </p:txBody>
      </p:sp>
      <p:sp>
        <p:nvSpPr>
          <p:cNvPr id="2" name="Slide Number Placeholder 1"/>
          <p:cNvSpPr>
            <a:spLocks noGrp="1"/>
          </p:cNvSpPr>
          <p:nvPr>
            <p:ph type="sldNum" sz="quarter" idx="10"/>
          </p:nvPr>
        </p:nvSpPr>
        <p:spPr/>
        <p:txBody>
          <a:bodyPr/>
          <a:lstStyle/>
          <a:p>
            <a:pPr>
              <a:defRPr/>
            </a:pPr>
            <a:fld id="{6DC116F3-5915-4C69-AB82-BEB5E0EFC5F4}" type="slidenum">
              <a:rPr lang="en-US" altLang="en-US" smtClean="0"/>
              <a:pPr>
                <a:defRPr/>
              </a:pPr>
              <a:t>2</a:t>
            </a:fld>
            <a:r>
              <a:rPr lang="en-US" altLang="en-US"/>
              <a:t>/14</a:t>
            </a:r>
            <a:endParaRPr lang="en-CA" altLang="en-US" dirty="0"/>
          </a:p>
        </p:txBody>
      </p:sp>
    </p:spTree>
    <p:extLst>
      <p:ext uri="{BB962C8B-B14F-4D97-AF65-F5344CB8AC3E}">
        <p14:creationId xmlns:p14="http://schemas.microsoft.com/office/powerpoint/2010/main" val="169531069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76200"/>
            <a:ext cx="8229600" cy="990600"/>
          </a:xfrm>
        </p:spPr>
        <p:txBody>
          <a:bodyPr/>
          <a:lstStyle/>
          <a:p>
            <a:pPr eaLnBrk="1" hangingPunct="1"/>
            <a:r>
              <a:rPr lang="en-US" altLang="is-IS" dirty="0"/>
              <a:t>BASICS</a:t>
            </a:r>
          </a:p>
        </p:txBody>
      </p:sp>
      <p:sp>
        <p:nvSpPr>
          <p:cNvPr id="45075" name="Rectangle 19"/>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s-IS"/>
          </a:p>
        </p:txBody>
      </p:sp>
      <p:sp>
        <p:nvSpPr>
          <p:cNvPr id="7" name="Rectangle 6"/>
          <p:cNvSpPr/>
          <p:nvPr/>
        </p:nvSpPr>
        <p:spPr>
          <a:xfrm>
            <a:off x="454268" y="1312127"/>
            <a:ext cx="7470531" cy="2677656"/>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Let us first recall the form of a sine wave.</a:t>
            </a: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p>
        </p:txBody>
      </p:sp>
      <p:sp>
        <p:nvSpPr>
          <p:cNvPr id="8" name="Rectangle 39"/>
          <p:cNvSpPr>
            <a:spLocks noChangeArrowheads="1"/>
          </p:cNvSpPr>
          <p:nvPr/>
        </p:nvSpPr>
        <p:spPr bwMode="auto">
          <a:xfrm>
            <a:off x="14478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4184173204"/>
              </p:ext>
            </p:extLst>
          </p:nvPr>
        </p:nvGraphicFramePr>
        <p:xfrm>
          <a:off x="1370013" y="1938338"/>
          <a:ext cx="3963987" cy="603183"/>
        </p:xfrm>
        <a:graphic>
          <a:graphicData uri="http://schemas.openxmlformats.org/presentationml/2006/ole">
            <mc:AlternateContent xmlns:mc="http://schemas.openxmlformats.org/markup-compatibility/2006">
              <mc:Choice xmlns:v="urn:schemas-microsoft-com:vml" Requires="v">
                <p:oleObj spid="_x0000_s3164" name="Equation" r:id="rId4" imgW="2095200" imgH="304560" progId="Equation.3">
                  <p:embed/>
                </p:oleObj>
              </mc:Choice>
              <mc:Fallback>
                <p:oleObj name="Equation" r:id="rId4" imgW="2095200" imgH="304560" progId="Equation.3">
                  <p:embed/>
                  <p:pic>
                    <p:nvPicPr>
                      <p:cNvPr id="0" name="Object 38"/>
                      <p:cNvPicPr>
                        <a:picLocks noChangeAspect="1" noChangeArrowheads="1"/>
                      </p:cNvPicPr>
                      <p:nvPr/>
                    </p:nvPicPr>
                    <p:blipFill>
                      <a:blip r:embed="rId5"/>
                      <a:srcRect/>
                      <a:stretch>
                        <a:fillRect/>
                      </a:stretch>
                    </p:blipFill>
                    <p:spPr bwMode="auto">
                      <a:xfrm>
                        <a:off x="1370013" y="1938338"/>
                        <a:ext cx="3963987" cy="603183"/>
                      </a:xfrm>
                      <a:prstGeom prst="rect">
                        <a:avLst/>
                      </a:prstGeom>
                      <a:noFill/>
                    </p:spPr>
                  </p:pic>
                </p:oleObj>
              </mc:Fallback>
            </mc:AlternateContent>
          </a:graphicData>
        </a:graphic>
      </p:graphicFrame>
      <p:sp>
        <p:nvSpPr>
          <p:cNvPr id="12" name="Rectangle 11"/>
          <p:cNvSpPr/>
          <p:nvPr/>
        </p:nvSpPr>
        <p:spPr>
          <a:xfrm>
            <a:off x="228600" y="2895601"/>
            <a:ext cx="8458200" cy="1569660"/>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where </a:t>
            </a:r>
            <a:r>
              <a:rPr lang="en-US" i="1" dirty="0" err="1">
                <a:latin typeface="Times New Roman" panose="02020603050405020304" pitchFamily="18" charset="0"/>
                <a:ea typeface="Times New Roman" panose="02020603050405020304" pitchFamily="18" charset="0"/>
              </a:rPr>
              <a:t>x</a:t>
            </a:r>
            <a:r>
              <a:rPr lang="en-US" i="1" baseline="-25000" dirty="0" err="1">
                <a:latin typeface="Times New Roman" panose="02020603050405020304" pitchFamily="18" charset="0"/>
                <a:ea typeface="Times New Roman" panose="02020603050405020304" pitchFamily="18" charset="0"/>
              </a:rPr>
              <a:t>DC</a:t>
            </a:r>
            <a:r>
              <a:rPr lang="en-US" dirty="0">
                <a:latin typeface="Times New Roman" panose="02020603050405020304" pitchFamily="18" charset="0"/>
                <a:ea typeface="Times New Roman" panose="02020603050405020304" pitchFamily="18" charset="0"/>
              </a:rPr>
              <a:t> is the offset, </a:t>
            </a:r>
            <a:r>
              <a:rPr lang="en-US" i="1" dirty="0">
                <a:latin typeface="Times New Roman" panose="02020603050405020304" pitchFamily="18" charset="0"/>
                <a:ea typeface="Times New Roman" panose="02020603050405020304" pitchFamily="18" charset="0"/>
              </a:rPr>
              <a:t>A</a:t>
            </a:r>
            <a:r>
              <a:rPr lang="en-US" dirty="0">
                <a:latin typeface="Times New Roman" panose="02020603050405020304" pitchFamily="18" charset="0"/>
                <a:ea typeface="Times New Roman" panose="02020603050405020304" pitchFamily="18" charset="0"/>
              </a:rPr>
              <a:t> is amplitude (units of the </a:t>
            </a:r>
            <a:r>
              <a:rPr lang="en-US" dirty="0" err="1">
                <a:latin typeface="Times New Roman" panose="02020603050405020304" pitchFamily="18" charset="0"/>
                <a:ea typeface="Times New Roman" panose="02020603050405020304" pitchFamily="18" charset="0"/>
              </a:rPr>
              <a:t>measurand</a:t>
            </a:r>
            <a:r>
              <a:rPr lang="en-US" dirty="0">
                <a:latin typeface="Times New Roman" panose="02020603050405020304" pitchFamily="18" charset="0"/>
                <a:ea typeface="Times New Roman" panose="02020603050405020304" pitchFamily="18" charset="0"/>
              </a:rPr>
              <a:t>), </a:t>
            </a:r>
            <a:r>
              <a:rPr lang="en-US" dirty="0">
                <a:latin typeface="Symbol" panose="05050102010706020507" pitchFamily="18" charset="2"/>
                <a:ea typeface="Times New Roman" panose="02020603050405020304" pitchFamily="18" charset="0"/>
                <a:cs typeface="Times New Roman" panose="02020603050405020304" pitchFamily="18" charset="0"/>
              </a:rPr>
              <a:t>w</a:t>
            </a:r>
            <a:r>
              <a:rPr lang="en-US" dirty="0">
                <a:latin typeface="Times New Roman" panose="02020603050405020304" pitchFamily="18" charset="0"/>
                <a:ea typeface="Times New Roman" panose="02020603050405020304" pitchFamily="18" charset="0"/>
              </a:rPr>
              <a:t> is frequency (rad/s), and </a:t>
            </a:r>
            <a:r>
              <a:rPr lang="en-US" dirty="0">
                <a:latin typeface="Symbol" panose="05050102010706020507" pitchFamily="18" charset="2"/>
                <a:ea typeface="Times New Roman" panose="02020603050405020304" pitchFamily="18" charset="0"/>
                <a:cs typeface="Times New Roman" panose="02020603050405020304" pitchFamily="18" charset="0"/>
              </a:rPr>
              <a:t>f</a:t>
            </a:r>
            <a:r>
              <a:rPr lang="en-US" dirty="0">
                <a:latin typeface="Times New Roman" panose="02020603050405020304" pitchFamily="18" charset="0"/>
                <a:ea typeface="Times New Roman" panose="02020603050405020304" pitchFamily="18" charset="0"/>
              </a:rPr>
              <a:t> the phase shift (rad). Phase can be positive (</a:t>
            </a:r>
            <a:r>
              <a:rPr lang="en-US" i="1" dirty="0">
                <a:latin typeface="Times New Roman" panose="02020603050405020304" pitchFamily="18" charset="0"/>
                <a:ea typeface="Times New Roman" panose="02020603050405020304" pitchFamily="18" charset="0"/>
              </a:rPr>
              <a:t>lead</a:t>
            </a:r>
            <a:r>
              <a:rPr lang="en-US" dirty="0">
                <a:latin typeface="Times New Roman" panose="02020603050405020304" pitchFamily="18" charset="0"/>
                <a:ea typeface="Times New Roman" panose="02020603050405020304" pitchFamily="18" charset="0"/>
              </a:rPr>
              <a:t>) or negative (</a:t>
            </a:r>
            <a:r>
              <a:rPr lang="en-US" i="1" dirty="0">
                <a:latin typeface="Times New Roman" panose="02020603050405020304" pitchFamily="18" charset="0"/>
                <a:ea typeface="Times New Roman" panose="02020603050405020304" pitchFamily="18" charset="0"/>
              </a:rPr>
              <a:t>lag</a:t>
            </a:r>
            <a:r>
              <a:rPr lang="en-US" dirty="0">
                <a:latin typeface="Times New Roman" panose="02020603050405020304" pitchFamily="18" charset="0"/>
                <a:ea typeface="Times New Roman" panose="02020603050405020304" pitchFamily="18" charset="0"/>
              </a:rPr>
              <a:t>). Negative phase corresponds to a time </a:t>
            </a:r>
            <a:r>
              <a:rPr lang="en-US" i="1" dirty="0">
                <a:latin typeface="Times New Roman" panose="02020603050405020304" pitchFamily="18" charset="0"/>
                <a:ea typeface="Times New Roman" panose="02020603050405020304" pitchFamily="18" charset="0"/>
              </a:rPr>
              <a:t>delay</a:t>
            </a:r>
            <a:endParaRPr lang="en-US" dirty="0"/>
          </a:p>
        </p:txBody>
      </p:sp>
      <p:pic>
        <p:nvPicPr>
          <p:cNvPr id="19" name="Picture 18"/>
          <p:cNvPicPr/>
          <p:nvPr/>
        </p:nvPicPr>
        <p:blipFill>
          <a:blip r:embed="rId6"/>
          <a:stretch>
            <a:fillRect/>
          </a:stretch>
        </p:blipFill>
        <p:spPr>
          <a:xfrm>
            <a:off x="381000" y="4523024"/>
            <a:ext cx="5539348" cy="2182576"/>
          </a:xfrm>
          <a:prstGeom prst="rect">
            <a:avLst/>
          </a:prstGeom>
        </p:spPr>
      </p:pic>
      <p:sp>
        <p:nvSpPr>
          <p:cNvPr id="1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45"/>
          <p:cNvSpPr>
            <a:spLocks noChangeArrowheads="1"/>
          </p:cNvSpPr>
          <p:nvPr/>
        </p:nvSpPr>
        <p:spPr bwMode="auto">
          <a:xfrm>
            <a:off x="6400800" y="543877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 name="Object 19"/>
          <p:cNvGraphicFramePr>
            <a:graphicFrameLocks noChangeAspect="1"/>
          </p:cNvGraphicFramePr>
          <p:nvPr>
            <p:extLst>
              <p:ext uri="{D42A27DB-BD31-4B8C-83A1-F6EECF244321}">
                <p14:modId xmlns:p14="http://schemas.microsoft.com/office/powerpoint/2010/main" val="1605454881"/>
              </p:ext>
            </p:extLst>
          </p:nvPr>
        </p:nvGraphicFramePr>
        <p:xfrm>
          <a:off x="5733115" y="4897438"/>
          <a:ext cx="3029885" cy="921146"/>
        </p:xfrm>
        <a:graphic>
          <a:graphicData uri="http://schemas.openxmlformats.org/presentationml/2006/ole">
            <mc:AlternateContent xmlns:mc="http://schemas.openxmlformats.org/markup-compatibility/2006">
              <mc:Choice xmlns:v="urn:schemas-microsoft-com:vml" Requires="v">
                <p:oleObj spid="_x0000_s3165" name="Equation" r:id="rId7" imgW="2514600" imgH="761760" progId="Equation.3">
                  <p:embed/>
                </p:oleObj>
              </mc:Choice>
              <mc:Fallback>
                <p:oleObj name="Equation" r:id="rId7" imgW="2514600" imgH="761760" progId="Equation.3">
                  <p:embed/>
                  <p:pic>
                    <p:nvPicPr>
                      <p:cNvPr id="0" name="Object 44"/>
                      <p:cNvPicPr>
                        <a:picLocks noChangeAspect="1" noChangeArrowheads="1"/>
                      </p:cNvPicPr>
                      <p:nvPr/>
                    </p:nvPicPr>
                    <p:blipFill>
                      <a:blip r:embed="rId8"/>
                      <a:srcRect/>
                      <a:stretch>
                        <a:fillRect/>
                      </a:stretch>
                    </p:blipFill>
                    <p:spPr bwMode="auto">
                      <a:xfrm>
                        <a:off x="5733115" y="4897438"/>
                        <a:ext cx="3029885" cy="921146"/>
                      </a:xfrm>
                      <a:prstGeom prst="rect">
                        <a:avLst/>
                      </a:prstGeom>
                      <a:noFill/>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6DC116F3-5915-4C69-AB82-BEB5E0EFC5F4}" type="slidenum">
              <a:rPr lang="en-US" altLang="en-US" smtClean="0"/>
              <a:pPr>
                <a:defRPr/>
              </a:pPr>
              <a:t>3</a:t>
            </a:fld>
            <a:r>
              <a:rPr lang="en-US" altLang="en-US"/>
              <a:t>/14</a:t>
            </a:r>
            <a:endParaRPr lang="en-CA" altLang="en-US" dirty="0"/>
          </a:p>
        </p:txBody>
      </p:sp>
    </p:spTree>
    <p:extLst>
      <p:ext uri="{BB962C8B-B14F-4D97-AF65-F5344CB8AC3E}">
        <p14:creationId xmlns:p14="http://schemas.microsoft.com/office/powerpoint/2010/main" val="263052445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76200"/>
            <a:ext cx="8229600" cy="990600"/>
          </a:xfrm>
        </p:spPr>
        <p:txBody>
          <a:bodyPr/>
          <a:lstStyle/>
          <a:p>
            <a:pPr eaLnBrk="1" hangingPunct="1"/>
            <a:r>
              <a:rPr lang="en-US" altLang="is-IS" dirty="0"/>
              <a:t>BASICS</a:t>
            </a:r>
            <a:br>
              <a:rPr lang="en-US" altLang="is-IS" dirty="0"/>
            </a:br>
            <a:r>
              <a:rPr lang="en-US" altLang="is-IS" dirty="0"/>
              <a:t>Nomenclature review</a:t>
            </a:r>
          </a:p>
        </p:txBody>
      </p:sp>
      <p:sp>
        <p:nvSpPr>
          <p:cNvPr id="45075" name="Rectangle 19"/>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s-IS"/>
          </a:p>
        </p:txBody>
      </p:sp>
      <p:sp>
        <p:nvSpPr>
          <p:cNvPr id="6" name="Rectangle 5"/>
          <p:cNvSpPr/>
          <p:nvPr/>
        </p:nvSpPr>
        <p:spPr>
          <a:xfrm>
            <a:off x="152400" y="1265080"/>
            <a:ext cx="8839200" cy="941796"/>
          </a:xfrm>
          <a:prstGeom prst="rect">
            <a:avLst/>
          </a:prstGeom>
        </p:spPr>
        <p:txBody>
          <a:bodyPr wrap="square">
            <a:spAutoFit/>
          </a:bodyPr>
          <a:lstStyle/>
          <a:p>
            <a:pPr>
              <a:lnSpc>
                <a:spcPct val="115000"/>
              </a:lnSpc>
              <a:spcAft>
                <a:spcPts val="0"/>
              </a:spcAft>
            </a:pPr>
            <a:r>
              <a:rPr lang="en-US" dirty="0">
                <a:latin typeface="Times New Roman" panose="02020603050405020304" pitchFamily="18" charset="0"/>
                <a:ea typeface="Times New Roman" panose="02020603050405020304" pitchFamily="18" charset="0"/>
              </a:rPr>
              <a:t>Identify each of the following terms on the graph and specify their numerical values using the graph and the equation:</a:t>
            </a:r>
            <a:endParaRPr lang="en-US"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tangle 8"/>
              <p:cNvSpPr/>
              <p:nvPr/>
            </p:nvSpPr>
            <p:spPr>
              <a:xfrm>
                <a:off x="2286000" y="2250673"/>
                <a:ext cx="4191000" cy="7199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r>
                        <a:rPr lang="en-US" i="0">
                          <a:latin typeface="Cambria Math" panose="02040503050406030204" pitchFamily="18" charset="0"/>
                        </a:rPr>
                        <m:t>=1+3</m:t>
                      </m:r>
                      <m:func>
                        <m:funcPr>
                          <m:ctrlPr>
                            <a:rPr lang="en-US" i="1">
                              <a:latin typeface="Cambria Math" panose="02040503050406030204" pitchFamily="18" charset="0"/>
                            </a:rPr>
                          </m:ctrlPr>
                        </m:funcPr>
                        <m:fName>
                          <m:r>
                            <m:rPr>
                              <m:sty m:val="p"/>
                            </m:rPr>
                            <a:rPr lang="en-US" i="0">
                              <a:latin typeface="Cambria Math" panose="02040503050406030204" pitchFamily="18" charset="0"/>
                            </a:rPr>
                            <m:t>sin</m:t>
                          </m:r>
                        </m:fName>
                        <m:e>
                          <m:d>
                            <m:dPr>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𝑡</m:t>
                              </m:r>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𝜋</m:t>
                                  </m:r>
                                </m:num>
                                <m:den>
                                  <m:r>
                                    <a:rPr lang="en-US" i="0">
                                      <a:latin typeface="Cambria Math" panose="02040503050406030204" pitchFamily="18" charset="0"/>
                                    </a:rPr>
                                    <m:t>4</m:t>
                                  </m:r>
                                </m:den>
                              </m:f>
                            </m:e>
                          </m:d>
                        </m:e>
                      </m:func>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2286000" y="2250673"/>
                <a:ext cx="4191000" cy="719941"/>
              </a:xfrm>
              <a:prstGeom prst="rect">
                <a:avLst/>
              </a:prstGeom>
              <a:blipFill rotWithShape="0">
                <a:blip r:embed="rId3"/>
                <a:stretch>
                  <a:fillRect/>
                </a:stretch>
              </a:blipFill>
            </p:spPr>
            <p:txBody>
              <a:bodyPr/>
              <a:lstStyle/>
              <a:p>
                <a:r>
                  <a:rPr lang="en-US">
                    <a:noFill/>
                  </a:rPr>
                  <a:t> </a:t>
                </a:r>
              </a:p>
            </p:txBody>
          </p:sp>
        </mc:Fallback>
      </mc:AlternateContent>
      <p:pic>
        <p:nvPicPr>
          <p:cNvPr id="13" name="Picture 12"/>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014411"/>
            <a:ext cx="6705600" cy="3614989"/>
          </a:xfrm>
          <a:prstGeom prst="rect">
            <a:avLst/>
          </a:prstGeom>
          <a:noFill/>
          <a:ln>
            <a:noFill/>
          </a:ln>
        </p:spPr>
      </p:pic>
      <p:sp>
        <p:nvSpPr>
          <p:cNvPr id="2" name="Slide Number Placeholder 1"/>
          <p:cNvSpPr>
            <a:spLocks noGrp="1"/>
          </p:cNvSpPr>
          <p:nvPr>
            <p:ph type="sldNum" sz="quarter" idx="10"/>
          </p:nvPr>
        </p:nvSpPr>
        <p:spPr/>
        <p:txBody>
          <a:bodyPr/>
          <a:lstStyle/>
          <a:p>
            <a:pPr>
              <a:defRPr/>
            </a:pPr>
            <a:fld id="{6DC116F3-5915-4C69-AB82-BEB5E0EFC5F4}" type="slidenum">
              <a:rPr lang="en-US" altLang="en-US" smtClean="0"/>
              <a:pPr>
                <a:defRPr/>
              </a:pPr>
              <a:t>4</a:t>
            </a:fld>
            <a:r>
              <a:rPr lang="en-US" altLang="en-US"/>
              <a:t>/14</a:t>
            </a:r>
            <a:endParaRPr lang="en-CA" altLang="en-US" dirty="0"/>
          </a:p>
        </p:txBody>
      </p:sp>
    </p:spTree>
    <p:extLst>
      <p:ext uri="{BB962C8B-B14F-4D97-AF65-F5344CB8AC3E}">
        <p14:creationId xmlns:p14="http://schemas.microsoft.com/office/powerpoint/2010/main" val="268146823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4" name="Rectangle 6"/>
          <p:cNvSpPr>
            <a:spLocks noChangeArrowheads="1"/>
          </p:cNvSpPr>
          <p:nvPr/>
        </p:nvSpPr>
        <p:spPr bwMode="auto">
          <a:xfrm>
            <a:off x="7620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s-IS"/>
          </a:p>
        </p:txBody>
      </p:sp>
      <p:sp>
        <p:nvSpPr>
          <p:cNvPr id="2" name="Rectangle 4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3"/>
          <p:cNvSpPr txBox="1">
            <a:spLocks noChangeArrowheads="1"/>
          </p:cNvSpPr>
          <p:nvPr/>
        </p:nvSpPr>
        <p:spPr>
          <a:xfrm>
            <a:off x="76200" y="1295400"/>
            <a:ext cx="8991600" cy="3962400"/>
          </a:xfrm>
          <a:prstGeom prst="rect">
            <a:avLst/>
          </a:prstGeom>
        </p:spPr>
        <p:txBody>
          <a:bodyPr/>
          <a:lstStyle>
            <a:lvl1pPr marL="342900" indent="-342900" algn="l" rtl="0" eaLnBrk="0" fontAlgn="base" hangingPunct="0">
              <a:spcBef>
                <a:spcPct val="20000"/>
              </a:spcBef>
              <a:spcAft>
                <a:spcPct val="0"/>
              </a:spcAft>
              <a:buClr>
                <a:srgbClr val="077C97"/>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Any function </a:t>
            </a:r>
            <a:r>
              <a:rPr lang="en-US" sz="2400" i="1" dirty="0"/>
              <a:t>x(t)</a:t>
            </a:r>
            <a:r>
              <a:rPr lang="en-US" sz="2400" dirty="0"/>
              <a:t> can be expressed as an infinite series of sums of sine and cosine functions, called the </a:t>
            </a:r>
            <a:r>
              <a:rPr lang="en-US" sz="2400" i="1" dirty="0"/>
              <a:t>Fourier series</a:t>
            </a:r>
            <a:r>
              <a:rPr lang="en-US" sz="2400" dirty="0"/>
              <a:t>, </a:t>
            </a:r>
          </a:p>
          <a:p>
            <a:pPr marL="457200" lvl="1" indent="0">
              <a:buNone/>
            </a:pPr>
            <a:endParaRPr lang="en-US" sz="2000" dirty="0"/>
          </a:p>
          <a:p>
            <a:pPr marL="457200" lvl="1" indent="0">
              <a:buNone/>
            </a:pPr>
            <a:r>
              <a:rPr lang="en-US" sz="2000" dirty="0"/>
              <a:t>                                                                                                                 (1)</a:t>
            </a:r>
          </a:p>
        </p:txBody>
      </p:sp>
      <p:sp>
        <p:nvSpPr>
          <p:cNvPr id="8" name="Rectangle 2"/>
          <p:cNvSpPr txBox="1">
            <a:spLocks noChangeArrowheads="1"/>
          </p:cNvSpPr>
          <p:nvPr/>
        </p:nvSpPr>
        <p:spPr bwMode="auto">
          <a:xfrm>
            <a:off x="152400" y="3048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kern="1200">
                <a:solidFill>
                  <a:srgbClr val="077C97"/>
                </a:solidFill>
                <a:latin typeface="+mj-lt"/>
                <a:ea typeface="+mj-ea"/>
                <a:cs typeface="+mj-cs"/>
              </a:defRPr>
            </a:lvl1pPr>
            <a:lvl2pPr algn="l" rtl="0" eaLnBrk="0" fontAlgn="base" hangingPunct="0">
              <a:spcBef>
                <a:spcPct val="0"/>
              </a:spcBef>
              <a:spcAft>
                <a:spcPct val="0"/>
              </a:spcAft>
              <a:defRPr sz="3200">
                <a:solidFill>
                  <a:srgbClr val="077C97"/>
                </a:solidFill>
                <a:latin typeface="Arial Narrow" panose="020B0606020202030204" pitchFamily="34" charset="0"/>
              </a:defRPr>
            </a:lvl2pPr>
            <a:lvl3pPr algn="l" rtl="0" eaLnBrk="0" fontAlgn="base" hangingPunct="0">
              <a:spcBef>
                <a:spcPct val="0"/>
              </a:spcBef>
              <a:spcAft>
                <a:spcPct val="0"/>
              </a:spcAft>
              <a:defRPr sz="3200">
                <a:solidFill>
                  <a:srgbClr val="077C97"/>
                </a:solidFill>
                <a:latin typeface="Arial Narrow" panose="020B0606020202030204" pitchFamily="34" charset="0"/>
              </a:defRPr>
            </a:lvl3pPr>
            <a:lvl4pPr algn="l" rtl="0" eaLnBrk="0" fontAlgn="base" hangingPunct="0">
              <a:spcBef>
                <a:spcPct val="0"/>
              </a:spcBef>
              <a:spcAft>
                <a:spcPct val="0"/>
              </a:spcAft>
              <a:defRPr sz="3200">
                <a:solidFill>
                  <a:srgbClr val="077C97"/>
                </a:solidFill>
                <a:latin typeface="Arial Narrow" panose="020B0606020202030204" pitchFamily="34" charset="0"/>
              </a:defRPr>
            </a:lvl4pPr>
            <a:lvl5pPr algn="l" rtl="0" eaLnBrk="0" fontAlgn="base" hangingPunct="0">
              <a:spcBef>
                <a:spcPct val="0"/>
              </a:spcBef>
              <a:spcAft>
                <a:spcPct val="0"/>
              </a:spcAft>
              <a:defRPr sz="3200">
                <a:solidFill>
                  <a:srgbClr val="077C97"/>
                </a:solidFill>
                <a:latin typeface="Arial Narrow" panose="020B0606020202030204" pitchFamily="34" charset="0"/>
              </a:defRPr>
            </a:lvl5pPr>
            <a:lvl6pPr marL="457200" algn="l" rtl="0" fontAlgn="base">
              <a:spcBef>
                <a:spcPct val="0"/>
              </a:spcBef>
              <a:spcAft>
                <a:spcPct val="0"/>
              </a:spcAft>
              <a:defRPr sz="3200">
                <a:solidFill>
                  <a:srgbClr val="077C97"/>
                </a:solidFill>
                <a:latin typeface="Arial Narrow" panose="020B0606020202030204" pitchFamily="34" charset="0"/>
              </a:defRPr>
            </a:lvl6pPr>
            <a:lvl7pPr marL="914400" algn="l" rtl="0" fontAlgn="base">
              <a:spcBef>
                <a:spcPct val="0"/>
              </a:spcBef>
              <a:spcAft>
                <a:spcPct val="0"/>
              </a:spcAft>
              <a:defRPr sz="3200">
                <a:solidFill>
                  <a:srgbClr val="077C97"/>
                </a:solidFill>
                <a:latin typeface="Arial Narrow" panose="020B0606020202030204" pitchFamily="34" charset="0"/>
              </a:defRPr>
            </a:lvl7pPr>
            <a:lvl8pPr marL="1371600" algn="l" rtl="0" fontAlgn="base">
              <a:spcBef>
                <a:spcPct val="0"/>
              </a:spcBef>
              <a:spcAft>
                <a:spcPct val="0"/>
              </a:spcAft>
              <a:defRPr sz="3200">
                <a:solidFill>
                  <a:srgbClr val="077C97"/>
                </a:solidFill>
                <a:latin typeface="Arial Narrow" panose="020B0606020202030204" pitchFamily="34" charset="0"/>
              </a:defRPr>
            </a:lvl8pPr>
            <a:lvl9pPr marL="1828800" algn="l" rtl="0" fontAlgn="base">
              <a:spcBef>
                <a:spcPct val="0"/>
              </a:spcBef>
              <a:spcAft>
                <a:spcPct val="0"/>
              </a:spcAft>
              <a:defRPr sz="3200">
                <a:solidFill>
                  <a:srgbClr val="077C97"/>
                </a:solidFill>
                <a:latin typeface="Arial Narrow" panose="020B0606020202030204" pitchFamily="34" charset="0"/>
              </a:defRPr>
            </a:lvl9pPr>
          </a:lstStyle>
          <a:p>
            <a:pPr eaLnBrk="1" hangingPunct="1"/>
            <a:r>
              <a:rPr lang="en-US" altLang="is-IS" cap="all" dirty="0"/>
              <a:t>Basics</a:t>
            </a:r>
          </a:p>
          <a:p>
            <a:pPr eaLnBrk="1" hangingPunct="1"/>
            <a:r>
              <a:rPr lang="en-US" altLang="is-IS" dirty="0"/>
              <a:t>Fourier Series</a:t>
            </a:r>
          </a:p>
        </p:txBody>
      </p:sp>
      <p:sp>
        <p:nvSpPr>
          <p:cNvPr id="11" name="Rectangle 6"/>
          <p:cNvSpPr>
            <a:spLocks noChangeArrowheads="1"/>
          </p:cNvSpPr>
          <p:nvPr/>
        </p:nvSpPr>
        <p:spPr bwMode="auto">
          <a:xfrm>
            <a:off x="1295400" y="230346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3249247985"/>
              </p:ext>
            </p:extLst>
          </p:nvPr>
        </p:nvGraphicFramePr>
        <p:xfrm>
          <a:off x="1371600" y="2218470"/>
          <a:ext cx="6030198" cy="1035721"/>
        </p:xfrm>
        <a:graphic>
          <a:graphicData uri="http://schemas.openxmlformats.org/presentationml/2006/ole">
            <mc:AlternateContent xmlns:mc="http://schemas.openxmlformats.org/markup-compatibility/2006">
              <mc:Choice xmlns:v="urn:schemas-microsoft-com:vml" Requires="v">
                <p:oleObj spid="_x0000_s6201" name="Equation" r:id="rId3" imgW="2489040" imgH="431640" progId="Equation.3">
                  <p:embed/>
                </p:oleObj>
              </mc:Choice>
              <mc:Fallback>
                <p:oleObj name="Equation" r:id="rId3" imgW="2489040" imgH="431640" progId="Equation.3">
                  <p:embed/>
                  <p:pic>
                    <p:nvPicPr>
                      <p:cNvPr id="0" name="Object 5"/>
                      <p:cNvPicPr>
                        <a:picLocks noChangeAspect="1" noChangeArrowheads="1"/>
                      </p:cNvPicPr>
                      <p:nvPr/>
                    </p:nvPicPr>
                    <p:blipFill>
                      <a:blip r:embed="rId4"/>
                      <a:srcRect/>
                      <a:stretch>
                        <a:fillRect/>
                      </a:stretch>
                    </p:blipFill>
                    <p:spPr bwMode="auto">
                      <a:xfrm>
                        <a:off x="1371600" y="2218470"/>
                        <a:ext cx="6030198" cy="1035721"/>
                      </a:xfrm>
                      <a:prstGeom prst="rect">
                        <a:avLst/>
                      </a:prstGeom>
                      <a:noFill/>
                    </p:spPr>
                  </p:pic>
                </p:oleObj>
              </mc:Fallback>
            </mc:AlternateContent>
          </a:graphicData>
        </a:graphic>
      </p:graphicFrame>
      <p:sp>
        <p:nvSpPr>
          <p:cNvPr id="13" name="Rectangle 12"/>
          <p:cNvSpPr/>
          <p:nvPr/>
        </p:nvSpPr>
        <p:spPr>
          <a:xfrm>
            <a:off x="228600" y="3311523"/>
            <a:ext cx="8458200" cy="461665"/>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The coefficients </a:t>
            </a:r>
            <a:r>
              <a:rPr lang="en-US" i="1" dirty="0">
                <a:latin typeface="Times New Roman" panose="02020603050405020304" pitchFamily="18" charset="0"/>
                <a:ea typeface="Times New Roman" panose="02020603050405020304" pitchFamily="18" charset="0"/>
              </a:rPr>
              <a:t>a</a:t>
            </a:r>
            <a:r>
              <a:rPr lang="en-US" i="1" baseline="-25000" dirty="0">
                <a:latin typeface="Times New Roman" panose="02020603050405020304" pitchFamily="18" charset="0"/>
                <a:ea typeface="Times New Roman" panose="02020603050405020304" pitchFamily="18" charset="0"/>
              </a:rPr>
              <a:t>0</a:t>
            </a:r>
            <a:r>
              <a:rPr lang="en-US" i="1" dirty="0">
                <a:latin typeface="Times New Roman" panose="02020603050405020304" pitchFamily="18" charset="0"/>
                <a:ea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rPr>
              <a:t>a</a:t>
            </a:r>
            <a:r>
              <a:rPr lang="en-US" i="1" baseline="-25000" dirty="0" err="1">
                <a:latin typeface="Times New Roman" panose="02020603050405020304" pitchFamily="18" charset="0"/>
                <a:ea typeface="Times New Roman" panose="02020603050405020304" pitchFamily="18" charset="0"/>
              </a:rPr>
              <a:t>k</a:t>
            </a:r>
            <a:r>
              <a:rPr lang="en-US" i="1" dirty="0">
                <a:latin typeface="Times New Roman" panose="02020603050405020304" pitchFamily="18" charset="0"/>
                <a:ea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rPr>
              <a:t>b</a:t>
            </a:r>
            <a:r>
              <a:rPr lang="en-US" i="1" baseline="-25000" dirty="0" err="1">
                <a:latin typeface="Times New Roman" panose="02020603050405020304" pitchFamily="18" charset="0"/>
                <a:ea typeface="Times New Roman" panose="02020603050405020304" pitchFamily="18" charset="0"/>
              </a:rPr>
              <a:t>k</a:t>
            </a:r>
            <a:r>
              <a:rPr lang="en-US" dirty="0">
                <a:latin typeface="Times New Roman" panose="02020603050405020304" pitchFamily="18" charset="0"/>
                <a:ea typeface="Times New Roman" panose="02020603050405020304" pitchFamily="18" charset="0"/>
              </a:rPr>
              <a:t> are found using the following integrals:</a:t>
            </a:r>
            <a:endParaRPr lang="en-US" dirty="0"/>
          </a:p>
        </p:txBody>
      </p:sp>
      <p:sp>
        <p:nvSpPr>
          <p:cNvPr id="14" name="Rectangle 8"/>
          <p:cNvSpPr>
            <a:spLocks noChangeArrowheads="1"/>
          </p:cNvSpPr>
          <p:nvPr/>
        </p:nvSpPr>
        <p:spPr bwMode="auto">
          <a:xfrm>
            <a:off x="2514600" y="420656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2540550223"/>
              </p:ext>
            </p:extLst>
          </p:nvPr>
        </p:nvGraphicFramePr>
        <p:xfrm>
          <a:off x="1610630" y="3725783"/>
          <a:ext cx="5552137" cy="2814718"/>
        </p:xfrm>
        <a:graphic>
          <a:graphicData uri="http://schemas.openxmlformats.org/presentationml/2006/ole">
            <mc:AlternateContent xmlns:mc="http://schemas.openxmlformats.org/markup-compatibility/2006">
              <mc:Choice xmlns:v="urn:schemas-microsoft-com:vml" Requires="v">
                <p:oleObj spid="_x0000_s6202" name="Equation" r:id="rId5" imgW="3314520" imgH="1676160" progId="Equation.3">
                  <p:embed/>
                </p:oleObj>
              </mc:Choice>
              <mc:Fallback>
                <p:oleObj name="Equation" r:id="rId5" imgW="3314520" imgH="1676160" progId="Equation.3">
                  <p:embed/>
                  <p:pic>
                    <p:nvPicPr>
                      <p:cNvPr id="0" name="Object 7"/>
                      <p:cNvPicPr>
                        <a:picLocks noChangeAspect="1" noChangeArrowheads="1"/>
                      </p:cNvPicPr>
                      <p:nvPr/>
                    </p:nvPicPr>
                    <p:blipFill>
                      <a:blip r:embed="rId6"/>
                      <a:srcRect/>
                      <a:stretch>
                        <a:fillRect/>
                      </a:stretch>
                    </p:blipFill>
                    <p:spPr bwMode="auto">
                      <a:xfrm>
                        <a:off x="1610630" y="3725783"/>
                        <a:ext cx="5552137" cy="2814718"/>
                      </a:xfrm>
                      <a:prstGeom prst="rect">
                        <a:avLst/>
                      </a:prstGeom>
                      <a:noFill/>
                    </p:spPr>
                  </p:pic>
                </p:oleObj>
              </mc:Fallback>
            </mc:AlternateContent>
          </a:graphicData>
        </a:graphic>
      </p:graphicFrame>
      <p:sp>
        <p:nvSpPr>
          <p:cNvPr id="16" name="TextBox 15"/>
          <p:cNvSpPr txBox="1"/>
          <p:nvPr/>
        </p:nvSpPr>
        <p:spPr>
          <a:xfrm>
            <a:off x="533400" y="6307138"/>
            <a:ext cx="2667000" cy="461665"/>
          </a:xfrm>
          <a:prstGeom prst="rect">
            <a:avLst/>
          </a:prstGeom>
          <a:noFill/>
        </p:spPr>
        <p:txBody>
          <a:bodyPr wrap="square" rtlCol="0">
            <a:spAutoFit/>
          </a:bodyPr>
          <a:lstStyle/>
          <a:p>
            <a:r>
              <a:rPr lang="en-US" b="1" dirty="0">
                <a:latin typeface="+mn-lt"/>
              </a:rPr>
              <a:t>Part I exercise</a:t>
            </a:r>
          </a:p>
        </p:txBody>
      </p:sp>
      <p:sp>
        <p:nvSpPr>
          <p:cNvPr id="3" name="Slide Number Placeholder 2"/>
          <p:cNvSpPr>
            <a:spLocks noGrp="1"/>
          </p:cNvSpPr>
          <p:nvPr>
            <p:ph type="sldNum" sz="quarter" idx="10"/>
          </p:nvPr>
        </p:nvSpPr>
        <p:spPr/>
        <p:txBody>
          <a:bodyPr/>
          <a:lstStyle/>
          <a:p>
            <a:pPr>
              <a:defRPr/>
            </a:pPr>
            <a:fld id="{AE897305-FFD4-478F-8070-5C5388E8EB3D}" type="slidenum">
              <a:rPr lang="en-US" altLang="en-US" smtClean="0"/>
              <a:pPr>
                <a:defRPr/>
              </a:pPr>
              <a:t>5</a:t>
            </a:fld>
            <a:r>
              <a:rPr lang="en-US" altLang="en-US"/>
              <a:t>/14</a:t>
            </a:r>
            <a:endParaRPr lang="en-CA" altLang="en-US" dirty="0"/>
          </a:p>
        </p:txBody>
      </p:sp>
    </p:spTree>
    <p:extLst>
      <p:ext uri="{BB962C8B-B14F-4D97-AF65-F5344CB8AC3E}">
        <p14:creationId xmlns:p14="http://schemas.microsoft.com/office/powerpoint/2010/main" val="25096180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4" name="Rectangle 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s-IS"/>
          </a:p>
        </p:txBody>
      </p:sp>
      <p:sp>
        <p:nvSpPr>
          <p:cNvPr id="2" name="Rectangle 4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3"/>
          <p:cNvSpPr txBox="1">
            <a:spLocks noChangeArrowheads="1"/>
          </p:cNvSpPr>
          <p:nvPr/>
        </p:nvSpPr>
        <p:spPr>
          <a:xfrm>
            <a:off x="76200" y="1143000"/>
            <a:ext cx="8991600" cy="3962400"/>
          </a:xfrm>
          <a:prstGeom prst="rect">
            <a:avLst/>
          </a:prstGeom>
        </p:spPr>
        <p:txBody>
          <a:bodyPr/>
          <a:lstStyle>
            <a:lvl1pPr marL="342900" indent="-342900" algn="l" rtl="0" eaLnBrk="0" fontAlgn="base" hangingPunct="0">
              <a:spcBef>
                <a:spcPct val="20000"/>
              </a:spcBef>
              <a:spcAft>
                <a:spcPct val="0"/>
              </a:spcAft>
              <a:buClr>
                <a:srgbClr val="077C97"/>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relationships between cosine, sine, and complex exponentials  given by</a:t>
            </a:r>
          </a:p>
          <a:p>
            <a:endParaRPr lang="en-US" altLang="is-IS" sz="2400" dirty="0"/>
          </a:p>
          <a:p>
            <a:pPr marL="0" indent="0">
              <a:buNone/>
            </a:pPr>
            <a:endParaRPr lang="en-US" altLang="is-IS" sz="2400" dirty="0"/>
          </a:p>
          <a:p>
            <a:pPr marL="0" indent="0">
              <a:buNone/>
            </a:pPr>
            <a:r>
              <a:rPr lang="en-US" altLang="is-IS" sz="2400" dirty="0"/>
              <a:t>Where             . Substituting       for </a:t>
            </a:r>
            <a:r>
              <a:rPr lang="en-US" sz="2400" i="1" dirty="0"/>
              <a:t>x</a:t>
            </a:r>
            <a:r>
              <a:rPr lang="en-US" sz="2400" dirty="0"/>
              <a:t>, these relationships are substituted in (1) to obtain the complex Fourier series:</a:t>
            </a:r>
          </a:p>
          <a:p>
            <a:pPr marL="0" indent="0">
              <a:buNone/>
            </a:pPr>
            <a:endParaRPr lang="en-US" sz="2400" dirty="0"/>
          </a:p>
          <a:p>
            <a:pPr marL="0" indent="0">
              <a:buNone/>
            </a:pPr>
            <a:r>
              <a:rPr lang="en-US" sz="2400" dirty="0"/>
              <a:t>                                                                                  		     (4)</a:t>
            </a:r>
          </a:p>
          <a:p>
            <a:pPr marL="0" indent="0">
              <a:buNone/>
            </a:pPr>
            <a:endParaRPr lang="en-US" sz="2400" dirty="0"/>
          </a:p>
          <a:p>
            <a:pPr marL="0" indent="0">
              <a:buNone/>
            </a:pPr>
            <a:r>
              <a:rPr lang="en-US" sz="2400" dirty="0"/>
              <a:t>The complex  coefficients      are found from </a:t>
            </a:r>
          </a:p>
          <a:p>
            <a:pPr marL="0" indent="0">
              <a:buNone/>
            </a:pPr>
            <a:endParaRPr lang="en-US" sz="2400" dirty="0"/>
          </a:p>
          <a:p>
            <a:pPr marL="0" indent="0">
              <a:buNone/>
            </a:pPr>
            <a:r>
              <a:rPr lang="en-US" sz="2400" dirty="0"/>
              <a:t>                                                                                                      (5)</a:t>
            </a:r>
          </a:p>
          <a:p>
            <a:pPr marL="0" indent="0">
              <a:buNone/>
            </a:pPr>
            <a:endParaRPr lang="en-US" altLang="is-IS" sz="2000" dirty="0"/>
          </a:p>
        </p:txBody>
      </p:sp>
      <p:sp>
        <p:nvSpPr>
          <p:cNvPr id="8" name="Rectangle 2"/>
          <p:cNvSpPr txBox="1">
            <a:spLocks noChangeArrowheads="1"/>
          </p:cNvSpPr>
          <p:nvPr/>
        </p:nvSpPr>
        <p:spPr bwMode="auto">
          <a:xfrm>
            <a:off x="152400" y="3048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kern="1200">
                <a:solidFill>
                  <a:srgbClr val="077C97"/>
                </a:solidFill>
                <a:latin typeface="+mj-lt"/>
                <a:ea typeface="+mj-ea"/>
                <a:cs typeface="+mj-cs"/>
              </a:defRPr>
            </a:lvl1pPr>
            <a:lvl2pPr algn="l" rtl="0" eaLnBrk="0" fontAlgn="base" hangingPunct="0">
              <a:spcBef>
                <a:spcPct val="0"/>
              </a:spcBef>
              <a:spcAft>
                <a:spcPct val="0"/>
              </a:spcAft>
              <a:defRPr sz="3200">
                <a:solidFill>
                  <a:srgbClr val="077C97"/>
                </a:solidFill>
                <a:latin typeface="Arial Narrow" panose="020B0606020202030204" pitchFamily="34" charset="0"/>
              </a:defRPr>
            </a:lvl2pPr>
            <a:lvl3pPr algn="l" rtl="0" eaLnBrk="0" fontAlgn="base" hangingPunct="0">
              <a:spcBef>
                <a:spcPct val="0"/>
              </a:spcBef>
              <a:spcAft>
                <a:spcPct val="0"/>
              </a:spcAft>
              <a:defRPr sz="3200">
                <a:solidFill>
                  <a:srgbClr val="077C97"/>
                </a:solidFill>
                <a:latin typeface="Arial Narrow" panose="020B0606020202030204" pitchFamily="34" charset="0"/>
              </a:defRPr>
            </a:lvl3pPr>
            <a:lvl4pPr algn="l" rtl="0" eaLnBrk="0" fontAlgn="base" hangingPunct="0">
              <a:spcBef>
                <a:spcPct val="0"/>
              </a:spcBef>
              <a:spcAft>
                <a:spcPct val="0"/>
              </a:spcAft>
              <a:defRPr sz="3200">
                <a:solidFill>
                  <a:srgbClr val="077C97"/>
                </a:solidFill>
                <a:latin typeface="Arial Narrow" panose="020B0606020202030204" pitchFamily="34" charset="0"/>
              </a:defRPr>
            </a:lvl4pPr>
            <a:lvl5pPr algn="l" rtl="0" eaLnBrk="0" fontAlgn="base" hangingPunct="0">
              <a:spcBef>
                <a:spcPct val="0"/>
              </a:spcBef>
              <a:spcAft>
                <a:spcPct val="0"/>
              </a:spcAft>
              <a:defRPr sz="3200">
                <a:solidFill>
                  <a:srgbClr val="077C97"/>
                </a:solidFill>
                <a:latin typeface="Arial Narrow" panose="020B0606020202030204" pitchFamily="34" charset="0"/>
              </a:defRPr>
            </a:lvl5pPr>
            <a:lvl6pPr marL="457200" algn="l" rtl="0" fontAlgn="base">
              <a:spcBef>
                <a:spcPct val="0"/>
              </a:spcBef>
              <a:spcAft>
                <a:spcPct val="0"/>
              </a:spcAft>
              <a:defRPr sz="3200">
                <a:solidFill>
                  <a:srgbClr val="077C97"/>
                </a:solidFill>
                <a:latin typeface="Arial Narrow" panose="020B0606020202030204" pitchFamily="34" charset="0"/>
              </a:defRPr>
            </a:lvl6pPr>
            <a:lvl7pPr marL="914400" algn="l" rtl="0" fontAlgn="base">
              <a:spcBef>
                <a:spcPct val="0"/>
              </a:spcBef>
              <a:spcAft>
                <a:spcPct val="0"/>
              </a:spcAft>
              <a:defRPr sz="3200">
                <a:solidFill>
                  <a:srgbClr val="077C97"/>
                </a:solidFill>
                <a:latin typeface="Arial Narrow" panose="020B0606020202030204" pitchFamily="34" charset="0"/>
              </a:defRPr>
            </a:lvl7pPr>
            <a:lvl8pPr marL="1371600" algn="l" rtl="0" fontAlgn="base">
              <a:spcBef>
                <a:spcPct val="0"/>
              </a:spcBef>
              <a:spcAft>
                <a:spcPct val="0"/>
              </a:spcAft>
              <a:defRPr sz="3200">
                <a:solidFill>
                  <a:srgbClr val="077C97"/>
                </a:solidFill>
                <a:latin typeface="Arial Narrow" panose="020B0606020202030204" pitchFamily="34" charset="0"/>
              </a:defRPr>
            </a:lvl8pPr>
            <a:lvl9pPr marL="1828800" algn="l" rtl="0" fontAlgn="base">
              <a:spcBef>
                <a:spcPct val="0"/>
              </a:spcBef>
              <a:spcAft>
                <a:spcPct val="0"/>
              </a:spcAft>
              <a:defRPr sz="3200">
                <a:solidFill>
                  <a:srgbClr val="077C97"/>
                </a:solidFill>
                <a:latin typeface="Arial Narrow" panose="020B0606020202030204" pitchFamily="34" charset="0"/>
              </a:defRPr>
            </a:lvl9pPr>
          </a:lstStyle>
          <a:p>
            <a:pPr eaLnBrk="1" hangingPunct="1"/>
            <a:r>
              <a:rPr lang="en-US" altLang="is-IS" cap="all" dirty="0"/>
              <a:t>Basics</a:t>
            </a:r>
          </a:p>
          <a:p>
            <a:pPr eaLnBrk="1" hangingPunct="1"/>
            <a:r>
              <a:rPr lang="en-US" altLang="is-IS" dirty="0"/>
              <a:t>Complex Fourier Series</a:t>
            </a:r>
          </a:p>
        </p:txBody>
      </p:sp>
      <p:sp>
        <p:nvSpPr>
          <p:cNvPr id="3" name="Rectangle 2"/>
          <p:cNvSpPr>
            <a:spLocks noChangeArrowheads="1"/>
          </p:cNvSpPr>
          <p:nvPr/>
        </p:nvSpPr>
        <p:spPr bwMode="auto">
          <a:xfrm>
            <a:off x="2379518" y="1853132"/>
            <a:ext cx="93442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793687874"/>
              </p:ext>
            </p:extLst>
          </p:nvPr>
        </p:nvGraphicFramePr>
        <p:xfrm>
          <a:off x="1976438" y="1852612"/>
          <a:ext cx="4432571" cy="738187"/>
        </p:xfrm>
        <a:graphic>
          <a:graphicData uri="http://schemas.openxmlformats.org/presentationml/2006/ole">
            <mc:AlternateContent xmlns:mc="http://schemas.openxmlformats.org/markup-compatibility/2006">
              <mc:Choice xmlns:v="urn:schemas-microsoft-com:vml" Requires="v">
                <p:oleObj spid="_x0000_s7308" name="Equation" r:id="rId3" imgW="2514600" imgH="419040" progId="Equation.3">
                  <p:embed/>
                </p:oleObj>
              </mc:Choice>
              <mc:Fallback>
                <p:oleObj name="Equation" r:id="rId3" imgW="2514600" imgH="419040" progId="Equation.3">
                  <p:embed/>
                  <p:pic>
                    <p:nvPicPr>
                      <p:cNvPr id="0" name="Object 1"/>
                      <p:cNvPicPr>
                        <a:picLocks noChangeAspect="1" noChangeArrowheads="1"/>
                      </p:cNvPicPr>
                      <p:nvPr/>
                    </p:nvPicPr>
                    <p:blipFill>
                      <a:blip r:embed="rId4"/>
                      <a:srcRect/>
                      <a:stretch>
                        <a:fillRect/>
                      </a:stretch>
                    </p:blipFill>
                    <p:spPr bwMode="auto">
                      <a:xfrm>
                        <a:off x="1976438" y="1852612"/>
                        <a:ext cx="4432571" cy="738187"/>
                      </a:xfrm>
                      <a:prstGeom prst="rect">
                        <a:avLst/>
                      </a:prstGeom>
                      <a:noFill/>
                    </p:spPr>
                  </p:pic>
                </p:oleObj>
              </mc:Fallback>
            </mc:AlternateContent>
          </a:graphicData>
        </a:graphic>
      </p:graphicFrame>
      <p:sp>
        <p:nvSpPr>
          <p:cNvPr id="14" name="Rectangle 9"/>
          <p:cNvSpPr>
            <a:spLocks noChangeArrowheads="1"/>
          </p:cNvSpPr>
          <p:nvPr/>
        </p:nvSpPr>
        <p:spPr bwMode="auto">
          <a:xfrm>
            <a:off x="985422" y="2432770"/>
            <a:ext cx="107441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1771199629"/>
              </p:ext>
            </p:extLst>
          </p:nvPr>
        </p:nvGraphicFramePr>
        <p:xfrm>
          <a:off x="1041659" y="2882435"/>
          <a:ext cx="961156" cy="352424"/>
        </p:xfrm>
        <a:graphic>
          <a:graphicData uri="http://schemas.openxmlformats.org/presentationml/2006/ole">
            <mc:AlternateContent xmlns:mc="http://schemas.openxmlformats.org/markup-compatibility/2006">
              <mc:Choice xmlns:v="urn:schemas-microsoft-com:vml" Requires="v">
                <p:oleObj spid="_x0000_s7309" name="Equation" r:id="rId5" imgW="571252" imgH="215806" progId="Equation.3">
                  <p:embed/>
                </p:oleObj>
              </mc:Choice>
              <mc:Fallback>
                <p:oleObj name="Equation" r:id="rId5" imgW="571252" imgH="21580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1659" y="2882435"/>
                        <a:ext cx="961156" cy="352424"/>
                      </a:xfrm>
                      <a:prstGeom prst="rect">
                        <a:avLst/>
                      </a:prstGeom>
                      <a:noFill/>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544765446"/>
              </p:ext>
            </p:extLst>
          </p:nvPr>
        </p:nvGraphicFramePr>
        <p:xfrm>
          <a:off x="3679825" y="2962275"/>
          <a:ext cx="357188" cy="265113"/>
        </p:xfrm>
        <a:graphic>
          <a:graphicData uri="http://schemas.openxmlformats.org/presentationml/2006/ole">
            <mc:AlternateContent xmlns:mc="http://schemas.openxmlformats.org/markup-compatibility/2006">
              <mc:Choice xmlns:v="urn:schemas-microsoft-com:vml" Requires="v">
                <p:oleObj spid="_x0000_s7310" name="Equation" r:id="rId7" imgW="368280" imgH="279360" progId="Equation.3">
                  <p:embed/>
                </p:oleObj>
              </mc:Choice>
              <mc:Fallback>
                <p:oleObj name="Equation" r:id="rId7" imgW="368280" imgH="279360" progId="Equation.3">
                  <p:embed/>
                  <p:pic>
                    <p:nvPicPr>
                      <p:cNvPr id="0" name=""/>
                      <p:cNvPicPr>
                        <a:picLocks noChangeAspect="1" noChangeArrowheads="1"/>
                      </p:cNvPicPr>
                      <p:nvPr/>
                    </p:nvPicPr>
                    <p:blipFill>
                      <a:blip r:embed="rId8"/>
                      <a:srcRect/>
                      <a:stretch>
                        <a:fillRect/>
                      </a:stretch>
                    </p:blipFill>
                    <p:spPr bwMode="auto">
                      <a:xfrm>
                        <a:off x="3679825" y="2962275"/>
                        <a:ext cx="357188" cy="265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4"/>
          <p:cNvSpPr>
            <a:spLocks noChangeArrowheads="1"/>
          </p:cNvSpPr>
          <p:nvPr/>
        </p:nvSpPr>
        <p:spPr bwMode="auto">
          <a:xfrm>
            <a:off x="2895600" y="3831694"/>
            <a:ext cx="115503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20" name="Object 19"/>
          <p:cNvGraphicFramePr>
            <a:graphicFrameLocks noChangeAspect="1"/>
          </p:cNvGraphicFramePr>
          <p:nvPr>
            <p:extLst>
              <p:ext uri="{D42A27DB-BD31-4B8C-83A1-F6EECF244321}">
                <p14:modId xmlns:p14="http://schemas.microsoft.com/office/powerpoint/2010/main" val="2869613881"/>
              </p:ext>
            </p:extLst>
          </p:nvPr>
        </p:nvGraphicFramePr>
        <p:xfrm>
          <a:off x="2329859" y="3720685"/>
          <a:ext cx="2397959" cy="946563"/>
        </p:xfrm>
        <a:graphic>
          <a:graphicData uri="http://schemas.openxmlformats.org/presentationml/2006/ole">
            <mc:AlternateContent xmlns:mc="http://schemas.openxmlformats.org/markup-compatibility/2006">
              <mc:Choice xmlns:v="urn:schemas-microsoft-com:vml" Requires="v">
                <p:oleObj spid="_x0000_s7311" name="Equation" r:id="rId9" imgW="1079032" imgH="431613" progId="Equation.3">
                  <p:embed/>
                </p:oleObj>
              </mc:Choice>
              <mc:Fallback>
                <p:oleObj name="Equation" r:id="rId9" imgW="1079032" imgH="431613"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9859" y="3720685"/>
                        <a:ext cx="2397959" cy="946563"/>
                      </a:xfrm>
                      <a:prstGeom prst="rect">
                        <a:avLst/>
                      </a:prstGeom>
                      <a:noFill/>
                    </p:spPr>
                  </p:pic>
                </p:oleObj>
              </mc:Fallback>
            </mc:AlternateContent>
          </a:graphicData>
        </a:graphic>
      </p:graphicFrame>
      <p:sp>
        <p:nvSpPr>
          <p:cNvPr id="25" name="Rectangle 23"/>
          <p:cNvSpPr>
            <a:spLocks noChangeArrowheads="1"/>
          </p:cNvSpPr>
          <p:nvPr/>
        </p:nvSpPr>
        <p:spPr bwMode="auto">
          <a:xfrm>
            <a:off x="3485458" y="4648197"/>
            <a:ext cx="183270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26" name="Object 25"/>
          <p:cNvGraphicFramePr>
            <a:graphicFrameLocks noChangeAspect="1"/>
          </p:cNvGraphicFramePr>
          <p:nvPr>
            <p:extLst>
              <p:ext uri="{D42A27DB-BD31-4B8C-83A1-F6EECF244321}">
                <p14:modId xmlns:p14="http://schemas.microsoft.com/office/powerpoint/2010/main" val="1007566775"/>
              </p:ext>
            </p:extLst>
          </p:nvPr>
        </p:nvGraphicFramePr>
        <p:xfrm>
          <a:off x="3409258" y="4932932"/>
          <a:ext cx="324542" cy="477268"/>
        </p:xfrm>
        <a:graphic>
          <a:graphicData uri="http://schemas.openxmlformats.org/presentationml/2006/ole">
            <mc:AlternateContent xmlns:mc="http://schemas.openxmlformats.org/markup-compatibility/2006">
              <mc:Choice xmlns:v="urn:schemas-microsoft-com:vml" Requires="v">
                <p:oleObj spid="_x0000_s7312" name="Equation" r:id="rId11" imgW="165028" imgH="228501" progId="Equation.3">
                  <p:embed/>
                </p:oleObj>
              </mc:Choice>
              <mc:Fallback>
                <p:oleObj name="Equation" r:id="rId11" imgW="165028" imgH="228501"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09258" y="4932932"/>
                        <a:ext cx="324542" cy="477268"/>
                      </a:xfrm>
                      <a:prstGeom prst="rect">
                        <a:avLst/>
                      </a:prstGeom>
                      <a:noFill/>
                    </p:spPr>
                  </p:pic>
                </p:oleObj>
              </mc:Fallback>
            </mc:AlternateContent>
          </a:graphicData>
        </a:graphic>
      </p:graphicFrame>
      <p:sp>
        <p:nvSpPr>
          <p:cNvPr id="27" name="Rectangle 25"/>
          <p:cNvSpPr>
            <a:spLocks noChangeArrowheads="1"/>
          </p:cNvSpPr>
          <p:nvPr/>
        </p:nvSpPr>
        <p:spPr bwMode="auto">
          <a:xfrm>
            <a:off x="1666477" y="5486711"/>
            <a:ext cx="10460142" cy="63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28" name="Object 27"/>
          <p:cNvGraphicFramePr>
            <a:graphicFrameLocks noChangeAspect="1"/>
          </p:cNvGraphicFramePr>
          <p:nvPr>
            <p:extLst>
              <p:ext uri="{D42A27DB-BD31-4B8C-83A1-F6EECF244321}">
                <p14:modId xmlns:p14="http://schemas.microsoft.com/office/powerpoint/2010/main" val="2611632982"/>
              </p:ext>
            </p:extLst>
          </p:nvPr>
        </p:nvGraphicFramePr>
        <p:xfrm>
          <a:off x="630437" y="5663393"/>
          <a:ext cx="7095778" cy="942408"/>
        </p:xfrm>
        <a:graphic>
          <a:graphicData uri="http://schemas.openxmlformats.org/presentationml/2006/ole">
            <mc:AlternateContent xmlns:mc="http://schemas.openxmlformats.org/markup-compatibility/2006">
              <mc:Choice xmlns:v="urn:schemas-microsoft-com:vml" Requires="v">
                <p:oleObj spid="_x0000_s7313" name="Equation" r:id="rId13" imgW="3644900" imgH="482600" progId="Equation.3">
                  <p:embed/>
                </p:oleObj>
              </mc:Choice>
              <mc:Fallback>
                <p:oleObj name="Equation" r:id="rId13" imgW="3644900" imgH="482600"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0437" y="5663393"/>
                        <a:ext cx="7095778" cy="942408"/>
                      </a:xfrm>
                      <a:prstGeom prst="rect">
                        <a:avLst/>
                      </a:prstGeom>
                      <a:noFill/>
                    </p:spPr>
                  </p:pic>
                </p:oleObj>
              </mc:Fallback>
            </mc:AlternateContent>
          </a:graphicData>
        </a:graphic>
      </p:graphicFrame>
      <p:sp>
        <p:nvSpPr>
          <p:cNvPr id="7" name="Slide Number Placeholder 6"/>
          <p:cNvSpPr>
            <a:spLocks noGrp="1"/>
          </p:cNvSpPr>
          <p:nvPr>
            <p:ph type="sldNum" sz="quarter" idx="10"/>
          </p:nvPr>
        </p:nvSpPr>
        <p:spPr/>
        <p:txBody>
          <a:bodyPr/>
          <a:lstStyle/>
          <a:p>
            <a:pPr>
              <a:defRPr/>
            </a:pPr>
            <a:fld id="{AE897305-FFD4-478F-8070-5C5388E8EB3D}" type="slidenum">
              <a:rPr lang="en-US" altLang="en-US" smtClean="0"/>
              <a:pPr>
                <a:defRPr/>
              </a:pPr>
              <a:t>6</a:t>
            </a:fld>
            <a:r>
              <a:rPr lang="en-US" altLang="en-US"/>
              <a:t>/14</a:t>
            </a:r>
            <a:endParaRPr lang="en-CA" altLang="en-US" dirty="0"/>
          </a:p>
        </p:txBody>
      </p:sp>
    </p:spTree>
    <p:extLst>
      <p:ext uri="{BB962C8B-B14F-4D97-AF65-F5344CB8AC3E}">
        <p14:creationId xmlns:p14="http://schemas.microsoft.com/office/powerpoint/2010/main" val="284174331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4" name="Rectangle 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s-IS"/>
          </a:p>
        </p:txBody>
      </p:sp>
      <p:sp>
        <p:nvSpPr>
          <p:cNvPr id="2" name="Rectangle 4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3"/>
          <p:cNvSpPr txBox="1">
            <a:spLocks noChangeArrowheads="1"/>
          </p:cNvSpPr>
          <p:nvPr/>
        </p:nvSpPr>
        <p:spPr>
          <a:xfrm>
            <a:off x="76200" y="1143000"/>
            <a:ext cx="8991600" cy="3962400"/>
          </a:xfrm>
          <a:prstGeom prst="rect">
            <a:avLst/>
          </a:prstGeom>
        </p:spPr>
        <p:txBody>
          <a:bodyPr/>
          <a:lstStyle>
            <a:lvl1pPr marL="342900" indent="-342900" algn="l" rtl="0" eaLnBrk="0" fontAlgn="base" hangingPunct="0">
              <a:spcBef>
                <a:spcPct val="20000"/>
              </a:spcBef>
              <a:spcAft>
                <a:spcPct val="0"/>
              </a:spcAft>
              <a:buClr>
                <a:srgbClr val="077C97"/>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a:t>Relating the a’s, b’s, and c’s.</a:t>
            </a:r>
          </a:p>
          <a:p>
            <a:endParaRPr lang="en-US" altLang="is-IS" sz="2400" i="1" dirty="0"/>
          </a:p>
          <a:p>
            <a:endParaRPr lang="en-US" altLang="is-IS" sz="2400" i="1" dirty="0"/>
          </a:p>
          <a:p>
            <a:endParaRPr lang="en-US" altLang="is-IS" sz="2400" i="1" dirty="0"/>
          </a:p>
          <a:p>
            <a:pPr marL="457200" lvl="1" indent="0">
              <a:buNone/>
            </a:pPr>
            <a:r>
              <a:rPr lang="en-US" altLang="is-IS" sz="1600" i="1" dirty="0"/>
              <a:t>								</a:t>
            </a:r>
            <a:r>
              <a:rPr lang="en-US" altLang="is-IS" sz="2400" dirty="0"/>
              <a:t>(6)</a:t>
            </a:r>
          </a:p>
        </p:txBody>
      </p:sp>
      <p:sp>
        <p:nvSpPr>
          <p:cNvPr id="8" name="Rectangle 2"/>
          <p:cNvSpPr txBox="1">
            <a:spLocks noChangeArrowheads="1"/>
          </p:cNvSpPr>
          <p:nvPr/>
        </p:nvSpPr>
        <p:spPr bwMode="auto">
          <a:xfrm>
            <a:off x="152400" y="3048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kern="1200">
                <a:solidFill>
                  <a:srgbClr val="077C97"/>
                </a:solidFill>
                <a:latin typeface="+mj-lt"/>
                <a:ea typeface="+mj-ea"/>
                <a:cs typeface="+mj-cs"/>
              </a:defRPr>
            </a:lvl1pPr>
            <a:lvl2pPr algn="l" rtl="0" eaLnBrk="0" fontAlgn="base" hangingPunct="0">
              <a:spcBef>
                <a:spcPct val="0"/>
              </a:spcBef>
              <a:spcAft>
                <a:spcPct val="0"/>
              </a:spcAft>
              <a:defRPr sz="3200">
                <a:solidFill>
                  <a:srgbClr val="077C97"/>
                </a:solidFill>
                <a:latin typeface="Arial Narrow" panose="020B0606020202030204" pitchFamily="34" charset="0"/>
              </a:defRPr>
            </a:lvl2pPr>
            <a:lvl3pPr algn="l" rtl="0" eaLnBrk="0" fontAlgn="base" hangingPunct="0">
              <a:spcBef>
                <a:spcPct val="0"/>
              </a:spcBef>
              <a:spcAft>
                <a:spcPct val="0"/>
              </a:spcAft>
              <a:defRPr sz="3200">
                <a:solidFill>
                  <a:srgbClr val="077C97"/>
                </a:solidFill>
                <a:latin typeface="Arial Narrow" panose="020B0606020202030204" pitchFamily="34" charset="0"/>
              </a:defRPr>
            </a:lvl3pPr>
            <a:lvl4pPr algn="l" rtl="0" eaLnBrk="0" fontAlgn="base" hangingPunct="0">
              <a:spcBef>
                <a:spcPct val="0"/>
              </a:spcBef>
              <a:spcAft>
                <a:spcPct val="0"/>
              </a:spcAft>
              <a:defRPr sz="3200">
                <a:solidFill>
                  <a:srgbClr val="077C97"/>
                </a:solidFill>
                <a:latin typeface="Arial Narrow" panose="020B0606020202030204" pitchFamily="34" charset="0"/>
              </a:defRPr>
            </a:lvl4pPr>
            <a:lvl5pPr algn="l" rtl="0" eaLnBrk="0" fontAlgn="base" hangingPunct="0">
              <a:spcBef>
                <a:spcPct val="0"/>
              </a:spcBef>
              <a:spcAft>
                <a:spcPct val="0"/>
              </a:spcAft>
              <a:defRPr sz="3200">
                <a:solidFill>
                  <a:srgbClr val="077C97"/>
                </a:solidFill>
                <a:latin typeface="Arial Narrow" panose="020B0606020202030204" pitchFamily="34" charset="0"/>
              </a:defRPr>
            </a:lvl5pPr>
            <a:lvl6pPr marL="457200" algn="l" rtl="0" fontAlgn="base">
              <a:spcBef>
                <a:spcPct val="0"/>
              </a:spcBef>
              <a:spcAft>
                <a:spcPct val="0"/>
              </a:spcAft>
              <a:defRPr sz="3200">
                <a:solidFill>
                  <a:srgbClr val="077C97"/>
                </a:solidFill>
                <a:latin typeface="Arial Narrow" panose="020B0606020202030204" pitchFamily="34" charset="0"/>
              </a:defRPr>
            </a:lvl6pPr>
            <a:lvl7pPr marL="914400" algn="l" rtl="0" fontAlgn="base">
              <a:spcBef>
                <a:spcPct val="0"/>
              </a:spcBef>
              <a:spcAft>
                <a:spcPct val="0"/>
              </a:spcAft>
              <a:defRPr sz="3200">
                <a:solidFill>
                  <a:srgbClr val="077C97"/>
                </a:solidFill>
                <a:latin typeface="Arial Narrow" panose="020B0606020202030204" pitchFamily="34" charset="0"/>
              </a:defRPr>
            </a:lvl7pPr>
            <a:lvl8pPr marL="1371600" algn="l" rtl="0" fontAlgn="base">
              <a:spcBef>
                <a:spcPct val="0"/>
              </a:spcBef>
              <a:spcAft>
                <a:spcPct val="0"/>
              </a:spcAft>
              <a:defRPr sz="3200">
                <a:solidFill>
                  <a:srgbClr val="077C97"/>
                </a:solidFill>
                <a:latin typeface="Arial Narrow" panose="020B0606020202030204" pitchFamily="34" charset="0"/>
              </a:defRPr>
            </a:lvl8pPr>
            <a:lvl9pPr marL="1828800" algn="l" rtl="0" fontAlgn="base">
              <a:spcBef>
                <a:spcPct val="0"/>
              </a:spcBef>
              <a:spcAft>
                <a:spcPct val="0"/>
              </a:spcAft>
              <a:defRPr sz="3200">
                <a:solidFill>
                  <a:srgbClr val="077C97"/>
                </a:solidFill>
                <a:latin typeface="Arial Narrow" panose="020B0606020202030204" pitchFamily="34" charset="0"/>
              </a:defRPr>
            </a:lvl9pPr>
          </a:lstStyle>
          <a:p>
            <a:pPr eaLnBrk="1" hangingPunct="1"/>
            <a:r>
              <a:rPr lang="en-US" altLang="is-IS" cap="all" dirty="0"/>
              <a:t>Basics</a:t>
            </a:r>
          </a:p>
          <a:p>
            <a:pPr eaLnBrk="1" hangingPunct="1"/>
            <a:r>
              <a:rPr lang="en-US" altLang="is-IS" dirty="0"/>
              <a:t>Complex Fourier Series</a:t>
            </a:r>
          </a:p>
        </p:txBody>
      </p:sp>
      <p:sp>
        <p:nvSpPr>
          <p:cNvPr id="3" name="Rectangle 2"/>
          <p:cNvSpPr>
            <a:spLocks noChangeArrowheads="1"/>
          </p:cNvSpPr>
          <p:nvPr/>
        </p:nvSpPr>
        <p:spPr bwMode="auto">
          <a:xfrm>
            <a:off x="2379518" y="1853132"/>
            <a:ext cx="93442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4" name="Rectangle 9"/>
          <p:cNvSpPr>
            <a:spLocks noChangeArrowheads="1"/>
          </p:cNvSpPr>
          <p:nvPr/>
        </p:nvSpPr>
        <p:spPr bwMode="auto">
          <a:xfrm>
            <a:off x="985422" y="2432770"/>
            <a:ext cx="107441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9" name="Rectangle 14"/>
              <p:cNvSpPr>
                <a:spLocks noChangeArrowheads="1"/>
              </p:cNvSpPr>
              <p:nvPr/>
            </p:nvSpPr>
            <p:spPr bwMode="auto">
              <a:xfrm>
                <a:off x="2895600" y="2325878"/>
                <a:ext cx="3029642" cy="5230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box>
                        <m:boxPr>
                          <m:ctrlPr>
                            <a:rPr lang="en-US" i="1">
                              <a:effectLst/>
                              <a:latin typeface="Cambria Math" panose="02040503050406030204" pitchFamily="18" charset="0"/>
                            </a:rPr>
                          </m:ctrlPr>
                        </m:boxPr>
                        <m:e>
                          <m:argPr>
                            <m:argSz m:val="-1"/>
                          </m:argPr>
                          <m:f>
                            <m:fPr>
                              <m:ctrlPr>
                                <a:rPr lang="en-US" i="1">
                                  <a:effectLst/>
                                  <a:latin typeface="Cambria Math" panose="020405030504060302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den>
                          </m:f>
                        </m:e>
                      </m:box>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i="1">
                          <a:effectLst/>
                          <a:latin typeface="Cambria Math" panose="02040503050406030204" pitchFamily="18" charset="0"/>
                          <a:ea typeface="Times New Roman" panose="02020603050405020304" pitchFamily="18" charset="0"/>
                          <a:cs typeface="Times New Roman" panose="02020603050405020304" pitchFamily="18" charset="0"/>
                        </a:rPr>
                        <m:t> </m:t>
                      </m:r>
                      <m:box>
                        <m:boxPr>
                          <m:ctrlPr>
                            <a:rPr lang="en-US" i="1">
                              <a:effectLst/>
                              <a:latin typeface="Cambria Math" panose="02040503050406030204" pitchFamily="18" charset="0"/>
                            </a:rPr>
                          </m:ctrlPr>
                        </m:boxPr>
                        <m:e>
                          <m:argPr>
                            <m:argSz m:val="-1"/>
                          </m:argPr>
                          <m:f>
                            <m:fPr>
                              <m:ctrlPr>
                                <a:rPr lang="en-US" i="1">
                                  <a:effectLst/>
                                  <a:latin typeface="Cambria Math" panose="020405030504060302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den>
                          </m:f>
                        </m:e>
                      </m:box>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m:oMathPara>
                </a14:m>
                <a:endParaRPr lang="en-US"/>
              </a:p>
            </p:txBody>
          </p:sp>
        </mc:Choice>
        <mc:Fallback xmlns="">
          <p:sp>
            <p:nvSpPr>
              <p:cNvPr id="19" name="Rectangle 14"/>
              <p:cNvSpPr>
                <a:spLocks noRot="1" noChangeAspect="1" noMove="1" noResize="1" noEditPoints="1" noAdjustHandles="1" noChangeArrowheads="1" noChangeShapeType="1" noTextEdit="1"/>
              </p:cNvSpPr>
              <p:nvPr/>
            </p:nvSpPr>
            <p:spPr bwMode="auto">
              <a:xfrm>
                <a:off x="2895600" y="2325878"/>
                <a:ext cx="3029642" cy="523092"/>
              </a:xfrm>
              <a:prstGeom prst="rect">
                <a:avLst/>
              </a:prstGeom>
              <a:blipFill rotWithShape="0">
                <a:blip r:embed="rId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7" name="Rectangle 25"/>
          <p:cNvSpPr>
            <a:spLocks noChangeArrowheads="1"/>
          </p:cNvSpPr>
          <p:nvPr/>
        </p:nvSpPr>
        <p:spPr bwMode="auto">
          <a:xfrm>
            <a:off x="1666477" y="5486711"/>
            <a:ext cx="10460142" cy="63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7" name="Rectangle 6"/>
              <p:cNvSpPr/>
              <p:nvPr/>
            </p:nvSpPr>
            <p:spPr>
              <a:xfrm>
                <a:off x="3429000" y="1760630"/>
                <a:ext cx="14829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0">
                              <a:latin typeface="Cambria Math" panose="02040503050406030204" pitchFamily="18" charset="0"/>
                            </a:rPr>
                            <m:t>0</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0</m:t>
                          </m:r>
                        </m:sub>
                      </m:sSub>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3429000" y="1760630"/>
                <a:ext cx="1482906" cy="461665"/>
              </a:xfrm>
              <a:prstGeom prst="rect">
                <a:avLst/>
              </a:prstGeom>
              <a:blipFill rotWithShape="0">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062163" y="3037098"/>
                <a:ext cx="3019673"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0">
                              <a:latin typeface="Cambria Math" panose="02040503050406030204" pitchFamily="18" charset="0"/>
                            </a:rPr>
                            <m:t>−</m:t>
                          </m:r>
                          <m:r>
                            <a:rPr lang="en-US" i="1">
                              <a:latin typeface="Cambria Math" panose="02040503050406030204" pitchFamily="18" charset="0"/>
                            </a:rPr>
                            <m:t>𝑘</m:t>
                          </m:r>
                        </m:sub>
                      </m:sSub>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m:t>
                          </m:r>
                        </m:num>
                        <m:den>
                          <m:r>
                            <a:rPr lang="en-US" i="0">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r>
                        <a:rPr lang="en-US" i="0">
                          <a:latin typeface="Cambria Math" panose="02040503050406030204" pitchFamily="18" charset="0"/>
                        </a:rPr>
                        <m:t>+</m:t>
                      </m:r>
                      <m:r>
                        <a:rPr lang="en-US" i="1">
                          <a:latin typeface="Cambria Math" panose="02040503050406030204" pitchFamily="18" charset="0"/>
                        </a:rPr>
                        <m:t>𝑖</m:t>
                      </m:r>
                      <m:r>
                        <a:rPr lang="en-US" i="0">
                          <a:latin typeface="Cambria Math" panose="02040503050406030204" pitchFamily="18" charset="0"/>
                        </a:rPr>
                        <m:t> </m:t>
                      </m:r>
                      <m:f>
                        <m:fPr>
                          <m:ctrlPr>
                            <a:rPr lang="en-US" i="1">
                              <a:latin typeface="Cambria Math" panose="02040503050406030204" pitchFamily="18" charset="0"/>
                            </a:rPr>
                          </m:ctrlPr>
                        </m:fPr>
                        <m:num>
                          <m:r>
                            <a:rPr lang="en-US" i="0">
                              <a:latin typeface="Cambria Math" panose="02040503050406030204" pitchFamily="18" charset="0"/>
                            </a:rPr>
                            <m:t>1</m:t>
                          </m:r>
                        </m:num>
                        <m:den>
                          <m:r>
                            <a:rPr lang="en-US" i="0">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3062163" y="3037098"/>
                <a:ext cx="3019673" cy="783804"/>
              </a:xfrm>
              <a:prstGeom prst="rect">
                <a:avLst/>
              </a:prstGeom>
              <a:blipFill rotWithShape="0">
                <a:blip r:embed="rId4"/>
                <a:stretch>
                  <a:fillRect/>
                </a:stretch>
              </a:blipFill>
            </p:spPr>
            <p:txBody>
              <a:bodyPr/>
              <a:lstStyle/>
              <a:p>
                <a:r>
                  <a:rPr lang="en-US">
                    <a:noFill/>
                  </a:rPr>
                  <a:t> </a:t>
                </a:r>
              </a:p>
            </p:txBody>
          </p:sp>
        </mc:Fallback>
      </mc:AlternateContent>
      <p:pic>
        <p:nvPicPr>
          <p:cNvPr id="22" name="Picture 21"/>
          <p:cNvPicPr>
            <a:picLocks noChangeAspect="1"/>
          </p:cNvPicPr>
          <p:nvPr/>
        </p:nvPicPr>
        <p:blipFill rotWithShape="1">
          <a:blip r:embed="rId5"/>
          <a:srcRect r="25780"/>
          <a:stretch/>
        </p:blipFill>
        <p:spPr>
          <a:xfrm>
            <a:off x="180675" y="4191382"/>
            <a:ext cx="8734725" cy="1295329"/>
          </a:xfrm>
          <a:prstGeom prst="rect">
            <a:avLst/>
          </a:prstGeom>
        </p:spPr>
      </p:pic>
      <p:sp>
        <p:nvSpPr>
          <p:cNvPr id="4" name="Slide Number Placeholder 3"/>
          <p:cNvSpPr>
            <a:spLocks noGrp="1"/>
          </p:cNvSpPr>
          <p:nvPr>
            <p:ph type="sldNum" sz="quarter" idx="10"/>
          </p:nvPr>
        </p:nvSpPr>
        <p:spPr/>
        <p:txBody>
          <a:bodyPr/>
          <a:lstStyle/>
          <a:p>
            <a:pPr>
              <a:defRPr/>
            </a:pPr>
            <a:fld id="{AE897305-FFD4-478F-8070-5C5388E8EB3D}" type="slidenum">
              <a:rPr lang="en-US" altLang="en-US" smtClean="0"/>
              <a:pPr>
                <a:defRPr/>
              </a:pPr>
              <a:t>7</a:t>
            </a:fld>
            <a:r>
              <a:rPr lang="en-US" altLang="en-US"/>
              <a:t>/14</a:t>
            </a:r>
            <a:endParaRPr lang="en-CA" altLang="en-US" dirty="0"/>
          </a:p>
        </p:txBody>
      </p:sp>
    </p:spTree>
    <p:extLst>
      <p:ext uri="{BB962C8B-B14F-4D97-AF65-F5344CB8AC3E}">
        <p14:creationId xmlns:p14="http://schemas.microsoft.com/office/powerpoint/2010/main" val="409692553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4" name="Rectangle 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s-IS"/>
          </a:p>
        </p:txBody>
      </p:sp>
      <p:sp>
        <p:nvSpPr>
          <p:cNvPr id="2" name="Rectangle 4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3"/>
          <p:cNvSpPr txBox="1">
            <a:spLocks noChangeArrowheads="1"/>
          </p:cNvSpPr>
          <p:nvPr/>
        </p:nvSpPr>
        <p:spPr>
          <a:xfrm>
            <a:off x="76200" y="1295400"/>
            <a:ext cx="8991600" cy="3962400"/>
          </a:xfrm>
          <a:prstGeom prst="rect">
            <a:avLst/>
          </a:prstGeom>
        </p:spPr>
        <p:txBody>
          <a:bodyPr/>
          <a:lstStyle>
            <a:lvl1pPr marL="342900" indent="-342900" algn="l" rtl="0" eaLnBrk="0" fontAlgn="base" hangingPunct="0">
              <a:spcBef>
                <a:spcPct val="20000"/>
              </a:spcBef>
              <a:spcAft>
                <a:spcPct val="0"/>
              </a:spcAft>
              <a:buClr>
                <a:srgbClr val="077C97"/>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transform equations (4) and (5) are for functions that are periodic, continuous, and infinite. </a:t>
            </a:r>
          </a:p>
          <a:p>
            <a:r>
              <a:rPr lang="en-US" sz="2400" dirty="0"/>
              <a:t>But data are usually </a:t>
            </a:r>
            <a:r>
              <a:rPr lang="en-US" sz="2400" i="1" dirty="0"/>
              <a:t>non-periodic</a:t>
            </a:r>
            <a:r>
              <a:rPr lang="en-US" sz="2400" dirty="0"/>
              <a:t>, </a:t>
            </a:r>
            <a:r>
              <a:rPr lang="en-US" sz="2400" i="1" dirty="0"/>
              <a:t>discrete</a:t>
            </a:r>
            <a:r>
              <a:rPr lang="en-US" sz="2400" dirty="0"/>
              <a:t>, and </a:t>
            </a:r>
            <a:r>
              <a:rPr lang="en-US" sz="2400" i="1" dirty="0"/>
              <a:t>finite</a:t>
            </a:r>
            <a:r>
              <a:rPr lang="en-US" sz="2400" dirty="0"/>
              <a:t>. Without developing the derivation, we </a:t>
            </a:r>
            <a:r>
              <a:rPr lang="en-US" sz="2400" i="1" dirty="0" err="1"/>
              <a:t>c</a:t>
            </a:r>
            <a:r>
              <a:rPr lang="en-US" sz="2400" i="1" baseline="-25000" dirty="0" err="1"/>
              <a:t>k</a:t>
            </a:r>
            <a:r>
              <a:rPr lang="en-US" sz="2400" dirty="0"/>
              <a:t> in (5) using DFT given by</a:t>
            </a:r>
          </a:p>
          <a:p>
            <a:endParaRPr lang="en-US" sz="2400" dirty="0"/>
          </a:p>
          <a:p>
            <a:pPr marL="0" indent="0">
              <a:buNone/>
            </a:pPr>
            <a:r>
              <a:rPr lang="en-US" sz="2400" dirty="0"/>
              <a:t>                                                                                                        (7)</a:t>
            </a:r>
          </a:p>
        </p:txBody>
      </p:sp>
      <p:sp>
        <p:nvSpPr>
          <p:cNvPr id="8" name="Rectangle 2"/>
          <p:cNvSpPr txBox="1">
            <a:spLocks noChangeArrowheads="1"/>
          </p:cNvSpPr>
          <p:nvPr/>
        </p:nvSpPr>
        <p:spPr bwMode="auto">
          <a:xfrm>
            <a:off x="152400" y="3048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kern="1200">
                <a:solidFill>
                  <a:srgbClr val="077C97"/>
                </a:solidFill>
                <a:latin typeface="+mj-lt"/>
                <a:ea typeface="+mj-ea"/>
                <a:cs typeface="+mj-cs"/>
              </a:defRPr>
            </a:lvl1pPr>
            <a:lvl2pPr algn="l" rtl="0" eaLnBrk="0" fontAlgn="base" hangingPunct="0">
              <a:spcBef>
                <a:spcPct val="0"/>
              </a:spcBef>
              <a:spcAft>
                <a:spcPct val="0"/>
              </a:spcAft>
              <a:defRPr sz="3200">
                <a:solidFill>
                  <a:srgbClr val="077C97"/>
                </a:solidFill>
                <a:latin typeface="Arial Narrow" panose="020B0606020202030204" pitchFamily="34" charset="0"/>
              </a:defRPr>
            </a:lvl2pPr>
            <a:lvl3pPr algn="l" rtl="0" eaLnBrk="0" fontAlgn="base" hangingPunct="0">
              <a:spcBef>
                <a:spcPct val="0"/>
              </a:spcBef>
              <a:spcAft>
                <a:spcPct val="0"/>
              </a:spcAft>
              <a:defRPr sz="3200">
                <a:solidFill>
                  <a:srgbClr val="077C97"/>
                </a:solidFill>
                <a:latin typeface="Arial Narrow" panose="020B0606020202030204" pitchFamily="34" charset="0"/>
              </a:defRPr>
            </a:lvl3pPr>
            <a:lvl4pPr algn="l" rtl="0" eaLnBrk="0" fontAlgn="base" hangingPunct="0">
              <a:spcBef>
                <a:spcPct val="0"/>
              </a:spcBef>
              <a:spcAft>
                <a:spcPct val="0"/>
              </a:spcAft>
              <a:defRPr sz="3200">
                <a:solidFill>
                  <a:srgbClr val="077C97"/>
                </a:solidFill>
                <a:latin typeface="Arial Narrow" panose="020B0606020202030204" pitchFamily="34" charset="0"/>
              </a:defRPr>
            </a:lvl4pPr>
            <a:lvl5pPr algn="l" rtl="0" eaLnBrk="0" fontAlgn="base" hangingPunct="0">
              <a:spcBef>
                <a:spcPct val="0"/>
              </a:spcBef>
              <a:spcAft>
                <a:spcPct val="0"/>
              </a:spcAft>
              <a:defRPr sz="3200">
                <a:solidFill>
                  <a:srgbClr val="077C97"/>
                </a:solidFill>
                <a:latin typeface="Arial Narrow" panose="020B0606020202030204" pitchFamily="34" charset="0"/>
              </a:defRPr>
            </a:lvl5pPr>
            <a:lvl6pPr marL="457200" algn="l" rtl="0" fontAlgn="base">
              <a:spcBef>
                <a:spcPct val="0"/>
              </a:spcBef>
              <a:spcAft>
                <a:spcPct val="0"/>
              </a:spcAft>
              <a:defRPr sz="3200">
                <a:solidFill>
                  <a:srgbClr val="077C97"/>
                </a:solidFill>
                <a:latin typeface="Arial Narrow" panose="020B0606020202030204" pitchFamily="34" charset="0"/>
              </a:defRPr>
            </a:lvl6pPr>
            <a:lvl7pPr marL="914400" algn="l" rtl="0" fontAlgn="base">
              <a:spcBef>
                <a:spcPct val="0"/>
              </a:spcBef>
              <a:spcAft>
                <a:spcPct val="0"/>
              </a:spcAft>
              <a:defRPr sz="3200">
                <a:solidFill>
                  <a:srgbClr val="077C97"/>
                </a:solidFill>
                <a:latin typeface="Arial Narrow" panose="020B0606020202030204" pitchFamily="34" charset="0"/>
              </a:defRPr>
            </a:lvl7pPr>
            <a:lvl8pPr marL="1371600" algn="l" rtl="0" fontAlgn="base">
              <a:spcBef>
                <a:spcPct val="0"/>
              </a:spcBef>
              <a:spcAft>
                <a:spcPct val="0"/>
              </a:spcAft>
              <a:defRPr sz="3200">
                <a:solidFill>
                  <a:srgbClr val="077C97"/>
                </a:solidFill>
                <a:latin typeface="Arial Narrow" panose="020B0606020202030204" pitchFamily="34" charset="0"/>
              </a:defRPr>
            </a:lvl8pPr>
            <a:lvl9pPr marL="1828800" algn="l" rtl="0" fontAlgn="base">
              <a:spcBef>
                <a:spcPct val="0"/>
              </a:spcBef>
              <a:spcAft>
                <a:spcPct val="0"/>
              </a:spcAft>
              <a:defRPr sz="3200">
                <a:solidFill>
                  <a:srgbClr val="077C97"/>
                </a:solidFill>
                <a:latin typeface="Arial Narrow" panose="020B0606020202030204" pitchFamily="34" charset="0"/>
              </a:defRPr>
            </a:lvl9pPr>
          </a:lstStyle>
          <a:p>
            <a:pPr eaLnBrk="1" hangingPunct="1"/>
            <a:r>
              <a:rPr lang="en-US" altLang="is-IS" cap="all" dirty="0"/>
              <a:t>Basics</a:t>
            </a:r>
          </a:p>
          <a:p>
            <a:pPr eaLnBrk="1" hangingPunct="1"/>
            <a:r>
              <a:rPr lang="en-US" altLang="is-IS" dirty="0"/>
              <a:t>Discrete Fourier Transform (DFT)</a:t>
            </a:r>
          </a:p>
        </p:txBody>
      </p:sp>
      <p:sp>
        <p:nvSpPr>
          <p:cNvPr id="3" name="Rectangle 2"/>
          <p:cNvSpPr>
            <a:spLocks noChangeArrowheads="1"/>
          </p:cNvSpPr>
          <p:nvPr/>
        </p:nvSpPr>
        <p:spPr bwMode="auto">
          <a:xfrm>
            <a:off x="426720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387505522"/>
              </p:ext>
            </p:extLst>
          </p:nvPr>
        </p:nvGraphicFramePr>
        <p:xfrm>
          <a:off x="928598" y="3114674"/>
          <a:ext cx="6924735" cy="933449"/>
        </p:xfrm>
        <a:graphic>
          <a:graphicData uri="http://schemas.openxmlformats.org/presentationml/2006/ole">
            <mc:AlternateContent xmlns:mc="http://schemas.openxmlformats.org/markup-compatibility/2006">
              <mc:Choice xmlns:v="urn:schemas-microsoft-com:vml" Requires="v">
                <p:oleObj spid="_x0000_s9239" name="Equation" r:id="rId3" imgW="3314520" imgH="444240" progId="Equation.3">
                  <p:embed/>
                </p:oleObj>
              </mc:Choice>
              <mc:Fallback>
                <p:oleObj name="Equation" r:id="rId3" imgW="3314520" imgH="444240" progId="Equation.3">
                  <p:embed/>
                  <p:pic>
                    <p:nvPicPr>
                      <p:cNvPr id="0" name="Object 3"/>
                      <p:cNvPicPr>
                        <a:picLocks noChangeAspect="1" noChangeArrowheads="1"/>
                      </p:cNvPicPr>
                      <p:nvPr/>
                    </p:nvPicPr>
                    <p:blipFill>
                      <a:blip r:embed="rId4"/>
                      <a:srcRect/>
                      <a:stretch>
                        <a:fillRect/>
                      </a:stretch>
                    </p:blipFill>
                    <p:spPr bwMode="auto">
                      <a:xfrm>
                        <a:off x="928598" y="3114674"/>
                        <a:ext cx="6924735" cy="933449"/>
                      </a:xfrm>
                      <a:prstGeom prst="rect">
                        <a:avLst/>
                      </a:prstGeom>
                      <a:noFill/>
                    </p:spPr>
                  </p:pic>
                </p:oleObj>
              </mc:Fallback>
            </mc:AlternateContent>
          </a:graphicData>
        </a:graphic>
      </p:graphicFrame>
      <p:sp>
        <p:nvSpPr>
          <p:cNvPr id="4" name="Slide Number Placeholder 3"/>
          <p:cNvSpPr>
            <a:spLocks noGrp="1"/>
          </p:cNvSpPr>
          <p:nvPr>
            <p:ph type="sldNum" sz="quarter" idx="10"/>
          </p:nvPr>
        </p:nvSpPr>
        <p:spPr/>
        <p:txBody>
          <a:bodyPr/>
          <a:lstStyle/>
          <a:p>
            <a:pPr>
              <a:defRPr/>
            </a:pPr>
            <a:fld id="{AE897305-FFD4-478F-8070-5C5388E8EB3D}" type="slidenum">
              <a:rPr lang="en-US" altLang="en-US" smtClean="0"/>
              <a:pPr>
                <a:defRPr/>
              </a:pPr>
              <a:t>8</a:t>
            </a:fld>
            <a:r>
              <a:rPr lang="en-US" altLang="en-US"/>
              <a:t>/14</a:t>
            </a:r>
            <a:endParaRPr lang="en-CA" altLang="en-US" dirty="0"/>
          </a:p>
        </p:txBody>
      </p:sp>
    </p:spTree>
    <p:extLst>
      <p:ext uri="{BB962C8B-B14F-4D97-AF65-F5344CB8AC3E}">
        <p14:creationId xmlns:p14="http://schemas.microsoft.com/office/powerpoint/2010/main" val="396420337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4" name="Rectangle 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s-IS"/>
          </a:p>
        </p:txBody>
      </p:sp>
      <p:sp>
        <p:nvSpPr>
          <p:cNvPr id="2" name="Rectangle 4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3"/>
          <p:cNvSpPr txBox="1">
            <a:spLocks noChangeArrowheads="1"/>
          </p:cNvSpPr>
          <p:nvPr/>
        </p:nvSpPr>
        <p:spPr>
          <a:xfrm>
            <a:off x="76200" y="1143000"/>
            <a:ext cx="8991600" cy="3962400"/>
          </a:xfrm>
          <a:prstGeom prst="rect">
            <a:avLst/>
          </a:prstGeom>
        </p:spPr>
        <p:txBody>
          <a:bodyPr/>
          <a:lstStyle>
            <a:lvl1pPr marL="342900" indent="-342900" algn="l" rtl="0" eaLnBrk="0" fontAlgn="base" hangingPunct="0">
              <a:spcBef>
                <a:spcPct val="20000"/>
              </a:spcBef>
              <a:spcAft>
                <a:spcPct val="0"/>
              </a:spcAft>
              <a:buClr>
                <a:srgbClr val="077C97"/>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Comparing the terms in (5) and (7):</a:t>
            </a:r>
          </a:p>
          <a:p>
            <a:pPr marL="0" indent="0">
              <a:buNone/>
            </a:pPr>
            <a:endParaRPr lang="en-US" sz="2400" dirty="0"/>
          </a:p>
          <a:p>
            <a:pPr marL="0" indent="0">
              <a:buNone/>
            </a:pPr>
            <a:r>
              <a:rPr lang="en-US" sz="2400" dirty="0"/>
              <a:t>                                                                                                        </a:t>
            </a:r>
          </a:p>
        </p:txBody>
      </p:sp>
      <p:sp>
        <p:nvSpPr>
          <p:cNvPr id="8" name="Rectangle 2"/>
          <p:cNvSpPr txBox="1">
            <a:spLocks noChangeArrowheads="1"/>
          </p:cNvSpPr>
          <p:nvPr/>
        </p:nvSpPr>
        <p:spPr bwMode="auto">
          <a:xfrm>
            <a:off x="152400" y="3048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kern="1200">
                <a:solidFill>
                  <a:srgbClr val="077C97"/>
                </a:solidFill>
                <a:latin typeface="+mj-lt"/>
                <a:ea typeface="+mj-ea"/>
                <a:cs typeface="+mj-cs"/>
              </a:defRPr>
            </a:lvl1pPr>
            <a:lvl2pPr algn="l" rtl="0" eaLnBrk="0" fontAlgn="base" hangingPunct="0">
              <a:spcBef>
                <a:spcPct val="0"/>
              </a:spcBef>
              <a:spcAft>
                <a:spcPct val="0"/>
              </a:spcAft>
              <a:defRPr sz="3200">
                <a:solidFill>
                  <a:srgbClr val="077C97"/>
                </a:solidFill>
                <a:latin typeface="Arial Narrow" panose="020B0606020202030204" pitchFamily="34" charset="0"/>
              </a:defRPr>
            </a:lvl2pPr>
            <a:lvl3pPr algn="l" rtl="0" eaLnBrk="0" fontAlgn="base" hangingPunct="0">
              <a:spcBef>
                <a:spcPct val="0"/>
              </a:spcBef>
              <a:spcAft>
                <a:spcPct val="0"/>
              </a:spcAft>
              <a:defRPr sz="3200">
                <a:solidFill>
                  <a:srgbClr val="077C97"/>
                </a:solidFill>
                <a:latin typeface="Arial Narrow" panose="020B0606020202030204" pitchFamily="34" charset="0"/>
              </a:defRPr>
            </a:lvl3pPr>
            <a:lvl4pPr algn="l" rtl="0" eaLnBrk="0" fontAlgn="base" hangingPunct="0">
              <a:spcBef>
                <a:spcPct val="0"/>
              </a:spcBef>
              <a:spcAft>
                <a:spcPct val="0"/>
              </a:spcAft>
              <a:defRPr sz="3200">
                <a:solidFill>
                  <a:srgbClr val="077C97"/>
                </a:solidFill>
                <a:latin typeface="Arial Narrow" panose="020B0606020202030204" pitchFamily="34" charset="0"/>
              </a:defRPr>
            </a:lvl4pPr>
            <a:lvl5pPr algn="l" rtl="0" eaLnBrk="0" fontAlgn="base" hangingPunct="0">
              <a:spcBef>
                <a:spcPct val="0"/>
              </a:spcBef>
              <a:spcAft>
                <a:spcPct val="0"/>
              </a:spcAft>
              <a:defRPr sz="3200">
                <a:solidFill>
                  <a:srgbClr val="077C97"/>
                </a:solidFill>
                <a:latin typeface="Arial Narrow" panose="020B0606020202030204" pitchFamily="34" charset="0"/>
              </a:defRPr>
            </a:lvl5pPr>
            <a:lvl6pPr marL="457200" algn="l" rtl="0" fontAlgn="base">
              <a:spcBef>
                <a:spcPct val="0"/>
              </a:spcBef>
              <a:spcAft>
                <a:spcPct val="0"/>
              </a:spcAft>
              <a:defRPr sz="3200">
                <a:solidFill>
                  <a:srgbClr val="077C97"/>
                </a:solidFill>
                <a:latin typeface="Arial Narrow" panose="020B0606020202030204" pitchFamily="34" charset="0"/>
              </a:defRPr>
            </a:lvl6pPr>
            <a:lvl7pPr marL="914400" algn="l" rtl="0" fontAlgn="base">
              <a:spcBef>
                <a:spcPct val="0"/>
              </a:spcBef>
              <a:spcAft>
                <a:spcPct val="0"/>
              </a:spcAft>
              <a:defRPr sz="3200">
                <a:solidFill>
                  <a:srgbClr val="077C97"/>
                </a:solidFill>
                <a:latin typeface="Arial Narrow" panose="020B0606020202030204" pitchFamily="34" charset="0"/>
              </a:defRPr>
            </a:lvl7pPr>
            <a:lvl8pPr marL="1371600" algn="l" rtl="0" fontAlgn="base">
              <a:spcBef>
                <a:spcPct val="0"/>
              </a:spcBef>
              <a:spcAft>
                <a:spcPct val="0"/>
              </a:spcAft>
              <a:defRPr sz="3200">
                <a:solidFill>
                  <a:srgbClr val="077C97"/>
                </a:solidFill>
                <a:latin typeface="Arial Narrow" panose="020B0606020202030204" pitchFamily="34" charset="0"/>
              </a:defRPr>
            </a:lvl8pPr>
            <a:lvl9pPr marL="1828800" algn="l" rtl="0" fontAlgn="base">
              <a:spcBef>
                <a:spcPct val="0"/>
              </a:spcBef>
              <a:spcAft>
                <a:spcPct val="0"/>
              </a:spcAft>
              <a:defRPr sz="3200">
                <a:solidFill>
                  <a:srgbClr val="077C97"/>
                </a:solidFill>
                <a:latin typeface="Arial Narrow" panose="020B0606020202030204" pitchFamily="34" charset="0"/>
              </a:defRPr>
            </a:lvl9pPr>
          </a:lstStyle>
          <a:p>
            <a:pPr eaLnBrk="1" hangingPunct="1"/>
            <a:r>
              <a:rPr lang="en-US" altLang="is-IS" cap="all" dirty="0"/>
              <a:t>Basics</a:t>
            </a:r>
          </a:p>
          <a:p>
            <a:pPr eaLnBrk="1" hangingPunct="1"/>
            <a:r>
              <a:rPr lang="en-US" altLang="is-IS" dirty="0"/>
              <a:t>Discrete Fourier Transform (DFT)</a:t>
            </a:r>
          </a:p>
        </p:txBody>
      </p:sp>
      <p:sp>
        <p:nvSpPr>
          <p:cNvPr id="3" name="Rectangle 2"/>
          <p:cNvSpPr>
            <a:spLocks noChangeArrowheads="1"/>
          </p:cNvSpPr>
          <p:nvPr/>
        </p:nvSpPr>
        <p:spPr bwMode="auto">
          <a:xfrm>
            <a:off x="426720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826932702"/>
              </p:ext>
            </p:extLst>
          </p:nvPr>
        </p:nvGraphicFramePr>
        <p:xfrm>
          <a:off x="275148" y="1676400"/>
          <a:ext cx="8039883" cy="2871540"/>
        </p:xfrm>
        <a:graphic>
          <a:graphicData uri="http://schemas.openxmlformats.org/presentationml/2006/ole">
            <mc:AlternateContent xmlns:mc="http://schemas.openxmlformats.org/markup-compatibility/2006">
              <mc:Choice xmlns:v="urn:schemas-microsoft-com:vml" Requires="v">
                <p:oleObj spid="_x0000_s10259" name="Document" r:id="rId3" imgW="5929084" imgH="2118013" progId="Word.Document.12">
                  <p:embed/>
                </p:oleObj>
              </mc:Choice>
              <mc:Fallback>
                <p:oleObj name="Document" r:id="rId3" imgW="5929084" imgH="2118013" progId="Word.Document.12">
                  <p:embed/>
                  <p:pic>
                    <p:nvPicPr>
                      <p:cNvPr id="0" name=""/>
                      <p:cNvPicPr/>
                      <p:nvPr/>
                    </p:nvPicPr>
                    <p:blipFill>
                      <a:blip r:embed="rId4"/>
                      <a:stretch>
                        <a:fillRect/>
                      </a:stretch>
                    </p:blipFill>
                    <p:spPr>
                      <a:xfrm>
                        <a:off x="275148" y="1676400"/>
                        <a:ext cx="8039883" cy="2871540"/>
                      </a:xfrm>
                      <a:prstGeom prst="rect">
                        <a:avLst/>
                      </a:prstGeom>
                    </p:spPr>
                  </p:pic>
                </p:oleObj>
              </mc:Fallback>
            </mc:AlternateContent>
          </a:graphicData>
        </a:graphic>
      </p:graphicFrame>
      <p:pic>
        <p:nvPicPr>
          <p:cNvPr id="12" name="Picture 11"/>
          <p:cNvPicPr>
            <a:picLocks noChangeAspect="1"/>
          </p:cNvPicPr>
          <p:nvPr/>
        </p:nvPicPr>
        <p:blipFill rotWithShape="1">
          <a:blip r:embed="rId5"/>
          <a:srcRect l="1" r="-1276"/>
          <a:stretch/>
        </p:blipFill>
        <p:spPr>
          <a:xfrm>
            <a:off x="-118534" y="4355852"/>
            <a:ext cx="8987385" cy="1735138"/>
          </a:xfrm>
          <a:prstGeom prst="rect">
            <a:avLst/>
          </a:prstGeom>
        </p:spPr>
      </p:pic>
      <p:sp>
        <p:nvSpPr>
          <p:cNvPr id="10" name="Slide Number Placeholder 9"/>
          <p:cNvSpPr>
            <a:spLocks noGrp="1"/>
          </p:cNvSpPr>
          <p:nvPr>
            <p:ph type="sldNum" sz="quarter" idx="10"/>
          </p:nvPr>
        </p:nvSpPr>
        <p:spPr/>
        <p:txBody>
          <a:bodyPr/>
          <a:lstStyle/>
          <a:p>
            <a:pPr>
              <a:defRPr/>
            </a:pPr>
            <a:fld id="{AE897305-FFD4-478F-8070-5C5388E8EB3D}" type="slidenum">
              <a:rPr lang="en-US" altLang="en-US" smtClean="0"/>
              <a:pPr>
                <a:defRPr/>
              </a:pPr>
              <a:t>9</a:t>
            </a:fld>
            <a:r>
              <a:rPr lang="en-US" altLang="en-US"/>
              <a:t>/14</a:t>
            </a:r>
            <a:endParaRPr lang="en-CA" altLang="en-US" dirty="0"/>
          </a:p>
        </p:txBody>
      </p:sp>
    </p:spTree>
    <p:extLst>
      <p:ext uri="{BB962C8B-B14F-4D97-AF65-F5344CB8AC3E}">
        <p14:creationId xmlns:p14="http://schemas.microsoft.com/office/powerpoint/2010/main" val="270181881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Narrow"/>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Bookshelf Symbol 2" pitchFamily="2" charset="2"/>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Bookshelf Symbol 2" pitchFamily="2" charset="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31199</TotalTime>
  <Words>682</Words>
  <Application>Microsoft Office PowerPoint</Application>
  <PresentationFormat>On-screen Show (4:3)</PresentationFormat>
  <Paragraphs>116</Paragraphs>
  <Slides>14</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24" baseType="lpstr">
      <vt:lpstr>Arial</vt:lpstr>
      <vt:lpstr>Arial Narrow</vt:lpstr>
      <vt:lpstr>Bookshelf Symbol 2</vt:lpstr>
      <vt:lpstr>Cambria Math</vt:lpstr>
      <vt:lpstr>Symbol</vt:lpstr>
      <vt:lpstr>Times New Roman</vt:lpstr>
      <vt:lpstr>Wingdings</vt:lpstr>
      <vt:lpstr>Blends</vt:lpstr>
      <vt:lpstr>Equation</vt:lpstr>
      <vt:lpstr>Document</vt:lpstr>
      <vt:lpstr>Sampling and Spectral Analysis</vt:lpstr>
      <vt:lpstr>INTRODUCTION</vt:lpstr>
      <vt:lpstr>BASICS</vt:lpstr>
      <vt:lpstr>BASICS Nomenclature review</vt:lpstr>
      <vt:lpstr>PowerPoint Presentation</vt:lpstr>
      <vt:lpstr>PowerPoint Presentation</vt:lpstr>
      <vt:lpstr>PowerPoint Presentation</vt:lpstr>
      <vt:lpstr>PowerPoint Presentation</vt:lpstr>
      <vt:lpstr>PowerPoint Presentation</vt:lpstr>
      <vt:lpstr>Sampling rate</vt:lpstr>
      <vt:lpstr>Sampling rate</vt:lpstr>
      <vt:lpstr>Sampling rate</vt:lpstr>
      <vt:lpstr>Sampling rate</vt:lpstr>
      <vt:lpstr>Sampling rate</vt:lpstr>
    </vt:vector>
  </TitlesOfParts>
  <Company>© 2012 Pearson Education, Inc. All rights reserved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Linear Algebra and Its Applications</dc:subject>
  <dc:creator>Yonatan Afework Tesfahunegn</dc:creator>
  <cp:lastModifiedBy>Vijay Chauhan</cp:lastModifiedBy>
  <cp:revision>1046</cp:revision>
  <cp:lastPrinted>2016-09-23T10:31:01Z</cp:lastPrinted>
  <dcterms:created xsi:type="dcterms:W3CDTF">2005-10-22T18:34:54Z</dcterms:created>
  <dcterms:modified xsi:type="dcterms:W3CDTF">2022-10-23T18:51:32Z</dcterms:modified>
</cp:coreProperties>
</file>