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34" y="33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A823F-DCE6-4799-BFA1-D09ED6FA35B4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DC180-0F12-4DE0-9C5D-3B23F8018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5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1968500"/>
            <a:ext cx="6604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304800" y="304800"/>
            <a:ext cx="1320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</a:rPr>
              <a:t>W0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6096000" y="-5867400"/>
            <a:ext cx="0" cy="12192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812800" y="600075"/>
            <a:ext cx="0" cy="8128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88899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12" name="Freeform 31"/>
          <p:cNvSpPr>
            <a:spLocks/>
          </p:cNvSpPr>
          <p:nvPr userDrawn="1"/>
        </p:nvSpPr>
        <p:spPr bwMode="auto">
          <a:xfrm>
            <a:off x="0" y="1401704"/>
            <a:ext cx="1524000" cy="566796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625600" y="609600"/>
            <a:ext cx="79248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9600" y="1981200"/>
            <a:ext cx="5994400" cy="431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5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dirty="0"/>
              <a:t>INTRODUCTION</a:t>
            </a:r>
          </a:p>
        </p:txBody>
      </p:sp>
      <p:sp>
        <p:nvSpPr>
          <p:cNvPr id="15" name="Line 12"/>
          <p:cNvSpPr>
            <a:spLocks noChangeShapeType="1"/>
          </p:cNvSpPr>
          <p:nvPr userDrawn="1"/>
        </p:nvSpPr>
        <p:spPr bwMode="auto">
          <a:xfrm>
            <a:off x="0" y="3048841"/>
            <a:ext cx="6604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16" name="Freeform 31"/>
          <p:cNvSpPr>
            <a:spLocks/>
          </p:cNvSpPr>
          <p:nvPr userDrawn="1"/>
        </p:nvSpPr>
        <p:spPr bwMode="auto">
          <a:xfrm>
            <a:off x="0" y="2451941"/>
            <a:ext cx="1524000" cy="566796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17" name="Rectangle 17"/>
          <p:cNvSpPr txBox="1">
            <a:spLocks noChangeArrowheads="1"/>
          </p:cNvSpPr>
          <p:nvPr userDrawn="1"/>
        </p:nvSpPr>
        <p:spPr bwMode="auto">
          <a:xfrm>
            <a:off x="609600" y="3061542"/>
            <a:ext cx="5994400" cy="44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None/>
              <a:defRPr sz="2800" kern="1200">
                <a:solidFill>
                  <a:srgbClr val="077C97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TERMS AND DEFINITIONS</a:t>
            </a: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>
            <a:off x="0" y="4102100"/>
            <a:ext cx="6604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19" name="Freeform 31"/>
          <p:cNvSpPr>
            <a:spLocks/>
          </p:cNvSpPr>
          <p:nvPr userDrawn="1"/>
        </p:nvSpPr>
        <p:spPr bwMode="auto">
          <a:xfrm>
            <a:off x="0" y="3505200"/>
            <a:ext cx="1524000" cy="566796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20" name="Rectangle 17"/>
          <p:cNvSpPr txBox="1">
            <a:spLocks noChangeArrowheads="1"/>
          </p:cNvSpPr>
          <p:nvPr userDrawn="1"/>
        </p:nvSpPr>
        <p:spPr bwMode="auto">
          <a:xfrm>
            <a:off x="609600" y="4114801"/>
            <a:ext cx="8534400" cy="50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None/>
              <a:defRPr sz="2800" kern="1200">
                <a:solidFill>
                  <a:srgbClr val="077C97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CALIBRATION OF MEASUREMENT SYSTEMS</a:t>
            </a:r>
          </a:p>
        </p:txBody>
      </p:sp>
      <p:sp>
        <p:nvSpPr>
          <p:cNvPr id="21" name="Text Box 15" descr="Pink tissue paper"/>
          <p:cNvSpPr txBox="1">
            <a:spLocks noChangeArrowheads="1"/>
          </p:cNvSpPr>
          <p:nvPr userDrawn="1"/>
        </p:nvSpPr>
        <p:spPr bwMode="auto">
          <a:xfrm>
            <a:off x="203200" y="1371600"/>
            <a:ext cx="13208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500" b="1" dirty="0">
                <a:solidFill>
                  <a:srgbClr val="CD8019"/>
                </a:solidFill>
                <a:latin typeface="Arial" panose="020B0604020202020204" pitchFamily="34" charset="0"/>
              </a:rPr>
              <a:t>W0.1</a:t>
            </a:r>
          </a:p>
        </p:txBody>
      </p:sp>
      <p:sp>
        <p:nvSpPr>
          <p:cNvPr id="22" name="Text Box 15" descr="Pink tissue paper"/>
          <p:cNvSpPr txBox="1">
            <a:spLocks noChangeArrowheads="1"/>
          </p:cNvSpPr>
          <p:nvPr userDrawn="1"/>
        </p:nvSpPr>
        <p:spPr bwMode="auto">
          <a:xfrm>
            <a:off x="203200" y="2482104"/>
            <a:ext cx="13208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500" b="1" dirty="0">
                <a:solidFill>
                  <a:srgbClr val="CD8019"/>
                </a:solidFill>
                <a:latin typeface="Arial" panose="020B0604020202020204" pitchFamily="34" charset="0"/>
              </a:rPr>
              <a:t>W0.2</a:t>
            </a:r>
          </a:p>
        </p:txBody>
      </p:sp>
      <p:sp>
        <p:nvSpPr>
          <p:cNvPr id="23" name="Text Box 15" descr="Pink tissue paper"/>
          <p:cNvSpPr txBox="1">
            <a:spLocks noChangeArrowheads="1"/>
          </p:cNvSpPr>
          <p:nvPr userDrawn="1"/>
        </p:nvSpPr>
        <p:spPr bwMode="auto">
          <a:xfrm>
            <a:off x="203200" y="3505201"/>
            <a:ext cx="13208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500" b="1" dirty="0">
                <a:solidFill>
                  <a:srgbClr val="CD8019"/>
                </a:solidFill>
                <a:latin typeface="Arial" panose="020B0604020202020204" pitchFamily="34" charset="0"/>
              </a:rPr>
              <a:t>W0.3</a:t>
            </a:r>
          </a:p>
        </p:txBody>
      </p:sp>
    </p:spTree>
    <p:extLst>
      <p:ext uri="{BB962C8B-B14F-4D97-AF65-F5344CB8AC3E}">
        <p14:creationId xmlns:p14="http://schemas.microsoft.com/office/powerpoint/2010/main" val="1025181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CC728-D532-4B2E-B964-A34C4D58F84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7875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808E2-0A38-4470-8CEB-5750F7C84D7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656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3ECAE-CDEF-4EEE-BC65-9F756D3E760E}" type="slidenum">
              <a:rPr lang="en-US" altLang="is-I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is-IS" dirty="0">
                <a:solidFill>
                  <a:srgbClr val="000000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5451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116F3-5915-4C69-AB82-BEB5E0EFC5F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329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68082-59E3-48EA-83EE-014DC305798E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226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EEBAE-3BA2-43F1-93F8-966AC6D87B9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833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4625D-6DC5-4C8F-8178-F3B2526B406B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85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FF661-EFAE-4F62-ABAD-301D9873E2F6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3080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97305-FFD4-478F-8070-5C5388E8EB3D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7910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C1424-C597-4795-931D-7B0056FF5286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245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762DE-423D-4ACC-A900-30F7FFE15953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/13</a:t>
            </a:r>
            <a:endParaRPr lang="en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981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07138"/>
            <a:ext cx="2540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EF97FD-839A-45DD-8812-EC1265CD9CA8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en-US" dirty="0">
                <a:solidFill>
                  <a:srgbClr val="000000"/>
                </a:solidFill>
              </a:rPr>
              <a:t>/25</a:t>
            </a: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09600" y="6305550"/>
            <a:ext cx="84328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 smtClean="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6096000" y="-5029200"/>
            <a:ext cx="0" cy="12192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Bookshelf Symbol 2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629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788400" cy="990600"/>
          </a:xfrm>
        </p:spPr>
        <p:txBody>
          <a:bodyPr/>
          <a:lstStyle/>
          <a:p>
            <a:pPr eaLnBrk="1" hangingPunct="1"/>
            <a:r>
              <a:rPr lang="en-US" altLang="is-IS" sz="4800" dirty="0"/>
              <a:t>Using signal express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s-I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116F3-5915-4C69-AB82-BEB5E0EFC5F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r>
              <a:rPr lang="en-US" altLang="en-US">
                <a:solidFill>
                  <a:srgbClr val="000000"/>
                </a:solidFill>
              </a:rPr>
              <a:t>/12</a:t>
            </a: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280" y="1663700"/>
            <a:ext cx="4449156" cy="455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s-IS" sz="2800" dirty="0">
              <a:solidFill>
                <a:srgbClr val="000000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000000"/>
                </a:solidFill>
              </a:rPr>
              <a:t>Opening a project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800" b="1" dirty="0">
              <a:solidFill>
                <a:srgbClr val="000000"/>
              </a:solidFill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Launch signal express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Select empty </a:t>
            </a:r>
            <a:r>
              <a:rPr lang="en-US" sz="2400" dirty="0" err="1">
                <a:solidFill>
                  <a:srgbClr val="000000"/>
                </a:solidFill>
              </a:rPr>
              <a:t>signalexpress</a:t>
            </a:r>
            <a:r>
              <a:rPr lang="en-US" sz="2400" dirty="0">
                <a:solidFill>
                  <a:srgbClr val="000000"/>
                </a:solidFill>
              </a:rPr>
              <a:t> Project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Examine the window</a:t>
            </a:r>
          </a:p>
          <a:p>
            <a:pPr algn="just" eaLnBrk="1" hangingPunct="1">
              <a:lnSpc>
                <a:spcPct val="90000"/>
              </a:lnSpc>
            </a:pPr>
            <a:endParaRPr lang="en-US" altLang="is-IS" sz="2800" dirty="0">
              <a:solidFill>
                <a:srgbClr val="000000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s-IS" sz="28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08" y="1431244"/>
            <a:ext cx="6519204" cy="47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28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788400" cy="990600"/>
          </a:xfrm>
        </p:spPr>
        <p:txBody>
          <a:bodyPr/>
          <a:lstStyle/>
          <a:p>
            <a:pPr eaLnBrk="1" hangingPunct="1"/>
            <a:r>
              <a:rPr lang="en-US" altLang="is-IS" sz="4800" dirty="0"/>
              <a:t>Using signal express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s-I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116F3-5915-4C69-AB82-BEB5E0EFC5F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en-US" altLang="en-US">
                <a:solidFill>
                  <a:srgbClr val="000000"/>
                </a:solidFill>
              </a:rPr>
              <a:t>/12</a:t>
            </a: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3436" y="1823994"/>
            <a:ext cx="4449156" cy="455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s-IS" sz="2800" dirty="0">
              <a:solidFill>
                <a:srgbClr val="000000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000000"/>
                </a:solidFill>
              </a:rPr>
              <a:t>Important steps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Run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stop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Check data view: drag the </a:t>
            </a:r>
            <a:r>
              <a:rPr lang="en-US" sz="2400" b="1" dirty="0">
                <a:solidFill>
                  <a:srgbClr val="000000"/>
                </a:solidFill>
              </a:rPr>
              <a:t>exported spectrum</a:t>
            </a:r>
            <a:r>
              <a:rPr lang="en-US" sz="2400" dirty="0">
                <a:solidFill>
                  <a:srgbClr val="000000"/>
                </a:solidFill>
              </a:rPr>
              <a:t> output signal to </a:t>
            </a:r>
            <a:r>
              <a:rPr lang="en-US" sz="2400" b="1" dirty="0" err="1">
                <a:solidFill>
                  <a:srgbClr val="000000"/>
                </a:solidFill>
              </a:rPr>
              <a:t>dataview</a:t>
            </a:r>
            <a:r>
              <a:rPr lang="en-US" sz="2400" dirty="0">
                <a:solidFill>
                  <a:srgbClr val="000000"/>
                </a:solidFill>
              </a:rPr>
              <a:t> from project view.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Can drag other signals as well</a:t>
            </a:r>
          </a:p>
          <a:p>
            <a:pPr algn="just" eaLnBrk="1" hangingPunct="1">
              <a:lnSpc>
                <a:spcPct val="90000"/>
              </a:lnSpc>
            </a:pPr>
            <a:endParaRPr lang="en-US" altLang="is-IS" sz="2800" dirty="0">
              <a:solidFill>
                <a:srgbClr val="000000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s-IS" sz="28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067" y="1874181"/>
            <a:ext cx="6075748" cy="44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8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788400" cy="990600"/>
          </a:xfrm>
        </p:spPr>
        <p:txBody>
          <a:bodyPr/>
          <a:lstStyle/>
          <a:p>
            <a:pPr eaLnBrk="1" hangingPunct="1"/>
            <a:r>
              <a:rPr lang="en-US" altLang="is-IS" sz="4800" dirty="0"/>
              <a:t>Using signal express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s-IS" sz="2400">
              <a:solidFill>
                <a:srgbClr val="000000"/>
              </a:solidFill>
              <a:latin typeface="Bookshelf Symbol 2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116F3-5915-4C69-AB82-BEB5E0EFC5F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US" altLang="en-US">
                <a:solidFill>
                  <a:srgbClr val="000000"/>
                </a:solidFill>
              </a:rPr>
              <a:t>/12</a:t>
            </a: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2268" y="1476522"/>
            <a:ext cx="7367444" cy="515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0000"/>
                </a:solidFill>
              </a:rPr>
              <a:t>Recording a signal and viewing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Select help-</a:t>
            </a:r>
            <a:r>
              <a:rPr lang="en-US" sz="2200" dirty="0" err="1">
                <a:solidFill>
                  <a:srgbClr val="000000"/>
                </a:solidFill>
              </a:rPr>
              <a:t>openexample</a:t>
            </a:r>
            <a:r>
              <a:rPr lang="en-US" sz="2200" dirty="0">
                <a:solidFill>
                  <a:srgbClr val="000000"/>
                </a:solidFill>
              </a:rPr>
              <a:t>-tutorial-</a:t>
            </a:r>
            <a:r>
              <a:rPr lang="en-US" sz="2200" dirty="0" err="1">
                <a:solidFill>
                  <a:srgbClr val="000000"/>
                </a:solidFill>
              </a:rPr>
              <a:t>Logging.seproj</a:t>
            </a:r>
            <a:endParaRPr lang="en-US" sz="2200" dirty="0">
              <a:solidFill>
                <a:srgbClr val="000000"/>
              </a:solidFill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Click </a:t>
            </a:r>
            <a:r>
              <a:rPr lang="en-US" sz="2200" b="1" dirty="0">
                <a:solidFill>
                  <a:srgbClr val="000000"/>
                </a:solidFill>
              </a:rPr>
              <a:t>record </a:t>
            </a:r>
            <a:r>
              <a:rPr lang="en-US" sz="2200" dirty="0" err="1">
                <a:solidFill>
                  <a:srgbClr val="000000"/>
                </a:solidFill>
              </a:rPr>
              <a:t>buttom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to display </a:t>
            </a:r>
            <a:r>
              <a:rPr lang="en-US" sz="2200" b="1" dirty="0">
                <a:solidFill>
                  <a:srgbClr val="000000"/>
                </a:solidFill>
              </a:rPr>
              <a:t>Logging signals selection </a:t>
            </a:r>
            <a:r>
              <a:rPr lang="en-US" sz="2200" dirty="0">
                <a:solidFill>
                  <a:srgbClr val="000000"/>
                </a:solidFill>
              </a:rPr>
              <a:t>dialog box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Place checkmark in the signal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Click </a:t>
            </a:r>
            <a:r>
              <a:rPr lang="en-US" sz="2200" b="1" dirty="0">
                <a:solidFill>
                  <a:srgbClr val="000000"/>
                </a:solidFill>
              </a:rPr>
              <a:t>ok</a:t>
            </a:r>
            <a:r>
              <a:rPr lang="en-US" sz="2200" dirty="0">
                <a:solidFill>
                  <a:srgbClr val="000000"/>
                </a:solidFill>
              </a:rPr>
              <a:t> to close 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Click </a:t>
            </a:r>
            <a:r>
              <a:rPr lang="en-US" sz="2200" b="1" dirty="0">
                <a:solidFill>
                  <a:srgbClr val="000000"/>
                </a:solidFill>
              </a:rPr>
              <a:t>stop</a:t>
            </a:r>
            <a:r>
              <a:rPr lang="en-US" sz="2200" dirty="0">
                <a:solidFill>
                  <a:srgbClr val="000000"/>
                </a:solidFill>
              </a:rPr>
              <a:t> (the logged data appear in project view)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Select </a:t>
            </a:r>
            <a:r>
              <a:rPr lang="en-US" sz="2200" b="1" dirty="0">
                <a:solidFill>
                  <a:srgbClr val="000000"/>
                </a:solidFill>
              </a:rPr>
              <a:t>Tools-Options</a:t>
            </a:r>
            <a:r>
              <a:rPr lang="en-US" sz="2200" dirty="0">
                <a:solidFill>
                  <a:srgbClr val="000000"/>
                </a:solidFill>
              </a:rPr>
              <a:t> and select </a:t>
            </a:r>
            <a:r>
              <a:rPr lang="en-US" sz="2200" b="1" dirty="0">
                <a:solidFill>
                  <a:srgbClr val="000000"/>
                </a:solidFill>
              </a:rPr>
              <a:t>logging</a:t>
            </a:r>
            <a:r>
              <a:rPr lang="en-US" sz="2200" dirty="0">
                <a:solidFill>
                  <a:srgbClr val="000000"/>
                </a:solidFill>
              </a:rPr>
              <a:t> option to specify the directory for signal express to save the logged data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Click </a:t>
            </a:r>
            <a:r>
              <a:rPr lang="en-US" sz="2200" b="1" dirty="0">
                <a:solidFill>
                  <a:srgbClr val="000000"/>
                </a:solidFill>
              </a:rPr>
              <a:t>ok</a:t>
            </a:r>
            <a:r>
              <a:rPr lang="en-US" sz="2200" dirty="0">
                <a:solidFill>
                  <a:srgbClr val="000000"/>
                </a:solidFill>
              </a:rPr>
              <a:t> to close </a:t>
            </a:r>
            <a:r>
              <a:rPr lang="en-US" sz="2200" b="1" dirty="0">
                <a:solidFill>
                  <a:srgbClr val="000000"/>
                </a:solidFill>
              </a:rPr>
              <a:t>options</a:t>
            </a:r>
            <a:r>
              <a:rPr lang="en-US" sz="2200" dirty="0">
                <a:solidFill>
                  <a:srgbClr val="000000"/>
                </a:solidFill>
              </a:rPr>
              <a:t> dialog box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Select </a:t>
            </a:r>
            <a:r>
              <a:rPr lang="en-US" sz="2200" b="1" dirty="0">
                <a:solidFill>
                  <a:srgbClr val="000000"/>
                </a:solidFill>
              </a:rPr>
              <a:t>File-Save Project As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Select the data log you recorded from the </a:t>
            </a:r>
            <a:r>
              <a:rPr lang="en-US" sz="2200" b="1" dirty="0">
                <a:solidFill>
                  <a:srgbClr val="000000"/>
                </a:solidFill>
              </a:rPr>
              <a:t>logged data </a:t>
            </a:r>
            <a:r>
              <a:rPr lang="en-US" sz="2200" dirty="0">
                <a:solidFill>
                  <a:srgbClr val="000000"/>
                </a:solidFill>
              </a:rPr>
              <a:t>window and drag to </a:t>
            </a:r>
            <a:r>
              <a:rPr lang="en-US" sz="2200" b="1" dirty="0">
                <a:solidFill>
                  <a:srgbClr val="000000"/>
                </a:solidFill>
              </a:rPr>
              <a:t>data view </a:t>
            </a:r>
            <a:r>
              <a:rPr lang="en-US" sz="2200" dirty="0">
                <a:solidFill>
                  <a:srgbClr val="000000"/>
                </a:solidFill>
              </a:rPr>
              <a:t>to view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Use</a:t>
            </a:r>
            <a:r>
              <a:rPr lang="en-US" sz="2200" b="1" dirty="0">
                <a:solidFill>
                  <a:srgbClr val="000000"/>
                </a:solidFill>
              </a:rPr>
              <a:t> export </a:t>
            </a:r>
            <a:r>
              <a:rPr lang="en-US" sz="2200" dirty="0">
                <a:solidFill>
                  <a:srgbClr val="000000"/>
                </a:solidFill>
              </a:rPr>
              <a:t>option to get data in excel file 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2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is-IS" sz="2200" dirty="0">
              <a:solidFill>
                <a:srgbClr val="000000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s-IS" sz="22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712" y="2534167"/>
            <a:ext cx="4556088" cy="35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29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Narrow</vt:lpstr>
      <vt:lpstr>Bookshelf Symbol 2</vt:lpstr>
      <vt:lpstr>Calibri</vt:lpstr>
      <vt:lpstr>Symbol</vt:lpstr>
      <vt:lpstr>Times New Roman</vt:lpstr>
      <vt:lpstr>Wingdings</vt:lpstr>
      <vt:lpstr>1_Blends</vt:lpstr>
      <vt:lpstr>Using signal express</vt:lpstr>
      <vt:lpstr>Using signal express</vt:lpstr>
      <vt:lpstr>Using signal express</vt:lpstr>
    </vt:vector>
  </TitlesOfParts>
  <Company>Háskólinn í Reykjavík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Chauhan</dc:creator>
  <cp:lastModifiedBy>Vijay Chauhan</cp:lastModifiedBy>
  <cp:revision>51</cp:revision>
  <dcterms:created xsi:type="dcterms:W3CDTF">2017-11-19T17:06:00Z</dcterms:created>
  <dcterms:modified xsi:type="dcterms:W3CDTF">2021-11-14T21:23:48Z</dcterms:modified>
</cp:coreProperties>
</file>