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8"/>
  </p:notesMasterIdLst>
  <p:handoutMasterIdLst>
    <p:handoutMasterId r:id="rId9"/>
  </p:handoutMasterIdLst>
  <p:sldIdLst>
    <p:sldId id="586" r:id="rId2"/>
    <p:sldId id="594" r:id="rId3"/>
    <p:sldId id="596" r:id="rId4"/>
    <p:sldId id="597" r:id="rId5"/>
    <p:sldId id="599" r:id="rId6"/>
    <p:sldId id="598" r:id="rId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6433" autoAdjust="0"/>
  </p:normalViewPr>
  <p:slideViewPr>
    <p:cSldViewPr>
      <p:cViewPr varScale="1">
        <p:scale>
          <a:sx n="60" d="100"/>
          <a:sy n="60" d="100"/>
        </p:scale>
        <p:origin x="1584" y="4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1806-3B90-4094-9D96-AFD4497CFF5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7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7573CF-2657-4170-AC64-37DB4CC8B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0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573CF-2657-4170-AC64-37DB4CC8B79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36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573CF-2657-4170-AC64-37DB4CC8B79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40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19685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228600" y="304800"/>
            <a:ext cx="9906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</a:rPr>
              <a:t>W6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6096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499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1401704"/>
            <a:ext cx="1143000" cy="566796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+mn-lt"/>
            </a:endParaRPr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7200" y="1981200"/>
            <a:ext cx="4495800" cy="431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5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INTRODUCTION</a:t>
            </a: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0" y="3048841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31"/>
          <p:cNvSpPr>
            <a:spLocks/>
          </p:cNvSpPr>
          <p:nvPr userDrawn="1"/>
        </p:nvSpPr>
        <p:spPr bwMode="auto">
          <a:xfrm>
            <a:off x="0" y="2451941"/>
            <a:ext cx="1143000" cy="566796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Rectangle 17"/>
          <p:cNvSpPr txBox="1">
            <a:spLocks noChangeArrowheads="1"/>
          </p:cNvSpPr>
          <p:nvPr userDrawn="1"/>
        </p:nvSpPr>
        <p:spPr bwMode="auto">
          <a:xfrm>
            <a:off x="457200" y="3061541"/>
            <a:ext cx="7239000" cy="44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None/>
              <a:defRPr sz="2800" kern="1200">
                <a:solidFill>
                  <a:srgbClr val="077C97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BASICS</a:t>
            </a:r>
          </a:p>
        </p:txBody>
      </p:sp>
      <p:sp>
        <p:nvSpPr>
          <p:cNvPr id="21" name="Text Box 15" descr="Pink tissue paper"/>
          <p:cNvSpPr txBox="1">
            <a:spLocks noChangeArrowheads="1"/>
          </p:cNvSpPr>
          <p:nvPr userDrawn="1"/>
        </p:nvSpPr>
        <p:spPr bwMode="auto">
          <a:xfrm>
            <a:off x="152400" y="1371600"/>
            <a:ext cx="990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2500" b="1" dirty="0">
                <a:solidFill>
                  <a:srgbClr val="CD8019"/>
                </a:solidFill>
                <a:latin typeface="Arial" panose="020B0604020202020204" pitchFamily="34" charset="0"/>
              </a:rPr>
              <a:t>W6.1</a:t>
            </a:r>
          </a:p>
        </p:txBody>
      </p:sp>
      <p:sp>
        <p:nvSpPr>
          <p:cNvPr id="22" name="Text Box 15" descr="Pink tissue paper"/>
          <p:cNvSpPr txBox="1">
            <a:spLocks noChangeArrowheads="1"/>
          </p:cNvSpPr>
          <p:nvPr userDrawn="1"/>
        </p:nvSpPr>
        <p:spPr bwMode="auto">
          <a:xfrm>
            <a:off x="152400" y="2482104"/>
            <a:ext cx="990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2500" b="1" dirty="0">
                <a:solidFill>
                  <a:srgbClr val="CD8019"/>
                </a:solidFill>
                <a:latin typeface="Arial" panose="020B0604020202020204" pitchFamily="34" charset="0"/>
              </a:rPr>
              <a:t>W6.2</a:t>
            </a:r>
          </a:p>
        </p:txBody>
      </p:sp>
      <p:sp>
        <p:nvSpPr>
          <p:cNvPr id="18" name="Line 12"/>
          <p:cNvSpPr>
            <a:spLocks noChangeShapeType="1"/>
          </p:cNvSpPr>
          <p:nvPr userDrawn="1"/>
        </p:nvSpPr>
        <p:spPr bwMode="auto">
          <a:xfrm>
            <a:off x="0" y="4115641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31"/>
          <p:cNvSpPr>
            <a:spLocks/>
          </p:cNvSpPr>
          <p:nvPr userDrawn="1"/>
        </p:nvSpPr>
        <p:spPr bwMode="auto">
          <a:xfrm>
            <a:off x="0" y="3518741"/>
            <a:ext cx="1143000" cy="566796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Rectangle 17"/>
          <p:cNvSpPr txBox="1">
            <a:spLocks noChangeArrowheads="1"/>
          </p:cNvSpPr>
          <p:nvPr userDrawn="1"/>
        </p:nvSpPr>
        <p:spPr bwMode="auto">
          <a:xfrm>
            <a:off x="457200" y="4128341"/>
            <a:ext cx="7239000" cy="44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None/>
              <a:defRPr sz="2800" kern="1200">
                <a:solidFill>
                  <a:srgbClr val="077C97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SAMPLING</a:t>
            </a:r>
            <a:r>
              <a:rPr lang="en-US" altLang="en-US" sz="2500" baseline="0" dirty="0"/>
              <a:t> RATE</a:t>
            </a:r>
            <a:endParaRPr lang="en-US" altLang="en-US" sz="2500" dirty="0"/>
          </a:p>
        </p:txBody>
      </p:sp>
      <p:sp>
        <p:nvSpPr>
          <p:cNvPr id="23" name="Text Box 15" descr="Pink tissue paper"/>
          <p:cNvSpPr txBox="1">
            <a:spLocks noChangeArrowheads="1"/>
          </p:cNvSpPr>
          <p:nvPr userDrawn="1"/>
        </p:nvSpPr>
        <p:spPr bwMode="auto">
          <a:xfrm>
            <a:off x="152400" y="3548904"/>
            <a:ext cx="9906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2500" b="1" dirty="0">
                <a:solidFill>
                  <a:srgbClr val="CD8019"/>
                </a:solidFill>
                <a:latin typeface="Arial" panose="020B0604020202020204" pitchFamily="34" charset="0"/>
              </a:rPr>
              <a:t>W6.3</a:t>
            </a:r>
          </a:p>
        </p:txBody>
      </p:sp>
    </p:spTree>
    <p:extLst>
      <p:ext uri="{BB962C8B-B14F-4D97-AF65-F5344CB8AC3E}">
        <p14:creationId xmlns:p14="http://schemas.microsoft.com/office/powerpoint/2010/main" val="372704149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CC728-D532-4B2E-B964-A34C4D58F84D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0487997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808E2-0A38-4470-8CEB-5750F7C84D74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193769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116F3-5915-4C69-AB82-BEB5E0EFC5F4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40382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68082-59E3-48EA-83EE-014DC305798E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2562976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EEBAE-3BA2-43F1-93F8-966AC6D87B9A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15895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4625D-6DC5-4C8F-8178-F3B2526B406B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180458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FF661-EFAE-4F62-ABAD-301D9873E2F6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0919078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97305-FFD4-478F-8070-5C5388E8EB3D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96784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C1424-C597-4795-931D-7B0056FF5286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9452573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762DE-423D-4ACC-A900-30F7FFE15953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980919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BEF97FD-839A-45DD-8812-EC1265CD9CA8}" type="slidenum">
              <a:rPr lang="en-US" altLang="en-US" smtClean="0"/>
              <a:pPr>
                <a:defRPr/>
              </a:pPr>
              <a:t>‹#›</a:t>
            </a:fld>
            <a:r>
              <a:rPr lang="en-US" altLang="en-US" dirty="0"/>
              <a:t>/14</a:t>
            </a:r>
            <a:endParaRPr lang="en-CA" altLang="en-US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24026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is-IS" sz="2400" dirty="0"/>
              <a:t>Different order systems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2860555"/>
                <a:ext cx="7239000" cy="5330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Any physical phenomena in nature can be described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+………..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s-I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A zero order system will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s-I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A first order system will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s-I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endParaRPr lang="en-GB" sz="1800" dirty="0"/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A second order system will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s-I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s-I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/>
              </a:p>
              <a:p>
                <a:endParaRPr lang="en-GB" sz="1800" dirty="0"/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0555"/>
                <a:ext cx="7239000" cy="5330818"/>
              </a:xfrm>
              <a:prstGeom prst="rect">
                <a:avLst/>
              </a:prstGeom>
              <a:blipFill>
                <a:blip r:embed="rId3"/>
                <a:stretch>
                  <a:fillRect l="-75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370013" y="20076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6400800" y="5438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53344-EE9C-47EF-947F-7370085675FD}"/>
              </a:ext>
            </a:extLst>
          </p:cNvPr>
          <p:cNvSpPr/>
          <p:nvPr/>
        </p:nvSpPr>
        <p:spPr>
          <a:xfrm>
            <a:off x="266700" y="1253902"/>
            <a:ext cx="8610600" cy="1022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Till now we studied static measurement systems such that the output does not change with time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719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Vibration represents a dynamic system such that output changes with time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DAECBD6-D033-49DC-ADAC-3912A328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9013"/>
            <a:ext cx="8229600" cy="74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77C9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/>
              <a:t>Vibration analysis and accelerometer</a:t>
            </a:r>
            <a:endParaRPr lang="en-US" altLang="is-IS" dirty="0"/>
          </a:p>
        </p:txBody>
      </p:sp>
    </p:spTree>
    <p:extLst>
      <p:ext uri="{BB962C8B-B14F-4D97-AF65-F5344CB8AC3E}">
        <p14:creationId xmlns:p14="http://schemas.microsoft.com/office/powerpoint/2010/main" val="26305244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is-IS" dirty="0"/>
              <a:t>Second order system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is-I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4269" y="1312127"/>
                <a:ext cx="3965332" cy="2935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Second order system example:</a:t>
                </a:r>
              </a:p>
              <a:p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800" dirty="0"/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</a:rPr>
                  <a:t>Its solution is:</a:t>
                </a:r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9" y="1312127"/>
                <a:ext cx="3965332" cy="2935419"/>
              </a:xfrm>
              <a:prstGeom prst="rect">
                <a:avLst/>
              </a:prstGeom>
              <a:blipFill rotWithShape="0">
                <a:blip r:embed="rId3"/>
                <a:stretch>
                  <a:fillRect l="-1385" t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370013" y="20076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6400800" y="54387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147" y="1146422"/>
            <a:ext cx="3955983" cy="1896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50" y="3685133"/>
            <a:ext cx="4281603" cy="710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598696"/>
            <a:ext cx="2369957" cy="589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91714"/>
            <a:ext cx="1290420" cy="551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5395390"/>
            <a:ext cx="1524000" cy="415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482F66-8951-4BDB-AC4E-4328C1E87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3617" y="3074468"/>
            <a:ext cx="4520554" cy="313466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FD53677-A3A3-41B9-88A6-1569D6817BBF}"/>
              </a:ext>
            </a:extLst>
          </p:cNvPr>
          <p:cNvSpPr txBox="1">
            <a:spLocks/>
          </p:cNvSpPr>
          <p:nvPr/>
        </p:nvSpPr>
        <p:spPr bwMode="auto">
          <a:xfrm>
            <a:off x="5142988" y="6255921"/>
            <a:ext cx="3651183" cy="4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77C97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77C97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s-IS" sz="2000" dirty="0" err="1"/>
              <a:t>Frequency</a:t>
            </a:r>
            <a:r>
              <a:rPr lang="is-IS" sz="2000" dirty="0"/>
              <a:t> </a:t>
            </a:r>
            <a:r>
              <a:rPr lang="is-IS" sz="2000" dirty="0" err="1"/>
              <a:t>Amplitude</a:t>
            </a:r>
            <a:r>
              <a:rPr lang="is-IS" sz="2000" dirty="0"/>
              <a:t> </a:t>
            </a:r>
            <a:r>
              <a:rPr lang="is-IS" sz="2000" dirty="0" err="1"/>
              <a:t>response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855513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Principle of accelerometer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r>
              <a:rPr lang="is-IS" sz="2400" dirty="0"/>
              <a:t>The mass present inside causes a force to the piezoelectric element which is proportional to the vibratory acceleration as long a frequency is less than the resonence frequency of complete spring mass system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4" y="3273519"/>
            <a:ext cx="3026168" cy="2017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26" y="5237072"/>
            <a:ext cx="4050974" cy="1582828"/>
          </a:xfrm>
          <a:prstGeom prst="rect">
            <a:avLst/>
          </a:prstGeom>
        </p:spPr>
      </p:pic>
      <p:pic>
        <p:nvPicPr>
          <p:cNvPr id="1026" name="Picture 2" descr="Piezoelectric materials for sensors, actuators and ultrasound transducers -  SINTEF">
            <a:extLst>
              <a:ext uri="{FF2B5EF4-FFF2-40B4-BE49-F238E27FC236}">
                <a16:creationId xmlns:a16="http://schemas.microsoft.com/office/drawing/2014/main" id="{0BE7C2C0-733A-4654-9B45-856DA6A4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75" y="3238500"/>
            <a:ext cx="4399472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505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Applications of </a:t>
            </a:r>
            <a:r>
              <a:rPr lang="is-IS" dirty="0" err="1"/>
              <a:t>Accelerometers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355" y="3461540"/>
            <a:ext cx="1918252" cy="536788"/>
          </a:xfrm>
        </p:spPr>
        <p:txBody>
          <a:bodyPr/>
          <a:lstStyle/>
          <a:p>
            <a:pPr marL="0" indent="0">
              <a:buNone/>
            </a:pPr>
            <a:r>
              <a:rPr lang="is-IS" sz="2400" dirty="0" err="1"/>
              <a:t>Gravimeter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EC2A16-D817-4508-994B-ED5600D0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07" y="4437526"/>
            <a:ext cx="2125742" cy="1142999"/>
          </a:xfrm>
          <a:prstGeom prst="rect">
            <a:avLst/>
          </a:prstGeom>
        </p:spPr>
      </p:pic>
      <p:pic>
        <p:nvPicPr>
          <p:cNvPr id="13" name="Picture 2" descr="https://www.pc-control.co.uk/images/accel1.jpg">
            <a:extLst>
              <a:ext uri="{FF2B5EF4-FFF2-40B4-BE49-F238E27FC236}">
                <a16:creationId xmlns:a16="http://schemas.microsoft.com/office/drawing/2014/main" id="{9C962E8A-62BF-4F42-837F-793ADE59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97070"/>
            <a:ext cx="2135602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ravity Scintrex CG-5">
            <a:extLst>
              <a:ext uri="{FF2B5EF4-FFF2-40B4-BE49-F238E27FC236}">
                <a16:creationId xmlns:a16="http://schemas.microsoft.com/office/drawing/2014/main" id="{E0B46F5A-D3E0-4703-9A8B-9B530D4B5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55" y="21848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orst and graben formation--&gt; tectonic lake formations | Geology, Geology  rocks, Geophysics">
            <a:extLst>
              <a:ext uri="{FF2B5EF4-FFF2-40B4-BE49-F238E27FC236}">
                <a16:creationId xmlns:a16="http://schemas.microsoft.com/office/drawing/2014/main" id="{6D5DA760-2E95-44BF-BD2A-AB3EF0DE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00" y="2143502"/>
            <a:ext cx="1881286" cy="11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BB681C-0CF9-43BA-9850-34C21BA2B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707" y="4179676"/>
            <a:ext cx="2031969" cy="15245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D4272A-705B-44BD-9813-026DF0BBFF68}"/>
              </a:ext>
            </a:extLst>
          </p:cNvPr>
          <p:cNvSpPr txBox="1">
            <a:spLocks/>
          </p:cNvSpPr>
          <p:nvPr/>
        </p:nvSpPr>
        <p:spPr bwMode="auto">
          <a:xfrm>
            <a:off x="457200" y="1553869"/>
            <a:ext cx="3733801" cy="225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7C97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sz="2400" dirty="0" err="1"/>
              <a:t>Vibration</a:t>
            </a:r>
            <a:r>
              <a:rPr lang="is-IS" sz="2400" dirty="0"/>
              <a:t> of </a:t>
            </a:r>
            <a:r>
              <a:rPr lang="is-IS" sz="2400" dirty="0" err="1"/>
              <a:t>beams</a:t>
            </a:r>
            <a:r>
              <a:rPr lang="is-IS" sz="2400" dirty="0"/>
              <a:t>, </a:t>
            </a:r>
            <a:r>
              <a:rPr lang="is-IS" sz="2400" dirty="0" err="1"/>
              <a:t>cars</a:t>
            </a:r>
            <a:r>
              <a:rPr lang="is-IS" sz="2400" dirty="0"/>
              <a:t> </a:t>
            </a:r>
            <a:r>
              <a:rPr lang="is-IS" sz="2400" dirty="0" err="1"/>
              <a:t>and</a:t>
            </a:r>
            <a:r>
              <a:rPr lang="is-IS" sz="2400" dirty="0"/>
              <a:t> </a:t>
            </a:r>
            <a:r>
              <a:rPr lang="is-IS" sz="2400" dirty="0" err="1"/>
              <a:t>machines</a:t>
            </a:r>
            <a:endParaRPr lang="is-IS" sz="2400" dirty="0"/>
          </a:p>
          <a:p>
            <a:r>
              <a:rPr lang="is-IS" sz="2400" dirty="0" err="1"/>
              <a:t>Measuring</a:t>
            </a:r>
            <a:r>
              <a:rPr lang="is-IS" sz="2400" dirty="0"/>
              <a:t> </a:t>
            </a:r>
            <a:r>
              <a:rPr lang="is-IS" sz="2400" dirty="0" err="1"/>
              <a:t>seismic</a:t>
            </a:r>
            <a:r>
              <a:rPr lang="is-IS" sz="2400" dirty="0"/>
              <a:t> </a:t>
            </a:r>
            <a:r>
              <a:rPr lang="is-IS" sz="2400" dirty="0" err="1"/>
              <a:t>activity</a:t>
            </a:r>
            <a:endParaRPr lang="is-IS" sz="2400" dirty="0"/>
          </a:p>
          <a:p>
            <a:r>
              <a:rPr lang="is-IS" sz="2400" dirty="0" err="1"/>
              <a:t>Gravimetry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810355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/>
              <a:t>Experiment</a:t>
            </a:r>
            <a:r>
              <a:rPr lang="is-IS" dirty="0"/>
              <a:t>: </a:t>
            </a:r>
            <a:r>
              <a:rPr lang="is-IS" dirty="0" err="1"/>
              <a:t>frequency</a:t>
            </a:r>
            <a:r>
              <a:rPr lang="is-IS" dirty="0"/>
              <a:t> of a </a:t>
            </a:r>
            <a:r>
              <a:rPr lang="is-IS" dirty="0" err="1"/>
              <a:t>cantiliver</a:t>
            </a:r>
            <a:r>
              <a:rPr lang="is-IS" dirty="0"/>
              <a:t> </a:t>
            </a:r>
            <a:r>
              <a:rPr lang="is-IS" dirty="0" err="1"/>
              <a:t>beam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85498-4774-4F82-96FF-93B3B257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03" y="1353738"/>
            <a:ext cx="3259389" cy="1820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AE457-EB52-4F4C-8BCA-0FBF55EF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11" y="3429000"/>
            <a:ext cx="3259389" cy="1181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05EA75-323B-430C-B7C6-DD0F1BC4C18A}"/>
                  </a:ext>
                </a:extLst>
              </p:cNvPr>
              <p:cNvSpPr/>
              <p:nvPr/>
            </p:nvSpPr>
            <p:spPr>
              <a:xfrm>
                <a:off x="762000" y="2106163"/>
                <a:ext cx="3013004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1.875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05EA75-323B-430C-B7C6-DD0F1BC4C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6163"/>
                <a:ext cx="3013004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8A1035-B19B-46A4-8423-4C57E0099B6C}"/>
                  </a:ext>
                </a:extLst>
              </p:cNvPr>
              <p:cNvSpPr/>
              <p:nvPr/>
            </p:nvSpPr>
            <p:spPr>
              <a:xfrm>
                <a:off x="535004" y="3568308"/>
                <a:ext cx="4587607" cy="2860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 = modulus of elasticity (N/m2) (given in excel file)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is-IS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density (kg/m3) (given in excel file)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= Moment of Inertia in terms of width (w) and height  (h) given as: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is-I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heck the units for lengths in the excel file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8A1035-B19B-46A4-8423-4C57E0099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4" y="3568308"/>
                <a:ext cx="4587607" cy="2860527"/>
              </a:xfrm>
              <a:prstGeom prst="rect">
                <a:avLst/>
              </a:prstGeom>
              <a:blipFill>
                <a:blip r:embed="rId5"/>
                <a:stretch>
                  <a:fillRect l="-1197" t="-851" r="-1995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ACF7FB3-3118-49B6-920F-FE648A0F6300}"/>
              </a:ext>
            </a:extLst>
          </p:cNvPr>
          <p:cNvGrpSpPr/>
          <p:nvPr/>
        </p:nvGrpSpPr>
        <p:grpSpPr>
          <a:xfrm>
            <a:off x="8381999" y="2166211"/>
            <a:ext cx="609601" cy="653189"/>
            <a:chOff x="0" y="14287"/>
            <a:chExt cx="756815" cy="18430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46B0B5-66D6-40A1-9966-B328A34F1AB5}"/>
                </a:ext>
              </a:extLst>
            </p:cNvPr>
            <p:cNvSpPr/>
            <p:nvPr/>
          </p:nvSpPr>
          <p:spPr>
            <a:xfrm>
              <a:off x="0" y="14287"/>
              <a:ext cx="309562" cy="1338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02F583-05C6-4AFB-83E3-21505F6CAD42}"/>
                </a:ext>
              </a:extLst>
            </p:cNvPr>
            <p:cNvCxnSpPr>
              <a:cxnSpLocks/>
            </p:cNvCxnSpPr>
            <p:nvPr/>
          </p:nvCxnSpPr>
          <p:spPr>
            <a:xfrm>
              <a:off x="429517" y="14288"/>
              <a:ext cx="1" cy="1335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34A87D-44F2-4BDB-8CE3-079C9519B713}"/>
                </a:ext>
              </a:extLst>
            </p:cNvPr>
            <p:cNvCxnSpPr/>
            <p:nvPr/>
          </p:nvCxnSpPr>
          <p:spPr>
            <a:xfrm flipV="1">
              <a:off x="0" y="1481137"/>
              <a:ext cx="352425" cy="95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B9AEE600-1474-4109-9D57-98F2073E4495}"/>
                </a:ext>
              </a:extLst>
            </p:cNvPr>
            <p:cNvSpPr txBox="1"/>
            <p:nvPr/>
          </p:nvSpPr>
          <p:spPr>
            <a:xfrm>
              <a:off x="480590" y="365891"/>
              <a:ext cx="276225" cy="228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is-I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6E2B9195-1247-4F83-B316-24B1BD58A814}"/>
                </a:ext>
              </a:extLst>
            </p:cNvPr>
            <p:cNvSpPr txBox="1"/>
            <p:nvPr/>
          </p:nvSpPr>
          <p:spPr>
            <a:xfrm>
              <a:off x="71437" y="1600200"/>
              <a:ext cx="252413" cy="2571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is-I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1A843D3-FEEC-4A8E-953B-6B1A129B0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100" y="5120804"/>
            <a:ext cx="3124741" cy="8304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FEF6024-6F06-40B0-AD4D-2B2AB0D93D76}"/>
              </a:ext>
            </a:extLst>
          </p:cNvPr>
          <p:cNvSpPr/>
          <p:nvPr/>
        </p:nvSpPr>
        <p:spPr>
          <a:xfrm>
            <a:off x="762000" y="1385673"/>
            <a:ext cx="2963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err="1">
                <a:solidFill>
                  <a:srgbClr val="FF0000"/>
                </a:solidFill>
              </a:rPr>
              <a:t>Theoretical</a:t>
            </a:r>
            <a:r>
              <a:rPr lang="is-IS" dirty="0">
                <a:solidFill>
                  <a:srgbClr val="FF0000"/>
                </a:solidFill>
              </a:rPr>
              <a:t> </a:t>
            </a:r>
            <a:r>
              <a:rPr lang="is-IS" dirty="0" err="1">
                <a:solidFill>
                  <a:srgbClr val="FF0000"/>
                </a:solidFill>
              </a:rPr>
              <a:t>Frequency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3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/>
              <a:t>Experiment</a:t>
            </a:r>
            <a:r>
              <a:rPr lang="is-IS" dirty="0"/>
              <a:t> </a:t>
            </a:r>
            <a:r>
              <a:rPr lang="is-IS" dirty="0" err="1"/>
              <a:t>Steps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E6554-5063-47B9-96E1-3A879C443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09800"/>
            <a:ext cx="3634760" cy="36347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AEF118-4F86-47A4-8729-B0699D90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40" y="1676400"/>
            <a:ext cx="4832094" cy="4352131"/>
          </a:xfrm>
        </p:spPr>
        <p:txBody>
          <a:bodyPr/>
          <a:lstStyle/>
          <a:p>
            <a:r>
              <a:rPr lang="is-IS" sz="2400" dirty="0" err="1"/>
              <a:t>Assemble</a:t>
            </a:r>
            <a:r>
              <a:rPr lang="is-IS" sz="2400" dirty="0"/>
              <a:t>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system</a:t>
            </a:r>
            <a:r>
              <a:rPr lang="is-IS" sz="2400" dirty="0"/>
              <a:t> </a:t>
            </a:r>
            <a:r>
              <a:rPr lang="is-IS" sz="2400" dirty="0" err="1"/>
              <a:t>as</a:t>
            </a:r>
            <a:r>
              <a:rPr lang="is-IS" sz="2400" dirty="0"/>
              <a:t> </a:t>
            </a:r>
            <a:r>
              <a:rPr lang="is-IS" sz="2400" dirty="0" err="1"/>
              <a:t>shown</a:t>
            </a:r>
            <a:r>
              <a:rPr lang="is-IS" sz="2400" dirty="0"/>
              <a:t> </a:t>
            </a:r>
            <a:r>
              <a:rPr lang="is-IS" sz="2400" dirty="0" err="1"/>
              <a:t>in</a:t>
            </a:r>
            <a:r>
              <a:rPr lang="is-IS" sz="2400" dirty="0"/>
              <a:t> </a:t>
            </a:r>
            <a:r>
              <a:rPr lang="is-IS" sz="2400" dirty="0" err="1"/>
              <a:t>figure</a:t>
            </a:r>
            <a:endParaRPr lang="is-IS" sz="2400" dirty="0"/>
          </a:p>
          <a:p>
            <a:r>
              <a:rPr lang="is-IS" sz="2400" dirty="0" err="1"/>
              <a:t>Measure</a:t>
            </a:r>
            <a:r>
              <a:rPr lang="is-IS" sz="2400" dirty="0"/>
              <a:t>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length</a:t>
            </a:r>
            <a:r>
              <a:rPr lang="is-IS" sz="2400" dirty="0"/>
              <a:t> of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beam</a:t>
            </a:r>
            <a:endParaRPr lang="is-IS" sz="2400" dirty="0"/>
          </a:p>
          <a:p>
            <a:r>
              <a:rPr lang="is-IS" sz="2400" dirty="0" err="1"/>
              <a:t>Measure</a:t>
            </a:r>
            <a:r>
              <a:rPr lang="is-IS" sz="2400" dirty="0"/>
              <a:t>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width</a:t>
            </a:r>
            <a:r>
              <a:rPr lang="is-IS" sz="2400" dirty="0"/>
              <a:t> </a:t>
            </a:r>
            <a:r>
              <a:rPr lang="is-IS" sz="2400" dirty="0" err="1"/>
              <a:t>and</a:t>
            </a:r>
            <a:r>
              <a:rPr lang="is-IS" sz="2400" dirty="0"/>
              <a:t> </a:t>
            </a:r>
            <a:r>
              <a:rPr lang="is-IS" sz="2400" dirty="0" err="1"/>
              <a:t>height</a:t>
            </a:r>
            <a:r>
              <a:rPr lang="is-IS" sz="2400" dirty="0"/>
              <a:t> of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beam</a:t>
            </a:r>
            <a:endParaRPr lang="is-IS" sz="2400" dirty="0"/>
          </a:p>
          <a:p>
            <a:r>
              <a:rPr lang="is-IS" sz="2400" dirty="0" err="1"/>
              <a:t>Insert</a:t>
            </a:r>
            <a:r>
              <a:rPr lang="is-IS" sz="2400" dirty="0"/>
              <a:t> these </a:t>
            </a:r>
            <a:r>
              <a:rPr lang="is-IS" sz="2400" dirty="0" err="1"/>
              <a:t>values</a:t>
            </a:r>
            <a:r>
              <a:rPr lang="is-IS" sz="2400" dirty="0"/>
              <a:t> </a:t>
            </a:r>
            <a:r>
              <a:rPr lang="is-IS" sz="2400" dirty="0" err="1"/>
              <a:t>in</a:t>
            </a:r>
            <a:r>
              <a:rPr lang="is-IS" sz="2400" dirty="0"/>
              <a:t>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excel</a:t>
            </a:r>
            <a:r>
              <a:rPr lang="is-IS" sz="2400" dirty="0"/>
              <a:t> file</a:t>
            </a:r>
          </a:p>
          <a:p>
            <a:r>
              <a:rPr lang="is-IS" sz="2400" dirty="0" err="1"/>
              <a:t>Hit</a:t>
            </a:r>
            <a:r>
              <a:rPr lang="is-IS" sz="2400" dirty="0"/>
              <a:t> with </a:t>
            </a:r>
            <a:r>
              <a:rPr lang="is-IS" sz="2400" dirty="0" err="1"/>
              <a:t>the</a:t>
            </a:r>
            <a:r>
              <a:rPr lang="is-IS" sz="2400" dirty="0"/>
              <a:t> hammer at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end</a:t>
            </a:r>
            <a:endParaRPr lang="is-IS" sz="2400" dirty="0"/>
          </a:p>
          <a:p>
            <a:r>
              <a:rPr lang="is-IS" sz="2400" dirty="0" err="1"/>
              <a:t>Click</a:t>
            </a:r>
            <a:r>
              <a:rPr lang="is-IS" sz="2400" dirty="0"/>
              <a:t>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record</a:t>
            </a:r>
            <a:r>
              <a:rPr lang="is-IS" sz="2400" dirty="0"/>
              <a:t> </a:t>
            </a:r>
            <a:r>
              <a:rPr lang="is-IS" sz="2400" dirty="0" err="1"/>
              <a:t>button</a:t>
            </a:r>
            <a:r>
              <a:rPr lang="is-IS" sz="2400" dirty="0"/>
              <a:t>, </a:t>
            </a:r>
            <a:r>
              <a:rPr lang="is-IS" sz="2400" dirty="0" err="1"/>
              <a:t>once</a:t>
            </a:r>
            <a:r>
              <a:rPr lang="is-IS" sz="2400" dirty="0"/>
              <a:t> </a:t>
            </a:r>
            <a:r>
              <a:rPr lang="is-IS" sz="2400" dirty="0" err="1"/>
              <a:t>you</a:t>
            </a:r>
            <a:r>
              <a:rPr lang="is-IS" sz="2400" dirty="0"/>
              <a:t> </a:t>
            </a:r>
            <a:r>
              <a:rPr lang="is-IS" sz="2400" dirty="0" err="1"/>
              <a:t>see</a:t>
            </a:r>
            <a:r>
              <a:rPr lang="is-IS" sz="2400" dirty="0"/>
              <a:t> a </a:t>
            </a:r>
            <a:r>
              <a:rPr lang="is-IS" sz="2400" dirty="0" err="1"/>
              <a:t>proper</a:t>
            </a:r>
            <a:r>
              <a:rPr lang="is-IS" sz="2400" dirty="0"/>
              <a:t> </a:t>
            </a:r>
            <a:r>
              <a:rPr lang="is-IS" sz="2400" dirty="0" err="1"/>
              <a:t>sine</a:t>
            </a:r>
            <a:r>
              <a:rPr lang="is-IS" sz="2400" dirty="0"/>
              <a:t> </a:t>
            </a:r>
            <a:r>
              <a:rPr lang="is-IS" sz="2400" dirty="0" err="1"/>
              <a:t>wave</a:t>
            </a:r>
            <a:r>
              <a:rPr lang="is-IS" sz="2400" dirty="0"/>
              <a:t> on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screen</a:t>
            </a:r>
            <a:endParaRPr lang="is-IS" sz="2400" dirty="0"/>
          </a:p>
          <a:p>
            <a:r>
              <a:rPr lang="is-IS" sz="2400" dirty="0" err="1"/>
              <a:t>Extract</a:t>
            </a:r>
            <a:r>
              <a:rPr lang="is-IS" sz="2400" dirty="0"/>
              <a:t> </a:t>
            </a:r>
            <a:r>
              <a:rPr lang="is-IS" sz="2400" dirty="0" err="1"/>
              <a:t>the</a:t>
            </a:r>
            <a:r>
              <a:rPr lang="is-IS" sz="2400" dirty="0"/>
              <a:t> </a:t>
            </a:r>
            <a:r>
              <a:rPr lang="is-IS" sz="2400" dirty="0" err="1"/>
              <a:t>excel</a:t>
            </a:r>
            <a:r>
              <a:rPr lang="is-IS" sz="2400" dirty="0"/>
              <a:t> file for </a:t>
            </a:r>
            <a:r>
              <a:rPr lang="is-IS" sz="2400" dirty="0" err="1"/>
              <a:t>your</a:t>
            </a:r>
            <a:r>
              <a:rPr lang="is-IS" sz="2400" dirty="0"/>
              <a:t> </a:t>
            </a:r>
            <a:r>
              <a:rPr lang="is-IS" sz="2400" dirty="0" err="1"/>
              <a:t>data</a:t>
            </a: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4019D-A2AF-4B20-9383-93BB5857338D}"/>
              </a:ext>
            </a:extLst>
          </p:cNvPr>
          <p:cNvSpPr/>
          <p:nvPr/>
        </p:nvSpPr>
        <p:spPr>
          <a:xfrm>
            <a:off x="533400" y="1326960"/>
            <a:ext cx="3213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err="1">
                <a:solidFill>
                  <a:srgbClr val="FF0000"/>
                </a:solidFill>
              </a:rPr>
              <a:t>Experimental</a:t>
            </a:r>
            <a:r>
              <a:rPr lang="is-IS" dirty="0">
                <a:solidFill>
                  <a:srgbClr val="FF0000"/>
                </a:solidFill>
              </a:rPr>
              <a:t> </a:t>
            </a:r>
            <a:r>
              <a:rPr lang="is-IS" dirty="0" err="1">
                <a:solidFill>
                  <a:srgbClr val="FF0000"/>
                </a:solidFill>
              </a:rPr>
              <a:t>Frequency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1841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31324</TotalTime>
  <Words>330</Words>
  <Application>Microsoft Office PowerPoint</Application>
  <PresentationFormat>On-screen Show (4:3)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Bookshelf Symbol 2</vt:lpstr>
      <vt:lpstr>Calibri</vt:lpstr>
      <vt:lpstr>Cambria Math</vt:lpstr>
      <vt:lpstr>Symbol</vt:lpstr>
      <vt:lpstr>Times New Roman</vt:lpstr>
      <vt:lpstr>Wingdings</vt:lpstr>
      <vt:lpstr>Blends</vt:lpstr>
      <vt:lpstr>Different order systems</vt:lpstr>
      <vt:lpstr>Second order system</vt:lpstr>
      <vt:lpstr>Principle of accelerometer</vt:lpstr>
      <vt:lpstr>Applications of Accelerometers</vt:lpstr>
      <vt:lpstr>Experiment: frequency of a cantiliver beam</vt:lpstr>
      <vt:lpstr>Experiment Steps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Yonatan Afework Tesfahunegn</dc:creator>
  <cp:lastModifiedBy>Vijay Chauhan</cp:lastModifiedBy>
  <cp:revision>1087</cp:revision>
  <cp:lastPrinted>2016-09-23T10:31:01Z</cp:lastPrinted>
  <dcterms:created xsi:type="dcterms:W3CDTF">2005-10-22T18:34:54Z</dcterms:created>
  <dcterms:modified xsi:type="dcterms:W3CDTF">2021-11-14T14:49:10Z</dcterms:modified>
</cp:coreProperties>
</file>