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306" r:id="rId19"/>
    <p:sldId id="300" r:id="rId20"/>
    <p:sldId id="305" r:id="rId21"/>
    <p:sldId id="298" r:id="rId22"/>
    <p:sldId id="299" r:id="rId23"/>
    <p:sldId id="290" r:id="rId24"/>
    <p:sldId id="301" r:id="rId25"/>
    <p:sldId id="288" r:id="rId26"/>
    <p:sldId id="289" r:id="rId27"/>
    <p:sldId id="302" r:id="rId28"/>
    <p:sldId id="303" r:id="rId29"/>
    <p:sldId id="304" r:id="rId30"/>
    <p:sldId id="27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2" autoAdjust="0"/>
  </p:normalViewPr>
  <p:slideViewPr>
    <p:cSldViewPr snapToGrid="0">
      <p:cViewPr varScale="1">
        <p:scale>
          <a:sx n="90" d="100"/>
          <a:sy n="90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DF496528-2CF5-4248-9068-027C8F258ECC}"/>
    <pc:docChg chg="custSel addSld modSld">
      <pc:chgData name="Jochen Mariën" userId="a4f8d9ed-3895-4365-b2d5-9432cb8a20d4" providerId="ADAL" clId="{DF496528-2CF5-4248-9068-027C8F258ECC}" dt="2018-02-06T09:39:48.712" v="114" actId="1076"/>
      <pc:docMkLst>
        <pc:docMk/>
      </pc:docMkLst>
      <pc:sldChg chg="addSp modSp">
        <pc:chgData name="Jochen Mariën" userId="a4f8d9ed-3895-4365-b2d5-9432cb8a20d4" providerId="ADAL" clId="{DF496528-2CF5-4248-9068-027C8F258ECC}" dt="2018-02-06T09:39:48.712" v="114" actId="1076"/>
        <pc:sldMkLst>
          <pc:docMk/>
          <pc:sldMk cId="1454517271" sldId="301"/>
        </pc:sldMkLst>
        <pc:spChg chg="mod">
          <ac:chgData name="Jochen Mariën" userId="a4f8d9ed-3895-4365-b2d5-9432cb8a20d4" providerId="ADAL" clId="{DF496528-2CF5-4248-9068-027C8F258ECC}" dt="2018-02-06T09:39:43.637" v="113" actId="27636"/>
          <ac:spMkLst>
            <pc:docMk/>
            <pc:sldMk cId="1454517271" sldId="301"/>
            <ac:spMk id="3" creationId="{00000000-0000-0000-0000-000000000000}"/>
          </ac:spMkLst>
        </pc:spChg>
        <pc:spChg chg="mod">
          <ac:chgData name="Jochen Mariën" userId="a4f8d9ed-3895-4365-b2d5-9432cb8a20d4" providerId="ADAL" clId="{DF496528-2CF5-4248-9068-027C8F258ECC}" dt="2018-02-06T09:39:25.634" v="111" actId="20577"/>
          <ac:spMkLst>
            <pc:docMk/>
            <pc:sldMk cId="1454517271" sldId="301"/>
            <ac:spMk id="4" creationId="{00000000-0000-0000-0000-000000000000}"/>
          </ac:spMkLst>
        </pc:spChg>
        <pc:spChg chg="add mod">
          <ac:chgData name="Jochen Mariën" userId="a4f8d9ed-3895-4365-b2d5-9432cb8a20d4" providerId="ADAL" clId="{DF496528-2CF5-4248-9068-027C8F258ECC}" dt="2018-02-06T09:39:48.712" v="114" actId="1076"/>
          <ac:spMkLst>
            <pc:docMk/>
            <pc:sldMk cId="1454517271" sldId="301"/>
            <ac:spMk id="5" creationId="{BC250084-F488-4EDD-B431-878A1E0B0875}"/>
          </ac:spMkLst>
        </pc:spChg>
      </pc:sldChg>
      <pc:sldChg chg="add">
        <pc:chgData name="Jochen Mariën" userId="a4f8d9ed-3895-4365-b2d5-9432cb8a20d4" providerId="ADAL" clId="{DF496528-2CF5-4248-9068-027C8F258ECC}" dt="2018-02-06T09:38:06.309" v="0" actId="1076"/>
        <pc:sldMkLst>
          <pc:docMk/>
          <pc:sldMk cId="886765764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20/03/2018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9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PSDrive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-name AD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PSProvider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activedirectory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-root "" -server "10.100.165.10" -Credential $cred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</a:t>
            </a:r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Import-module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ActiveDirectory</a:t>
            </a:r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(or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New-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ADUSer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fails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loads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model…)</a:t>
            </a:r>
          </a:p>
          <a:p>
            <a:endParaRPr lang="nl-BE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Contacting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AD UC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domain:</a:t>
            </a:r>
          </a:p>
          <a:p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runas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netonly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user:Admin@cursusdom.local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"mmc %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SystemRoot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%\system32\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dsa.msc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</a:p>
          <a:p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(right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click domain,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BE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enter domainname)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182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http://blogs.msdn.com/b/adpowershell/archive/2009/03/11/the-drive-is-the-connection.aspx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08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243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653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Replication:</a:t>
            </a:r>
          </a:p>
          <a:p>
            <a:r>
              <a:rPr lang="en-GB" dirty="0"/>
              <a:t>https://itfordummies.net/2014/11/05/trigger-active-directory-replication-powershell/</a:t>
            </a:r>
          </a:p>
          <a:p>
            <a:endParaRPr lang="en-US" dirty="0"/>
          </a:p>
          <a:p>
            <a:r>
              <a:rPr lang="en-US" dirty="0"/>
              <a:t>MSDN, and not</a:t>
            </a:r>
            <a:r>
              <a:rPr lang="en-US" baseline="0" dirty="0"/>
              <a:t> with Get-</a:t>
            </a:r>
            <a:r>
              <a:rPr lang="en-US" baseline="0" dirty="0" err="1"/>
              <a:t>ADDomainController</a:t>
            </a:r>
            <a:r>
              <a:rPr lang="en-US" baseline="0" dirty="0"/>
              <a:t>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2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96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93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4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295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8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51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35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2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20/03/2018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00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20/03/2018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21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-Active Directory module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WinNT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LDAP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LDAP provider</a:t>
            </a:r>
          </a:p>
          <a:p>
            <a:pPr lvl="1"/>
            <a:r>
              <a:rPr lang="en-GB" dirty="0"/>
              <a:t>LDAP://cn=karin,ou=medew,ou=Gebr,dc=edu,dc=khk,dc=be</a:t>
            </a:r>
          </a:p>
          <a:p>
            <a:pPr lvl="1"/>
            <a:r>
              <a:rPr lang="nl-BE" dirty="0" err="1"/>
              <a:t>Doesn’t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users</a:t>
            </a:r>
          </a:p>
          <a:p>
            <a:pPr lvl="1"/>
            <a:r>
              <a:rPr lang="nl-BE" dirty="0"/>
              <a:t>Has a lot more </a:t>
            </a:r>
            <a:r>
              <a:rPr lang="nl-BE" dirty="0" err="1"/>
              <a:t>functions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</a:t>
            </a:r>
            <a:r>
              <a:rPr lang="nl-BE" dirty="0" err="1"/>
              <a:t>WinNT</a:t>
            </a:r>
            <a:endParaRPr lang="en-GB" dirty="0"/>
          </a:p>
          <a:p>
            <a:r>
              <a:rPr lang="en-GB" dirty="0"/>
              <a:t>WinNT provider</a:t>
            </a:r>
          </a:p>
          <a:p>
            <a:pPr lvl="1"/>
            <a:r>
              <a:rPr lang="en-GB" dirty="0"/>
              <a:t>WinNT://edu/torricelli/Karin,User</a:t>
            </a:r>
          </a:p>
          <a:p>
            <a:pPr lvl="1"/>
            <a:r>
              <a:rPr lang="nl-BE" dirty="0"/>
              <a:t>Works </a:t>
            </a:r>
            <a:r>
              <a:rPr lang="nl-BE" dirty="0" err="1"/>
              <a:t>with</a:t>
            </a:r>
            <a:r>
              <a:rPr lang="nl-BE" dirty="0"/>
              <a:t> AD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users</a:t>
            </a:r>
          </a:p>
          <a:p>
            <a:pPr lvl="1"/>
            <a:r>
              <a:rPr lang="nl-BE" dirty="0"/>
              <a:t>Is more </a:t>
            </a:r>
            <a:r>
              <a:rPr lang="nl-BE" dirty="0" err="1"/>
              <a:t>limited</a:t>
            </a:r>
            <a:endParaRPr lang="nl-BE" dirty="0"/>
          </a:p>
          <a:p>
            <a:r>
              <a:rPr lang="nl-BE" dirty="0"/>
              <a:t>AD-</a:t>
            </a:r>
            <a:r>
              <a:rPr lang="nl-BE" dirty="0" err="1"/>
              <a:t>cmdlets</a:t>
            </a:r>
            <a:r>
              <a:rPr lang="nl-BE" dirty="0"/>
              <a:t> 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LDAP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27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local user: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starting from PS 5.0: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613910" y="1825625"/>
            <a:ext cx="74561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$Computer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8080"/>
                </a:solidFill>
                <a:latin typeface="Lucida Console" panose="020B0609040504020204" pitchFamily="49" charset="0"/>
              </a:rPr>
              <a:t>ADSI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"WinNT://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Env:COMPUTERNAME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,Computer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Computer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"User"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SetPassword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"Password01"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SetInfo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"Local Admin by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SetInfo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3910" y="4962257"/>
            <a:ext cx="7456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LocalUser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LocalAdmin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AccountNeverExpires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11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users: navigation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Get-Item when in the drive: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You have to use </a:t>
            </a:r>
            <a:r>
              <a:rPr lang="en-US" dirty="0" err="1"/>
              <a:t>ldap</a:t>
            </a:r>
            <a:r>
              <a:rPr lang="en-US" dirty="0"/>
              <a:t> filters</a:t>
            </a:r>
          </a:p>
          <a:p>
            <a:pPr lvl="1"/>
            <a:r>
              <a:rPr lang="en-US" dirty="0"/>
              <a:t>You can only find objects when looking in the correct folders</a:t>
            </a:r>
          </a:p>
          <a:p>
            <a:pPr lvl="1"/>
            <a:r>
              <a:rPr lang="en-US" dirty="0"/>
              <a:t>The resulting object is an “</a:t>
            </a:r>
            <a:r>
              <a:rPr lang="en-US" dirty="0" err="1"/>
              <a:t>ADObject</a:t>
            </a:r>
            <a:r>
              <a:rPr lang="en-US" dirty="0"/>
              <a:t>”, not an </a:t>
            </a:r>
            <a:r>
              <a:rPr lang="en-US" dirty="0" err="1"/>
              <a:t>ADUser</a:t>
            </a:r>
            <a:endParaRPr lang="en-GB" dirty="0"/>
          </a:p>
          <a:p>
            <a:r>
              <a:rPr lang="en-US" dirty="0"/>
              <a:t>On the other hand</a:t>
            </a:r>
          </a:p>
          <a:p>
            <a:pPr lvl="1"/>
            <a:r>
              <a:rPr lang="en-US" dirty="0"/>
              <a:t>You can use </a:t>
            </a:r>
            <a:r>
              <a:rPr lang="en-US" dirty="0" err="1"/>
              <a:t>ldap</a:t>
            </a:r>
            <a:r>
              <a:rPr lang="en-US" dirty="0"/>
              <a:t> filters</a:t>
            </a:r>
          </a:p>
          <a:p>
            <a:pPr lvl="1"/>
            <a:r>
              <a:rPr lang="en-US" dirty="0"/>
              <a:t>You can find any type of object (comparable to Get-</a:t>
            </a:r>
            <a:r>
              <a:rPr lang="en-US" dirty="0" err="1"/>
              <a:t>ADObject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4980" y="2338685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AD: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'Name=Morgan*'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78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users: AD cmdlets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Get-AD… when anywhere: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Only available when the RSAT is installed</a:t>
            </a:r>
          </a:p>
          <a:p>
            <a:pPr lvl="2"/>
            <a:r>
              <a:rPr lang="en-US" dirty="0"/>
              <a:t>Which is also the case with Get-Item for AD, by the way</a:t>
            </a:r>
          </a:p>
          <a:p>
            <a:pPr lvl="3"/>
            <a:r>
              <a:rPr lang="en-US" dirty="0"/>
              <a:t>I haven’t found any downsides yet, but needed to keep the formatting of the previous slide</a:t>
            </a:r>
          </a:p>
          <a:p>
            <a:r>
              <a:rPr lang="en-US" dirty="0"/>
              <a:t>On the other hand:</a:t>
            </a:r>
          </a:p>
          <a:p>
            <a:pPr lvl="1"/>
            <a:r>
              <a:rPr lang="en-US" dirty="0"/>
              <a:t>Filters are nicer</a:t>
            </a:r>
            <a:r>
              <a:rPr lang="en-GB" dirty="0"/>
              <a:t> (although LDAP filter are still possible)</a:t>
            </a:r>
          </a:p>
          <a:p>
            <a:pPr lvl="1"/>
            <a:r>
              <a:rPr lang="en-US" dirty="0"/>
              <a:t>Resulting object is of the right type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2205" y="2221706"/>
            <a:ext cx="73875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'Name -like "Morgan*"'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'Name -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"Users"'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ADComputer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245446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4017"/>
            <a:ext cx="10515600" cy="3562945"/>
          </a:xfrm>
        </p:spPr>
        <p:txBody>
          <a:bodyPr/>
          <a:lstStyle/>
          <a:p>
            <a:r>
              <a:rPr lang="en-US" dirty="0"/>
              <a:t>Results in 10</a:t>
            </a:r>
          </a:p>
          <a:p>
            <a:pPr lvl="1"/>
            <a:r>
              <a:rPr lang="en-US" dirty="0"/>
              <a:t>Not very much…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Result is 106</a:t>
            </a:r>
          </a:p>
          <a:p>
            <a:pPr lvl="1"/>
            <a:r>
              <a:rPr lang="en-US" dirty="0"/>
              <a:t>By default, not all properties are loaded</a:t>
            </a:r>
          </a:p>
          <a:p>
            <a:pPr lvl="1"/>
            <a:r>
              <a:rPr lang="en-US" dirty="0"/>
              <a:t>If you want a certain property, you have to select is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9757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Properties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565684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Properties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 </a:t>
            </a:r>
          </a:p>
        </p:txBody>
      </p:sp>
    </p:spTree>
    <p:extLst>
      <p:ext uri="{BB962C8B-B14F-4D97-AF65-F5344CB8AC3E}">
        <p14:creationId xmlns:p14="http://schemas.microsoft.com/office/powerpoint/2010/main" val="264099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88015" cy="4351338"/>
          </a:xfrm>
        </p:spPr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ADUser</a:t>
            </a:r>
            <a:endParaRPr lang="en-US" dirty="0"/>
          </a:p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err="1"/>
              <a:t>SamAccountName</a:t>
            </a:r>
            <a:r>
              <a:rPr lang="en-US" dirty="0"/>
              <a:t> (and </a:t>
            </a:r>
            <a:r>
              <a:rPr lang="en-GB" dirty="0" err="1"/>
              <a:t>UserPrincipalName</a:t>
            </a:r>
            <a:r>
              <a:rPr lang="en-GB" dirty="0"/>
              <a:t>) </a:t>
            </a:r>
          </a:p>
          <a:p>
            <a:r>
              <a:rPr lang="en-US" dirty="0"/>
              <a:t>Very useful:</a:t>
            </a:r>
          </a:p>
          <a:p>
            <a:pPr lvl="1"/>
            <a:r>
              <a:rPr lang="en-US" dirty="0"/>
              <a:t>Path</a:t>
            </a:r>
          </a:p>
          <a:p>
            <a:pPr lvl="1"/>
            <a:r>
              <a:rPr lang="en-US" dirty="0" err="1"/>
              <a:t>AccountPassword</a:t>
            </a:r>
            <a:endParaRPr lang="en-US" dirty="0"/>
          </a:p>
          <a:p>
            <a:pPr lvl="2"/>
            <a:r>
              <a:rPr lang="en-GB" dirty="0"/>
              <a:t> </a:t>
            </a:r>
            <a:r>
              <a:rPr lang="en-GB" dirty="0" err="1"/>
              <a:t>ConvertTo-SecureString</a:t>
            </a:r>
            <a:r>
              <a:rPr lang="en-GB" dirty="0"/>
              <a:t> "</a:t>
            </a:r>
            <a:r>
              <a:rPr lang="en-GB" dirty="0" err="1"/>
              <a:t>pwd</a:t>
            </a:r>
            <a:r>
              <a:rPr lang="en-GB" dirty="0"/>
              <a:t>" -</a:t>
            </a:r>
            <a:r>
              <a:rPr lang="en-GB" dirty="0" err="1"/>
              <a:t>AsPlainText</a:t>
            </a:r>
            <a:r>
              <a:rPr lang="en-GB" dirty="0"/>
              <a:t> -Force </a:t>
            </a:r>
          </a:p>
          <a:p>
            <a:pPr lvl="1"/>
            <a:r>
              <a:rPr lang="en-US" dirty="0"/>
              <a:t>Enabled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65720" y="1825625"/>
            <a:ext cx="38580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Nice:</a:t>
            </a:r>
          </a:p>
          <a:p>
            <a:pPr lvl="1"/>
            <a:r>
              <a:rPr lang="en-US" dirty="0" err="1"/>
              <a:t>DisplayName</a:t>
            </a:r>
            <a:endParaRPr lang="en-US" dirty="0"/>
          </a:p>
          <a:p>
            <a:pPr lvl="1"/>
            <a:r>
              <a:rPr lang="en-US" dirty="0" err="1"/>
              <a:t>Givenname</a:t>
            </a:r>
            <a:endParaRPr lang="en-US" dirty="0"/>
          </a:p>
          <a:p>
            <a:pPr lvl="1"/>
            <a:r>
              <a:rPr lang="en-US" dirty="0"/>
              <a:t>Surname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Company</a:t>
            </a:r>
          </a:p>
          <a:p>
            <a:pPr lvl="1"/>
            <a:r>
              <a:rPr lang="en-US" dirty="0" err="1"/>
              <a:t>OtherAttributes</a:t>
            </a:r>
            <a:endParaRPr lang="en-US" dirty="0"/>
          </a:p>
          <a:p>
            <a:pPr lvl="2"/>
            <a:r>
              <a:rPr lang="en-US" dirty="0" err="1"/>
              <a:t>Hashtable</a:t>
            </a:r>
            <a:r>
              <a:rPr lang="en-US" dirty="0"/>
              <a:t> with existing property names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1026" name="Picture 2" descr="Image result for man silhouet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921" y="466520"/>
            <a:ext cx="675864" cy="112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users come to you in a CSV-file</a:t>
            </a:r>
          </a:p>
          <a:p>
            <a:pPr lvl="1"/>
            <a:r>
              <a:rPr lang="en-US" dirty="0"/>
              <a:t>A good CSV-file: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Importing?</a:t>
            </a:r>
          </a:p>
          <a:p>
            <a:pPr lvl="1"/>
            <a:endParaRPr lang="en-US" dirty="0"/>
          </a:p>
          <a:p>
            <a:r>
              <a:rPr lang="en-US" dirty="0"/>
              <a:t>Immediately set password and activate?</a:t>
            </a:r>
            <a:endParaRPr lang="en-GB" dirty="0"/>
          </a:p>
        </p:txBody>
      </p:sp>
      <p:pic>
        <p:nvPicPr>
          <p:cNvPr id="2050" name="Picture 2" descr="Image result for group silhouet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365125"/>
            <a:ext cx="89058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</a:t>
            </a:r>
            <a:r>
              <a:rPr lang="en-US" dirty="0">
                <a:solidFill>
                  <a:srgbClr val="FF0000"/>
                </a:solidFill>
              </a:rPr>
              <a:t>f new users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6601"/>
            <a:ext cx="10042842" cy="4648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7476" y="4058090"/>
            <a:ext cx="497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"c:\file"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977476" y="4919186"/>
            <a:ext cx="99035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"c:\file"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	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	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ADAccountPassword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-Reset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NewPassword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passw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	Enable-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ADAccount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616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users come to you in a CSV-file (continued)</a:t>
            </a:r>
          </a:p>
          <a:p>
            <a:pPr lvl="1"/>
            <a:r>
              <a:rPr lang="en-US" dirty="0"/>
              <a:t>A bad CSV-file: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Importing?</a:t>
            </a:r>
          </a:p>
        </p:txBody>
      </p:sp>
      <p:pic>
        <p:nvPicPr>
          <p:cNvPr id="2050" name="Picture 2" descr="Image result for group silhouet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365125"/>
            <a:ext cx="890587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</a:t>
            </a:r>
            <a:r>
              <a:rPr lang="en-US" dirty="0">
                <a:solidFill>
                  <a:srgbClr val="FF0000"/>
                </a:solidFill>
              </a:rPr>
              <a:t>f new users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039" y="2823798"/>
            <a:ext cx="3005970" cy="4907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4001294"/>
            <a:ext cx="110832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pathInAD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ou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Admins,ou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Acme,dc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cursusdom,dc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=local"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"c:\file"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GB" b="1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pathInAD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b="1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first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last) `</a:t>
            </a:r>
          </a:p>
          <a:p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		-Initials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Substring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)) `</a:t>
            </a: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	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convertto-securestring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password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-enabled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399196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EAFE-0ED0-477A-98FF-E37D16FC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AD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ACC6-8FC1-46E5-963C-BDF1CFB2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First, save the user you want to copy in a variable</a:t>
            </a:r>
          </a:p>
          <a:p>
            <a:pPr lvl="1"/>
            <a:r>
              <a:rPr lang="en-GB" sz="2000" dirty="0"/>
              <a:t>Make sure to select all properties you want to copy!</a:t>
            </a:r>
          </a:p>
          <a:p>
            <a:r>
              <a:rPr lang="en-GB" sz="2400" dirty="0"/>
              <a:t>The, create the new user, using the –instance parameter</a:t>
            </a:r>
          </a:p>
          <a:p>
            <a:pPr lvl="1"/>
            <a:r>
              <a:rPr lang="en-GB" sz="2000" dirty="0"/>
              <a:t>Overwrite any properties you want to change</a:t>
            </a:r>
          </a:p>
          <a:p>
            <a:r>
              <a:rPr lang="en-GB" sz="2400" dirty="0"/>
              <a:t>Not automatically transferred:</a:t>
            </a:r>
          </a:p>
          <a:p>
            <a:pPr lvl="1"/>
            <a:r>
              <a:rPr lang="en-GB" sz="2000" dirty="0"/>
              <a:t>Group membership</a:t>
            </a:r>
          </a:p>
          <a:p>
            <a:pPr lvl="1"/>
            <a:r>
              <a:rPr lang="en-GB" sz="2000" dirty="0"/>
              <a:t>Location (OU)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EDA035-4A36-4F2A-9315-FA9A03BA07E8}"/>
              </a:ext>
            </a:extLst>
          </p:cNvPr>
          <p:cNvSpPr/>
          <p:nvPr/>
        </p:nvSpPr>
        <p:spPr>
          <a:xfrm>
            <a:off x="0" y="4461550"/>
            <a:ext cx="1271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"Morgan Freeman"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MemberOf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StreetAddress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"New Morgan"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New.Morgan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-Instance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MemberOf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ADGroupMember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-Members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New.Morgan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9384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users: Set-</a:t>
            </a:r>
            <a:r>
              <a:rPr lang="en-US" dirty="0" err="1"/>
              <a:t>ADUser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-identity or piping to select a user</a:t>
            </a:r>
          </a:p>
          <a:p>
            <a:r>
              <a:rPr lang="en-US" dirty="0"/>
              <a:t>Use the parameters to set default properties</a:t>
            </a:r>
          </a:p>
          <a:p>
            <a:pPr lvl="1"/>
            <a:r>
              <a:rPr lang="en-US" dirty="0"/>
              <a:t>-City, -Company, -Country, …</a:t>
            </a:r>
          </a:p>
          <a:p>
            <a:r>
              <a:rPr lang="en-US" dirty="0"/>
              <a:t>Use –Add, –Replace, –Remove and –Clear for all the other parameters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3995678"/>
            <a:ext cx="108889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GivenName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Morgan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	-Add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url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"www.khk.be"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"toledo.khk.be“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`</a:t>
            </a: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	-Replace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@{description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Directeur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Marketing Benelux"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-Remove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"Lisa"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-Clear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department </a:t>
            </a:r>
          </a:p>
        </p:txBody>
      </p:sp>
    </p:spTree>
    <p:extLst>
      <p:ext uri="{BB962C8B-B14F-4D97-AF65-F5344CB8AC3E}">
        <p14:creationId xmlns:p14="http://schemas.microsoft.com/office/powerpoint/2010/main" val="11953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Directory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Before</a:t>
            </a:r>
            <a:r>
              <a:rPr lang="nl-BE" dirty="0"/>
              <a:t> 2008R2:</a:t>
            </a:r>
          </a:p>
          <a:p>
            <a:pPr lvl="1"/>
            <a:r>
              <a:rPr lang="en-GB" dirty="0"/>
              <a:t>ADSI via VBScript</a:t>
            </a:r>
          </a:p>
          <a:p>
            <a:pPr lvl="1"/>
            <a:r>
              <a:rPr lang="en-GB" dirty="0"/>
              <a:t>ADSI via PowerShell</a:t>
            </a:r>
          </a:p>
          <a:p>
            <a:pPr lvl="2"/>
            <a:r>
              <a:rPr lang="en-GB" dirty="0"/>
              <a:t>With </a:t>
            </a:r>
            <a:r>
              <a:rPr lang="en-GB" dirty="0" err="1"/>
              <a:t>.Net</a:t>
            </a:r>
            <a:r>
              <a:rPr lang="en-GB" dirty="0"/>
              <a:t> Directory Services Classes</a:t>
            </a:r>
          </a:p>
          <a:p>
            <a:pPr lvl="2"/>
            <a:r>
              <a:rPr lang="en-GB" dirty="0"/>
              <a:t>With Type accelerator [ADSI]</a:t>
            </a:r>
          </a:p>
          <a:p>
            <a:pPr lvl="2"/>
            <a:r>
              <a:rPr lang="en-GB" dirty="0"/>
              <a:t>With Quest Active Directory cmdlets</a:t>
            </a:r>
          </a:p>
          <a:p>
            <a:r>
              <a:rPr lang="nl-BE" dirty="0" err="1"/>
              <a:t>Now</a:t>
            </a:r>
            <a:endParaRPr lang="en-GB" dirty="0"/>
          </a:p>
          <a:p>
            <a:pPr lvl="1"/>
            <a:r>
              <a:rPr lang="en-GB" dirty="0"/>
              <a:t>Active Directory Module of Windows PowerShell </a:t>
            </a:r>
          </a:p>
          <a:p>
            <a:pPr lvl="2"/>
            <a:r>
              <a:rPr lang="en-GB" dirty="0"/>
              <a:t>Cmdlets</a:t>
            </a:r>
          </a:p>
          <a:p>
            <a:pPr lvl="2"/>
            <a:r>
              <a:rPr lang="en-GB" dirty="0"/>
              <a:t>Provider</a:t>
            </a:r>
          </a:p>
          <a:p>
            <a:pPr lvl="1"/>
            <a:r>
              <a:rPr lang="en-GB" dirty="0"/>
              <a:t>Interaction between cmdlets and a web service on a DC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Add-</a:t>
            </a:r>
            <a:r>
              <a:rPr lang="en-GB" dirty="0" err="1"/>
              <a:t>ADGroupMember</a:t>
            </a:r>
            <a:endParaRPr lang="en-GB" dirty="0"/>
          </a:p>
          <a:p>
            <a:pPr lvl="1"/>
            <a:r>
              <a:rPr lang="en-US" dirty="0"/>
              <a:t>-Identity (or pipe in) is the group that receives members</a:t>
            </a:r>
          </a:p>
          <a:p>
            <a:pPr lvl="1"/>
            <a:r>
              <a:rPr lang="en-US" dirty="0"/>
              <a:t>-Members are the group(s) and/or user(s) that will be joining</a:t>
            </a:r>
          </a:p>
          <a:p>
            <a:pPr lvl="1"/>
            <a:r>
              <a:rPr lang="en-US" dirty="0"/>
              <a:t>“Members” is plural: an array, a list, …</a:t>
            </a:r>
          </a:p>
          <a:p>
            <a:r>
              <a:rPr lang="en-US" dirty="0"/>
              <a:t>Add-</a:t>
            </a:r>
            <a:r>
              <a:rPr lang="en-US" dirty="0" err="1"/>
              <a:t>ADPrincipalGroupMembership</a:t>
            </a:r>
            <a:endParaRPr lang="en-US" dirty="0"/>
          </a:p>
          <a:p>
            <a:pPr lvl="1"/>
            <a:r>
              <a:rPr lang="en-US" dirty="0"/>
              <a:t>-Identity (or pipe) is the object that will become a member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MemberOf</a:t>
            </a:r>
            <a:r>
              <a:rPr lang="en-US" dirty="0"/>
              <a:t> is the group the object will become member off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MemberOf</a:t>
            </a:r>
            <a:r>
              <a:rPr lang="en-US" dirty="0"/>
              <a:t>” is singular: one </a:t>
            </a:r>
            <a:r>
              <a:rPr lang="en-US"/>
              <a:t>distinguished name, </a:t>
            </a:r>
            <a:r>
              <a:rPr lang="en-US" dirty="0"/>
              <a:t>identity</a:t>
            </a:r>
            <a:r>
              <a:rPr lang="en-US"/>
              <a:t>, SID,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54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Units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4692"/>
            <a:ext cx="10515600" cy="3252271"/>
          </a:xfrm>
        </p:spPr>
        <p:txBody>
          <a:bodyPr/>
          <a:lstStyle/>
          <a:p>
            <a:r>
              <a:rPr lang="en-US" dirty="0"/>
              <a:t>Removing without confirmation: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correct, but the accidental deletion checkbox is still checked…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599129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ou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"Name -like 'Acme'"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ou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DistinguishedName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tempOU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"Name -like 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tempOU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but confirmation is still required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996597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"Name -like 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tempOU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ProtectedFromAccidentalDeletion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63747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"Name -like '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tempOU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-Recursive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29445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remove cmdlets don’t have a Filter or Name parameter</a:t>
            </a:r>
          </a:p>
          <a:p>
            <a:r>
              <a:rPr lang="en-US" dirty="0"/>
              <a:t>They do have an “Identity”-parameter</a:t>
            </a:r>
          </a:p>
          <a:p>
            <a:pPr lvl="1"/>
            <a:r>
              <a:rPr lang="en-US" dirty="0"/>
              <a:t>This is the full name of the object or the </a:t>
            </a:r>
            <a:r>
              <a:rPr lang="en-US" dirty="0" err="1"/>
              <a:t>SamAccountName</a:t>
            </a:r>
            <a:r>
              <a:rPr lang="en-US" dirty="0"/>
              <a:t> (for users)</a:t>
            </a:r>
          </a:p>
          <a:p>
            <a:pPr lvl="1"/>
            <a:endParaRPr lang="en-US" dirty="0"/>
          </a:p>
          <a:p>
            <a:r>
              <a:rPr lang="en-US" dirty="0"/>
              <a:t>If you don’t feel like typing that full name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7792" y="3210044"/>
            <a:ext cx="581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OU=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tempOU,OU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Acme,DC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cursusdom,DC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=local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7792" y="4144625"/>
            <a:ext cx="7584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"..."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DistinguishedName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7792" y="5356205"/>
            <a:ext cx="8824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"..."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000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Searching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filtering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Filter: </a:t>
            </a:r>
            <a:r>
              <a:rPr lang="nl-BE" dirty="0" err="1"/>
              <a:t>about_ActiveDirectory_Filter</a:t>
            </a:r>
            <a:endParaRPr lang="nl-BE" dirty="0"/>
          </a:p>
          <a:p>
            <a:r>
              <a:rPr lang="nl-BE" dirty="0" err="1"/>
              <a:t>SearchBase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SearchScope</a:t>
            </a:r>
            <a:endParaRPr lang="nl-BE" dirty="0"/>
          </a:p>
          <a:p>
            <a:pPr lvl="1"/>
            <a:r>
              <a:rPr lang="nl-BE" dirty="0"/>
              <a:t>Do performance </a:t>
            </a:r>
            <a:r>
              <a:rPr lang="nl-BE" dirty="0" err="1"/>
              <a:t>optimization</a:t>
            </a:r>
            <a:r>
              <a:rPr lang="nl-BE" dirty="0"/>
              <a:t>!</a:t>
            </a:r>
          </a:p>
          <a:p>
            <a:r>
              <a:rPr lang="nl-BE" dirty="0"/>
              <a:t>Different types:</a:t>
            </a:r>
          </a:p>
          <a:p>
            <a:pPr lvl="1"/>
            <a:r>
              <a:rPr lang="nl-BE" dirty="0"/>
              <a:t>-</a:t>
            </a:r>
            <a:r>
              <a:rPr lang="nl-BE" dirty="0" err="1"/>
              <a:t>LDAPFilter</a:t>
            </a:r>
            <a:r>
              <a:rPr lang="nl-BE" dirty="0"/>
              <a:t>: LDAP syntax</a:t>
            </a:r>
          </a:p>
          <a:p>
            <a:pPr lvl="1"/>
            <a:r>
              <a:rPr lang="nl-BE" dirty="0"/>
              <a:t>-Filter: </a:t>
            </a:r>
            <a:r>
              <a:rPr lang="nl-BE" dirty="0" err="1"/>
              <a:t>PowerShell</a:t>
            </a:r>
            <a:r>
              <a:rPr lang="nl-BE" dirty="0"/>
              <a:t> syntax</a:t>
            </a:r>
          </a:p>
          <a:p>
            <a:pPr lvl="2"/>
            <a:r>
              <a:rPr lang="nl-BE" dirty="0" err="1"/>
              <a:t>Simpler</a:t>
            </a:r>
            <a:endParaRPr lang="nl-BE" dirty="0"/>
          </a:p>
          <a:p>
            <a:pPr lvl="2"/>
            <a:r>
              <a:rPr lang="nl-BE" dirty="0"/>
              <a:t>Follows </a:t>
            </a:r>
            <a:r>
              <a:rPr lang="nl-BE" dirty="0" err="1"/>
              <a:t>expression</a:t>
            </a:r>
            <a:r>
              <a:rPr lang="nl-BE" dirty="0"/>
              <a:t>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48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objects (examples)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–Filter parameter: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Beware: </a:t>
            </a:r>
            <a:r>
              <a:rPr lang="en-US" dirty="0" err="1"/>
              <a:t>DistinguishedName</a:t>
            </a:r>
            <a:r>
              <a:rPr lang="en-US" dirty="0"/>
              <a:t> is a “constructed attribute” and can’t be filtered on using anything but -</a:t>
            </a:r>
            <a:r>
              <a:rPr lang="en-US" dirty="0" err="1"/>
              <a:t>eq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320694"/>
            <a:ext cx="95592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ObjectClass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"*"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chris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*"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badpwdcount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Email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Surname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"smith"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Email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"smith"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Email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notlike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"*"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"1/1/2010"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LastLogon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GroupCategory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"Security"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50084-F488-4EDD-B431-878A1E0B0875}"/>
              </a:ext>
            </a:extLst>
          </p:cNvPr>
          <p:cNvSpPr/>
          <p:nvPr/>
        </p:nvSpPr>
        <p:spPr>
          <a:xfrm>
            <a:off x="838200" y="5748702"/>
            <a:ext cx="9559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ADOrganizationalUnit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name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"Users" 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DistinguishedName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NotLike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"*Acme*"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517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SearchBase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SearchScope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-</a:t>
            </a:r>
            <a:r>
              <a:rPr lang="en-GB" dirty="0" err="1"/>
              <a:t>SearchBase</a:t>
            </a:r>
            <a:r>
              <a:rPr lang="en-GB" dirty="0"/>
              <a:t>: start of the search operation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SearchBase</a:t>
            </a:r>
            <a:r>
              <a:rPr lang="en-GB" dirty="0"/>
              <a:t> "</a:t>
            </a:r>
            <a:r>
              <a:rPr lang="en-GB" dirty="0" err="1"/>
              <a:t>ou</a:t>
            </a:r>
            <a:r>
              <a:rPr lang="en-GB" dirty="0"/>
              <a:t>=</a:t>
            </a:r>
            <a:r>
              <a:rPr lang="en-GB" dirty="0" err="1"/>
              <a:t>marketing,ou</a:t>
            </a:r>
            <a:r>
              <a:rPr lang="en-GB" dirty="0"/>
              <a:t>=</a:t>
            </a:r>
            <a:r>
              <a:rPr lang="en-GB" dirty="0" err="1"/>
              <a:t>pscursus,dc</a:t>
            </a:r>
            <a:r>
              <a:rPr lang="en-GB" dirty="0"/>
              <a:t>=</a:t>
            </a:r>
            <a:r>
              <a:rPr lang="en-GB" dirty="0" err="1"/>
              <a:t>cursusdom,dc</a:t>
            </a:r>
            <a:r>
              <a:rPr lang="en-GB" dirty="0"/>
              <a:t>=local”</a:t>
            </a:r>
          </a:p>
          <a:p>
            <a:r>
              <a:rPr lang="en-GB" dirty="0"/>
              <a:t>-</a:t>
            </a:r>
            <a:r>
              <a:rPr lang="en-GB" dirty="0" err="1"/>
              <a:t>SearchScope</a:t>
            </a:r>
            <a:r>
              <a:rPr lang="en-GB" dirty="0"/>
              <a:t>: the borders of the search operation</a:t>
            </a:r>
          </a:p>
          <a:p>
            <a:pPr lvl="1"/>
            <a:r>
              <a:rPr lang="en-GB" b="1" dirty="0"/>
              <a:t>Base</a:t>
            </a:r>
            <a:r>
              <a:rPr lang="en-GB" dirty="0"/>
              <a:t>: the object itself is searched</a:t>
            </a:r>
          </a:p>
          <a:p>
            <a:pPr lvl="1"/>
            <a:r>
              <a:rPr lang="en-GB" b="1" dirty="0" err="1"/>
              <a:t>OneLevel</a:t>
            </a:r>
            <a:r>
              <a:rPr lang="en-GB" dirty="0"/>
              <a:t>: the child objects of the search base are searched, but no sublevels</a:t>
            </a:r>
          </a:p>
          <a:p>
            <a:pPr lvl="1"/>
            <a:r>
              <a:rPr lang="en-GB" b="1" dirty="0" err="1"/>
              <a:t>SubTree</a:t>
            </a:r>
            <a:r>
              <a:rPr lang="en-GB" dirty="0"/>
              <a:t>: recursive search below the search base. This is the default value. The </a:t>
            </a:r>
            <a:r>
              <a:rPr lang="en-GB" dirty="0" err="1"/>
              <a:t>searchBase</a:t>
            </a:r>
            <a:r>
              <a:rPr lang="en-GB" dirty="0"/>
              <a:t> object itself is also searched.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63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Prefer one search string that provides several attributes of an object to separate search strings to fetch the different attributes</a:t>
            </a:r>
          </a:p>
          <a:p>
            <a:r>
              <a:rPr lang="en-GB" dirty="0"/>
              <a:t>Start the search operation in the container you wish to search</a:t>
            </a:r>
          </a:p>
          <a:p>
            <a:r>
              <a:rPr lang="en-GB" dirty="0"/>
              <a:t>Limit the scope to one level, if possible</a:t>
            </a:r>
          </a:p>
          <a:p>
            <a:r>
              <a:rPr lang="en-GB" dirty="0"/>
              <a:t>Use filters to limit the search operation</a:t>
            </a:r>
          </a:p>
          <a:p>
            <a:r>
              <a:rPr lang="en-GB" dirty="0"/>
              <a:t>Prefer to use the attribute </a:t>
            </a:r>
            <a:r>
              <a:rPr lang="en-GB" dirty="0" err="1"/>
              <a:t>objectCategory</a:t>
            </a:r>
            <a:r>
              <a:rPr lang="en-GB" dirty="0"/>
              <a:t> (single value field) to the attribute </a:t>
            </a:r>
            <a:r>
              <a:rPr lang="en-GB" dirty="0" err="1"/>
              <a:t>objectClass</a:t>
            </a:r>
            <a:r>
              <a:rPr lang="en-GB" dirty="0"/>
              <a:t> (multi-valued field)</a:t>
            </a:r>
          </a:p>
          <a:p>
            <a:pPr lvl="1"/>
            <a:r>
              <a:rPr lang="en-GB" dirty="0"/>
              <a:t>Also, </a:t>
            </a:r>
            <a:r>
              <a:rPr lang="en-GB" dirty="0" err="1"/>
              <a:t>objectCategory</a:t>
            </a:r>
            <a:r>
              <a:rPr lang="en-GB" dirty="0"/>
              <a:t> is replicated to the Global </a:t>
            </a:r>
            <a:r>
              <a:rPr lang="en-GB" dirty="0" err="1"/>
              <a:t>Catalog</a:t>
            </a:r>
            <a:r>
              <a:rPr lang="en-GB" dirty="0"/>
              <a:t>.</a:t>
            </a:r>
          </a:p>
          <a:p>
            <a:r>
              <a:rPr lang="en-GB" dirty="0"/>
              <a:t>You can use the wildcard * in filters, but still pay attention to limit the search operation</a:t>
            </a:r>
          </a:p>
          <a:p>
            <a:r>
              <a:rPr lang="en-GB" dirty="0"/>
              <a:t>Combine filters to narrow your search string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139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catalog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catalogs can cache information from other (trusted) domains</a:t>
            </a:r>
          </a:p>
          <a:p>
            <a:pPr lvl="1"/>
            <a:r>
              <a:rPr lang="en-US" dirty="0"/>
              <a:t>If not all DC’s are GC, the infrastructure master can’t be a GC</a:t>
            </a:r>
          </a:p>
          <a:p>
            <a:pPr lvl="1"/>
            <a:r>
              <a:rPr lang="en-US" dirty="0"/>
              <a:t>So, make all DC’s a GC</a:t>
            </a:r>
          </a:p>
          <a:p>
            <a:r>
              <a:rPr lang="en-US" dirty="0"/>
              <a:t>GC-binding: connecting to the GC-role of a domain controller</a:t>
            </a:r>
          </a:p>
          <a:p>
            <a:pPr lvl="1"/>
            <a:r>
              <a:rPr lang="en-US" dirty="0"/>
              <a:t>By default you connect to the DC-role</a:t>
            </a:r>
          </a:p>
          <a:p>
            <a:r>
              <a:rPr lang="en-US" dirty="0"/>
              <a:t>So you are saying…?</a:t>
            </a:r>
          </a:p>
          <a:p>
            <a:endParaRPr lang="en-US" dirty="0"/>
          </a:p>
          <a:p>
            <a:r>
              <a:rPr lang="en-US" dirty="0"/>
              <a:t>When binding to a GC, only the inter-domain replicated properties for a user are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514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398780"/>
            <a:ext cx="110109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$server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ADDomainController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Hostname</a:t>
            </a:r>
          </a:p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CD\Administrator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domainRoot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"dc=</a:t>
            </a:r>
            <a:r>
              <a:rPr lang="en-GB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cursusdom,dc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=local"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Morgan.freeman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-Add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PhysicalDeliveryOfficeName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"G102"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#GC binding vs DC binding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ActiveDirectory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ADnormal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$server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domainRoot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ADnormal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$DC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Morgan.freeman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ActiveDirectory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ADGCbind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-Server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$server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":3268"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domainRoot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ADGCbind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$GC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Morgan.freeman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 what properties are only available on non-GC's?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propsGC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$GC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Properties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propsDC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$DC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Properties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Compare-Object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ReferenceObject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propsDC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DifferenceObject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propsGC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6299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domain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focused on daily administration, but most other AD-tasks have a corresponding cmdlet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ADDomain</a:t>
            </a:r>
            <a:r>
              <a:rPr lang="en-US" dirty="0"/>
              <a:t>: general information on the domain, domain </a:t>
            </a:r>
            <a:r>
              <a:rPr lang="en-US" dirty="0" err="1"/>
              <a:t>fsmo’s</a:t>
            </a:r>
            <a:endParaRPr lang="en-US" dirty="0"/>
          </a:p>
          <a:p>
            <a:pPr lvl="1"/>
            <a:r>
              <a:rPr lang="en-US" dirty="0"/>
              <a:t>Get-</a:t>
            </a:r>
            <a:r>
              <a:rPr lang="en-US" dirty="0" err="1"/>
              <a:t>ADForest</a:t>
            </a:r>
            <a:r>
              <a:rPr lang="en-US" dirty="0"/>
              <a:t>: information on the forest, forest </a:t>
            </a:r>
            <a:r>
              <a:rPr lang="en-US" dirty="0" err="1"/>
              <a:t>fsmo’s</a:t>
            </a:r>
            <a:endParaRPr lang="en-US" dirty="0"/>
          </a:p>
          <a:p>
            <a:pPr lvl="1"/>
            <a:r>
              <a:rPr lang="en-US" dirty="0"/>
              <a:t>Get-</a:t>
            </a:r>
            <a:r>
              <a:rPr lang="en-US" dirty="0" err="1"/>
              <a:t>ADRootDSE</a:t>
            </a:r>
            <a:r>
              <a:rPr lang="en-US" dirty="0"/>
              <a:t>: the root of a Directory Server information tree</a:t>
            </a:r>
          </a:p>
          <a:p>
            <a:pPr lvl="1"/>
            <a:r>
              <a:rPr lang="en-US" dirty="0"/>
              <a:t>Move-</a:t>
            </a:r>
            <a:r>
              <a:rPr lang="en-US" dirty="0" err="1"/>
              <a:t>ADDirectoryServerOperationMasterRole</a:t>
            </a:r>
            <a:endParaRPr lang="en-US" dirty="0"/>
          </a:p>
          <a:p>
            <a:pPr lvl="1"/>
            <a:r>
              <a:rPr lang="en-US" dirty="0"/>
              <a:t>New-</a:t>
            </a:r>
            <a:r>
              <a:rPr lang="en-US" dirty="0" err="1"/>
              <a:t>ADReplicationSite</a:t>
            </a:r>
            <a:r>
              <a:rPr lang="en-US" dirty="0"/>
              <a:t>: create a new site</a:t>
            </a:r>
          </a:p>
          <a:p>
            <a:pPr lvl="1"/>
            <a:r>
              <a:rPr lang="en-US" dirty="0"/>
              <a:t>Move-</a:t>
            </a:r>
            <a:r>
              <a:rPr lang="en-US" dirty="0" err="1"/>
              <a:t>ADDirectoryServer</a:t>
            </a:r>
            <a:r>
              <a:rPr lang="en-US" dirty="0"/>
              <a:t>: move a DC to a site</a:t>
            </a:r>
          </a:p>
          <a:p>
            <a:pPr lvl="1"/>
            <a:r>
              <a:rPr lang="en-US" dirty="0"/>
              <a:t>Set-AD[Domain-Forest]Mode: raise </a:t>
            </a:r>
            <a:r>
              <a:rPr lang="en-US" b="1" dirty="0"/>
              <a:t>or lower </a:t>
            </a:r>
            <a:r>
              <a:rPr lang="en-US" dirty="0"/>
              <a:t>the domain functional mode</a:t>
            </a:r>
          </a:p>
          <a:p>
            <a:pPr lvl="1"/>
            <a:r>
              <a:rPr lang="en-US" dirty="0"/>
              <a:t>Missing (for now): Force replication between sites/DCs…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42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RSAT tools on client PC</a:t>
            </a:r>
          </a:p>
          <a:p>
            <a:pPr lvl="1"/>
            <a:r>
              <a:rPr lang="nl-BE" dirty="0"/>
              <a:t>Google “RSAT </a:t>
            </a:r>
            <a:r>
              <a:rPr lang="nl-BE" dirty="0" err="1"/>
              <a:t>windows</a:t>
            </a:r>
            <a:r>
              <a:rPr lang="nl-BE" dirty="0"/>
              <a:t> ” + </a:t>
            </a:r>
            <a:r>
              <a:rPr lang="nl-BE" dirty="0" err="1"/>
              <a:t>version</a:t>
            </a:r>
            <a:endParaRPr lang="en-GB" dirty="0"/>
          </a:p>
          <a:p>
            <a:pPr lvl="1"/>
            <a:r>
              <a:rPr lang="en-GB" dirty="0"/>
              <a:t>Doesn’t work on home version</a:t>
            </a:r>
          </a:p>
          <a:p>
            <a:r>
              <a:rPr lang="en-GB" dirty="0"/>
              <a:t>Activate the Windows features you need</a:t>
            </a:r>
          </a:p>
          <a:p>
            <a:r>
              <a:rPr lang="en-GB" dirty="0"/>
              <a:t>Active Directory </a:t>
            </a:r>
            <a:r>
              <a:rPr lang="en-GB" dirty="0" err="1"/>
              <a:t>WebServices</a:t>
            </a:r>
            <a:r>
              <a:rPr lang="en-GB" dirty="0"/>
              <a:t> (ADWS) on one of the DC’s of each domain</a:t>
            </a:r>
          </a:p>
          <a:p>
            <a:pPr lvl="1"/>
            <a:r>
              <a:rPr lang="nl-BE" dirty="0" err="1"/>
              <a:t>Installed</a:t>
            </a:r>
            <a:r>
              <a:rPr lang="nl-BE" dirty="0"/>
              <a:t> </a:t>
            </a:r>
            <a:r>
              <a:rPr lang="nl-BE" dirty="0" err="1"/>
              <a:t>automatically</a:t>
            </a:r>
            <a:r>
              <a:rPr lang="nl-BE" dirty="0"/>
              <a:t> </a:t>
            </a:r>
            <a:r>
              <a:rPr lang="nl-BE" dirty="0" err="1"/>
              <a:t>since</a:t>
            </a:r>
            <a:r>
              <a:rPr lang="nl-BE" dirty="0"/>
              <a:t> server 2008R2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promoted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DC</a:t>
            </a:r>
          </a:p>
          <a:p>
            <a:pPr lvl="1"/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manually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older</a:t>
            </a:r>
            <a:r>
              <a:rPr lang="nl-BE" dirty="0"/>
              <a:t> </a:t>
            </a:r>
            <a:r>
              <a:rPr lang="nl-BE" dirty="0" err="1"/>
              <a:t>DC’s</a:t>
            </a:r>
            <a:endParaRPr lang="nl-BE" dirty="0"/>
          </a:p>
          <a:p>
            <a:r>
              <a:rPr lang="nl-BE" dirty="0" err="1"/>
              <a:t>Afterwards</a:t>
            </a:r>
            <a:r>
              <a:rPr lang="nl-BE" dirty="0"/>
              <a:t>, </a:t>
            </a:r>
            <a:r>
              <a:rPr lang="nl-BE" dirty="0" err="1"/>
              <a:t>checking</a:t>
            </a:r>
            <a:r>
              <a:rPr lang="nl-BE" dirty="0"/>
              <a:t> out </a:t>
            </a:r>
            <a:r>
              <a:rPr lang="nl-BE" dirty="0" err="1"/>
              <a:t>the</a:t>
            </a:r>
            <a:r>
              <a:rPr lang="nl-BE" dirty="0"/>
              <a:t> new </a:t>
            </a:r>
            <a:r>
              <a:rPr lang="nl-BE" dirty="0" err="1"/>
              <a:t>cmdlets</a:t>
            </a:r>
            <a:r>
              <a:rPr lang="nl-BE" dirty="0"/>
              <a:t>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24759" y="5807631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-Module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active* </a:t>
            </a:r>
          </a:p>
        </p:txBody>
      </p:sp>
    </p:spTree>
    <p:extLst>
      <p:ext uri="{BB962C8B-B14F-4D97-AF65-F5344CB8AC3E}">
        <p14:creationId xmlns:p14="http://schemas.microsoft.com/office/powerpoint/2010/main" val="123208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Checking</a:t>
            </a:r>
            <a:r>
              <a:rPr lang="nl-BE" dirty="0"/>
              <a:t> RSAT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 RSAT installed </a:t>
            </a:r>
            <a:r>
              <a:rPr lang="en-GB" dirty="0" err="1"/>
              <a:t>succesfully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Get-Module –</a:t>
            </a:r>
            <a:r>
              <a:rPr lang="en-GB" dirty="0" err="1"/>
              <a:t>listavailable</a:t>
            </a:r>
            <a:endParaRPr lang="en-GB" dirty="0"/>
          </a:p>
          <a:p>
            <a:pPr lvl="1"/>
            <a:r>
              <a:rPr lang="en-GB" dirty="0"/>
              <a:t>Import-Module </a:t>
            </a:r>
            <a:r>
              <a:rPr lang="en-GB" dirty="0" err="1"/>
              <a:t>ActiveDirectory</a:t>
            </a:r>
            <a:endParaRPr lang="en-GB" dirty="0"/>
          </a:p>
          <a:p>
            <a:pPr lvl="1"/>
            <a:r>
              <a:rPr lang="en-GB" dirty="0"/>
              <a:t>Get-</a:t>
            </a:r>
            <a:r>
              <a:rPr lang="en-GB" dirty="0" err="1"/>
              <a:t>PSProvider</a:t>
            </a:r>
            <a:endParaRPr lang="en-GB" dirty="0"/>
          </a:p>
          <a:p>
            <a:pPr lvl="1"/>
            <a:r>
              <a:rPr lang="en-GB" dirty="0"/>
              <a:t>Get-</a:t>
            </a:r>
            <a:r>
              <a:rPr lang="en-GB" dirty="0" err="1"/>
              <a:t>PSDrive</a:t>
            </a:r>
            <a:endParaRPr lang="en-GB" dirty="0"/>
          </a:p>
          <a:p>
            <a:r>
              <a:rPr lang="en-GB" dirty="0"/>
              <a:t>What about the connection between my computer and the domain controller?</a:t>
            </a:r>
          </a:p>
          <a:p>
            <a:pPr lvl="1"/>
            <a:r>
              <a:rPr lang="en-GB" dirty="0"/>
              <a:t>Opened and closed with every command</a:t>
            </a:r>
          </a:p>
          <a:p>
            <a:pPr lvl="1"/>
            <a:r>
              <a:rPr lang="en-GB" dirty="0"/>
              <a:t>For a persistent connection: create a </a:t>
            </a:r>
            <a:r>
              <a:rPr lang="en-GB" dirty="0" err="1"/>
              <a:t>PSDrive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63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Navigation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There</a:t>
            </a:r>
            <a:r>
              <a:rPr lang="nl-BE" dirty="0"/>
              <a:t> is a PS-provider </a:t>
            </a:r>
            <a:r>
              <a:rPr lang="nl-BE" dirty="0" err="1"/>
              <a:t>for</a:t>
            </a:r>
            <a:r>
              <a:rPr lang="nl-BE" dirty="0"/>
              <a:t> AD</a:t>
            </a:r>
          </a:p>
          <a:p>
            <a:r>
              <a:rPr lang="nl-BE" dirty="0"/>
              <a:t>…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navigate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“get-</a:t>
            </a:r>
            <a:r>
              <a:rPr lang="nl-BE" dirty="0" err="1"/>
              <a:t>childitem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Or DIR, CD </a:t>
            </a:r>
            <a:r>
              <a:rPr lang="nl-BE" dirty="0" err="1"/>
              <a:t>and</a:t>
            </a:r>
            <a:r>
              <a:rPr lang="nl-BE" dirty="0"/>
              <a:t> DEL</a:t>
            </a:r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36" y="3703223"/>
            <a:ext cx="9784928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in Directory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distinguishedName</a:t>
            </a:r>
            <a:r>
              <a:rPr lang="en-GB" dirty="0"/>
              <a:t> = identifies the object in a unique way in the directory service</a:t>
            </a:r>
            <a:br>
              <a:rPr lang="en-GB" dirty="0"/>
            </a:br>
            <a:endParaRPr lang="en-GB" dirty="0"/>
          </a:p>
          <a:p>
            <a:r>
              <a:rPr lang="en-GB" dirty="0"/>
              <a:t>Example</a:t>
            </a:r>
          </a:p>
          <a:p>
            <a:pPr lvl="1"/>
            <a:r>
              <a:rPr lang="en-GB" dirty="0" err="1"/>
              <a:t>cn</a:t>
            </a:r>
            <a:r>
              <a:rPr lang="en-GB" dirty="0"/>
              <a:t>=</a:t>
            </a:r>
            <a:r>
              <a:rPr lang="en-GB" dirty="0" err="1"/>
              <a:t>karin,ou</a:t>
            </a:r>
            <a:r>
              <a:rPr lang="en-GB" dirty="0"/>
              <a:t>=</a:t>
            </a:r>
            <a:r>
              <a:rPr lang="en-GB" dirty="0" err="1"/>
              <a:t>medew,ou</a:t>
            </a:r>
            <a:r>
              <a:rPr lang="en-GB" dirty="0"/>
              <a:t>=</a:t>
            </a:r>
            <a:r>
              <a:rPr lang="en-GB" dirty="0" err="1"/>
              <a:t>Gebruikers,dc</a:t>
            </a:r>
            <a:r>
              <a:rPr lang="en-GB" dirty="0"/>
              <a:t>=</a:t>
            </a:r>
            <a:r>
              <a:rPr lang="en-GB" dirty="0" err="1"/>
              <a:t>edu,dc</a:t>
            </a:r>
            <a:r>
              <a:rPr lang="en-GB" dirty="0"/>
              <a:t>=</a:t>
            </a:r>
            <a:r>
              <a:rPr lang="en-GB" dirty="0" err="1"/>
              <a:t>khk,dc</a:t>
            </a:r>
            <a:r>
              <a:rPr lang="en-GB" dirty="0"/>
              <a:t>=be</a:t>
            </a:r>
          </a:p>
          <a:p>
            <a:pPr lvl="1"/>
            <a:r>
              <a:rPr lang="en-GB" dirty="0" err="1"/>
              <a:t>cn</a:t>
            </a:r>
            <a:r>
              <a:rPr lang="en-GB" dirty="0"/>
              <a:t>=</a:t>
            </a:r>
            <a:r>
              <a:rPr lang="en-GB" dirty="0" err="1"/>
              <a:t>morgan.freeman,OU</a:t>
            </a:r>
            <a:r>
              <a:rPr lang="en-GB" dirty="0"/>
              <a:t>=</a:t>
            </a:r>
            <a:r>
              <a:rPr lang="en-GB" dirty="0" err="1"/>
              <a:t>Users,OU</a:t>
            </a:r>
            <a:r>
              <a:rPr lang="en-GB" dirty="0"/>
              <a:t>=</a:t>
            </a:r>
            <a:r>
              <a:rPr lang="en-GB" dirty="0" err="1"/>
              <a:t>acme,dc</a:t>
            </a:r>
            <a:r>
              <a:rPr lang="en-GB" dirty="0"/>
              <a:t>=</a:t>
            </a:r>
            <a:r>
              <a:rPr lang="en-GB" dirty="0" err="1"/>
              <a:t>cursusdom,dc</a:t>
            </a:r>
            <a:r>
              <a:rPr lang="en-GB" dirty="0"/>
              <a:t>=local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cn</a:t>
            </a:r>
            <a:r>
              <a:rPr lang="en-GB" dirty="0"/>
              <a:t> = Common Name</a:t>
            </a:r>
          </a:p>
          <a:p>
            <a:r>
              <a:rPr lang="en-GB" dirty="0" err="1"/>
              <a:t>ou</a:t>
            </a:r>
            <a:r>
              <a:rPr lang="en-GB" dirty="0"/>
              <a:t> = Organizational Unit</a:t>
            </a:r>
          </a:p>
          <a:p>
            <a:r>
              <a:rPr lang="en-GB" dirty="0"/>
              <a:t>dc = Domain Component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93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Browsing</a:t>
            </a:r>
            <a:r>
              <a:rPr lang="nl-BE" dirty="0"/>
              <a:t> 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Active Directory Users </a:t>
            </a:r>
            <a:r>
              <a:rPr lang="nl-BE" dirty="0" err="1"/>
              <a:t>and</a:t>
            </a:r>
            <a:r>
              <a:rPr lang="nl-BE" dirty="0"/>
              <a:t> Computers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53457"/>
            <a:ext cx="73152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6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Browsing</a:t>
            </a:r>
            <a:r>
              <a:rPr lang="nl-BE" dirty="0"/>
              <a:t> 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ADSI </a:t>
            </a:r>
            <a:r>
              <a:rPr lang="nl-BE" dirty="0" err="1"/>
              <a:t>Edit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8" y="2424113"/>
            <a:ext cx="7210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0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Browsing</a:t>
            </a:r>
            <a:r>
              <a:rPr lang="nl-BE" dirty="0"/>
              <a:t> 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457826" cy="4351338"/>
          </a:xfrm>
        </p:spPr>
        <p:txBody>
          <a:bodyPr/>
          <a:lstStyle/>
          <a:p>
            <a:r>
              <a:rPr lang="nl-BE" dirty="0"/>
              <a:t>AD Users </a:t>
            </a:r>
            <a:r>
              <a:rPr lang="nl-BE" dirty="0" err="1"/>
              <a:t>and</a:t>
            </a:r>
            <a:r>
              <a:rPr lang="nl-BE" dirty="0"/>
              <a:t> computers</a:t>
            </a:r>
          </a:p>
          <a:p>
            <a:pPr lvl="1"/>
            <a:r>
              <a:rPr lang="nl-BE" dirty="0"/>
              <a:t>Looks </a:t>
            </a:r>
            <a:r>
              <a:rPr lang="nl-BE" dirty="0" err="1"/>
              <a:t>nice</a:t>
            </a:r>
            <a:endParaRPr lang="nl-BE" dirty="0"/>
          </a:p>
          <a:p>
            <a:pPr lvl="1"/>
            <a:r>
              <a:rPr lang="nl-BE" dirty="0"/>
              <a:t>Daily management of AD</a:t>
            </a:r>
          </a:p>
          <a:p>
            <a:r>
              <a:rPr lang="nl-BE" dirty="0"/>
              <a:t>ADSI </a:t>
            </a:r>
            <a:r>
              <a:rPr lang="nl-BE" dirty="0" err="1"/>
              <a:t>edit</a:t>
            </a:r>
            <a:endParaRPr lang="nl-BE" dirty="0"/>
          </a:p>
          <a:p>
            <a:pPr lvl="1"/>
            <a:r>
              <a:rPr lang="nl-BE" dirty="0"/>
              <a:t>Screenshot</a:t>
            </a:r>
          </a:p>
          <a:p>
            <a:pPr lvl="1"/>
            <a:r>
              <a:rPr lang="nl-BE" dirty="0"/>
              <a:t>Looks </a:t>
            </a:r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nice</a:t>
            </a:r>
            <a:endParaRPr lang="nl-BE" dirty="0"/>
          </a:p>
          <a:p>
            <a:pPr lvl="1"/>
            <a:r>
              <a:rPr lang="nl-BE" dirty="0" err="1"/>
              <a:t>Gives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correct information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0" y="1690688"/>
            <a:ext cx="3943350" cy="44005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086100" y="3749040"/>
            <a:ext cx="4103370" cy="2286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3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2750</TotalTime>
  <Words>1921</Words>
  <Application>Microsoft Office PowerPoint</Application>
  <PresentationFormat>Widescreen</PresentationFormat>
  <Paragraphs>356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Lucida Console</vt:lpstr>
      <vt:lpstr>Office Theme</vt:lpstr>
      <vt:lpstr>Windows PowerShell </vt:lpstr>
      <vt:lpstr>Active Directory module</vt:lpstr>
      <vt:lpstr>Installing the module</vt:lpstr>
      <vt:lpstr>Checking RSAT</vt:lpstr>
      <vt:lpstr>Navigation</vt:lpstr>
      <vt:lpstr>Object in Directory Service</vt:lpstr>
      <vt:lpstr>Browsing AD</vt:lpstr>
      <vt:lpstr>Browsing AD</vt:lpstr>
      <vt:lpstr>Browsing AD</vt:lpstr>
      <vt:lpstr>WinNT vs LDAP</vt:lpstr>
      <vt:lpstr>WinNT example</vt:lpstr>
      <vt:lpstr>Getting users: navigation model</vt:lpstr>
      <vt:lpstr>Getting users: AD cmdlets</vt:lpstr>
      <vt:lpstr>Properties</vt:lpstr>
      <vt:lpstr>New User</vt:lpstr>
      <vt:lpstr>A lot of new users</vt:lpstr>
      <vt:lpstr>A lot of new users</vt:lpstr>
      <vt:lpstr>Copy AD user</vt:lpstr>
      <vt:lpstr>Changing users: Set-ADUser</vt:lpstr>
      <vt:lpstr>Group membership </vt:lpstr>
      <vt:lpstr>Organizational Units</vt:lpstr>
      <vt:lpstr>Removing objects</vt:lpstr>
      <vt:lpstr>Searching and filtering</vt:lpstr>
      <vt:lpstr>Filtering objects (examples)</vt:lpstr>
      <vt:lpstr>SearchBase and SearchScope</vt:lpstr>
      <vt:lpstr>Search performance optimization</vt:lpstr>
      <vt:lpstr>The global catalog</vt:lpstr>
      <vt:lpstr>PowerPoint Presentation</vt:lpstr>
      <vt:lpstr>General domain management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184</cp:revision>
  <dcterms:created xsi:type="dcterms:W3CDTF">2016-01-25T12:29:25Z</dcterms:created>
  <dcterms:modified xsi:type="dcterms:W3CDTF">2018-03-20T10:33:35Z</dcterms:modified>
</cp:coreProperties>
</file>