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20"/>
  </p:notesMasterIdLst>
  <p:handoutMasterIdLst>
    <p:handoutMasterId r:id="rId21"/>
  </p:handoutMasterIdLst>
  <p:sldIdLst>
    <p:sldId id="256" r:id="rId2"/>
    <p:sldId id="263" r:id="rId3"/>
    <p:sldId id="281" r:id="rId4"/>
    <p:sldId id="282" r:id="rId5"/>
    <p:sldId id="283" r:id="rId6"/>
    <p:sldId id="285" r:id="rId7"/>
    <p:sldId id="270" r:id="rId8"/>
    <p:sldId id="271" r:id="rId9"/>
    <p:sldId id="284" r:id="rId10"/>
    <p:sldId id="286" r:id="rId11"/>
    <p:sldId id="287" r:id="rId12"/>
    <p:sldId id="291" r:id="rId13"/>
    <p:sldId id="288" r:id="rId14"/>
    <p:sldId id="289" r:id="rId15"/>
    <p:sldId id="290" r:id="rId16"/>
    <p:sldId id="293" r:id="rId17"/>
    <p:sldId id="294" r:id="rId18"/>
    <p:sldId id="292" r:id="rId19"/>
  </p:sldIdLst>
  <p:sldSz cx="9144000" cy="6858000" type="screen4x3"/>
  <p:notesSz cx="6858000" cy="9144000"/>
  <p:defaultTextStyle>
    <a:defPPr>
      <a:defRPr lang="zh-CN"/>
    </a:defPPr>
    <a:lvl1pPr algn="ctr" rtl="0" fontAlgn="base">
      <a:spcBef>
        <a:spcPct val="0"/>
      </a:spcBef>
      <a:spcAft>
        <a:spcPct val="0"/>
      </a:spcAft>
      <a:defRPr sz="2000" b="1" kern="1200">
        <a:solidFill>
          <a:srgbClr val="003300"/>
        </a:solidFill>
        <a:latin typeface="Arial" charset="0"/>
        <a:ea typeface="楷体_GB2312" pitchFamily="49" charset="-122"/>
        <a:cs typeface="+mn-cs"/>
      </a:defRPr>
    </a:lvl1pPr>
    <a:lvl2pPr marL="457200" algn="ctr" rtl="0" fontAlgn="base">
      <a:spcBef>
        <a:spcPct val="0"/>
      </a:spcBef>
      <a:spcAft>
        <a:spcPct val="0"/>
      </a:spcAft>
      <a:defRPr sz="2000" b="1" kern="1200">
        <a:solidFill>
          <a:srgbClr val="003300"/>
        </a:solidFill>
        <a:latin typeface="Arial" charset="0"/>
        <a:ea typeface="楷体_GB2312" pitchFamily="49" charset="-122"/>
        <a:cs typeface="+mn-cs"/>
      </a:defRPr>
    </a:lvl2pPr>
    <a:lvl3pPr marL="914400" algn="ctr" rtl="0" fontAlgn="base">
      <a:spcBef>
        <a:spcPct val="0"/>
      </a:spcBef>
      <a:spcAft>
        <a:spcPct val="0"/>
      </a:spcAft>
      <a:defRPr sz="2000" b="1" kern="1200">
        <a:solidFill>
          <a:srgbClr val="003300"/>
        </a:solidFill>
        <a:latin typeface="Arial" charset="0"/>
        <a:ea typeface="楷体_GB2312" pitchFamily="49" charset="-122"/>
        <a:cs typeface="+mn-cs"/>
      </a:defRPr>
    </a:lvl3pPr>
    <a:lvl4pPr marL="1371600" algn="ctr" rtl="0" fontAlgn="base">
      <a:spcBef>
        <a:spcPct val="0"/>
      </a:spcBef>
      <a:spcAft>
        <a:spcPct val="0"/>
      </a:spcAft>
      <a:defRPr sz="2000" b="1" kern="1200">
        <a:solidFill>
          <a:srgbClr val="003300"/>
        </a:solidFill>
        <a:latin typeface="Arial" charset="0"/>
        <a:ea typeface="楷体_GB2312" pitchFamily="49" charset="-122"/>
        <a:cs typeface="+mn-cs"/>
      </a:defRPr>
    </a:lvl4pPr>
    <a:lvl5pPr marL="1828800" algn="ctr" rtl="0" fontAlgn="base">
      <a:spcBef>
        <a:spcPct val="0"/>
      </a:spcBef>
      <a:spcAft>
        <a:spcPct val="0"/>
      </a:spcAft>
      <a:defRPr sz="2000" b="1" kern="1200">
        <a:solidFill>
          <a:srgbClr val="003300"/>
        </a:solidFill>
        <a:latin typeface="Arial" charset="0"/>
        <a:ea typeface="楷体_GB2312" pitchFamily="49" charset="-122"/>
        <a:cs typeface="+mn-cs"/>
      </a:defRPr>
    </a:lvl5pPr>
    <a:lvl6pPr marL="2286000" algn="l" defTabSz="914400" rtl="0" eaLnBrk="1" latinLnBrk="0" hangingPunct="1">
      <a:defRPr sz="2000" b="1" kern="1200">
        <a:solidFill>
          <a:srgbClr val="003300"/>
        </a:solidFill>
        <a:latin typeface="Arial" charset="0"/>
        <a:ea typeface="楷体_GB2312" pitchFamily="49" charset="-122"/>
        <a:cs typeface="+mn-cs"/>
      </a:defRPr>
    </a:lvl6pPr>
    <a:lvl7pPr marL="2743200" algn="l" defTabSz="914400" rtl="0" eaLnBrk="1" latinLnBrk="0" hangingPunct="1">
      <a:defRPr sz="2000" b="1" kern="1200">
        <a:solidFill>
          <a:srgbClr val="003300"/>
        </a:solidFill>
        <a:latin typeface="Arial" charset="0"/>
        <a:ea typeface="楷体_GB2312" pitchFamily="49" charset="-122"/>
        <a:cs typeface="+mn-cs"/>
      </a:defRPr>
    </a:lvl7pPr>
    <a:lvl8pPr marL="3200400" algn="l" defTabSz="914400" rtl="0" eaLnBrk="1" latinLnBrk="0" hangingPunct="1">
      <a:defRPr sz="2000" b="1" kern="1200">
        <a:solidFill>
          <a:srgbClr val="003300"/>
        </a:solidFill>
        <a:latin typeface="Arial" charset="0"/>
        <a:ea typeface="楷体_GB2312" pitchFamily="49" charset="-122"/>
        <a:cs typeface="+mn-cs"/>
      </a:defRPr>
    </a:lvl8pPr>
    <a:lvl9pPr marL="3657600" algn="l" defTabSz="914400" rtl="0" eaLnBrk="1" latinLnBrk="0" hangingPunct="1">
      <a:defRPr sz="2000" b="1" kern="1200">
        <a:solidFill>
          <a:srgbClr val="00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a:srgbClr val="6699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74905" autoAdjust="0"/>
  </p:normalViewPr>
  <p:slideViewPr>
    <p:cSldViewPr snapToGrid="0">
      <p:cViewPr varScale="1">
        <p:scale>
          <a:sx n="83" d="100"/>
          <a:sy n="83" d="100"/>
        </p:scale>
        <p:origin x="2556" y="78"/>
      </p:cViewPr>
      <p:guideLst>
        <p:guide orient="horz" pos="2160"/>
        <p:guide pos="2880"/>
      </p:guideLst>
    </p:cSldViewPr>
  </p:slideViewPr>
  <p:notesTextViewPr>
    <p:cViewPr>
      <p:scale>
        <a:sx n="100" d="100"/>
        <a:sy n="100" d="100"/>
      </p:scale>
      <p:origin x="0" y="0"/>
    </p:cViewPr>
  </p:notesTextViewPr>
  <p:notesViewPr>
    <p:cSldViewPr snapToGrid="0">
      <p:cViewPr varScale="1">
        <p:scale>
          <a:sx n="83" d="100"/>
          <a:sy n="83" d="100"/>
        </p:scale>
        <p:origin x="-204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fld id="{D3D5F500-02F1-45C8-9327-6CE8C37263DC}"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fld id="{813C50FF-48E6-4339-BDE4-D6AF05B143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E873CC0-F126-4593-849A-6ABBC6387D68}" type="slidenum">
              <a:rPr lang="en-US" altLang="zh-CN" smtClean="0"/>
              <a:pPr/>
              <a:t>1</a:t>
            </a:fld>
            <a:endParaRPr lang="en-U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lvl="0"/>
            <a:r>
              <a:rPr lang="zh-CN" altLang="en-US" sz="1200" b="1" kern="1200" dirty="0">
                <a:solidFill>
                  <a:schemeClr val="tx1"/>
                </a:solidFill>
                <a:latin typeface="Arial" charset="0"/>
                <a:ea typeface="宋体" pitchFamily="2" charset="-122"/>
                <a:cs typeface="+mn-cs"/>
              </a:rPr>
              <a:t>采用最少权限的原则</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运行脚本或执行代码的进程应当尽可能用权限最少的帐户运行，从而在危及进程安全时限制可能造成的破坏。如果恶意用户设法将代码注入某个服务器进程，那么授予该进程的权限会在很大程度上决定该用户可执行的操作类型。应当将需要更多信任（和更高权限）的代码分别隔离在不同的进程内。</a:t>
            </a:r>
          </a:p>
          <a:p>
            <a:pPr lvl="0"/>
            <a:r>
              <a:rPr lang="zh-CN" altLang="en-US" sz="1200" b="1" kern="1200" dirty="0">
                <a:solidFill>
                  <a:schemeClr val="tx1"/>
                </a:solidFill>
                <a:latin typeface="Arial" charset="0"/>
                <a:ea typeface="宋体" pitchFamily="2" charset="-122"/>
                <a:cs typeface="+mn-cs"/>
              </a:rPr>
              <a:t>使用纵深防御</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在应用程序中的每一层和每个子系统中设置检查点。检查点是网关守卫，它们确保只有经过身份验证和授权的用户能够访问下一个下游层。</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不要信任用户输入</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应用程序彻底验证所有用户输入，然后再根据用户输入执行操作。验证可能包括筛选特殊字符。针对用户意外地错误使用和某些人通过在系统中注入恶意命令蓄意进行攻击的情况，这种预防性措施对应用程序起到了保护作用。常见的攻击包括</a:t>
            </a:r>
            <a:r>
              <a:rPr lang="en-US" sz="1200" kern="1200" dirty="0">
                <a:solidFill>
                  <a:schemeClr val="tx1"/>
                </a:solidFill>
                <a:latin typeface="Arial" charset="0"/>
                <a:ea typeface="宋体" pitchFamily="2" charset="-122"/>
                <a:cs typeface="+mn-cs"/>
              </a:rPr>
              <a:t> SQL </a:t>
            </a:r>
            <a:r>
              <a:rPr lang="zh-CN" altLang="en-US" sz="1200" kern="1200" dirty="0">
                <a:solidFill>
                  <a:schemeClr val="tx1"/>
                </a:solidFill>
                <a:latin typeface="Arial" charset="0"/>
                <a:ea typeface="宋体" pitchFamily="2" charset="-122"/>
                <a:cs typeface="+mn-cs"/>
              </a:rPr>
              <a:t>注入攻击、脚本注入和缓冲区溢出。</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使用默认安全设置</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杜绝仅仅为了使应用程序运行而使用安全性较低的设置。如果应用程序所需的功能不得不减小默认安全设置的安全级别或更改默认的安全设置，在更改前，充分测试更改所带来的后果，并了解可能带来的隐患。</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不要通过隐藏来保障安全</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尝试使用让人迷惑的变量名来隐藏机密信息或将它们存储在不常用的文件位置，这些方法都不能提供绝对的安全保障。最好使用平台功能或使用已被证实可行的技术来保护数据。</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在关口进行检查</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在关口检查客户端意思是在第一个身份验证点（例如，</a:t>
            </a:r>
            <a:r>
              <a:rPr lang="en-US" sz="1200" kern="1200" dirty="0">
                <a:solidFill>
                  <a:schemeClr val="tx1"/>
                </a:solidFill>
                <a:latin typeface="Arial" charset="0"/>
                <a:ea typeface="宋体" pitchFamily="2" charset="-122"/>
                <a:cs typeface="+mn-cs"/>
              </a:rPr>
              <a:t>Web </a:t>
            </a:r>
            <a:r>
              <a:rPr lang="zh-CN" altLang="en-US" sz="1200" kern="1200" dirty="0">
                <a:solidFill>
                  <a:schemeClr val="tx1"/>
                </a:solidFill>
                <a:latin typeface="Arial" charset="0"/>
                <a:ea typeface="宋体" pitchFamily="2" charset="-122"/>
                <a:cs typeface="+mn-cs"/>
              </a:rPr>
              <a:t>服务器上的</a:t>
            </a:r>
            <a:r>
              <a:rPr lang="en-US" sz="1200" kern="1200" dirty="0">
                <a:solidFill>
                  <a:schemeClr val="tx1"/>
                </a:solidFill>
                <a:latin typeface="Arial" charset="0"/>
                <a:ea typeface="宋体" pitchFamily="2" charset="-122"/>
                <a:cs typeface="+mn-cs"/>
              </a:rPr>
              <a:t> Web </a:t>
            </a:r>
            <a:r>
              <a:rPr lang="zh-CN" altLang="en-US" sz="1200" kern="1200" dirty="0">
                <a:solidFill>
                  <a:schemeClr val="tx1"/>
                </a:solidFill>
                <a:latin typeface="Arial" charset="0"/>
                <a:ea typeface="宋体" pitchFamily="2" charset="-122"/>
                <a:cs typeface="+mn-cs"/>
              </a:rPr>
              <a:t>应用程序内）授予用户权限，并确定允许用户访问的资源和操作（可能由下游服务提供）。如果在关口设计可靠的身份验证和授权策略，就不必将原调用方的安全上下文一路委派到应用程序数据层。</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假定外部系统是不安全的系统</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如果外部系统不归您所有，不要假定有人为您保证安全。</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减小表面区域</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避免公开不需要公开的信息。如果公开这些信息，就可能进一步引起漏洞。同时，处理错误的方式一定要适当。向最终用户返回错误消息时，不要公开任何不需要公开的信息。</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以安全的方式显示错误消息</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如果应用程序失败，一定要保护好机密数据。同时，不要在错误消息中提供过于详细的数据，也就是不要提供任何有助于攻击者发现应用程序漏洞的详细信息。详细的错误信息应写入</a:t>
            </a:r>
            <a:r>
              <a:rPr lang="en-US" sz="1200" kern="1200" dirty="0">
                <a:solidFill>
                  <a:schemeClr val="tx1"/>
                </a:solidFill>
                <a:latin typeface="Arial" charset="0"/>
                <a:ea typeface="宋体" pitchFamily="2" charset="-122"/>
                <a:cs typeface="+mn-cs"/>
              </a:rPr>
              <a:t> Windows </a:t>
            </a:r>
            <a:r>
              <a:rPr lang="zh-CN" altLang="en-US" sz="1200" kern="1200" dirty="0">
                <a:solidFill>
                  <a:schemeClr val="tx1"/>
                </a:solidFill>
                <a:latin typeface="Arial" charset="0"/>
                <a:ea typeface="宋体" pitchFamily="2" charset="-122"/>
                <a:cs typeface="+mn-cs"/>
              </a:rPr>
              <a:t>事件日志。</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不要忘记您的安全程度受最薄弱环节制约</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考虑安全性时，应该将应用程序所有层的安全性都考虑在内。</a:t>
            </a:r>
            <a:r>
              <a:rPr lang="en-US" sz="1200" kern="1200" dirty="0">
                <a:solidFill>
                  <a:schemeClr val="tx1"/>
                </a:solidFill>
                <a:latin typeface="Arial" charset="0"/>
                <a:ea typeface="宋体" pitchFamily="2" charset="-122"/>
                <a:cs typeface="+mn-cs"/>
              </a:rPr>
              <a:t> </a:t>
            </a:r>
            <a:endParaRPr lang="zh-CN" altLang="en-US" sz="1200" kern="1200" dirty="0">
              <a:solidFill>
                <a:schemeClr val="tx1"/>
              </a:solidFill>
              <a:latin typeface="Arial" charset="0"/>
              <a:ea typeface="宋体" pitchFamily="2" charset="-122"/>
              <a:cs typeface="+mn-cs"/>
            </a:endParaRPr>
          </a:p>
          <a:p>
            <a:pPr lvl="0"/>
            <a:r>
              <a:rPr lang="zh-CN" altLang="en-US" sz="1200" b="1" kern="1200" dirty="0">
                <a:solidFill>
                  <a:schemeClr val="tx1"/>
                </a:solidFill>
                <a:latin typeface="Arial" charset="0"/>
                <a:ea typeface="宋体" pitchFamily="2" charset="-122"/>
                <a:cs typeface="+mn-cs"/>
              </a:rPr>
              <a:t>禁用不使用的内容</a:t>
            </a:r>
            <a:endParaRPr lang="zh-CN" altLang="en-US" sz="1200" kern="1200" dirty="0">
              <a:solidFill>
                <a:schemeClr val="tx1"/>
              </a:solidFill>
              <a:latin typeface="Arial" charset="0"/>
              <a:ea typeface="宋体" pitchFamily="2" charset="-122"/>
              <a:cs typeface="+mn-cs"/>
            </a:endParaRPr>
          </a:p>
          <a:p>
            <a:r>
              <a:rPr lang="zh-CN" altLang="en-US" sz="1200" kern="1200" dirty="0">
                <a:solidFill>
                  <a:schemeClr val="tx1"/>
                </a:solidFill>
                <a:latin typeface="Arial" charset="0"/>
                <a:ea typeface="宋体" pitchFamily="2" charset="-122"/>
                <a:cs typeface="+mn-cs"/>
              </a:rPr>
              <a:t>通过禁用应用程序不需要的模块和组件来去除一些潜在的攻击点。例如，如果应用程序不使用输出缓存，则应禁用</a:t>
            </a:r>
            <a:r>
              <a:rPr lang="en-US" sz="1200" kern="1200" dirty="0">
                <a:solidFill>
                  <a:schemeClr val="tx1"/>
                </a:solidFill>
                <a:latin typeface="Arial" charset="0"/>
                <a:ea typeface="宋体" pitchFamily="2" charset="-122"/>
                <a:cs typeface="+mn-cs"/>
              </a:rPr>
              <a:t> ASP.NET </a:t>
            </a:r>
            <a:r>
              <a:rPr lang="zh-CN" altLang="en-US" sz="1200" kern="1200" dirty="0">
                <a:solidFill>
                  <a:schemeClr val="tx1"/>
                </a:solidFill>
                <a:latin typeface="Arial" charset="0"/>
                <a:ea typeface="宋体" pitchFamily="2" charset="-122"/>
                <a:cs typeface="+mn-cs"/>
              </a:rPr>
              <a:t>输出缓存模块。这样，即使以后在该模块中发现安全漏洞，应用程序也不会受到威胁。</a:t>
            </a:r>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endParaRPr lang="zh-CN" altLang="en-US"/>
          </a:p>
        </p:txBody>
      </p:sp>
      <p:sp>
        <p:nvSpPr>
          <p:cNvPr id="36868" name="灯片编号占位符 3"/>
          <p:cNvSpPr>
            <a:spLocks noGrp="1"/>
          </p:cNvSpPr>
          <p:nvPr>
            <p:ph type="sldNum" sz="quarter" idx="5"/>
          </p:nvPr>
        </p:nvSpPr>
        <p:spPr>
          <a:noFill/>
        </p:spPr>
        <p:txBody>
          <a:bodyPr/>
          <a:lstStyle/>
          <a:p>
            <a:fld id="{E8A77641-3F9B-49CE-8450-A8BBF2B8E7ED}" type="slidenum">
              <a:rPr lang="en-US" altLang="zh-CN" smtClean="0"/>
              <a:pPr/>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p:spPr>
        <p:txBody>
          <a:bodyPr/>
          <a:lstStyle/>
          <a:p>
            <a:endParaRPr lang="zh-CN" altLang="en-US"/>
          </a:p>
        </p:txBody>
      </p:sp>
      <p:sp>
        <p:nvSpPr>
          <p:cNvPr id="37892" name="灯片编号占位符 3"/>
          <p:cNvSpPr>
            <a:spLocks noGrp="1"/>
          </p:cNvSpPr>
          <p:nvPr>
            <p:ph type="sldNum" sz="quarter" idx="5"/>
          </p:nvPr>
        </p:nvSpPr>
        <p:spPr>
          <a:noFill/>
        </p:spPr>
        <p:txBody>
          <a:bodyPr/>
          <a:lstStyle/>
          <a:p>
            <a:fld id="{1EC02948-FF16-4FA1-918E-A73B12A632D2}" type="slidenum">
              <a:rPr lang="en-US" altLang="zh-CN" smtClean="0"/>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对于黑客其实都是一个级别的</a:t>
            </a: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验证码，英文</a:t>
            </a:r>
            <a:r>
              <a:rPr lang="en-US" b="1" dirty="0"/>
              <a:t>CAPTCHA</a:t>
            </a:r>
            <a:r>
              <a:rPr lang="en-US" dirty="0"/>
              <a:t>，</a:t>
            </a:r>
            <a:r>
              <a:rPr lang="zh-CN" altLang="en-US" dirty="0"/>
              <a:t>全称</a:t>
            </a:r>
            <a:r>
              <a:rPr lang="en-US" b="1" dirty="0"/>
              <a:t>C</a:t>
            </a:r>
            <a:r>
              <a:rPr lang="en-US" dirty="0"/>
              <a:t>ompletely </a:t>
            </a:r>
            <a:r>
              <a:rPr lang="en-US" b="1" dirty="0"/>
              <a:t>A</a:t>
            </a:r>
            <a:r>
              <a:rPr lang="en-US" dirty="0"/>
              <a:t>utomated </a:t>
            </a:r>
            <a:r>
              <a:rPr lang="en-US" b="1" dirty="0"/>
              <a:t>P</a:t>
            </a:r>
            <a:r>
              <a:rPr lang="en-US" dirty="0"/>
              <a:t>ublic </a:t>
            </a:r>
            <a:r>
              <a:rPr lang="en-US" b="1" dirty="0"/>
              <a:t>T</a:t>
            </a:r>
            <a:r>
              <a:rPr lang="en-US" dirty="0"/>
              <a:t>uring test to tell </a:t>
            </a:r>
            <a:r>
              <a:rPr lang="en-US" b="1" dirty="0"/>
              <a:t>C</a:t>
            </a:r>
            <a:r>
              <a:rPr lang="en-US" dirty="0"/>
              <a:t>omputers and </a:t>
            </a:r>
            <a:r>
              <a:rPr lang="en-US" b="1" dirty="0"/>
              <a:t>H</a:t>
            </a:r>
            <a:r>
              <a:rPr lang="en-US" dirty="0"/>
              <a:t>umans </a:t>
            </a:r>
            <a:r>
              <a:rPr lang="en-US" b="1" dirty="0"/>
              <a:t>A</a:t>
            </a:r>
            <a:r>
              <a:rPr lang="en-US" dirty="0"/>
              <a:t>part，</a:t>
            </a:r>
            <a:r>
              <a:rPr lang="zh-CN" altLang="en-US" dirty="0"/>
              <a:t>翻译成中文</a:t>
            </a:r>
            <a:r>
              <a:rPr lang="zh-CN" altLang="en-US" b="1" dirty="0"/>
              <a:t>全自动区分计算机和人类的图灵测试</a:t>
            </a:r>
            <a:r>
              <a:rPr lang="zh-CN" altLang="en-US" dirty="0"/>
              <a:t>。</a:t>
            </a:r>
            <a:r>
              <a:rPr lang="en-US" dirty="0"/>
              <a:t>CAPTCHA</a:t>
            </a:r>
            <a:r>
              <a:rPr lang="zh-CN" altLang="en-US" dirty="0"/>
              <a:t>现在已经是卡内基梅隆大学的注册商标。</a:t>
            </a:r>
          </a:p>
          <a:p>
            <a:r>
              <a:rPr lang="zh-CN" altLang="en-US" dirty="0"/>
              <a:t>      验证码，是用来区分人与机器差别的一种问答机制。现在的验证码，主要是基于图像，一些网站也采用了辅助的声音识别，但是由于用户和技术的限制在互联网上无法大量使用。</a:t>
            </a:r>
          </a:p>
          <a:p>
            <a:r>
              <a:rPr lang="zh-CN" altLang="en-US" dirty="0"/>
              <a:t>      验证码，有基于知识库的，有基于图像识别的，有基于语音识别，有基于逻辑或者数学公式等。</a:t>
            </a:r>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验证码，英文</a:t>
            </a:r>
            <a:r>
              <a:rPr lang="en-US" b="1" dirty="0"/>
              <a:t>CAPTCHA</a:t>
            </a:r>
            <a:r>
              <a:rPr lang="en-US" dirty="0"/>
              <a:t>，</a:t>
            </a:r>
            <a:r>
              <a:rPr lang="zh-CN" altLang="en-US" dirty="0"/>
              <a:t>全称</a:t>
            </a:r>
            <a:r>
              <a:rPr lang="en-US" b="1" dirty="0"/>
              <a:t>C</a:t>
            </a:r>
            <a:r>
              <a:rPr lang="en-US" dirty="0"/>
              <a:t>ompletely </a:t>
            </a:r>
            <a:r>
              <a:rPr lang="en-US" b="1" dirty="0"/>
              <a:t>A</a:t>
            </a:r>
            <a:r>
              <a:rPr lang="en-US" dirty="0"/>
              <a:t>utomated </a:t>
            </a:r>
            <a:r>
              <a:rPr lang="en-US" b="1" dirty="0"/>
              <a:t>P</a:t>
            </a:r>
            <a:r>
              <a:rPr lang="en-US" dirty="0"/>
              <a:t>ublic </a:t>
            </a:r>
            <a:r>
              <a:rPr lang="en-US" b="1" dirty="0"/>
              <a:t>T</a:t>
            </a:r>
            <a:r>
              <a:rPr lang="en-US" dirty="0"/>
              <a:t>uring test to tell </a:t>
            </a:r>
            <a:r>
              <a:rPr lang="en-US" b="1" dirty="0"/>
              <a:t>C</a:t>
            </a:r>
            <a:r>
              <a:rPr lang="en-US" dirty="0"/>
              <a:t>omputers and </a:t>
            </a:r>
            <a:r>
              <a:rPr lang="en-US" b="1" dirty="0"/>
              <a:t>H</a:t>
            </a:r>
            <a:r>
              <a:rPr lang="en-US" dirty="0"/>
              <a:t>umans </a:t>
            </a:r>
            <a:r>
              <a:rPr lang="en-US" b="1" dirty="0"/>
              <a:t>A</a:t>
            </a:r>
            <a:r>
              <a:rPr lang="en-US" dirty="0"/>
              <a:t>part，</a:t>
            </a:r>
            <a:r>
              <a:rPr lang="zh-CN" altLang="en-US" dirty="0"/>
              <a:t>翻译成中文</a:t>
            </a:r>
            <a:r>
              <a:rPr lang="zh-CN" altLang="en-US" b="1" dirty="0"/>
              <a:t>全自动区分计算机和人类的图灵测试</a:t>
            </a:r>
            <a:r>
              <a:rPr lang="zh-CN" altLang="en-US" dirty="0"/>
              <a:t>。</a:t>
            </a:r>
            <a:r>
              <a:rPr lang="en-US" dirty="0"/>
              <a:t>CAPTCHA</a:t>
            </a:r>
            <a:r>
              <a:rPr lang="zh-CN" altLang="en-US" dirty="0"/>
              <a:t>现在已经是卡内基梅隆大学的注册商标。</a:t>
            </a:r>
          </a:p>
          <a:p>
            <a:r>
              <a:rPr lang="zh-CN" altLang="en-US" dirty="0"/>
              <a:t>      验证码，是用来区分人与机器差别的一种问答机制。现在的验证码，主要是基于图像，一些网站也采用了辅助的声音识别，但是由于用户和技术的限制在互联网上无法大量使用。</a:t>
            </a:r>
          </a:p>
          <a:p>
            <a:r>
              <a:rPr lang="zh-CN" altLang="en-US" dirty="0"/>
              <a:t>      验证码，有基于知识库的，有基于图像识别的，有基于语音识别，有基于逻辑或者数学公式等。</a:t>
            </a:r>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705321"/>
            <a:ext cx="9144000" cy="152680"/>
          </a:xfrm>
          <a:prstGeom prst="rect">
            <a:avLst/>
          </a:prstGeom>
          <a:gradFill rotWithShape="1">
            <a:gsLst>
              <a:gs pos="0">
                <a:srgbClr val="FF3300">
                  <a:alpha val="89999"/>
                </a:srgbClr>
              </a:gs>
              <a:gs pos="50000">
                <a:srgbClr val="FF9933">
                  <a:alpha val="80000"/>
                </a:srgbClr>
              </a:gs>
              <a:gs pos="100000">
                <a:srgbClr val="FF3300">
                  <a:alpha val="89999"/>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
        <p:nvSpPr>
          <p:cNvPr id="5" name="Text Box 5"/>
          <p:cNvSpPr txBox="1">
            <a:spLocks noChangeArrowheads="1"/>
          </p:cNvSpPr>
          <p:nvPr/>
        </p:nvSpPr>
        <p:spPr bwMode="auto">
          <a:xfrm>
            <a:off x="0" y="6383338"/>
            <a:ext cx="4162425" cy="246062"/>
          </a:xfrm>
          <a:prstGeom prst="rect">
            <a:avLst/>
          </a:prstGeom>
          <a:noFill/>
          <a:ln w="9525">
            <a:noFill/>
            <a:miter lim="800000"/>
            <a:headEnd/>
            <a:tailEnd/>
          </a:ln>
          <a:effectLst/>
        </p:spPr>
        <p:txBody>
          <a:bodyPr wrap="none" lIns="91387" tIns="45693" rIns="91387" bIns="45693">
            <a:spAutoFit/>
          </a:bodyPr>
          <a:lstStyle/>
          <a:p>
            <a:pPr algn="l" defTabSz="914608">
              <a:defRPr/>
            </a:pPr>
            <a:r>
              <a:rPr lang="en-US" altLang="ja-JP" sz="1000" dirty="0">
                <a:latin typeface="Arial" pitchFamily="34" charset="0"/>
                <a:ea typeface="MS PGothic" pitchFamily="34" charset="-128"/>
              </a:rPr>
              <a:t>Microsoft Confidential. Copyright © Microsoft Corporation</a:t>
            </a:r>
            <a:r>
              <a:rPr lang="ja-JP" altLang="en-US" sz="1000" dirty="0">
                <a:latin typeface="Arial" pitchFamily="34" charset="0"/>
                <a:ea typeface="MS PGothic" pitchFamily="34" charset="-128"/>
              </a:rPr>
              <a:t>，</a:t>
            </a:r>
            <a:r>
              <a:rPr lang="en-US" altLang="ja-JP" sz="1000" dirty="0">
                <a:latin typeface="Arial" pitchFamily="34" charset="0"/>
                <a:ea typeface="MS PGothic" pitchFamily="34" charset="-128"/>
              </a:rPr>
              <a:t> 200</a:t>
            </a:r>
            <a:r>
              <a:rPr lang="en-US" altLang="zh-CN" sz="1000" dirty="0">
                <a:latin typeface="Arial" pitchFamily="34" charset="0"/>
                <a:ea typeface="MS PGothic" pitchFamily="34" charset="-128"/>
              </a:rPr>
              <a:t>6</a:t>
            </a:r>
            <a:r>
              <a:rPr lang="en-US" altLang="ja-JP" sz="1000" dirty="0">
                <a:latin typeface="Arial" pitchFamily="34" charset="0"/>
                <a:ea typeface="MS PGothic" pitchFamily="34" charset="-128"/>
              </a:rPr>
              <a:t>.</a:t>
            </a:r>
          </a:p>
        </p:txBody>
      </p:sp>
      <p:pic>
        <p:nvPicPr>
          <p:cNvPr id="6" name="Picture 6"/>
          <p:cNvPicPr>
            <a:picLocks noChangeAspect="1" noChangeArrowheads="1"/>
          </p:cNvPicPr>
          <p:nvPr/>
        </p:nvPicPr>
        <p:blipFill>
          <a:blip r:embed="rId2"/>
          <a:srcRect/>
          <a:stretch>
            <a:fillRect/>
          </a:stretch>
        </p:blipFill>
        <p:spPr bwMode="auto">
          <a:xfrm>
            <a:off x="0" y="0"/>
            <a:ext cx="9144000" cy="1552575"/>
          </a:xfrm>
          <a:prstGeom prst="rect">
            <a:avLst/>
          </a:prstGeom>
          <a:noFill/>
          <a:ln w="9525">
            <a:noFill/>
            <a:miter lim="800000"/>
            <a:headEnd/>
            <a:tailEnd/>
          </a:ln>
        </p:spPr>
      </p:pic>
      <p:pic>
        <p:nvPicPr>
          <p:cNvPr id="7" name="Picture 9" descr="logo"/>
          <p:cNvPicPr>
            <a:picLocks noChangeAspect="1" noChangeArrowheads="1"/>
          </p:cNvPicPr>
          <p:nvPr/>
        </p:nvPicPr>
        <p:blipFill>
          <a:blip r:embed="rId3"/>
          <a:srcRect/>
          <a:stretch>
            <a:fillRect/>
          </a:stretch>
        </p:blipFill>
        <p:spPr bwMode="auto">
          <a:xfrm>
            <a:off x="5654675" y="541338"/>
            <a:ext cx="3281363" cy="701675"/>
          </a:xfrm>
          <a:prstGeom prst="rect">
            <a:avLst/>
          </a:prstGeom>
          <a:noFill/>
          <a:ln w="9525">
            <a:noFill/>
            <a:miter lim="800000"/>
            <a:headEnd/>
            <a:tailEnd/>
          </a:ln>
        </p:spPr>
      </p:pic>
      <p:sp>
        <p:nvSpPr>
          <p:cNvPr id="2150402" name="Rectangle 2"/>
          <p:cNvSpPr>
            <a:spLocks noGrp="1" noChangeArrowheads="1"/>
          </p:cNvSpPr>
          <p:nvPr>
            <p:ph type="ctrTitle"/>
          </p:nvPr>
        </p:nvSpPr>
        <p:spPr>
          <a:xfrm>
            <a:off x="685512" y="2130519"/>
            <a:ext cx="7772977" cy="1469371"/>
          </a:xfrm>
        </p:spPr>
        <p:txBody>
          <a:bodyPr/>
          <a:lstStyle>
            <a:lvl1pPr>
              <a:defRPr/>
            </a:lvl1pPr>
          </a:lstStyle>
          <a:p>
            <a:r>
              <a:rPr lang="en-US" altLang="ja-JP"/>
              <a:t>Click to edit Master title style</a:t>
            </a:r>
          </a:p>
        </p:txBody>
      </p:sp>
      <p:sp>
        <p:nvSpPr>
          <p:cNvPr id="2150403" name="Rectangle 3"/>
          <p:cNvSpPr>
            <a:spLocks noGrp="1" noChangeArrowheads="1"/>
          </p:cNvSpPr>
          <p:nvPr>
            <p:ph type="subTitle" idx="1"/>
          </p:nvPr>
        </p:nvSpPr>
        <p:spPr>
          <a:xfrm>
            <a:off x="1371023" y="3885640"/>
            <a:ext cx="6401955" cy="1753721"/>
          </a:xfrm>
        </p:spPr>
        <p:txBody>
          <a:bodyPr/>
          <a:lstStyle>
            <a:lvl1pPr marL="0" indent="0" algn="ctr">
              <a:buFont typeface="Wingdings" pitchFamily="2" charset="2"/>
              <a:buNone/>
              <a:defRPr/>
            </a:lvl1pPr>
          </a:lstStyle>
          <a:p>
            <a:r>
              <a:rPr lang="en-US" altLang="ja-JP"/>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091" y="1"/>
            <a:ext cx="2059421" cy="6507816"/>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44500" y="1"/>
            <a:ext cx="6044045" cy="6507816"/>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81025"/>
            <a:ext cx="8229600" cy="838200"/>
          </a:xfrm>
        </p:spPr>
        <p:txBody>
          <a:bodyPr/>
          <a:lstStyle/>
          <a:p>
            <a:r>
              <a:rPr lang="en-US"/>
              <a:t>Click to edit Master title style</a:t>
            </a:r>
          </a:p>
        </p:txBody>
      </p:sp>
      <p:sp>
        <p:nvSpPr>
          <p:cNvPr id="3" name="Content Placeholder 2"/>
          <p:cNvSpPr>
            <a:spLocks noGrp="1"/>
          </p:cNvSpPr>
          <p:nvPr>
            <p:ph sz="half" idx="1"/>
          </p:nvPr>
        </p:nvSpPr>
        <p:spPr>
          <a:xfrm>
            <a:off x="457200" y="1987550"/>
            <a:ext cx="82296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132263"/>
            <a:ext cx="8229600" cy="199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676400" y="6534150"/>
            <a:ext cx="5486400" cy="323850"/>
          </a:xfrm>
          <a:prstGeom prst="rect">
            <a:avLst/>
          </a:prstGeom>
        </p:spPr>
        <p:txBody>
          <a:bodyPr/>
          <a:lstStyle>
            <a:lvl1pPr>
              <a:defRPr>
                <a:latin typeface="Arial" charset="0"/>
              </a:defRPr>
            </a:lvl1pPr>
          </a:lstStyle>
          <a:p>
            <a:pPr>
              <a:defRPr/>
            </a:pPr>
            <a:r>
              <a:rPr lang="zh-CN" altLang="en-US"/>
              <a:t>Presentation Title  | Confidential  |   Document ID  </a:t>
            </a:r>
            <a:r>
              <a:rPr lang="en-US" altLang="zh-CN"/>
              <a:t>  |  </a:t>
            </a:r>
            <a:fld id="{91E8CB4D-E341-42C7-9079-CECD2AB7FFD3}" type="datetime5">
              <a:rPr lang="en-US" altLang="zh-CN"/>
              <a:pPr>
                <a:defRPr/>
              </a:pPr>
              <a:t>16-Mar-23</a:t>
            </a:fld>
            <a:r>
              <a:rPr lang="en-US" altLang="zh-CN"/>
              <a:t>  </a:t>
            </a:r>
          </a:p>
        </p:txBody>
      </p:sp>
      <p:sp>
        <p:nvSpPr>
          <p:cNvPr id="6" name="Slide Number Placeholder 5"/>
          <p:cNvSpPr>
            <a:spLocks noGrp="1"/>
          </p:cNvSpPr>
          <p:nvPr>
            <p:ph type="sldNum" sz="quarter" idx="11"/>
          </p:nvPr>
        </p:nvSpPr>
        <p:spPr>
          <a:xfrm>
            <a:off x="304800" y="6534150"/>
            <a:ext cx="1219200" cy="323850"/>
          </a:xfrm>
          <a:prstGeom prst="rect">
            <a:avLst/>
          </a:prstGeom>
        </p:spPr>
        <p:txBody>
          <a:bodyPr/>
          <a:lstStyle>
            <a:lvl1pPr>
              <a:defRPr>
                <a:latin typeface="Arial" charset="0"/>
              </a:defRPr>
            </a:lvl1pPr>
          </a:lstStyle>
          <a:p>
            <a:pPr>
              <a:defRPr/>
            </a:pPr>
            <a:fld id="{C67DDD26-93CB-4BD4-960B-0836FBA2D629}"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altLang="zh-CN"/>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489" y="1371320"/>
            <a:ext cx="4045238" cy="513649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1273" y="1371320"/>
            <a:ext cx="4045239" cy="513649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4544"/>
            <a:ext cx="8229023"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nchor="b"/>
          <a:lstStyle>
            <a:lvl1pPr algn="l">
              <a:defRPr sz="1800" b="1"/>
            </a:lvl1pPr>
          </a:lstStyle>
          <a:p>
            <a:r>
              <a:rPr lang="en-US" altLang="zh-CN"/>
              <a:t>Click to edit Master title style</a:t>
            </a:r>
            <a:endParaRPr lang="zh-CN" alt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nchor="b"/>
          <a:lstStyle>
            <a:lvl1pPr algn="l">
              <a:defRPr sz="18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49378" name="Rectangle 2"/>
          <p:cNvSpPr>
            <a:spLocks noChangeArrowheads="1"/>
          </p:cNvSpPr>
          <p:nvPr/>
        </p:nvSpPr>
        <p:spPr bwMode="auto">
          <a:xfrm>
            <a:off x="0" y="0"/>
            <a:ext cx="9144000" cy="1308287"/>
          </a:xfrm>
          <a:prstGeom prst="rect">
            <a:avLst/>
          </a:prstGeom>
          <a:gradFill rotWithShape="1">
            <a:gsLst>
              <a:gs pos="0">
                <a:srgbClr val="FF6600">
                  <a:alpha val="89000"/>
                </a:srgbClr>
              </a:gs>
              <a:gs pos="50000">
                <a:srgbClr val="FF9933">
                  <a:alpha val="60001"/>
                </a:srgbClr>
              </a:gs>
              <a:gs pos="100000">
                <a:srgbClr val="FF6600">
                  <a:alpha val="89000"/>
                </a:srgbClr>
              </a:gs>
            </a:gsLst>
            <a:lin ang="0" scaled="1"/>
          </a:gradFill>
          <a:ln w="9525">
            <a:noFill/>
            <a:miter lim="800000"/>
            <a:headEnd/>
            <a:tailEnd/>
          </a:ln>
          <a:effectLst/>
        </p:spPr>
        <p:txBody>
          <a:bodyPr wrap="none" lIns="91387" tIns="45693" rIns="91387" bIns="45693" anchor="ctr"/>
          <a:lstStyle/>
          <a:p>
            <a:pPr algn="l" defTabSz="914608">
              <a:defRPr/>
            </a:pPr>
            <a:r>
              <a:rPr lang="ja-JP" altLang="en-US" sz="1800">
                <a:solidFill>
                  <a:schemeClr val="bg1"/>
                </a:solidFill>
                <a:latin typeface="Segoe" pitchFamily="34" charset="0"/>
                <a:ea typeface="MS PGothic" pitchFamily="34" charset="-128"/>
              </a:rPr>
              <a:t>             </a:t>
            </a:r>
            <a:endParaRPr lang="ja-JP" altLang="en-US" sz="1800">
              <a:solidFill>
                <a:schemeClr val="bg1"/>
              </a:solidFill>
              <a:latin typeface="Segoe Book" pitchFamily="2" charset="0"/>
              <a:ea typeface="MS PGothic" pitchFamily="34" charset="-128"/>
            </a:endParaRPr>
          </a:p>
        </p:txBody>
      </p:sp>
      <p:sp>
        <p:nvSpPr>
          <p:cNvPr id="1029" name="Rectangle 3"/>
          <p:cNvSpPr>
            <a:spLocks noGrp="1" noChangeArrowheads="1"/>
          </p:cNvSpPr>
          <p:nvPr>
            <p:ph type="body" idx="1"/>
          </p:nvPr>
        </p:nvSpPr>
        <p:spPr bwMode="auto">
          <a:xfrm>
            <a:off x="457200" y="1371600"/>
            <a:ext cx="8229600" cy="5135563"/>
          </a:xfrm>
          <a:prstGeom prst="rect">
            <a:avLst/>
          </a:prstGeom>
          <a:noFill/>
          <a:ln w="9525">
            <a:noFill/>
            <a:miter lim="800000"/>
            <a:headEnd/>
            <a:tailEnd/>
          </a:ln>
        </p:spPr>
        <p:txBody>
          <a:bodyPr vert="horz" wrap="square" lIns="91387" tIns="45693" rIns="91387" bIns="45693"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2149380" name="Text Box 4"/>
          <p:cNvSpPr txBox="1">
            <a:spLocks noChangeArrowheads="1"/>
          </p:cNvSpPr>
          <p:nvPr/>
        </p:nvSpPr>
        <p:spPr bwMode="auto">
          <a:xfrm>
            <a:off x="8153400" y="6515100"/>
            <a:ext cx="990600" cy="230188"/>
          </a:xfrm>
          <a:prstGeom prst="rect">
            <a:avLst/>
          </a:prstGeom>
          <a:noFill/>
          <a:ln w="9525">
            <a:noFill/>
            <a:miter lim="800000"/>
            <a:headEnd/>
            <a:tailEnd/>
          </a:ln>
          <a:effectLst/>
        </p:spPr>
        <p:txBody>
          <a:bodyPr lIns="91387" tIns="45693" rIns="91387" bIns="45693">
            <a:spAutoFit/>
          </a:bodyPr>
          <a:lstStyle/>
          <a:p>
            <a:pPr algn="l" defTabSz="914608">
              <a:defRPr/>
            </a:pPr>
            <a:r>
              <a:rPr lang="en-US" altLang="ja-JP" sz="900">
                <a:latin typeface="Arial" pitchFamily="34" charset="0"/>
                <a:ea typeface="MS PGothic" pitchFamily="34" charset="-128"/>
              </a:rPr>
              <a:t>Slide</a:t>
            </a:r>
            <a:r>
              <a:rPr lang="en-US" altLang="ja-JP" sz="900">
                <a:latin typeface="Verdana" pitchFamily="34" charset="0"/>
                <a:ea typeface="MS PGothic" pitchFamily="34" charset="-128"/>
              </a:rPr>
              <a:t> </a:t>
            </a:r>
            <a:fld id="{C11E2C22-0AE9-4CF0-BAD9-2BC380444066}" type="slidenum">
              <a:rPr lang="en-US" altLang="ja-JP" sz="900">
                <a:latin typeface="Verdana" pitchFamily="34" charset="0"/>
                <a:ea typeface="MS PGothic" pitchFamily="34" charset="-128"/>
              </a:rPr>
              <a:pPr algn="l" defTabSz="914608">
                <a:defRPr/>
              </a:pPr>
              <a:t>‹#›</a:t>
            </a:fld>
            <a:endParaRPr lang="en-US" altLang="ja-JP" sz="900">
              <a:latin typeface="Verdana" pitchFamily="34" charset="0"/>
              <a:ea typeface="MS PGothic" pitchFamily="34" charset="-128"/>
            </a:endParaRPr>
          </a:p>
        </p:txBody>
      </p:sp>
      <p:sp>
        <p:nvSpPr>
          <p:cNvPr id="2149381" name="Rectangle 5"/>
          <p:cNvSpPr>
            <a:spLocks noChangeArrowheads="1"/>
          </p:cNvSpPr>
          <p:nvPr/>
        </p:nvSpPr>
        <p:spPr bwMode="auto">
          <a:xfrm rot="10800000">
            <a:off x="0" y="6731000"/>
            <a:ext cx="9144000" cy="127000"/>
          </a:xfrm>
          <a:prstGeom prst="rect">
            <a:avLst/>
          </a:prstGeom>
          <a:gradFill rotWithShape="1">
            <a:gsLst>
              <a:gs pos="0">
                <a:srgbClr val="FF3300"/>
              </a:gs>
              <a:gs pos="50000">
                <a:srgbClr val="FF6600"/>
              </a:gs>
              <a:gs pos="100000">
                <a:srgbClr val="FF3300"/>
              </a:gs>
            </a:gsLst>
            <a:lin ang="0" scaled="1"/>
          </a:gradFill>
          <a:ln w="12700">
            <a:solidFill>
              <a:srgbClr val="FF6600">
                <a:alpha val="60001"/>
              </a:srgbClr>
            </a:solidFill>
            <a:miter lim="800000"/>
            <a:headEnd/>
            <a:tailEnd/>
          </a:ln>
          <a:effectLst/>
        </p:spPr>
        <p:txBody>
          <a:bodyPr rot="10800000" wrap="none" lIns="91387" tIns="45693" rIns="91387" bIns="45693" anchor="ctr"/>
          <a:lstStyle/>
          <a:p>
            <a:pPr defTabSz="914608">
              <a:defRPr/>
            </a:pPr>
            <a:endParaRPr lang="ja-JP" altLang="en-US" sz="1800">
              <a:effectLst>
                <a:outerShdw blurRad="38100" dist="38100" dir="2700000" algn="tl">
                  <a:srgbClr val="FFFFFF"/>
                </a:outerShdw>
              </a:effectLst>
              <a:latin typeface="Segoe Semibold" pitchFamily="2" charset="0"/>
              <a:ea typeface="MS PGothic" pitchFamily="34" charset="-128"/>
            </a:endParaRPr>
          </a:p>
        </p:txBody>
      </p:sp>
      <p:sp>
        <p:nvSpPr>
          <p:cNvPr id="2149383" name="Rectangle 7"/>
          <p:cNvSpPr>
            <a:spLocks noChangeArrowheads="1"/>
          </p:cNvSpPr>
          <p:nvPr/>
        </p:nvSpPr>
        <p:spPr bwMode="auto">
          <a:xfrm>
            <a:off x="0" y="1036545"/>
            <a:ext cx="9144000" cy="138673"/>
          </a:xfrm>
          <a:prstGeom prst="rect">
            <a:avLst/>
          </a:prstGeom>
          <a:gradFill rotWithShape="1">
            <a:gsLst>
              <a:gs pos="0">
                <a:srgbClr val="FF3300">
                  <a:alpha val="85001"/>
                </a:srgbClr>
              </a:gs>
              <a:gs pos="50000">
                <a:srgbClr val="FF9933">
                  <a:alpha val="89999"/>
                </a:srgbClr>
              </a:gs>
              <a:gs pos="100000">
                <a:srgbClr val="FF3300">
                  <a:alpha val="85001"/>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
        <p:nvSpPr>
          <p:cNvPr id="1035" name="Rectangle 8"/>
          <p:cNvSpPr>
            <a:spLocks noGrp="1" noChangeArrowheads="1"/>
          </p:cNvSpPr>
          <p:nvPr>
            <p:ph type="title"/>
          </p:nvPr>
        </p:nvSpPr>
        <p:spPr bwMode="auto">
          <a:xfrm>
            <a:off x="444500" y="0"/>
            <a:ext cx="8229600" cy="1143000"/>
          </a:xfrm>
          <a:prstGeom prst="rect">
            <a:avLst/>
          </a:prstGeom>
          <a:noFill/>
          <a:ln w="9525">
            <a:noFill/>
            <a:miter lim="800000"/>
            <a:headEnd/>
            <a:tailEnd/>
          </a:ln>
        </p:spPr>
        <p:txBody>
          <a:bodyPr vert="horz" wrap="square" lIns="91387" tIns="45693" rIns="91387" bIns="45693" numCol="1" anchor="ctr" anchorCtr="0" compatLnSpc="1">
            <a:prstTxWarp prst="textNoShape">
              <a:avLst/>
            </a:prstTxWarp>
          </a:bodyPr>
          <a:lstStyle/>
          <a:p>
            <a:pPr lvl="0"/>
            <a:r>
              <a:rPr lang="en-US" altLang="ja-JP"/>
              <a:t>Click to edit Master title style</a:t>
            </a:r>
          </a:p>
        </p:txBody>
      </p:sp>
      <p:sp>
        <p:nvSpPr>
          <p:cNvPr id="2149385" name="Rectangle 9"/>
          <p:cNvSpPr>
            <a:spLocks noChangeArrowheads="1"/>
          </p:cNvSpPr>
          <p:nvPr/>
        </p:nvSpPr>
        <p:spPr bwMode="auto">
          <a:xfrm>
            <a:off x="0" y="921684"/>
            <a:ext cx="9144000" cy="126066"/>
          </a:xfrm>
          <a:prstGeom prst="rect">
            <a:avLst/>
          </a:prstGeom>
          <a:gradFill rotWithShape="1">
            <a:gsLst>
              <a:gs pos="0">
                <a:srgbClr val="FF3300">
                  <a:alpha val="22000"/>
                </a:srgbClr>
              </a:gs>
              <a:gs pos="50000">
                <a:srgbClr val="FF9933">
                  <a:alpha val="47000"/>
                </a:srgbClr>
              </a:gs>
              <a:gs pos="100000">
                <a:srgbClr val="FF3300">
                  <a:alpha val="22000"/>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71"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2" r:id="rId13"/>
  </p:sldLayoutIdLst>
  <p:transition>
    <p:wipe dir="r"/>
  </p:transition>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Tahoma" pitchFamily="34" charset="0"/>
          <a:cs typeface="Arial" pitchFamily="34" charset="0"/>
        </a:defRPr>
      </a:lvl2pPr>
      <a:lvl3pPr algn="l" rtl="0" eaLnBrk="0" fontAlgn="base" hangingPunct="0">
        <a:spcBef>
          <a:spcPct val="0"/>
        </a:spcBef>
        <a:spcAft>
          <a:spcPct val="0"/>
        </a:spcAft>
        <a:defRPr sz="3600" b="1">
          <a:solidFill>
            <a:schemeClr val="tx1"/>
          </a:solidFill>
          <a:latin typeface="Tahoma" pitchFamily="34" charset="0"/>
          <a:cs typeface="Arial" pitchFamily="34" charset="0"/>
        </a:defRPr>
      </a:lvl3pPr>
      <a:lvl4pPr algn="l" rtl="0" eaLnBrk="0" fontAlgn="base" hangingPunct="0">
        <a:spcBef>
          <a:spcPct val="0"/>
        </a:spcBef>
        <a:spcAft>
          <a:spcPct val="0"/>
        </a:spcAft>
        <a:defRPr sz="3600" b="1">
          <a:solidFill>
            <a:schemeClr val="tx1"/>
          </a:solidFill>
          <a:latin typeface="Tahoma" pitchFamily="34" charset="0"/>
          <a:cs typeface="Arial" pitchFamily="34" charset="0"/>
        </a:defRPr>
      </a:lvl4pPr>
      <a:lvl5pPr algn="l" rtl="0" eaLnBrk="0" fontAlgn="base" hangingPunct="0">
        <a:spcBef>
          <a:spcPct val="0"/>
        </a:spcBef>
        <a:spcAft>
          <a:spcPct val="0"/>
        </a:spcAft>
        <a:defRPr sz="3600" b="1">
          <a:solidFill>
            <a:schemeClr val="tx1"/>
          </a:solidFill>
          <a:latin typeface="Tahoma" pitchFamily="34" charset="0"/>
          <a:cs typeface="Arial" pitchFamily="34" charset="0"/>
        </a:defRPr>
      </a:lvl5pPr>
      <a:lvl6pPr marL="410291" algn="l" defTabSz="914608" rtl="0" eaLnBrk="1" fontAlgn="base" hangingPunct="1">
        <a:spcBef>
          <a:spcPct val="0"/>
        </a:spcBef>
        <a:spcAft>
          <a:spcPct val="0"/>
        </a:spcAft>
        <a:defRPr sz="3600" b="1">
          <a:solidFill>
            <a:schemeClr val="tx1"/>
          </a:solidFill>
          <a:latin typeface="Tahoma" pitchFamily="34" charset="0"/>
          <a:cs typeface="Arial" pitchFamily="34" charset="0"/>
        </a:defRPr>
      </a:lvl6pPr>
      <a:lvl7pPr marL="820583" algn="l" defTabSz="914608" rtl="0" eaLnBrk="1" fontAlgn="base" hangingPunct="1">
        <a:spcBef>
          <a:spcPct val="0"/>
        </a:spcBef>
        <a:spcAft>
          <a:spcPct val="0"/>
        </a:spcAft>
        <a:defRPr sz="3600" b="1">
          <a:solidFill>
            <a:schemeClr val="tx1"/>
          </a:solidFill>
          <a:latin typeface="Tahoma" pitchFamily="34" charset="0"/>
          <a:cs typeface="Arial" pitchFamily="34" charset="0"/>
        </a:defRPr>
      </a:lvl7pPr>
      <a:lvl8pPr marL="1230874" algn="l" defTabSz="914608" rtl="0" eaLnBrk="1" fontAlgn="base" hangingPunct="1">
        <a:spcBef>
          <a:spcPct val="0"/>
        </a:spcBef>
        <a:spcAft>
          <a:spcPct val="0"/>
        </a:spcAft>
        <a:defRPr sz="3600" b="1">
          <a:solidFill>
            <a:schemeClr val="tx1"/>
          </a:solidFill>
          <a:latin typeface="Tahoma" pitchFamily="34" charset="0"/>
          <a:cs typeface="Arial" pitchFamily="34" charset="0"/>
        </a:defRPr>
      </a:lvl8pPr>
      <a:lvl9pPr marL="1641165" algn="l" defTabSz="914608" rtl="0" eaLnBrk="1" fontAlgn="base" hangingPunct="1">
        <a:spcBef>
          <a:spcPct val="0"/>
        </a:spcBef>
        <a:spcAft>
          <a:spcPct val="0"/>
        </a:spcAft>
        <a:defRPr sz="3600" b="1">
          <a:solidFill>
            <a:schemeClr val="tx1"/>
          </a:solidFill>
          <a:latin typeface="Tahoma" pitchFamily="34" charset="0"/>
          <a:cs typeface="Arial" pitchFamily="34" charset="0"/>
        </a:defRPr>
      </a:lvl9pPr>
    </p:titleStyle>
    <p:bodyStyle>
      <a:lvl1pPr marL="342900" indent="-342900" algn="l" rtl="0" eaLnBrk="0" fontAlgn="base" hangingPunct="0">
        <a:spcBef>
          <a:spcPct val="20000"/>
        </a:spcBef>
        <a:spcAft>
          <a:spcPct val="0"/>
        </a:spcAft>
        <a:buSzPct val="65000"/>
        <a:buFont typeface="Wingdings" pitchFamily="2" charset="2"/>
        <a:buChar char="u"/>
        <a:defRPr sz="2800">
          <a:solidFill>
            <a:schemeClr val="tx1"/>
          </a:solidFill>
          <a:latin typeface="+mn-lt"/>
          <a:ea typeface="+mn-ea"/>
          <a:cs typeface="+mn-cs"/>
        </a:defRPr>
      </a:lvl1pPr>
      <a:lvl2pPr marL="741363" indent="-284163" algn="l" rtl="0" eaLnBrk="0" fontAlgn="base" hangingPunct="0">
        <a:spcBef>
          <a:spcPct val="20000"/>
        </a:spcBef>
        <a:spcAft>
          <a:spcPct val="0"/>
        </a:spcAft>
        <a:buFont typeface="Wingdings" pitchFamily="2" charset="2"/>
        <a:buChar char="§"/>
        <a:defRPr sz="2800">
          <a:solidFill>
            <a:schemeClr val="tx1"/>
          </a:solidFill>
          <a:latin typeface="+mn-lt"/>
          <a:cs typeface="+mn-cs"/>
        </a:defRPr>
      </a:lvl2pPr>
      <a:lvl3pPr marL="1141413" indent="-227013" algn="l" rtl="0" eaLnBrk="0" fontAlgn="base" hangingPunct="0">
        <a:spcBef>
          <a:spcPct val="20000"/>
        </a:spcBef>
        <a:spcAft>
          <a:spcPct val="0"/>
        </a:spcAft>
        <a:buSzPct val="70000"/>
        <a:buFont typeface="Webdings" pitchFamily="18" charset="2"/>
        <a:buChar char="4"/>
        <a:defRPr sz="2800">
          <a:solidFill>
            <a:schemeClr val="tx1"/>
          </a:solidFill>
          <a:latin typeface="+mn-lt"/>
          <a:cs typeface="+mn-cs"/>
        </a:defRPr>
      </a:lvl3pPr>
      <a:lvl4pPr marL="1598613" indent="-227013" algn="l" rtl="0" eaLnBrk="0" fontAlgn="base" hangingPunct="0">
        <a:spcBef>
          <a:spcPct val="20000"/>
        </a:spcBef>
        <a:spcAft>
          <a:spcPct val="0"/>
        </a:spcAft>
        <a:buFont typeface="Wingdings" pitchFamily="2" charset="2"/>
        <a:buChar char="§"/>
        <a:defRPr sz="2400">
          <a:solidFill>
            <a:schemeClr val="tx1"/>
          </a:solidFill>
          <a:latin typeface="Arial Narrow" pitchFamily="34" charset="0"/>
          <a:cs typeface="+mn-cs"/>
        </a:defRPr>
      </a:lvl4pPr>
      <a:lvl5pPr marL="2055813" indent="-227013" algn="l" rtl="0" eaLnBrk="0" fontAlgn="base" hangingPunct="0">
        <a:spcBef>
          <a:spcPct val="20000"/>
        </a:spcBef>
        <a:spcAft>
          <a:spcPct val="0"/>
        </a:spcAft>
        <a:buFont typeface="Wingdings" pitchFamily="2" charset="2"/>
        <a:buChar char="§"/>
        <a:defRPr sz="2400">
          <a:solidFill>
            <a:schemeClr val="tx1"/>
          </a:solidFill>
          <a:latin typeface="Arial Narrow" pitchFamily="34" charset="0"/>
          <a:cs typeface="+mn-cs"/>
        </a:defRPr>
      </a:lvl5pPr>
      <a:lvl6pPr marL="2467446"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6pPr>
      <a:lvl7pPr marL="2877737"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7pPr>
      <a:lvl8pPr marL="3288029"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8pPr>
      <a:lvl9pPr marL="3698320"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9pPr>
    </p:bodyStyle>
    <p:otherStyle>
      <a:defPPr>
        <a:defRPr lang="zh-CN"/>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825625"/>
          </a:xfrm>
        </p:spPr>
        <p:txBody>
          <a:bodyPr/>
          <a:lstStyle/>
          <a:p>
            <a:pPr algn="ctr" eaLnBrk="1" hangingPunct="1"/>
            <a:r>
              <a:rPr lang="en-US" altLang="zh-CN" sz="5400" dirty="0" err="1">
                <a:latin typeface="微软雅黑" pitchFamily="34" charset="-122"/>
                <a:ea typeface="微软雅黑" pitchFamily="34" charset="-122"/>
              </a:rPr>
              <a:t>ASP</a:t>
            </a:r>
            <a:r>
              <a:rPr lang="en-US" altLang="zh-CN" sz="5400" err="1">
                <a:latin typeface="微软雅黑" pitchFamily="34" charset="-122"/>
                <a:ea typeface="微软雅黑" pitchFamily="34" charset="-122"/>
              </a:rPr>
              <a:t>.</a:t>
            </a:r>
            <a:r>
              <a:rPr lang="en-US" altLang="zh-CN" sz="5400">
                <a:latin typeface="微软雅黑" pitchFamily="34" charset="-122"/>
                <a:ea typeface="微软雅黑" pitchFamily="34" charset="-122"/>
              </a:rPr>
              <a:t>NET/</a:t>
            </a:r>
            <a:r>
              <a:rPr lang="en-US" altLang="zh-CN" sz="5400" dirty="0">
                <a:latin typeface="微软雅黑" pitchFamily="34" charset="-122"/>
                <a:ea typeface="微软雅黑" pitchFamily="34" charset="-122"/>
              </a:rPr>
              <a:t>Web</a:t>
            </a:r>
            <a:br>
              <a:rPr lang="en-US" altLang="zh-CN" sz="5400" dirty="0">
                <a:latin typeface="微软雅黑" pitchFamily="34" charset="-122"/>
                <a:ea typeface="微软雅黑" pitchFamily="34" charset="-122"/>
              </a:rPr>
            </a:br>
            <a:r>
              <a:rPr lang="zh-CN" altLang="en-US" sz="5400" dirty="0">
                <a:latin typeface="微软雅黑" pitchFamily="34" charset="-122"/>
                <a:ea typeface="微软雅黑" pitchFamily="34" charset="-122"/>
              </a:rPr>
              <a:t>开发安全实践</a:t>
            </a:r>
          </a:p>
        </p:txBody>
      </p:sp>
      <p:sp>
        <p:nvSpPr>
          <p:cNvPr id="4099" name="Subtitle 3"/>
          <p:cNvSpPr>
            <a:spLocks noGrp="1"/>
          </p:cNvSpPr>
          <p:nvPr>
            <p:ph type="subTitle" idx="1"/>
          </p:nvPr>
        </p:nvSpPr>
        <p:spPr>
          <a:xfrm>
            <a:off x="3301340" y="4732338"/>
            <a:ext cx="4809199" cy="1324078"/>
          </a:xfrm>
        </p:spPr>
        <p:txBody>
          <a:bodyPr/>
          <a:lstStyle/>
          <a:p>
            <a:pPr algn="r" eaLnBrk="1" hangingPunct="1"/>
            <a:r>
              <a:rPr lang="zh-CN" altLang="en-US" sz="2400" b="1" dirty="0">
                <a:latin typeface="微软雅黑" pitchFamily="34" charset="-122"/>
                <a:ea typeface="微软雅黑" pitchFamily="34" charset="-122"/>
              </a:rPr>
              <a:t>于斯人也</a:t>
            </a:r>
            <a:endParaRPr lang="en-US" altLang="zh-CN" sz="2400" b="1" dirty="0">
              <a:latin typeface="微软雅黑" pitchFamily="34" charset="-122"/>
              <a:ea typeface="微软雅黑" pitchFamily="34" charset="-122"/>
            </a:endParaRPr>
          </a:p>
          <a:p>
            <a:pPr algn="r" eaLnBrk="1" hangingPunct="1"/>
            <a:r>
              <a:rPr lang="en-US" altLang="zh-CN" sz="2400" b="1" dirty="0">
                <a:latin typeface="微软雅黑" pitchFamily="34" charset="-122"/>
                <a:ea typeface="微软雅黑" pitchFamily="34" charset="-122"/>
              </a:rPr>
              <a:t>2008</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a:xfrm>
            <a:off x="410705" y="1371600"/>
            <a:ext cx="8229600" cy="5135563"/>
          </a:xfrm>
        </p:spPr>
        <p:txBody>
          <a:bodyPr/>
          <a:lstStyle/>
          <a:p>
            <a:pPr>
              <a:lnSpc>
                <a:spcPct val="150000"/>
              </a:lnSpc>
            </a:pPr>
            <a:r>
              <a:rPr lang="zh-CN" altLang="en-US" dirty="0">
                <a:latin typeface="微软雅黑" pitchFamily="34" charset="-122"/>
                <a:ea typeface="微软雅黑" pitchFamily="34" charset="-122"/>
              </a:rPr>
              <a:t>暴力破解、拒绝服务攻击</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DoS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对策</a:t>
            </a:r>
            <a:endParaRPr lang="en-US" altLang="zh-CN" dirty="0">
              <a:latin typeface="微软雅黑" pitchFamily="34" charset="-122"/>
              <a:ea typeface="微软雅黑" pitchFamily="34" charset="-122"/>
            </a:endParaRPr>
          </a:p>
          <a:p>
            <a:pPr lvl="1"/>
            <a:r>
              <a:rPr lang="en-US" altLang="zh-CN" sz="2400" dirty="0">
                <a:latin typeface="微软雅黑" pitchFamily="34" charset="-122"/>
                <a:ea typeface="微软雅黑" pitchFamily="34" charset="-122"/>
              </a:rPr>
              <a:t>Human Interactive Proofs Challenge</a:t>
            </a:r>
          </a:p>
          <a:p>
            <a:pPr lvl="2"/>
            <a:r>
              <a:rPr lang="en-US" altLang="zh-CN" sz="2400" dirty="0">
                <a:latin typeface="微软雅黑" pitchFamily="34" charset="-122"/>
                <a:ea typeface="微软雅黑" pitchFamily="34" charset="-122"/>
              </a:rPr>
              <a:t>CAPTCHA </a:t>
            </a:r>
            <a:r>
              <a:rPr lang="zh-CN" altLang="en-US" sz="2400" dirty="0">
                <a:latin typeface="微软雅黑" pitchFamily="34" charset="-122"/>
                <a:ea typeface="微软雅黑" pitchFamily="34" charset="-122"/>
              </a:rPr>
              <a:t>图形、语音随机验证码</a:t>
            </a:r>
            <a:endParaRPr lang="en-US" altLang="zh-CN" sz="2400" dirty="0">
              <a:latin typeface="微软雅黑" pitchFamily="34" charset="-122"/>
              <a:ea typeface="微软雅黑" pitchFamily="34" charset="-122"/>
            </a:endParaRPr>
          </a:p>
          <a:p>
            <a:pPr lvl="3"/>
            <a:r>
              <a:rPr lang="zh-CN" altLang="en-US" sz="2000" dirty="0">
                <a:latin typeface="微软雅黑" pitchFamily="34" charset="-122"/>
                <a:ea typeface="微软雅黑" pitchFamily="34" charset="-122"/>
              </a:rPr>
              <a:t>随机文本</a:t>
            </a:r>
            <a:endParaRPr lang="en-US" altLang="zh-CN" sz="2000" dirty="0">
              <a:latin typeface="微软雅黑" pitchFamily="34" charset="-122"/>
              <a:ea typeface="微软雅黑" pitchFamily="34" charset="-122"/>
            </a:endParaRPr>
          </a:p>
          <a:p>
            <a:pPr lvl="3"/>
            <a:r>
              <a:rPr lang="zh-CN" altLang="en-US" sz="2000" dirty="0">
                <a:latin typeface="微软雅黑" pitchFamily="34" charset="-122"/>
                <a:ea typeface="微软雅黑" pitchFamily="34" charset="-122"/>
              </a:rPr>
              <a:t>干扰</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噪</a:t>
            </a:r>
            <a:r>
              <a:rPr lang="zh-CN" altLang="en-US" sz="2000" dirty="0">
                <a:latin typeface="微软雅黑" pitchFamily="34" charset="-122"/>
                <a:ea typeface="微软雅黑" pitchFamily="34" charset="-122"/>
              </a:rPr>
              <a:t>点、噪线、扭曲</a:t>
            </a:r>
            <a:r>
              <a:rPr lang="zh-CN" altLang="en-US" sz="2000">
                <a:latin typeface="微软雅黑" pitchFamily="34" charset="-122"/>
                <a:ea typeface="微软雅黑" pitchFamily="34" charset="-122"/>
              </a:rPr>
              <a:t>、杂色</a:t>
            </a:r>
            <a:endParaRPr lang="en-US" altLang="zh-CN" sz="2000" dirty="0">
              <a:latin typeface="微软雅黑" pitchFamily="34" charset="-122"/>
              <a:ea typeface="微软雅黑" pitchFamily="34" charset="-122"/>
            </a:endParaRPr>
          </a:p>
          <a:p>
            <a:pPr lvl="2"/>
            <a:r>
              <a:rPr lang="zh-CN" altLang="en-US" sz="2400" dirty="0">
                <a:latin typeface="微软雅黑" pitchFamily="34" charset="-122"/>
                <a:ea typeface="微软雅黑" pitchFamily="34" charset="-122"/>
              </a:rPr>
              <a:t>验证码安全保护</a:t>
            </a:r>
            <a:endParaRPr lang="en-US" altLang="zh-CN" sz="2400" dirty="0">
              <a:latin typeface="微软雅黑" pitchFamily="34" charset="-122"/>
              <a:ea typeface="微软雅黑" pitchFamily="34" charset="-122"/>
            </a:endParaRPr>
          </a:p>
          <a:p>
            <a:pPr lvl="3"/>
            <a:r>
              <a:rPr lang="zh-CN" altLang="en-US" sz="2000" dirty="0">
                <a:latin typeface="微软雅黑" pitchFamily="34" charset="-122"/>
                <a:ea typeface="微软雅黑" pitchFamily="34" charset="-122"/>
              </a:rPr>
              <a:t>令牌加密</a:t>
            </a:r>
            <a:endParaRPr lang="en-US" altLang="zh-CN" sz="2000" dirty="0">
              <a:latin typeface="微软雅黑" pitchFamily="34" charset="-122"/>
              <a:ea typeface="微软雅黑" pitchFamily="34" charset="-122"/>
            </a:endParaRPr>
          </a:p>
          <a:p>
            <a:pPr lvl="4"/>
            <a:r>
              <a:rPr lang="zh-CN" altLang="en-US" sz="2000" dirty="0">
                <a:latin typeface="微软雅黑" pitchFamily="34" charset="-122"/>
                <a:ea typeface="微软雅黑" pitchFamily="34" charset="-122"/>
              </a:rPr>
              <a:t>加密方法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验证码原文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时间戳</a:t>
            </a:r>
            <a:r>
              <a:rPr lang="en-US" altLang="zh-CN" sz="2000" dirty="0">
                <a:latin typeface="微软雅黑" pitchFamily="34" charset="-122"/>
                <a:ea typeface="微软雅黑" pitchFamily="34" charset="-122"/>
              </a:rPr>
              <a:t>)</a:t>
            </a:r>
          </a:p>
          <a:p>
            <a:pPr lvl="3"/>
            <a:r>
              <a:rPr lang="zh-CN" altLang="en-US" sz="2000" dirty="0">
                <a:latin typeface="微软雅黑" pitchFamily="34" charset="-122"/>
                <a:ea typeface="微软雅黑" pitchFamily="34" charset="-122"/>
              </a:rPr>
              <a:t>安全传输</a:t>
            </a:r>
            <a:endParaRPr lang="en-US" altLang="zh-CN" sz="2000" dirty="0">
              <a:latin typeface="微软雅黑" pitchFamily="34" charset="-122"/>
              <a:ea typeface="微软雅黑" pitchFamily="34" charset="-122"/>
            </a:endParaRPr>
          </a:p>
          <a:p>
            <a:pPr lvl="3"/>
            <a:r>
              <a:rPr lang="zh-CN" altLang="en-US" sz="2000" dirty="0">
                <a:latin typeface="微软雅黑" pitchFamily="34" charset="-122"/>
                <a:ea typeface="微软雅黑" pitchFamily="34" charset="-122"/>
              </a:rPr>
              <a:t>防止重放</a:t>
            </a:r>
            <a:endParaRPr lang="en-US" altLang="zh-CN" sz="20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频率限定</a:t>
            </a:r>
            <a:endParaRPr lang="en-US" altLang="zh-CN" sz="2400" dirty="0">
              <a:latin typeface="微软雅黑" pitchFamily="34" charset="-122"/>
              <a:ea typeface="微软雅黑" pitchFamily="34" charset="-122"/>
            </a:endParaRPr>
          </a:p>
          <a:p>
            <a:pPr lvl="2"/>
            <a:r>
              <a:rPr lang="zh-CN" altLang="en-US" sz="2400" dirty="0">
                <a:latin typeface="微软雅黑" pitchFamily="34" charset="-122"/>
                <a:ea typeface="微软雅黑" pitchFamily="34" charset="-122"/>
              </a:rPr>
              <a:t>利用加密时间戳 </a:t>
            </a:r>
            <a:r>
              <a:rPr lang="en-US" altLang="zh-CN" sz="2400" dirty="0">
                <a:latin typeface="微软雅黑" pitchFamily="34" charset="-122"/>
                <a:ea typeface="微软雅黑" pitchFamily="34" charset="-122"/>
              </a:rPr>
              <a:t>Cookie </a:t>
            </a:r>
            <a:r>
              <a:rPr lang="zh-CN" altLang="en-US" sz="2400" dirty="0">
                <a:latin typeface="微软雅黑" pitchFamily="34" charset="-122"/>
                <a:ea typeface="微软雅黑" pitchFamily="34" charset="-122"/>
              </a:rPr>
              <a:t>限定</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支持负载均衡</a:t>
            </a:r>
            <a:r>
              <a:rPr lang="en-US" altLang="zh-CN" dirty="0">
                <a:latin typeface="微软雅黑" pitchFamily="34" charset="-122"/>
                <a:ea typeface="微软雅黑" pitchFamily="34" charset="-122"/>
              </a:rPr>
              <a:t> </a:t>
            </a:r>
          </a:p>
          <a:p>
            <a:pPr lvl="3"/>
            <a:endParaRPr lang="en-US" altLang="zh-CN" dirty="0">
              <a:latin typeface="微软雅黑" pitchFamily="34" charset="-122"/>
              <a:ea typeface="微软雅黑" pitchFamily="34" charset="-122"/>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会话劫持与重放攻击</a:t>
            </a:r>
            <a:endParaRPr lang="en-US" altLang="zh-CN"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身份欺诈</a:t>
            </a:r>
            <a:endParaRPr lang="en-US" altLang="zh-CN" sz="2000" dirty="0">
              <a:latin typeface="微软雅黑" pitchFamily="34" charset="-122"/>
              <a:ea typeface="微软雅黑" pitchFamily="34" charset="-122"/>
            </a:endParaRPr>
          </a:p>
          <a:p>
            <a:pPr lvl="2"/>
            <a:r>
              <a:rPr lang="zh-CN" altLang="en-US" sz="2000" dirty="0">
                <a:latin typeface="微软雅黑" pitchFamily="34" charset="-122"/>
                <a:ea typeface="微软雅黑" pitchFamily="34" charset="-122"/>
              </a:rPr>
              <a:t>认证保护</a:t>
            </a:r>
            <a:endParaRPr lang="en-US" altLang="zh-CN" sz="2000" dirty="0">
              <a:latin typeface="微软雅黑" pitchFamily="34" charset="-122"/>
              <a:ea typeface="微软雅黑" pitchFamily="34" charset="-122"/>
            </a:endParaRPr>
          </a:p>
          <a:p>
            <a:pPr lvl="3"/>
            <a:r>
              <a:rPr lang="zh-CN" altLang="en-US" sz="1800" dirty="0">
                <a:latin typeface="微软雅黑" pitchFamily="34" charset="-122"/>
                <a:ea typeface="微软雅黑" pitchFamily="34" charset="-122"/>
              </a:rPr>
              <a:t>多因素认证</a:t>
            </a:r>
            <a:endParaRPr lang="en-US" altLang="zh-CN" sz="1800" dirty="0">
              <a:latin typeface="微软雅黑" pitchFamily="34" charset="-122"/>
              <a:ea typeface="微软雅黑" pitchFamily="34" charset="-122"/>
            </a:endParaRPr>
          </a:p>
          <a:p>
            <a:pPr lvl="3"/>
            <a:r>
              <a:rPr lang="zh-CN" altLang="en-US" sz="1800" dirty="0">
                <a:latin typeface="微软雅黑" pitchFamily="34" charset="-122"/>
                <a:ea typeface="微软雅黑" pitchFamily="34" charset="-122"/>
              </a:rPr>
              <a:t>强口令</a:t>
            </a:r>
            <a:endParaRPr lang="en-US" altLang="zh-CN" sz="1800" dirty="0">
              <a:latin typeface="微软雅黑" pitchFamily="34" charset="-122"/>
              <a:ea typeface="微软雅黑" pitchFamily="34" charset="-122"/>
            </a:endParaRPr>
          </a:p>
          <a:p>
            <a:pPr lvl="3"/>
            <a:r>
              <a:rPr lang="zh-CN" altLang="en-US" sz="1800" dirty="0">
                <a:latin typeface="微软雅黑" pitchFamily="34" charset="-122"/>
                <a:ea typeface="微软雅黑" pitchFamily="34" charset="-122"/>
              </a:rPr>
              <a:t>加密传输</a:t>
            </a:r>
            <a:r>
              <a:rPr lang="en-US" altLang="zh-CN" sz="1800" dirty="0">
                <a:latin typeface="微软雅黑" pitchFamily="34" charset="-122"/>
                <a:ea typeface="微软雅黑" pitchFamily="34" charset="-122"/>
              </a:rPr>
              <a:t>(https/SSL)</a:t>
            </a:r>
          </a:p>
          <a:p>
            <a:pPr lvl="2"/>
            <a:r>
              <a:rPr lang="zh-CN" altLang="en-US" sz="2000" dirty="0">
                <a:latin typeface="微软雅黑" pitchFamily="34" charset="-122"/>
                <a:ea typeface="微软雅黑" pitchFamily="34" charset="-122"/>
              </a:rPr>
              <a:t>会话保护</a:t>
            </a:r>
            <a:endParaRPr lang="en-US" altLang="zh-CN" sz="2000" dirty="0">
              <a:latin typeface="微软雅黑" pitchFamily="34" charset="-122"/>
              <a:ea typeface="微软雅黑" pitchFamily="34" charset="-122"/>
            </a:endParaRPr>
          </a:p>
          <a:p>
            <a:pPr lvl="3" algn="just"/>
            <a:r>
              <a:rPr lang="zh-CN" altLang="en-US" sz="1800" dirty="0">
                <a:latin typeface="微软雅黑" pitchFamily="34" charset="-122"/>
                <a:ea typeface="微软雅黑" pitchFamily="34" charset="-122"/>
              </a:rPr>
              <a:t>身份令牌保护</a:t>
            </a:r>
            <a:endParaRPr lang="en-US" altLang="zh-CN" sz="1800" dirty="0">
              <a:latin typeface="微软雅黑" pitchFamily="34" charset="-122"/>
              <a:ea typeface="微软雅黑" pitchFamily="34" charset="-122"/>
            </a:endParaRPr>
          </a:p>
          <a:p>
            <a:pPr lvl="4" algn="just"/>
            <a:r>
              <a:rPr lang="zh-CN" altLang="en-US" sz="1600" dirty="0">
                <a:latin typeface="微软雅黑" pitchFamily="34" charset="-122"/>
                <a:ea typeface="微软雅黑" pitchFamily="34" charset="-122"/>
              </a:rPr>
              <a:t>加密</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令牌</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时间戳</a:t>
            </a:r>
            <a:r>
              <a:rPr lang="en-US" altLang="zh-CN" sz="1600" dirty="0">
                <a:latin typeface="微软雅黑" pitchFamily="34" charset="-122"/>
                <a:ea typeface="微软雅黑" pitchFamily="34" charset="-122"/>
              </a:rPr>
              <a:t>)</a:t>
            </a:r>
          </a:p>
          <a:p>
            <a:pPr lvl="4" algn="just"/>
            <a:r>
              <a:rPr lang="en-US" altLang="zh-CN" sz="1600" dirty="0">
                <a:latin typeface="微软雅黑" pitchFamily="34" charset="-122"/>
                <a:ea typeface="微软雅黑" pitchFamily="34" charset="-122"/>
              </a:rPr>
              <a:t>HTTPS/SSL</a:t>
            </a:r>
          </a:p>
          <a:p>
            <a:pPr lvl="4" algn="just"/>
            <a:r>
              <a:rPr lang="en-US" altLang="zh-CN" sz="1600" dirty="0">
                <a:latin typeface="微软雅黑" pitchFamily="34" charset="-122"/>
                <a:ea typeface="微软雅黑" pitchFamily="34" charset="-122"/>
              </a:rPr>
              <a:t>Form </a:t>
            </a:r>
            <a:r>
              <a:rPr lang="zh-CN" altLang="en-US" sz="1600" dirty="0">
                <a:latin typeface="微软雅黑" pitchFamily="34" charset="-122"/>
                <a:ea typeface="微软雅黑" pitchFamily="34" charset="-122"/>
              </a:rPr>
              <a:t>认证</a:t>
            </a:r>
            <a:endParaRPr lang="en-US" altLang="zh-CN" sz="1600" dirty="0">
              <a:latin typeface="微软雅黑" pitchFamily="34" charset="-122"/>
              <a:ea typeface="微软雅黑" pitchFamily="34" charset="-122"/>
            </a:endParaRPr>
          </a:p>
          <a:p>
            <a:pPr lvl="4" algn="just"/>
            <a:r>
              <a:rPr lang="en-US" altLang="zh-CN" sz="1600" dirty="0" err="1">
                <a:latin typeface="微软雅黑" pitchFamily="34" charset="-122"/>
                <a:ea typeface="微软雅黑" pitchFamily="34" charset="-122"/>
              </a:rPr>
              <a:t>HttpOnly</a:t>
            </a:r>
            <a:r>
              <a:rPr lang="en-US" altLang="zh-CN" sz="1600" dirty="0">
                <a:latin typeface="微软雅黑" pitchFamily="34" charset="-122"/>
                <a:ea typeface="微软雅黑" pitchFamily="34" charset="-122"/>
              </a:rPr>
              <a:t> Cookie</a:t>
            </a:r>
          </a:p>
          <a:p>
            <a:pPr lvl="4" algn="just"/>
            <a:r>
              <a:rPr lang="en-US" altLang="zh-CN" sz="1600" dirty="0">
                <a:latin typeface="微软雅黑" pitchFamily="34" charset="-122"/>
                <a:ea typeface="微软雅黑" pitchFamily="34" charset="-122"/>
              </a:rPr>
              <a:t>Cookie Domain</a:t>
            </a:r>
          </a:p>
          <a:p>
            <a:pPr lvl="4"/>
            <a:r>
              <a:rPr lang="zh-CN" altLang="en-US" sz="1600" dirty="0">
                <a:latin typeface="微软雅黑" pitchFamily="34" charset="-122"/>
                <a:ea typeface="微软雅黑" pitchFamily="34" charset="-122"/>
              </a:rPr>
              <a:t>唯一随机数会话标识 消息签名</a:t>
            </a:r>
            <a:endParaRPr lang="en-US" altLang="zh-CN" sz="1600" dirty="0">
              <a:latin typeface="微软雅黑" pitchFamily="34" charset="-122"/>
              <a:ea typeface="微软雅黑" pitchFamily="34" charset="-122"/>
            </a:endParaRPr>
          </a:p>
          <a:p>
            <a:pPr lvl="2"/>
            <a:r>
              <a:rPr lang="en-US" altLang="zh-CN" sz="2000" dirty="0" err="1">
                <a:latin typeface="微软雅黑" pitchFamily="34" charset="-122"/>
                <a:ea typeface="微软雅黑" pitchFamily="34" charset="-122"/>
              </a:rPr>
              <a:t>ASP.Net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WebForm</a:t>
            </a:r>
            <a:endParaRPr lang="en-US" altLang="zh-CN" sz="2000" dirty="0">
              <a:latin typeface="微软雅黑" pitchFamily="34" charset="-122"/>
              <a:ea typeface="微软雅黑" pitchFamily="34" charset="-122"/>
            </a:endParaRPr>
          </a:p>
          <a:p>
            <a:pPr lvl="2"/>
            <a:r>
              <a:rPr lang="en-US" altLang="zh-CN" sz="2000" dirty="0" err="1">
                <a:latin typeface="微软雅黑" pitchFamily="34" charset="-122"/>
                <a:ea typeface="微软雅黑" pitchFamily="34" charset="-122"/>
              </a:rPr>
              <a:t>ASP.Net</a:t>
            </a:r>
            <a:r>
              <a:rPr lang="en-US" altLang="zh-CN" sz="2000">
                <a:latin typeface="微软雅黑" pitchFamily="34" charset="-122"/>
                <a:ea typeface="微软雅黑" pitchFamily="34" charset="-122"/>
              </a:rPr>
              <a:t> MVC</a:t>
            </a:r>
            <a:endParaRPr lang="en-US" altLang="zh-CN" sz="2000" dirty="0">
              <a:latin typeface="微软雅黑" pitchFamily="34" charset="-122"/>
              <a:ea typeface="微软雅黑" pitchFamily="34" charset="-122"/>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One Click Attack</a:t>
            </a:r>
          </a:p>
          <a:p>
            <a:pPr lvl="1"/>
            <a:r>
              <a:rPr lang="en-US" altLang="zh-CN" dirty="0" err="1">
                <a:latin typeface="微软雅黑" pitchFamily="34" charset="-122"/>
                <a:ea typeface="微软雅黑" pitchFamily="34" charset="-122"/>
              </a:rPr>
              <a:t>ViewState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保护</a:t>
            </a:r>
            <a:endParaRPr lang="en-US" altLang="zh-CN" dirty="0">
              <a:latin typeface="微软雅黑" pitchFamily="34" charset="-122"/>
              <a:ea typeface="微软雅黑" pitchFamily="34" charset="-122"/>
            </a:endParaRPr>
          </a:p>
          <a:p>
            <a:pPr lvl="2"/>
            <a:r>
              <a:rPr lang="en-US" altLang="zh-CN" dirty="0" err="1">
                <a:latin typeface="微软雅黑" pitchFamily="34" charset="-122"/>
                <a:ea typeface="微软雅黑" pitchFamily="34" charset="-122"/>
              </a:rPr>
              <a:t>ViewStateUserkey</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用户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会话标识</a:t>
            </a:r>
            <a:endParaRPr lang="en-US" altLang="zh-CN" dirty="0">
              <a:latin typeface="微软雅黑" pitchFamily="34" charset="-122"/>
              <a:ea typeface="微软雅黑" pitchFamily="34" charset="-122"/>
            </a:endParaRPr>
          </a:p>
          <a:p>
            <a:pPr lvl="2"/>
            <a:r>
              <a:rPr lang="en-US" altLang="zh-CN" dirty="0" err="1">
                <a:latin typeface="微软雅黑" pitchFamily="34" charset="-122"/>
                <a:ea typeface="微软雅黑" pitchFamily="34" charset="-122"/>
              </a:rPr>
              <a:t>EnableViewStateMac</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防篡改</a:t>
            </a:r>
            <a:endParaRPr lang="en-US" altLang="zh-CN" dirty="0">
              <a:latin typeface="微软雅黑" pitchFamily="34" charset="-122"/>
              <a:ea typeface="微软雅黑" pitchFamily="34" charset="-122"/>
            </a:endParaRPr>
          </a:p>
          <a:p>
            <a:pPr lvl="2">
              <a:buNone/>
            </a:pPr>
            <a:r>
              <a:rPr lang="en-US" altLang="zh-CN" dirty="0">
                <a:latin typeface="微软雅黑" pitchFamily="34" charset="-122"/>
                <a:ea typeface="微软雅黑" pitchFamily="34" charset="-122"/>
              </a:rPr>
              <a:t>	M</a:t>
            </a:r>
            <a:r>
              <a:rPr lang="en-US" altLang="zh-CN" sz="2400" dirty="0">
                <a:latin typeface="微软雅黑" pitchFamily="34" charset="-122"/>
                <a:ea typeface="微软雅黑" pitchFamily="34" charset="-122"/>
              </a:rPr>
              <a:t>essage Authentication Codes (MACs)</a:t>
            </a:r>
            <a:endParaRPr lang="en-US" altLang="zh-CN" dirty="0">
              <a:latin typeface="微软雅黑" pitchFamily="34" charset="-122"/>
              <a:ea typeface="微软雅黑"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en-US" altLang="zh-CN" sz="2400" dirty="0">
                <a:latin typeface="微软雅黑" pitchFamily="34" charset="-122"/>
                <a:ea typeface="微软雅黑" pitchFamily="34" charset="-122"/>
              </a:rPr>
              <a:t>SQL </a:t>
            </a:r>
            <a:r>
              <a:rPr lang="zh-CN" altLang="en-US" sz="2400" dirty="0">
                <a:latin typeface="微软雅黑" pitchFamily="34" charset="-122"/>
                <a:ea typeface="微软雅黑" pitchFamily="34" charset="-122"/>
              </a:rPr>
              <a:t>注入攻击</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目标是</a:t>
            </a:r>
            <a:r>
              <a:rPr lang="en-US" altLang="zh-CN" sz="2400" dirty="0">
                <a:latin typeface="微软雅黑" pitchFamily="34" charset="-122"/>
                <a:ea typeface="微软雅黑" pitchFamily="34" charset="-122"/>
              </a:rPr>
              <a:t>SQL</a:t>
            </a:r>
            <a:r>
              <a:rPr lang="zh-CN" altLang="en-US" sz="2400" dirty="0">
                <a:latin typeface="微软雅黑" pitchFamily="34" charset="-122"/>
                <a:ea typeface="微软雅黑" pitchFamily="34" charset="-122"/>
              </a:rPr>
              <a:t>服务器</a:t>
            </a:r>
            <a:r>
              <a:rPr lang="en-US" altLang="zh-CN" sz="24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发现方法</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安全渗透测试</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、黄页异常</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权限最小化部署</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莫轻信外部输入</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输入效验、输入过滤</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黑名单长期维护</a:t>
            </a:r>
            <a:r>
              <a:rPr lang="en-US" altLang="zh-CN" sz="1800" dirty="0">
                <a:latin typeface="微软雅黑" pitchFamily="34" charset="-122"/>
                <a:ea typeface="微软雅黑" pitchFamily="34" charset="-122"/>
              </a:rPr>
              <a:t>)</a:t>
            </a:r>
          </a:p>
          <a:p>
            <a:pPr lvl="2"/>
            <a:r>
              <a:rPr lang="zh-CN" altLang="en-US" sz="1800" dirty="0">
                <a:latin typeface="微软雅黑" pitchFamily="34" charset="-122"/>
                <a:ea typeface="微软雅黑" pitchFamily="34" charset="-122"/>
              </a:rPr>
              <a:t>纵深防御</a:t>
            </a:r>
            <a:r>
              <a:rPr lang="en-US" altLang="zh-CN" sz="1800" dirty="0">
                <a:latin typeface="微软雅黑" pitchFamily="34" charset="-122"/>
                <a:ea typeface="微软雅黑" pitchFamily="34" charset="-122"/>
              </a:rPr>
              <a:t>(Browser\Client\Server)</a:t>
            </a:r>
          </a:p>
          <a:p>
            <a:pPr lvl="1"/>
            <a:r>
              <a:rPr lang="zh-CN" altLang="en-US" sz="1800" dirty="0">
                <a:latin typeface="微软雅黑" pitchFamily="34" charset="-122"/>
                <a:ea typeface="微软雅黑" pitchFamily="34" charset="-122"/>
              </a:rPr>
              <a:t>避免 </a:t>
            </a:r>
            <a:r>
              <a:rPr lang="en-US" altLang="zh-CN" sz="1800" dirty="0">
                <a:latin typeface="微软雅黑" pitchFamily="34" charset="-122"/>
                <a:ea typeface="微软雅黑" pitchFamily="34" charset="-122"/>
              </a:rPr>
              <a:t>exec </a:t>
            </a:r>
            <a:r>
              <a:rPr lang="zh-CN" altLang="en-US" sz="1800" dirty="0">
                <a:latin typeface="微软雅黑" pitchFamily="34" charset="-122"/>
                <a:ea typeface="微软雅黑" pitchFamily="34" charset="-122"/>
              </a:rPr>
              <a:t>动态 </a:t>
            </a:r>
            <a:r>
              <a:rPr lang="en-US" altLang="zh-CN" sz="1800" dirty="0">
                <a:latin typeface="微软雅黑" pitchFamily="34" charset="-122"/>
                <a:ea typeface="微软雅黑" pitchFamily="34" charset="-122"/>
              </a:rPr>
              <a:t>SQL</a:t>
            </a:r>
          </a:p>
          <a:p>
            <a:pPr lvl="2"/>
            <a:r>
              <a:rPr lang="zh-CN" altLang="en-US" sz="1800" dirty="0">
                <a:latin typeface="微软雅黑" pitchFamily="34" charset="-122"/>
                <a:ea typeface="微软雅黑" pitchFamily="34" charset="-122"/>
              </a:rPr>
              <a:t>存储过程</a:t>
            </a:r>
            <a:r>
              <a:rPr lang="en-US" altLang="zh-CN" sz="1800" dirty="0" err="1">
                <a:latin typeface="微软雅黑" pitchFamily="34" charset="-122"/>
                <a:ea typeface="微软雅黑" pitchFamily="34" charset="-122"/>
              </a:rPr>
              <a:t>CodeReview</a:t>
            </a:r>
            <a:r>
              <a:rPr lang="en-US" altLang="zh-CN" sz="1800" dirty="0">
                <a:latin typeface="微软雅黑" pitchFamily="34" charset="-122"/>
                <a:ea typeface="微软雅黑" pitchFamily="34" charset="-122"/>
              </a:rPr>
              <a:t>:  </a:t>
            </a:r>
            <a:r>
              <a:rPr lang="en-US" altLang="zh-CN" sz="1600" dirty="0">
                <a:solidFill>
                  <a:srgbClr val="3333FF"/>
                </a:solidFill>
                <a:latin typeface="微软雅黑" pitchFamily="34" charset="-122"/>
                <a:ea typeface="微软雅黑" pitchFamily="34" charset="-122"/>
              </a:rPr>
              <a:t>where </a:t>
            </a:r>
            <a:r>
              <a:rPr lang="en-US" altLang="zh-CN" sz="1600" dirty="0" err="1">
                <a:solidFill>
                  <a:srgbClr val="3333FF"/>
                </a:solidFill>
                <a:latin typeface="微软雅黑" pitchFamily="34" charset="-122"/>
                <a:ea typeface="微软雅黑" pitchFamily="34" charset="-122"/>
              </a:rPr>
              <a:t>syscomments.text</a:t>
            </a:r>
            <a:r>
              <a:rPr lang="en-US" altLang="zh-CN" sz="1600" dirty="0">
                <a:solidFill>
                  <a:srgbClr val="3333FF"/>
                </a:solidFill>
                <a:latin typeface="微软雅黑" pitchFamily="34" charset="-122"/>
                <a:ea typeface="微软雅黑" pitchFamily="34" charset="-122"/>
              </a:rPr>
              <a:t> like ‘%exec%’</a:t>
            </a:r>
            <a:endParaRPr lang="en-US" altLang="zh-CN" sz="1800" dirty="0">
              <a:solidFill>
                <a:srgbClr val="3333FF"/>
              </a:solidFill>
              <a:latin typeface="微软雅黑" pitchFamily="34" charset="-122"/>
              <a:ea typeface="微软雅黑" pitchFamily="34" charset="-122"/>
            </a:endParaRPr>
          </a:p>
          <a:p>
            <a:pPr lvl="1"/>
            <a:r>
              <a:rPr lang="zh-CN" altLang="en-US" sz="1800" b="1" dirty="0">
                <a:solidFill>
                  <a:srgbClr val="FF0000"/>
                </a:solidFill>
                <a:latin typeface="微软雅黑" pitchFamily="34" charset="-122"/>
                <a:ea typeface="微软雅黑" pitchFamily="34" charset="-122"/>
              </a:rPr>
              <a:t>使用参数化 </a:t>
            </a:r>
            <a:r>
              <a:rPr lang="en-US" altLang="zh-CN" sz="1800" b="1" dirty="0">
                <a:solidFill>
                  <a:srgbClr val="FF0000"/>
                </a:solidFill>
                <a:latin typeface="微软雅黑" pitchFamily="34" charset="-122"/>
                <a:ea typeface="微软雅黑" pitchFamily="34" charset="-122"/>
              </a:rPr>
              <a:t>SQL(</a:t>
            </a:r>
            <a:r>
              <a:rPr lang="zh-CN" altLang="en-US" sz="1800" b="1" dirty="0">
                <a:solidFill>
                  <a:srgbClr val="FF0000"/>
                </a:solidFill>
                <a:latin typeface="微软雅黑" pitchFamily="34" charset="-122"/>
                <a:ea typeface="微软雅黑" pitchFamily="34" charset="-122"/>
              </a:rPr>
              <a:t>终极方案</a:t>
            </a:r>
            <a:r>
              <a:rPr lang="en-US" altLang="zh-CN" sz="1800" b="1" dirty="0">
                <a:solidFill>
                  <a:srgbClr val="FF0000"/>
                </a:solidFill>
                <a:latin typeface="微软雅黑" pitchFamily="34" charset="-122"/>
                <a:ea typeface="微软雅黑" pitchFamily="34" charset="-122"/>
              </a:rPr>
              <a:t>)</a:t>
            </a:r>
          </a:p>
          <a:p>
            <a:pPr lvl="2"/>
            <a:r>
              <a:rPr lang="zh-CN" altLang="en-US" sz="1800" dirty="0">
                <a:latin typeface="微软雅黑" pitchFamily="34" charset="-122"/>
                <a:ea typeface="微软雅黑" pitchFamily="34" charset="-122"/>
              </a:rPr>
              <a:t>参数就是</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字段值</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或“变量”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的</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值占位符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一般在“</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右边</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参数无法占位表名、列名、以及关键字</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实战</a:t>
            </a:r>
            <a:endParaRPr lang="en-US" altLang="zh-CN" sz="1800" dirty="0">
              <a:latin typeface="微软雅黑" pitchFamily="34" charset="-122"/>
              <a:ea typeface="微软雅黑" pitchFamily="34" charset="-122"/>
            </a:endParaRPr>
          </a:p>
          <a:p>
            <a:pPr lvl="3"/>
            <a:r>
              <a:rPr lang="en-US" altLang="zh-CN" sz="1400" dirty="0">
                <a:latin typeface="微软雅黑" pitchFamily="34" charset="-122"/>
                <a:ea typeface="微软雅黑" pitchFamily="34" charset="-122"/>
              </a:rPr>
              <a:t>In </a:t>
            </a:r>
            <a:r>
              <a:rPr lang="zh-CN" altLang="en-US" sz="1400" dirty="0">
                <a:latin typeface="微软雅黑" pitchFamily="34" charset="-122"/>
                <a:ea typeface="微软雅黑" pitchFamily="34" charset="-122"/>
              </a:rPr>
              <a:t>子句的处理</a:t>
            </a:r>
            <a:endParaRPr lang="en-US" altLang="zh-CN" sz="1400" dirty="0">
              <a:latin typeface="微软雅黑" pitchFamily="34" charset="-122"/>
              <a:ea typeface="微软雅黑" pitchFamily="34" charset="-122"/>
            </a:endParaRPr>
          </a:p>
          <a:p>
            <a:pPr lvl="4"/>
            <a:r>
              <a:rPr lang="en-US" altLang="zh-CN" sz="1400" dirty="0">
                <a:latin typeface="微软雅黑" pitchFamily="34" charset="-122"/>
                <a:ea typeface="微软雅黑" pitchFamily="34" charset="-122"/>
              </a:rPr>
              <a:t>In('</a:t>
            </a:r>
            <a:r>
              <a:rPr lang="en-US" altLang="zh-CN" sz="1400" dirty="0" err="1">
                <a:latin typeface="微软雅黑" pitchFamily="34" charset="-122"/>
                <a:ea typeface="微软雅黑" pitchFamily="34" charset="-122"/>
              </a:rPr>
              <a:t>a','b','c</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转换为 </a:t>
            </a:r>
            <a:r>
              <a:rPr lang="en-US" altLang="zh-CN" sz="1400" dirty="0">
                <a:latin typeface="微软雅黑" pitchFamily="34" charset="-122"/>
                <a:ea typeface="微软雅黑" pitchFamily="34" charset="-122"/>
              </a:rPr>
              <a:t>in (select </a:t>
            </a:r>
            <a:r>
              <a:rPr lang="en-US" altLang="zh-CN" sz="1400" dirty="0" err="1">
                <a:latin typeface="微软雅黑" pitchFamily="34" charset="-122"/>
                <a:ea typeface="微软雅黑" pitchFamily="34" charset="-122"/>
              </a:rPr>
              <a:t>colname</a:t>
            </a:r>
            <a:r>
              <a:rPr lang="en-US" altLang="zh-CN" sz="1400" dirty="0">
                <a:latin typeface="微软雅黑" pitchFamily="34" charset="-122"/>
                <a:ea typeface="微软雅黑" pitchFamily="34" charset="-122"/>
              </a:rPr>
              <a:t> from @Table)</a:t>
            </a:r>
          </a:p>
          <a:p>
            <a:pPr lvl="4"/>
            <a:r>
              <a:rPr lang="en-US" altLang="zh-CN" sz="1400" dirty="0">
                <a:latin typeface="微软雅黑" pitchFamily="34" charset="-122"/>
                <a:ea typeface="微软雅黑" pitchFamily="34" charset="-122"/>
              </a:rPr>
              <a:t>User-Defined Table Types (SQL 2008)</a:t>
            </a:r>
          </a:p>
          <a:p>
            <a:pPr lvl="4"/>
            <a:r>
              <a:rPr lang="en-US" altLang="zh-CN" sz="1400" dirty="0" err="1">
                <a:latin typeface="微软雅黑" pitchFamily="34" charset="-122"/>
                <a:ea typeface="微软雅黑" pitchFamily="34" charset="-122"/>
              </a:rPr>
              <a:t>OpenXML</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XQuery</a:t>
            </a:r>
            <a:endParaRPr lang="en-US" altLang="zh-CN" sz="1400" dirty="0">
              <a:latin typeface="微软雅黑" pitchFamily="34" charset="-122"/>
              <a:ea typeface="微软雅黑" pitchFamily="34" charset="-122"/>
            </a:endParaRPr>
          </a:p>
        </p:txBody>
      </p:sp>
      <p:sp>
        <p:nvSpPr>
          <p:cNvPr id="6" name="TextBox 5"/>
          <p:cNvSpPr txBox="1"/>
          <p:nvPr/>
        </p:nvSpPr>
        <p:spPr>
          <a:xfrm>
            <a:off x="926275" y="2458192"/>
            <a:ext cx="7505206" cy="1323439"/>
          </a:xfrm>
          <a:prstGeom prst="rect">
            <a:avLst/>
          </a:prstGeom>
          <a:solidFill>
            <a:schemeClr val="accent2"/>
          </a:solidFill>
        </p:spPr>
        <p:txBody>
          <a:bodyPr wrap="square" rtlCol="0">
            <a:spAutoFit/>
          </a:bodyPr>
          <a:lstStyle/>
          <a:p>
            <a:pPr marL="0" lvl="2"/>
            <a:r>
              <a:rPr lang="zh-CN" altLang="en-US" sz="4000" dirty="0">
                <a:solidFill>
                  <a:srgbClr val="FF0000"/>
                </a:solidFill>
                <a:latin typeface="微软雅黑" pitchFamily="34" charset="-122"/>
                <a:ea typeface="微软雅黑" pitchFamily="34" charset="-122"/>
              </a:rPr>
              <a:t>引“ 跨站脚本漏洞”</a:t>
            </a:r>
            <a:endParaRPr lang="en-US" altLang="zh-CN" sz="4000" dirty="0">
              <a:solidFill>
                <a:srgbClr val="FF0000"/>
              </a:solidFill>
              <a:latin typeface="微软雅黑" pitchFamily="34" charset="-122"/>
              <a:ea typeface="微软雅黑" pitchFamily="34" charset="-122"/>
            </a:endParaRPr>
          </a:p>
          <a:p>
            <a:pPr marL="0" lvl="2"/>
            <a:r>
              <a:rPr lang="zh-CN" altLang="en-US" sz="4000" dirty="0">
                <a:solidFill>
                  <a:srgbClr val="FF0000"/>
                </a:solidFill>
                <a:latin typeface="微软雅黑" pitchFamily="34" charset="-122"/>
                <a:ea typeface="微软雅黑" pitchFamily="34" charset="-122"/>
              </a:rPr>
              <a:t>之狼入室</a:t>
            </a:r>
            <a:endParaRPr lang="zh-CN" altLang="en-US" sz="4400" dirty="0">
              <a:solidFill>
                <a:srgbClr val="FF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跨站脚本攻击</a:t>
            </a:r>
            <a:r>
              <a:rPr lang="en-US" altLang="zh-CN" dirty="0">
                <a:latin typeface="微软雅黑" pitchFamily="34" charset="-122"/>
                <a:ea typeface="微软雅黑" pitchFamily="34" charset="-122"/>
              </a:rPr>
              <a:t>XSS(</a:t>
            </a:r>
            <a:r>
              <a:rPr lang="zh-CN" altLang="en-US" dirty="0">
                <a:latin typeface="微软雅黑" pitchFamily="34" charset="-122"/>
                <a:ea typeface="微软雅黑" pitchFamily="34" charset="-122"/>
              </a:rPr>
              <a:t>目标是客户端</a:t>
            </a:r>
            <a:r>
              <a:rPr lang="en-US" altLang="zh-CN"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莫轻信外部输入</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应用程序进行输入效验、输入过滤</a:t>
            </a:r>
            <a:endParaRPr lang="en-US" altLang="zh-CN" sz="1800" dirty="0">
              <a:latin typeface="微软雅黑" pitchFamily="34" charset="-122"/>
              <a:ea typeface="微软雅黑" pitchFamily="34" charset="-122"/>
            </a:endParaRPr>
          </a:p>
          <a:p>
            <a:pPr lvl="3"/>
            <a:r>
              <a:rPr lang="zh-CN" altLang="en-US" sz="1400" dirty="0">
                <a:latin typeface="微软雅黑" pitchFamily="34" charset="-122"/>
                <a:ea typeface="微软雅黑" pitchFamily="34" charset="-122"/>
              </a:rPr>
              <a:t>应用逻辑效验</a:t>
            </a:r>
            <a:endParaRPr lang="en-US" altLang="zh-CN" sz="1400" dirty="0">
              <a:latin typeface="微软雅黑" pitchFamily="34" charset="-122"/>
              <a:ea typeface="微软雅黑" pitchFamily="34" charset="-122"/>
            </a:endParaRPr>
          </a:p>
          <a:p>
            <a:pPr lvl="3"/>
            <a:r>
              <a:rPr lang="zh-CN" altLang="en-US" sz="1400" dirty="0">
                <a:latin typeface="微软雅黑" pitchFamily="34" charset="-122"/>
                <a:ea typeface="微软雅黑" pitchFamily="34" charset="-122"/>
              </a:rPr>
              <a:t>正则表达式效验</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RegularExpressionValidator</a:t>
            </a:r>
            <a:r>
              <a:rPr lang="en-US" altLang="zh-CN" sz="1400" dirty="0">
                <a:latin typeface="微软雅黑" pitchFamily="34" charset="-122"/>
                <a:ea typeface="微软雅黑" pitchFamily="34" charset="-122"/>
              </a:rPr>
              <a:t>】</a:t>
            </a:r>
          </a:p>
          <a:p>
            <a:pPr lvl="3"/>
            <a:r>
              <a:rPr lang="zh-CN" altLang="en-US" sz="1400" dirty="0">
                <a:latin typeface="微软雅黑" pitchFamily="34" charset="-122"/>
                <a:ea typeface="微软雅黑" pitchFamily="34" charset="-122"/>
              </a:rPr>
              <a:t>过滤替换半角变全角</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黑名单长期维护</a:t>
            </a:r>
            <a:r>
              <a:rPr lang="en-US" altLang="zh-CN" sz="1400" dirty="0">
                <a:latin typeface="微软雅黑" pitchFamily="34" charset="-122"/>
                <a:ea typeface="微软雅黑" pitchFamily="34" charset="-122"/>
              </a:rPr>
              <a:t>)</a:t>
            </a:r>
          </a:p>
          <a:p>
            <a:pPr lvl="2"/>
            <a:r>
              <a:rPr lang="en-US" altLang="zh-CN" sz="1800" dirty="0">
                <a:latin typeface="微软雅黑" pitchFamily="34" charset="-122"/>
                <a:ea typeface="微软雅黑" pitchFamily="34" charset="-122"/>
              </a:rPr>
              <a:t>@Page </a:t>
            </a:r>
            <a:r>
              <a:rPr lang="en-US" altLang="zh-CN" sz="1800" dirty="0" err="1">
                <a:latin typeface="微软雅黑" pitchFamily="34" charset="-122"/>
                <a:ea typeface="微软雅黑" pitchFamily="34" charset="-122"/>
              </a:rPr>
              <a:t>ValidateRequest</a:t>
            </a:r>
            <a:r>
              <a:rPr lang="en-US" altLang="zh-CN" sz="1800" dirty="0">
                <a:latin typeface="微软雅黑" pitchFamily="34" charset="-122"/>
                <a:ea typeface="微软雅黑" pitchFamily="34" charset="-122"/>
              </a:rPr>
              <a:t>=“true”(</a:t>
            </a:r>
            <a:r>
              <a:rPr lang="zh-CN" altLang="en-US" sz="1800" dirty="0">
                <a:latin typeface="微软雅黑" pitchFamily="34" charset="-122"/>
                <a:ea typeface="微软雅黑" pitchFamily="34" charset="-122"/>
              </a:rPr>
              <a:t>平衡</a:t>
            </a:r>
            <a:r>
              <a:rPr lang="en-US" altLang="zh-CN" sz="1800" dirty="0">
                <a:latin typeface="微软雅黑" pitchFamily="34" charset="-122"/>
                <a:ea typeface="微软雅黑" pitchFamily="34" charset="-122"/>
              </a:rPr>
              <a:t>)</a:t>
            </a:r>
          </a:p>
          <a:p>
            <a:pPr lvl="1"/>
            <a:r>
              <a:rPr lang="zh-CN" altLang="en-US" sz="1800" b="1" dirty="0">
                <a:solidFill>
                  <a:srgbClr val="FF0000"/>
                </a:solidFill>
                <a:latin typeface="微软雅黑" pitchFamily="34" charset="-122"/>
                <a:ea typeface="微软雅黑" pitchFamily="34" charset="-122"/>
              </a:rPr>
              <a:t>编码输出（终极方案）</a:t>
            </a:r>
            <a:endParaRPr lang="en-US" altLang="zh-CN" sz="1800" b="1" dirty="0">
              <a:solidFill>
                <a:srgbClr val="FF0000"/>
              </a:solidFill>
              <a:latin typeface="微软雅黑" pitchFamily="34" charset="-122"/>
              <a:ea typeface="微软雅黑" pitchFamily="34" charset="-122"/>
            </a:endParaRPr>
          </a:p>
          <a:p>
            <a:pPr lvl="2"/>
            <a:r>
              <a:rPr lang="en-US" altLang="zh-CN" sz="1800" dirty="0" err="1">
                <a:latin typeface="微软雅黑" pitchFamily="34" charset="-122"/>
                <a:ea typeface="微软雅黑" pitchFamily="34" charset="-122"/>
              </a:rPr>
              <a:t>Server.HtmlEncode</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HttpUtility.HtmlEncode</a:t>
            </a:r>
            <a:endParaRPr lang="en-US" altLang="zh-CN" sz="1800" dirty="0">
              <a:latin typeface="微软雅黑" pitchFamily="34" charset="-122"/>
              <a:ea typeface="微软雅黑" pitchFamily="34" charset="-122"/>
            </a:endParaRPr>
          </a:p>
          <a:p>
            <a:pPr lvl="2"/>
            <a:r>
              <a:rPr lang="en-US" altLang="zh-CN" sz="1800" dirty="0" err="1">
                <a:latin typeface="微软雅黑" pitchFamily="34" charset="-122"/>
                <a:ea typeface="微软雅黑" pitchFamily="34" charset="-122"/>
              </a:rPr>
              <a:t>AntiXss</a:t>
            </a:r>
            <a:r>
              <a:rPr lang="en-US" altLang="zh-CN" sz="1800" dirty="0">
                <a:latin typeface="微软雅黑" pitchFamily="34" charset="-122"/>
                <a:ea typeface="微软雅黑" pitchFamily="34" charset="-122"/>
              </a:rPr>
              <a:t> Library </a:t>
            </a:r>
            <a:r>
              <a:rPr lang="en-US" altLang="zh-CN" sz="1800" dirty="0" err="1">
                <a:latin typeface="微软雅黑" pitchFamily="34" charset="-122"/>
                <a:ea typeface="微软雅黑" pitchFamily="34" charset="-122"/>
              </a:rPr>
              <a:t>HtmlEncode</a:t>
            </a:r>
            <a:r>
              <a:rPr lang="en-US" altLang="zh-CN" sz="1800" dirty="0">
                <a:latin typeface="微软雅黑" pitchFamily="34" charset="-122"/>
                <a:ea typeface="微软雅黑" pitchFamily="34" charset="-122"/>
              </a:rPr>
              <a:t>/JavaScript/Xml Encode</a:t>
            </a:r>
          </a:p>
          <a:p>
            <a:pPr lvl="2"/>
            <a:r>
              <a:rPr lang="en-US" altLang="zh-CN" sz="1800" dirty="0" err="1">
                <a:latin typeface="微软雅黑" pitchFamily="34" charset="-122"/>
                <a:ea typeface="微软雅黑" pitchFamily="34" charset="-122"/>
              </a:rPr>
              <a:t>AntiXss</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HttpModule</a:t>
            </a:r>
            <a:endParaRPr lang="en-US" altLang="zh-CN" sz="1800" dirty="0">
              <a:latin typeface="微软雅黑" pitchFamily="34" charset="-122"/>
              <a:ea typeface="微软雅黑" pitchFamily="34" charset="-122"/>
            </a:endParaRPr>
          </a:p>
          <a:p>
            <a:pPr lvl="2"/>
            <a:r>
              <a:rPr lang="en-US" altLang="zh-CN" sz="1800" dirty="0" err="1">
                <a:latin typeface="微软雅黑" pitchFamily="34" charset="-122"/>
                <a:ea typeface="微软雅黑" pitchFamily="34" charset="-122"/>
              </a:rPr>
              <a:t>ASP.Net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WebForm</a:t>
            </a:r>
            <a:r>
              <a:rPr lang="en-US" altLang="zh-CN" sz="1800" dirty="0">
                <a:latin typeface="微软雅黑" pitchFamily="34" charset="-122"/>
                <a:ea typeface="微软雅黑" pitchFamily="34" charset="-122"/>
              </a:rPr>
              <a:t> Server </a:t>
            </a:r>
            <a:r>
              <a:rPr lang="en-US" altLang="zh-CN" sz="1800" dirty="0" err="1">
                <a:latin typeface="微软雅黑" pitchFamily="34" charset="-122"/>
                <a:ea typeface="微软雅黑" pitchFamily="34" charset="-122"/>
              </a:rPr>
              <a:t>WebControl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安全吗</a:t>
            </a:r>
            <a:r>
              <a:rPr lang="en-US" altLang="zh-CN" sz="1800" dirty="0">
                <a:latin typeface="微软雅黑" pitchFamily="34" charset="-122"/>
                <a:ea typeface="微软雅黑" pitchFamily="34" charset="-122"/>
              </a:rPr>
              <a:t>?</a:t>
            </a:r>
          </a:p>
          <a:p>
            <a:pPr lvl="3"/>
            <a:r>
              <a:rPr lang="en-US" altLang="zh-CN" sz="1400" dirty="0" err="1">
                <a:latin typeface="微软雅黑" pitchFamily="34" charset="-122"/>
                <a:ea typeface="微软雅黑" pitchFamily="34" charset="-122"/>
              </a:rPr>
              <a:t>DataGrid</a:t>
            </a:r>
            <a:r>
              <a:rPr lang="zh-CN" altLang="en-US"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GridView</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模板列</a:t>
            </a:r>
            <a:endParaRPr lang="en-US" altLang="zh-CN" sz="1400" dirty="0">
              <a:latin typeface="微软雅黑" pitchFamily="34" charset="-122"/>
              <a:ea typeface="微软雅黑" pitchFamily="34" charset="-122"/>
            </a:endParaRPr>
          </a:p>
          <a:p>
            <a:pPr lvl="3"/>
            <a:r>
              <a:rPr lang="en-US" altLang="zh-CN" sz="1400" dirty="0" err="1">
                <a:latin typeface="微软雅黑" pitchFamily="34" charset="-122"/>
                <a:ea typeface="微软雅黑" pitchFamily="34" charset="-122"/>
              </a:rPr>
              <a:t>DropDown</a:t>
            </a:r>
            <a:r>
              <a:rPr lang="en-US" altLang="zh-CN" sz="1400" dirty="0">
                <a:latin typeface="微软雅黑" pitchFamily="34" charset="-122"/>
                <a:ea typeface="微软雅黑" pitchFamily="34" charset="-122"/>
              </a:rPr>
              <a:t> List</a:t>
            </a:r>
          </a:p>
          <a:p>
            <a:pPr lvl="3"/>
            <a:r>
              <a:rPr lang="en-US" altLang="zh-CN" sz="1400" dirty="0">
                <a:latin typeface="微软雅黑" pitchFamily="34" charset="-122"/>
                <a:ea typeface="微软雅黑" pitchFamily="34" charset="-122"/>
              </a:rPr>
              <a:t>Which ASP.NET Controls Automatically Encodes?</a:t>
            </a:r>
          </a:p>
          <a:p>
            <a:pPr lvl="2"/>
            <a:r>
              <a:rPr lang="en-US" altLang="zh-CN" sz="1800" dirty="0" err="1">
                <a:latin typeface="微软雅黑" pitchFamily="34" charset="-122"/>
                <a:ea typeface="微软雅黑" pitchFamily="34" charset="-122"/>
              </a:rPr>
              <a:t>ASP.Net</a:t>
            </a:r>
            <a:r>
              <a:rPr lang="en-US" altLang="zh-CN" sz="1800" dirty="0">
                <a:latin typeface="微软雅黑" pitchFamily="34" charset="-122"/>
                <a:ea typeface="微软雅黑" pitchFamily="34" charset="-122"/>
              </a:rPr>
              <a:t> MVC</a:t>
            </a:r>
          </a:p>
          <a:p>
            <a:pPr lvl="2"/>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3">
              <a:buNone/>
            </a:pPr>
            <a:endParaRPr lang="en-US" altLang="zh-CN" dirty="0">
              <a:latin typeface="微软雅黑" pitchFamily="34" charset="-122"/>
              <a:ea typeface="微软雅黑" pitchFamily="34" charset="-122"/>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zh-CN" altLang="en-US" sz="2000" dirty="0">
                <a:latin typeface="微软雅黑" pitchFamily="34" charset="-122"/>
                <a:ea typeface="微软雅黑" pitchFamily="34" charset="-122"/>
              </a:rPr>
              <a:t>信息泄露</a:t>
            </a:r>
            <a:endParaRPr lang="en-US" altLang="zh-CN" sz="20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异常处理</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记录异常日志</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Cookie </a:t>
            </a:r>
            <a:r>
              <a:rPr lang="zh-CN" altLang="en-US" sz="1800" dirty="0">
                <a:latin typeface="微软雅黑" pitchFamily="34" charset="-122"/>
                <a:ea typeface="微软雅黑" pitchFamily="34" charset="-122"/>
              </a:rPr>
              <a:t>泄露</a:t>
            </a:r>
            <a:endParaRPr lang="en-US" altLang="zh-CN" sz="1800" dirty="0">
              <a:latin typeface="微软雅黑" pitchFamily="34" charset="-122"/>
              <a:ea typeface="微软雅黑" pitchFamily="34" charset="-122"/>
            </a:endParaRPr>
          </a:p>
          <a:p>
            <a:pPr lvl="2"/>
            <a:r>
              <a:rPr lang="en-US" altLang="zh-CN" sz="1800" dirty="0" err="1">
                <a:latin typeface="微软雅黑" pitchFamily="34" charset="-122"/>
                <a:ea typeface="微软雅黑" pitchFamily="34" charset="-122"/>
              </a:rPr>
              <a:t>HttpOnly</a:t>
            </a:r>
            <a:endParaRPr lang="en-US" altLang="zh-CN" sz="1800" dirty="0">
              <a:latin typeface="微软雅黑" pitchFamily="34" charset="-122"/>
              <a:ea typeface="微软雅黑" pitchFamily="34" charset="-122"/>
            </a:endParaRPr>
          </a:p>
          <a:p>
            <a:pPr lvl="2"/>
            <a:r>
              <a:rPr lang="en-US" altLang="zh-CN" sz="1800" dirty="0">
                <a:latin typeface="微软雅黑" pitchFamily="34" charset="-122"/>
                <a:ea typeface="微软雅黑" pitchFamily="34" charset="-122"/>
              </a:rPr>
              <a:t>Cookie Domain</a:t>
            </a:r>
          </a:p>
          <a:p>
            <a:pPr lvl="1"/>
            <a:r>
              <a:rPr lang="zh-CN" altLang="en-US" sz="1800" dirty="0">
                <a:latin typeface="微软雅黑" pitchFamily="34" charset="-122"/>
                <a:ea typeface="微软雅黑" pitchFamily="34" charset="-122"/>
              </a:rPr>
              <a:t>安全部署</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友好报错</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隐藏技术细节</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异常堆栈信息</a:t>
            </a:r>
            <a:r>
              <a:rPr lang="en-US" altLang="zh-CN" sz="1800" dirty="0">
                <a:latin typeface="微软雅黑" pitchFamily="34" charset="-122"/>
                <a:ea typeface="微软雅黑" pitchFamily="34" charset="-122"/>
              </a:rPr>
              <a:t>)</a:t>
            </a:r>
          </a:p>
          <a:p>
            <a:pPr lvl="2">
              <a:buNone/>
            </a:pPr>
            <a:r>
              <a:rPr lang="en-US" altLang="zh-CN" sz="18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&lt;</a:t>
            </a:r>
            <a:r>
              <a:rPr lang="en-US" altLang="zh-CN" sz="1200" dirty="0" err="1">
                <a:latin typeface="微软雅黑" pitchFamily="34" charset="-122"/>
                <a:ea typeface="微软雅黑" pitchFamily="34" charset="-122"/>
              </a:rPr>
              <a:t>customErrors</a:t>
            </a:r>
            <a:r>
              <a:rPr lang="en-US" altLang="zh-CN" sz="1200" dirty="0">
                <a:latin typeface="微软雅黑" pitchFamily="34" charset="-122"/>
                <a:ea typeface="微软雅黑" pitchFamily="34" charset="-122"/>
              </a:rPr>
              <a:t> mode="</a:t>
            </a:r>
            <a:r>
              <a:rPr lang="en-US" altLang="zh-CN" sz="1200" dirty="0" err="1">
                <a:latin typeface="微软雅黑" pitchFamily="34" charset="-122"/>
                <a:ea typeface="微软雅黑" pitchFamily="34" charset="-122"/>
              </a:rPr>
              <a:t>RemoteOnly</a:t>
            </a:r>
            <a:r>
              <a:rPr lang="en-US" altLang="zh-CN" sz="1200" dirty="0">
                <a:latin typeface="微软雅黑" pitchFamily="34" charset="-122"/>
                <a:ea typeface="微软雅黑" pitchFamily="34" charset="-122"/>
              </a:rPr>
              <a:t>/Off/</a:t>
            </a:r>
            <a:r>
              <a:rPr lang="en-US" altLang="zh-CN" sz="1200" dirty="0">
                <a:solidFill>
                  <a:srgbClr val="FF0000"/>
                </a:solidFill>
                <a:latin typeface="微软雅黑" pitchFamily="34" charset="-122"/>
                <a:ea typeface="微软雅黑" pitchFamily="34" charset="-122"/>
              </a:rPr>
              <a:t>On</a:t>
            </a:r>
            <a:r>
              <a:rPr lang="en-US" altLang="zh-CN" sz="1200" dirty="0">
                <a:latin typeface="微软雅黑" pitchFamily="34" charset="-122"/>
                <a:ea typeface="微软雅黑" pitchFamily="34" charset="-122"/>
              </a:rPr>
              <a:t>“ /&gt;</a:t>
            </a:r>
          </a:p>
          <a:p>
            <a:pPr lvl="2"/>
            <a:r>
              <a:rPr lang="en-US" altLang="zh-CN" sz="1800" dirty="0">
                <a:latin typeface="微软雅黑" pitchFamily="34" charset="-122"/>
                <a:ea typeface="微软雅黑" pitchFamily="34" charset="-122"/>
              </a:rPr>
              <a:t>WSDL </a:t>
            </a:r>
            <a:r>
              <a:rPr lang="zh-CN" altLang="en-US" sz="1800" dirty="0">
                <a:latin typeface="微软雅黑" pitchFamily="34" charset="-122"/>
                <a:ea typeface="微软雅黑" pitchFamily="34" charset="-122"/>
              </a:rPr>
              <a:t>保护</a:t>
            </a:r>
            <a:endParaRPr lang="en-US" altLang="zh-CN" sz="1800" dirty="0">
              <a:latin typeface="微软雅黑" pitchFamily="34" charset="-122"/>
              <a:ea typeface="微软雅黑" pitchFamily="34" charset="-122"/>
            </a:endParaRPr>
          </a:p>
          <a:p>
            <a:pPr lvl="2">
              <a:buNone/>
            </a:pPr>
            <a:r>
              <a:rPr lang="en-US" altLang="zh-CN" sz="1200" dirty="0">
                <a:latin typeface="微软雅黑" pitchFamily="34" charset="-122"/>
                <a:ea typeface="微软雅黑" pitchFamily="34" charset="-122"/>
              </a:rPr>
              <a:t>	&lt;</a:t>
            </a:r>
            <a:r>
              <a:rPr lang="en-US" altLang="zh-CN" sz="1200" dirty="0" err="1">
                <a:latin typeface="微软雅黑" pitchFamily="34" charset="-122"/>
                <a:ea typeface="微软雅黑" pitchFamily="34" charset="-122"/>
              </a:rPr>
              <a:t>webServices</a:t>
            </a:r>
            <a:r>
              <a:rPr lang="en-US" altLang="zh-CN" sz="1200" dirty="0">
                <a:latin typeface="微软雅黑" pitchFamily="34" charset="-122"/>
                <a:ea typeface="微软雅黑" pitchFamily="34" charset="-122"/>
              </a:rPr>
              <a:t>&gt;</a:t>
            </a:r>
          </a:p>
          <a:p>
            <a:pPr lvl="2">
              <a:buNone/>
            </a:pPr>
            <a:r>
              <a:rPr lang="en-US" altLang="zh-CN" sz="1200" dirty="0">
                <a:latin typeface="微软雅黑" pitchFamily="34" charset="-122"/>
                <a:ea typeface="微软雅黑" pitchFamily="34" charset="-122"/>
              </a:rPr>
              <a:t>		&lt;protocols&gt;</a:t>
            </a:r>
          </a:p>
          <a:p>
            <a:pPr lvl="2">
              <a:buNone/>
            </a:pPr>
            <a:r>
              <a:rPr lang="en-US" altLang="zh-CN" sz="1200" dirty="0">
                <a:latin typeface="微软雅黑" pitchFamily="34" charset="-122"/>
                <a:ea typeface="微软雅黑" pitchFamily="34" charset="-122"/>
              </a:rPr>
              <a:t>		&lt;add name="</a:t>
            </a:r>
            <a:r>
              <a:rPr lang="en-US" altLang="zh-CN" sz="1200" dirty="0" err="1">
                <a:latin typeface="微软雅黑" pitchFamily="34" charset="-122"/>
                <a:ea typeface="微软雅黑" pitchFamily="34" charset="-122"/>
              </a:rPr>
              <a:t>HttpGet</a:t>
            </a:r>
            <a:r>
              <a:rPr lang="en-US" altLang="zh-CN" sz="1200" dirty="0">
                <a:latin typeface="微软雅黑" pitchFamily="34" charset="-122"/>
                <a:ea typeface="微软雅黑" pitchFamily="34" charset="-122"/>
              </a:rPr>
              <a:t>"/&gt;</a:t>
            </a:r>
          </a:p>
          <a:p>
            <a:pPr lvl="2">
              <a:buNone/>
            </a:pPr>
            <a:r>
              <a:rPr lang="en-US" altLang="zh-CN" sz="1200" dirty="0">
                <a:latin typeface="微软雅黑" pitchFamily="34" charset="-122"/>
                <a:ea typeface="微软雅黑" pitchFamily="34" charset="-122"/>
              </a:rPr>
              <a:t>		&lt;add name="</a:t>
            </a:r>
            <a:r>
              <a:rPr lang="en-US" altLang="zh-CN" sz="1200" dirty="0" err="1">
                <a:latin typeface="微软雅黑" pitchFamily="34" charset="-122"/>
                <a:ea typeface="微软雅黑" pitchFamily="34" charset="-122"/>
              </a:rPr>
              <a:t>HttpPost</a:t>
            </a:r>
            <a:r>
              <a:rPr lang="en-US" altLang="zh-CN" sz="1200" dirty="0">
                <a:latin typeface="微软雅黑" pitchFamily="34" charset="-122"/>
                <a:ea typeface="微软雅黑" pitchFamily="34" charset="-122"/>
              </a:rPr>
              <a:t>"/&gt;</a:t>
            </a:r>
          </a:p>
          <a:p>
            <a:pPr lvl="2">
              <a:buNone/>
            </a:pPr>
            <a:r>
              <a:rPr lang="en-US" altLang="zh-CN" sz="1200" dirty="0">
                <a:latin typeface="微软雅黑" pitchFamily="34" charset="-122"/>
                <a:ea typeface="微软雅黑" pitchFamily="34" charset="-122"/>
              </a:rPr>
              <a:t>		&lt;add name="</a:t>
            </a:r>
            <a:r>
              <a:rPr lang="en-US" altLang="zh-CN" sz="1200" dirty="0" err="1">
                <a:latin typeface="微软雅黑" pitchFamily="34" charset="-122"/>
                <a:ea typeface="微软雅黑" pitchFamily="34" charset="-122"/>
              </a:rPr>
              <a:t>HttpSoap</a:t>
            </a:r>
            <a:r>
              <a:rPr lang="en-US" altLang="zh-CN" sz="1200" dirty="0">
                <a:latin typeface="微软雅黑" pitchFamily="34" charset="-122"/>
                <a:ea typeface="微软雅黑" pitchFamily="34" charset="-122"/>
              </a:rPr>
              <a:t>"/&gt;</a:t>
            </a:r>
          </a:p>
          <a:p>
            <a:pPr lvl="2">
              <a:buNone/>
            </a:pPr>
            <a:r>
              <a:rPr lang="en-US" altLang="zh-CN" sz="1200" dirty="0">
                <a:latin typeface="微软雅黑" pitchFamily="34" charset="-122"/>
                <a:ea typeface="微软雅黑" pitchFamily="34" charset="-122"/>
              </a:rPr>
              <a:t>		&lt;!-- </a:t>
            </a:r>
            <a:r>
              <a:rPr lang="en-US" altLang="zh-CN" sz="1200" dirty="0">
                <a:solidFill>
                  <a:srgbClr val="FF0000"/>
                </a:solidFill>
                <a:latin typeface="微软雅黑" pitchFamily="34" charset="-122"/>
                <a:ea typeface="微软雅黑" pitchFamily="34" charset="-122"/>
              </a:rPr>
              <a:t>&lt;remove name="Documentation"/&gt; </a:t>
            </a:r>
            <a:r>
              <a:rPr lang="en-US" altLang="zh-CN" sz="1200" dirty="0">
                <a:latin typeface="微软雅黑" pitchFamily="34" charset="-122"/>
                <a:ea typeface="微软雅黑" pitchFamily="34" charset="-122"/>
              </a:rPr>
              <a:t>--&gt;</a:t>
            </a:r>
          </a:p>
          <a:p>
            <a:pPr lvl="2">
              <a:buNone/>
            </a:pPr>
            <a:r>
              <a:rPr lang="en-US" altLang="zh-CN" sz="1200" dirty="0">
                <a:latin typeface="微软雅黑" pitchFamily="34" charset="-122"/>
                <a:ea typeface="微软雅黑" pitchFamily="34" charset="-122"/>
              </a:rPr>
              <a:t>		&lt;/protocols&gt;</a:t>
            </a:r>
          </a:p>
          <a:p>
            <a:pPr lvl="2">
              <a:buNone/>
            </a:pPr>
            <a:r>
              <a:rPr lang="en-US" altLang="zh-CN" sz="1200" dirty="0">
                <a:latin typeface="微软雅黑" pitchFamily="34" charset="-122"/>
                <a:ea typeface="微软雅黑" pitchFamily="34" charset="-122"/>
              </a:rPr>
              <a:t>	&lt;/</a:t>
            </a:r>
            <a:r>
              <a:rPr lang="en-US" altLang="zh-CN" sz="1200" dirty="0" err="1">
                <a:latin typeface="微软雅黑" pitchFamily="34" charset="-122"/>
                <a:ea typeface="微软雅黑" pitchFamily="34" charset="-122"/>
              </a:rPr>
              <a:t>webServices</a:t>
            </a:r>
            <a:r>
              <a:rPr lang="en-US" altLang="zh-CN" sz="1200" dirty="0">
                <a:latin typeface="微软雅黑" pitchFamily="34" charset="-122"/>
                <a:ea typeface="微软雅黑" pitchFamily="34" charset="-122"/>
              </a:rPr>
              <a:t>&gt;</a:t>
            </a:r>
            <a:endParaRPr lang="en-US" altLang="zh-CN" sz="1800" dirty="0">
              <a:latin typeface="微软雅黑" pitchFamily="34" charset="-122"/>
              <a:ea typeface="微软雅黑" pitchFamily="34" charset="-122"/>
            </a:endParaRPr>
          </a:p>
          <a:p>
            <a:pPr lvl="2">
              <a:buNone/>
            </a:pPr>
            <a:endParaRPr lang="en-US" altLang="zh-CN" sz="1400" dirty="0">
              <a:latin typeface="微软雅黑" pitchFamily="34" charset="-122"/>
              <a:ea typeface="微软雅黑" pitchFamily="34" charset="-122"/>
            </a:endParaRPr>
          </a:p>
          <a:p>
            <a:pPr lvl="2">
              <a:buNone/>
            </a:pPr>
            <a:endParaRPr lang="en-US" altLang="zh-CN" sz="1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3">
              <a:buNone/>
            </a:pPr>
            <a:endParaRPr lang="en-US" altLang="zh-CN" dirty="0">
              <a:latin typeface="微软雅黑" pitchFamily="34" charset="-122"/>
              <a:ea typeface="微软雅黑" pitchFamily="34"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en-US" altLang="zh-CN" sz="1800" dirty="0" err="1">
                <a:latin typeface="微软雅黑" pitchFamily="34" charset="-122"/>
                <a:ea typeface="微软雅黑" pitchFamily="34" charset="-122"/>
              </a:rPr>
              <a:t>Asp.Net</a:t>
            </a:r>
            <a:r>
              <a:rPr lang="en-US" altLang="zh-CN" sz="1800" dirty="0">
                <a:latin typeface="微软雅黑" pitchFamily="34" charset="-122"/>
                <a:ea typeface="微软雅黑" pitchFamily="34" charset="-122"/>
              </a:rPr>
              <a:t> MVC</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安全对策</a:t>
            </a:r>
          </a:p>
        </p:txBody>
      </p:sp>
      <p:sp>
        <p:nvSpPr>
          <p:cNvPr id="3" name="内容占位符 2"/>
          <p:cNvSpPr>
            <a:spLocks noGrp="1"/>
          </p:cNvSpPr>
          <p:nvPr>
            <p:ph idx="1"/>
          </p:nvPr>
        </p:nvSpPr>
        <p:spPr/>
        <p:txBody>
          <a:bodyPr/>
          <a:lstStyle/>
          <a:p>
            <a:r>
              <a:rPr lang="zh-CN" altLang="en-US" sz="2000" dirty="0">
                <a:latin typeface="微软雅黑" pitchFamily="34" charset="-122"/>
                <a:ea typeface="微软雅黑" pitchFamily="34" charset="-122"/>
              </a:rPr>
              <a:t>防止程序的非法调用</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如前以及</a:t>
            </a:r>
            <a:r>
              <a:rPr lang="en-US" altLang="zh-CN" sz="2000" dirty="0" err="1">
                <a:latin typeface="微软雅黑" pitchFamily="34" charset="-122"/>
                <a:ea typeface="微软雅黑" pitchFamily="34" charset="-122"/>
              </a:rPr>
              <a:t>WebService</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防抵赖</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防篡改</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防欺诈</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防偷窥</a:t>
            </a:r>
            <a:endParaRPr lang="en-US" altLang="zh-CN" sz="1800" dirty="0">
              <a:latin typeface="微软雅黑" pitchFamily="34" charset="-122"/>
              <a:ea typeface="微软雅黑" pitchFamily="34" charset="-122"/>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0131" y="2707574"/>
            <a:ext cx="8229600" cy="1143000"/>
          </a:xfrm>
        </p:spPr>
        <p:txBody>
          <a:bodyPr/>
          <a:lstStyle/>
          <a:p>
            <a:pPr algn="ctr"/>
            <a:r>
              <a:rPr lang="zh-CN" altLang="en-US" dirty="0">
                <a:latin typeface="微软雅黑" pitchFamily="34" charset="-122"/>
                <a:ea typeface="微软雅黑" pitchFamily="34" charset="-122"/>
              </a:rPr>
              <a:t>谢谢</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p:txBody>
          <a:bodyPr/>
          <a:lstStyle/>
          <a:p>
            <a:pPr>
              <a:lnSpc>
                <a:spcPct val="150000"/>
              </a:lnSpc>
            </a:pPr>
            <a:r>
              <a:rPr lang="zh-CN" altLang="en-US" b="1" dirty="0">
                <a:latin typeface="微软雅黑" pitchFamily="34" charset="-122"/>
                <a:ea typeface="微软雅黑" pitchFamily="34" charset="-122"/>
              </a:rPr>
              <a:t>安全威胁发展趋势</a:t>
            </a:r>
            <a:endParaRPr lang="en-US" altLang="zh-CN" b="1"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安全威胁建模</a:t>
            </a:r>
            <a:endParaRPr lang="en-US" altLang="zh-CN" b="1"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安全原则</a:t>
            </a:r>
            <a:endParaRPr lang="en-US" altLang="zh-CN" b="1"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常见的安全威胁</a:t>
            </a:r>
            <a:endParaRPr lang="en-US" altLang="zh-CN" b="1"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安全应对对策</a:t>
            </a:r>
            <a:endParaRPr lang="en-US" altLang="zh-CN" b="1" dirty="0">
              <a:latin typeface="微软雅黑" pitchFamily="34" charset="-122"/>
              <a:ea typeface="微软雅黑" pitchFamily="34" charset="-122"/>
            </a:endParaRPr>
          </a:p>
          <a:p>
            <a:endParaRPr lang="zh-CN" altLang="en-US" sz="2400" b="1" dirty="0">
              <a:latin typeface="微软雅黑" pitchFamily="34" charset="-122"/>
              <a:ea typeface="微软雅黑" pitchFamily="34" charset="-122"/>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黑客手法与入侵技术趋势</a:t>
            </a:r>
          </a:p>
        </p:txBody>
      </p:sp>
      <p:grpSp>
        <p:nvGrpSpPr>
          <p:cNvPr id="4" name="组合 64"/>
          <p:cNvGrpSpPr>
            <a:grpSpLocks/>
          </p:cNvGrpSpPr>
          <p:nvPr/>
        </p:nvGrpSpPr>
        <p:grpSpPr bwMode="auto">
          <a:xfrm>
            <a:off x="351473" y="1713865"/>
            <a:ext cx="8343900" cy="4765675"/>
            <a:chOff x="495300" y="1193800"/>
            <a:chExt cx="8343900" cy="4766684"/>
          </a:xfrm>
        </p:grpSpPr>
        <p:sp>
          <p:nvSpPr>
            <p:cNvPr id="5" name="Line 2"/>
            <p:cNvSpPr>
              <a:spLocks noChangeShapeType="1"/>
            </p:cNvSpPr>
            <p:nvPr/>
          </p:nvSpPr>
          <p:spPr bwMode="auto">
            <a:xfrm>
              <a:off x="1885950" y="2574925"/>
              <a:ext cx="5508625" cy="253523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6" name="Line 4"/>
            <p:cNvSpPr>
              <a:spLocks noChangeShapeType="1"/>
            </p:cNvSpPr>
            <p:nvPr/>
          </p:nvSpPr>
          <p:spPr bwMode="auto">
            <a:xfrm>
              <a:off x="1225550" y="1233488"/>
              <a:ext cx="0" cy="4332287"/>
            </a:xfrm>
            <a:prstGeom prst="line">
              <a:avLst/>
            </a:prstGeom>
            <a:noFill/>
            <a:ln w="28575">
              <a:solidFill>
                <a:schemeClr val="tx1"/>
              </a:solidFill>
              <a:round/>
              <a:headEnd/>
              <a:tailEnd/>
            </a:ln>
          </p:spPr>
          <p:txBody>
            <a:bodyPr wrap="none" anchor="ctr"/>
            <a:lstStyle/>
            <a:p>
              <a:endParaRPr lang="zh-CN" altLang="en-US"/>
            </a:p>
          </p:txBody>
        </p:sp>
        <p:sp>
          <p:nvSpPr>
            <p:cNvPr id="7" name="Line 5"/>
            <p:cNvSpPr>
              <a:spLocks noChangeShapeType="1"/>
            </p:cNvSpPr>
            <p:nvPr/>
          </p:nvSpPr>
          <p:spPr bwMode="auto">
            <a:xfrm>
              <a:off x="1225550" y="5556250"/>
              <a:ext cx="7421563" cy="19050"/>
            </a:xfrm>
            <a:prstGeom prst="line">
              <a:avLst/>
            </a:prstGeom>
            <a:noFill/>
            <a:ln w="28575">
              <a:solidFill>
                <a:schemeClr val="tx1"/>
              </a:solidFill>
              <a:round/>
              <a:headEnd/>
              <a:tailEnd/>
            </a:ln>
          </p:spPr>
          <p:txBody>
            <a:bodyPr wrap="none" anchor="ctr"/>
            <a:lstStyle/>
            <a:p>
              <a:endParaRPr lang="zh-CN" altLang="en-US"/>
            </a:p>
          </p:txBody>
        </p:sp>
        <p:sp>
          <p:nvSpPr>
            <p:cNvPr id="8" name="Rectangle 6"/>
            <p:cNvSpPr>
              <a:spLocks noChangeArrowheads="1"/>
            </p:cNvSpPr>
            <p:nvPr/>
          </p:nvSpPr>
          <p:spPr bwMode="auto">
            <a:xfrm>
              <a:off x="509588" y="1193800"/>
              <a:ext cx="411162" cy="363538"/>
            </a:xfrm>
            <a:prstGeom prst="rect">
              <a:avLst/>
            </a:prstGeom>
            <a:noFill/>
            <a:ln w="9525">
              <a:noFill/>
              <a:miter lim="800000"/>
              <a:headEnd/>
              <a:tailEnd/>
            </a:ln>
          </p:spPr>
          <p:txBody>
            <a:bodyPr wrap="none" lIns="90470" tIns="44441" rIns="90470" bIns="44441">
              <a:spAutoFit/>
            </a:bodyPr>
            <a:lstStyle/>
            <a:p>
              <a:r>
                <a:rPr lang="zh-CN" altLang="en-US" sz="1800">
                  <a:latin typeface="微软雅黑" pitchFamily="34" charset="-122"/>
                  <a:ea typeface="微软雅黑" pitchFamily="34" charset="-122"/>
                </a:rPr>
                <a:t>高</a:t>
              </a:r>
            </a:p>
          </p:txBody>
        </p:sp>
        <p:sp>
          <p:nvSpPr>
            <p:cNvPr id="9" name="Rectangle 7"/>
            <p:cNvSpPr>
              <a:spLocks noChangeArrowheads="1"/>
            </p:cNvSpPr>
            <p:nvPr/>
          </p:nvSpPr>
          <p:spPr bwMode="auto">
            <a:xfrm>
              <a:off x="495300" y="5245100"/>
              <a:ext cx="411163" cy="363538"/>
            </a:xfrm>
            <a:prstGeom prst="rect">
              <a:avLst/>
            </a:prstGeom>
            <a:noFill/>
            <a:ln w="9525">
              <a:noFill/>
              <a:miter lim="800000"/>
              <a:headEnd/>
              <a:tailEnd/>
            </a:ln>
          </p:spPr>
          <p:txBody>
            <a:bodyPr wrap="none" lIns="90470" tIns="44441" rIns="90470" bIns="44441">
              <a:spAutoFit/>
            </a:bodyPr>
            <a:lstStyle/>
            <a:p>
              <a:r>
                <a:rPr lang="zh-CN" altLang="en-US" sz="1800">
                  <a:latin typeface="微软雅黑" pitchFamily="34" charset="-122"/>
                  <a:ea typeface="微软雅黑" pitchFamily="34" charset="-122"/>
                </a:rPr>
                <a:t>低</a:t>
              </a:r>
            </a:p>
          </p:txBody>
        </p:sp>
        <p:sp>
          <p:nvSpPr>
            <p:cNvPr id="10" name="Rectangle 8"/>
            <p:cNvSpPr>
              <a:spLocks noChangeArrowheads="1"/>
            </p:cNvSpPr>
            <p:nvPr/>
          </p:nvSpPr>
          <p:spPr bwMode="auto">
            <a:xfrm>
              <a:off x="1141413" y="5624513"/>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1980</a:t>
              </a:r>
            </a:p>
          </p:txBody>
        </p:sp>
        <p:sp>
          <p:nvSpPr>
            <p:cNvPr id="11" name="Rectangle 9"/>
            <p:cNvSpPr>
              <a:spLocks noChangeArrowheads="1"/>
            </p:cNvSpPr>
            <p:nvPr/>
          </p:nvSpPr>
          <p:spPr bwMode="auto">
            <a:xfrm>
              <a:off x="2490788" y="5624513"/>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1985</a:t>
              </a:r>
            </a:p>
          </p:txBody>
        </p:sp>
        <p:sp>
          <p:nvSpPr>
            <p:cNvPr id="12" name="Rectangle 10"/>
            <p:cNvSpPr>
              <a:spLocks noChangeArrowheads="1"/>
            </p:cNvSpPr>
            <p:nvPr/>
          </p:nvSpPr>
          <p:spPr bwMode="auto">
            <a:xfrm>
              <a:off x="3892550" y="5624513"/>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1990</a:t>
              </a:r>
            </a:p>
          </p:txBody>
        </p:sp>
        <p:sp>
          <p:nvSpPr>
            <p:cNvPr id="13" name="Rectangle 11"/>
            <p:cNvSpPr>
              <a:spLocks noChangeArrowheads="1"/>
            </p:cNvSpPr>
            <p:nvPr/>
          </p:nvSpPr>
          <p:spPr bwMode="auto">
            <a:xfrm>
              <a:off x="5324475" y="5624513"/>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1995</a:t>
              </a:r>
            </a:p>
          </p:txBody>
        </p:sp>
        <p:sp>
          <p:nvSpPr>
            <p:cNvPr id="14" name="Rectangle 12"/>
            <p:cNvSpPr>
              <a:spLocks noChangeArrowheads="1"/>
            </p:cNvSpPr>
            <p:nvPr/>
          </p:nvSpPr>
          <p:spPr bwMode="auto">
            <a:xfrm>
              <a:off x="6727825" y="5624513"/>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2000</a:t>
              </a:r>
            </a:p>
          </p:txBody>
        </p:sp>
        <p:sp>
          <p:nvSpPr>
            <p:cNvPr id="15" name="Line 13"/>
            <p:cNvSpPr>
              <a:spLocks noChangeShapeType="1"/>
            </p:cNvSpPr>
            <p:nvPr/>
          </p:nvSpPr>
          <p:spPr bwMode="auto">
            <a:xfrm flipV="1">
              <a:off x="1873250" y="1717675"/>
              <a:ext cx="6697663" cy="31686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6" name="Oval 14"/>
            <p:cNvSpPr>
              <a:spLocks noChangeArrowheads="1"/>
            </p:cNvSpPr>
            <p:nvPr/>
          </p:nvSpPr>
          <p:spPr bwMode="auto">
            <a:xfrm>
              <a:off x="1817688" y="4810125"/>
              <a:ext cx="109537"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7" name="Oval 15"/>
            <p:cNvSpPr>
              <a:spLocks noChangeArrowheads="1"/>
            </p:cNvSpPr>
            <p:nvPr/>
          </p:nvSpPr>
          <p:spPr bwMode="auto">
            <a:xfrm>
              <a:off x="2505075" y="4491038"/>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8" name="Oval 16"/>
            <p:cNvSpPr>
              <a:spLocks noChangeArrowheads="1"/>
            </p:cNvSpPr>
            <p:nvPr/>
          </p:nvSpPr>
          <p:spPr bwMode="auto">
            <a:xfrm>
              <a:off x="2698750" y="440372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9" name="Oval 17"/>
            <p:cNvSpPr>
              <a:spLocks noChangeArrowheads="1"/>
            </p:cNvSpPr>
            <p:nvPr/>
          </p:nvSpPr>
          <p:spPr bwMode="auto">
            <a:xfrm>
              <a:off x="2876550" y="4314825"/>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0" name="Oval 18"/>
            <p:cNvSpPr>
              <a:spLocks noChangeArrowheads="1"/>
            </p:cNvSpPr>
            <p:nvPr/>
          </p:nvSpPr>
          <p:spPr bwMode="auto">
            <a:xfrm>
              <a:off x="3563938" y="39973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1" name="Oval 19"/>
            <p:cNvSpPr>
              <a:spLocks noChangeArrowheads="1"/>
            </p:cNvSpPr>
            <p:nvPr/>
          </p:nvSpPr>
          <p:spPr bwMode="auto">
            <a:xfrm>
              <a:off x="3921125" y="3832225"/>
              <a:ext cx="112713"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2" name="Oval 20"/>
            <p:cNvSpPr>
              <a:spLocks noChangeArrowheads="1"/>
            </p:cNvSpPr>
            <p:nvPr/>
          </p:nvSpPr>
          <p:spPr bwMode="auto">
            <a:xfrm>
              <a:off x="4171950" y="3703638"/>
              <a:ext cx="109538" cy="103187"/>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3" name="Oval 21"/>
            <p:cNvSpPr>
              <a:spLocks noChangeArrowheads="1"/>
            </p:cNvSpPr>
            <p:nvPr/>
          </p:nvSpPr>
          <p:spPr bwMode="auto">
            <a:xfrm>
              <a:off x="4419600" y="3589338"/>
              <a:ext cx="107950"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4" name="Oval 22"/>
            <p:cNvSpPr>
              <a:spLocks noChangeArrowheads="1"/>
            </p:cNvSpPr>
            <p:nvPr/>
          </p:nvSpPr>
          <p:spPr bwMode="auto">
            <a:xfrm>
              <a:off x="4665663" y="34766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5" name="Oval 23"/>
            <p:cNvSpPr>
              <a:spLocks noChangeArrowheads="1"/>
            </p:cNvSpPr>
            <p:nvPr/>
          </p:nvSpPr>
          <p:spPr bwMode="auto">
            <a:xfrm>
              <a:off x="4899025" y="3375025"/>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6" name="Line 24"/>
            <p:cNvSpPr>
              <a:spLocks noChangeShapeType="1"/>
            </p:cNvSpPr>
            <p:nvPr/>
          </p:nvSpPr>
          <p:spPr bwMode="auto">
            <a:xfrm>
              <a:off x="1858963" y="4918075"/>
              <a:ext cx="0" cy="457200"/>
            </a:xfrm>
            <a:prstGeom prst="line">
              <a:avLst/>
            </a:prstGeom>
            <a:noFill/>
            <a:ln w="12700">
              <a:solidFill>
                <a:srgbClr val="FFFF00"/>
              </a:solidFill>
              <a:prstDash val="sysDot"/>
              <a:round/>
              <a:headEnd/>
              <a:tailEnd/>
            </a:ln>
          </p:spPr>
          <p:txBody>
            <a:bodyPr wrap="none" anchor="ctr"/>
            <a:lstStyle/>
            <a:p>
              <a:endParaRPr lang="zh-CN" altLang="en-US"/>
            </a:p>
          </p:txBody>
        </p:sp>
        <p:sp>
          <p:nvSpPr>
            <p:cNvPr id="27" name="Rectangle 25"/>
            <p:cNvSpPr>
              <a:spLocks noChangeArrowheads="1"/>
            </p:cNvSpPr>
            <p:nvPr/>
          </p:nvSpPr>
          <p:spPr bwMode="auto">
            <a:xfrm>
              <a:off x="1816100" y="5200650"/>
              <a:ext cx="798260" cy="274416"/>
            </a:xfrm>
            <a:prstGeom prst="rect">
              <a:avLst/>
            </a:prstGeom>
            <a:noFill/>
            <a:ln w="9525">
              <a:noFill/>
              <a:miter lim="800000"/>
              <a:headEnd/>
              <a:tailEnd/>
            </a:ln>
          </p:spPr>
          <p:txBody>
            <a:bodyPr wrap="none" lIns="90470" tIns="44441" rIns="90470" bIns="44441">
              <a:spAutoFit/>
            </a:bodyPr>
            <a:lstStyle/>
            <a:p>
              <a:r>
                <a:rPr lang="zh-CN" altLang="en-US" sz="1200">
                  <a:latin typeface="微软雅黑" pitchFamily="34" charset="-122"/>
                  <a:ea typeface="微软雅黑" pitchFamily="34" charset="-122"/>
                </a:rPr>
                <a:t>密码猜测</a:t>
              </a:r>
            </a:p>
          </p:txBody>
        </p:sp>
        <p:sp>
          <p:nvSpPr>
            <p:cNvPr id="28" name="Line 26"/>
            <p:cNvSpPr>
              <a:spLocks noChangeShapeType="1"/>
            </p:cNvSpPr>
            <p:nvPr/>
          </p:nvSpPr>
          <p:spPr bwMode="auto">
            <a:xfrm>
              <a:off x="2560638" y="4562475"/>
              <a:ext cx="0" cy="558800"/>
            </a:xfrm>
            <a:prstGeom prst="line">
              <a:avLst/>
            </a:prstGeom>
            <a:noFill/>
            <a:ln w="12700">
              <a:solidFill>
                <a:srgbClr val="FFFF00"/>
              </a:solidFill>
              <a:prstDash val="sysDot"/>
              <a:round/>
              <a:headEnd/>
              <a:tailEnd/>
            </a:ln>
          </p:spPr>
          <p:txBody>
            <a:bodyPr wrap="none" anchor="ctr"/>
            <a:lstStyle/>
            <a:p>
              <a:endParaRPr lang="zh-CN" altLang="en-US"/>
            </a:p>
          </p:txBody>
        </p:sp>
        <p:sp>
          <p:nvSpPr>
            <p:cNvPr id="29" name="Rectangle 27"/>
            <p:cNvSpPr>
              <a:spLocks noChangeArrowheads="1"/>
            </p:cNvSpPr>
            <p:nvPr/>
          </p:nvSpPr>
          <p:spPr bwMode="auto">
            <a:xfrm>
              <a:off x="2532063" y="4946650"/>
              <a:ext cx="1413813" cy="274416"/>
            </a:xfrm>
            <a:prstGeom prst="rect">
              <a:avLst/>
            </a:prstGeom>
            <a:noFill/>
            <a:ln w="9525">
              <a:noFill/>
              <a:miter lim="800000"/>
              <a:headEnd/>
              <a:tailEnd/>
            </a:ln>
          </p:spPr>
          <p:txBody>
            <a:bodyPr wrap="none" lIns="90470" tIns="44441" rIns="90470" bIns="44441">
              <a:spAutoFit/>
            </a:bodyPr>
            <a:lstStyle/>
            <a:p>
              <a:r>
                <a:rPr lang="zh-CN" altLang="en-US" sz="1200">
                  <a:latin typeface="微软雅黑" pitchFamily="34" charset="-122"/>
                  <a:ea typeface="微软雅黑" pitchFamily="34" charset="-122"/>
                </a:rPr>
                <a:t>可自动复制的代码</a:t>
              </a:r>
            </a:p>
          </p:txBody>
        </p:sp>
        <p:sp>
          <p:nvSpPr>
            <p:cNvPr id="30" name="Line 28"/>
            <p:cNvSpPr>
              <a:spLocks noChangeShapeType="1"/>
            </p:cNvSpPr>
            <p:nvPr/>
          </p:nvSpPr>
          <p:spPr bwMode="auto">
            <a:xfrm>
              <a:off x="2752725" y="4448175"/>
              <a:ext cx="0" cy="431800"/>
            </a:xfrm>
            <a:prstGeom prst="line">
              <a:avLst/>
            </a:prstGeom>
            <a:noFill/>
            <a:ln w="12700">
              <a:solidFill>
                <a:srgbClr val="FFFF00"/>
              </a:solidFill>
              <a:prstDash val="sysDot"/>
              <a:round/>
              <a:headEnd/>
              <a:tailEnd/>
            </a:ln>
          </p:spPr>
          <p:txBody>
            <a:bodyPr wrap="none" anchor="ctr"/>
            <a:lstStyle/>
            <a:p>
              <a:endParaRPr lang="zh-CN" altLang="en-US"/>
            </a:p>
          </p:txBody>
        </p:sp>
        <p:sp>
          <p:nvSpPr>
            <p:cNvPr id="31" name="Rectangle 29"/>
            <p:cNvSpPr>
              <a:spLocks noChangeArrowheads="1"/>
            </p:cNvSpPr>
            <p:nvPr/>
          </p:nvSpPr>
          <p:spPr bwMode="auto">
            <a:xfrm>
              <a:off x="2722563" y="4679950"/>
              <a:ext cx="798260" cy="274416"/>
            </a:xfrm>
            <a:prstGeom prst="rect">
              <a:avLst/>
            </a:prstGeom>
            <a:noFill/>
            <a:ln w="9525">
              <a:noFill/>
              <a:miter lim="800000"/>
              <a:headEnd/>
              <a:tailEnd/>
            </a:ln>
          </p:spPr>
          <p:txBody>
            <a:bodyPr wrap="none" lIns="90470" tIns="44441" rIns="90470" bIns="44441">
              <a:spAutoFit/>
            </a:bodyPr>
            <a:lstStyle/>
            <a:p>
              <a:r>
                <a:rPr lang="zh-CN" altLang="en-US" sz="1200">
                  <a:latin typeface="微软雅黑" pitchFamily="34" charset="-122"/>
                  <a:ea typeface="微软雅黑" pitchFamily="34" charset="-122"/>
                </a:rPr>
                <a:t>密码破解</a:t>
              </a:r>
            </a:p>
          </p:txBody>
        </p:sp>
        <p:sp>
          <p:nvSpPr>
            <p:cNvPr id="32" name="Rectangle 30"/>
            <p:cNvSpPr>
              <a:spLocks noChangeArrowheads="1"/>
            </p:cNvSpPr>
            <p:nvPr/>
          </p:nvSpPr>
          <p:spPr bwMode="auto">
            <a:xfrm>
              <a:off x="3066014" y="4413250"/>
              <a:ext cx="1259925"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利用已知的漏洞</a:t>
              </a:r>
            </a:p>
          </p:txBody>
        </p:sp>
        <p:sp>
          <p:nvSpPr>
            <p:cNvPr id="33" name="Line 31"/>
            <p:cNvSpPr>
              <a:spLocks noChangeShapeType="1"/>
            </p:cNvSpPr>
            <p:nvPr/>
          </p:nvSpPr>
          <p:spPr bwMode="auto">
            <a:xfrm>
              <a:off x="2932113" y="4371975"/>
              <a:ext cx="0" cy="215900"/>
            </a:xfrm>
            <a:prstGeom prst="line">
              <a:avLst/>
            </a:prstGeom>
            <a:noFill/>
            <a:ln w="12700">
              <a:solidFill>
                <a:srgbClr val="FFFF00"/>
              </a:solidFill>
              <a:prstDash val="sysDot"/>
              <a:round/>
              <a:headEnd/>
              <a:tailEnd/>
            </a:ln>
          </p:spPr>
          <p:txBody>
            <a:bodyPr wrap="none" anchor="ctr"/>
            <a:lstStyle/>
            <a:p>
              <a:endParaRPr lang="zh-CN" altLang="en-US"/>
            </a:p>
          </p:txBody>
        </p:sp>
        <p:sp>
          <p:nvSpPr>
            <p:cNvPr id="34" name="Line 32"/>
            <p:cNvSpPr>
              <a:spLocks noChangeShapeType="1"/>
            </p:cNvSpPr>
            <p:nvPr/>
          </p:nvSpPr>
          <p:spPr bwMode="auto">
            <a:xfrm>
              <a:off x="3617913" y="3876675"/>
              <a:ext cx="0" cy="114300"/>
            </a:xfrm>
            <a:prstGeom prst="line">
              <a:avLst/>
            </a:prstGeom>
            <a:noFill/>
            <a:ln w="12700">
              <a:solidFill>
                <a:srgbClr val="FFFF00"/>
              </a:solidFill>
              <a:prstDash val="sysDot"/>
              <a:round/>
              <a:headEnd/>
              <a:tailEnd/>
            </a:ln>
          </p:spPr>
          <p:txBody>
            <a:bodyPr wrap="none" anchor="ctr"/>
            <a:lstStyle/>
            <a:p>
              <a:endParaRPr lang="zh-CN" altLang="en-US"/>
            </a:p>
          </p:txBody>
        </p:sp>
        <p:sp>
          <p:nvSpPr>
            <p:cNvPr id="35" name="Rectangle 33"/>
            <p:cNvSpPr>
              <a:spLocks noChangeArrowheads="1"/>
            </p:cNvSpPr>
            <p:nvPr/>
          </p:nvSpPr>
          <p:spPr bwMode="auto">
            <a:xfrm>
              <a:off x="2562677" y="3765550"/>
              <a:ext cx="1106037"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破坏审计系统</a:t>
              </a:r>
            </a:p>
          </p:txBody>
        </p:sp>
        <p:sp>
          <p:nvSpPr>
            <p:cNvPr id="36" name="Line 34"/>
            <p:cNvSpPr>
              <a:spLocks noChangeShapeType="1"/>
            </p:cNvSpPr>
            <p:nvPr/>
          </p:nvSpPr>
          <p:spPr bwMode="auto">
            <a:xfrm>
              <a:off x="3962400" y="3648075"/>
              <a:ext cx="0" cy="190500"/>
            </a:xfrm>
            <a:prstGeom prst="line">
              <a:avLst/>
            </a:prstGeom>
            <a:noFill/>
            <a:ln w="12700">
              <a:solidFill>
                <a:srgbClr val="FFFF00"/>
              </a:solidFill>
              <a:prstDash val="sysDot"/>
              <a:round/>
              <a:headEnd/>
              <a:tailEnd/>
            </a:ln>
          </p:spPr>
          <p:txBody>
            <a:bodyPr wrap="none" anchor="ctr"/>
            <a:lstStyle/>
            <a:p>
              <a:endParaRPr lang="zh-CN" altLang="en-US"/>
            </a:p>
          </p:txBody>
        </p:sp>
        <p:sp>
          <p:nvSpPr>
            <p:cNvPr id="37" name="Rectangle 35"/>
            <p:cNvSpPr>
              <a:spLocks noChangeArrowheads="1"/>
            </p:cNvSpPr>
            <p:nvPr/>
          </p:nvSpPr>
          <p:spPr bwMode="auto">
            <a:xfrm>
              <a:off x="3521130" y="3536950"/>
              <a:ext cx="490484"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后门</a:t>
              </a:r>
            </a:p>
          </p:txBody>
        </p:sp>
        <p:sp>
          <p:nvSpPr>
            <p:cNvPr id="38" name="Line 36"/>
            <p:cNvSpPr>
              <a:spLocks noChangeShapeType="1"/>
            </p:cNvSpPr>
            <p:nvPr/>
          </p:nvSpPr>
          <p:spPr bwMode="auto">
            <a:xfrm flipV="1">
              <a:off x="4227513" y="3724275"/>
              <a:ext cx="0" cy="660400"/>
            </a:xfrm>
            <a:prstGeom prst="line">
              <a:avLst/>
            </a:prstGeom>
            <a:noFill/>
            <a:ln w="12700">
              <a:solidFill>
                <a:srgbClr val="FFFF00"/>
              </a:solidFill>
              <a:prstDash val="sysDot"/>
              <a:round/>
              <a:headEnd/>
              <a:tailEnd/>
            </a:ln>
          </p:spPr>
          <p:txBody>
            <a:bodyPr wrap="none" anchor="ctr"/>
            <a:lstStyle/>
            <a:p>
              <a:endParaRPr lang="zh-CN" altLang="en-US"/>
            </a:p>
          </p:txBody>
        </p:sp>
        <p:sp>
          <p:nvSpPr>
            <p:cNvPr id="39" name="Rectangle 37"/>
            <p:cNvSpPr>
              <a:spLocks noChangeArrowheads="1"/>
            </p:cNvSpPr>
            <p:nvPr/>
          </p:nvSpPr>
          <p:spPr bwMode="auto">
            <a:xfrm>
              <a:off x="4183063" y="3994150"/>
              <a:ext cx="798260" cy="274474"/>
            </a:xfrm>
            <a:prstGeom prst="rect">
              <a:avLst/>
            </a:prstGeom>
            <a:noFill/>
            <a:ln w="9525">
              <a:noFill/>
              <a:miter lim="800000"/>
              <a:headEnd/>
              <a:tailEnd/>
            </a:ln>
          </p:spPr>
          <p:txBody>
            <a:bodyPr wrap="none" lIns="90470" tIns="44441" rIns="90470" bIns="44441">
              <a:spAutoFit/>
            </a:bodyPr>
            <a:lstStyle/>
            <a:p>
              <a:r>
                <a:rPr lang="zh-CN" altLang="en-US" sz="1200">
                  <a:latin typeface="微软雅黑" pitchFamily="34" charset="-122"/>
                  <a:ea typeface="微软雅黑" pitchFamily="34" charset="-122"/>
                </a:rPr>
                <a:t>会话劫持</a:t>
              </a:r>
            </a:p>
          </p:txBody>
        </p:sp>
        <p:sp>
          <p:nvSpPr>
            <p:cNvPr id="40" name="Line 38"/>
            <p:cNvSpPr>
              <a:spLocks noChangeShapeType="1"/>
            </p:cNvSpPr>
            <p:nvPr/>
          </p:nvSpPr>
          <p:spPr bwMode="auto">
            <a:xfrm>
              <a:off x="4475163" y="3000375"/>
              <a:ext cx="0" cy="584200"/>
            </a:xfrm>
            <a:prstGeom prst="line">
              <a:avLst/>
            </a:prstGeom>
            <a:noFill/>
            <a:ln w="12700">
              <a:solidFill>
                <a:srgbClr val="FFFF00"/>
              </a:solidFill>
              <a:prstDash val="sysDot"/>
              <a:round/>
              <a:headEnd/>
              <a:tailEnd/>
            </a:ln>
          </p:spPr>
          <p:txBody>
            <a:bodyPr wrap="none" anchor="ctr"/>
            <a:lstStyle/>
            <a:p>
              <a:endParaRPr lang="zh-CN" altLang="en-US"/>
            </a:p>
          </p:txBody>
        </p:sp>
        <p:sp>
          <p:nvSpPr>
            <p:cNvPr id="41" name="Rectangle 39"/>
            <p:cNvSpPr>
              <a:spLocks noChangeArrowheads="1"/>
            </p:cNvSpPr>
            <p:nvPr/>
          </p:nvSpPr>
          <p:spPr bwMode="auto">
            <a:xfrm>
              <a:off x="3778503" y="2889250"/>
              <a:ext cx="798260"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擦除痕迹</a:t>
              </a:r>
            </a:p>
          </p:txBody>
        </p:sp>
        <p:sp>
          <p:nvSpPr>
            <p:cNvPr id="42" name="Line 40"/>
            <p:cNvSpPr>
              <a:spLocks noChangeShapeType="1"/>
            </p:cNvSpPr>
            <p:nvPr/>
          </p:nvSpPr>
          <p:spPr bwMode="auto">
            <a:xfrm>
              <a:off x="4721225" y="2720975"/>
              <a:ext cx="0" cy="774700"/>
            </a:xfrm>
            <a:prstGeom prst="line">
              <a:avLst/>
            </a:prstGeom>
            <a:noFill/>
            <a:ln w="12700">
              <a:solidFill>
                <a:srgbClr val="FFFF00"/>
              </a:solidFill>
              <a:prstDash val="sysDot"/>
              <a:round/>
              <a:headEnd/>
              <a:tailEnd/>
            </a:ln>
          </p:spPr>
          <p:txBody>
            <a:bodyPr wrap="none" anchor="ctr"/>
            <a:lstStyle/>
            <a:p>
              <a:endParaRPr lang="zh-CN" altLang="en-US"/>
            </a:p>
          </p:txBody>
        </p:sp>
        <p:sp>
          <p:nvSpPr>
            <p:cNvPr id="43" name="Rectangle 41"/>
            <p:cNvSpPr>
              <a:spLocks noChangeArrowheads="1"/>
            </p:cNvSpPr>
            <p:nvPr/>
          </p:nvSpPr>
          <p:spPr bwMode="auto">
            <a:xfrm>
              <a:off x="4292655" y="2609850"/>
              <a:ext cx="490484"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臭探</a:t>
              </a:r>
            </a:p>
          </p:txBody>
        </p:sp>
        <p:sp>
          <p:nvSpPr>
            <p:cNvPr id="44" name="Line 42"/>
            <p:cNvSpPr>
              <a:spLocks noChangeShapeType="1"/>
            </p:cNvSpPr>
            <p:nvPr/>
          </p:nvSpPr>
          <p:spPr bwMode="auto">
            <a:xfrm>
              <a:off x="4954588" y="2428875"/>
              <a:ext cx="0" cy="1003300"/>
            </a:xfrm>
            <a:prstGeom prst="line">
              <a:avLst/>
            </a:prstGeom>
            <a:noFill/>
            <a:ln w="12700">
              <a:solidFill>
                <a:srgbClr val="FFFF00"/>
              </a:solidFill>
              <a:prstDash val="sysDot"/>
              <a:round/>
              <a:headEnd/>
              <a:tailEnd/>
            </a:ln>
          </p:spPr>
          <p:txBody>
            <a:bodyPr wrap="none" anchor="ctr"/>
            <a:lstStyle/>
            <a:p>
              <a:endParaRPr lang="zh-CN" altLang="en-US"/>
            </a:p>
          </p:txBody>
        </p:sp>
        <p:sp>
          <p:nvSpPr>
            <p:cNvPr id="45" name="Rectangle 43"/>
            <p:cNvSpPr>
              <a:spLocks noChangeArrowheads="1"/>
            </p:cNvSpPr>
            <p:nvPr/>
          </p:nvSpPr>
          <p:spPr bwMode="auto">
            <a:xfrm>
              <a:off x="4356254" y="2332038"/>
              <a:ext cx="644372"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包欺骗</a:t>
              </a:r>
            </a:p>
          </p:txBody>
        </p:sp>
        <p:sp>
          <p:nvSpPr>
            <p:cNvPr id="46" name="Oval 44"/>
            <p:cNvSpPr>
              <a:spLocks noChangeArrowheads="1"/>
            </p:cNvSpPr>
            <p:nvPr/>
          </p:nvSpPr>
          <p:spPr bwMode="auto">
            <a:xfrm>
              <a:off x="5505450" y="308292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47" name="Line 45"/>
            <p:cNvSpPr>
              <a:spLocks noChangeShapeType="1"/>
            </p:cNvSpPr>
            <p:nvPr/>
          </p:nvSpPr>
          <p:spPr bwMode="auto">
            <a:xfrm>
              <a:off x="5559425" y="3165475"/>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48" name="Rectangle 46"/>
            <p:cNvSpPr>
              <a:spLocks noChangeArrowheads="1"/>
            </p:cNvSpPr>
            <p:nvPr/>
          </p:nvSpPr>
          <p:spPr bwMode="auto">
            <a:xfrm>
              <a:off x="5528452" y="3322638"/>
              <a:ext cx="1072373" cy="274416"/>
            </a:xfrm>
            <a:prstGeom prst="rect">
              <a:avLst/>
            </a:prstGeom>
            <a:noFill/>
            <a:ln w="9525">
              <a:noFill/>
              <a:miter lim="800000"/>
              <a:headEnd/>
              <a:tailEnd/>
            </a:ln>
          </p:spPr>
          <p:txBody>
            <a:bodyPr wrap="none" lIns="90470" tIns="44441" rIns="90470" bIns="44441">
              <a:spAutoFit/>
            </a:bodyPr>
            <a:lstStyle/>
            <a:p>
              <a:pPr algn="r"/>
              <a:r>
                <a:rPr lang="en-US" altLang="zh-CN" sz="1200">
                  <a:latin typeface="微软雅黑" pitchFamily="34" charset="-122"/>
                  <a:ea typeface="微软雅黑" pitchFamily="34" charset="-122"/>
                </a:rPr>
                <a:t>GUI</a:t>
              </a:r>
              <a:r>
                <a:rPr lang="zh-CN" altLang="en-US" sz="1200">
                  <a:latin typeface="微软雅黑" pitchFamily="34" charset="-122"/>
                  <a:ea typeface="微软雅黑" pitchFamily="34" charset="-122"/>
                </a:rPr>
                <a:t>远程控制</a:t>
              </a:r>
            </a:p>
          </p:txBody>
        </p:sp>
        <p:sp>
          <p:nvSpPr>
            <p:cNvPr id="49" name="Oval 47"/>
            <p:cNvSpPr>
              <a:spLocks noChangeArrowheads="1"/>
            </p:cNvSpPr>
            <p:nvPr/>
          </p:nvSpPr>
          <p:spPr bwMode="auto">
            <a:xfrm>
              <a:off x="5821363" y="2943225"/>
              <a:ext cx="109537"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0" name="Line 48"/>
            <p:cNvSpPr>
              <a:spLocks noChangeShapeType="1"/>
            </p:cNvSpPr>
            <p:nvPr/>
          </p:nvSpPr>
          <p:spPr bwMode="auto">
            <a:xfrm>
              <a:off x="5876925" y="2987675"/>
              <a:ext cx="0" cy="303213"/>
            </a:xfrm>
            <a:prstGeom prst="line">
              <a:avLst/>
            </a:prstGeom>
            <a:noFill/>
            <a:ln w="12700">
              <a:solidFill>
                <a:schemeClr val="tx1"/>
              </a:solidFill>
              <a:prstDash val="sysDot"/>
              <a:round/>
              <a:headEnd/>
              <a:tailEnd/>
            </a:ln>
          </p:spPr>
          <p:txBody>
            <a:bodyPr wrap="none" anchor="ctr"/>
            <a:lstStyle/>
            <a:p>
              <a:endParaRPr lang="zh-CN" altLang="en-US"/>
            </a:p>
          </p:txBody>
        </p:sp>
        <p:sp>
          <p:nvSpPr>
            <p:cNvPr id="51" name="Rectangle 49"/>
            <p:cNvSpPr>
              <a:spLocks noChangeArrowheads="1"/>
            </p:cNvSpPr>
            <p:nvPr/>
          </p:nvSpPr>
          <p:spPr bwMode="auto">
            <a:xfrm>
              <a:off x="5944052" y="3060700"/>
              <a:ext cx="1106037"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自动探测扫描</a:t>
              </a:r>
            </a:p>
          </p:txBody>
        </p:sp>
        <p:sp>
          <p:nvSpPr>
            <p:cNvPr id="52" name="Oval 50"/>
            <p:cNvSpPr>
              <a:spLocks noChangeArrowheads="1"/>
            </p:cNvSpPr>
            <p:nvPr/>
          </p:nvSpPr>
          <p:spPr bwMode="auto">
            <a:xfrm>
              <a:off x="6302375" y="2713038"/>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3" name="Oval 51"/>
            <p:cNvSpPr>
              <a:spLocks noChangeArrowheads="1"/>
            </p:cNvSpPr>
            <p:nvPr/>
          </p:nvSpPr>
          <p:spPr bwMode="auto">
            <a:xfrm>
              <a:off x="6688138" y="25368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4" name="Line 52"/>
            <p:cNvSpPr>
              <a:spLocks noChangeShapeType="1"/>
            </p:cNvSpPr>
            <p:nvPr/>
          </p:nvSpPr>
          <p:spPr bwMode="auto">
            <a:xfrm>
              <a:off x="6365875" y="2400300"/>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55" name="Line 53"/>
            <p:cNvSpPr>
              <a:spLocks noChangeShapeType="1"/>
            </p:cNvSpPr>
            <p:nvPr/>
          </p:nvSpPr>
          <p:spPr bwMode="auto">
            <a:xfrm>
              <a:off x="6734175" y="2603500"/>
              <a:ext cx="0" cy="401638"/>
            </a:xfrm>
            <a:prstGeom prst="line">
              <a:avLst/>
            </a:prstGeom>
            <a:noFill/>
            <a:ln w="12700">
              <a:solidFill>
                <a:srgbClr val="FFFF00"/>
              </a:solidFill>
              <a:prstDash val="sysDot"/>
              <a:round/>
              <a:headEnd/>
              <a:tailEnd/>
            </a:ln>
          </p:spPr>
          <p:txBody>
            <a:bodyPr wrap="none" anchor="ctr"/>
            <a:lstStyle/>
            <a:p>
              <a:endParaRPr lang="zh-CN" altLang="en-US"/>
            </a:p>
          </p:txBody>
        </p:sp>
        <p:sp>
          <p:nvSpPr>
            <p:cNvPr id="56" name="Rectangle 54"/>
            <p:cNvSpPr>
              <a:spLocks noChangeArrowheads="1"/>
            </p:cNvSpPr>
            <p:nvPr/>
          </p:nvSpPr>
          <p:spPr bwMode="auto">
            <a:xfrm>
              <a:off x="5621590" y="2332038"/>
              <a:ext cx="798260"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拒绝服务</a:t>
              </a:r>
            </a:p>
          </p:txBody>
        </p:sp>
        <p:sp>
          <p:nvSpPr>
            <p:cNvPr id="57" name="Rectangle 55"/>
            <p:cNvSpPr>
              <a:spLocks noChangeArrowheads="1"/>
            </p:cNvSpPr>
            <p:nvPr/>
          </p:nvSpPr>
          <p:spPr bwMode="auto">
            <a:xfrm>
              <a:off x="6275388" y="2806700"/>
              <a:ext cx="990600" cy="274416"/>
            </a:xfrm>
            <a:prstGeom prst="rect">
              <a:avLst/>
            </a:prstGeom>
            <a:noFill/>
            <a:ln w="9525">
              <a:noFill/>
              <a:miter lim="800000"/>
              <a:headEnd/>
              <a:tailEnd/>
            </a:ln>
          </p:spPr>
          <p:txBody>
            <a:bodyPr lIns="90470" tIns="44441" rIns="90470" bIns="44441">
              <a:spAutoFit/>
            </a:bodyPr>
            <a:lstStyle/>
            <a:p>
              <a:pPr algn="r"/>
              <a:r>
                <a:rPr lang="en-US" altLang="zh-CN" sz="1200">
                  <a:latin typeface="微软雅黑" pitchFamily="34" charset="-122"/>
                  <a:ea typeface="微软雅黑" pitchFamily="34" charset="-122"/>
                </a:rPr>
                <a:t>www </a:t>
              </a:r>
              <a:r>
                <a:rPr lang="zh-CN" altLang="en-US" sz="1200">
                  <a:latin typeface="微软雅黑" pitchFamily="34" charset="-122"/>
                  <a:ea typeface="微软雅黑" pitchFamily="34" charset="-122"/>
                </a:rPr>
                <a:t>攻击</a:t>
              </a:r>
            </a:p>
          </p:txBody>
        </p:sp>
        <p:sp>
          <p:nvSpPr>
            <p:cNvPr id="58" name="Rectangle 56"/>
            <p:cNvSpPr>
              <a:spLocks noChangeArrowheads="1"/>
            </p:cNvSpPr>
            <p:nvPr/>
          </p:nvSpPr>
          <p:spPr bwMode="auto">
            <a:xfrm>
              <a:off x="6365875" y="5041900"/>
              <a:ext cx="871538" cy="363538"/>
            </a:xfrm>
            <a:prstGeom prst="rect">
              <a:avLst/>
            </a:prstGeom>
            <a:noFill/>
            <a:ln w="9525">
              <a:noFill/>
              <a:miter lim="800000"/>
              <a:headEnd/>
              <a:tailEnd/>
            </a:ln>
          </p:spPr>
          <p:txBody>
            <a:bodyPr wrap="none" lIns="90470" tIns="44441" rIns="90470" bIns="44441">
              <a:spAutoFit/>
            </a:bodyPr>
            <a:lstStyle/>
            <a:p>
              <a:r>
                <a:rPr lang="zh-CN" altLang="en-US" sz="1800">
                  <a:latin typeface="微软雅黑" pitchFamily="34" charset="-122"/>
                  <a:ea typeface="微软雅黑" pitchFamily="34" charset="-122"/>
                </a:rPr>
                <a:t>攻击者</a:t>
              </a:r>
            </a:p>
          </p:txBody>
        </p:sp>
        <p:sp>
          <p:nvSpPr>
            <p:cNvPr id="59" name="Rectangle 57"/>
            <p:cNvSpPr>
              <a:spLocks noChangeArrowheads="1"/>
            </p:cNvSpPr>
            <p:nvPr/>
          </p:nvSpPr>
          <p:spPr bwMode="auto">
            <a:xfrm>
              <a:off x="1465263" y="1814513"/>
              <a:ext cx="1481137" cy="363537"/>
            </a:xfrm>
            <a:prstGeom prst="rect">
              <a:avLst/>
            </a:prstGeom>
            <a:noFill/>
            <a:ln w="9525">
              <a:noFill/>
              <a:miter lim="800000"/>
              <a:headEnd/>
              <a:tailEnd/>
            </a:ln>
          </p:spPr>
          <p:txBody>
            <a:bodyPr lIns="90470" tIns="44441" rIns="90470" bIns="44441">
              <a:spAutoFit/>
            </a:bodyPr>
            <a:lstStyle/>
            <a:p>
              <a:r>
                <a:rPr lang="zh-CN" altLang="en-US" sz="1800">
                  <a:latin typeface="微软雅黑" pitchFamily="34" charset="-122"/>
                  <a:ea typeface="微软雅黑" pitchFamily="34" charset="-122"/>
                </a:rPr>
                <a:t>入侵者技术</a:t>
              </a:r>
            </a:p>
          </p:txBody>
        </p:sp>
        <p:sp>
          <p:nvSpPr>
            <p:cNvPr id="60" name="Rectangle 58"/>
            <p:cNvSpPr>
              <a:spLocks noChangeArrowheads="1"/>
            </p:cNvSpPr>
            <p:nvPr/>
          </p:nvSpPr>
          <p:spPr bwMode="auto">
            <a:xfrm>
              <a:off x="1444625" y="3925888"/>
              <a:ext cx="1101725" cy="363537"/>
            </a:xfrm>
            <a:prstGeom prst="rect">
              <a:avLst/>
            </a:prstGeom>
            <a:noFill/>
            <a:ln w="9525">
              <a:noFill/>
              <a:miter lim="800000"/>
              <a:headEnd/>
              <a:tailEnd/>
            </a:ln>
          </p:spPr>
          <p:txBody>
            <a:bodyPr wrap="none" lIns="90470" tIns="44441" rIns="90470" bIns="44441">
              <a:spAutoFit/>
            </a:bodyPr>
            <a:lstStyle/>
            <a:p>
              <a:r>
                <a:rPr lang="zh-CN" altLang="en-US" sz="1800">
                  <a:latin typeface="微软雅黑" pitchFamily="34" charset="-122"/>
                  <a:ea typeface="微软雅黑" pitchFamily="34" charset="-122"/>
                </a:rPr>
                <a:t>攻击手法</a:t>
              </a:r>
            </a:p>
          </p:txBody>
        </p:sp>
        <p:sp>
          <p:nvSpPr>
            <p:cNvPr id="61" name="Line 59"/>
            <p:cNvSpPr>
              <a:spLocks noChangeShapeType="1"/>
            </p:cNvSpPr>
            <p:nvPr/>
          </p:nvSpPr>
          <p:spPr bwMode="auto">
            <a:xfrm>
              <a:off x="6999288" y="1968500"/>
              <a:ext cx="0" cy="474663"/>
            </a:xfrm>
            <a:prstGeom prst="line">
              <a:avLst/>
            </a:prstGeom>
            <a:noFill/>
            <a:ln w="12700">
              <a:solidFill>
                <a:srgbClr val="FFFF00"/>
              </a:solidFill>
              <a:prstDash val="sysDot"/>
              <a:round/>
              <a:headEnd/>
              <a:tailEnd/>
            </a:ln>
          </p:spPr>
          <p:txBody>
            <a:bodyPr wrap="none" anchor="ctr"/>
            <a:lstStyle/>
            <a:p>
              <a:endParaRPr lang="zh-CN" altLang="en-US"/>
            </a:p>
          </p:txBody>
        </p:sp>
        <p:sp>
          <p:nvSpPr>
            <p:cNvPr id="62" name="Rectangle 60"/>
            <p:cNvSpPr>
              <a:spLocks noChangeArrowheads="1"/>
            </p:cNvSpPr>
            <p:nvPr/>
          </p:nvSpPr>
          <p:spPr bwMode="auto">
            <a:xfrm>
              <a:off x="5045075" y="1858963"/>
              <a:ext cx="1981200" cy="274416"/>
            </a:xfrm>
            <a:prstGeom prst="rect">
              <a:avLst/>
            </a:prstGeom>
            <a:noFill/>
            <a:ln w="9525">
              <a:noFill/>
              <a:miter lim="800000"/>
              <a:headEnd/>
              <a:tailEnd/>
            </a:ln>
          </p:spPr>
          <p:txBody>
            <a:bodyPr lIns="90470" tIns="44441" rIns="90470" bIns="44441">
              <a:spAutoFit/>
            </a:bodyPr>
            <a:lstStyle/>
            <a:p>
              <a:pPr algn="r"/>
              <a:r>
                <a:rPr lang="zh-CN" altLang="en-US" sz="1200">
                  <a:latin typeface="微软雅黑" pitchFamily="34" charset="-122"/>
                  <a:ea typeface="微软雅黑" pitchFamily="34" charset="-122"/>
                </a:rPr>
                <a:t>半开放隐蔽扫描</a:t>
              </a:r>
            </a:p>
          </p:txBody>
        </p:sp>
        <p:sp>
          <p:nvSpPr>
            <p:cNvPr id="63" name="Oval 61"/>
            <p:cNvSpPr>
              <a:spLocks noChangeArrowheads="1"/>
            </p:cNvSpPr>
            <p:nvPr/>
          </p:nvSpPr>
          <p:spPr bwMode="auto">
            <a:xfrm>
              <a:off x="6954838" y="2400300"/>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64" name="Oval 62"/>
            <p:cNvSpPr>
              <a:spLocks noChangeArrowheads="1"/>
            </p:cNvSpPr>
            <p:nvPr/>
          </p:nvSpPr>
          <p:spPr bwMode="auto">
            <a:xfrm>
              <a:off x="3744913" y="3925888"/>
              <a:ext cx="114300"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65" name="Line 63"/>
            <p:cNvSpPr>
              <a:spLocks noChangeShapeType="1"/>
            </p:cNvSpPr>
            <p:nvPr/>
          </p:nvSpPr>
          <p:spPr bwMode="auto">
            <a:xfrm>
              <a:off x="3798888" y="4025900"/>
              <a:ext cx="0" cy="190500"/>
            </a:xfrm>
            <a:prstGeom prst="line">
              <a:avLst/>
            </a:prstGeom>
            <a:noFill/>
            <a:ln w="12700">
              <a:solidFill>
                <a:srgbClr val="FFFF00"/>
              </a:solidFill>
              <a:prstDash val="sysDot"/>
              <a:round/>
              <a:headEnd/>
              <a:tailEnd/>
            </a:ln>
          </p:spPr>
          <p:txBody>
            <a:bodyPr wrap="none" anchor="ctr"/>
            <a:lstStyle/>
            <a:p>
              <a:endParaRPr lang="zh-CN" altLang="en-US"/>
            </a:p>
          </p:txBody>
        </p:sp>
        <p:sp>
          <p:nvSpPr>
            <p:cNvPr id="66" name="Rectangle 64"/>
            <p:cNvSpPr>
              <a:spLocks noChangeArrowheads="1"/>
            </p:cNvSpPr>
            <p:nvPr/>
          </p:nvSpPr>
          <p:spPr bwMode="auto">
            <a:xfrm>
              <a:off x="3299177" y="4160838"/>
              <a:ext cx="952148"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控制台入侵</a:t>
              </a:r>
            </a:p>
          </p:txBody>
        </p:sp>
        <p:sp>
          <p:nvSpPr>
            <p:cNvPr id="67" name="Line 65"/>
            <p:cNvSpPr>
              <a:spLocks noChangeShapeType="1"/>
            </p:cNvSpPr>
            <p:nvPr/>
          </p:nvSpPr>
          <p:spPr bwMode="auto">
            <a:xfrm>
              <a:off x="4864100" y="3500438"/>
              <a:ext cx="0" cy="428625"/>
            </a:xfrm>
            <a:prstGeom prst="line">
              <a:avLst/>
            </a:prstGeom>
            <a:noFill/>
            <a:ln w="12700">
              <a:solidFill>
                <a:srgbClr val="FFFF00"/>
              </a:solidFill>
              <a:prstDash val="sysDot"/>
              <a:round/>
              <a:headEnd/>
              <a:tailEnd/>
            </a:ln>
          </p:spPr>
          <p:txBody>
            <a:bodyPr wrap="none" anchor="ctr"/>
            <a:lstStyle/>
            <a:p>
              <a:endParaRPr lang="zh-CN" altLang="en-US"/>
            </a:p>
          </p:txBody>
        </p:sp>
        <p:sp>
          <p:nvSpPr>
            <p:cNvPr id="68" name="Rectangle 66"/>
            <p:cNvSpPr>
              <a:spLocks noChangeArrowheads="1"/>
            </p:cNvSpPr>
            <p:nvPr/>
          </p:nvSpPr>
          <p:spPr bwMode="auto">
            <a:xfrm>
              <a:off x="5118552" y="3743325"/>
              <a:ext cx="1106037" cy="274416"/>
            </a:xfrm>
            <a:prstGeom prst="rect">
              <a:avLst/>
            </a:prstGeom>
            <a:noFill/>
            <a:ln w="9525">
              <a:noFill/>
              <a:miter lim="800000"/>
              <a:headEnd/>
              <a:tailEnd/>
            </a:ln>
          </p:spPr>
          <p:txBody>
            <a:bodyPr wrap="none" lIns="90470" tIns="44441" rIns="90470" bIns="44441">
              <a:spAutoFit/>
            </a:bodyPr>
            <a:lstStyle/>
            <a:p>
              <a:pPr algn="r"/>
              <a:r>
                <a:rPr lang="zh-CN" altLang="en-US" sz="1200">
                  <a:latin typeface="微软雅黑" pitchFamily="34" charset="-122"/>
                  <a:ea typeface="微软雅黑" pitchFamily="34" charset="-122"/>
                </a:rPr>
                <a:t>检测网络管理</a:t>
              </a:r>
            </a:p>
          </p:txBody>
        </p:sp>
        <p:sp>
          <p:nvSpPr>
            <p:cNvPr id="69" name="Oval 67"/>
            <p:cNvSpPr>
              <a:spLocks noChangeArrowheads="1"/>
            </p:cNvSpPr>
            <p:nvPr/>
          </p:nvSpPr>
          <p:spPr bwMode="auto">
            <a:xfrm>
              <a:off x="4787900" y="3435350"/>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0" name="Oval 68"/>
            <p:cNvSpPr>
              <a:spLocks noChangeArrowheads="1"/>
            </p:cNvSpPr>
            <p:nvPr/>
          </p:nvSpPr>
          <p:spPr bwMode="auto">
            <a:xfrm>
              <a:off x="7183438" y="2298700"/>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1" name="Line 69"/>
            <p:cNvSpPr>
              <a:spLocks noChangeShapeType="1"/>
            </p:cNvSpPr>
            <p:nvPr/>
          </p:nvSpPr>
          <p:spPr bwMode="auto">
            <a:xfrm flipH="1">
              <a:off x="7265988" y="2374900"/>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72" name="Rectangle 70"/>
            <p:cNvSpPr>
              <a:spLocks noChangeArrowheads="1"/>
            </p:cNvSpPr>
            <p:nvPr/>
          </p:nvSpPr>
          <p:spPr bwMode="auto">
            <a:xfrm>
              <a:off x="6770688" y="2527300"/>
              <a:ext cx="1160462" cy="274416"/>
            </a:xfrm>
            <a:prstGeom prst="rect">
              <a:avLst/>
            </a:prstGeom>
            <a:noFill/>
            <a:ln w="9525">
              <a:noFill/>
              <a:miter lim="800000"/>
              <a:headEnd/>
              <a:tailEnd/>
            </a:ln>
          </p:spPr>
          <p:txBody>
            <a:bodyPr lIns="90470" tIns="44441" rIns="90470" bIns="44441">
              <a:spAutoFit/>
            </a:bodyPr>
            <a:lstStyle/>
            <a:p>
              <a:pPr algn="r"/>
              <a:r>
                <a:rPr lang="en-US" altLang="zh-CN" sz="1200">
                  <a:latin typeface="微软雅黑" pitchFamily="34" charset="-122"/>
                  <a:ea typeface="微软雅黑" pitchFamily="34" charset="-122"/>
                </a:rPr>
                <a:t>DDOS </a:t>
              </a:r>
              <a:r>
                <a:rPr lang="zh-CN" altLang="en-US" sz="1200">
                  <a:latin typeface="微软雅黑" pitchFamily="34" charset="-122"/>
                  <a:ea typeface="微软雅黑" pitchFamily="34" charset="-122"/>
                </a:rPr>
                <a:t>攻击</a:t>
              </a:r>
            </a:p>
          </p:txBody>
        </p:sp>
        <p:sp>
          <p:nvSpPr>
            <p:cNvPr id="73" name="Rectangle 71"/>
            <p:cNvSpPr>
              <a:spLocks noChangeArrowheads="1"/>
            </p:cNvSpPr>
            <p:nvPr/>
          </p:nvSpPr>
          <p:spPr bwMode="auto">
            <a:xfrm>
              <a:off x="7072313" y="1525588"/>
              <a:ext cx="884237" cy="274416"/>
            </a:xfrm>
            <a:prstGeom prst="rect">
              <a:avLst/>
            </a:prstGeom>
            <a:noFill/>
            <a:ln w="9525">
              <a:noFill/>
              <a:miter lim="800000"/>
              <a:headEnd/>
              <a:tailEnd/>
            </a:ln>
          </p:spPr>
          <p:txBody>
            <a:bodyPr lIns="90470" tIns="44441" rIns="90470" bIns="44441">
              <a:spAutoFit/>
            </a:bodyPr>
            <a:lstStyle/>
            <a:p>
              <a:r>
                <a:rPr lang="en-US" altLang="zh-CN" sz="1200">
                  <a:latin typeface="微软雅黑" pitchFamily="34" charset="-122"/>
                  <a:ea typeface="微软雅黑" pitchFamily="34" charset="-122"/>
                </a:rPr>
                <a:t>SQL</a:t>
              </a:r>
              <a:r>
                <a:rPr lang="zh-CN" altLang="en-US" sz="1200">
                  <a:latin typeface="微软雅黑" pitchFamily="34" charset="-122"/>
                  <a:ea typeface="微软雅黑" pitchFamily="34" charset="-122"/>
                </a:rPr>
                <a:t>注入</a:t>
              </a:r>
            </a:p>
          </p:txBody>
        </p:sp>
        <p:sp>
          <p:nvSpPr>
            <p:cNvPr id="74" name="Oval 72"/>
            <p:cNvSpPr>
              <a:spLocks noChangeArrowheads="1"/>
            </p:cNvSpPr>
            <p:nvPr/>
          </p:nvSpPr>
          <p:spPr bwMode="auto">
            <a:xfrm>
              <a:off x="7531100" y="213677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5" name="Rectangle 73"/>
            <p:cNvSpPr>
              <a:spLocks noChangeArrowheads="1"/>
            </p:cNvSpPr>
            <p:nvPr/>
          </p:nvSpPr>
          <p:spPr bwMode="auto">
            <a:xfrm>
              <a:off x="7954963" y="2178050"/>
              <a:ext cx="884237" cy="459082"/>
            </a:xfrm>
            <a:prstGeom prst="rect">
              <a:avLst/>
            </a:prstGeom>
            <a:noFill/>
            <a:ln w="9525">
              <a:noFill/>
              <a:miter lim="800000"/>
              <a:headEnd/>
              <a:tailEnd/>
            </a:ln>
          </p:spPr>
          <p:txBody>
            <a:bodyPr lIns="90470" tIns="44441" rIns="90470" bIns="44441">
              <a:spAutoFit/>
            </a:bodyPr>
            <a:lstStyle/>
            <a:p>
              <a:r>
                <a:rPr lang="en-US" altLang="zh-CN" sz="1200">
                  <a:latin typeface="微软雅黑" pitchFamily="34" charset="-122"/>
                  <a:ea typeface="微软雅黑" pitchFamily="34" charset="-122"/>
                </a:rPr>
                <a:t>Google hacking</a:t>
              </a:r>
            </a:p>
          </p:txBody>
        </p:sp>
        <p:sp>
          <p:nvSpPr>
            <p:cNvPr id="76" name="Line 74"/>
            <p:cNvSpPr>
              <a:spLocks noChangeShapeType="1"/>
            </p:cNvSpPr>
            <p:nvPr/>
          </p:nvSpPr>
          <p:spPr bwMode="auto">
            <a:xfrm>
              <a:off x="7578725" y="1849438"/>
              <a:ext cx="14288" cy="358775"/>
            </a:xfrm>
            <a:prstGeom prst="line">
              <a:avLst/>
            </a:prstGeom>
            <a:noFill/>
            <a:ln w="12700">
              <a:solidFill>
                <a:srgbClr val="FFFF00"/>
              </a:solidFill>
              <a:prstDash val="sysDot"/>
              <a:round/>
              <a:headEnd/>
              <a:tailEnd/>
            </a:ln>
          </p:spPr>
          <p:txBody>
            <a:bodyPr wrap="none" anchor="ctr"/>
            <a:lstStyle/>
            <a:p>
              <a:endParaRPr lang="zh-CN" altLang="en-US"/>
            </a:p>
          </p:txBody>
        </p:sp>
        <p:sp>
          <p:nvSpPr>
            <p:cNvPr id="77" name="Line 75"/>
            <p:cNvSpPr>
              <a:spLocks noChangeShapeType="1"/>
            </p:cNvSpPr>
            <p:nvPr/>
          </p:nvSpPr>
          <p:spPr bwMode="auto">
            <a:xfrm>
              <a:off x="8331200" y="1847850"/>
              <a:ext cx="14288" cy="358775"/>
            </a:xfrm>
            <a:prstGeom prst="line">
              <a:avLst/>
            </a:prstGeom>
            <a:noFill/>
            <a:ln w="12700">
              <a:solidFill>
                <a:srgbClr val="FFFF00"/>
              </a:solidFill>
              <a:prstDash val="sysDot"/>
              <a:round/>
              <a:headEnd/>
              <a:tailEnd/>
            </a:ln>
          </p:spPr>
          <p:txBody>
            <a:bodyPr wrap="none" anchor="ctr"/>
            <a:lstStyle/>
            <a:p>
              <a:endParaRPr lang="zh-CN" altLang="en-US"/>
            </a:p>
          </p:txBody>
        </p:sp>
        <p:sp>
          <p:nvSpPr>
            <p:cNvPr id="78" name="Oval 76"/>
            <p:cNvSpPr>
              <a:spLocks noChangeArrowheads="1"/>
            </p:cNvSpPr>
            <p:nvPr/>
          </p:nvSpPr>
          <p:spPr bwMode="auto">
            <a:xfrm>
              <a:off x="8285163" y="1789113"/>
              <a:ext cx="109537" cy="100012"/>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9" name="Rectangle 77"/>
            <p:cNvSpPr>
              <a:spLocks noChangeArrowheads="1"/>
            </p:cNvSpPr>
            <p:nvPr/>
          </p:nvSpPr>
          <p:spPr bwMode="auto">
            <a:xfrm>
              <a:off x="8061325" y="5622925"/>
              <a:ext cx="663608" cy="335971"/>
            </a:xfrm>
            <a:prstGeom prst="rect">
              <a:avLst/>
            </a:prstGeom>
            <a:noFill/>
            <a:ln w="9525">
              <a:noFill/>
              <a:miter lim="800000"/>
              <a:headEnd/>
              <a:tailEnd/>
            </a:ln>
          </p:spPr>
          <p:txBody>
            <a:bodyPr wrap="none" lIns="90470" tIns="44441" rIns="90470" bIns="44441">
              <a:spAutoFit/>
            </a:bodyPr>
            <a:lstStyle/>
            <a:p>
              <a:r>
                <a:rPr lang="en-US" altLang="zh-CN" sz="1600">
                  <a:latin typeface="微软雅黑" pitchFamily="34" charset="-122"/>
                  <a:ea typeface="微软雅黑" pitchFamily="34" charset="-122"/>
                </a:rPr>
                <a:t>2005</a:t>
              </a:r>
            </a:p>
          </p:txBody>
        </p:sp>
      </p:gr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微软雅黑" pitchFamily="34" charset="-122"/>
                <a:ea typeface="微软雅黑" pitchFamily="34" charset="-122"/>
              </a:rPr>
              <a:t>应用程序所面临六类</a:t>
            </a:r>
            <a:r>
              <a:rPr lang="en-US" altLang="zh-CN" sz="2800" dirty="0">
                <a:latin typeface="微软雅黑" pitchFamily="34" charset="-122"/>
                <a:ea typeface="微软雅黑" pitchFamily="34" charset="-122"/>
              </a:rPr>
              <a:t>(STRIDE)</a:t>
            </a:r>
            <a:r>
              <a:rPr lang="zh-CN" altLang="en-US" sz="2800" dirty="0">
                <a:latin typeface="微软雅黑" pitchFamily="34" charset="-122"/>
                <a:ea typeface="微软雅黑" pitchFamily="34" charset="-122"/>
              </a:rPr>
              <a:t>安全威胁</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建模</a:t>
            </a:r>
            <a:r>
              <a:rPr lang="en-US" altLang="zh-CN" sz="2800" dirty="0">
                <a:latin typeface="微软雅黑" pitchFamily="34" charset="-122"/>
                <a:ea typeface="微软雅黑" pitchFamily="34" charset="-122"/>
              </a:rPr>
              <a:t>)</a:t>
            </a:r>
            <a:endParaRPr lang="zh-CN" altLang="en-US" sz="2800" dirty="0"/>
          </a:p>
        </p:txBody>
      </p:sp>
      <p:graphicFrame>
        <p:nvGraphicFramePr>
          <p:cNvPr id="4" name="内容占位符 3"/>
          <p:cNvGraphicFramePr>
            <a:graphicFrameLocks noGrp="1"/>
          </p:cNvGraphicFramePr>
          <p:nvPr>
            <p:ph idx="1"/>
          </p:nvPr>
        </p:nvGraphicFramePr>
        <p:xfrm>
          <a:off x="182880" y="1402079"/>
          <a:ext cx="8763000" cy="5006124"/>
        </p:xfrm>
        <a:graphic>
          <a:graphicData uri="http://schemas.openxmlformats.org/drawingml/2006/table">
            <a:tbl>
              <a:tblPr firstRow="1" bandRow="1">
                <a:tableStyleId>{5C22544A-7EE6-4342-B048-85BDC9FD1C3A}</a:tableStyleId>
              </a:tblPr>
              <a:tblGrid>
                <a:gridCol w="2786962">
                  <a:extLst>
                    <a:ext uri="{9D8B030D-6E8A-4147-A177-3AD203B41FA5}">
                      <a16:colId xmlns:a16="http://schemas.microsoft.com/office/drawing/2014/main" val="20000"/>
                    </a:ext>
                  </a:extLst>
                </a:gridCol>
                <a:gridCol w="2153150">
                  <a:extLst>
                    <a:ext uri="{9D8B030D-6E8A-4147-A177-3AD203B41FA5}">
                      <a16:colId xmlns:a16="http://schemas.microsoft.com/office/drawing/2014/main" val="20001"/>
                    </a:ext>
                  </a:extLst>
                </a:gridCol>
                <a:gridCol w="3822888">
                  <a:extLst>
                    <a:ext uri="{9D8B030D-6E8A-4147-A177-3AD203B41FA5}">
                      <a16:colId xmlns:a16="http://schemas.microsoft.com/office/drawing/2014/main" val="20002"/>
                    </a:ext>
                  </a:extLst>
                </a:gridCol>
              </a:tblGrid>
              <a:tr h="681954">
                <a:tc>
                  <a:txBody>
                    <a:bodyPr/>
                    <a:lstStyle/>
                    <a:p>
                      <a:pPr algn="ctr"/>
                      <a:r>
                        <a:rPr lang="zh-CN" altLang="en-US" sz="2400" dirty="0">
                          <a:solidFill>
                            <a:srgbClr val="002060"/>
                          </a:solidFill>
                          <a:latin typeface="微软雅黑" pitchFamily="34" charset="-122"/>
                          <a:ea typeface="微软雅黑" pitchFamily="34" charset="-122"/>
                        </a:rPr>
                        <a:t>威胁</a:t>
                      </a:r>
                    </a:p>
                  </a:txBody>
                  <a:tcPr anchor="ctr"/>
                </a:tc>
                <a:tc>
                  <a:txBody>
                    <a:bodyPr/>
                    <a:lstStyle/>
                    <a:p>
                      <a:pPr algn="ctr"/>
                      <a:r>
                        <a:rPr lang="zh-CN" altLang="en-US" sz="2400" dirty="0">
                          <a:solidFill>
                            <a:srgbClr val="002060"/>
                          </a:solidFill>
                          <a:latin typeface="微软雅黑" pitchFamily="34" charset="-122"/>
                          <a:ea typeface="微软雅黑" pitchFamily="34" charset="-122"/>
                        </a:rPr>
                        <a:t>威胁目标</a:t>
                      </a:r>
                    </a:p>
                  </a:txBody>
                  <a:tcPr anchor="ctr"/>
                </a:tc>
                <a:tc>
                  <a:txBody>
                    <a:bodyPr/>
                    <a:lstStyle/>
                    <a:p>
                      <a:pPr algn="ctr"/>
                      <a:r>
                        <a:rPr lang="zh-CN" altLang="en-US" sz="2400" dirty="0">
                          <a:solidFill>
                            <a:srgbClr val="002060"/>
                          </a:solidFill>
                          <a:latin typeface="微软雅黑" pitchFamily="34" charset="-122"/>
                          <a:ea typeface="微软雅黑" pitchFamily="34" charset="-122"/>
                        </a:rPr>
                        <a:t>说明</a:t>
                      </a:r>
                    </a:p>
                  </a:txBody>
                  <a:tcPr anchor="ctr"/>
                </a:tc>
                <a:extLst>
                  <a:ext uri="{0D108BD9-81ED-4DB2-BD59-A6C34878D82A}">
                    <a16:rowId xmlns:a16="http://schemas.microsoft.com/office/drawing/2014/main" val="10000"/>
                  </a:ext>
                </a:extLst>
              </a:tr>
              <a:tr h="681954">
                <a:tc>
                  <a:txBody>
                    <a:bodyPr/>
                    <a:lstStyle/>
                    <a:p>
                      <a:pPr algn="ctr"/>
                      <a:r>
                        <a:rPr lang="zh-CN" altLang="en-US" sz="2000" b="1" spc="600" dirty="0">
                          <a:solidFill>
                            <a:srgbClr val="002060"/>
                          </a:solidFill>
                          <a:effectLst/>
                          <a:latin typeface="微软雅黑" pitchFamily="34" charset="-122"/>
                          <a:ea typeface="微软雅黑" pitchFamily="34" charset="-122"/>
                        </a:rPr>
                        <a:t>身份欺诈</a:t>
                      </a:r>
                      <a:endParaRPr lang="en-US" altLang="zh-CN" sz="2000" b="1" spc="600" dirty="0">
                        <a:solidFill>
                          <a:srgbClr val="002060"/>
                        </a:solidFill>
                        <a:effectLst/>
                        <a:latin typeface="微软雅黑" pitchFamily="34" charset="-122"/>
                        <a:ea typeface="微软雅黑" pitchFamily="34" charset="-122"/>
                      </a:endParaRPr>
                    </a:p>
                    <a:p>
                      <a:pPr algn="ctr"/>
                      <a:r>
                        <a:rPr lang="zh-CN" altLang="en-US" sz="1400" b="1" dirty="0">
                          <a:solidFill>
                            <a:srgbClr val="002060"/>
                          </a:solidFill>
                          <a:effectLst/>
                          <a:latin typeface="微软雅黑" pitchFamily="34" charset="-122"/>
                          <a:ea typeface="微软雅黑" pitchFamily="34" charset="-122"/>
                        </a:rPr>
                        <a:t>（</a:t>
                      </a:r>
                      <a:r>
                        <a:rPr lang="en-US" altLang="zh-CN" sz="1400" b="1" dirty="0">
                          <a:solidFill>
                            <a:srgbClr val="002060"/>
                          </a:solidFill>
                          <a:effectLst/>
                          <a:latin typeface="微软雅黑" pitchFamily="34" charset="-122"/>
                          <a:ea typeface="微软雅黑" pitchFamily="34" charset="-122"/>
                        </a:rPr>
                        <a:t>Spoofing</a:t>
                      </a:r>
                      <a:r>
                        <a:rPr lang="zh-CN" altLang="en-US" sz="1400" b="1" dirty="0">
                          <a:solidFill>
                            <a:srgbClr val="002060"/>
                          </a:solidFill>
                          <a:effectLst/>
                          <a:latin typeface="微软雅黑" pitchFamily="34" charset="-122"/>
                          <a:ea typeface="微软雅黑" pitchFamily="34" charset="-122"/>
                        </a:rPr>
                        <a:t>）</a:t>
                      </a:r>
                    </a:p>
                  </a:txBody>
                  <a:tcPr anchor="ctr" anchorCtr="1"/>
                </a:tc>
                <a:tc>
                  <a:txBody>
                    <a:bodyPr/>
                    <a:lstStyle/>
                    <a:p>
                      <a:pPr algn="ctr"/>
                      <a:r>
                        <a:rPr lang="zh-CN" altLang="en-US" sz="2000" b="1" dirty="0">
                          <a:solidFill>
                            <a:srgbClr val="002060"/>
                          </a:solidFill>
                          <a:effectLst/>
                          <a:latin typeface="微软雅黑" pitchFamily="34" charset="-122"/>
                          <a:ea typeface="微软雅黑" pitchFamily="34" charset="-122"/>
                        </a:rPr>
                        <a:t>真实性</a:t>
                      </a:r>
                    </a:p>
                  </a:txBody>
                  <a:tcPr anchor="ctr"/>
                </a:tc>
                <a:tc>
                  <a:txBody>
                    <a:bodyPr/>
                    <a:lstStyle/>
                    <a:p>
                      <a:r>
                        <a:rPr lang="zh-CN" altLang="en-US" b="1" dirty="0">
                          <a:solidFill>
                            <a:srgbClr val="002060"/>
                          </a:solidFill>
                          <a:effectLst/>
                          <a:latin typeface="微软雅黑" pitchFamily="34" charset="-122"/>
                          <a:ea typeface="微软雅黑" pitchFamily="34" charset="-122"/>
                        </a:rPr>
                        <a:t>认证使用者的身份识别</a:t>
                      </a:r>
                    </a:p>
                  </a:txBody>
                  <a:tcPr anchor="ctr"/>
                </a:tc>
                <a:extLst>
                  <a:ext uri="{0D108BD9-81ED-4DB2-BD59-A6C34878D82A}">
                    <a16:rowId xmlns:a16="http://schemas.microsoft.com/office/drawing/2014/main" val="10001"/>
                  </a:ext>
                </a:extLst>
              </a:tr>
              <a:tr h="681954">
                <a:tc>
                  <a:txBody>
                    <a:bodyPr/>
                    <a:lstStyle/>
                    <a:p>
                      <a:pPr algn="ctr"/>
                      <a:r>
                        <a:rPr lang="zh-CN" altLang="en-US" sz="2000" b="1" spc="600" dirty="0">
                          <a:solidFill>
                            <a:srgbClr val="002060"/>
                          </a:solidFill>
                          <a:effectLst/>
                          <a:latin typeface="微软雅黑" pitchFamily="34" charset="-122"/>
                          <a:ea typeface="微软雅黑" pitchFamily="34" charset="-122"/>
                        </a:rPr>
                        <a:t>篡改数据</a:t>
                      </a:r>
                      <a:endParaRPr lang="en-US" altLang="zh-CN" sz="2000" b="1" spc="600" dirty="0">
                        <a:solidFill>
                          <a:srgbClr val="002060"/>
                        </a:solidFill>
                        <a:effectLst/>
                        <a:latin typeface="微软雅黑" pitchFamily="34" charset="-122"/>
                        <a:ea typeface="微软雅黑" pitchFamily="34" charset="-122"/>
                      </a:endParaRPr>
                    </a:p>
                    <a:p>
                      <a:pPr algn="ctr"/>
                      <a:r>
                        <a:rPr lang="zh-CN" altLang="en-US" sz="1400" b="1" spc="0" dirty="0">
                          <a:solidFill>
                            <a:srgbClr val="002060"/>
                          </a:solidFill>
                          <a:effectLst/>
                          <a:latin typeface="微软雅黑" pitchFamily="34" charset="-122"/>
                          <a:ea typeface="微软雅黑" pitchFamily="34" charset="-122"/>
                        </a:rPr>
                        <a:t>（</a:t>
                      </a:r>
                      <a:r>
                        <a:rPr lang="en-US" altLang="zh-CN" sz="1400" b="1" spc="0" dirty="0">
                          <a:solidFill>
                            <a:srgbClr val="002060"/>
                          </a:solidFill>
                          <a:effectLst/>
                          <a:latin typeface="微软雅黑" pitchFamily="34" charset="-122"/>
                          <a:ea typeface="微软雅黑" pitchFamily="34" charset="-122"/>
                        </a:rPr>
                        <a:t>Tampering</a:t>
                      </a:r>
                      <a:r>
                        <a:rPr lang="zh-CN" altLang="en-US" sz="1400" b="1" spc="0" dirty="0">
                          <a:solidFill>
                            <a:srgbClr val="002060"/>
                          </a:solidFill>
                          <a:effectLst/>
                          <a:latin typeface="微软雅黑" pitchFamily="34" charset="-122"/>
                          <a:ea typeface="微软雅黑" pitchFamily="34" charset="-122"/>
                        </a:rPr>
                        <a:t>）</a:t>
                      </a:r>
                    </a:p>
                  </a:txBody>
                  <a:tcPr anchor="ctr" anchorCtr="1"/>
                </a:tc>
                <a:tc>
                  <a:txBody>
                    <a:bodyPr/>
                    <a:lstStyle/>
                    <a:p>
                      <a:pPr marL="0" algn="ctr" defTabSz="914400" rtl="0" eaLnBrk="1" latinLnBrk="0" hangingPunct="1"/>
                      <a:r>
                        <a:rPr lang="zh-CN" altLang="en-US" sz="2000" b="1" kern="1200">
                          <a:solidFill>
                            <a:srgbClr val="002060"/>
                          </a:solidFill>
                          <a:effectLst/>
                          <a:latin typeface="微软雅黑" pitchFamily="34" charset="-122"/>
                          <a:ea typeface="微软雅黑" pitchFamily="34" charset="-122"/>
                          <a:cs typeface="+mn-cs"/>
                        </a:rPr>
                        <a:t>完整性</a:t>
                      </a:r>
                      <a:endParaRPr lang="zh-CN" altLang="en-US" sz="2000" b="1" kern="1200" dirty="0">
                        <a:solidFill>
                          <a:srgbClr val="002060"/>
                        </a:solidFill>
                        <a:effectLst/>
                        <a:latin typeface="微软雅黑" pitchFamily="34" charset="-122"/>
                        <a:ea typeface="微软雅黑" pitchFamily="34" charset="-122"/>
                        <a:cs typeface="+mn-cs"/>
                      </a:endParaRPr>
                    </a:p>
                  </a:txBody>
                  <a:tcPr anchor="ctr" anchorCtr="1"/>
                </a:tc>
                <a:tc>
                  <a:txBody>
                    <a:bodyPr/>
                    <a:lstStyle/>
                    <a:p>
                      <a:r>
                        <a:rPr lang="zh-CN" altLang="en-US" sz="1800" b="1" kern="1200" dirty="0">
                          <a:solidFill>
                            <a:srgbClr val="002060"/>
                          </a:solidFill>
                          <a:effectLst/>
                          <a:latin typeface="微软雅黑" pitchFamily="34" charset="-122"/>
                          <a:ea typeface="微软雅黑" pitchFamily="34" charset="-122"/>
                          <a:cs typeface="+mn-cs"/>
                        </a:rPr>
                        <a:t>只能由合法的使用者通过正确的方式更新数据</a:t>
                      </a:r>
                      <a:endParaRPr lang="zh-CN" altLang="en-US" b="1" dirty="0">
                        <a:solidFill>
                          <a:srgbClr val="002060"/>
                        </a:solidFill>
                        <a:effectLst/>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681954">
                <a:tc>
                  <a:txBody>
                    <a:bodyPr/>
                    <a:lstStyle/>
                    <a:p>
                      <a:pPr marL="0" algn="ctr" defTabSz="914400" rtl="0" eaLnBrk="1" latinLnBrk="0" hangingPunct="1"/>
                      <a:r>
                        <a:rPr lang="zh-CN" altLang="en-US" sz="2000" b="1" kern="1200" spc="600" dirty="0">
                          <a:solidFill>
                            <a:srgbClr val="002060"/>
                          </a:solidFill>
                          <a:effectLst/>
                          <a:latin typeface="微软雅黑" pitchFamily="34" charset="-122"/>
                          <a:ea typeface="微软雅黑" pitchFamily="34" charset="-122"/>
                          <a:cs typeface="+mn-cs"/>
                        </a:rPr>
                        <a:t>否认抵赖</a:t>
                      </a:r>
                      <a:endParaRPr lang="en-US" altLang="zh-CN" sz="2000" b="1" kern="1200" spc="600" dirty="0">
                        <a:solidFill>
                          <a:srgbClr val="002060"/>
                        </a:solidFill>
                        <a:effectLst/>
                        <a:latin typeface="微软雅黑" pitchFamily="34" charset="-122"/>
                        <a:ea typeface="微软雅黑" pitchFamily="34" charset="-122"/>
                        <a:cs typeface="+mn-cs"/>
                      </a:endParaRPr>
                    </a:p>
                    <a:p>
                      <a:pPr marL="0" algn="ctr" defTabSz="914400" rtl="0" eaLnBrk="1" latinLnBrk="0" hangingPunct="1"/>
                      <a:r>
                        <a:rPr lang="zh-CN" altLang="en-US" sz="1400" b="1" kern="1200" spc="0" dirty="0">
                          <a:solidFill>
                            <a:srgbClr val="002060"/>
                          </a:solidFill>
                          <a:effectLst/>
                          <a:latin typeface="微软雅黑" pitchFamily="34" charset="-122"/>
                          <a:ea typeface="微软雅黑" pitchFamily="34" charset="-122"/>
                          <a:cs typeface="+mn-cs"/>
                        </a:rPr>
                        <a:t>（</a:t>
                      </a:r>
                      <a:r>
                        <a:rPr lang="en-US" altLang="en-US" sz="1400" b="1" kern="1200" spc="0" dirty="0">
                          <a:solidFill>
                            <a:srgbClr val="002060"/>
                          </a:solidFill>
                          <a:effectLst/>
                          <a:latin typeface="微软雅黑" pitchFamily="34" charset="-122"/>
                          <a:ea typeface="微软雅黑" pitchFamily="34" charset="-122"/>
                          <a:cs typeface="+mn-cs"/>
                        </a:rPr>
                        <a:t>Repudiation</a:t>
                      </a:r>
                      <a:r>
                        <a:rPr lang="zh-CN" altLang="en-US" sz="1400" b="1" kern="1200" spc="0" dirty="0">
                          <a:solidFill>
                            <a:srgbClr val="002060"/>
                          </a:solidFill>
                          <a:effectLst/>
                          <a:latin typeface="微软雅黑" pitchFamily="34" charset="-122"/>
                          <a:ea typeface="微软雅黑" pitchFamily="34" charset="-122"/>
                          <a:cs typeface="+mn-cs"/>
                        </a:rPr>
                        <a:t>）</a:t>
                      </a:r>
                    </a:p>
                  </a:txBody>
                  <a:tcPr anchor="ctr" anchorCtr="1"/>
                </a:tc>
                <a:tc>
                  <a:txBody>
                    <a:bodyPr/>
                    <a:lstStyle/>
                    <a:p>
                      <a:r>
                        <a:rPr lang="zh-CN" altLang="en-US" sz="2000" b="1" dirty="0">
                          <a:solidFill>
                            <a:srgbClr val="002060"/>
                          </a:solidFill>
                          <a:effectLst/>
                          <a:latin typeface="微软雅黑" pitchFamily="34" charset="-122"/>
                          <a:ea typeface="微软雅黑" pitchFamily="34" charset="-122"/>
                        </a:rPr>
                        <a:t>不可否认性</a:t>
                      </a:r>
                    </a:p>
                  </a:txBody>
                  <a:tcPr anchor="ctr" anchorCtr="1"/>
                </a:tc>
                <a:tc>
                  <a:txBody>
                    <a:bodyPr/>
                    <a:lstStyle/>
                    <a:p>
                      <a:r>
                        <a:rPr lang="zh-CN" altLang="en-US" sz="1800" b="1" kern="1200" dirty="0">
                          <a:solidFill>
                            <a:srgbClr val="002060"/>
                          </a:solidFill>
                          <a:effectLst/>
                          <a:latin typeface="微软雅黑" pitchFamily="34" charset="-122"/>
                          <a:ea typeface="微软雅黑" pitchFamily="34" charset="-122"/>
                          <a:cs typeface="+mn-cs"/>
                        </a:rPr>
                        <a:t>使用者不可抵赖曾经执行操作</a:t>
                      </a:r>
                      <a:endParaRPr lang="zh-CN" altLang="en-US" b="1" dirty="0">
                        <a:solidFill>
                          <a:srgbClr val="002060"/>
                        </a:solidFill>
                        <a:effectLst/>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81954">
                <a:tc>
                  <a:txBody>
                    <a:bodyPr/>
                    <a:lstStyle/>
                    <a:p>
                      <a:pPr marL="0" algn="ctr" defTabSz="914400" rtl="0" eaLnBrk="1" latinLnBrk="0" hangingPunct="1"/>
                      <a:r>
                        <a:rPr lang="zh-CN" altLang="en-US" sz="2000" b="1" kern="1200" spc="600" dirty="0">
                          <a:solidFill>
                            <a:srgbClr val="002060"/>
                          </a:solidFill>
                          <a:effectLst/>
                          <a:latin typeface="微软雅黑" pitchFamily="34" charset="-122"/>
                          <a:ea typeface="微软雅黑" pitchFamily="34" charset="-122"/>
                          <a:cs typeface="+mn-cs"/>
                        </a:rPr>
                        <a:t>信息泄露</a:t>
                      </a:r>
                    </a:p>
                    <a:p>
                      <a:pPr marL="0" algn="ctr" defTabSz="914400" rtl="0" eaLnBrk="1" latinLnBrk="0" hangingPunct="1"/>
                      <a:r>
                        <a:rPr lang="zh-CN" altLang="en-US" sz="1400" b="1" kern="1200" spc="-150" dirty="0">
                          <a:solidFill>
                            <a:srgbClr val="002060"/>
                          </a:solidFill>
                          <a:effectLst/>
                          <a:latin typeface="微软雅黑" pitchFamily="34" charset="-122"/>
                          <a:ea typeface="微软雅黑" pitchFamily="34" charset="-122"/>
                          <a:cs typeface="+mn-cs"/>
                        </a:rPr>
                        <a:t>（</a:t>
                      </a:r>
                      <a:r>
                        <a:rPr lang="en-US" altLang="zh-CN" sz="1400" b="1" kern="1200" spc="-150" dirty="0">
                          <a:solidFill>
                            <a:srgbClr val="002060"/>
                          </a:solidFill>
                          <a:effectLst/>
                          <a:latin typeface="微软雅黑" pitchFamily="34" charset="-122"/>
                          <a:ea typeface="微软雅黑" pitchFamily="34" charset="-122"/>
                          <a:cs typeface="+mn-cs"/>
                        </a:rPr>
                        <a:t>Information Disclosure</a:t>
                      </a:r>
                      <a:r>
                        <a:rPr lang="zh-CN" altLang="en-US" sz="1400" b="1" kern="1200" spc="-150" dirty="0">
                          <a:solidFill>
                            <a:srgbClr val="002060"/>
                          </a:solidFill>
                          <a:effectLst/>
                          <a:latin typeface="微软雅黑" pitchFamily="34" charset="-122"/>
                          <a:ea typeface="微软雅黑" pitchFamily="34" charset="-122"/>
                          <a:cs typeface="+mn-cs"/>
                        </a:rPr>
                        <a:t>）</a:t>
                      </a:r>
                    </a:p>
                  </a:txBody>
                  <a:tcPr anchor="ctr" anchorCtr="1"/>
                </a:tc>
                <a:tc>
                  <a:txBody>
                    <a:bodyPr/>
                    <a:lstStyle/>
                    <a:p>
                      <a:r>
                        <a:rPr lang="zh-CN" altLang="en-US" sz="2000" b="1" dirty="0">
                          <a:solidFill>
                            <a:srgbClr val="002060"/>
                          </a:solidFill>
                          <a:effectLst/>
                          <a:latin typeface="微软雅黑" pitchFamily="34" charset="-122"/>
                          <a:ea typeface="微软雅黑" pitchFamily="34" charset="-122"/>
                        </a:rPr>
                        <a:t>机密性</a:t>
                      </a:r>
                    </a:p>
                  </a:txBody>
                  <a:tcPr anchor="ctr" anchorCtr="1"/>
                </a:tc>
                <a:tc>
                  <a:txBody>
                    <a:bodyPr/>
                    <a:lstStyle/>
                    <a:p>
                      <a:pPr marL="0" algn="l" defTabSz="914400" rtl="0" eaLnBrk="1" latinLnBrk="0" hangingPunct="1"/>
                      <a:r>
                        <a:rPr lang="zh-CN" altLang="en-US" sz="1800" b="1" kern="1200" dirty="0">
                          <a:solidFill>
                            <a:srgbClr val="002060"/>
                          </a:solidFill>
                          <a:effectLst/>
                          <a:latin typeface="微软雅黑" pitchFamily="34" charset="-122"/>
                          <a:ea typeface="微软雅黑" pitchFamily="34" charset="-122"/>
                          <a:cs typeface="+mn-cs"/>
                        </a:rPr>
                        <a:t>只提供数据给合法的使用者</a:t>
                      </a:r>
                    </a:p>
                  </a:txBody>
                  <a:tcPr anchor="ctr"/>
                </a:tc>
                <a:extLst>
                  <a:ext uri="{0D108BD9-81ED-4DB2-BD59-A6C34878D82A}">
                    <a16:rowId xmlns:a16="http://schemas.microsoft.com/office/drawing/2014/main" val="10004"/>
                  </a:ext>
                </a:extLst>
              </a:tr>
              <a:tr h="681954">
                <a:tc>
                  <a:txBody>
                    <a:bodyPr/>
                    <a:lstStyle/>
                    <a:p>
                      <a:pPr marL="0" algn="ctr" defTabSz="914400" rtl="0" eaLnBrk="1" latinLnBrk="0" hangingPunct="1"/>
                      <a:r>
                        <a:rPr lang="zh-CN" altLang="en-US" sz="2000" b="1" kern="1200" spc="600" dirty="0">
                          <a:solidFill>
                            <a:srgbClr val="002060"/>
                          </a:solidFill>
                          <a:effectLst/>
                          <a:latin typeface="微软雅黑" pitchFamily="34" charset="-122"/>
                          <a:ea typeface="微软雅黑" pitchFamily="34" charset="-122"/>
                          <a:cs typeface="+mn-cs"/>
                        </a:rPr>
                        <a:t>拒绝服务</a:t>
                      </a:r>
                      <a:endParaRPr lang="en-US" altLang="zh-CN" sz="2000" b="1" kern="1200" spc="600" dirty="0">
                        <a:solidFill>
                          <a:srgbClr val="002060"/>
                        </a:solidFill>
                        <a:effectLst/>
                        <a:latin typeface="微软雅黑" pitchFamily="34" charset="-122"/>
                        <a:ea typeface="微软雅黑" pitchFamily="34" charset="-122"/>
                        <a:cs typeface="+mn-cs"/>
                      </a:endParaRPr>
                    </a:p>
                    <a:p>
                      <a:pPr marL="0" algn="ctr" defTabSz="914400" rtl="0" eaLnBrk="1" latinLnBrk="0" hangingPunct="1"/>
                      <a:r>
                        <a:rPr lang="zh-CN" altLang="en-US" sz="1400" b="1" kern="1200" spc="0" dirty="0">
                          <a:solidFill>
                            <a:srgbClr val="002060"/>
                          </a:solidFill>
                          <a:effectLst/>
                          <a:latin typeface="微软雅黑" pitchFamily="34" charset="-122"/>
                          <a:ea typeface="微软雅黑" pitchFamily="34" charset="-122"/>
                          <a:cs typeface="+mn-cs"/>
                        </a:rPr>
                        <a:t>（</a:t>
                      </a:r>
                      <a:r>
                        <a:rPr lang="en-US" altLang="zh-CN" sz="1400" b="1" kern="1200" spc="0" dirty="0">
                          <a:solidFill>
                            <a:srgbClr val="002060"/>
                          </a:solidFill>
                          <a:effectLst/>
                          <a:latin typeface="微软雅黑" pitchFamily="34" charset="-122"/>
                          <a:ea typeface="微软雅黑" pitchFamily="34" charset="-122"/>
                          <a:cs typeface="+mn-cs"/>
                        </a:rPr>
                        <a:t>Denial of Service</a:t>
                      </a:r>
                      <a:r>
                        <a:rPr lang="zh-CN" altLang="en-US" sz="1400" b="1" kern="1200" spc="0" dirty="0">
                          <a:solidFill>
                            <a:srgbClr val="002060"/>
                          </a:solidFill>
                          <a:effectLst/>
                          <a:latin typeface="微软雅黑" pitchFamily="34" charset="-122"/>
                          <a:ea typeface="微软雅黑" pitchFamily="34" charset="-122"/>
                          <a:cs typeface="+mn-cs"/>
                        </a:rPr>
                        <a:t>）</a:t>
                      </a:r>
                      <a:endParaRPr lang="zh-CN" altLang="en-US" sz="1800" b="1" kern="1200" spc="0" dirty="0">
                        <a:solidFill>
                          <a:srgbClr val="002060"/>
                        </a:solidFill>
                        <a:effectLst/>
                        <a:latin typeface="微软雅黑" pitchFamily="34" charset="-122"/>
                        <a:ea typeface="微软雅黑" pitchFamily="34" charset="-122"/>
                        <a:cs typeface="+mn-cs"/>
                      </a:endParaRPr>
                    </a:p>
                  </a:txBody>
                  <a:tcPr anchor="ctr" anchorCtr="1"/>
                </a:tc>
                <a:tc>
                  <a:txBody>
                    <a:bodyPr/>
                    <a:lstStyle/>
                    <a:p>
                      <a:r>
                        <a:rPr lang="zh-CN" altLang="en-US" sz="2000" b="1" dirty="0">
                          <a:solidFill>
                            <a:srgbClr val="002060"/>
                          </a:solidFill>
                          <a:effectLst/>
                          <a:latin typeface="微软雅黑" pitchFamily="34" charset="-122"/>
                          <a:ea typeface="微软雅黑" pitchFamily="34" charset="-122"/>
                        </a:rPr>
                        <a:t>可用性</a:t>
                      </a:r>
                    </a:p>
                  </a:txBody>
                  <a:tcPr anchor="ctr" anchorCtr="1"/>
                </a:tc>
                <a:tc>
                  <a:txBody>
                    <a:bodyPr/>
                    <a:lstStyle/>
                    <a:p>
                      <a:pPr marL="0" algn="l" defTabSz="914400" rtl="0" eaLnBrk="1" latinLnBrk="0" hangingPunct="1"/>
                      <a:r>
                        <a:rPr lang="zh-CN" altLang="en-US" sz="1800" b="1" kern="1200" dirty="0">
                          <a:solidFill>
                            <a:srgbClr val="002060"/>
                          </a:solidFill>
                          <a:effectLst/>
                          <a:latin typeface="微软雅黑" pitchFamily="34" charset="-122"/>
                          <a:ea typeface="微软雅黑" pitchFamily="34" charset="-122"/>
                          <a:cs typeface="+mn-cs"/>
                        </a:rPr>
                        <a:t>系统在需要时就绪并顺利执行</a:t>
                      </a:r>
                    </a:p>
                  </a:txBody>
                  <a:tcPr anchor="ctr"/>
                </a:tc>
                <a:extLst>
                  <a:ext uri="{0D108BD9-81ED-4DB2-BD59-A6C34878D82A}">
                    <a16:rowId xmlns:a16="http://schemas.microsoft.com/office/drawing/2014/main" val="10005"/>
                  </a:ext>
                </a:extLst>
              </a:tr>
              <a:tr h="891758">
                <a:tc>
                  <a:txBody>
                    <a:bodyPr/>
                    <a:lstStyle/>
                    <a:p>
                      <a:pPr marL="0" algn="ctr" defTabSz="914400" rtl="0" eaLnBrk="1" latinLnBrk="0" hangingPunct="1"/>
                      <a:r>
                        <a:rPr lang="zh-CN" altLang="en-US" sz="2000" b="1" kern="1200" spc="600" dirty="0">
                          <a:solidFill>
                            <a:srgbClr val="002060"/>
                          </a:solidFill>
                          <a:effectLst/>
                          <a:latin typeface="微软雅黑" pitchFamily="34" charset="-122"/>
                          <a:ea typeface="微软雅黑" pitchFamily="34" charset="-122"/>
                          <a:cs typeface="+mn-cs"/>
                        </a:rPr>
                        <a:t>权限提升</a:t>
                      </a:r>
                      <a:endParaRPr lang="en-US" altLang="zh-CN" sz="2000" b="1" kern="1200" spc="600" dirty="0">
                        <a:solidFill>
                          <a:srgbClr val="002060"/>
                        </a:solidFill>
                        <a:effectLst/>
                        <a:latin typeface="微软雅黑" pitchFamily="34" charset="-122"/>
                        <a:ea typeface="微软雅黑"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spc="-150" dirty="0">
                          <a:solidFill>
                            <a:srgbClr val="002060"/>
                          </a:solidFill>
                          <a:effectLst/>
                          <a:latin typeface="微软雅黑" pitchFamily="34" charset="-122"/>
                          <a:ea typeface="微软雅黑" pitchFamily="34" charset="-122"/>
                          <a:cs typeface="+mn-cs"/>
                        </a:rPr>
                        <a:t>（</a:t>
                      </a:r>
                      <a:r>
                        <a:rPr lang="en-US" altLang="zh-CN" sz="1400" b="1" kern="1200" spc="-150" dirty="0">
                          <a:solidFill>
                            <a:srgbClr val="002060"/>
                          </a:solidFill>
                          <a:effectLst/>
                          <a:latin typeface="微软雅黑" pitchFamily="34" charset="-122"/>
                          <a:ea typeface="微软雅黑" pitchFamily="34" charset="-122"/>
                          <a:cs typeface="+mn-cs"/>
                        </a:rPr>
                        <a:t>Elevation of Privilege</a:t>
                      </a:r>
                      <a:r>
                        <a:rPr lang="zh-CN" altLang="en-US" sz="1400" b="1" kern="1200" spc="-150" dirty="0">
                          <a:solidFill>
                            <a:srgbClr val="002060"/>
                          </a:solidFill>
                          <a:effectLst/>
                          <a:latin typeface="微软雅黑" pitchFamily="34" charset="-122"/>
                          <a:ea typeface="微软雅黑" pitchFamily="34" charset="-122"/>
                          <a:cs typeface="+mn-cs"/>
                        </a:rPr>
                        <a:t>）</a:t>
                      </a:r>
                    </a:p>
                    <a:p>
                      <a:pPr marL="0" algn="ctr" defTabSz="914400" rtl="0" eaLnBrk="1" latinLnBrk="0" hangingPunct="1"/>
                      <a:endParaRPr lang="zh-CN" altLang="en-US" sz="2000" b="1" kern="1200" spc="600" dirty="0">
                        <a:solidFill>
                          <a:srgbClr val="002060"/>
                        </a:solidFill>
                        <a:effectLst/>
                        <a:latin typeface="微软雅黑" pitchFamily="34" charset="-122"/>
                        <a:ea typeface="微软雅黑" pitchFamily="34" charset="-122"/>
                        <a:cs typeface="+mn-cs"/>
                      </a:endParaRPr>
                    </a:p>
                  </a:txBody>
                  <a:tcPr anchor="ctr" anchorCtr="1"/>
                </a:tc>
                <a:tc>
                  <a:txBody>
                    <a:bodyPr/>
                    <a:lstStyle/>
                    <a:p>
                      <a:r>
                        <a:rPr lang="zh-CN" altLang="en-US" sz="2000" b="1" dirty="0">
                          <a:solidFill>
                            <a:srgbClr val="002060"/>
                          </a:solidFill>
                          <a:effectLst/>
                          <a:latin typeface="微软雅黑" pitchFamily="34" charset="-122"/>
                          <a:ea typeface="微软雅黑" pitchFamily="34" charset="-122"/>
                        </a:rPr>
                        <a:t>授权</a:t>
                      </a:r>
                    </a:p>
                  </a:txBody>
                  <a:tcPr anchor="ctr" anchorCtr="1"/>
                </a:tc>
                <a:tc>
                  <a:txBody>
                    <a:bodyPr/>
                    <a:lstStyle/>
                    <a:p>
                      <a:pPr marL="0" algn="l" defTabSz="914400" rtl="0" eaLnBrk="1" latinLnBrk="0" hangingPunct="1"/>
                      <a:r>
                        <a:rPr lang="zh-CN" altLang="en-US" sz="1800" b="1" kern="1200" dirty="0">
                          <a:solidFill>
                            <a:srgbClr val="002060"/>
                          </a:solidFill>
                          <a:effectLst/>
                          <a:latin typeface="微软雅黑" pitchFamily="34" charset="-122"/>
                          <a:ea typeface="微软雅黑" pitchFamily="34" charset="-122"/>
                          <a:cs typeface="+mn-cs"/>
                        </a:rPr>
                        <a:t>明确允许或禁止使用者存取资源</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应用程序安全应对原则</a:t>
            </a:r>
          </a:p>
        </p:txBody>
      </p:sp>
      <p:sp>
        <p:nvSpPr>
          <p:cNvPr id="3" name="内容占位符 2"/>
          <p:cNvSpPr>
            <a:spLocks noGrp="1"/>
          </p:cNvSpPr>
          <p:nvPr>
            <p:ph idx="1"/>
          </p:nvPr>
        </p:nvSpPr>
        <p:spPr>
          <a:xfrm>
            <a:off x="457200" y="1534890"/>
            <a:ext cx="8229600" cy="4833257"/>
          </a:xfrm>
        </p:spPr>
        <p:txBody>
          <a:bodyPr/>
          <a:lstStyle/>
          <a:p>
            <a:pPr lvl="0"/>
            <a:r>
              <a:rPr lang="zh-CN" altLang="en-US" sz="2400" b="1" kern="1200" dirty="0">
                <a:latin typeface="微软雅黑" pitchFamily="34" charset="-122"/>
                <a:ea typeface="微软雅黑" pitchFamily="34" charset="-122"/>
              </a:rPr>
              <a:t>采用最少权限的原则</a:t>
            </a:r>
            <a:endParaRPr lang="en-US" altLang="zh-CN" sz="2400" b="1" kern="1200" dirty="0">
              <a:latin typeface="微软雅黑" pitchFamily="34" charset="-122"/>
              <a:ea typeface="微软雅黑" pitchFamily="34" charset="-122"/>
            </a:endParaRPr>
          </a:p>
          <a:p>
            <a:r>
              <a:rPr lang="zh-CN" altLang="en-US" sz="2400" b="1" kern="1200" dirty="0">
                <a:latin typeface="微软雅黑" pitchFamily="34" charset="-122"/>
                <a:ea typeface="微软雅黑" pitchFamily="34" charset="-122"/>
              </a:rPr>
              <a:t>使用纵深防御</a:t>
            </a:r>
            <a:endParaRPr lang="zh-CN" altLang="en-US" sz="2400" kern="1200" dirty="0">
              <a:latin typeface="微软雅黑" pitchFamily="34" charset="-122"/>
              <a:ea typeface="微软雅黑" pitchFamily="34" charset="-122"/>
            </a:endParaRPr>
          </a:p>
          <a:p>
            <a:r>
              <a:rPr lang="zh-CN" altLang="en-US" sz="2400" b="1" kern="1200" dirty="0">
                <a:latin typeface="微软雅黑" pitchFamily="34" charset="-122"/>
                <a:ea typeface="微软雅黑" pitchFamily="34" charset="-122"/>
              </a:rPr>
              <a:t>不要信任用户输入</a:t>
            </a:r>
            <a:endParaRPr lang="en-US" altLang="zh-CN" sz="2400" b="1"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使用安全限制严格的设置</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不要通过隐藏来保障安全</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在关口进行检查</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假定外部系统是不安全的系统</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减小表面区域</a:t>
            </a:r>
            <a:r>
              <a:rPr lang="en-US" altLang="zh-CN" sz="2400" b="1" kern="1200" dirty="0">
                <a:latin typeface="微软雅黑" pitchFamily="34" charset="-122"/>
                <a:ea typeface="微软雅黑" pitchFamily="34" charset="-122"/>
              </a:rPr>
              <a:t>(</a:t>
            </a:r>
            <a:r>
              <a:rPr lang="zh-CN" altLang="en-US" sz="2400" b="1" kern="1200" dirty="0">
                <a:latin typeface="微软雅黑" pitchFamily="34" charset="-122"/>
                <a:ea typeface="微软雅黑" pitchFamily="34" charset="-122"/>
              </a:rPr>
              <a:t>按需少开端口</a:t>
            </a:r>
            <a:r>
              <a:rPr lang="en-US" altLang="zh-CN" sz="2400" b="1" kern="1200" dirty="0">
                <a:latin typeface="微软雅黑" pitchFamily="34" charset="-122"/>
                <a:ea typeface="微软雅黑" pitchFamily="34" charset="-122"/>
              </a:rPr>
              <a:t>)</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以安全的方式显示错误消息</a:t>
            </a:r>
            <a:endParaRPr lang="zh-CN" altLang="en-US" sz="2400" kern="1200" dirty="0">
              <a:latin typeface="微软雅黑" pitchFamily="34" charset="-122"/>
              <a:ea typeface="微软雅黑" pitchFamily="34" charset="-122"/>
            </a:endParaRPr>
          </a:p>
          <a:p>
            <a:pPr lvl="0"/>
            <a:r>
              <a:rPr lang="zh-CN" altLang="en-US" sz="2400" b="1" kern="1200" dirty="0">
                <a:latin typeface="微软雅黑" pitchFamily="34" charset="-122"/>
                <a:ea typeface="微软雅黑" pitchFamily="34" charset="-122"/>
              </a:rPr>
              <a:t>不要忘记您的安全程度受最薄弱环节制约</a:t>
            </a:r>
            <a:r>
              <a:rPr lang="en-US" altLang="zh-CN" sz="2400" b="1" kern="1200" dirty="0">
                <a:latin typeface="微软雅黑" pitchFamily="34" charset="-122"/>
                <a:ea typeface="微软雅黑" pitchFamily="34" charset="-122"/>
              </a:rPr>
              <a:t>(</a:t>
            </a:r>
            <a:r>
              <a:rPr lang="zh-CN" altLang="en-US" sz="2400" b="1" kern="1200" dirty="0">
                <a:latin typeface="微软雅黑" pitchFamily="34" charset="-122"/>
                <a:ea typeface="微软雅黑" pitchFamily="34" charset="-122"/>
              </a:rPr>
              <a:t>木桶短板</a:t>
            </a:r>
            <a:r>
              <a:rPr lang="en-US" altLang="zh-CN" sz="2400" b="1" kern="1200" dirty="0">
                <a:latin typeface="微软雅黑" pitchFamily="34" charset="-122"/>
                <a:ea typeface="微软雅黑" pitchFamily="34" charset="-122"/>
              </a:rPr>
              <a:t>)</a:t>
            </a:r>
          </a:p>
          <a:p>
            <a:r>
              <a:rPr lang="zh-CN" altLang="en-US" sz="2400" b="1" kern="1200" dirty="0">
                <a:latin typeface="微软雅黑" pitchFamily="34" charset="-122"/>
                <a:ea typeface="微软雅黑" pitchFamily="34" charset="-122"/>
              </a:rPr>
              <a:t>禁用不使用的内容</a:t>
            </a:r>
            <a:r>
              <a:rPr lang="en-US" altLang="zh-CN" sz="2400" b="1" kern="1200" dirty="0">
                <a:latin typeface="微软雅黑" pitchFamily="34" charset="-122"/>
                <a:ea typeface="微软雅黑" pitchFamily="34" charset="-122"/>
              </a:rPr>
              <a:t>(</a:t>
            </a:r>
            <a:r>
              <a:rPr lang="zh-CN" altLang="en-US" sz="2400" b="1" kern="1200" dirty="0">
                <a:latin typeface="微软雅黑" pitchFamily="34" charset="-122"/>
                <a:ea typeface="微软雅黑" pitchFamily="34" charset="-122"/>
              </a:rPr>
              <a:t>按需少开端口</a:t>
            </a:r>
            <a:r>
              <a:rPr lang="en-US" altLang="zh-CN" sz="2400" b="1" kern="1200" dirty="0">
                <a:latin typeface="微软雅黑" pitchFamily="34" charset="-122"/>
                <a:ea typeface="微软雅黑" pitchFamily="34" charset="-122"/>
              </a:rPr>
              <a:t>,</a:t>
            </a:r>
            <a:r>
              <a:rPr lang="zh-CN" altLang="en-US" sz="2400" b="1" kern="1200" dirty="0">
                <a:latin typeface="微软雅黑" pitchFamily="34" charset="-122"/>
                <a:ea typeface="微软雅黑" pitchFamily="34" charset="-122"/>
              </a:rPr>
              <a:t>少装软件</a:t>
            </a:r>
            <a:r>
              <a:rPr lang="en-US" altLang="zh-CN" sz="2400" b="1" kern="1200" dirty="0">
                <a:latin typeface="微软雅黑" pitchFamily="34" charset="-122"/>
                <a:ea typeface="微软雅黑" pitchFamily="34" charset="-122"/>
              </a:rPr>
              <a:t>)</a:t>
            </a:r>
            <a:endParaRPr lang="zh-CN" altLang="en-US" sz="2400" kern="1200" dirty="0">
              <a:latin typeface="微软雅黑" pitchFamily="34" charset="-122"/>
              <a:ea typeface="微软雅黑" pitchFamily="34" charset="-122"/>
            </a:endParaRPr>
          </a:p>
          <a:p>
            <a:pPr lvl="0"/>
            <a:endParaRPr lang="zh-CN" altLang="en-US" kern="1200" dirty="0">
              <a:latin typeface="Arial" charset="0"/>
              <a:ea typeface="宋体" pitchFamily="2" charset="-122"/>
            </a:endParaRPr>
          </a:p>
          <a:p>
            <a:endParaRPr lang="zh-CN" altLang="en-US" kern="1200" dirty="0">
              <a:latin typeface="Arial" charset="0"/>
              <a:ea typeface="宋体" pitchFamily="2" charset="-122"/>
            </a:endParaRPr>
          </a:p>
          <a:p>
            <a:pPr lvl="0"/>
            <a:endParaRPr lang="zh-CN" altLang="en-US" kern="12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常见 </a:t>
            </a:r>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安全威胁</a:t>
            </a:r>
          </a:p>
        </p:txBody>
      </p:sp>
      <p:sp>
        <p:nvSpPr>
          <p:cNvPr id="3" name="内容占位符 2"/>
          <p:cNvSpPr>
            <a:spLocks noGrp="1"/>
          </p:cNvSpPr>
          <p:nvPr>
            <p:ph idx="1"/>
          </p:nvPr>
        </p:nvSpPr>
        <p:spPr/>
        <p:txBody>
          <a:bodyPr/>
          <a:lstStyle/>
          <a:p>
            <a:pPr>
              <a:lnSpc>
                <a:spcPct val="150000"/>
              </a:lnSpc>
            </a:pPr>
            <a:r>
              <a:rPr lang="zh-CN" altLang="en-US" dirty="0">
                <a:latin typeface="微软雅黑" pitchFamily="34" charset="-122"/>
                <a:ea typeface="微软雅黑" pitchFamily="34" charset="-122"/>
              </a:rPr>
              <a:t>暴力破解、拒绝服务攻击</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DoS</a:t>
            </a:r>
            <a:r>
              <a:rPr lang="en-US" altLang="zh-CN" dirty="0">
                <a:latin typeface="微软雅黑" pitchFamily="34" charset="-122"/>
                <a:ea typeface="微软雅黑" pitchFamily="34" charset="-122"/>
              </a:rPr>
              <a:t>)</a:t>
            </a:r>
          </a:p>
          <a:p>
            <a:pPr>
              <a:lnSpc>
                <a:spcPct val="150000"/>
              </a:lnSpc>
            </a:pPr>
            <a:r>
              <a:rPr lang="zh-CN" altLang="en-US" dirty="0">
                <a:latin typeface="微软雅黑" pitchFamily="34" charset="-122"/>
                <a:ea typeface="微软雅黑" pitchFamily="34" charset="-122"/>
              </a:rPr>
              <a:t>会话劫持</a:t>
            </a:r>
            <a:r>
              <a:rPr lang="en-US" altLang="zh-CN" dirty="0">
                <a:latin typeface="微软雅黑" pitchFamily="34" charset="-122"/>
                <a:ea typeface="微软雅黑" pitchFamily="34" charset="-122"/>
              </a:rPr>
              <a:t>(Hijacking)</a:t>
            </a:r>
            <a:r>
              <a:rPr lang="zh-CN" altLang="en-US" dirty="0">
                <a:latin typeface="微软雅黑" pitchFamily="34" charset="-122"/>
                <a:ea typeface="微软雅黑" pitchFamily="34" charset="-122"/>
              </a:rPr>
              <a:t>、重放攻击</a:t>
            </a:r>
            <a:r>
              <a:rPr lang="en-US" altLang="zh-CN" dirty="0">
                <a:latin typeface="微软雅黑" pitchFamily="34" charset="-122"/>
                <a:ea typeface="微软雅黑" pitchFamily="34" charset="-122"/>
              </a:rPr>
              <a:t>(Replay)</a:t>
            </a:r>
          </a:p>
          <a:p>
            <a:pPr>
              <a:lnSpc>
                <a:spcPct val="150000"/>
              </a:lnSpc>
            </a:pPr>
            <a:r>
              <a:rPr lang="zh-CN" altLang="en-US" dirty="0">
                <a:latin typeface="微软雅黑" pitchFamily="34" charset="-122"/>
                <a:ea typeface="微软雅黑" pitchFamily="34" charset="-122"/>
              </a:rPr>
              <a:t>一次点击</a:t>
            </a:r>
            <a:r>
              <a:rPr lang="en-US" altLang="zh-CN" dirty="0">
                <a:latin typeface="微软雅黑" pitchFamily="34" charset="-122"/>
                <a:ea typeface="微软雅黑" pitchFamily="34" charset="-122"/>
              </a:rPr>
              <a:t>(One Click Attack)</a:t>
            </a:r>
          </a:p>
          <a:p>
            <a:pPr>
              <a:lnSpc>
                <a:spcPct val="150000"/>
              </a:lnSpc>
            </a:pPr>
            <a:r>
              <a:rPr lang="zh-CN" altLang="en-US" dirty="0">
                <a:latin typeface="微软雅黑" pitchFamily="34" charset="-122"/>
                <a:ea typeface="微软雅黑" pitchFamily="34" charset="-122"/>
              </a:rPr>
              <a:t>钓鱼</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SQL </a:t>
            </a:r>
            <a:r>
              <a:rPr lang="zh-CN" altLang="en-US" dirty="0">
                <a:latin typeface="微软雅黑" pitchFamily="34" charset="-122"/>
                <a:ea typeface="微软雅黑" pitchFamily="34" charset="-122"/>
              </a:rPr>
              <a:t>注入攻击</a:t>
            </a:r>
            <a:r>
              <a:rPr lang="en-US" altLang="zh-CN" dirty="0">
                <a:latin typeface="微软雅黑" pitchFamily="34" charset="-122"/>
                <a:ea typeface="微软雅黑" pitchFamily="34" charset="-122"/>
              </a:rPr>
              <a:t>(Inject)</a:t>
            </a:r>
          </a:p>
          <a:p>
            <a:pPr>
              <a:lnSpc>
                <a:spcPct val="150000"/>
              </a:lnSpc>
            </a:pPr>
            <a:r>
              <a:rPr lang="zh-CN" altLang="en-US" dirty="0">
                <a:latin typeface="微软雅黑" pitchFamily="34" charset="-122"/>
                <a:ea typeface="微软雅黑" pitchFamily="34" charset="-122"/>
              </a:rPr>
              <a:t>跨站脚本攻击</a:t>
            </a:r>
            <a:r>
              <a:rPr lang="en-US" altLang="zh-CN" dirty="0">
                <a:latin typeface="微软雅黑" pitchFamily="34" charset="-122"/>
                <a:ea typeface="微软雅黑" pitchFamily="34" charset="-122"/>
              </a:rPr>
              <a:t>(XSS)</a:t>
            </a:r>
          </a:p>
          <a:p>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0" y="0"/>
            <a:ext cx="9144000" cy="1143000"/>
          </a:xfrm>
        </p:spPr>
        <p:txBody>
          <a:bodyPr/>
          <a:lstStyle/>
          <a:p>
            <a:r>
              <a:rPr lang="zh-CN" altLang="en-US" sz="3200" dirty="0">
                <a:latin typeface="微软雅黑" pitchFamily="34" charset="-122"/>
                <a:ea typeface="微软雅黑" pitchFamily="34" charset="-122"/>
              </a:rPr>
              <a:t>敏感数据保护</a:t>
            </a:r>
            <a:r>
              <a:rPr lang="en-US" altLang="zh-CN" sz="3200" dirty="0">
                <a:latin typeface="微软雅黑" pitchFamily="34" charset="-122"/>
                <a:ea typeface="微软雅黑" pitchFamily="34" charset="-122"/>
              </a:rPr>
              <a:t>-</a:t>
            </a:r>
            <a:r>
              <a:rPr lang="zh-CN" altLang="en-US" sz="3200" dirty="0">
                <a:latin typeface="微软雅黑" pitchFamily="34" charset="-122"/>
                <a:ea typeface="微软雅黑" pitchFamily="34" charset="-122"/>
              </a:rPr>
              <a:t>非对称加密技术介绍</a:t>
            </a:r>
          </a:p>
        </p:txBody>
      </p:sp>
      <p:graphicFrame>
        <p:nvGraphicFramePr>
          <p:cNvPr id="5" name="表格 4"/>
          <p:cNvGraphicFramePr>
            <a:graphicFrameLocks noGrp="1"/>
          </p:cNvGraphicFramePr>
          <p:nvPr/>
        </p:nvGraphicFramePr>
        <p:xfrm>
          <a:off x="571500" y="2600325"/>
          <a:ext cx="7715305" cy="3857652"/>
        </p:xfrm>
        <a:graphic>
          <a:graphicData uri="http://schemas.openxmlformats.org/drawingml/2006/table">
            <a:tbl>
              <a:tblPr/>
              <a:tblGrid>
                <a:gridCol w="1918113">
                  <a:extLst>
                    <a:ext uri="{9D8B030D-6E8A-4147-A177-3AD203B41FA5}">
                      <a16:colId xmlns:a16="http://schemas.microsoft.com/office/drawing/2014/main" val="20000"/>
                    </a:ext>
                  </a:extLst>
                </a:gridCol>
                <a:gridCol w="1449298">
                  <a:extLst>
                    <a:ext uri="{9D8B030D-6E8A-4147-A177-3AD203B41FA5}">
                      <a16:colId xmlns:a16="http://schemas.microsoft.com/office/drawing/2014/main" val="20001"/>
                    </a:ext>
                  </a:extLst>
                </a:gridCol>
                <a:gridCol w="1449298">
                  <a:extLst>
                    <a:ext uri="{9D8B030D-6E8A-4147-A177-3AD203B41FA5}">
                      <a16:colId xmlns:a16="http://schemas.microsoft.com/office/drawing/2014/main" val="20002"/>
                    </a:ext>
                  </a:extLst>
                </a:gridCol>
                <a:gridCol w="1449298">
                  <a:extLst>
                    <a:ext uri="{9D8B030D-6E8A-4147-A177-3AD203B41FA5}">
                      <a16:colId xmlns:a16="http://schemas.microsoft.com/office/drawing/2014/main" val="20003"/>
                    </a:ext>
                  </a:extLst>
                </a:gridCol>
                <a:gridCol w="1449298">
                  <a:extLst>
                    <a:ext uri="{9D8B030D-6E8A-4147-A177-3AD203B41FA5}">
                      <a16:colId xmlns:a16="http://schemas.microsoft.com/office/drawing/2014/main" val="20004"/>
                    </a:ext>
                  </a:extLst>
                </a:gridCol>
              </a:tblGrid>
              <a:tr h="686144">
                <a:tc>
                  <a:txBody>
                    <a:bodyPr/>
                    <a:lstStyle/>
                    <a:p>
                      <a:pPr algn="ctr">
                        <a:spcAft>
                          <a:spcPts val="0"/>
                        </a:spcAft>
                      </a:pPr>
                      <a:endParaRPr lang="en-US" sz="14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zh-CN" sz="1800" b="1" kern="100" dirty="0">
                          <a:latin typeface="微软雅黑" pitchFamily="34" charset="-122"/>
                          <a:ea typeface="微软雅黑" pitchFamily="34" charset="-122"/>
                          <a:cs typeface="Times New Roman"/>
                        </a:rPr>
                        <a:t>机密性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zh-CN" sz="1800" b="1" kern="100" dirty="0">
                          <a:latin typeface="微软雅黑" pitchFamily="34" charset="-122"/>
                          <a:ea typeface="微软雅黑" pitchFamily="34" charset="-122"/>
                          <a:cs typeface="Times New Roman"/>
                        </a:rPr>
                        <a:t>完整性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zh-CN" sz="1800" b="1" kern="100" dirty="0">
                          <a:latin typeface="微软雅黑" pitchFamily="34" charset="-122"/>
                          <a:ea typeface="微软雅黑" pitchFamily="34" charset="-122"/>
                          <a:cs typeface="Times New Roman"/>
                        </a:rPr>
                        <a:t>真实性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zh-CN" sz="1800" b="1" kern="100" dirty="0">
                          <a:latin typeface="微软雅黑" pitchFamily="34" charset="-122"/>
                          <a:ea typeface="微软雅黑" pitchFamily="34" charset="-122"/>
                          <a:cs typeface="Times New Roman"/>
                        </a:rPr>
                        <a:t>不可否认性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792877">
                <a:tc>
                  <a:txBody>
                    <a:bodyPr/>
                    <a:lstStyle/>
                    <a:p>
                      <a:pPr algn="ctr">
                        <a:spcAft>
                          <a:spcPts val="0"/>
                        </a:spcAft>
                      </a:pPr>
                      <a:r>
                        <a:rPr lang="zh-CN" sz="1800" b="1" kern="100" dirty="0">
                          <a:latin typeface="微软雅黑" pitchFamily="34" charset="-122"/>
                          <a:ea typeface="微软雅黑" pitchFamily="34" charset="-122"/>
                          <a:cs typeface="Times New Roman"/>
                        </a:rPr>
                        <a:t>公钥加密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a:spcAft>
                          <a:spcPts val="0"/>
                        </a:spcAft>
                      </a:pPr>
                      <a:r>
                        <a:rPr lang="zh-CN" sz="2400" b="1" kern="100" dirty="0">
                          <a:solidFill>
                            <a:srgbClr val="FF0000"/>
                          </a:solidFill>
                          <a:latin typeface="微软雅黑" pitchFamily="34" charset="-122"/>
                          <a:ea typeface="微软雅黑" pitchFamily="34" charset="-122"/>
                          <a:cs typeface="Times New Roman"/>
                        </a:rPr>
                        <a:t>防偷窥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extLst>
                  <a:ext uri="{0D108BD9-81ED-4DB2-BD59-A6C34878D82A}">
                    <a16:rowId xmlns:a16="http://schemas.microsoft.com/office/drawing/2014/main" val="10001"/>
                  </a:ext>
                </a:extLst>
              </a:tr>
              <a:tr h="792877">
                <a:tc>
                  <a:txBody>
                    <a:bodyPr/>
                    <a:lstStyle/>
                    <a:p>
                      <a:pPr algn="ctr">
                        <a:spcAft>
                          <a:spcPts val="0"/>
                        </a:spcAft>
                      </a:pPr>
                      <a:r>
                        <a:rPr lang="zh-CN" sz="1800" b="1" kern="100" dirty="0">
                          <a:latin typeface="微软雅黑" pitchFamily="34" charset="-122"/>
                          <a:ea typeface="微软雅黑" pitchFamily="34" charset="-122"/>
                          <a:cs typeface="Times New Roman"/>
                        </a:rPr>
                        <a:t>私钥解密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792877">
                <a:tc>
                  <a:txBody>
                    <a:bodyPr/>
                    <a:lstStyle/>
                    <a:p>
                      <a:pPr algn="ctr">
                        <a:spcAft>
                          <a:spcPts val="0"/>
                        </a:spcAft>
                      </a:pPr>
                      <a:r>
                        <a:rPr lang="zh-CN" sz="1800" b="1" kern="100" dirty="0">
                          <a:latin typeface="微软雅黑" pitchFamily="34" charset="-122"/>
                          <a:ea typeface="微软雅黑" pitchFamily="34" charset="-122"/>
                          <a:cs typeface="Times New Roman"/>
                        </a:rPr>
                        <a:t>签名</a:t>
                      </a:r>
                    </a:p>
                    <a:p>
                      <a:pPr algn="ctr">
                        <a:spcAft>
                          <a:spcPts val="0"/>
                        </a:spcAft>
                      </a:pPr>
                      <a:r>
                        <a:rPr lang="zh-CN" sz="1800" b="1" kern="100" dirty="0">
                          <a:latin typeface="微软雅黑" pitchFamily="34" charset="-122"/>
                          <a:ea typeface="微软雅黑" pitchFamily="34" charset="-122"/>
                          <a:cs typeface="Times New Roman"/>
                        </a:rPr>
                        <a:t>私钥加密</a:t>
                      </a:r>
                      <a:r>
                        <a:rPr lang="zh-CN" altLang="en-US" sz="1800" b="1" kern="100" dirty="0">
                          <a:latin typeface="微软雅黑" pitchFamily="34" charset="-122"/>
                          <a:ea typeface="微软雅黑" pitchFamily="34" charset="-122"/>
                          <a:cs typeface="Times New Roman"/>
                        </a:rPr>
                        <a:t>摘要</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a:spcAft>
                          <a:spcPts val="0"/>
                        </a:spcAft>
                      </a:pPr>
                      <a:r>
                        <a:rPr lang="en-US" sz="2400" b="1" kern="100">
                          <a:solidFill>
                            <a:srgbClr val="FF0000"/>
                          </a:solidFill>
                          <a:latin typeface="微软雅黑" pitchFamily="34" charset="-122"/>
                          <a:ea typeface="微软雅黑" pitchFamily="34" charset="-122"/>
                          <a:cs typeface="Times New Roman"/>
                        </a:rPr>
                        <a:t>N/A</a:t>
                      </a:r>
                      <a:endParaRPr lang="zh-CN" sz="2400" b="1" kern="10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zh-CN" sz="2400" b="1" kern="100" dirty="0">
                          <a:solidFill>
                            <a:srgbClr val="FF0000"/>
                          </a:solidFill>
                          <a:latin typeface="微软雅黑" pitchFamily="34" charset="-122"/>
                          <a:ea typeface="微软雅黑" pitchFamily="34" charset="-122"/>
                          <a:cs typeface="Times New Roman"/>
                        </a:rPr>
                        <a:t>防篡改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zh-CN" sz="2400" b="1" kern="100" dirty="0">
                          <a:solidFill>
                            <a:srgbClr val="FF0000"/>
                          </a:solidFill>
                          <a:latin typeface="微软雅黑" pitchFamily="34" charset="-122"/>
                          <a:ea typeface="微软雅黑" pitchFamily="34" charset="-122"/>
                          <a:cs typeface="Times New Roman"/>
                        </a:rPr>
                        <a:t>防欺诈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zh-CN" sz="2400" b="1" kern="100" dirty="0">
                          <a:solidFill>
                            <a:srgbClr val="FF0000"/>
                          </a:solidFill>
                          <a:latin typeface="微软雅黑" pitchFamily="34" charset="-122"/>
                          <a:ea typeface="微软雅黑" pitchFamily="34" charset="-122"/>
                          <a:cs typeface="Times New Roman"/>
                        </a:rPr>
                        <a:t>防抵赖</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extLst>
                  <a:ext uri="{0D108BD9-81ED-4DB2-BD59-A6C34878D82A}">
                    <a16:rowId xmlns:a16="http://schemas.microsoft.com/office/drawing/2014/main" val="10003"/>
                  </a:ext>
                </a:extLst>
              </a:tr>
              <a:tr h="792877">
                <a:tc>
                  <a:txBody>
                    <a:bodyPr/>
                    <a:lstStyle/>
                    <a:p>
                      <a:pPr algn="ctr">
                        <a:spcAft>
                          <a:spcPts val="0"/>
                        </a:spcAft>
                      </a:pPr>
                      <a:r>
                        <a:rPr lang="zh-CN" sz="1800" b="1" kern="100" dirty="0">
                          <a:latin typeface="微软雅黑" pitchFamily="34" charset="-122"/>
                          <a:ea typeface="微软雅黑" pitchFamily="34" charset="-122"/>
                          <a:cs typeface="Times New Roman"/>
                        </a:rPr>
                        <a:t>验签</a:t>
                      </a:r>
                    </a:p>
                    <a:p>
                      <a:pPr algn="ctr">
                        <a:spcAft>
                          <a:spcPts val="0"/>
                        </a:spcAft>
                      </a:pPr>
                      <a:r>
                        <a:rPr lang="zh-CN" sz="1800" b="1" kern="100" dirty="0">
                          <a:latin typeface="微软雅黑" pitchFamily="34" charset="-122"/>
                          <a:ea typeface="微软雅黑" pitchFamily="34" charset="-122"/>
                          <a:cs typeface="Times New Roman"/>
                        </a:rPr>
                        <a:t>公钥解密</a:t>
                      </a:r>
                      <a:r>
                        <a:rPr lang="zh-CN" altLang="en-US" sz="1800" b="1" kern="100" dirty="0">
                          <a:latin typeface="微软雅黑" pitchFamily="34" charset="-122"/>
                          <a:ea typeface="微软雅黑" pitchFamily="34" charset="-122"/>
                          <a:cs typeface="Times New Roman"/>
                        </a:rPr>
                        <a:t>摘要</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16417" name="内容占位符 2"/>
          <p:cNvSpPr>
            <a:spLocks noGrp="1"/>
          </p:cNvSpPr>
          <p:nvPr>
            <p:ph idx="1"/>
          </p:nvPr>
        </p:nvSpPr>
        <p:spPr>
          <a:xfrm>
            <a:off x="528638" y="1400175"/>
            <a:ext cx="8229600" cy="1071563"/>
          </a:xfrm>
        </p:spPr>
        <p:txBody>
          <a:bodyPr/>
          <a:lstStyle/>
          <a:p>
            <a:pPr>
              <a:lnSpc>
                <a:spcPct val="150000"/>
              </a:lnSpc>
            </a:pPr>
            <a:r>
              <a:rPr lang="en-US" altLang="zh-CN" sz="2000" b="1">
                <a:latin typeface="微软雅黑" pitchFamily="34" charset="-122"/>
                <a:ea typeface="微软雅黑" pitchFamily="34" charset="-122"/>
              </a:rPr>
              <a:t>PKI</a:t>
            </a:r>
            <a:r>
              <a:rPr lang="zh-CN" altLang="en-US" sz="2000" b="1">
                <a:latin typeface="微软雅黑" pitchFamily="34" charset="-122"/>
                <a:ea typeface="微软雅黑" pitchFamily="34" charset="-122"/>
              </a:rPr>
              <a:t>体系利用密码学技术，可以在敏感信息的产生、交换、使用、存储等过程中，可以提供以下安全保障：</a:t>
            </a:r>
            <a:endParaRPr lang="en-US" altLang="zh-CN" sz="2000" b="1">
              <a:latin typeface="微软雅黑" pitchFamily="34" charset="-122"/>
              <a:ea typeface="微软雅黑" pitchFamily="34" charset="-122"/>
            </a:endParaRPr>
          </a:p>
          <a:p>
            <a:pPr>
              <a:buFontTx/>
              <a:buNone/>
            </a:pPr>
            <a:endParaRPr lang="zh-CN" altLang="en-US" sz="2000" b="1">
              <a:latin typeface="微软雅黑" pitchFamily="34" charset="-122"/>
              <a:ea typeface="微软雅黑" pitchFamily="34" charset="-122"/>
            </a:endParaRPr>
          </a:p>
        </p:txBody>
      </p:sp>
      <p:sp>
        <p:nvSpPr>
          <p:cNvPr id="16418" name="TextBox 11"/>
          <p:cNvSpPr txBox="1">
            <a:spLocks noChangeArrowheads="1"/>
          </p:cNvSpPr>
          <p:nvPr/>
        </p:nvSpPr>
        <p:spPr bwMode="auto">
          <a:xfrm>
            <a:off x="1357313" y="2600325"/>
            <a:ext cx="1143000" cy="338138"/>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安全保证</a:t>
            </a:r>
          </a:p>
        </p:txBody>
      </p:sp>
      <p:sp>
        <p:nvSpPr>
          <p:cNvPr id="16419" name="TextBox 14"/>
          <p:cNvSpPr txBox="1">
            <a:spLocks noChangeArrowheads="1"/>
          </p:cNvSpPr>
          <p:nvPr/>
        </p:nvSpPr>
        <p:spPr bwMode="auto">
          <a:xfrm>
            <a:off x="500063" y="2976563"/>
            <a:ext cx="1285875" cy="338137"/>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密码学技术</a:t>
            </a:r>
          </a:p>
        </p:txBody>
      </p:sp>
      <p:cxnSp>
        <p:nvCxnSpPr>
          <p:cNvPr id="10" name="直接连接符 9"/>
          <p:cNvCxnSpPr/>
          <p:nvPr/>
        </p:nvCxnSpPr>
        <p:spPr>
          <a:xfrm>
            <a:off x="531813" y="2592388"/>
            <a:ext cx="2000250" cy="714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z="3200" dirty="0">
                <a:latin typeface="微软雅黑" pitchFamily="34" charset="-122"/>
                <a:ea typeface="微软雅黑" pitchFamily="34" charset="-122"/>
              </a:rPr>
              <a:t>敏感数据传输</a:t>
            </a:r>
          </a:p>
        </p:txBody>
      </p:sp>
      <p:sp>
        <p:nvSpPr>
          <p:cNvPr id="11267" name="Rectangle 3"/>
          <p:cNvSpPr>
            <a:spLocks noGrp="1" noChangeArrowheads="1"/>
          </p:cNvSpPr>
          <p:nvPr>
            <p:ph idx="1"/>
          </p:nvPr>
        </p:nvSpPr>
        <p:spPr>
          <a:xfrm>
            <a:off x="214313" y="1371600"/>
            <a:ext cx="8686800" cy="5135563"/>
          </a:xfrm>
        </p:spPr>
        <p:txBody>
          <a:bodyPr/>
          <a:lstStyle/>
          <a:p>
            <a:pPr eaLnBrk="1" hangingPunct="1">
              <a:buFontTx/>
              <a:buChar char="•"/>
              <a:defRPr/>
            </a:pPr>
            <a:r>
              <a:rPr lang="zh-CN" altLang="en-US" sz="2000" b="1" dirty="0">
                <a:latin typeface="微软雅黑" pitchFamily="34" charset="-122"/>
                <a:ea typeface="微软雅黑" pitchFamily="34" charset="-122"/>
              </a:rPr>
              <a:t>采用非对称加密后传输</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发送者</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证书私钥首次加密（如：用户证书）</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接收者</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证书公钥再次加密（如：服务器证书）</a:t>
            </a:r>
            <a:endParaRPr lang="en-US" altLang="zh-CN" sz="2000" dirty="0">
              <a:latin typeface="微软雅黑" pitchFamily="34" charset="-122"/>
              <a:ea typeface="微软雅黑" pitchFamily="34" charset="-122"/>
            </a:endParaRPr>
          </a:p>
          <a:p>
            <a:pPr marL="342900" lvl="1" indent="-342900" eaLnBrk="1" hangingPunct="1">
              <a:buSzPct val="65000"/>
              <a:buFontTx/>
              <a:buChar char="•"/>
              <a:defRPr/>
            </a:pPr>
            <a:r>
              <a:rPr lang="zh-CN" altLang="en-US" sz="2000" b="1" dirty="0">
                <a:latin typeface="微软雅黑" pitchFamily="34" charset="-122"/>
                <a:ea typeface="微软雅黑" pitchFamily="34" charset="-122"/>
              </a:rPr>
              <a:t>使用对称密钥和非对称密钥联合加密（数字信封）后传输</a:t>
            </a:r>
            <a:endParaRPr lang="en-US" altLang="zh-CN" sz="2000" b="1"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发送者</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生成会话一次性“临时对称密钥”</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发送者</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采用接收者</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的“公钥”将“临时对称密钥”加密后生成“数字信封”</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发送者</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采用该一次性“临时对称密钥”加密敏感数据生成“密文数据”</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发送者</a:t>
            </a:r>
            <a:r>
              <a:rPr lang="en-US" altLang="zh-CN" sz="2000" dirty="0">
                <a:latin typeface="微软雅黑" pitchFamily="34" charset="-122"/>
                <a:ea typeface="微软雅黑" pitchFamily="34" charset="-122"/>
              </a:rPr>
              <a:t>A</a:t>
            </a:r>
            <a:r>
              <a:rPr lang="zh-CN" altLang="en-US" sz="2000" dirty="0">
                <a:latin typeface="微软雅黑" pitchFamily="34" charset="-122"/>
                <a:ea typeface="微软雅黑" pitchFamily="34" charset="-122"/>
              </a:rPr>
              <a:t>将“数字信封”及“密文数据”传输给接收者</a:t>
            </a:r>
            <a:r>
              <a:rPr lang="en-US" altLang="zh-CN" sz="2000" dirty="0">
                <a:latin typeface="微软雅黑" pitchFamily="34" charset="-122"/>
                <a:ea typeface="微软雅黑" pitchFamily="34" charset="-122"/>
              </a:rPr>
              <a:t>B</a:t>
            </a: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接收者</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采用自己的“私钥”解密“数字信封”获取一次性“临时对称密钥”</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r>
              <a:rPr lang="zh-CN" altLang="en-US" sz="2000" dirty="0">
                <a:latin typeface="微软雅黑" pitchFamily="34" charset="-122"/>
                <a:ea typeface="微软雅黑" pitchFamily="34" charset="-122"/>
              </a:rPr>
              <a:t>接收者</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采用该一次性“临时对称密钥”解密“密文数据”获取明文</a:t>
            </a: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endParaRPr lang="en-US" altLang="zh-CN" sz="2000" dirty="0">
              <a:latin typeface="微软雅黑" pitchFamily="34" charset="-122"/>
              <a:ea typeface="微软雅黑" pitchFamily="34" charset="-122"/>
            </a:endParaRPr>
          </a:p>
          <a:p>
            <a:pPr marL="914400" lvl="1" indent="-457200" eaLnBrk="1" hangingPunct="1">
              <a:buFont typeface="+mj-lt"/>
              <a:buAutoNum type="arabicPeriod"/>
              <a:defRPr/>
            </a:pPr>
            <a:endParaRPr lang="en-US" altLang="zh-CN" sz="2000" dirty="0">
              <a:latin typeface="微软雅黑" pitchFamily="34" charset="-122"/>
              <a:ea typeface="微软雅黑" pitchFamily="34" charset="-122"/>
            </a:endParaRPr>
          </a:p>
          <a:p>
            <a:pPr lvl="1" eaLnBrk="1" hangingPunct="1">
              <a:buFontTx/>
              <a:buChar char="•"/>
              <a:defRPr/>
            </a:pPr>
            <a:endParaRPr lang="en-US" altLang="zh-CN" sz="2400" dirty="0">
              <a:latin typeface="微软雅黑" pitchFamily="34" charset="-122"/>
              <a:ea typeface="微软雅黑" pitchFamily="34" charset="-122"/>
            </a:endParaRPr>
          </a:p>
          <a:p>
            <a:pPr lvl="1" eaLnBrk="1" hangingPunct="1">
              <a:buFontTx/>
              <a:buChar char="•"/>
              <a:defRPr/>
            </a:pPr>
            <a:endParaRPr lang="en-US" altLang="zh-CN" sz="2400" dirty="0">
              <a:latin typeface="微软雅黑" pitchFamily="34" charset="-122"/>
              <a:ea typeface="微软雅黑" pitchFamily="34" charset="-122"/>
            </a:endParaRPr>
          </a:p>
          <a:p>
            <a:pPr>
              <a:defRPr/>
            </a:pPr>
            <a:endParaRPr lang="zh-CN" altLang="en-US" sz="1800" b="1" dirty="0">
              <a:latin typeface="微软雅黑" pitchFamily="34" charset="-122"/>
              <a:ea typeface="微软雅黑" pitchFamily="34" charset="-122"/>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常见 </a:t>
            </a:r>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数据传输方法</a:t>
            </a: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Client Side</a:t>
            </a:r>
          </a:p>
          <a:p>
            <a:pPr lvl="1"/>
            <a:r>
              <a:rPr lang="en-US" altLang="zh-CN" dirty="0">
                <a:latin typeface="微软雅黑" pitchFamily="34" charset="-122"/>
                <a:ea typeface="微软雅黑" pitchFamily="34" charset="-122"/>
              </a:rPr>
              <a:t>HTTP Get URL </a:t>
            </a:r>
            <a:r>
              <a:rPr lang="en-US" altLang="zh-CN" dirty="0" err="1">
                <a:latin typeface="微软雅黑" pitchFamily="34" charset="-122"/>
                <a:ea typeface="微软雅黑" pitchFamily="34" charset="-122"/>
              </a:rPr>
              <a:t>QueryString</a:t>
            </a:r>
            <a:endParaRPr lang="en-US" altLang="zh-CN" dirty="0">
              <a:latin typeface="微软雅黑" pitchFamily="34" charset="-122"/>
              <a:ea typeface="微软雅黑" pitchFamily="34" charset="-122"/>
            </a:endParaRPr>
          </a:p>
          <a:p>
            <a:pPr lvl="1"/>
            <a:r>
              <a:rPr lang="en-US" altLang="zh-CN" dirty="0">
                <a:latin typeface="微软雅黑" pitchFamily="34" charset="-122"/>
                <a:ea typeface="微软雅黑" pitchFamily="34" charset="-122"/>
              </a:rPr>
              <a:t>HTTP Post Form Input Field</a:t>
            </a:r>
          </a:p>
          <a:p>
            <a:pPr lvl="2"/>
            <a:r>
              <a:rPr lang="en-US" altLang="zh-CN" dirty="0" err="1">
                <a:latin typeface="微软雅黑" pitchFamily="34" charset="-122"/>
                <a:ea typeface="微软雅黑" pitchFamily="34" charset="-122"/>
              </a:rPr>
              <a:t>ASP.Net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WebForm</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ViewState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跨页限制</a:t>
            </a:r>
            <a:r>
              <a:rPr lang="en-US" altLang="zh-CN" dirty="0">
                <a:latin typeface="微软雅黑" pitchFamily="34" charset="-122"/>
                <a:ea typeface="微软雅黑" pitchFamily="34" charset="-122"/>
              </a:rPr>
              <a:t>)</a:t>
            </a:r>
          </a:p>
          <a:p>
            <a:pPr lvl="2"/>
            <a:r>
              <a:rPr lang="en-US" altLang="zh-CN" dirty="0" err="1">
                <a:latin typeface="微软雅黑" pitchFamily="34" charset="-122"/>
                <a:ea typeface="微软雅黑" pitchFamily="34" charset="-122"/>
              </a:rPr>
              <a:t>ASP.Net</a:t>
            </a:r>
            <a:r>
              <a:rPr lang="en-US" altLang="zh-CN" dirty="0">
                <a:latin typeface="微软雅黑" pitchFamily="34" charset="-122"/>
                <a:ea typeface="微软雅黑" pitchFamily="34" charset="-122"/>
              </a:rPr>
              <a:t> Server </a:t>
            </a:r>
            <a:r>
              <a:rPr lang="en-US" altLang="zh-CN" dirty="0" err="1">
                <a:latin typeface="微软雅黑" pitchFamily="34" charset="-122"/>
                <a:ea typeface="微软雅黑" pitchFamily="34" charset="-122"/>
              </a:rPr>
              <a:t>WebControl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跨页限制</a:t>
            </a:r>
            <a:r>
              <a:rPr lang="en-US" altLang="zh-CN" dirty="0">
                <a:latin typeface="微软雅黑" pitchFamily="34" charset="-122"/>
                <a:ea typeface="微软雅黑" pitchFamily="34" charset="-122"/>
              </a:rPr>
              <a:t>)</a:t>
            </a:r>
          </a:p>
          <a:p>
            <a:pPr lvl="1"/>
            <a:r>
              <a:rPr lang="en-US" altLang="zh-CN" dirty="0">
                <a:latin typeface="微软雅黑" pitchFamily="34" charset="-122"/>
                <a:ea typeface="微软雅黑" pitchFamily="34" charset="-122"/>
              </a:rPr>
              <a:t>Cookie (</a:t>
            </a:r>
            <a:r>
              <a:rPr lang="zh-CN" altLang="en-US" dirty="0">
                <a:latin typeface="微软雅黑" pitchFamily="34" charset="-122"/>
                <a:ea typeface="微软雅黑" pitchFamily="34" charset="-122"/>
              </a:rPr>
              <a:t>跨域限制</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Server Side (</a:t>
            </a:r>
            <a:r>
              <a:rPr lang="zh-CN" altLang="en-US" dirty="0">
                <a:latin typeface="微软雅黑" pitchFamily="34" charset="-122"/>
                <a:ea typeface="微软雅黑" pitchFamily="34" charset="-122"/>
              </a:rPr>
              <a:t>跨服务器限制</a:t>
            </a:r>
            <a:r>
              <a:rPr lang="en-US" altLang="zh-CN" dirty="0">
                <a:latin typeface="微软雅黑" pitchFamily="34" charset="-122"/>
                <a:ea typeface="微软雅黑" pitchFamily="34" charset="-122"/>
              </a:rPr>
              <a:t>)</a:t>
            </a:r>
          </a:p>
          <a:p>
            <a:pPr lvl="1"/>
            <a:r>
              <a:rPr lang="en-US" altLang="zh-CN" dirty="0" err="1">
                <a:latin typeface="微软雅黑" pitchFamily="34" charset="-122"/>
                <a:ea typeface="微软雅黑" pitchFamily="34" charset="-122"/>
              </a:rPr>
              <a:t>ASP.Net</a:t>
            </a:r>
            <a:r>
              <a:rPr lang="en-US" altLang="zh-CN" dirty="0">
                <a:latin typeface="微软雅黑" pitchFamily="34" charset="-122"/>
                <a:ea typeface="微软雅黑" pitchFamily="34" charset="-122"/>
              </a:rPr>
              <a:t> Session (</a:t>
            </a:r>
            <a:r>
              <a:rPr lang="zh-CN" altLang="en-US" dirty="0">
                <a:latin typeface="微软雅黑" pitchFamily="34" charset="-122"/>
                <a:ea typeface="微软雅黑" pitchFamily="34" charset="-122"/>
              </a:rPr>
              <a:t>跨系统、域限制</a:t>
            </a:r>
            <a:r>
              <a:rPr lang="en-US" altLang="zh-CN" dirty="0">
                <a:latin typeface="微软雅黑" pitchFamily="34" charset="-122"/>
                <a:ea typeface="微软雅黑" pitchFamily="34" charset="-122"/>
              </a:rPr>
              <a:t>)</a:t>
            </a:r>
          </a:p>
          <a:p>
            <a:pPr lvl="1"/>
            <a:r>
              <a:rPr lang="en-US" altLang="zh-CN" dirty="0" err="1">
                <a:latin typeface="微软雅黑" pitchFamily="34" charset="-122"/>
                <a:ea typeface="微软雅黑" pitchFamily="34" charset="-122"/>
              </a:rPr>
              <a:t>ASP.Net</a:t>
            </a:r>
            <a:r>
              <a:rPr lang="en-US" altLang="zh-CN" dirty="0">
                <a:latin typeface="微软雅黑" pitchFamily="34" charset="-122"/>
                <a:ea typeface="微软雅黑" pitchFamily="34" charset="-122"/>
              </a:rPr>
              <a:t> Application/Cache(</a:t>
            </a:r>
            <a:r>
              <a:rPr lang="zh-CN" altLang="en-US" dirty="0">
                <a:latin typeface="微软雅黑" pitchFamily="34" charset="-122"/>
                <a:ea typeface="微软雅黑" pitchFamily="34" charset="-122"/>
              </a:rPr>
              <a:t>跨进程限制</a:t>
            </a:r>
            <a:r>
              <a:rPr lang="en-US" altLang="zh-CN" dirty="0">
                <a:latin typeface="微软雅黑" pitchFamily="34" charset="-122"/>
                <a:ea typeface="微软雅黑" pitchFamily="34" charset="-122"/>
              </a:rPr>
              <a:t>)</a:t>
            </a:r>
          </a:p>
          <a:p>
            <a:pPr lvl="1"/>
            <a:r>
              <a:rPr lang="en-US" altLang="zh-CN" dirty="0" err="1">
                <a:latin typeface="微软雅黑" pitchFamily="34" charset="-122"/>
                <a:ea typeface="微软雅黑" pitchFamily="34" charset="-122"/>
              </a:rPr>
              <a:t>DataBase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跨系统限制</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性能瓶颈</a:t>
            </a:r>
            <a:r>
              <a:rPr lang="en-US" altLang="zh-CN" dirty="0">
                <a:latin typeface="微软雅黑" pitchFamily="34" charset="-122"/>
                <a:ea typeface="微软雅黑" pitchFamily="34" charset="-122"/>
              </a:rPr>
              <a:t>)</a:t>
            </a:r>
          </a:p>
          <a:p>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theme/theme1.xml><?xml version="1.0" encoding="utf-8"?>
<a:theme xmlns:a="http://schemas.openxmlformats.org/drawingml/2006/main" name="1_msppready">
  <a:themeElements>
    <a:clrScheme name="1_mspprea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sppready">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6350" cap="flat" cmpd="sng" algn="ctr">
          <a:noFill/>
          <a:prstDash val="solid"/>
          <a:round/>
          <a:headEnd type="none" w="med" len="med"/>
          <a:tailEnd type="none" w="med" len="med"/>
        </a:ln>
        <a:effectLst>
          <a:outerShdw dist="35921" dir="2700000" algn="ctr" rotWithShape="0">
            <a:schemeClr val="bg2"/>
          </a:outerShdw>
        </a:effectLst>
      </a:spPr>
      <a:bodyPr vert="horz" wrap="square" lIns="0" tIns="0" rIns="0" bIns="0" numCol="1" anchor="ctr" anchorCtr="0" compatLnSpc="1">
        <a:prstTxWarp prst="textNoShape">
          <a:avLst/>
        </a:prstTxWarp>
        <a:spAutoFit/>
      </a:bodyPr>
      <a:lstStyle>
        <a:defPPr marL="254000" marR="0" indent="-254000" algn="ctr" defTabSz="847725"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FF9900"/>
        </a:solidFill>
        <a:ln w="6350" cap="flat" cmpd="sng" algn="ctr">
          <a:noFill/>
          <a:prstDash val="solid"/>
          <a:round/>
          <a:headEnd type="none" w="med" len="med"/>
          <a:tailEnd type="none" w="med" len="med"/>
        </a:ln>
        <a:effectLst>
          <a:outerShdw dist="35921" dir="2700000" algn="ctr" rotWithShape="0">
            <a:schemeClr val="bg2"/>
          </a:outerShdw>
        </a:effectLst>
      </a:spPr>
      <a:bodyPr vert="horz" wrap="square" lIns="0" tIns="0" rIns="0" bIns="0" numCol="1" anchor="ctr" anchorCtr="0" compatLnSpc="1">
        <a:prstTxWarp prst="textNoShape">
          <a:avLst/>
        </a:prstTxWarp>
        <a:spAutoFit/>
      </a:bodyPr>
      <a:lstStyle>
        <a:defPPr marL="254000" marR="0" indent="-254000" algn="ctr" defTabSz="847725"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mspprea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sppread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sppread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sppread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sppread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sppread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sppread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sppread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sppread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sppread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sppread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sppread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Marketing campaign for ADC business 0927 v7</Template>
  <TotalTime>146147</TotalTime>
  <Words>3380</Words>
  <Application>Microsoft Office PowerPoint</Application>
  <PresentationFormat>On-screen Show (4:3)</PresentationFormat>
  <Paragraphs>299</Paragraphs>
  <Slides>18</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Segoe</vt:lpstr>
      <vt:lpstr>Segoe Book</vt:lpstr>
      <vt:lpstr>Segoe Semibold</vt:lpstr>
      <vt:lpstr>微软雅黑</vt:lpstr>
      <vt:lpstr>Arial</vt:lpstr>
      <vt:lpstr>Arial Narrow</vt:lpstr>
      <vt:lpstr>Tahoma</vt:lpstr>
      <vt:lpstr>Verdana</vt:lpstr>
      <vt:lpstr>Webdings</vt:lpstr>
      <vt:lpstr>Wingdings</vt:lpstr>
      <vt:lpstr>1_msppready</vt:lpstr>
      <vt:lpstr>ASP.NET/Web 开发安全实践</vt:lpstr>
      <vt:lpstr>Agenda</vt:lpstr>
      <vt:lpstr>黑客手法与入侵技术趋势</vt:lpstr>
      <vt:lpstr>应用程序所面临六类(STRIDE)安全威胁(建模)</vt:lpstr>
      <vt:lpstr>应用程序安全应对原则</vt:lpstr>
      <vt:lpstr>常见 Web 安全威胁</vt:lpstr>
      <vt:lpstr>敏感数据保护-非对称加密技术介绍</vt:lpstr>
      <vt:lpstr>敏感数据传输</vt:lpstr>
      <vt:lpstr>常见 Web 数据传输方法</vt:lpstr>
      <vt:lpstr>Web 安全对策</vt:lpstr>
      <vt:lpstr>Web 安全对策</vt:lpstr>
      <vt:lpstr>Web 安全对策</vt:lpstr>
      <vt:lpstr>Web 安全对策</vt:lpstr>
      <vt:lpstr>Web 安全对策</vt:lpstr>
      <vt:lpstr>Web 安全对策</vt:lpstr>
      <vt:lpstr>Web 安全对策</vt:lpstr>
      <vt:lpstr>Web 安全对策</vt:lpstr>
      <vt:lpstr>谢谢</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Microsoft.Net客户端开发技术交流</dc:title>
  <dc:creator>于溪玥</dc:creator>
  <cp:lastModifiedBy>Xiyue Yu</cp:lastModifiedBy>
  <cp:revision>1308</cp:revision>
  <dcterms:created xsi:type="dcterms:W3CDTF">2003-11-25T01:47:19Z</dcterms:created>
  <dcterms:modified xsi:type="dcterms:W3CDTF">2023-03-16T07:48:34Z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