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Lst>
  <p:notesMasterIdLst>
    <p:notesMasterId r:id="rId49"/>
  </p:notesMasterIdLst>
  <p:handoutMasterIdLst>
    <p:handoutMasterId r:id="rId50"/>
  </p:handoutMasterIdLst>
  <p:sldIdLst>
    <p:sldId id="256" r:id="rId2"/>
    <p:sldId id="298" r:id="rId3"/>
    <p:sldId id="340" r:id="rId4"/>
    <p:sldId id="281" r:id="rId5"/>
    <p:sldId id="301" r:id="rId6"/>
    <p:sldId id="302" r:id="rId7"/>
    <p:sldId id="341" r:id="rId8"/>
    <p:sldId id="282" r:id="rId9"/>
    <p:sldId id="305" r:id="rId10"/>
    <p:sldId id="342" r:id="rId11"/>
    <p:sldId id="306" r:id="rId12"/>
    <p:sldId id="320" r:id="rId13"/>
    <p:sldId id="321" r:id="rId14"/>
    <p:sldId id="322" r:id="rId15"/>
    <p:sldId id="323" r:id="rId16"/>
    <p:sldId id="324" r:id="rId17"/>
    <p:sldId id="325" r:id="rId18"/>
    <p:sldId id="327" r:id="rId19"/>
    <p:sldId id="344" r:id="rId20"/>
    <p:sldId id="345" r:id="rId21"/>
    <p:sldId id="319" r:id="rId22"/>
    <p:sldId id="308" r:id="rId23"/>
    <p:sldId id="309" r:id="rId24"/>
    <p:sldId id="310" r:id="rId25"/>
    <p:sldId id="311" r:id="rId26"/>
    <p:sldId id="312" r:id="rId27"/>
    <p:sldId id="346" r:id="rId28"/>
    <p:sldId id="347" r:id="rId29"/>
    <p:sldId id="283" r:id="rId30"/>
    <p:sldId id="348" r:id="rId31"/>
    <p:sldId id="285" r:id="rId32"/>
    <p:sldId id="349" r:id="rId33"/>
    <p:sldId id="284" r:id="rId34"/>
    <p:sldId id="270" r:id="rId35"/>
    <p:sldId id="271" r:id="rId36"/>
    <p:sldId id="315" r:id="rId37"/>
    <p:sldId id="286" r:id="rId38"/>
    <p:sldId id="287" r:id="rId39"/>
    <p:sldId id="291" r:id="rId40"/>
    <p:sldId id="290" r:id="rId41"/>
    <p:sldId id="288" r:id="rId42"/>
    <p:sldId id="289" r:id="rId43"/>
    <p:sldId id="330" r:id="rId44"/>
    <p:sldId id="331" r:id="rId45"/>
    <p:sldId id="332" r:id="rId46"/>
    <p:sldId id="333" r:id="rId47"/>
    <p:sldId id="295" r:id="rId48"/>
  </p:sldIdLst>
  <p:sldSz cx="9144000" cy="6858000" type="screen4x3"/>
  <p:notesSz cx="6858000" cy="9144000"/>
  <p:defaultTextStyle>
    <a:defPPr>
      <a:defRPr lang="zh-CN"/>
    </a:defPPr>
    <a:lvl1pPr algn="ctr" rtl="0" fontAlgn="base">
      <a:spcBef>
        <a:spcPct val="0"/>
      </a:spcBef>
      <a:spcAft>
        <a:spcPct val="0"/>
      </a:spcAft>
      <a:defRPr sz="2000" b="1" kern="1200">
        <a:solidFill>
          <a:srgbClr val="003300"/>
        </a:solidFill>
        <a:latin typeface="Arial" charset="0"/>
        <a:ea typeface="楷体_GB2312" pitchFamily="49" charset="-122"/>
        <a:cs typeface="+mn-cs"/>
      </a:defRPr>
    </a:lvl1pPr>
    <a:lvl2pPr marL="457200" algn="ctr" rtl="0" fontAlgn="base">
      <a:spcBef>
        <a:spcPct val="0"/>
      </a:spcBef>
      <a:spcAft>
        <a:spcPct val="0"/>
      </a:spcAft>
      <a:defRPr sz="2000" b="1" kern="1200">
        <a:solidFill>
          <a:srgbClr val="003300"/>
        </a:solidFill>
        <a:latin typeface="Arial" charset="0"/>
        <a:ea typeface="楷体_GB2312" pitchFamily="49" charset="-122"/>
        <a:cs typeface="+mn-cs"/>
      </a:defRPr>
    </a:lvl2pPr>
    <a:lvl3pPr marL="914400" algn="ctr" rtl="0" fontAlgn="base">
      <a:spcBef>
        <a:spcPct val="0"/>
      </a:spcBef>
      <a:spcAft>
        <a:spcPct val="0"/>
      </a:spcAft>
      <a:defRPr sz="2000" b="1" kern="1200">
        <a:solidFill>
          <a:srgbClr val="003300"/>
        </a:solidFill>
        <a:latin typeface="Arial" charset="0"/>
        <a:ea typeface="楷体_GB2312" pitchFamily="49" charset="-122"/>
        <a:cs typeface="+mn-cs"/>
      </a:defRPr>
    </a:lvl3pPr>
    <a:lvl4pPr marL="1371600" algn="ctr" rtl="0" fontAlgn="base">
      <a:spcBef>
        <a:spcPct val="0"/>
      </a:spcBef>
      <a:spcAft>
        <a:spcPct val="0"/>
      </a:spcAft>
      <a:defRPr sz="2000" b="1" kern="1200">
        <a:solidFill>
          <a:srgbClr val="003300"/>
        </a:solidFill>
        <a:latin typeface="Arial" charset="0"/>
        <a:ea typeface="楷体_GB2312" pitchFamily="49" charset="-122"/>
        <a:cs typeface="+mn-cs"/>
      </a:defRPr>
    </a:lvl4pPr>
    <a:lvl5pPr marL="1828800" algn="ctr" rtl="0" fontAlgn="base">
      <a:spcBef>
        <a:spcPct val="0"/>
      </a:spcBef>
      <a:spcAft>
        <a:spcPct val="0"/>
      </a:spcAft>
      <a:defRPr sz="2000" b="1" kern="1200">
        <a:solidFill>
          <a:srgbClr val="003300"/>
        </a:solidFill>
        <a:latin typeface="Arial" charset="0"/>
        <a:ea typeface="楷体_GB2312" pitchFamily="49" charset="-122"/>
        <a:cs typeface="+mn-cs"/>
      </a:defRPr>
    </a:lvl5pPr>
    <a:lvl6pPr marL="2286000" algn="l" defTabSz="914400" rtl="0" eaLnBrk="1" latinLnBrk="0" hangingPunct="1">
      <a:defRPr sz="2000" b="1" kern="1200">
        <a:solidFill>
          <a:srgbClr val="003300"/>
        </a:solidFill>
        <a:latin typeface="Arial" charset="0"/>
        <a:ea typeface="楷体_GB2312" pitchFamily="49" charset="-122"/>
        <a:cs typeface="+mn-cs"/>
      </a:defRPr>
    </a:lvl6pPr>
    <a:lvl7pPr marL="2743200" algn="l" defTabSz="914400" rtl="0" eaLnBrk="1" latinLnBrk="0" hangingPunct="1">
      <a:defRPr sz="2000" b="1" kern="1200">
        <a:solidFill>
          <a:srgbClr val="003300"/>
        </a:solidFill>
        <a:latin typeface="Arial" charset="0"/>
        <a:ea typeface="楷体_GB2312" pitchFamily="49" charset="-122"/>
        <a:cs typeface="+mn-cs"/>
      </a:defRPr>
    </a:lvl7pPr>
    <a:lvl8pPr marL="3200400" algn="l" defTabSz="914400" rtl="0" eaLnBrk="1" latinLnBrk="0" hangingPunct="1">
      <a:defRPr sz="2000" b="1" kern="1200">
        <a:solidFill>
          <a:srgbClr val="003300"/>
        </a:solidFill>
        <a:latin typeface="Arial" charset="0"/>
        <a:ea typeface="楷体_GB2312" pitchFamily="49" charset="-122"/>
        <a:cs typeface="+mn-cs"/>
      </a:defRPr>
    </a:lvl8pPr>
    <a:lvl9pPr marL="3657600" algn="l" defTabSz="914400" rtl="0" eaLnBrk="1" latinLnBrk="0" hangingPunct="1">
      <a:defRPr sz="2000" b="1" kern="1200">
        <a:solidFill>
          <a:srgbClr val="003300"/>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FF"/>
    <a:srgbClr val="6699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5" autoAdjust="0"/>
    <p:restoredTop sz="72896" autoAdjust="0"/>
  </p:normalViewPr>
  <p:slideViewPr>
    <p:cSldViewPr snapToGrid="0">
      <p:cViewPr varScale="1">
        <p:scale>
          <a:sx n="80" d="100"/>
          <a:sy n="80" d="100"/>
        </p:scale>
        <p:origin x="2676" y="96"/>
      </p:cViewPr>
      <p:guideLst>
        <p:guide orient="horz" pos="2160"/>
        <p:guide pos="2880"/>
      </p:guideLst>
    </p:cSldViewPr>
  </p:slideViewPr>
  <p:notesTextViewPr>
    <p:cViewPr>
      <p:scale>
        <a:sx n="100" d="100"/>
        <a:sy n="100" d="100"/>
      </p:scale>
      <p:origin x="0" y="0"/>
    </p:cViewPr>
  </p:notesTextViewPr>
  <p:notesViewPr>
    <p:cSldViewPr snapToGrid="0">
      <p:cViewPr varScale="1">
        <p:scale>
          <a:sx n="83" d="100"/>
          <a:sy n="83" d="100"/>
        </p:scale>
        <p:origin x="-204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sz="1200" b="0">
                <a:solidFill>
                  <a:schemeClr val="tx1"/>
                </a:solidFill>
                <a:latin typeface="Arial" charset="0"/>
                <a:ea typeface="宋体" pitchFamily="2" charset="-122"/>
                <a:cs typeface="+mn-cs"/>
              </a:defRPr>
            </a:lvl1pPr>
          </a:lstStyle>
          <a:p>
            <a:pPr>
              <a:defRPr/>
            </a:pPr>
            <a:fld id="{D3D5F500-02F1-45C8-9327-6CE8C37263DC}" type="slidenum">
              <a:rPr lang="en-US" altLang="zh-CN"/>
              <a:pPr>
                <a:defRPr/>
              </a:pPr>
              <a:t>‹#›</a:t>
            </a:fld>
            <a:endParaRPr lang="en-US" altLang="zh-CN" dirty="0"/>
          </a:p>
        </p:txBody>
      </p:sp>
    </p:spTree>
    <p:extLst>
      <p:ext uri="{BB962C8B-B14F-4D97-AF65-F5344CB8AC3E}">
        <p14:creationId xmlns:p14="http://schemas.microsoft.com/office/powerpoint/2010/main" val="245840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dirty="0"/>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dirty="0"/>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FontTx/>
              <a:buNone/>
              <a:defRPr sz="1200" b="0">
                <a:solidFill>
                  <a:schemeClr val="tx1"/>
                </a:solidFill>
                <a:latin typeface="Arial" charset="0"/>
                <a:ea typeface="宋体" pitchFamily="2" charset="-122"/>
                <a:cs typeface="+mn-cs"/>
              </a:defRPr>
            </a:lvl1pPr>
          </a:lstStyle>
          <a:p>
            <a:pPr>
              <a:defRPr/>
            </a:pPr>
            <a:endParaRPr lang="en-US" altLang="zh-CN" dirty="0"/>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sz="1200" b="0">
                <a:solidFill>
                  <a:schemeClr val="tx1"/>
                </a:solidFill>
                <a:latin typeface="Arial" charset="0"/>
                <a:ea typeface="宋体" pitchFamily="2" charset="-122"/>
                <a:cs typeface="+mn-cs"/>
              </a:defRPr>
            </a:lvl1pPr>
          </a:lstStyle>
          <a:p>
            <a:pPr>
              <a:defRPr/>
            </a:pPr>
            <a:fld id="{813C50FF-48E6-4339-BDE4-D6AF05B143E0}" type="slidenum">
              <a:rPr lang="en-US" altLang="zh-CN"/>
              <a:pPr>
                <a:defRPr/>
              </a:pPr>
              <a:t>‹#›</a:t>
            </a:fld>
            <a:endParaRPr lang="en-US" altLang="zh-CN" dirty="0"/>
          </a:p>
        </p:txBody>
      </p:sp>
    </p:spTree>
    <p:extLst>
      <p:ext uri="{BB962C8B-B14F-4D97-AF65-F5344CB8AC3E}">
        <p14:creationId xmlns:p14="http://schemas.microsoft.com/office/powerpoint/2010/main" val="36966062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microsoft.com/downloads/details.aspx?FamilyId=C48CF80F-6E87-48F5-83EC-A18D1AD2FC1F&amp;displaylang=e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www.microsoft.com/mscorp/twc/privacy/default.msp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8" Type="http://schemas.openxmlformats.org/officeDocument/2006/relationships/hyperlink" Target="http://en.wikipedia.org/wiki/Turing_test" TargetMode="External"/><Relationship Id="rId13" Type="http://schemas.openxmlformats.org/officeDocument/2006/relationships/hyperlink" Target="http://en.wikipedia.org/wiki/John_Langford_(computer_scientist)" TargetMode="External"/><Relationship Id="rId18" Type="http://schemas.openxmlformats.org/officeDocument/2006/relationships/hyperlink" Target="http://en.wikipedia.org/wiki/ReCAPTCHA" TargetMode="External"/><Relationship Id="rId3" Type="http://schemas.openxmlformats.org/officeDocument/2006/relationships/hyperlink" Target="http://en.wikipedia.org/wiki/Wikipedia:IPA_for_English" TargetMode="External"/><Relationship Id="rId7" Type="http://schemas.openxmlformats.org/officeDocument/2006/relationships/hyperlink" Target="http://en.wikipedia.org/wiki/Reverse_Turing_test" TargetMode="External"/><Relationship Id="rId12" Type="http://schemas.openxmlformats.org/officeDocument/2006/relationships/hyperlink" Target="http://en.wikipedia.org/wiki/Carnegie_Mellon_University" TargetMode="External"/><Relationship Id="rId17" Type="http://schemas.openxmlformats.org/officeDocument/2006/relationships/hyperlink" Target="#cite_note-2"/><Relationship Id="rId2" Type="http://schemas.openxmlformats.org/officeDocument/2006/relationships/slide" Target="../slides/slide37.xml"/><Relationship Id="rId16" Type="http://schemas.openxmlformats.org/officeDocument/2006/relationships/hyperlink" Target="#cite_note-1"/><Relationship Id="rId1" Type="http://schemas.openxmlformats.org/officeDocument/2006/relationships/notesMaster" Target="../notesMasters/notesMaster1.xml"/><Relationship Id="rId6" Type="http://schemas.openxmlformats.org/officeDocument/2006/relationships/hyperlink" Target="http://en.wikipedia.org/wiki/Server_(computing)" TargetMode="External"/><Relationship Id="rId11" Type="http://schemas.openxmlformats.org/officeDocument/2006/relationships/hyperlink" Target="http://en.wikipedia.org/wiki/Manuel_Blum" TargetMode="External"/><Relationship Id="rId5" Type="http://schemas.openxmlformats.org/officeDocument/2006/relationships/hyperlink" Target="http://en.wikipedia.org/wiki/Computing" TargetMode="External"/><Relationship Id="rId15" Type="http://schemas.openxmlformats.org/officeDocument/2006/relationships/hyperlink" Target="http://en.wikipedia.org/wiki/Contrived_acronym" TargetMode="External"/><Relationship Id="rId10" Type="http://schemas.openxmlformats.org/officeDocument/2006/relationships/hyperlink" Target="http://en.wikipedia.org/wiki/Luis_von_Ahn" TargetMode="External"/><Relationship Id="rId19" Type="http://schemas.openxmlformats.org/officeDocument/2006/relationships/hyperlink" Target="#cite_note-3"/><Relationship Id="rId4" Type="http://schemas.openxmlformats.org/officeDocument/2006/relationships/hyperlink" Target="http://en.wikipedia.org/wiki/Challenge-response_authentication" TargetMode="External"/><Relationship Id="rId9" Type="http://schemas.openxmlformats.org/officeDocument/2006/relationships/hyperlink" Target="http://en.wiktionary.org/wiki/capture" TargetMode="External"/><Relationship Id="rId14" Type="http://schemas.openxmlformats.org/officeDocument/2006/relationships/hyperlink" Target="http://en.wikipedia.org/wiki/International_Business_Machines"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E873CC0-F126-4593-849A-6ABBC6387D68}" type="slidenum">
              <a:rPr lang="en-US" altLang="zh-CN" smtClean="0"/>
              <a:pPr/>
              <a:t>1</a:t>
            </a:fld>
            <a:endParaRPr lang="en-US" altLang="zh-CN"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endParaRPr lang="zh-CN" altLang="en-US"/>
          </a:p>
        </p:txBody>
      </p:sp>
      <p:sp>
        <p:nvSpPr>
          <p:cNvPr id="25604" name="灯片编号占位符 3"/>
          <p:cNvSpPr>
            <a:spLocks noGrp="1"/>
          </p:cNvSpPr>
          <p:nvPr>
            <p:ph type="sldNum" sz="quarter" idx="5"/>
          </p:nvPr>
        </p:nvSpPr>
        <p:spPr>
          <a:noFill/>
        </p:spPr>
        <p:txBody>
          <a:bodyPr/>
          <a:lstStyle/>
          <a:p>
            <a:fld id="{10E13B1B-1816-4314-88F5-D9ECE75B9673}" type="slidenum">
              <a:rPr lang="en-US" altLang="zh-CN" smtClean="0"/>
              <a:pPr/>
              <a:t>10</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Arial" charset="0"/>
                <a:ea typeface="宋体" pitchFamily="2" charset="-122"/>
                <a:cs typeface="+mn-cs"/>
              </a:rPr>
              <a:t>Phase 1</a:t>
            </a:r>
          </a:p>
          <a:p>
            <a:r>
              <a:rPr lang="en-US" altLang="zh-CN" sz="1200" kern="1200" dirty="0">
                <a:solidFill>
                  <a:schemeClr val="tx1"/>
                </a:solidFill>
                <a:latin typeface="Arial" charset="0"/>
                <a:ea typeface="宋体" pitchFamily="2" charset="-122"/>
                <a:cs typeface="+mn-cs"/>
              </a:rPr>
              <a:t>Pre-SDL Requirements: Security Training</a:t>
            </a:r>
            <a:br>
              <a:rPr lang="en-US" altLang="zh-CN" sz="1200" kern="1200" dirty="0">
                <a:solidFill>
                  <a:schemeClr val="tx1"/>
                </a:solidFill>
                <a:latin typeface="Arial" charset="0"/>
                <a:ea typeface="宋体" pitchFamily="2" charset="-122"/>
                <a:cs typeface="+mn-cs"/>
              </a:rPr>
            </a:br>
            <a:r>
              <a:rPr lang="en-US" altLang="zh-CN" sz="1200" kern="1200" dirty="0">
                <a:solidFill>
                  <a:schemeClr val="tx1"/>
                </a:solidFill>
                <a:latin typeface="Arial" charset="0"/>
                <a:ea typeface="宋体" pitchFamily="2" charset="-122"/>
                <a:cs typeface="+mn-cs"/>
              </a:rPr>
              <a:t>Security training is the opportunity for members of software development teams to receive appropriate training to stay informed about security basics and recent trends in security and privacy.</a:t>
            </a:r>
          </a:p>
          <a:p>
            <a:r>
              <a:rPr lang="en-US" altLang="zh-CN" sz="1200" kern="1200" dirty="0">
                <a:solidFill>
                  <a:schemeClr val="tx1"/>
                </a:solidFill>
                <a:latin typeface="Arial" charset="0"/>
                <a:ea typeface="宋体" pitchFamily="2" charset="-122"/>
                <a:cs typeface="+mn-cs"/>
              </a:rPr>
              <a:t>Core training</a:t>
            </a:r>
          </a:p>
          <a:p>
            <a:endParaRPr lang="zh-CN" altLang="zh-CN"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11</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Arial" charset="0"/>
                <a:ea typeface="宋体" pitchFamily="2" charset="-122"/>
                <a:cs typeface="+mn-cs"/>
              </a:rPr>
              <a:t>Phase 1</a:t>
            </a:r>
          </a:p>
          <a:p>
            <a:r>
              <a:rPr lang="en-US" altLang="zh-CN" sz="1200" kern="1200" dirty="0">
                <a:solidFill>
                  <a:schemeClr val="tx1"/>
                </a:solidFill>
                <a:latin typeface="Arial" charset="0"/>
                <a:ea typeface="宋体" pitchFamily="2" charset="-122"/>
                <a:cs typeface="+mn-cs"/>
              </a:rPr>
              <a:t>Pre-SDL Requirements: Security Training</a:t>
            </a:r>
            <a:br>
              <a:rPr lang="en-US" altLang="zh-CN" sz="1200" kern="1200" dirty="0">
                <a:solidFill>
                  <a:schemeClr val="tx1"/>
                </a:solidFill>
                <a:latin typeface="Arial" charset="0"/>
                <a:ea typeface="宋体" pitchFamily="2" charset="-122"/>
                <a:cs typeface="+mn-cs"/>
              </a:rPr>
            </a:br>
            <a:r>
              <a:rPr lang="en-US" altLang="zh-CN" sz="1200" kern="1200" dirty="0">
                <a:solidFill>
                  <a:schemeClr val="tx1"/>
                </a:solidFill>
                <a:latin typeface="Arial" charset="0"/>
                <a:ea typeface="宋体" pitchFamily="2" charset="-122"/>
                <a:cs typeface="+mn-cs"/>
              </a:rPr>
              <a:t>Security training is the opportunity for members of software development teams to receive appropriate training to stay informed about security basics and recent trends in security and privacy.</a:t>
            </a:r>
          </a:p>
          <a:p>
            <a:r>
              <a:rPr lang="en-US" altLang="zh-CN" sz="1200" kern="1200" dirty="0">
                <a:solidFill>
                  <a:schemeClr val="tx1"/>
                </a:solidFill>
                <a:latin typeface="Arial" charset="0"/>
                <a:ea typeface="宋体" pitchFamily="2" charset="-122"/>
                <a:cs typeface="+mn-cs"/>
              </a:rPr>
              <a:t>Core training</a:t>
            </a:r>
          </a:p>
          <a:p>
            <a:endParaRPr lang="zh-CN" altLang="zh-CN"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12</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Arial" charset="0"/>
                <a:ea typeface="宋体" pitchFamily="2" charset="-122"/>
                <a:cs typeface="+mn-cs"/>
              </a:rPr>
              <a:t>Phase 1</a:t>
            </a:r>
          </a:p>
          <a:p>
            <a:r>
              <a:rPr lang="en-US" altLang="zh-CN" sz="1200" kern="1200" dirty="0">
                <a:solidFill>
                  <a:schemeClr val="tx1"/>
                </a:solidFill>
                <a:latin typeface="Arial" charset="0"/>
                <a:ea typeface="宋体" pitchFamily="2" charset="-122"/>
                <a:cs typeface="+mn-cs"/>
              </a:rPr>
              <a:t>Pre-SDL Requirements: Security Training</a:t>
            </a:r>
            <a:br>
              <a:rPr lang="en-US" altLang="zh-CN" sz="1200" kern="1200" dirty="0">
                <a:solidFill>
                  <a:schemeClr val="tx1"/>
                </a:solidFill>
                <a:latin typeface="Arial" charset="0"/>
                <a:ea typeface="宋体" pitchFamily="2" charset="-122"/>
                <a:cs typeface="+mn-cs"/>
              </a:rPr>
            </a:br>
            <a:r>
              <a:rPr lang="en-US" altLang="zh-CN" sz="1200" kern="1200" dirty="0">
                <a:solidFill>
                  <a:schemeClr val="tx1"/>
                </a:solidFill>
                <a:latin typeface="Arial" charset="0"/>
                <a:ea typeface="宋体" pitchFamily="2" charset="-122"/>
                <a:cs typeface="+mn-cs"/>
              </a:rPr>
              <a:t>Security training is the opportunity for members of software development teams to receive appropriate training to stay informed about security basics and recent trends in security and privacy.</a:t>
            </a:r>
          </a:p>
          <a:p>
            <a:r>
              <a:rPr lang="en-US" altLang="zh-CN" sz="1200" kern="1200" dirty="0">
                <a:solidFill>
                  <a:schemeClr val="tx1"/>
                </a:solidFill>
                <a:latin typeface="Arial" charset="0"/>
                <a:ea typeface="宋体" pitchFamily="2" charset="-122"/>
                <a:cs typeface="+mn-cs"/>
              </a:rPr>
              <a:t>Core training</a:t>
            </a:r>
          </a:p>
          <a:p>
            <a:endParaRPr lang="zh-CN" altLang="zh-CN"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13</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Arial" charset="0"/>
                <a:ea typeface="宋体" pitchFamily="2" charset="-122"/>
                <a:cs typeface="+mn-cs"/>
              </a:rPr>
              <a:t>Phase 1</a:t>
            </a:r>
          </a:p>
          <a:p>
            <a:r>
              <a:rPr lang="en-US" altLang="zh-CN" sz="1200" kern="1200" dirty="0">
                <a:solidFill>
                  <a:schemeClr val="tx1"/>
                </a:solidFill>
                <a:latin typeface="Arial" charset="0"/>
                <a:ea typeface="宋体" pitchFamily="2" charset="-122"/>
                <a:cs typeface="+mn-cs"/>
              </a:rPr>
              <a:t>Pre-SDL Requirements: Security Training</a:t>
            </a:r>
            <a:br>
              <a:rPr lang="en-US" altLang="zh-CN" sz="1200" kern="1200" dirty="0">
                <a:solidFill>
                  <a:schemeClr val="tx1"/>
                </a:solidFill>
                <a:latin typeface="Arial" charset="0"/>
                <a:ea typeface="宋体" pitchFamily="2" charset="-122"/>
                <a:cs typeface="+mn-cs"/>
              </a:rPr>
            </a:br>
            <a:r>
              <a:rPr lang="en-US" altLang="zh-CN" sz="1200" kern="1200" dirty="0">
                <a:solidFill>
                  <a:schemeClr val="tx1"/>
                </a:solidFill>
                <a:latin typeface="Arial" charset="0"/>
                <a:ea typeface="宋体" pitchFamily="2" charset="-122"/>
                <a:cs typeface="+mn-cs"/>
              </a:rPr>
              <a:t>Security training is the opportunity for members of software development teams to receive appropriate training to stay informed about security basics and recent trends in security and privacy.</a:t>
            </a:r>
          </a:p>
          <a:p>
            <a:r>
              <a:rPr lang="en-US" altLang="zh-CN" sz="1200" kern="1200" dirty="0">
                <a:solidFill>
                  <a:schemeClr val="tx1"/>
                </a:solidFill>
                <a:latin typeface="Arial" charset="0"/>
                <a:ea typeface="宋体" pitchFamily="2" charset="-122"/>
                <a:cs typeface="+mn-cs"/>
              </a:rPr>
              <a:t>Core training</a:t>
            </a:r>
          </a:p>
          <a:p>
            <a:endParaRPr lang="zh-CN" altLang="zh-CN"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14</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Arial" charset="0"/>
                <a:ea typeface="宋体" pitchFamily="2" charset="-122"/>
                <a:cs typeface="+mn-cs"/>
              </a:rPr>
              <a:t>Phase 1</a:t>
            </a:r>
          </a:p>
          <a:p>
            <a:r>
              <a:rPr lang="en-US" altLang="zh-CN" sz="1200" kern="1200" dirty="0">
                <a:solidFill>
                  <a:schemeClr val="tx1"/>
                </a:solidFill>
                <a:latin typeface="Arial" charset="0"/>
                <a:ea typeface="宋体" pitchFamily="2" charset="-122"/>
                <a:cs typeface="+mn-cs"/>
              </a:rPr>
              <a:t>Pre-SDL Requirements: Security Training</a:t>
            </a:r>
            <a:br>
              <a:rPr lang="en-US" altLang="zh-CN" sz="1200" kern="1200" dirty="0">
                <a:solidFill>
                  <a:schemeClr val="tx1"/>
                </a:solidFill>
                <a:latin typeface="Arial" charset="0"/>
                <a:ea typeface="宋体" pitchFamily="2" charset="-122"/>
                <a:cs typeface="+mn-cs"/>
              </a:rPr>
            </a:br>
            <a:r>
              <a:rPr lang="en-US" altLang="zh-CN" sz="1200" kern="1200" dirty="0">
                <a:solidFill>
                  <a:schemeClr val="tx1"/>
                </a:solidFill>
                <a:latin typeface="Arial" charset="0"/>
                <a:ea typeface="宋体" pitchFamily="2" charset="-122"/>
                <a:cs typeface="+mn-cs"/>
              </a:rPr>
              <a:t>Security training is the opportunity for members of software development teams to receive appropriate training to stay informed about security basics and recent trends in security and privacy.</a:t>
            </a:r>
          </a:p>
          <a:p>
            <a:r>
              <a:rPr lang="en-US" altLang="zh-CN" sz="1200" kern="1200" dirty="0">
                <a:solidFill>
                  <a:schemeClr val="tx1"/>
                </a:solidFill>
                <a:latin typeface="Arial" charset="0"/>
                <a:ea typeface="宋体" pitchFamily="2" charset="-122"/>
                <a:cs typeface="+mn-cs"/>
              </a:rPr>
              <a:t>Core training</a:t>
            </a:r>
          </a:p>
          <a:p>
            <a:endParaRPr lang="zh-CN" altLang="zh-CN"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15</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Arial" charset="0"/>
                <a:ea typeface="宋体" pitchFamily="2" charset="-122"/>
                <a:cs typeface="+mn-cs"/>
              </a:rPr>
              <a:t>Phase 1</a:t>
            </a:r>
          </a:p>
          <a:p>
            <a:r>
              <a:rPr lang="en-US" altLang="zh-CN" sz="1200" kern="1200" dirty="0">
                <a:solidFill>
                  <a:schemeClr val="tx1"/>
                </a:solidFill>
                <a:latin typeface="Arial" charset="0"/>
                <a:ea typeface="宋体" pitchFamily="2" charset="-122"/>
                <a:cs typeface="+mn-cs"/>
              </a:rPr>
              <a:t>Pre-SDL Requirements: Security Training</a:t>
            </a:r>
            <a:br>
              <a:rPr lang="en-US" altLang="zh-CN" sz="1200" kern="1200" dirty="0">
                <a:solidFill>
                  <a:schemeClr val="tx1"/>
                </a:solidFill>
                <a:latin typeface="Arial" charset="0"/>
                <a:ea typeface="宋体" pitchFamily="2" charset="-122"/>
                <a:cs typeface="+mn-cs"/>
              </a:rPr>
            </a:br>
            <a:r>
              <a:rPr lang="en-US" altLang="zh-CN" sz="1200" kern="1200" dirty="0">
                <a:solidFill>
                  <a:schemeClr val="tx1"/>
                </a:solidFill>
                <a:latin typeface="Arial" charset="0"/>
                <a:ea typeface="宋体" pitchFamily="2" charset="-122"/>
                <a:cs typeface="+mn-cs"/>
              </a:rPr>
              <a:t>Security training is the opportunity for members of software development teams to receive appropriate training to stay informed about security basics and recent trends in security and privacy.</a:t>
            </a:r>
          </a:p>
          <a:p>
            <a:r>
              <a:rPr lang="en-US" altLang="zh-CN" sz="1200" kern="1200" dirty="0">
                <a:solidFill>
                  <a:schemeClr val="tx1"/>
                </a:solidFill>
                <a:latin typeface="Arial" charset="0"/>
                <a:ea typeface="宋体" pitchFamily="2" charset="-122"/>
                <a:cs typeface="+mn-cs"/>
              </a:rPr>
              <a:t>Core training</a:t>
            </a:r>
          </a:p>
          <a:p>
            <a:endParaRPr lang="zh-CN" altLang="zh-CN"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16</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Arial" charset="0"/>
                <a:ea typeface="宋体" pitchFamily="2" charset="-122"/>
                <a:cs typeface="+mn-cs"/>
              </a:rPr>
              <a:t>Phase 1</a:t>
            </a:r>
          </a:p>
          <a:p>
            <a:r>
              <a:rPr lang="en-US" altLang="zh-CN" sz="1200" kern="1200" dirty="0">
                <a:solidFill>
                  <a:schemeClr val="tx1"/>
                </a:solidFill>
                <a:latin typeface="Arial" charset="0"/>
                <a:ea typeface="宋体" pitchFamily="2" charset="-122"/>
                <a:cs typeface="+mn-cs"/>
              </a:rPr>
              <a:t>Pre-SDL Requirements: Security Training</a:t>
            </a:r>
            <a:br>
              <a:rPr lang="en-US" altLang="zh-CN" sz="1200" kern="1200" dirty="0">
                <a:solidFill>
                  <a:schemeClr val="tx1"/>
                </a:solidFill>
                <a:latin typeface="Arial" charset="0"/>
                <a:ea typeface="宋体" pitchFamily="2" charset="-122"/>
                <a:cs typeface="+mn-cs"/>
              </a:rPr>
            </a:br>
            <a:r>
              <a:rPr lang="en-US" altLang="zh-CN" sz="1200" kern="1200" dirty="0">
                <a:solidFill>
                  <a:schemeClr val="tx1"/>
                </a:solidFill>
                <a:latin typeface="Arial" charset="0"/>
                <a:ea typeface="宋体" pitchFamily="2" charset="-122"/>
                <a:cs typeface="+mn-cs"/>
              </a:rPr>
              <a:t>Security training is the opportunity for members of software development teams to receive appropriate training to stay informed about security basics and recent trends in security and privacy.</a:t>
            </a:r>
          </a:p>
          <a:p>
            <a:r>
              <a:rPr lang="en-US" altLang="zh-CN" sz="1200" kern="1200" dirty="0">
                <a:solidFill>
                  <a:schemeClr val="tx1"/>
                </a:solidFill>
                <a:latin typeface="Arial" charset="0"/>
                <a:ea typeface="宋体" pitchFamily="2" charset="-122"/>
                <a:cs typeface="+mn-cs"/>
              </a:rPr>
              <a:t>Core training</a:t>
            </a:r>
          </a:p>
          <a:p>
            <a:endParaRPr lang="zh-CN" altLang="zh-CN"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17</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Arial" charset="0"/>
                <a:ea typeface="宋体" pitchFamily="2" charset="-122"/>
                <a:cs typeface="+mn-cs"/>
              </a:rPr>
              <a:t>Phase 1</a:t>
            </a:r>
          </a:p>
          <a:p>
            <a:r>
              <a:rPr lang="en-US" altLang="zh-CN" sz="1200" kern="1200" dirty="0">
                <a:solidFill>
                  <a:schemeClr val="tx1"/>
                </a:solidFill>
                <a:latin typeface="Arial" charset="0"/>
                <a:ea typeface="宋体" pitchFamily="2" charset="-122"/>
                <a:cs typeface="+mn-cs"/>
              </a:rPr>
              <a:t>Pre-SDL Requirements: Security Training</a:t>
            </a:r>
            <a:br>
              <a:rPr lang="en-US" altLang="zh-CN" sz="1200" kern="1200" dirty="0">
                <a:solidFill>
                  <a:schemeClr val="tx1"/>
                </a:solidFill>
                <a:latin typeface="Arial" charset="0"/>
                <a:ea typeface="宋体" pitchFamily="2" charset="-122"/>
                <a:cs typeface="+mn-cs"/>
              </a:rPr>
            </a:br>
            <a:r>
              <a:rPr lang="en-US" altLang="zh-CN" sz="1200" kern="1200" dirty="0">
                <a:solidFill>
                  <a:schemeClr val="tx1"/>
                </a:solidFill>
                <a:latin typeface="Arial" charset="0"/>
                <a:ea typeface="宋体" pitchFamily="2" charset="-122"/>
                <a:cs typeface="+mn-cs"/>
              </a:rPr>
              <a:t>Security training is the opportunity for members of software development teams to receive appropriate training to stay informed about security basics and recent trends in security and privacy.</a:t>
            </a:r>
          </a:p>
          <a:p>
            <a:r>
              <a:rPr lang="en-US" altLang="zh-CN" sz="1200" kern="1200" dirty="0">
                <a:solidFill>
                  <a:schemeClr val="tx1"/>
                </a:solidFill>
                <a:latin typeface="Arial" charset="0"/>
                <a:ea typeface="宋体" pitchFamily="2" charset="-122"/>
                <a:cs typeface="+mn-cs"/>
              </a:rPr>
              <a:t>Core training</a:t>
            </a:r>
          </a:p>
          <a:p>
            <a:endParaRPr lang="zh-CN" altLang="zh-CN"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18</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endParaRPr lang="zh-CN" altLang="en-US"/>
          </a:p>
        </p:txBody>
      </p:sp>
      <p:sp>
        <p:nvSpPr>
          <p:cNvPr id="25604" name="灯片编号占位符 3"/>
          <p:cNvSpPr>
            <a:spLocks noGrp="1"/>
          </p:cNvSpPr>
          <p:nvPr>
            <p:ph type="sldNum" sz="quarter" idx="5"/>
          </p:nvPr>
        </p:nvSpPr>
        <p:spPr>
          <a:noFill/>
        </p:spPr>
        <p:txBody>
          <a:bodyPr/>
          <a:lstStyle/>
          <a:p>
            <a:fld id="{10E13B1B-1816-4314-88F5-D9ECE75B9673}" type="slidenum">
              <a:rPr lang="en-US" altLang="zh-CN" smtClean="0"/>
              <a:pPr/>
              <a:t>19</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endParaRPr lang="zh-CN" altLang="en-US"/>
          </a:p>
        </p:txBody>
      </p:sp>
      <p:sp>
        <p:nvSpPr>
          <p:cNvPr id="25604" name="灯片编号占位符 3"/>
          <p:cNvSpPr>
            <a:spLocks noGrp="1"/>
          </p:cNvSpPr>
          <p:nvPr>
            <p:ph type="sldNum" sz="quarter" idx="5"/>
          </p:nvPr>
        </p:nvSpPr>
        <p:spPr>
          <a:noFill/>
        </p:spPr>
        <p:txBody>
          <a:bodyPr/>
          <a:lstStyle/>
          <a:p>
            <a:fld id="{10E13B1B-1816-4314-88F5-D9ECE75B9673}" type="slidenum">
              <a:rPr lang="en-US" altLang="zh-CN" smtClean="0"/>
              <a:pPr/>
              <a:t>2</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r>
              <a:rPr lang="en-US" altLang="zh-CN" sz="1200" b="1" kern="1200" dirty="0">
                <a:solidFill>
                  <a:schemeClr val="tx1"/>
                </a:solidFill>
                <a:latin typeface="Arial" charset="0"/>
                <a:ea typeface="宋体" pitchFamily="2" charset="-122"/>
                <a:cs typeface="+mn-cs"/>
              </a:rPr>
              <a:t>STRIDE Threats</a:t>
            </a:r>
            <a:endParaRPr lang="zh-CN" altLang="zh-CN" sz="1200" b="1" kern="1200" dirty="0">
              <a:solidFill>
                <a:schemeClr val="tx1"/>
              </a:solidFill>
              <a:latin typeface="Arial" charset="0"/>
              <a:ea typeface="宋体" pitchFamily="2" charset="-122"/>
              <a:cs typeface="+mn-cs"/>
            </a:endParaRPr>
          </a:p>
          <a:p>
            <a:r>
              <a:rPr lang="en-US" altLang="zh-CN" sz="1200" kern="1200" dirty="0">
                <a:solidFill>
                  <a:schemeClr val="tx1"/>
                </a:solidFill>
                <a:latin typeface="Arial" charset="0"/>
                <a:ea typeface="宋体" pitchFamily="2" charset="-122"/>
                <a:cs typeface="+mn-cs"/>
              </a:rPr>
              <a:t>STRIDE is a way to find a wide variety of threats using six easy-to-remember threat types. Not all threats fit easily into a STRIDE category and some fit into more than one. It is easier to use STRIDE with the tool’s guiding questions than it is to classify a threat unaided.  More important than fitting a threat to a category is using the model to help you describe the threat and design an effective mitigation. With its matching of threats to mitigating features, STRIDE is also convenient way of moving the focus from threat to mitigation.</a:t>
            </a:r>
            <a:r>
              <a:rPr lang="en-US" altLang="zh-CN" sz="1200" b="1" kern="1200" dirty="0">
                <a:solidFill>
                  <a:schemeClr val="tx1"/>
                </a:solidFill>
                <a:latin typeface="Arial" charset="0"/>
                <a:ea typeface="宋体" pitchFamily="2" charset="-122"/>
                <a:cs typeface="+mn-cs"/>
              </a:rPr>
              <a:t> </a:t>
            </a:r>
            <a:endParaRPr lang="zh-CN" altLang="zh-CN" sz="1200" kern="1200" dirty="0">
              <a:solidFill>
                <a:schemeClr val="tx1"/>
              </a:solidFill>
              <a:latin typeface="Arial" charset="0"/>
              <a:ea typeface="宋体" pitchFamily="2" charset="-122"/>
              <a:cs typeface="+mn-cs"/>
            </a:endParaRPr>
          </a:p>
          <a:p>
            <a:pPr lvl="0"/>
            <a:r>
              <a:rPr lang="en-US" altLang="zh-CN" sz="1200" b="1" kern="1200" dirty="0">
                <a:solidFill>
                  <a:schemeClr val="tx1"/>
                </a:solidFill>
                <a:latin typeface="Arial" charset="0"/>
                <a:ea typeface="宋体" pitchFamily="2" charset="-122"/>
                <a:cs typeface="+mn-cs"/>
              </a:rPr>
              <a:t>Spoofing </a:t>
            </a:r>
            <a:endParaRPr lang="zh-CN" altLang="zh-CN" sz="1200" kern="1200" dirty="0">
              <a:solidFill>
                <a:schemeClr val="tx1"/>
              </a:solidFill>
              <a:latin typeface="Arial" charset="0"/>
              <a:ea typeface="宋体" pitchFamily="2" charset="-122"/>
              <a:cs typeface="+mn-cs"/>
            </a:endParaRPr>
          </a:p>
          <a:p>
            <a:r>
              <a:rPr lang="en-US" altLang="zh-CN" sz="1200" kern="1200" dirty="0">
                <a:solidFill>
                  <a:schemeClr val="tx1"/>
                </a:solidFill>
                <a:latin typeface="Arial" charset="0"/>
                <a:ea typeface="宋体" pitchFamily="2" charset="-122"/>
                <a:cs typeface="+mn-cs"/>
              </a:rPr>
              <a:t>Spoofing threats involve an adversary creating and exploiting confusion about who is talking to whom. Spoofing threats apply to the entity being fooled, not the entity being impersonated.  Thus, external entities are subject to a spoofing threat when they are confused about what or whom they are talking to; a web surfer is spoofed, and thinks that accountonline.com is a real bank site.  Accounts.contoso.com is spoofed when it thinks that a user is giving it authorized credentials.</a:t>
            </a:r>
            <a:endParaRPr lang="zh-CN" altLang="zh-CN" sz="1200" kern="1200" dirty="0">
              <a:solidFill>
                <a:schemeClr val="tx1"/>
              </a:solidFill>
              <a:latin typeface="Arial" charset="0"/>
              <a:ea typeface="宋体" pitchFamily="2" charset="-122"/>
              <a:cs typeface="+mn-cs"/>
            </a:endParaRPr>
          </a:p>
          <a:p>
            <a:pPr lvl="0"/>
            <a:r>
              <a:rPr lang="en-US" altLang="zh-CN" sz="1200" b="1" kern="1200" dirty="0">
                <a:solidFill>
                  <a:schemeClr val="tx1"/>
                </a:solidFill>
                <a:latin typeface="Arial" charset="0"/>
                <a:ea typeface="宋体" pitchFamily="2" charset="-122"/>
                <a:cs typeface="+mn-cs"/>
              </a:rPr>
              <a:t>Tampering</a:t>
            </a:r>
            <a:endParaRPr lang="zh-CN" altLang="zh-CN" sz="1200" kern="1200" dirty="0">
              <a:solidFill>
                <a:schemeClr val="tx1"/>
              </a:solidFill>
              <a:latin typeface="Arial" charset="0"/>
              <a:ea typeface="宋体" pitchFamily="2" charset="-122"/>
              <a:cs typeface="+mn-cs"/>
            </a:endParaRPr>
          </a:p>
          <a:p>
            <a:r>
              <a:rPr lang="en-US" altLang="zh-CN" sz="1200" kern="1200" dirty="0">
                <a:solidFill>
                  <a:schemeClr val="tx1"/>
                </a:solidFill>
                <a:latin typeface="Arial" charset="0"/>
                <a:ea typeface="宋体" pitchFamily="2" charset="-122"/>
                <a:cs typeface="+mn-cs"/>
              </a:rPr>
              <a:t>Tampering threats involve an adversary modifying data, usually as it flows across a network, or resides in memory, on disk or in databases. Examples:</a:t>
            </a:r>
            <a:endParaRPr lang="zh-CN" altLang="zh-CN" sz="1200" kern="1200" dirty="0">
              <a:solidFill>
                <a:schemeClr val="tx1"/>
              </a:solidFill>
              <a:latin typeface="Arial" charset="0"/>
              <a:ea typeface="宋体" pitchFamily="2" charset="-122"/>
              <a:cs typeface="+mn-cs"/>
            </a:endParaRPr>
          </a:p>
          <a:p>
            <a:pPr lvl="1"/>
            <a:r>
              <a:rPr lang="en-US" altLang="zh-CN" dirty="0"/>
              <a:t>An adversary tampers with network packets, and change commands after the user has logged in. </a:t>
            </a:r>
            <a:endParaRPr lang="zh-CN" altLang="zh-CN" dirty="0"/>
          </a:p>
          <a:p>
            <a:pPr lvl="1"/>
            <a:r>
              <a:rPr lang="en-US" altLang="zh-CN" dirty="0"/>
              <a:t>An adversary tampers with a registry key, making us run any program he wants.</a:t>
            </a:r>
            <a:endParaRPr lang="zh-CN" altLang="zh-CN" dirty="0"/>
          </a:p>
          <a:p>
            <a:pPr lvl="1"/>
            <a:r>
              <a:rPr lang="en-US" altLang="zh-CN" dirty="0"/>
              <a:t>An adversary tampers with a DLL, inserting his code into this program.</a:t>
            </a:r>
            <a:br>
              <a:rPr lang="en-US" altLang="zh-CN" dirty="0"/>
            </a:br>
            <a:endParaRPr lang="zh-CN" altLang="zh-CN" dirty="0"/>
          </a:p>
          <a:p>
            <a:pPr lvl="0"/>
            <a:r>
              <a:rPr lang="en-US" altLang="zh-CN" b="1" dirty="0"/>
              <a:t>Repudiation</a:t>
            </a:r>
            <a:endParaRPr lang="zh-CN" altLang="zh-CN" dirty="0"/>
          </a:p>
          <a:p>
            <a:r>
              <a:rPr lang="en-US" altLang="zh-CN" sz="1200" kern="1200" dirty="0">
                <a:solidFill>
                  <a:schemeClr val="tx1"/>
                </a:solidFill>
                <a:latin typeface="Arial" charset="0"/>
                <a:ea typeface="宋体" pitchFamily="2" charset="-122"/>
                <a:cs typeface="+mn-cs"/>
              </a:rPr>
              <a:t>Repudiation threats involve an adversary denying that something happened.  For example, Joe denies that he clicked on that link, for example to deny that he has benefited from a financial transaction .</a:t>
            </a:r>
            <a:endParaRPr lang="zh-CN" altLang="zh-CN" sz="1200" kern="1200" dirty="0">
              <a:solidFill>
                <a:schemeClr val="tx1"/>
              </a:solidFill>
              <a:latin typeface="Arial" charset="0"/>
              <a:ea typeface="宋体" pitchFamily="2" charset="-122"/>
              <a:cs typeface="+mn-cs"/>
            </a:endParaRPr>
          </a:p>
          <a:p>
            <a:pPr lvl="0"/>
            <a:r>
              <a:rPr lang="en-US" altLang="zh-CN" sz="1200" b="1" kern="1200" dirty="0">
                <a:solidFill>
                  <a:schemeClr val="tx1"/>
                </a:solidFill>
                <a:latin typeface="Arial" charset="0"/>
                <a:ea typeface="宋体" pitchFamily="2" charset="-122"/>
                <a:cs typeface="+mn-cs"/>
              </a:rPr>
              <a:t>Information Disclosure</a:t>
            </a:r>
            <a:endParaRPr lang="zh-CN" altLang="zh-CN" sz="1200" kern="1200" dirty="0">
              <a:solidFill>
                <a:schemeClr val="tx1"/>
              </a:solidFill>
              <a:latin typeface="Arial" charset="0"/>
              <a:ea typeface="宋体" pitchFamily="2" charset="-122"/>
              <a:cs typeface="+mn-cs"/>
            </a:endParaRPr>
          </a:p>
          <a:p>
            <a:r>
              <a:rPr lang="en-US" altLang="zh-CN" sz="1200" kern="1200" dirty="0">
                <a:solidFill>
                  <a:schemeClr val="tx1"/>
                </a:solidFill>
                <a:latin typeface="Arial" charset="0"/>
                <a:ea typeface="宋体" pitchFamily="2" charset="-122"/>
                <a:cs typeface="+mn-cs"/>
              </a:rPr>
              <a:t>Information disclosure threats involve an adversary data that should not be available to him. Examples include passwords for known or unknown users, copies of emails, and names and social security numbers in a database. </a:t>
            </a:r>
            <a:endParaRPr lang="zh-CN" altLang="zh-CN" sz="1200" kern="1200" dirty="0">
              <a:solidFill>
                <a:schemeClr val="tx1"/>
              </a:solidFill>
              <a:latin typeface="Arial" charset="0"/>
              <a:ea typeface="宋体" pitchFamily="2" charset="-122"/>
              <a:cs typeface="+mn-cs"/>
            </a:endParaRPr>
          </a:p>
          <a:p>
            <a:r>
              <a:rPr lang="en-US" altLang="zh-CN" sz="1200" kern="1200" dirty="0">
                <a:solidFill>
                  <a:schemeClr val="tx1"/>
                </a:solidFill>
                <a:latin typeface="Arial" charset="0"/>
                <a:ea typeface="宋体" pitchFamily="2" charset="-122"/>
                <a:cs typeface="+mn-cs"/>
              </a:rPr>
              <a:t> </a:t>
            </a:r>
            <a:endParaRPr lang="zh-CN" altLang="zh-CN" sz="1200" kern="1200" dirty="0">
              <a:solidFill>
                <a:schemeClr val="tx1"/>
              </a:solidFill>
              <a:latin typeface="Arial" charset="0"/>
              <a:ea typeface="宋体" pitchFamily="2" charset="-122"/>
              <a:cs typeface="+mn-cs"/>
            </a:endParaRPr>
          </a:p>
          <a:p>
            <a:r>
              <a:rPr lang="en-US" altLang="zh-CN" sz="1200" kern="1200" dirty="0">
                <a:solidFill>
                  <a:schemeClr val="tx1"/>
                </a:solidFill>
                <a:latin typeface="Arial" charset="0"/>
                <a:ea typeface="宋体" pitchFamily="2" charset="-122"/>
                <a:cs typeface="+mn-cs"/>
              </a:rPr>
              <a:t>As the last example makes clear, some information disclosure issues are also privacy issues.  However, not all privacy issues are information disclosure issues.  For example, the “Fair Information Practices” at the heart of most privacy and data protection laws usually include items like notice, meaning that people should be informed that you are collecting certain data, and choice, meaning that users should get options about what data they provide, and how it will be used.  For more on privacy issues, see the Microsoft Privacy Standards for Development, at</a:t>
            </a:r>
            <a:endParaRPr lang="zh-CN" altLang="zh-CN" sz="1200" kern="1200" dirty="0">
              <a:solidFill>
                <a:schemeClr val="tx1"/>
              </a:solidFill>
              <a:latin typeface="Arial" charset="0"/>
              <a:ea typeface="宋体" pitchFamily="2" charset="-122"/>
              <a:cs typeface="+mn-cs"/>
            </a:endParaRPr>
          </a:p>
          <a:p>
            <a:r>
              <a:rPr lang="en-US" altLang="zh-CN" sz="1200" u="sng" kern="1200" dirty="0">
                <a:solidFill>
                  <a:schemeClr val="tx1"/>
                </a:solidFill>
                <a:latin typeface="Arial" charset="0"/>
                <a:ea typeface="宋体" pitchFamily="2" charset="-122"/>
                <a:cs typeface="+mn-cs"/>
                <a:hlinkClick r:id="rId3"/>
              </a:rPr>
              <a:t>http://www.microsoft.com/downloads/details.aspx?FamilyId=C48CF80F-6E87-48F5-83EC-A18D1AD2FC1F&amp;displaylang=en</a:t>
            </a:r>
            <a:r>
              <a:rPr lang="en-US" altLang="zh-CN" sz="1200" kern="1200" dirty="0">
                <a:solidFill>
                  <a:schemeClr val="tx1"/>
                </a:solidFill>
                <a:latin typeface="Arial" charset="0"/>
                <a:ea typeface="宋体" pitchFamily="2" charset="-122"/>
                <a:cs typeface="+mn-cs"/>
              </a:rPr>
              <a:t> or more generally, </a:t>
            </a:r>
            <a:r>
              <a:rPr lang="en-US" altLang="zh-CN" sz="1200" u="sng" kern="1200" dirty="0">
                <a:solidFill>
                  <a:schemeClr val="tx1"/>
                </a:solidFill>
                <a:latin typeface="Arial" charset="0"/>
                <a:ea typeface="宋体" pitchFamily="2" charset="-122"/>
                <a:cs typeface="+mn-cs"/>
                <a:hlinkClick r:id="rId4"/>
              </a:rPr>
              <a:t>http://www.microsoft.com/mscorp/twc/privacy/default.mspx</a:t>
            </a:r>
            <a:r>
              <a:rPr lang="en-US" altLang="zh-CN" sz="1200" kern="1200" dirty="0">
                <a:solidFill>
                  <a:schemeClr val="tx1"/>
                </a:solidFill>
                <a:latin typeface="Arial" charset="0"/>
                <a:ea typeface="宋体" pitchFamily="2" charset="-122"/>
                <a:cs typeface="+mn-cs"/>
              </a:rPr>
              <a:t>. </a:t>
            </a:r>
            <a:endParaRPr lang="zh-CN" altLang="zh-CN" sz="1200" kern="1200" dirty="0">
              <a:solidFill>
                <a:schemeClr val="tx1"/>
              </a:solidFill>
              <a:latin typeface="Arial" charset="0"/>
              <a:ea typeface="宋体" pitchFamily="2" charset="-122"/>
              <a:cs typeface="+mn-cs"/>
            </a:endParaRPr>
          </a:p>
          <a:p>
            <a:pPr lvl="0"/>
            <a:r>
              <a:rPr lang="en-US" altLang="zh-CN" b="1" dirty="0"/>
              <a:t>Denial of Service</a:t>
            </a:r>
            <a:endParaRPr lang="zh-CN" altLang="zh-CN" dirty="0"/>
          </a:p>
          <a:p>
            <a:r>
              <a:rPr lang="en-US" altLang="zh-CN" sz="1200" kern="1200" dirty="0">
                <a:solidFill>
                  <a:schemeClr val="tx1"/>
                </a:solidFill>
                <a:latin typeface="Arial" charset="0"/>
                <a:ea typeface="宋体" pitchFamily="2" charset="-122"/>
                <a:cs typeface="+mn-cs"/>
              </a:rPr>
              <a:t>Denial of service threats involve an adversary who can prevent things from happening.  Examples:</a:t>
            </a:r>
            <a:br>
              <a:rPr lang="en-US" altLang="zh-CN" sz="1200" kern="1200" dirty="0">
                <a:solidFill>
                  <a:schemeClr val="tx1"/>
                </a:solidFill>
                <a:latin typeface="Arial" charset="0"/>
                <a:ea typeface="宋体" pitchFamily="2" charset="-122"/>
                <a:cs typeface="+mn-cs"/>
              </a:rPr>
            </a:br>
            <a:endParaRPr lang="zh-CN" altLang="zh-CN" sz="1200" kern="1200" dirty="0">
              <a:solidFill>
                <a:schemeClr val="tx1"/>
              </a:solidFill>
              <a:latin typeface="Arial" charset="0"/>
              <a:ea typeface="宋体" pitchFamily="2" charset="-122"/>
              <a:cs typeface="+mn-cs"/>
            </a:endParaRPr>
          </a:p>
          <a:p>
            <a:pPr lvl="1"/>
            <a:r>
              <a:rPr lang="en-US" altLang="zh-CN" dirty="0"/>
              <a:t>An adversary prevents customers from connecting to a web site.</a:t>
            </a:r>
            <a:endParaRPr lang="zh-CN" altLang="zh-CN" dirty="0"/>
          </a:p>
          <a:p>
            <a:pPr lvl="1"/>
            <a:r>
              <a:rPr lang="en-US" altLang="zh-CN" dirty="0"/>
              <a:t>An adversary prevents the client from getting a DNS response.</a:t>
            </a:r>
            <a:endParaRPr lang="zh-CN" altLang="zh-CN" dirty="0"/>
          </a:p>
          <a:p>
            <a:pPr lvl="1"/>
            <a:r>
              <a:rPr lang="en-US" altLang="zh-CN" dirty="0"/>
              <a:t>An adversary prevents the client from speaking SSL, and forces a downgrade to an insecure connection.</a:t>
            </a:r>
            <a:endParaRPr lang="zh-CN" altLang="zh-CN" dirty="0"/>
          </a:p>
          <a:p>
            <a:br>
              <a:rPr lang="en-US" altLang="zh-CN" sz="1200" kern="1200" dirty="0">
                <a:solidFill>
                  <a:schemeClr val="tx1"/>
                </a:solidFill>
                <a:latin typeface="Arial" charset="0"/>
                <a:ea typeface="宋体" pitchFamily="2" charset="-122"/>
                <a:cs typeface="+mn-cs"/>
              </a:rPr>
            </a:br>
            <a:r>
              <a:rPr lang="en-US" altLang="zh-CN" sz="1200" kern="1200" dirty="0">
                <a:solidFill>
                  <a:schemeClr val="tx1"/>
                </a:solidFill>
                <a:latin typeface="Arial" charset="0"/>
                <a:ea typeface="宋体" pitchFamily="2" charset="-122"/>
                <a:cs typeface="+mn-cs"/>
              </a:rPr>
              <a:t>As the final example implies, denial of service attacks are often part of larger, more complex attacks.  If you are engineering for high reliability, it can be helpful to locate single points of failure.</a:t>
            </a:r>
            <a:endParaRPr lang="zh-CN" altLang="zh-CN" sz="1200" kern="1200" dirty="0">
              <a:solidFill>
                <a:schemeClr val="tx1"/>
              </a:solidFill>
              <a:latin typeface="Arial" charset="0"/>
              <a:ea typeface="宋体" pitchFamily="2" charset="-122"/>
              <a:cs typeface="+mn-cs"/>
            </a:endParaRPr>
          </a:p>
          <a:p>
            <a:r>
              <a:rPr lang="en-US" altLang="zh-CN" sz="1200" kern="1200" dirty="0">
                <a:solidFill>
                  <a:schemeClr val="tx1"/>
                </a:solidFill>
                <a:latin typeface="Arial" charset="0"/>
                <a:ea typeface="宋体" pitchFamily="2" charset="-122"/>
                <a:cs typeface="+mn-cs"/>
              </a:rPr>
              <a:t> </a:t>
            </a:r>
            <a:endParaRPr lang="zh-CN" altLang="zh-CN" sz="1200" kern="1200" dirty="0">
              <a:solidFill>
                <a:schemeClr val="tx1"/>
              </a:solidFill>
              <a:latin typeface="Arial" charset="0"/>
              <a:ea typeface="宋体" pitchFamily="2" charset="-122"/>
              <a:cs typeface="+mn-cs"/>
            </a:endParaRPr>
          </a:p>
          <a:p>
            <a:pPr lvl="0"/>
            <a:r>
              <a:rPr lang="en-US" altLang="zh-CN" b="1" dirty="0"/>
              <a:t>Elevation of Privilege</a:t>
            </a:r>
            <a:endParaRPr lang="zh-CN" altLang="zh-CN" dirty="0"/>
          </a:p>
          <a:p>
            <a:r>
              <a:rPr lang="en-US" altLang="zh-CN" sz="1200" kern="1200" dirty="0">
                <a:solidFill>
                  <a:schemeClr val="tx1"/>
                </a:solidFill>
                <a:latin typeface="Arial" charset="0"/>
                <a:ea typeface="宋体" pitchFamily="2" charset="-122"/>
                <a:cs typeface="+mn-cs"/>
              </a:rPr>
              <a:t>Elevation of privilege threats involve an adversary being able to do something, or obtain the rights to do things, which he has not been authorized to do. Examples:</a:t>
            </a:r>
            <a:br>
              <a:rPr lang="en-US" altLang="zh-CN" sz="1200" kern="1200" dirty="0">
                <a:solidFill>
                  <a:schemeClr val="tx1"/>
                </a:solidFill>
                <a:latin typeface="Arial" charset="0"/>
                <a:ea typeface="宋体" pitchFamily="2" charset="-122"/>
                <a:cs typeface="+mn-cs"/>
              </a:rPr>
            </a:br>
            <a:endParaRPr lang="zh-CN" altLang="zh-CN" sz="1200" kern="1200" dirty="0">
              <a:solidFill>
                <a:schemeClr val="tx1"/>
              </a:solidFill>
              <a:latin typeface="Arial" charset="0"/>
              <a:ea typeface="宋体" pitchFamily="2" charset="-122"/>
              <a:cs typeface="+mn-cs"/>
            </a:endParaRPr>
          </a:p>
          <a:p>
            <a:pPr lvl="1"/>
            <a:r>
              <a:rPr lang="en-US" altLang="zh-CN" dirty="0"/>
              <a:t>An adversary who starts as an anonymous internet user can feed commands into an application that execute as the web server.</a:t>
            </a:r>
            <a:endParaRPr lang="zh-CN" altLang="zh-CN" dirty="0"/>
          </a:p>
          <a:p>
            <a:pPr lvl="1"/>
            <a:r>
              <a:rPr lang="en-US" altLang="zh-CN" dirty="0"/>
              <a:t>An adversary with a web server can make code run as the local user.</a:t>
            </a:r>
            <a:endParaRPr lang="zh-CN" altLang="zh-CN" dirty="0"/>
          </a:p>
          <a:p>
            <a:pPr lvl="1"/>
            <a:r>
              <a:rPr lang="en-US" altLang="zh-CN" dirty="0"/>
              <a:t>An adversary who has the ability to logon to the machine can become an administrator.</a:t>
            </a:r>
            <a:endParaRPr lang="zh-CN"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20</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Arial" charset="0"/>
                <a:ea typeface="宋体" pitchFamily="2" charset="-122"/>
                <a:cs typeface="+mn-cs"/>
              </a:rPr>
              <a:t>he core function of the Threat Analysis &amp; Modeling tool is to identify threats, while facilitating the process of defining a security strategy. Even if you are not a security subject-matter expert, you now have the ability to consistently and objectively identify threats to your software application.</a:t>
            </a:r>
            <a:endParaRPr lang="zh-CN" altLang="zh-CN" sz="1200" kern="1200" dirty="0">
              <a:solidFill>
                <a:schemeClr val="tx1"/>
              </a:solidFill>
              <a:latin typeface="Arial" charset="0"/>
              <a:ea typeface="宋体" pitchFamily="2" charset="-122"/>
              <a:cs typeface="+mn-cs"/>
            </a:endParaRPr>
          </a:p>
          <a:p>
            <a:r>
              <a:rPr lang="en-US" altLang="zh-CN" sz="1200" kern="1200" dirty="0">
                <a:solidFill>
                  <a:schemeClr val="tx1"/>
                </a:solidFill>
                <a:latin typeface="Arial" charset="0"/>
                <a:ea typeface="宋体" pitchFamily="2" charset="-122"/>
                <a:cs typeface="+mn-cs"/>
              </a:rPr>
              <a:t>Creating a threat model using the Microsoft Application Security Threat Analysis &amp; Modeling tool is a three-phase process. First, you define your application context. Second, you model your threats on top of your application context. Third, you measure the risk that is associated with each threat. Once you have completed these phases, you can assimilate your threat models through analytics, visualizations, and reports.</a:t>
            </a:r>
            <a:endParaRPr lang="zh-CN" altLang="zh-CN" sz="1200" kern="1200" dirty="0">
              <a:solidFill>
                <a:schemeClr val="tx1"/>
              </a:solidFill>
              <a:latin typeface="Arial" charset="0"/>
              <a:ea typeface="宋体" pitchFamily="2" charset="-122"/>
              <a:cs typeface="+mn-cs"/>
            </a:endParaRPr>
          </a:p>
          <a:p>
            <a:r>
              <a:rPr lang="en-US" altLang="zh-CN" sz="1200" kern="1200" dirty="0">
                <a:solidFill>
                  <a:schemeClr val="tx1"/>
                </a:solidFill>
                <a:latin typeface="Arial" charset="0"/>
                <a:ea typeface="宋体" pitchFamily="2" charset="-122"/>
                <a:cs typeface="+mn-cs"/>
              </a:rPr>
              <a:t>The Threat Analysis &amp; Modeling tool automatically generates potential threats to your software application, based solely on known information that you provide. The Threat Analysis &amp; Modeling tool also has the capability to assimilate the information you provide to build security artifacts such as access control matrices, data flow and trust flow diagrams, and focused, customizable reports.</a:t>
            </a:r>
            <a:endParaRPr lang="zh-CN" altLang="zh-CN" sz="120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21</a:t>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22</a:t>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rtl="0"/>
            <a:r>
              <a:rPr lang="en-US" altLang="zh-CN" dirty="0"/>
              <a:t>The application is an Internet-facing Web application with a SQL Server back end. The Web server is located in a perimeter network. Business and data access logic resides on the Web server. The application enables Internet users to browse and purchase products from the company's product catalog. </a:t>
            </a:r>
          </a:p>
          <a:p>
            <a:pPr rtl="0"/>
            <a:r>
              <a:rPr lang="en-US" altLang="zh-CN" b="1" dirty="0"/>
              <a:t>End-to-End Deployment Scenario</a:t>
            </a:r>
          </a:p>
          <a:p>
            <a:pPr rtl="0"/>
            <a:r>
              <a:rPr lang="en-US" altLang="zh-CN" b="1" dirty="0"/>
              <a:t>Error! Unknown switch argument.</a:t>
            </a:r>
            <a:endParaRPr lang="en-US" altLang="zh-CN" dirty="0"/>
          </a:p>
          <a:p>
            <a:pPr rtl="0"/>
            <a:r>
              <a:rPr lang="en-US" altLang="zh-CN" b="1" dirty="0"/>
              <a:t>Roles</a:t>
            </a:r>
          </a:p>
          <a:p>
            <a:pPr rtl="0"/>
            <a:r>
              <a:rPr lang="en-US" altLang="zh-CN" dirty="0"/>
              <a:t>Application roles are: </a:t>
            </a:r>
          </a:p>
          <a:p>
            <a:pPr rtl="0"/>
            <a:r>
              <a:rPr lang="en-US" altLang="zh-CN" dirty="0"/>
              <a:t>Internet users </a:t>
            </a:r>
          </a:p>
          <a:p>
            <a:pPr rtl="0"/>
            <a:r>
              <a:rPr lang="en-US" altLang="zh-CN" dirty="0"/>
              <a:t>Catalog administrators </a:t>
            </a:r>
          </a:p>
          <a:p>
            <a:pPr rtl="0"/>
            <a:r>
              <a:rPr lang="en-US" altLang="zh-CN" b="1" dirty="0"/>
              <a:t>Key Scenarios</a:t>
            </a:r>
          </a:p>
          <a:p>
            <a:pPr rtl="0"/>
            <a:r>
              <a:rPr lang="en-US" altLang="zh-CN" dirty="0"/>
              <a:t>Important application scenarios are: </a:t>
            </a:r>
          </a:p>
          <a:p>
            <a:pPr rtl="0"/>
            <a:r>
              <a:rPr lang="en-US" altLang="zh-CN" dirty="0"/>
              <a:t>Anonymous user browses the product catalog to view product details. </a:t>
            </a:r>
          </a:p>
          <a:p>
            <a:pPr rtl="0"/>
            <a:r>
              <a:rPr lang="en-US" altLang="zh-CN" dirty="0"/>
              <a:t>Anonymous user searches to locate a specific product. </a:t>
            </a:r>
          </a:p>
          <a:p>
            <a:pPr rtl="0"/>
            <a:r>
              <a:rPr lang="en-US" altLang="zh-CN" dirty="0"/>
              <a:t>Anonymous user adds an item to the shopping cart. </a:t>
            </a:r>
          </a:p>
          <a:p>
            <a:pPr rtl="0"/>
            <a:r>
              <a:rPr lang="en-US" altLang="zh-CN" dirty="0"/>
              <a:t>Anonymous user logs in to authenticate prior to placing an order. </a:t>
            </a:r>
          </a:p>
          <a:p>
            <a:pPr rtl="0"/>
            <a:r>
              <a:rPr lang="en-US" altLang="zh-CN" dirty="0"/>
              <a:t>Anonymous user creates a new account prior to placing an order. </a:t>
            </a:r>
          </a:p>
          <a:p>
            <a:pPr rtl="0"/>
            <a:r>
              <a:rPr lang="en-US" altLang="zh-CN" dirty="0"/>
              <a:t>Authenticated user places an order. </a:t>
            </a:r>
          </a:p>
          <a:p>
            <a:pPr rtl="0"/>
            <a:r>
              <a:rPr lang="en-US" altLang="zh-CN" b="1" dirty="0"/>
              <a:t>Technologies</a:t>
            </a:r>
          </a:p>
          <a:p>
            <a:pPr rtl="0"/>
            <a:r>
              <a:rPr lang="en-US" altLang="zh-CN" dirty="0"/>
              <a:t>The application uses the following technologies: </a:t>
            </a:r>
          </a:p>
          <a:p>
            <a:pPr rtl="0"/>
            <a:r>
              <a:rPr lang="en-US" altLang="zh-CN" dirty="0"/>
              <a:t>Web Server: Microsoft Internet Information Server (IIS) </a:t>
            </a:r>
          </a:p>
          <a:p>
            <a:pPr rtl="0"/>
            <a:r>
              <a:rPr lang="en-US" altLang="zh-CN" dirty="0"/>
              <a:t>Presentation logic: ASP.NET (C#) </a:t>
            </a:r>
          </a:p>
          <a:p>
            <a:pPr rtl="0"/>
            <a:r>
              <a:rPr lang="en-US" altLang="zh-CN" dirty="0"/>
              <a:t>Business logic: C# Class Libraries </a:t>
            </a:r>
          </a:p>
          <a:p>
            <a:pPr rtl="0"/>
            <a:r>
              <a:rPr lang="en-US" altLang="zh-CN" dirty="0"/>
              <a:t>Data access logic: ADO.NET, T-SQL Stored Procedures </a:t>
            </a:r>
          </a:p>
          <a:p>
            <a:pPr rtl="0"/>
            <a:r>
              <a:rPr lang="en-US" altLang="zh-CN" dirty="0"/>
              <a:t>Database Server: Microsoft SQL Server 2000 </a:t>
            </a:r>
          </a:p>
          <a:p>
            <a:pPr rtl="0"/>
            <a:r>
              <a:rPr lang="en-US" altLang="zh-CN" b="1" dirty="0"/>
              <a:t>Application Security Mechanisms</a:t>
            </a:r>
          </a:p>
          <a:p>
            <a:pPr rtl="0"/>
            <a:r>
              <a:rPr lang="en-US" altLang="zh-CN" dirty="0"/>
              <a:t>The most important application security mechanisms known at this time are: </a:t>
            </a:r>
          </a:p>
          <a:p>
            <a:pPr rtl="0"/>
            <a:r>
              <a:rPr lang="en-US" altLang="zh-CN" dirty="0"/>
              <a:t>Users are authenticated with Forms authentication. </a:t>
            </a:r>
          </a:p>
          <a:p>
            <a:pPr rtl="0"/>
            <a:r>
              <a:rPr lang="en-US" altLang="zh-CN" dirty="0"/>
              <a:t>Application is authenticated at the database by using Windows authentication. </a:t>
            </a:r>
          </a:p>
          <a:p>
            <a:pPr rtl="0"/>
            <a:r>
              <a:rPr lang="en-US" altLang="zh-CN" dirty="0"/>
              <a:t>Roles are used to authorize access to business logic. </a:t>
            </a:r>
          </a:p>
          <a:p>
            <a:pPr rtl="0"/>
            <a:r>
              <a:rPr lang="en-US" altLang="zh-CN" dirty="0"/>
              <a:t>Administration can be performed only by physically logging on to the server computer. No remote administration access is provided. </a:t>
            </a:r>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23</a:t>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rtl="0"/>
            <a:r>
              <a:rPr lang="en-US" altLang="zh-CN" dirty="0"/>
              <a:t>This section describes the trust boundaries, entry points, exit points, and data flows.</a:t>
            </a:r>
          </a:p>
          <a:p>
            <a:pPr rtl="0"/>
            <a:r>
              <a:rPr lang="en-US" altLang="zh-CN" b="1" dirty="0"/>
              <a:t>Trust Boundaries</a:t>
            </a:r>
          </a:p>
          <a:p>
            <a:pPr rtl="0"/>
            <a:r>
              <a:rPr lang="en-US" altLang="zh-CN" dirty="0"/>
              <a:t>Identified trust boundaries are: </a:t>
            </a:r>
          </a:p>
          <a:p>
            <a:pPr rtl="0"/>
            <a:r>
              <a:rPr lang="en-US" altLang="zh-CN" dirty="0"/>
              <a:t>The perimeter firewall. </a:t>
            </a:r>
          </a:p>
          <a:p>
            <a:pPr rtl="0"/>
            <a:r>
              <a:rPr lang="en-US" altLang="zh-CN" dirty="0"/>
              <a:t>The database server trusts calls from the Web application's identity. </a:t>
            </a:r>
          </a:p>
          <a:p>
            <a:pPr rtl="0"/>
            <a:r>
              <a:rPr lang="en-US" altLang="zh-CN" dirty="0"/>
              <a:t>The data access components trust the business components to pass fully validated data. </a:t>
            </a:r>
          </a:p>
          <a:p>
            <a:pPr rtl="0"/>
            <a:r>
              <a:rPr lang="en-US" altLang="zh-CN" dirty="0"/>
              <a:t>An entry point to catalog administration business component. </a:t>
            </a:r>
          </a:p>
          <a:p>
            <a:pPr rtl="0"/>
            <a:r>
              <a:rPr lang="en-US" altLang="zh-CN" b="1" dirty="0"/>
              <a:t>Data Flows</a:t>
            </a:r>
          </a:p>
          <a:p>
            <a:pPr rtl="0"/>
            <a:r>
              <a:rPr lang="en-US" altLang="zh-CN" dirty="0"/>
              <a:t>Data flows are: </a:t>
            </a:r>
          </a:p>
          <a:p>
            <a:pPr rtl="0"/>
            <a:r>
              <a:rPr lang="en-US" altLang="zh-CN" dirty="0"/>
              <a:t>An anonymous user browses the product catalog. The catalog page calls the catalog business component, which calls the catalog data access component to request a catalog listing. The first page of product details are retrieved from the database and returned to the catalog business component. The data is bound to a data grid control and displayed on the catalog page. </a:t>
            </a:r>
          </a:p>
          <a:p>
            <a:pPr rtl="0"/>
            <a:r>
              <a:rPr lang="en-US" altLang="zh-CN" dirty="0"/>
              <a:t>An anonymous user submits a search string. The home page accepts the search string and validates it by using a regular expression. The search string must be less than 50 characters in length and may include any combination of letters or numbers. The search string is passed to the data access component. The data access component calls a stored procedure and passes the search string as a single parameter. </a:t>
            </a:r>
          </a:p>
          <a:p>
            <a:pPr rtl="0"/>
            <a:r>
              <a:rPr lang="en-US" altLang="zh-CN" dirty="0"/>
              <a:t>The user logs on. The user submits a name and password through the logon form. The user name and password are handled by the logon page and passed to the membership business logic component. This component passes the data to the data access component, which verifies the credentials with the database to determine their validity. </a:t>
            </a:r>
          </a:p>
          <a:p>
            <a:pPr rtl="0"/>
            <a:r>
              <a:rPr lang="en-US" altLang="zh-CN" dirty="0"/>
              <a:t>A catalog administrator logs on and accesses the restricted catalog administration page. The catalog administration component checks the user role at the business layer. If the user is authorized, the business component interacts with the catalog data access component to view and amend product details. </a:t>
            </a:r>
          </a:p>
          <a:p>
            <a:pPr rtl="0"/>
            <a:r>
              <a:rPr lang="en-US" altLang="zh-CN" b="1" dirty="0"/>
              <a:t>Entry Points</a:t>
            </a:r>
          </a:p>
          <a:p>
            <a:pPr rtl="0"/>
            <a:r>
              <a:rPr lang="en-US" altLang="zh-CN" dirty="0"/>
              <a:t>Entry points are: </a:t>
            </a:r>
          </a:p>
          <a:p>
            <a:pPr rtl="0"/>
            <a:r>
              <a:rPr lang="en-US" altLang="zh-CN" dirty="0"/>
              <a:t>Port 80 for Web requests. </a:t>
            </a:r>
          </a:p>
          <a:p>
            <a:pPr rtl="0"/>
            <a:r>
              <a:rPr lang="en-US" altLang="zh-CN" dirty="0"/>
              <a:t>Port 443 for SSL. </a:t>
            </a:r>
          </a:p>
          <a:p>
            <a:pPr rtl="0"/>
            <a:r>
              <a:rPr lang="en-US" altLang="zh-CN" dirty="0"/>
              <a:t>All other ports are restricted by the firewall. </a:t>
            </a:r>
          </a:p>
          <a:p>
            <a:pPr rtl="0"/>
            <a:r>
              <a:rPr lang="en-US" altLang="zh-CN" dirty="0"/>
              <a:t>The logon page, which is accessible to all Internet users. Logon is validated by using client-side and server-side validation controls, together with a common validation library. </a:t>
            </a:r>
          </a:p>
          <a:p>
            <a:pPr rtl="0"/>
            <a:r>
              <a:rPr lang="en-US" altLang="zh-CN" dirty="0"/>
              <a:t>The amend customer details page, which is accessible to authenticated users only. Users are validated by using client-side and server-side validation controls, together with a common validation library. This page invokes functionality that can update customer details. </a:t>
            </a:r>
          </a:p>
          <a:p>
            <a:pPr rtl="0"/>
            <a:r>
              <a:rPr lang="en-US" altLang="zh-CN" dirty="0"/>
              <a:t>The </a:t>
            </a:r>
            <a:r>
              <a:rPr lang="en-US" altLang="zh-CN" b="1" dirty="0"/>
              <a:t>GetCustomerDetails</a:t>
            </a:r>
            <a:r>
              <a:rPr lang="en-US" altLang="zh-CN" dirty="0"/>
              <a:t> stored procedure, which can be called only by the application's trusted service account. The upstream caller (trusted Web application business logic) performs data validation. The invoked functionality retrieves customer details. </a:t>
            </a:r>
          </a:p>
          <a:p>
            <a:pPr rtl="0"/>
            <a:r>
              <a:rPr lang="en-US" altLang="zh-CN" dirty="0"/>
              <a:t>The catalog administration page. </a:t>
            </a:r>
          </a:p>
          <a:p>
            <a:pPr rtl="0"/>
            <a:r>
              <a:rPr lang="en-US" altLang="zh-CN" b="1" dirty="0"/>
              <a:t>Exit Points</a:t>
            </a:r>
          </a:p>
          <a:p>
            <a:pPr rtl="0"/>
            <a:r>
              <a:rPr lang="en-US" altLang="zh-CN" dirty="0"/>
              <a:t>Exit points are: </a:t>
            </a:r>
          </a:p>
          <a:p>
            <a:pPr rtl="0"/>
            <a:r>
              <a:rPr lang="en-US" altLang="zh-CN" dirty="0"/>
              <a:t>The search page, which writes the client's search string and the corresponding results. </a:t>
            </a:r>
          </a:p>
          <a:p>
            <a:pPr rtl="0"/>
            <a:r>
              <a:rPr lang="en-US" altLang="zh-CN" dirty="0"/>
              <a:t>The catalog page, which displays product details. </a:t>
            </a:r>
          </a:p>
          <a:p>
            <a:pPr rtl="0"/>
            <a:endParaRPr lang="en-US" altLang="zh-CN"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24</a:t>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rtl="0"/>
            <a:r>
              <a:rPr lang="en-US" altLang="zh-CN" dirty="0"/>
              <a:t>This section describes the trust boundaries, entry points, exit points, and data flows.</a:t>
            </a:r>
          </a:p>
          <a:p>
            <a:pPr rtl="0"/>
            <a:r>
              <a:rPr lang="en-US" altLang="zh-CN" b="1" dirty="0"/>
              <a:t>Trust Boundaries</a:t>
            </a:r>
          </a:p>
          <a:p>
            <a:pPr rtl="0"/>
            <a:r>
              <a:rPr lang="en-US" altLang="zh-CN" dirty="0"/>
              <a:t>Identified trust boundaries are: </a:t>
            </a:r>
          </a:p>
          <a:p>
            <a:pPr rtl="0"/>
            <a:r>
              <a:rPr lang="en-US" altLang="zh-CN" dirty="0"/>
              <a:t>The perimeter firewall. </a:t>
            </a:r>
          </a:p>
          <a:p>
            <a:pPr rtl="0"/>
            <a:r>
              <a:rPr lang="en-US" altLang="zh-CN" dirty="0"/>
              <a:t>The database server trusts calls from the Web application's identity. </a:t>
            </a:r>
          </a:p>
          <a:p>
            <a:pPr rtl="0"/>
            <a:r>
              <a:rPr lang="en-US" altLang="zh-CN" dirty="0"/>
              <a:t>The data access components trust the business components to pass fully validated data. </a:t>
            </a:r>
          </a:p>
          <a:p>
            <a:pPr rtl="0"/>
            <a:r>
              <a:rPr lang="en-US" altLang="zh-CN" dirty="0"/>
              <a:t>An entry point to catalog administration business component. </a:t>
            </a:r>
          </a:p>
          <a:p>
            <a:pPr rtl="0"/>
            <a:r>
              <a:rPr lang="en-US" altLang="zh-CN" b="1" dirty="0"/>
              <a:t>Data Flows</a:t>
            </a:r>
          </a:p>
          <a:p>
            <a:pPr rtl="0"/>
            <a:r>
              <a:rPr lang="en-US" altLang="zh-CN" dirty="0"/>
              <a:t>Data flows are: </a:t>
            </a:r>
          </a:p>
          <a:p>
            <a:pPr rtl="0"/>
            <a:r>
              <a:rPr lang="en-US" altLang="zh-CN" dirty="0"/>
              <a:t>An anonymous user browses the product catalog. The catalog page calls the catalog business component, which calls the catalog data access component to request a catalog listing. The first page of product details are retrieved from the database and returned to the catalog business component. The data is bound to a data grid control and displayed on the catalog page. </a:t>
            </a:r>
          </a:p>
          <a:p>
            <a:pPr rtl="0"/>
            <a:r>
              <a:rPr lang="en-US" altLang="zh-CN" dirty="0"/>
              <a:t>An anonymous user submits a search string. The home page accepts the search string and validates it by using a regular expression. The search string must be less than 50 characters in length and may include any combination of letters or numbers. The search string is passed to the data access component. The data access component calls a stored procedure and passes the search string as a single parameter. </a:t>
            </a:r>
          </a:p>
          <a:p>
            <a:pPr rtl="0"/>
            <a:r>
              <a:rPr lang="en-US" altLang="zh-CN" dirty="0"/>
              <a:t>The user logs on. The user submits a name and password through the logon form. The user name and password are handled by the logon page and passed to the membership business logic component. This component passes the data to the data access component, which verifies the credentials with the database to determine their validity. </a:t>
            </a:r>
          </a:p>
          <a:p>
            <a:pPr rtl="0"/>
            <a:r>
              <a:rPr lang="en-US" altLang="zh-CN" dirty="0"/>
              <a:t>A catalog administrator logs on and accesses the restricted catalog administration page. The catalog administration component checks the user role at the business layer. If the user is authorized, the business component interacts with the catalog data access component to view and amend product details. </a:t>
            </a:r>
          </a:p>
          <a:p>
            <a:pPr rtl="0"/>
            <a:r>
              <a:rPr lang="en-US" altLang="zh-CN" b="1" dirty="0"/>
              <a:t>Entry Points</a:t>
            </a:r>
          </a:p>
          <a:p>
            <a:pPr rtl="0"/>
            <a:r>
              <a:rPr lang="en-US" altLang="zh-CN" dirty="0"/>
              <a:t>Entry points are: </a:t>
            </a:r>
          </a:p>
          <a:p>
            <a:pPr rtl="0"/>
            <a:r>
              <a:rPr lang="en-US" altLang="zh-CN" dirty="0"/>
              <a:t>Port 80 for Web requests. </a:t>
            </a:r>
          </a:p>
          <a:p>
            <a:pPr rtl="0"/>
            <a:r>
              <a:rPr lang="en-US" altLang="zh-CN" dirty="0"/>
              <a:t>Port 443 for SSL. </a:t>
            </a:r>
          </a:p>
          <a:p>
            <a:pPr rtl="0"/>
            <a:r>
              <a:rPr lang="en-US" altLang="zh-CN" dirty="0"/>
              <a:t>All other ports are restricted by the firewall. </a:t>
            </a:r>
          </a:p>
          <a:p>
            <a:pPr rtl="0"/>
            <a:r>
              <a:rPr lang="en-US" altLang="zh-CN" dirty="0"/>
              <a:t>The logon page, which is accessible to all Internet users. Logon is validated by using client-side and server-side validation controls, together with a common validation library. </a:t>
            </a:r>
          </a:p>
          <a:p>
            <a:pPr rtl="0"/>
            <a:r>
              <a:rPr lang="en-US" altLang="zh-CN" dirty="0"/>
              <a:t>The amend customer details page, which is accessible to authenticated users only. Users are validated by using client-side and server-side validation controls, together with a common validation library. This page invokes functionality that can update customer details. </a:t>
            </a:r>
          </a:p>
          <a:p>
            <a:pPr rtl="0"/>
            <a:r>
              <a:rPr lang="en-US" altLang="zh-CN" dirty="0"/>
              <a:t>The </a:t>
            </a:r>
            <a:r>
              <a:rPr lang="en-US" altLang="zh-CN" b="1" dirty="0"/>
              <a:t>GetCustomerDetails</a:t>
            </a:r>
            <a:r>
              <a:rPr lang="en-US" altLang="zh-CN" dirty="0"/>
              <a:t> stored procedure, which can be called only by the application's trusted service account. The upstream caller (trusted Web application business logic) performs data validation. The invoked functionality retrieves customer details. </a:t>
            </a:r>
          </a:p>
          <a:p>
            <a:pPr rtl="0"/>
            <a:r>
              <a:rPr lang="en-US" altLang="zh-CN" dirty="0"/>
              <a:t>The catalog administration page. </a:t>
            </a:r>
          </a:p>
          <a:p>
            <a:pPr rtl="0"/>
            <a:r>
              <a:rPr lang="en-US" altLang="zh-CN" b="1" dirty="0"/>
              <a:t>Exit Points</a:t>
            </a:r>
          </a:p>
          <a:p>
            <a:pPr rtl="0"/>
            <a:r>
              <a:rPr lang="en-US" altLang="zh-CN" dirty="0"/>
              <a:t>Exit points are: </a:t>
            </a:r>
          </a:p>
          <a:p>
            <a:pPr rtl="0"/>
            <a:r>
              <a:rPr lang="en-US" altLang="zh-CN" dirty="0"/>
              <a:t>The search page, which writes the client's search string and the corresponding results. </a:t>
            </a:r>
          </a:p>
          <a:p>
            <a:pPr rtl="0"/>
            <a:r>
              <a:rPr lang="en-US" altLang="zh-CN" dirty="0"/>
              <a:t>The catalog page, which displays product details. </a:t>
            </a:r>
          </a:p>
          <a:p>
            <a:pPr rtl="0"/>
            <a:endParaRPr lang="en-US" altLang="zh-CN"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25</a:t>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rtl="0"/>
            <a:r>
              <a:rPr lang="en-US" altLang="zh-CN" dirty="0"/>
              <a:t>This section describes the trust boundaries, entry points, exit points, and data flows.</a:t>
            </a:r>
          </a:p>
          <a:p>
            <a:pPr rtl="0"/>
            <a:r>
              <a:rPr lang="en-US" altLang="zh-CN" b="1" dirty="0"/>
              <a:t>Trust Boundaries</a:t>
            </a:r>
          </a:p>
          <a:p>
            <a:pPr rtl="0"/>
            <a:r>
              <a:rPr lang="en-US" altLang="zh-CN" dirty="0"/>
              <a:t>Identified trust boundaries are: </a:t>
            </a:r>
          </a:p>
          <a:p>
            <a:pPr rtl="0"/>
            <a:r>
              <a:rPr lang="en-US" altLang="zh-CN" dirty="0"/>
              <a:t>The perimeter firewall. </a:t>
            </a:r>
          </a:p>
          <a:p>
            <a:pPr rtl="0"/>
            <a:r>
              <a:rPr lang="en-US" altLang="zh-CN" dirty="0"/>
              <a:t>The database server trusts calls from the Web application's identity. </a:t>
            </a:r>
          </a:p>
          <a:p>
            <a:pPr rtl="0"/>
            <a:r>
              <a:rPr lang="en-US" altLang="zh-CN" dirty="0"/>
              <a:t>The data access components trust the business components to pass fully validated data. </a:t>
            </a:r>
          </a:p>
          <a:p>
            <a:pPr rtl="0"/>
            <a:r>
              <a:rPr lang="en-US" altLang="zh-CN" dirty="0"/>
              <a:t>An entry point to catalog administration business component. </a:t>
            </a:r>
          </a:p>
          <a:p>
            <a:pPr rtl="0"/>
            <a:r>
              <a:rPr lang="en-US" altLang="zh-CN" b="1" dirty="0"/>
              <a:t>Data Flows</a:t>
            </a:r>
          </a:p>
          <a:p>
            <a:pPr rtl="0"/>
            <a:r>
              <a:rPr lang="en-US" altLang="zh-CN" dirty="0"/>
              <a:t>Data flows are: </a:t>
            </a:r>
          </a:p>
          <a:p>
            <a:pPr rtl="0"/>
            <a:r>
              <a:rPr lang="en-US" altLang="zh-CN" dirty="0"/>
              <a:t>An anonymous user browses the product catalog. The catalog page calls the catalog business component, which calls the catalog data access component to request a catalog listing. The first page of product details are retrieved from the database and returned to the catalog business component. The data is bound to a data grid control and displayed on the catalog page. </a:t>
            </a:r>
          </a:p>
          <a:p>
            <a:pPr rtl="0"/>
            <a:r>
              <a:rPr lang="en-US" altLang="zh-CN" dirty="0"/>
              <a:t>An anonymous user submits a search string. The home page accepts the search string and validates it by using a regular expression. The search string must be less than 50 characters in length and may include any combination of letters or numbers. The search string is passed to the data access component. The data access component calls a stored procedure and passes the search string as a single parameter. </a:t>
            </a:r>
          </a:p>
          <a:p>
            <a:pPr rtl="0"/>
            <a:r>
              <a:rPr lang="en-US" altLang="zh-CN" dirty="0"/>
              <a:t>The user logs on. The user submits a name and password through the logon form. The user name and password are handled by the logon page and passed to the membership business logic component. This component passes the data to the data access component, which verifies the credentials with the database to determine their validity. </a:t>
            </a:r>
          </a:p>
          <a:p>
            <a:pPr rtl="0"/>
            <a:r>
              <a:rPr lang="en-US" altLang="zh-CN" dirty="0"/>
              <a:t>A catalog administrator logs on and accesses the restricted catalog administration page. The catalog administration component checks the user role at the business layer. If the user is authorized, the business component interacts with the catalog data access component to view and amend product details. </a:t>
            </a:r>
          </a:p>
          <a:p>
            <a:pPr rtl="0"/>
            <a:r>
              <a:rPr lang="en-US" altLang="zh-CN" b="1" dirty="0"/>
              <a:t>Entry Points</a:t>
            </a:r>
          </a:p>
          <a:p>
            <a:pPr rtl="0"/>
            <a:r>
              <a:rPr lang="en-US" altLang="zh-CN" dirty="0"/>
              <a:t>Entry points are: </a:t>
            </a:r>
          </a:p>
          <a:p>
            <a:pPr rtl="0"/>
            <a:r>
              <a:rPr lang="en-US" altLang="zh-CN" dirty="0"/>
              <a:t>Port 80 for Web requests. </a:t>
            </a:r>
          </a:p>
          <a:p>
            <a:pPr rtl="0"/>
            <a:r>
              <a:rPr lang="en-US" altLang="zh-CN" dirty="0"/>
              <a:t>Port 443 for SSL. </a:t>
            </a:r>
          </a:p>
          <a:p>
            <a:pPr rtl="0"/>
            <a:r>
              <a:rPr lang="en-US" altLang="zh-CN" dirty="0"/>
              <a:t>All other ports are restricted by the firewall. </a:t>
            </a:r>
          </a:p>
          <a:p>
            <a:pPr rtl="0"/>
            <a:r>
              <a:rPr lang="en-US" altLang="zh-CN" dirty="0"/>
              <a:t>The logon page, which is accessible to all Internet users. Logon is validated by using client-side and server-side validation controls, together with a common validation library. </a:t>
            </a:r>
          </a:p>
          <a:p>
            <a:pPr rtl="0"/>
            <a:r>
              <a:rPr lang="en-US" altLang="zh-CN" dirty="0"/>
              <a:t>The amend customer details page, which is accessible to authenticated users only. Users are validated by using client-side and server-side validation controls, together with a common validation library. This page invokes functionality that can update customer details. </a:t>
            </a:r>
          </a:p>
          <a:p>
            <a:pPr rtl="0"/>
            <a:r>
              <a:rPr lang="en-US" altLang="zh-CN" dirty="0"/>
              <a:t>The </a:t>
            </a:r>
            <a:r>
              <a:rPr lang="en-US" altLang="zh-CN" b="1" dirty="0"/>
              <a:t>GetCustomerDetails</a:t>
            </a:r>
            <a:r>
              <a:rPr lang="en-US" altLang="zh-CN" dirty="0"/>
              <a:t> stored procedure, which can be called only by the application's trusted service account. The upstream caller (trusted Web application business logic) performs data validation. The invoked functionality retrieves customer details. </a:t>
            </a:r>
          </a:p>
          <a:p>
            <a:pPr rtl="0"/>
            <a:r>
              <a:rPr lang="en-US" altLang="zh-CN" dirty="0"/>
              <a:t>The catalog administration page. </a:t>
            </a:r>
          </a:p>
          <a:p>
            <a:pPr rtl="0"/>
            <a:r>
              <a:rPr lang="en-US" altLang="zh-CN" b="1" dirty="0"/>
              <a:t>Exit Points</a:t>
            </a:r>
          </a:p>
          <a:p>
            <a:pPr rtl="0"/>
            <a:r>
              <a:rPr lang="en-US" altLang="zh-CN" dirty="0"/>
              <a:t>Exit points are: </a:t>
            </a:r>
          </a:p>
          <a:p>
            <a:pPr rtl="0"/>
            <a:r>
              <a:rPr lang="en-US" altLang="zh-CN" dirty="0"/>
              <a:t>The search page, which writes the client's search string and the corresponding results. </a:t>
            </a:r>
          </a:p>
          <a:p>
            <a:pPr rtl="0"/>
            <a:r>
              <a:rPr lang="en-US" altLang="zh-CN" dirty="0"/>
              <a:t>The catalog page, which displays product details. </a:t>
            </a:r>
          </a:p>
          <a:p>
            <a:pPr rtl="0"/>
            <a:endParaRPr lang="en-US" altLang="zh-CN"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26</a:t>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rtl="0"/>
            <a:r>
              <a:rPr lang="en-US" altLang="zh-CN" dirty="0"/>
              <a:t>There are a number of overarching principles that apply to the guidance presented in later chapters. The following summarizes these principles: </a:t>
            </a:r>
          </a:p>
          <a:p>
            <a:pPr rtl="0"/>
            <a:r>
              <a:rPr lang="en-US" altLang="zh-CN" b="1" dirty="0"/>
              <a:t>Adopt the principle of least privilege</a:t>
            </a:r>
            <a:r>
              <a:rPr lang="en-US" altLang="zh-CN" dirty="0"/>
              <a:t>. Processes that run script or execute code should run under a least privileged account to limit the potential damage that can be done if the process is compromised. If a malicious user manages to inject code into a server process, the privileges granted to that process determine to a large degree the types of operations the user is able to perform. Code that requires additional trust (and raised privileges) should be isolated within separate processes. The ASP.NET team made a conscious decision to run the ASP.NET account with least privileges. </a:t>
            </a:r>
          </a:p>
          <a:p>
            <a:pPr rtl="0"/>
            <a:r>
              <a:rPr lang="en-US" altLang="zh-CN" b="1" dirty="0"/>
              <a:t>Use defense in depth</a:t>
            </a:r>
            <a:r>
              <a:rPr lang="en-US" altLang="zh-CN" dirty="0"/>
              <a:t>. Place check points within each of the layers and subsystems within your application. The check points are the gatekeepers that ensure that only authenticated and authorized users are able to access the next downstream layer. </a:t>
            </a:r>
          </a:p>
          <a:p>
            <a:pPr rtl="0"/>
            <a:r>
              <a:rPr lang="en-US" altLang="zh-CN" b="1" dirty="0"/>
              <a:t>Don't trust user input</a:t>
            </a:r>
            <a:r>
              <a:rPr lang="en-US" altLang="zh-CN" dirty="0"/>
              <a:t>. Applications should thoroughly validate all user input before performing operations with that input. The validation may include filtering out special characters. This preventive measure protects the application against accidental misuse or deliberate attacks by people who are attempting to inject malicious commands into the system. Common examples include SQL injection attacks, cross-site scripting attacks, and buffer overflow. </a:t>
            </a:r>
          </a:p>
          <a:p>
            <a:pPr rtl="0"/>
            <a:r>
              <a:rPr lang="en-US" altLang="zh-CN" b="1" dirty="0"/>
              <a:t>Use secure defaults</a:t>
            </a:r>
            <a:r>
              <a:rPr lang="en-US" altLang="zh-CN" dirty="0"/>
              <a:t>. A common practice among developers is to use reduced security settings, simply to make an application work. If your application demands features that force you to reduce or change default security settings, test the effects and understand the implications before making the change. </a:t>
            </a:r>
          </a:p>
          <a:p>
            <a:pPr rtl="0"/>
            <a:r>
              <a:rPr lang="en-US" altLang="zh-CN" b="1" dirty="0"/>
              <a:t>Don't rely on security by obscurity</a:t>
            </a:r>
            <a:r>
              <a:rPr lang="en-US" altLang="zh-CN" dirty="0"/>
              <a:t>. Trying to hide secrets by using misleading variable names or storing them in odd file locations does not provide security. In a game of hide-and-seek, it's better to use platform features or proven techniques for securing your data. </a:t>
            </a:r>
          </a:p>
          <a:p>
            <a:pPr rtl="0"/>
            <a:r>
              <a:rPr lang="en-US" altLang="zh-CN" b="1" dirty="0"/>
              <a:t>Check at the gate</a:t>
            </a:r>
            <a:r>
              <a:rPr lang="en-US" altLang="zh-CN" dirty="0"/>
              <a:t>. You don't always need to flow a user's security context to the back end for authorization checks. Often, in a distributed system, this is not the best choice. Checking the client at the gate refers to authorizing the user at the first point of authentication (for example, within the Web application on the Web server), and determining which resources and operations (potentially provided by downstream services) the user should be allowed to access. If you design solid authentication and authorization strategies at the gate, you can circumvent the need to delegate the original caller's security context all the way through to your application's data tier. </a:t>
            </a:r>
          </a:p>
          <a:p>
            <a:pPr rtl="0"/>
            <a:r>
              <a:rPr lang="en-US" altLang="zh-CN" b="1" dirty="0"/>
              <a:t>Assume external systems are insecure</a:t>
            </a:r>
            <a:r>
              <a:rPr lang="en-US" altLang="zh-CN" dirty="0"/>
              <a:t>. If you don't own it, don't assume security is taken care of for you. </a:t>
            </a:r>
          </a:p>
          <a:p>
            <a:pPr rtl="0"/>
            <a:r>
              <a:rPr lang="en-US" altLang="zh-CN" b="1" dirty="0"/>
              <a:t>Reduce surface area</a:t>
            </a:r>
            <a:r>
              <a:rPr lang="en-US" altLang="zh-CN" dirty="0"/>
              <a:t>. Avoid exposing information that is not required. By doing so, you are potentially opening doors that can lead to additional vulnerabilities. Also, handle errors gracefully; don't expose any more information than is required when returning an error message to the end user. </a:t>
            </a:r>
          </a:p>
          <a:p>
            <a:pPr rtl="0"/>
            <a:r>
              <a:rPr lang="en-US" altLang="zh-CN" b="1" dirty="0"/>
              <a:t>Fail to a secure mode</a:t>
            </a:r>
            <a:r>
              <a:rPr lang="en-US" altLang="zh-CN" dirty="0"/>
              <a:t>. If your application fails, make sure it does not leave sensitive data unprotected. Also, do not provide too much detail in error messages; meaning don't include details that could help an attacker exploit a vulnerability in your application. Write detailed error information to the Windows event log. </a:t>
            </a:r>
          </a:p>
          <a:p>
            <a:pPr rtl="0"/>
            <a:r>
              <a:rPr lang="en-US" altLang="zh-CN" b="1" dirty="0"/>
              <a:t>Remember you are only as secure as your weakest link</a:t>
            </a:r>
            <a:r>
              <a:rPr lang="en-US" altLang="zh-CN" dirty="0"/>
              <a:t>. Security is a concern across all of your application tiers. </a:t>
            </a:r>
          </a:p>
          <a:p>
            <a:pPr rtl="0"/>
            <a:r>
              <a:rPr lang="en-US" altLang="zh-CN" b="1" dirty="0"/>
              <a:t>If you don't use it, disable it</a:t>
            </a:r>
            <a:r>
              <a:rPr lang="en-US" altLang="zh-CN" dirty="0"/>
              <a:t>. You can remove potential points of attack by disabling modules and components that your application does not require. For example, if your application doesn't use output caching, then you should disable the ASP.NET output cache module. If a future security vulnerability is found in the module, your application is not threatened. </a:t>
            </a:r>
          </a:p>
          <a:p>
            <a:pPr lvl="0"/>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27</a:t>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endParaRPr lang="zh-CN" altLang="en-US"/>
          </a:p>
        </p:txBody>
      </p:sp>
      <p:sp>
        <p:nvSpPr>
          <p:cNvPr id="25604" name="灯片编号占位符 3"/>
          <p:cNvSpPr>
            <a:spLocks noGrp="1"/>
          </p:cNvSpPr>
          <p:nvPr>
            <p:ph type="sldNum" sz="quarter" idx="5"/>
          </p:nvPr>
        </p:nvSpPr>
        <p:spPr>
          <a:noFill/>
        </p:spPr>
        <p:txBody>
          <a:bodyPr/>
          <a:lstStyle/>
          <a:p>
            <a:fld id="{10E13B1B-1816-4314-88F5-D9ECE75B9673}" type="slidenum">
              <a:rPr lang="en-US" altLang="zh-CN" smtClean="0"/>
              <a:pPr/>
              <a:t>28</a:t>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rtl="0"/>
            <a:r>
              <a:rPr lang="en-US" altLang="zh-CN" dirty="0"/>
              <a:t>There are a number of overarching principles that apply to the guidance presented in later chapters. The following summarizes these principles: </a:t>
            </a:r>
          </a:p>
          <a:p>
            <a:pPr rtl="0"/>
            <a:r>
              <a:rPr lang="en-US" altLang="zh-CN" b="1" dirty="0"/>
              <a:t>Adopt the principle of least privilege</a:t>
            </a:r>
            <a:r>
              <a:rPr lang="en-US" altLang="zh-CN" dirty="0"/>
              <a:t>. Processes that run script or execute code should run under a least privileged account to limit the potential damage that can be done if the process is compromised. If a malicious user manages to inject code into a server process, the privileges granted to that process determine to a large degree the types of operations the user is able to perform. Code that requires additional trust (and raised privileges) should be isolated within separate processes. The ASP.NET team made a conscious decision to run the ASP.NET account with least privileges. </a:t>
            </a:r>
          </a:p>
          <a:p>
            <a:pPr rtl="0"/>
            <a:r>
              <a:rPr lang="en-US" altLang="zh-CN" b="1" dirty="0"/>
              <a:t>Use defense in depth</a:t>
            </a:r>
            <a:r>
              <a:rPr lang="en-US" altLang="zh-CN" dirty="0"/>
              <a:t>. Place check points within each of the layers and subsystems within your application. The check points are the gatekeepers that ensure that only authenticated and authorized users are able to access the next downstream layer. </a:t>
            </a:r>
          </a:p>
          <a:p>
            <a:pPr rtl="0"/>
            <a:r>
              <a:rPr lang="en-US" altLang="zh-CN" b="1" dirty="0"/>
              <a:t>Don't trust user input</a:t>
            </a:r>
            <a:r>
              <a:rPr lang="en-US" altLang="zh-CN" dirty="0"/>
              <a:t>. Applications should thoroughly validate all user input before performing operations with that input. The validation may include filtering out special characters. This preventive measure protects the application against accidental misuse or deliberate attacks by people who are attempting to inject malicious commands into the system. Common examples include SQL injection attacks, cross-site scripting attacks, and buffer overflow. </a:t>
            </a:r>
          </a:p>
          <a:p>
            <a:pPr rtl="0"/>
            <a:r>
              <a:rPr lang="en-US" altLang="zh-CN" b="1" dirty="0"/>
              <a:t>Use secure defaults</a:t>
            </a:r>
            <a:r>
              <a:rPr lang="en-US" altLang="zh-CN" dirty="0"/>
              <a:t>. A common practice among developers is to use reduced security settings, simply to make an application work. If your application demands features that force you to reduce or change default security settings, test the effects and understand the implications before making the change. </a:t>
            </a:r>
          </a:p>
          <a:p>
            <a:pPr rtl="0"/>
            <a:r>
              <a:rPr lang="en-US" altLang="zh-CN" b="1" dirty="0"/>
              <a:t>Don't rely on security by obscurity</a:t>
            </a:r>
            <a:r>
              <a:rPr lang="en-US" altLang="zh-CN" dirty="0"/>
              <a:t>. Trying to hide secrets by using misleading variable names or storing them in odd file locations does not provide security. In a game of hide-and-seek, it's better to use platform features or proven techniques for securing your data. </a:t>
            </a:r>
          </a:p>
          <a:p>
            <a:pPr rtl="0"/>
            <a:r>
              <a:rPr lang="en-US" altLang="zh-CN" b="1" dirty="0"/>
              <a:t>Check at the gate</a:t>
            </a:r>
            <a:r>
              <a:rPr lang="en-US" altLang="zh-CN" dirty="0"/>
              <a:t>. You don't always need to flow a user's security context to the back end for authorization checks. Often, in a distributed system, this is not the best choice. Checking the client at the gate refers to authorizing the user at the first point of authentication (for example, within the Web application on the Web server), and determining which resources and operations (potentially provided by downstream services) the user should be allowed to access. If you design solid authentication and authorization strategies at the gate, you can circumvent the need to delegate the original caller's security context all the way through to your application's data tier. </a:t>
            </a:r>
          </a:p>
          <a:p>
            <a:pPr rtl="0"/>
            <a:r>
              <a:rPr lang="en-US" altLang="zh-CN" b="1" dirty="0"/>
              <a:t>Assume external systems are insecure</a:t>
            </a:r>
            <a:r>
              <a:rPr lang="en-US" altLang="zh-CN" dirty="0"/>
              <a:t>. If you don't own it, don't assume security is taken care of for you. </a:t>
            </a:r>
          </a:p>
          <a:p>
            <a:pPr rtl="0"/>
            <a:r>
              <a:rPr lang="en-US" altLang="zh-CN" b="1" dirty="0"/>
              <a:t>Reduce surface area</a:t>
            </a:r>
            <a:r>
              <a:rPr lang="en-US" altLang="zh-CN" dirty="0"/>
              <a:t>. Avoid exposing information that is not required. By doing so, you are potentially opening doors that can lead to additional vulnerabilities. Also, handle errors gracefully; don't expose any more information than is required when returning an error message to the end user. </a:t>
            </a:r>
          </a:p>
          <a:p>
            <a:pPr rtl="0"/>
            <a:r>
              <a:rPr lang="en-US" altLang="zh-CN" b="1" dirty="0"/>
              <a:t>Fail to a secure mode</a:t>
            </a:r>
            <a:r>
              <a:rPr lang="en-US" altLang="zh-CN" dirty="0"/>
              <a:t>. If your application fails, make sure it does not leave sensitive data unprotected. Also, do not provide too much detail in error messages; meaning don't include details that could help an attacker exploit a vulnerability in your application. Write detailed error information to the Windows event log. </a:t>
            </a:r>
          </a:p>
          <a:p>
            <a:pPr rtl="0"/>
            <a:r>
              <a:rPr lang="en-US" altLang="zh-CN" b="1" dirty="0"/>
              <a:t>Remember you are only as secure as your weakest link</a:t>
            </a:r>
            <a:r>
              <a:rPr lang="en-US" altLang="zh-CN" dirty="0"/>
              <a:t>. Security is a concern across all of your application tiers. </a:t>
            </a:r>
          </a:p>
          <a:p>
            <a:pPr rtl="0"/>
            <a:r>
              <a:rPr lang="en-US" altLang="zh-CN" b="1" dirty="0"/>
              <a:t>If you don't use it, disable it</a:t>
            </a:r>
            <a:r>
              <a:rPr lang="en-US" altLang="zh-CN" dirty="0"/>
              <a:t>. You can remove potential points of attack by disabling modules and components that your application does not require. For example, if your application doesn't use output caching, then you should disable the ASP.NET output cache module. If a future security vulnerability is found in the module, your application is not threatened. </a:t>
            </a:r>
          </a:p>
          <a:p>
            <a:pPr lvl="0"/>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29</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endParaRPr lang="zh-CN" altLang="en-US"/>
          </a:p>
        </p:txBody>
      </p:sp>
      <p:sp>
        <p:nvSpPr>
          <p:cNvPr id="25604" name="灯片编号占位符 3"/>
          <p:cNvSpPr>
            <a:spLocks noGrp="1"/>
          </p:cNvSpPr>
          <p:nvPr>
            <p:ph type="sldNum" sz="quarter" idx="5"/>
          </p:nvPr>
        </p:nvSpPr>
        <p:spPr>
          <a:noFill/>
        </p:spPr>
        <p:txBody>
          <a:bodyPr/>
          <a:lstStyle/>
          <a:p>
            <a:fld id="{10E13B1B-1816-4314-88F5-D9ECE75B9673}" type="slidenum">
              <a:rPr lang="en-US" altLang="zh-CN" smtClean="0"/>
              <a:pPr/>
              <a:t>3</a:t>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endParaRPr lang="zh-CN" altLang="en-US"/>
          </a:p>
        </p:txBody>
      </p:sp>
      <p:sp>
        <p:nvSpPr>
          <p:cNvPr id="25604" name="灯片编号占位符 3"/>
          <p:cNvSpPr>
            <a:spLocks noGrp="1"/>
          </p:cNvSpPr>
          <p:nvPr>
            <p:ph type="sldNum" sz="quarter" idx="5"/>
          </p:nvPr>
        </p:nvSpPr>
        <p:spPr>
          <a:noFill/>
        </p:spPr>
        <p:txBody>
          <a:bodyPr/>
          <a:lstStyle/>
          <a:p>
            <a:fld id="{10E13B1B-1816-4314-88F5-D9ECE75B9673}" type="slidenum">
              <a:rPr lang="en-US" altLang="zh-CN" smtClean="0"/>
              <a:pPr/>
              <a:t>30</a:t>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31</a:t>
            </a:fld>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endParaRPr lang="zh-CN" altLang="en-US"/>
          </a:p>
        </p:txBody>
      </p:sp>
      <p:sp>
        <p:nvSpPr>
          <p:cNvPr id="25604" name="灯片编号占位符 3"/>
          <p:cNvSpPr>
            <a:spLocks noGrp="1"/>
          </p:cNvSpPr>
          <p:nvPr>
            <p:ph type="sldNum" sz="quarter" idx="5"/>
          </p:nvPr>
        </p:nvSpPr>
        <p:spPr>
          <a:noFill/>
        </p:spPr>
        <p:txBody>
          <a:bodyPr/>
          <a:lstStyle/>
          <a:p>
            <a:fld id="{10E13B1B-1816-4314-88F5-D9ECE75B9673}" type="slidenum">
              <a:rPr lang="en-US" altLang="zh-CN" smtClean="0"/>
              <a:pPr/>
              <a:t>32</a:t>
            </a:fld>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33</a:t>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p:spPr>
        <p:txBody>
          <a:bodyPr/>
          <a:lstStyle/>
          <a:p>
            <a:endParaRPr lang="zh-CN" altLang="en-US" dirty="0"/>
          </a:p>
        </p:txBody>
      </p:sp>
      <p:sp>
        <p:nvSpPr>
          <p:cNvPr id="36868" name="灯片编号占位符 3"/>
          <p:cNvSpPr>
            <a:spLocks noGrp="1"/>
          </p:cNvSpPr>
          <p:nvPr>
            <p:ph type="sldNum" sz="quarter" idx="5"/>
          </p:nvPr>
        </p:nvSpPr>
        <p:spPr>
          <a:noFill/>
        </p:spPr>
        <p:txBody>
          <a:bodyPr/>
          <a:lstStyle/>
          <a:p>
            <a:fld id="{E8A77641-3F9B-49CE-8450-A8BBF2B8E7ED}" type="slidenum">
              <a:rPr lang="en-US" altLang="zh-CN" smtClean="0"/>
              <a:pPr/>
              <a:t>34</a:t>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p:spPr>
        <p:txBody>
          <a:bodyPr/>
          <a:lstStyle/>
          <a:p>
            <a:endParaRPr lang="zh-CN" altLang="en-US"/>
          </a:p>
        </p:txBody>
      </p:sp>
      <p:sp>
        <p:nvSpPr>
          <p:cNvPr id="37892" name="灯片编号占位符 3"/>
          <p:cNvSpPr>
            <a:spLocks noGrp="1"/>
          </p:cNvSpPr>
          <p:nvPr>
            <p:ph type="sldNum" sz="quarter" idx="5"/>
          </p:nvPr>
        </p:nvSpPr>
        <p:spPr>
          <a:noFill/>
        </p:spPr>
        <p:txBody>
          <a:bodyPr/>
          <a:lstStyle/>
          <a:p>
            <a:fld id="{1EC02948-FF16-4FA1-918E-A73B12A632D2}" type="slidenum">
              <a:rPr lang="en-US" altLang="zh-CN" smtClean="0"/>
              <a:pPr/>
              <a:t>35</a:t>
            </a:fld>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36</a:t>
            </a:fld>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 </a:t>
            </a:r>
            <a:r>
              <a:rPr lang="en-US" altLang="zh-CN" b="1" dirty="0"/>
              <a:t>CAPTCHA</a:t>
            </a:r>
            <a:r>
              <a:rPr lang="en-US" altLang="zh-CN" dirty="0"/>
              <a:t> or </a:t>
            </a:r>
            <a:r>
              <a:rPr lang="en-US" altLang="zh-CN" b="1" dirty="0"/>
              <a:t>Captcha</a:t>
            </a:r>
            <a:r>
              <a:rPr lang="en-US" altLang="zh-CN" dirty="0"/>
              <a:t> (pronounced </a:t>
            </a:r>
            <a:r>
              <a:rPr lang="en-US" altLang="zh-CN" sz="1200" kern="1200" dirty="0">
                <a:solidFill>
                  <a:schemeClr val="tx1"/>
                </a:solidFill>
                <a:latin typeface="Arial" charset="0"/>
                <a:ea typeface="宋体" pitchFamily="2" charset="-122"/>
                <a:cs typeface="+mn-cs"/>
                <a:hlinkClick r:id="rId3" action="ppaction://hlinkfile" tooltip="Wikipedia:IPA for English"/>
              </a:rPr>
              <a:t>/ˈkæptʃə/</a:t>
            </a:r>
            <a:r>
              <a:rPr lang="en-US" altLang="zh-CN" dirty="0"/>
              <a:t>) is a type of </a:t>
            </a:r>
            <a:r>
              <a:rPr lang="en-US" altLang="zh-CN" dirty="0">
                <a:hlinkClick r:id="rId4" action="ppaction://hlinkfile" tooltip="Challenge-response authentication"/>
              </a:rPr>
              <a:t>challenge-response</a:t>
            </a:r>
            <a:r>
              <a:rPr lang="en-US" altLang="zh-CN" dirty="0"/>
              <a:t> test used in </a:t>
            </a:r>
            <a:r>
              <a:rPr lang="en-US" altLang="zh-CN" dirty="0">
                <a:hlinkClick r:id="rId5" action="ppaction://hlinkfile" tooltip="Computing"/>
              </a:rPr>
              <a:t>computing</a:t>
            </a:r>
            <a:r>
              <a:rPr lang="en-US" altLang="zh-CN" dirty="0"/>
              <a:t> to ensure that the response is not generated by a computer. The process usually involves one computer (a </a:t>
            </a:r>
            <a:r>
              <a:rPr lang="en-US" altLang="zh-CN" dirty="0">
                <a:hlinkClick r:id="rId6" action="ppaction://hlinkfile" tooltip="Server (computing)"/>
              </a:rPr>
              <a:t>server</a:t>
            </a:r>
            <a:r>
              <a:rPr lang="en-US" altLang="zh-CN" dirty="0"/>
              <a:t>) asking a user to complete a simple test which the computer is able to generate and grade. Because other computers are unable to solve the CAPTCHA, any user entering a correct solution is presumed to be human. Thus, it is sometimes described as a </a:t>
            </a:r>
            <a:r>
              <a:rPr lang="en-US" altLang="zh-CN" dirty="0">
                <a:hlinkClick r:id="rId7" action="ppaction://hlinkfile" tooltip="Reverse Turing test"/>
              </a:rPr>
              <a:t>reverse Turing test</a:t>
            </a:r>
            <a:r>
              <a:rPr lang="en-US" altLang="zh-CN" dirty="0"/>
              <a:t>, because it is administered by a machine and targeted to a human, in contrast to the standard </a:t>
            </a:r>
            <a:r>
              <a:rPr lang="en-US" altLang="zh-CN" dirty="0">
                <a:hlinkClick r:id="rId8" action="ppaction://hlinkfile" tooltip="Turing test"/>
              </a:rPr>
              <a:t>Turing test</a:t>
            </a:r>
            <a:r>
              <a:rPr lang="en-US" altLang="zh-CN" dirty="0"/>
              <a:t> that is typically administered by a human and targeted to a machine. A common type of CAPTCHA requires that the user type letters or digits from a distorted image that appears on the screen.</a:t>
            </a:r>
          </a:p>
          <a:p>
            <a:r>
              <a:rPr lang="en-US" altLang="zh-CN" dirty="0"/>
              <a:t>The term "CAPTCHA" (based upon the word </a:t>
            </a:r>
            <a:r>
              <a:rPr lang="en-US" altLang="zh-CN" dirty="0">
                <a:hlinkClick r:id="rId9" tooltip="wiktionary:capture"/>
              </a:rPr>
              <a:t>capture</a:t>
            </a:r>
            <a:r>
              <a:rPr lang="en-US" altLang="zh-CN" dirty="0"/>
              <a:t>) was coined in 2000 by </a:t>
            </a:r>
            <a:r>
              <a:rPr lang="en-US" altLang="zh-CN" dirty="0">
                <a:hlinkClick r:id="rId10" action="ppaction://hlinkfile" tooltip="Luis von Ahn"/>
              </a:rPr>
              <a:t>Luis von Ahn</a:t>
            </a:r>
            <a:r>
              <a:rPr lang="en-US" altLang="zh-CN" dirty="0"/>
              <a:t>, </a:t>
            </a:r>
            <a:r>
              <a:rPr lang="en-US" altLang="zh-CN" dirty="0">
                <a:hlinkClick r:id="rId11" action="ppaction://hlinkfile" tooltip="Manuel Blum"/>
              </a:rPr>
              <a:t>Manuel Blum</a:t>
            </a:r>
            <a:r>
              <a:rPr lang="en-US" altLang="zh-CN" dirty="0"/>
              <a:t>, Nicholas J. Hopper (all of </a:t>
            </a:r>
            <a:r>
              <a:rPr lang="en-US" altLang="zh-CN" dirty="0">
                <a:hlinkClick r:id="rId12" action="ppaction://hlinkfile" tooltip="Carnegie Mellon University"/>
              </a:rPr>
              <a:t>Carnegie Mellon University</a:t>
            </a:r>
            <a:r>
              <a:rPr lang="en-US" altLang="zh-CN" dirty="0"/>
              <a:t>), and </a:t>
            </a:r>
            <a:r>
              <a:rPr lang="en-US" altLang="zh-CN" dirty="0">
                <a:hlinkClick r:id="rId13" action="ppaction://hlinkfile" tooltip="John Langford (computer scientist)"/>
              </a:rPr>
              <a:t>John Langford</a:t>
            </a:r>
            <a:r>
              <a:rPr lang="en-US" altLang="zh-CN" dirty="0"/>
              <a:t> (then of </a:t>
            </a:r>
            <a:r>
              <a:rPr lang="en-US" altLang="zh-CN" dirty="0">
                <a:hlinkClick r:id="rId14" action="ppaction://hlinkfile" tooltip="International Business Machines"/>
              </a:rPr>
              <a:t>IBM</a:t>
            </a:r>
            <a:r>
              <a:rPr lang="en-US" altLang="zh-CN" dirty="0"/>
              <a:t>). It is a </a:t>
            </a:r>
            <a:r>
              <a:rPr lang="en-US" altLang="zh-CN" dirty="0">
                <a:hlinkClick r:id="rId15" action="ppaction://hlinkfile" tooltip="Contrived acronym"/>
              </a:rPr>
              <a:t>contrived acronym</a:t>
            </a:r>
            <a:r>
              <a:rPr lang="en-US" altLang="zh-CN" dirty="0"/>
              <a:t> for "</a:t>
            </a:r>
            <a:r>
              <a:rPr lang="en-US" altLang="zh-CN" b="1" dirty="0"/>
              <a:t>C</a:t>
            </a:r>
            <a:r>
              <a:rPr lang="en-US" altLang="zh-CN" dirty="0"/>
              <a:t>ompletely </a:t>
            </a:r>
            <a:r>
              <a:rPr lang="en-US" altLang="zh-CN" b="1" dirty="0"/>
              <a:t>A</a:t>
            </a:r>
            <a:r>
              <a:rPr lang="en-US" altLang="zh-CN" dirty="0"/>
              <a:t>utomated </a:t>
            </a:r>
            <a:r>
              <a:rPr lang="en-US" altLang="zh-CN" b="1" dirty="0"/>
              <a:t>P</a:t>
            </a:r>
            <a:r>
              <a:rPr lang="en-US" altLang="zh-CN" dirty="0"/>
              <a:t>ublic </a:t>
            </a:r>
            <a:r>
              <a:rPr lang="en-US" altLang="zh-CN" b="1" dirty="0"/>
              <a:t>T</a:t>
            </a:r>
            <a:r>
              <a:rPr lang="en-US" altLang="zh-CN" dirty="0"/>
              <a:t>uring test to tell </a:t>
            </a:r>
            <a:r>
              <a:rPr lang="en-US" altLang="zh-CN" b="1" dirty="0"/>
              <a:t>C</a:t>
            </a:r>
            <a:r>
              <a:rPr lang="en-US" altLang="zh-CN" dirty="0"/>
              <a:t>omputers and </a:t>
            </a:r>
            <a:r>
              <a:rPr lang="en-US" altLang="zh-CN" b="1" dirty="0"/>
              <a:t>H</a:t>
            </a:r>
            <a:r>
              <a:rPr lang="en-US" altLang="zh-CN" dirty="0"/>
              <a:t>umans </a:t>
            </a:r>
            <a:r>
              <a:rPr lang="en-US" altLang="zh-CN" b="1" dirty="0"/>
              <a:t>A</a:t>
            </a:r>
            <a:r>
              <a:rPr lang="en-US" altLang="zh-CN" dirty="0"/>
              <a:t>part." Carnegie Mellon University attempted to trademark the term,</a:t>
            </a:r>
            <a:r>
              <a:rPr lang="en-US" altLang="zh-CN" baseline="30000" dirty="0">
                <a:hlinkClick r:id="rId16" action="ppaction://hlinkfile"/>
              </a:rPr>
              <a:t>[2]</a:t>
            </a:r>
            <a:r>
              <a:rPr lang="en-US" altLang="zh-CN" dirty="0"/>
              <a:t> but the trademark application was abandoned on 21 April 2008.</a:t>
            </a:r>
            <a:r>
              <a:rPr lang="en-US" altLang="zh-CN" baseline="30000" dirty="0">
                <a:hlinkClick r:id="rId17" action="ppaction://hlinkfile"/>
              </a:rPr>
              <a:t>[3]</a:t>
            </a:r>
            <a:r>
              <a:rPr lang="en-US" altLang="zh-CN" dirty="0"/>
              <a:t> Currently, CAPTCHA creators recommend use of </a:t>
            </a:r>
            <a:r>
              <a:rPr lang="en-US" altLang="zh-CN" dirty="0">
                <a:hlinkClick r:id="rId18" action="ppaction://hlinkfile" tooltip="ReCAPTCHA"/>
              </a:rPr>
              <a:t>reCAPTCHA</a:t>
            </a:r>
            <a:r>
              <a:rPr lang="en-US" altLang="zh-CN" dirty="0"/>
              <a:t> as the official implementation.</a:t>
            </a:r>
            <a:r>
              <a:rPr lang="en-US" altLang="zh-CN" baseline="30000" dirty="0">
                <a:hlinkClick r:id="rId19" action="ppaction://hlinkfile"/>
              </a:rPr>
              <a:t>[4]</a:t>
            </a:r>
            <a:endParaRPr lang="en-US" altLang="zh-CN"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37</a:t>
            </a:fld>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38</a:t>
            </a:fld>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39</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4</a:t>
            </a:fld>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https://blogs.msdn.com/sfaust/archive/2008/09/02/which-asp-net-controls-automatically-encodes.aspx</a:t>
            </a:r>
          </a:p>
          <a:p>
            <a:r>
              <a:rPr lang="en-US" altLang="zh-CN" dirty="0"/>
              <a:t>https://blogs.msdn.com/sfaust/attachment/8918996.ashx</a:t>
            </a:r>
          </a:p>
          <a:p>
            <a:r>
              <a:rPr lang="en-US" altLang="zh-CN" dirty="0"/>
              <a:t>http://msmvps.com/blogs/calinoiu/archive/2006/06/13/102957.aspx</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40</a:t>
            </a:fld>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SELECT</a:t>
            </a:r>
          </a:p>
          <a:p>
            <a:r>
              <a:rPr lang="en-US" altLang="zh-CN" dirty="0"/>
              <a:t>	c.name as UserLogin,b.name as ObjectName</a:t>
            </a:r>
          </a:p>
          <a:p>
            <a:r>
              <a:rPr lang="en-US" altLang="zh-CN" dirty="0"/>
              <a:t>FROM sysprotects a</a:t>
            </a:r>
          </a:p>
          <a:p>
            <a:r>
              <a:rPr lang="en-US" altLang="zh-CN" dirty="0"/>
              <a:t>	left join sysobjects b</a:t>
            </a:r>
          </a:p>
          <a:p>
            <a:r>
              <a:rPr lang="en-US" altLang="zh-CN" dirty="0"/>
              <a:t>		on a.id = b.id</a:t>
            </a:r>
          </a:p>
          <a:p>
            <a:r>
              <a:rPr lang="en-US" altLang="zh-CN" dirty="0"/>
              <a:t>	left join sysusers c</a:t>
            </a:r>
          </a:p>
          <a:p>
            <a:r>
              <a:rPr lang="en-US" altLang="zh-CN" dirty="0"/>
              <a:t>		on a.uid = c.uid</a:t>
            </a:r>
          </a:p>
          <a:p>
            <a:r>
              <a:rPr lang="en-US" altLang="zh-CN" dirty="0"/>
              <a:t>WHERE</a:t>
            </a:r>
          </a:p>
          <a:p>
            <a:r>
              <a:rPr lang="en-US" altLang="zh-CN" dirty="0"/>
              <a:t>--a.action IN (193, 195, 196, 197, 224, 26)</a:t>
            </a:r>
          </a:p>
          <a:p>
            <a:r>
              <a:rPr lang="en-US" altLang="zh-CN" dirty="0"/>
              <a:t>--and </a:t>
            </a:r>
          </a:p>
          <a:p>
            <a:r>
              <a:rPr lang="en-US" altLang="zh-CN" dirty="0"/>
              <a:t>b.xtype in ('x','p')</a:t>
            </a:r>
          </a:p>
          <a:p>
            <a:r>
              <a:rPr lang="en-US" altLang="zh-CN" dirty="0"/>
              <a:t>order by</a:t>
            </a:r>
          </a:p>
          <a:p>
            <a:r>
              <a:rPr lang="en-US" altLang="zh-CN" dirty="0"/>
              <a:t>	b.name</a:t>
            </a:r>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41</a:t>
            </a:fld>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https://blogs.msdn.com/sfaust/archive/2008/09/02/which-asp-net-controls-automatically-encodes.aspx</a:t>
            </a:r>
          </a:p>
          <a:p>
            <a:r>
              <a:rPr lang="en-US" altLang="zh-CN" dirty="0"/>
              <a:t>https://blogs.msdn.com/sfaust/attachment/8918996.ashx</a:t>
            </a:r>
          </a:p>
          <a:p>
            <a:r>
              <a:rPr lang="en-US" altLang="zh-CN" dirty="0"/>
              <a:t>http://msmvps.com/blogs/calinoiu/archive/2006/06/13/102957.aspx</a:t>
            </a:r>
          </a:p>
          <a:p>
            <a:endParaRPr lang="en-US" altLang="zh-CN" dirty="0"/>
          </a:p>
          <a:p>
            <a:r>
              <a:rPr lang="en-US" altLang="zh-CN" dirty="0"/>
              <a:t>Js</a:t>
            </a:r>
            <a:r>
              <a:rPr lang="zh-CN" altLang="en-US" baseline="0" dirty="0"/>
              <a:t> </a:t>
            </a:r>
            <a:r>
              <a:rPr lang="en-US" altLang="zh-CN" baseline="0"/>
              <a:t>confuse</a:t>
            </a:r>
            <a:endParaRPr lang="en-US" altLang="zh-CN" dirty="0"/>
          </a:p>
          <a:p>
            <a:endParaRPr lang="en-US" altLang="zh-CN" dirty="0"/>
          </a:p>
          <a:p>
            <a:r>
              <a:rPr lang="en-US" altLang="zh-CN" dirty="0"/>
              <a:t>http://editor.lionsky.net/JSConfusionWebDemo/Default.aspx</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42</a:t>
            </a:fld>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https://blogs.msdn.com/sfaust/archive/2008/09/02/which-asp-net-controls-automatically-encodes.aspx</a:t>
            </a:r>
          </a:p>
          <a:p>
            <a:r>
              <a:rPr lang="en-US" altLang="zh-CN" dirty="0"/>
              <a:t>https://blogs.msdn.com/sfaust/attachment/8918996.ashx</a:t>
            </a:r>
          </a:p>
          <a:p>
            <a:r>
              <a:rPr lang="en-US" altLang="zh-CN" dirty="0"/>
              <a:t>http://msmvps.com/blogs/calinoiu/archive/2006/06/13/102957.aspx</a:t>
            </a:r>
          </a:p>
          <a:p>
            <a:endParaRPr lang="en-US" altLang="zh-CN" dirty="0"/>
          </a:p>
          <a:p>
            <a:r>
              <a:rPr lang="en-US" altLang="zh-CN" dirty="0"/>
              <a:t>Js</a:t>
            </a:r>
            <a:r>
              <a:rPr lang="zh-CN" altLang="en-US" dirty="0"/>
              <a:t>混淆</a:t>
            </a:r>
            <a:endParaRPr lang="en-US" altLang="zh-CN" dirty="0"/>
          </a:p>
          <a:p>
            <a:endParaRPr lang="en-US" altLang="zh-CN" dirty="0"/>
          </a:p>
          <a:p>
            <a:r>
              <a:rPr lang="en-US" altLang="zh-CN" dirty="0"/>
              <a:t>http://editor.lionsky.net/JSConfusionWebDemo/Default.aspx</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43</a:t>
            </a:fld>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https://blogs.msdn.com/sfaust/archive/2008/09/02/which-asp-net-controls-automatically-encodes.aspx</a:t>
            </a:r>
          </a:p>
          <a:p>
            <a:r>
              <a:rPr lang="en-US" altLang="zh-CN" dirty="0"/>
              <a:t>https://blogs.msdn.com/sfaust/attachment/8918996.ashx</a:t>
            </a:r>
          </a:p>
          <a:p>
            <a:r>
              <a:rPr lang="en-US" altLang="zh-CN" dirty="0"/>
              <a:t>http://msmvps.com/blogs/calinoiu/archive/2006/06/13/102957.aspx</a:t>
            </a:r>
          </a:p>
          <a:p>
            <a:endParaRPr lang="en-US" altLang="zh-CN" dirty="0"/>
          </a:p>
          <a:p>
            <a:r>
              <a:rPr lang="en-US" altLang="zh-CN" dirty="0"/>
              <a:t>Js</a:t>
            </a:r>
            <a:r>
              <a:rPr lang="zh-CN" altLang="en-US" dirty="0"/>
              <a:t>混淆</a:t>
            </a:r>
            <a:endParaRPr lang="en-US" altLang="zh-CN" dirty="0"/>
          </a:p>
          <a:p>
            <a:endParaRPr lang="en-US" altLang="zh-CN" dirty="0"/>
          </a:p>
          <a:p>
            <a:r>
              <a:rPr lang="en-US" altLang="zh-CN" dirty="0"/>
              <a:t>http://editor.lionsky.net/JSConfusionWebDemo/Default.aspx</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44</a:t>
            </a:fld>
            <a:endParaRPr lang="en-US"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&lt;meta http-</a:t>
            </a:r>
            <a:r>
              <a:rPr lang="en-US" altLang="zh-CN" dirty="0" err="1"/>
              <a:t>equiv</a:t>
            </a:r>
            <a:r>
              <a:rPr lang="en-US" altLang="zh-CN" dirty="0"/>
              <a:t>="P3P" content='CP="IDC DSP COR </a:t>
            </a:r>
            <a:r>
              <a:rPr lang="en-US" altLang="zh-CN" dirty="0" err="1"/>
              <a:t>CURa</a:t>
            </a:r>
            <a:r>
              <a:rPr lang="en-US" altLang="zh-CN" dirty="0"/>
              <a:t> </a:t>
            </a:r>
            <a:r>
              <a:rPr lang="en-US" altLang="zh-CN" dirty="0" err="1"/>
              <a:t>ADMa</a:t>
            </a:r>
            <a:r>
              <a:rPr lang="en-US" altLang="zh-CN" dirty="0"/>
              <a:t>  </a:t>
            </a:r>
          </a:p>
          <a:p>
            <a:r>
              <a:rPr lang="en-US" altLang="zh-CN" dirty="0"/>
              <a:t>OUR IND PHY ONL COM STA"'&gt;</a:t>
            </a:r>
          </a:p>
          <a:p>
            <a:endParaRPr lang="en-US" altLang="zh-CN" dirty="0"/>
          </a:p>
          <a:p>
            <a:r>
              <a:rPr lang="en-US" altLang="zh-CN" dirty="0"/>
              <a:t>&lt;meta http-</a:t>
            </a:r>
            <a:r>
              <a:rPr lang="en-US" altLang="zh-CN" dirty="0" err="1"/>
              <a:t>equiv</a:t>
            </a:r>
            <a:r>
              <a:rPr lang="en-US" altLang="zh-CN" dirty="0"/>
              <a:t>="P3P" </a:t>
            </a:r>
            <a:r>
              <a:rPr lang="en-US" altLang="zh-CN" dirty="0" err="1"/>
              <a:t>href</a:t>
            </a:r>
            <a:r>
              <a:rPr lang="en-US" altLang="zh-CN" dirty="0"/>
              <a:t>="/your_2nd_policy/p3p.xml"  </a:t>
            </a:r>
          </a:p>
          <a:p>
            <a:r>
              <a:rPr lang="en-US" altLang="zh-CN" dirty="0"/>
              <a:t>content='CP="your compact policy"'&gt;</a:t>
            </a:r>
          </a:p>
          <a:p>
            <a:endParaRPr lang="en-US" altLang="zh-CN" dirty="0"/>
          </a:p>
          <a:p>
            <a:r>
              <a:rPr lang="en-US" altLang="zh-CN" dirty="0" err="1"/>
              <a:t>Response.AddHeader</a:t>
            </a:r>
            <a:r>
              <a:rPr lang="en-US" altLang="zh-CN" dirty="0"/>
              <a:t>("P3P","policyref="http://www.xxxx.com/xxx/w3c/p3p.xml CP=\"NON DSP COR </a:t>
            </a:r>
            <a:r>
              <a:rPr lang="en-US" altLang="zh-CN" dirty="0" err="1"/>
              <a:t>CURa</a:t>
            </a:r>
            <a:r>
              <a:rPr lang="en-US" altLang="zh-CN" dirty="0"/>
              <a:t> </a:t>
            </a:r>
            <a:r>
              <a:rPr lang="en-US" altLang="zh-CN" dirty="0" err="1"/>
              <a:t>ADMa</a:t>
            </a:r>
            <a:r>
              <a:rPr lang="en-US" altLang="zh-CN" dirty="0"/>
              <a:t> </a:t>
            </a:r>
            <a:r>
              <a:rPr lang="en-US" altLang="zh-CN" dirty="0" err="1"/>
              <a:t>DEVa</a:t>
            </a:r>
            <a:r>
              <a:rPr lang="en-US" altLang="zh-CN" dirty="0"/>
              <a:t> </a:t>
            </a:r>
            <a:r>
              <a:rPr lang="en-US" altLang="zh-CN" dirty="0" err="1"/>
              <a:t>TAIa</a:t>
            </a:r>
            <a:r>
              <a:rPr lang="en-US" altLang="zh-CN" dirty="0"/>
              <a:t> </a:t>
            </a:r>
            <a:r>
              <a:rPr lang="en-US" altLang="zh-CN" dirty="0" err="1"/>
              <a:t>PSAa</a:t>
            </a:r>
            <a:r>
              <a:rPr lang="en-US" altLang="zh-CN" dirty="0"/>
              <a:t> </a:t>
            </a:r>
            <a:r>
              <a:rPr lang="en-US" altLang="zh-CN" dirty="0" err="1"/>
              <a:t>PSDa</a:t>
            </a:r>
            <a:r>
              <a:rPr lang="en-US" altLang="zh-CN" dirty="0"/>
              <a:t> </a:t>
            </a:r>
            <a:r>
              <a:rPr lang="en-US" altLang="zh-CN" dirty="0" err="1"/>
              <a:t>IVAa</a:t>
            </a:r>
            <a:r>
              <a:rPr lang="en-US" altLang="zh-CN" dirty="0"/>
              <a:t> </a:t>
            </a:r>
            <a:r>
              <a:rPr lang="en-US" altLang="zh-CN" dirty="0" err="1"/>
              <a:t>IVDa</a:t>
            </a:r>
            <a:r>
              <a:rPr lang="en-US" altLang="zh-CN" dirty="0"/>
              <a:t> </a:t>
            </a:r>
            <a:r>
              <a:rPr lang="en-US" altLang="zh-CN" dirty="0" err="1"/>
              <a:t>CONa</a:t>
            </a:r>
            <a:r>
              <a:rPr lang="en-US" altLang="zh-CN" dirty="0"/>
              <a:t> </a:t>
            </a:r>
            <a:r>
              <a:rPr lang="en-US" altLang="zh-CN" dirty="0" err="1"/>
              <a:t>HISa</a:t>
            </a:r>
            <a:r>
              <a:rPr lang="en-US" altLang="zh-CN" dirty="0"/>
              <a:t> </a:t>
            </a:r>
            <a:r>
              <a:rPr lang="en-US" altLang="zh-CN" dirty="0" err="1"/>
              <a:t>TELa</a:t>
            </a:r>
            <a:r>
              <a:rPr lang="en-US" altLang="zh-CN" dirty="0"/>
              <a:t> </a:t>
            </a:r>
            <a:r>
              <a:rPr lang="en-US" altLang="zh-CN" dirty="0" err="1"/>
              <a:t>OTPa</a:t>
            </a:r>
            <a:r>
              <a:rPr lang="en-US" altLang="zh-CN" dirty="0"/>
              <a:t> OUR </a:t>
            </a:r>
            <a:r>
              <a:rPr lang="en-US" altLang="zh-CN" dirty="0" err="1"/>
              <a:t>UNRa</a:t>
            </a:r>
            <a:r>
              <a:rPr lang="en-US" altLang="zh-CN" dirty="0"/>
              <a:t> IND UNI COM NAV INT DEM CNT PRE LOC\""); </a:t>
            </a:r>
          </a:p>
          <a:p>
            <a:endParaRPr lang="en-US" altLang="zh-CN" dirty="0"/>
          </a:p>
          <a:p>
            <a:endParaRPr lang="en-US" altLang="zh-CN" dirty="0"/>
          </a:p>
          <a:p>
            <a:r>
              <a:rPr lang="en-US" altLang="zh-CN" sz="1200" kern="1200" dirty="0" err="1">
                <a:solidFill>
                  <a:schemeClr val="tx1"/>
                </a:solidFill>
                <a:effectLst/>
                <a:latin typeface="Arial" charset="0"/>
                <a:ea typeface="宋体" pitchFamily="2" charset="-122"/>
                <a:cs typeface="+mn-cs"/>
              </a:rPr>
              <a:t>Response.AddHeader</a:t>
            </a:r>
            <a:r>
              <a:rPr lang="en-US" altLang="zh-CN" sz="1200" kern="1200" dirty="0">
                <a:solidFill>
                  <a:schemeClr val="tx1"/>
                </a:solidFill>
                <a:effectLst/>
                <a:latin typeface="Arial" charset="0"/>
                <a:ea typeface="宋体" pitchFamily="2" charset="-122"/>
                <a:cs typeface="+mn-cs"/>
              </a:rPr>
              <a:t>("Access-Control-Allow-Origin","*")</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45</a:t>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46</a:t>
            </a:fld>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https://blogs.msdn.com/sfaust/archive/2008/09/02/which-asp-net-controls-automatically-encodes.aspx</a:t>
            </a:r>
          </a:p>
          <a:p>
            <a:r>
              <a:rPr lang="en-US" altLang="zh-CN" dirty="0"/>
              <a:t>https://blogs.msdn.com/sfaust/attachment/8918996.ashx</a:t>
            </a:r>
          </a:p>
          <a:p>
            <a:r>
              <a:rPr lang="en-US" altLang="zh-CN" dirty="0"/>
              <a:t>http://msmvps.com/blogs/calinoiu/archive/2006/06/13/102957.aspx</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47</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5</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6</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p:spPr>
        <p:txBody>
          <a:bodyPr/>
          <a:lstStyle/>
          <a:p>
            <a:endParaRPr lang="zh-CN" altLang="en-US"/>
          </a:p>
        </p:txBody>
      </p:sp>
      <p:sp>
        <p:nvSpPr>
          <p:cNvPr id="25604" name="灯片编号占位符 3"/>
          <p:cNvSpPr>
            <a:spLocks noGrp="1"/>
          </p:cNvSpPr>
          <p:nvPr>
            <p:ph type="sldNum" sz="quarter" idx="5"/>
          </p:nvPr>
        </p:nvSpPr>
        <p:spPr>
          <a:noFill/>
        </p:spPr>
        <p:txBody>
          <a:bodyPr/>
          <a:lstStyle/>
          <a:p>
            <a:fld id="{10E13B1B-1816-4314-88F5-D9ECE75B9673}" type="slidenum">
              <a:rPr lang="en-US" altLang="zh-CN" smtClean="0"/>
              <a:pPr/>
              <a:t>7</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8</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813C50FF-48E6-4339-BDE4-D6AF05B143E0}" type="slidenum">
              <a:rPr lang="en-US" altLang="zh-CN" smtClean="0"/>
              <a:pPr>
                <a:defRPr/>
              </a:pPr>
              <a:t>9</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705321"/>
            <a:ext cx="9144000" cy="152680"/>
          </a:xfrm>
          <a:prstGeom prst="rect">
            <a:avLst/>
          </a:prstGeom>
          <a:gradFill rotWithShape="1">
            <a:gsLst>
              <a:gs pos="0">
                <a:srgbClr val="FF3300">
                  <a:alpha val="89999"/>
                </a:srgbClr>
              </a:gs>
              <a:gs pos="50000">
                <a:srgbClr val="FF9933">
                  <a:alpha val="80000"/>
                </a:srgbClr>
              </a:gs>
              <a:gs pos="100000">
                <a:srgbClr val="FF3300">
                  <a:alpha val="89999"/>
                </a:srgbClr>
              </a:gs>
            </a:gsLst>
            <a:lin ang="0" scaled="1"/>
          </a:gradFill>
          <a:ln w="9525">
            <a:noFill/>
            <a:miter lim="800000"/>
            <a:headEnd/>
            <a:tailEnd/>
          </a:ln>
          <a:effectLst/>
        </p:spPr>
        <p:txBody>
          <a:bodyPr wrap="none" lIns="82058" tIns="41029" rIns="82058" bIns="41029" anchor="ctr"/>
          <a:lstStyle/>
          <a:p>
            <a:pPr>
              <a:defRPr/>
            </a:pPr>
            <a:endParaRPr lang="zh-CN" altLang="en-US"/>
          </a:p>
        </p:txBody>
      </p:sp>
      <p:sp>
        <p:nvSpPr>
          <p:cNvPr id="5" name="Text Box 5"/>
          <p:cNvSpPr txBox="1">
            <a:spLocks noChangeArrowheads="1"/>
          </p:cNvSpPr>
          <p:nvPr/>
        </p:nvSpPr>
        <p:spPr bwMode="auto">
          <a:xfrm>
            <a:off x="0" y="6383338"/>
            <a:ext cx="4162425" cy="246062"/>
          </a:xfrm>
          <a:prstGeom prst="rect">
            <a:avLst/>
          </a:prstGeom>
          <a:noFill/>
          <a:ln w="9525">
            <a:noFill/>
            <a:miter lim="800000"/>
            <a:headEnd/>
            <a:tailEnd/>
          </a:ln>
          <a:effectLst/>
        </p:spPr>
        <p:txBody>
          <a:bodyPr wrap="none" lIns="91387" tIns="45693" rIns="91387" bIns="45693">
            <a:spAutoFit/>
          </a:bodyPr>
          <a:lstStyle/>
          <a:p>
            <a:pPr algn="l" defTabSz="914608">
              <a:defRPr/>
            </a:pPr>
            <a:r>
              <a:rPr lang="en-US" altLang="ja-JP" sz="1000" dirty="0">
                <a:latin typeface="Arial" pitchFamily="34" charset="0"/>
                <a:ea typeface="MS PGothic" pitchFamily="34" charset="-128"/>
              </a:rPr>
              <a:t>Microsoft Confidential. Copyright © Microsoft Corporation,</a:t>
            </a:r>
            <a:r>
              <a:rPr lang="en-US" altLang="ja-JP" sz="1000" baseline="0" dirty="0">
                <a:latin typeface="Arial" pitchFamily="34" charset="0"/>
                <a:ea typeface="MS PGothic" pitchFamily="34" charset="-128"/>
              </a:rPr>
              <a:t> </a:t>
            </a:r>
            <a:r>
              <a:rPr lang="en-US" altLang="ja-JP" sz="1000" dirty="0">
                <a:latin typeface="Arial" pitchFamily="34" charset="0"/>
                <a:ea typeface="MS PGothic" pitchFamily="34" charset="-128"/>
              </a:rPr>
              <a:t>200</a:t>
            </a:r>
            <a:r>
              <a:rPr lang="en-US" altLang="zh-CN" sz="1000" dirty="0">
                <a:latin typeface="Arial" pitchFamily="34" charset="0"/>
                <a:ea typeface="MS PGothic" pitchFamily="34" charset="-128"/>
              </a:rPr>
              <a:t>9</a:t>
            </a:r>
            <a:r>
              <a:rPr lang="en-US" altLang="ja-JP" sz="1000" dirty="0">
                <a:latin typeface="Arial" pitchFamily="34" charset="0"/>
                <a:ea typeface="MS PGothic" pitchFamily="34" charset="-128"/>
              </a:rPr>
              <a:t>.</a:t>
            </a:r>
          </a:p>
        </p:txBody>
      </p:sp>
      <p:pic>
        <p:nvPicPr>
          <p:cNvPr id="6" name="Picture 6"/>
          <p:cNvPicPr>
            <a:picLocks noChangeAspect="1" noChangeArrowheads="1"/>
          </p:cNvPicPr>
          <p:nvPr/>
        </p:nvPicPr>
        <p:blipFill>
          <a:blip r:embed="rId2" cstate="print"/>
          <a:srcRect/>
          <a:stretch>
            <a:fillRect/>
          </a:stretch>
        </p:blipFill>
        <p:spPr bwMode="auto">
          <a:xfrm>
            <a:off x="0" y="0"/>
            <a:ext cx="9144000" cy="1552575"/>
          </a:xfrm>
          <a:prstGeom prst="rect">
            <a:avLst/>
          </a:prstGeom>
          <a:noFill/>
          <a:ln w="9525">
            <a:noFill/>
            <a:miter lim="800000"/>
            <a:headEnd/>
            <a:tailEnd/>
          </a:ln>
        </p:spPr>
      </p:pic>
      <p:pic>
        <p:nvPicPr>
          <p:cNvPr id="7" name="Picture 9" descr="logo"/>
          <p:cNvPicPr>
            <a:picLocks noChangeAspect="1" noChangeArrowheads="1"/>
          </p:cNvPicPr>
          <p:nvPr/>
        </p:nvPicPr>
        <p:blipFill>
          <a:blip r:embed="rId3" cstate="print"/>
          <a:srcRect/>
          <a:stretch>
            <a:fillRect/>
          </a:stretch>
        </p:blipFill>
        <p:spPr bwMode="auto">
          <a:xfrm>
            <a:off x="5654675" y="541338"/>
            <a:ext cx="3281363" cy="701675"/>
          </a:xfrm>
          <a:prstGeom prst="rect">
            <a:avLst/>
          </a:prstGeom>
          <a:noFill/>
          <a:ln w="9525">
            <a:noFill/>
            <a:miter lim="800000"/>
            <a:headEnd/>
            <a:tailEnd/>
          </a:ln>
        </p:spPr>
      </p:pic>
      <p:sp>
        <p:nvSpPr>
          <p:cNvPr id="2150402" name="Rectangle 2"/>
          <p:cNvSpPr>
            <a:spLocks noGrp="1" noChangeArrowheads="1"/>
          </p:cNvSpPr>
          <p:nvPr>
            <p:ph type="ctrTitle"/>
          </p:nvPr>
        </p:nvSpPr>
        <p:spPr>
          <a:xfrm>
            <a:off x="685512" y="2130519"/>
            <a:ext cx="7772977" cy="1469371"/>
          </a:xfrm>
        </p:spPr>
        <p:txBody>
          <a:bodyPr/>
          <a:lstStyle>
            <a:lvl1pPr>
              <a:defRPr/>
            </a:lvl1pPr>
          </a:lstStyle>
          <a:p>
            <a:r>
              <a:rPr lang="en-US" altLang="ja-JP"/>
              <a:t>Click to edit Master title style</a:t>
            </a:r>
          </a:p>
        </p:txBody>
      </p:sp>
      <p:sp>
        <p:nvSpPr>
          <p:cNvPr id="2150403" name="Rectangle 3"/>
          <p:cNvSpPr>
            <a:spLocks noGrp="1" noChangeArrowheads="1"/>
          </p:cNvSpPr>
          <p:nvPr>
            <p:ph type="subTitle" idx="1"/>
          </p:nvPr>
        </p:nvSpPr>
        <p:spPr>
          <a:xfrm>
            <a:off x="1371023" y="3885640"/>
            <a:ext cx="6401955" cy="1753721"/>
          </a:xfrm>
        </p:spPr>
        <p:txBody>
          <a:bodyPr/>
          <a:lstStyle>
            <a:lvl1pPr marL="0" indent="0" algn="ctr">
              <a:buFont typeface="Wingdings" pitchFamily="2" charset="2"/>
              <a:buNone/>
              <a:defRPr/>
            </a:lvl1pPr>
          </a:lstStyle>
          <a:p>
            <a:r>
              <a:rPr lang="en-US" altLang="ja-JP"/>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091" y="1"/>
            <a:ext cx="2059421" cy="6507816"/>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44500" y="1"/>
            <a:ext cx="6044045" cy="6507816"/>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81025"/>
            <a:ext cx="8229600" cy="838200"/>
          </a:xfrm>
        </p:spPr>
        <p:txBody>
          <a:bodyPr/>
          <a:lstStyle/>
          <a:p>
            <a:r>
              <a:rPr lang="en-US"/>
              <a:t>Click to edit Master title style</a:t>
            </a:r>
          </a:p>
        </p:txBody>
      </p:sp>
      <p:sp>
        <p:nvSpPr>
          <p:cNvPr id="3" name="Content Placeholder 2"/>
          <p:cNvSpPr>
            <a:spLocks noGrp="1"/>
          </p:cNvSpPr>
          <p:nvPr>
            <p:ph sz="half" idx="1"/>
          </p:nvPr>
        </p:nvSpPr>
        <p:spPr>
          <a:xfrm>
            <a:off x="457200" y="1987550"/>
            <a:ext cx="82296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4132263"/>
            <a:ext cx="8229600" cy="199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676400" y="6534150"/>
            <a:ext cx="5486400" cy="323850"/>
          </a:xfrm>
          <a:prstGeom prst="rect">
            <a:avLst/>
          </a:prstGeom>
        </p:spPr>
        <p:txBody>
          <a:bodyPr/>
          <a:lstStyle>
            <a:lvl1pPr>
              <a:defRPr>
                <a:latin typeface="Arial" charset="0"/>
              </a:defRPr>
            </a:lvl1pPr>
          </a:lstStyle>
          <a:p>
            <a:pPr>
              <a:defRPr/>
            </a:pPr>
            <a:r>
              <a:rPr lang="zh-CN" altLang="en-US"/>
              <a:t>Presentation Title  | Confidential  |   Document ID  </a:t>
            </a:r>
            <a:r>
              <a:rPr lang="en-US" altLang="zh-CN" dirty="0"/>
              <a:t>  |  </a:t>
            </a:r>
            <a:fld id="{91E8CB4D-E341-42C7-9079-CECD2AB7FFD3}" type="datetime5">
              <a:rPr lang="en-US" altLang="zh-CN"/>
              <a:pPr>
                <a:defRPr/>
              </a:pPr>
              <a:t>16-Mar-23</a:t>
            </a:fld>
            <a:r>
              <a:rPr lang="en-US" altLang="zh-CN" dirty="0"/>
              <a:t>  </a:t>
            </a:r>
          </a:p>
        </p:txBody>
      </p:sp>
      <p:sp>
        <p:nvSpPr>
          <p:cNvPr id="6" name="Slide Number Placeholder 5"/>
          <p:cNvSpPr>
            <a:spLocks noGrp="1"/>
          </p:cNvSpPr>
          <p:nvPr>
            <p:ph type="sldNum" sz="quarter" idx="11"/>
          </p:nvPr>
        </p:nvSpPr>
        <p:spPr>
          <a:xfrm>
            <a:off x="304800" y="6534150"/>
            <a:ext cx="1219200" cy="323850"/>
          </a:xfrm>
          <a:prstGeom prst="rect">
            <a:avLst/>
          </a:prstGeom>
        </p:spPr>
        <p:txBody>
          <a:bodyPr/>
          <a:lstStyle>
            <a:lvl1pPr>
              <a:defRPr>
                <a:latin typeface="Arial" charset="0"/>
              </a:defRPr>
            </a:lvl1pPr>
          </a:lstStyle>
          <a:p>
            <a:pPr>
              <a:defRPr/>
            </a:pPr>
            <a:fld id="{C67DDD26-93CB-4BD4-960B-0836FBA2D629}" type="slidenum">
              <a:rPr lang="zh-CN" altLang="en-US"/>
              <a:pPr>
                <a:defRPr/>
              </a:pPr>
              <a:t>‹#›</a:t>
            </a:fld>
            <a:endParaRPr lang="en-US" altLang="zh-CN"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5" y="4406713"/>
            <a:ext cx="7771534" cy="1362916"/>
          </a:xfrm>
        </p:spPr>
        <p:txBody>
          <a:bodyPr anchor="t"/>
          <a:lstStyle>
            <a:lvl1pPr algn="l">
              <a:defRPr sz="36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3035" y="2906526"/>
            <a:ext cx="7771534" cy="1500187"/>
          </a:xfrm>
        </p:spPr>
        <p:txBody>
          <a:bodyPr anchor="b"/>
          <a:lstStyle>
            <a:lvl1pPr marL="0" indent="0">
              <a:buNone/>
              <a:defRPr sz="1800"/>
            </a:lvl1pPr>
            <a:lvl2pPr marL="410291" indent="0">
              <a:buNone/>
              <a:defRPr sz="1600"/>
            </a:lvl2pPr>
            <a:lvl3pPr marL="820583" indent="0">
              <a:buNone/>
              <a:defRPr sz="1400"/>
            </a:lvl3pPr>
            <a:lvl4pPr marL="1230874" indent="0">
              <a:buNone/>
              <a:defRPr sz="1300"/>
            </a:lvl4pPr>
            <a:lvl5pPr marL="1641165" indent="0">
              <a:buNone/>
              <a:defRPr sz="1300"/>
            </a:lvl5pPr>
            <a:lvl6pPr marL="2051456" indent="0">
              <a:buNone/>
              <a:defRPr sz="1300"/>
            </a:lvl6pPr>
            <a:lvl7pPr marL="2461748" indent="0">
              <a:buNone/>
              <a:defRPr sz="1300"/>
            </a:lvl7pPr>
            <a:lvl8pPr marL="2872039" indent="0">
              <a:buNone/>
              <a:defRPr sz="1300"/>
            </a:lvl8pPr>
            <a:lvl9pPr marL="3282330" indent="0">
              <a:buNone/>
              <a:defRPr sz="1300"/>
            </a:lvl9pPr>
          </a:lstStyle>
          <a:p>
            <a:pPr lvl="0"/>
            <a:r>
              <a:rPr lang="en-US" altLang="zh-CN"/>
              <a:t>Click to edit Master text styles</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489" y="1371320"/>
            <a:ext cx="4045238" cy="513649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1273" y="1371320"/>
            <a:ext cx="4045239" cy="513649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4544"/>
            <a:ext cx="8229023"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489" y="1535206"/>
            <a:ext cx="4039465"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altLang="zh-CN"/>
              <a:t>Click to edit Master text styles</a:t>
            </a:r>
          </a:p>
        </p:txBody>
      </p:sp>
      <p:sp>
        <p:nvSpPr>
          <p:cNvPr id="4" name="Content Placeholder 3"/>
          <p:cNvSpPr>
            <a:spLocks noGrp="1"/>
          </p:cNvSpPr>
          <p:nvPr>
            <p:ph sz="half" idx="2"/>
          </p:nvPr>
        </p:nvSpPr>
        <p:spPr>
          <a:xfrm>
            <a:off x="457489" y="2175343"/>
            <a:ext cx="4039465"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603" y="1535206"/>
            <a:ext cx="4040909"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altLang="zh-CN"/>
              <a:t>Click to edit Master text styles</a:t>
            </a:r>
          </a:p>
        </p:txBody>
      </p:sp>
      <p:sp>
        <p:nvSpPr>
          <p:cNvPr id="6" name="Content Placeholder 5"/>
          <p:cNvSpPr>
            <a:spLocks noGrp="1"/>
          </p:cNvSpPr>
          <p:nvPr>
            <p:ph sz="quarter" idx="4"/>
          </p:nvPr>
        </p:nvSpPr>
        <p:spPr>
          <a:xfrm>
            <a:off x="4645603" y="2175343"/>
            <a:ext cx="4040909"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3144"/>
            <a:ext cx="3007591" cy="1162610"/>
          </a:xfrm>
        </p:spPr>
        <p:txBody>
          <a:bodyPr anchor="b"/>
          <a:lstStyle>
            <a:lvl1pPr algn="l">
              <a:defRPr sz="1800" b="1"/>
            </a:lvl1pPr>
          </a:lstStyle>
          <a:p>
            <a:r>
              <a:rPr lang="en-US" altLang="zh-CN"/>
              <a:t>Click to edit Master title style</a:t>
            </a:r>
            <a:endParaRPr lang="zh-CN" altLang="en-US"/>
          </a:p>
        </p:txBody>
      </p:sp>
      <p:sp>
        <p:nvSpPr>
          <p:cNvPr id="3" name="Content Placeholder 2"/>
          <p:cNvSpPr>
            <a:spLocks noGrp="1"/>
          </p:cNvSpPr>
          <p:nvPr>
            <p:ph idx="1"/>
          </p:nvPr>
        </p:nvSpPr>
        <p:spPr>
          <a:xfrm>
            <a:off x="3574762" y="273144"/>
            <a:ext cx="5111750" cy="5853672"/>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489" y="1435755"/>
            <a:ext cx="3007591" cy="469106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altLang="zh-CN"/>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2" y="4800321"/>
            <a:ext cx="5486977" cy="567297"/>
          </a:xfrm>
        </p:spPr>
        <p:txBody>
          <a:bodyPr anchor="b"/>
          <a:lstStyle>
            <a:lvl1pPr algn="l">
              <a:defRPr sz="18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432" y="612122"/>
            <a:ext cx="5486977" cy="4115360"/>
          </a:xfrm>
        </p:spPr>
        <p:txBody>
          <a:bodyPr/>
          <a:lstStyle>
            <a:lvl1pPr marL="0" indent="0">
              <a:buNone/>
              <a:defRPr sz="2900"/>
            </a:lvl1pPr>
            <a:lvl2pPr marL="410291" indent="0">
              <a:buNone/>
              <a:defRPr sz="2500"/>
            </a:lvl2pPr>
            <a:lvl3pPr marL="820583" indent="0">
              <a:buNone/>
              <a:defRPr sz="2200"/>
            </a:lvl3pPr>
            <a:lvl4pPr marL="1230874" indent="0">
              <a:buNone/>
              <a:defRPr sz="1800"/>
            </a:lvl4pPr>
            <a:lvl5pPr marL="1641165" indent="0">
              <a:buNone/>
              <a:defRPr sz="1800"/>
            </a:lvl5pPr>
            <a:lvl6pPr marL="2051456" indent="0">
              <a:buNone/>
              <a:defRPr sz="1800"/>
            </a:lvl6pPr>
            <a:lvl7pPr marL="2461748" indent="0">
              <a:buNone/>
              <a:defRPr sz="1800"/>
            </a:lvl7pPr>
            <a:lvl8pPr marL="2872039" indent="0">
              <a:buNone/>
              <a:defRPr sz="1800"/>
            </a:lvl8pPr>
            <a:lvl9pPr marL="3282330" indent="0">
              <a:buNone/>
              <a:defRPr sz="1800"/>
            </a:lvl9pPr>
          </a:lstStyle>
          <a:p>
            <a:pPr lvl="0"/>
            <a:r>
              <a:rPr lang="en-US" altLang="zh-CN" noProof="0" dirty="0"/>
              <a:t>Click icon to add picture</a:t>
            </a:r>
            <a:endParaRPr lang="zh-CN" altLang="en-US" noProof="0"/>
          </a:p>
        </p:txBody>
      </p:sp>
      <p:sp>
        <p:nvSpPr>
          <p:cNvPr id="4" name="Text Placeholder 3"/>
          <p:cNvSpPr>
            <a:spLocks noGrp="1"/>
          </p:cNvSpPr>
          <p:nvPr>
            <p:ph type="body" sz="half" idx="2"/>
          </p:nvPr>
        </p:nvSpPr>
        <p:spPr>
          <a:xfrm>
            <a:off x="1792432" y="5367618"/>
            <a:ext cx="5486977" cy="80402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altLang="zh-CN"/>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9378" name="Rectangle 2"/>
          <p:cNvSpPr>
            <a:spLocks noChangeArrowheads="1"/>
          </p:cNvSpPr>
          <p:nvPr/>
        </p:nvSpPr>
        <p:spPr bwMode="auto">
          <a:xfrm>
            <a:off x="0" y="0"/>
            <a:ext cx="9144000" cy="1308287"/>
          </a:xfrm>
          <a:prstGeom prst="rect">
            <a:avLst/>
          </a:prstGeom>
          <a:gradFill rotWithShape="1">
            <a:gsLst>
              <a:gs pos="0">
                <a:srgbClr val="FF6600">
                  <a:alpha val="89000"/>
                </a:srgbClr>
              </a:gs>
              <a:gs pos="50000">
                <a:srgbClr val="FF9933">
                  <a:alpha val="60001"/>
                </a:srgbClr>
              </a:gs>
              <a:gs pos="100000">
                <a:srgbClr val="FF6600">
                  <a:alpha val="89000"/>
                </a:srgbClr>
              </a:gs>
            </a:gsLst>
            <a:lin ang="0" scaled="1"/>
          </a:gradFill>
          <a:ln w="9525">
            <a:noFill/>
            <a:miter lim="800000"/>
            <a:headEnd/>
            <a:tailEnd/>
          </a:ln>
          <a:effectLst/>
        </p:spPr>
        <p:txBody>
          <a:bodyPr wrap="none" lIns="91387" tIns="45693" rIns="91387" bIns="45693" anchor="ctr"/>
          <a:lstStyle/>
          <a:p>
            <a:pPr algn="l" defTabSz="914608">
              <a:defRPr/>
            </a:pPr>
            <a:r>
              <a:rPr lang="ja-JP" altLang="en-US" sz="1800">
                <a:solidFill>
                  <a:schemeClr val="bg1"/>
                </a:solidFill>
                <a:latin typeface="Segoe" pitchFamily="34" charset="0"/>
                <a:ea typeface="MS PGothic" pitchFamily="34" charset="-128"/>
              </a:rPr>
              <a:t>             </a:t>
            </a:r>
            <a:endParaRPr lang="ja-JP" altLang="en-US" sz="1800">
              <a:solidFill>
                <a:schemeClr val="bg1"/>
              </a:solidFill>
              <a:latin typeface="Segoe Book" pitchFamily="2" charset="0"/>
              <a:ea typeface="MS PGothic" pitchFamily="34" charset="-128"/>
            </a:endParaRPr>
          </a:p>
        </p:txBody>
      </p:sp>
      <p:sp>
        <p:nvSpPr>
          <p:cNvPr id="1029" name="Rectangle 3"/>
          <p:cNvSpPr>
            <a:spLocks noGrp="1" noChangeArrowheads="1"/>
          </p:cNvSpPr>
          <p:nvPr>
            <p:ph type="body" idx="1"/>
          </p:nvPr>
        </p:nvSpPr>
        <p:spPr bwMode="auto">
          <a:xfrm>
            <a:off x="457200" y="1371600"/>
            <a:ext cx="8229600" cy="5135563"/>
          </a:xfrm>
          <a:prstGeom prst="rect">
            <a:avLst/>
          </a:prstGeom>
          <a:noFill/>
          <a:ln w="9525">
            <a:noFill/>
            <a:miter lim="800000"/>
            <a:headEnd/>
            <a:tailEnd/>
          </a:ln>
        </p:spPr>
        <p:txBody>
          <a:bodyPr vert="horz" wrap="square" lIns="91387" tIns="45693" rIns="91387" bIns="45693"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2149380" name="Text Box 4"/>
          <p:cNvSpPr txBox="1">
            <a:spLocks noChangeArrowheads="1"/>
          </p:cNvSpPr>
          <p:nvPr/>
        </p:nvSpPr>
        <p:spPr bwMode="auto">
          <a:xfrm>
            <a:off x="8153400" y="6515100"/>
            <a:ext cx="990600" cy="230188"/>
          </a:xfrm>
          <a:prstGeom prst="rect">
            <a:avLst/>
          </a:prstGeom>
          <a:noFill/>
          <a:ln w="9525">
            <a:noFill/>
            <a:miter lim="800000"/>
            <a:headEnd/>
            <a:tailEnd/>
          </a:ln>
          <a:effectLst/>
        </p:spPr>
        <p:txBody>
          <a:bodyPr lIns="91387" tIns="45693" rIns="91387" bIns="45693">
            <a:spAutoFit/>
          </a:bodyPr>
          <a:lstStyle/>
          <a:p>
            <a:pPr algn="l" defTabSz="914608">
              <a:defRPr/>
            </a:pPr>
            <a:r>
              <a:rPr lang="en-US" altLang="ja-JP" sz="900" dirty="0">
                <a:latin typeface="Arial" pitchFamily="34" charset="0"/>
                <a:ea typeface="MS PGothic" pitchFamily="34" charset="-128"/>
              </a:rPr>
              <a:t>Slide</a:t>
            </a:r>
            <a:r>
              <a:rPr lang="en-US" altLang="ja-JP" sz="900" dirty="0">
                <a:latin typeface="Verdana" pitchFamily="34" charset="0"/>
                <a:ea typeface="MS PGothic" pitchFamily="34" charset="-128"/>
              </a:rPr>
              <a:t> </a:t>
            </a:r>
            <a:fld id="{C11E2C22-0AE9-4CF0-BAD9-2BC380444066}" type="slidenum">
              <a:rPr lang="en-US" altLang="ja-JP" sz="900">
                <a:latin typeface="Verdana" pitchFamily="34" charset="0"/>
                <a:ea typeface="MS PGothic" pitchFamily="34" charset="-128"/>
              </a:rPr>
              <a:pPr algn="l" defTabSz="914608">
                <a:defRPr/>
              </a:pPr>
              <a:t>‹#›</a:t>
            </a:fld>
            <a:endParaRPr lang="en-US" altLang="ja-JP" sz="900" dirty="0">
              <a:latin typeface="Verdana" pitchFamily="34" charset="0"/>
              <a:ea typeface="MS PGothic" pitchFamily="34" charset="-128"/>
            </a:endParaRPr>
          </a:p>
        </p:txBody>
      </p:sp>
      <p:sp>
        <p:nvSpPr>
          <p:cNvPr id="2149381" name="Rectangle 5"/>
          <p:cNvSpPr>
            <a:spLocks noChangeArrowheads="1"/>
          </p:cNvSpPr>
          <p:nvPr/>
        </p:nvSpPr>
        <p:spPr bwMode="auto">
          <a:xfrm rot="10800000">
            <a:off x="0" y="6731000"/>
            <a:ext cx="9144000" cy="127000"/>
          </a:xfrm>
          <a:prstGeom prst="rect">
            <a:avLst/>
          </a:prstGeom>
          <a:gradFill rotWithShape="1">
            <a:gsLst>
              <a:gs pos="0">
                <a:srgbClr val="FF3300"/>
              </a:gs>
              <a:gs pos="50000">
                <a:srgbClr val="FF6600"/>
              </a:gs>
              <a:gs pos="100000">
                <a:srgbClr val="FF3300"/>
              </a:gs>
            </a:gsLst>
            <a:lin ang="0" scaled="1"/>
          </a:gradFill>
          <a:ln w="12700">
            <a:solidFill>
              <a:srgbClr val="FF6600">
                <a:alpha val="60001"/>
              </a:srgbClr>
            </a:solidFill>
            <a:miter lim="800000"/>
            <a:headEnd/>
            <a:tailEnd/>
          </a:ln>
          <a:effectLst/>
        </p:spPr>
        <p:txBody>
          <a:bodyPr rot="10800000" wrap="none" lIns="91387" tIns="45693" rIns="91387" bIns="45693" anchor="ctr"/>
          <a:lstStyle/>
          <a:p>
            <a:pPr defTabSz="914608">
              <a:defRPr/>
            </a:pPr>
            <a:endParaRPr lang="ja-JP" altLang="en-US" sz="1800">
              <a:effectLst>
                <a:outerShdw blurRad="38100" dist="38100" dir="2700000" algn="tl">
                  <a:srgbClr val="FFFFFF"/>
                </a:outerShdw>
              </a:effectLst>
              <a:latin typeface="Segoe Semibold" pitchFamily="2" charset="0"/>
              <a:ea typeface="MS PGothic" pitchFamily="34" charset="-128"/>
            </a:endParaRPr>
          </a:p>
        </p:txBody>
      </p:sp>
      <p:sp>
        <p:nvSpPr>
          <p:cNvPr id="2149383" name="Rectangle 7"/>
          <p:cNvSpPr>
            <a:spLocks noChangeArrowheads="1"/>
          </p:cNvSpPr>
          <p:nvPr/>
        </p:nvSpPr>
        <p:spPr bwMode="auto">
          <a:xfrm>
            <a:off x="0" y="1036545"/>
            <a:ext cx="9144000" cy="138673"/>
          </a:xfrm>
          <a:prstGeom prst="rect">
            <a:avLst/>
          </a:prstGeom>
          <a:gradFill rotWithShape="1">
            <a:gsLst>
              <a:gs pos="0">
                <a:srgbClr val="FF3300">
                  <a:alpha val="85001"/>
                </a:srgbClr>
              </a:gs>
              <a:gs pos="50000">
                <a:srgbClr val="FF9933">
                  <a:alpha val="89999"/>
                </a:srgbClr>
              </a:gs>
              <a:gs pos="100000">
                <a:srgbClr val="FF3300">
                  <a:alpha val="85001"/>
                </a:srgbClr>
              </a:gs>
            </a:gsLst>
            <a:lin ang="0" scaled="1"/>
          </a:gradFill>
          <a:ln w="9525">
            <a:noFill/>
            <a:miter lim="800000"/>
            <a:headEnd/>
            <a:tailEnd/>
          </a:ln>
          <a:effectLst/>
        </p:spPr>
        <p:txBody>
          <a:bodyPr wrap="none" lIns="82058" tIns="41029" rIns="82058" bIns="41029" anchor="ctr"/>
          <a:lstStyle/>
          <a:p>
            <a:pPr>
              <a:defRPr/>
            </a:pPr>
            <a:endParaRPr lang="zh-CN" altLang="en-US"/>
          </a:p>
        </p:txBody>
      </p:sp>
      <p:sp>
        <p:nvSpPr>
          <p:cNvPr id="1035" name="Rectangle 8"/>
          <p:cNvSpPr>
            <a:spLocks noGrp="1" noChangeArrowheads="1"/>
          </p:cNvSpPr>
          <p:nvPr>
            <p:ph type="title"/>
          </p:nvPr>
        </p:nvSpPr>
        <p:spPr bwMode="auto">
          <a:xfrm>
            <a:off x="444500" y="0"/>
            <a:ext cx="8229600" cy="1143000"/>
          </a:xfrm>
          <a:prstGeom prst="rect">
            <a:avLst/>
          </a:prstGeom>
          <a:noFill/>
          <a:ln w="9525">
            <a:noFill/>
            <a:miter lim="800000"/>
            <a:headEnd/>
            <a:tailEnd/>
          </a:ln>
        </p:spPr>
        <p:txBody>
          <a:bodyPr vert="horz" wrap="square" lIns="91387" tIns="45693" rIns="91387" bIns="45693" numCol="1" anchor="ctr" anchorCtr="0" compatLnSpc="1">
            <a:prstTxWarp prst="textNoShape">
              <a:avLst/>
            </a:prstTxWarp>
          </a:bodyPr>
          <a:lstStyle/>
          <a:p>
            <a:pPr lvl="0"/>
            <a:r>
              <a:rPr lang="en-US" altLang="ja-JP"/>
              <a:t>Click to edit Master title style</a:t>
            </a:r>
          </a:p>
        </p:txBody>
      </p:sp>
      <p:sp>
        <p:nvSpPr>
          <p:cNvPr id="2149385" name="Rectangle 9"/>
          <p:cNvSpPr>
            <a:spLocks noChangeArrowheads="1"/>
          </p:cNvSpPr>
          <p:nvPr/>
        </p:nvSpPr>
        <p:spPr bwMode="auto">
          <a:xfrm>
            <a:off x="0" y="921684"/>
            <a:ext cx="9144000" cy="126066"/>
          </a:xfrm>
          <a:prstGeom prst="rect">
            <a:avLst/>
          </a:prstGeom>
          <a:gradFill rotWithShape="1">
            <a:gsLst>
              <a:gs pos="0">
                <a:srgbClr val="FF3300">
                  <a:alpha val="22000"/>
                </a:srgbClr>
              </a:gs>
              <a:gs pos="50000">
                <a:srgbClr val="FF9933">
                  <a:alpha val="47000"/>
                </a:srgbClr>
              </a:gs>
              <a:gs pos="100000">
                <a:srgbClr val="FF3300">
                  <a:alpha val="22000"/>
                </a:srgbClr>
              </a:gs>
            </a:gsLst>
            <a:lin ang="0" scaled="1"/>
          </a:gradFill>
          <a:ln w="9525">
            <a:noFill/>
            <a:miter lim="800000"/>
            <a:headEnd/>
            <a:tailEnd/>
          </a:ln>
          <a:effectLst/>
        </p:spPr>
        <p:txBody>
          <a:bodyPr wrap="none" lIns="82058" tIns="41029" rIns="82058" bIns="41029"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71"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2" r:id="rId13"/>
  </p:sldLayoutIdLst>
  <p:transition>
    <p:wipe dir="r"/>
  </p:transition>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Tahoma" pitchFamily="34" charset="0"/>
          <a:cs typeface="Arial" pitchFamily="34" charset="0"/>
        </a:defRPr>
      </a:lvl2pPr>
      <a:lvl3pPr algn="l" rtl="0" eaLnBrk="0" fontAlgn="base" hangingPunct="0">
        <a:spcBef>
          <a:spcPct val="0"/>
        </a:spcBef>
        <a:spcAft>
          <a:spcPct val="0"/>
        </a:spcAft>
        <a:defRPr sz="3600" b="1">
          <a:solidFill>
            <a:schemeClr val="tx1"/>
          </a:solidFill>
          <a:latin typeface="Tahoma" pitchFamily="34" charset="0"/>
          <a:cs typeface="Arial" pitchFamily="34" charset="0"/>
        </a:defRPr>
      </a:lvl3pPr>
      <a:lvl4pPr algn="l" rtl="0" eaLnBrk="0" fontAlgn="base" hangingPunct="0">
        <a:spcBef>
          <a:spcPct val="0"/>
        </a:spcBef>
        <a:spcAft>
          <a:spcPct val="0"/>
        </a:spcAft>
        <a:defRPr sz="3600" b="1">
          <a:solidFill>
            <a:schemeClr val="tx1"/>
          </a:solidFill>
          <a:latin typeface="Tahoma" pitchFamily="34" charset="0"/>
          <a:cs typeface="Arial" pitchFamily="34" charset="0"/>
        </a:defRPr>
      </a:lvl4pPr>
      <a:lvl5pPr algn="l" rtl="0" eaLnBrk="0" fontAlgn="base" hangingPunct="0">
        <a:spcBef>
          <a:spcPct val="0"/>
        </a:spcBef>
        <a:spcAft>
          <a:spcPct val="0"/>
        </a:spcAft>
        <a:defRPr sz="3600" b="1">
          <a:solidFill>
            <a:schemeClr val="tx1"/>
          </a:solidFill>
          <a:latin typeface="Tahoma" pitchFamily="34" charset="0"/>
          <a:cs typeface="Arial" pitchFamily="34" charset="0"/>
        </a:defRPr>
      </a:lvl5pPr>
      <a:lvl6pPr marL="410291" algn="l" defTabSz="914608" rtl="0" eaLnBrk="1" fontAlgn="base" hangingPunct="1">
        <a:spcBef>
          <a:spcPct val="0"/>
        </a:spcBef>
        <a:spcAft>
          <a:spcPct val="0"/>
        </a:spcAft>
        <a:defRPr sz="3600" b="1">
          <a:solidFill>
            <a:schemeClr val="tx1"/>
          </a:solidFill>
          <a:latin typeface="Tahoma" pitchFamily="34" charset="0"/>
          <a:cs typeface="Arial" pitchFamily="34" charset="0"/>
        </a:defRPr>
      </a:lvl6pPr>
      <a:lvl7pPr marL="820583" algn="l" defTabSz="914608" rtl="0" eaLnBrk="1" fontAlgn="base" hangingPunct="1">
        <a:spcBef>
          <a:spcPct val="0"/>
        </a:spcBef>
        <a:spcAft>
          <a:spcPct val="0"/>
        </a:spcAft>
        <a:defRPr sz="3600" b="1">
          <a:solidFill>
            <a:schemeClr val="tx1"/>
          </a:solidFill>
          <a:latin typeface="Tahoma" pitchFamily="34" charset="0"/>
          <a:cs typeface="Arial" pitchFamily="34" charset="0"/>
        </a:defRPr>
      </a:lvl7pPr>
      <a:lvl8pPr marL="1230874" algn="l" defTabSz="914608" rtl="0" eaLnBrk="1" fontAlgn="base" hangingPunct="1">
        <a:spcBef>
          <a:spcPct val="0"/>
        </a:spcBef>
        <a:spcAft>
          <a:spcPct val="0"/>
        </a:spcAft>
        <a:defRPr sz="3600" b="1">
          <a:solidFill>
            <a:schemeClr val="tx1"/>
          </a:solidFill>
          <a:latin typeface="Tahoma" pitchFamily="34" charset="0"/>
          <a:cs typeface="Arial" pitchFamily="34" charset="0"/>
        </a:defRPr>
      </a:lvl8pPr>
      <a:lvl9pPr marL="1641165" algn="l" defTabSz="914608" rtl="0" eaLnBrk="1" fontAlgn="base" hangingPunct="1">
        <a:spcBef>
          <a:spcPct val="0"/>
        </a:spcBef>
        <a:spcAft>
          <a:spcPct val="0"/>
        </a:spcAft>
        <a:defRPr sz="3600" b="1">
          <a:solidFill>
            <a:schemeClr val="tx1"/>
          </a:solidFill>
          <a:latin typeface="Tahoma" pitchFamily="34" charset="0"/>
          <a:cs typeface="Arial" pitchFamily="34" charset="0"/>
        </a:defRPr>
      </a:lvl9pPr>
    </p:titleStyle>
    <p:bodyStyle>
      <a:lvl1pPr marL="342900" indent="-342900" algn="l" rtl="0" eaLnBrk="0" fontAlgn="base" hangingPunct="0">
        <a:spcBef>
          <a:spcPct val="20000"/>
        </a:spcBef>
        <a:spcAft>
          <a:spcPct val="0"/>
        </a:spcAft>
        <a:buSzPct val="65000"/>
        <a:buFont typeface="Wingdings" pitchFamily="2" charset="2"/>
        <a:buChar char="u"/>
        <a:defRPr sz="2800">
          <a:solidFill>
            <a:schemeClr val="tx1"/>
          </a:solidFill>
          <a:latin typeface="+mn-lt"/>
          <a:ea typeface="+mn-ea"/>
          <a:cs typeface="+mn-cs"/>
        </a:defRPr>
      </a:lvl1pPr>
      <a:lvl2pPr marL="741363" indent="-284163" algn="l" rtl="0" eaLnBrk="0" fontAlgn="base" hangingPunct="0">
        <a:spcBef>
          <a:spcPct val="20000"/>
        </a:spcBef>
        <a:spcAft>
          <a:spcPct val="0"/>
        </a:spcAft>
        <a:buFont typeface="Wingdings" pitchFamily="2" charset="2"/>
        <a:buChar char="§"/>
        <a:defRPr sz="2800">
          <a:solidFill>
            <a:schemeClr val="tx1"/>
          </a:solidFill>
          <a:latin typeface="+mn-lt"/>
          <a:cs typeface="+mn-cs"/>
        </a:defRPr>
      </a:lvl2pPr>
      <a:lvl3pPr marL="1141413" indent="-227013" algn="l" rtl="0" eaLnBrk="0" fontAlgn="base" hangingPunct="0">
        <a:spcBef>
          <a:spcPct val="20000"/>
        </a:spcBef>
        <a:spcAft>
          <a:spcPct val="0"/>
        </a:spcAft>
        <a:buSzPct val="70000"/>
        <a:buFont typeface="Webdings" pitchFamily="18" charset="2"/>
        <a:buChar char="4"/>
        <a:defRPr sz="2800">
          <a:solidFill>
            <a:schemeClr val="tx1"/>
          </a:solidFill>
          <a:latin typeface="+mn-lt"/>
          <a:cs typeface="+mn-cs"/>
        </a:defRPr>
      </a:lvl3pPr>
      <a:lvl4pPr marL="1598613" indent="-227013" algn="l" rtl="0" eaLnBrk="0" fontAlgn="base" hangingPunct="0">
        <a:spcBef>
          <a:spcPct val="20000"/>
        </a:spcBef>
        <a:spcAft>
          <a:spcPct val="0"/>
        </a:spcAft>
        <a:buFont typeface="Wingdings" pitchFamily="2" charset="2"/>
        <a:buChar char="§"/>
        <a:defRPr sz="2400">
          <a:solidFill>
            <a:schemeClr val="tx1"/>
          </a:solidFill>
          <a:latin typeface="Arial Narrow" pitchFamily="34" charset="0"/>
          <a:cs typeface="+mn-cs"/>
        </a:defRPr>
      </a:lvl4pPr>
      <a:lvl5pPr marL="2055813" indent="-227013" algn="l" rtl="0" eaLnBrk="0" fontAlgn="base" hangingPunct="0">
        <a:spcBef>
          <a:spcPct val="20000"/>
        </a:spcBef>
        <a:spcAft>
          <a:spcPct val="0"/>
        </a:spcAft>
        <a:buFont typeface="Wingdings" pitchFamily="2" charset="2"/>
        <a:buChar char="§"/>
        <a:defRPr sz="2400">
          <a:solidFill>
            <a:schemeClr val="tx1"/>
          </a:solidFill>
          <a:latin typeface="Arial Narrow" pitchFamily="34" charset="0"/>
          <a:cs typeface="+mn-cs"/>
        </a:defRPr>
      </a:lvl5pPr>
      <a:lvl6pPr marL="2467446" indent="-227940" algn="l" defTabSz="914608" rtl="0" eaLnBrk="1" fontAlgn="base" hangingPunct="1">
        <a:spcBef>
          <a:spcPct val="20000"/>
        </a:spcBef>
        <a:spcAft>
          <a:spcPct val="0"/>
        </a:spcAft>
        <a:buFont typeface="Wingdings" pitchFamily="2" charset="2"/>
        <a:buChar char="§"/>
        <a:defRPr sz="2400">
          <a:solidFill>
            <a:schemeClr val="tx1"/>
          </a:solidFill>
          <a:latin typeface="Arial Narrow" pitchFamily="34" charset="0"/>
          <a:cs typeface="+mn-cs"/>
        </a:defRPr>
      </a:lvl6pPr>
      <a:lvl7pPr marL="2877737" indent="-227940" algn="l" defTabSz="914608" rtl="0" eaLnBrk="1" fontAlgn="base" hangingPunct="1">
        <a:spcBef>
          <a:spcPct val="20000"/>
        </a:spcBef>
        <a:spcAft>
          <a:spcPct val="0"/>
        </a:spcAft>
        <a:buFont typeface="Wingdings" pitchFamily="2" charset="2"/>
        <a:buChar char="§"/>
        <a:defRPr sz="2400">
          <a:solidFill>
            <a:schemeClr val="tx1"/>
          </a:solidFill>
          <a:latin typeface="Arial Narrow" pitchFamily="34" charset="0"/>
          <a:cs typeface="+mn-cs"/>
        </a:defRPr>
      </a:lvl7pPr>
      <a:lvl8pPr marL="3288029" indent="-227940" algn="l" defTabSz="914608" rtl="0" eaLnBrk="1" fontAlgn="base" hangingPunct="1">
        <a:spcBef>
          <a:spcPct val="20000"/>
        </a:spcBef>
        <a:spcAft>
          <a:spcPct val="0"/>
        </a:spcAft>
        <a:buFont typeface="Wingdings" pitchFamily="2" charset="2"/>
        <a:buChar char="§"/>
        <a:defRPr sz="2400">
          <a:solidFill>
            <a:schemeClr val="tx1"/>
          </a:solidFill>
          <a:latin typeface="Arial Narrow" pitchFamily="34" charset="0"/>
          <a:cs typeface="+mn-cs"/>
        </a:defRPr>
      </a:lvl8pPr>
      <a:lvl9pPr marL="3698320" indent="-227940" algn="l" defTabSz="914608" rtl="0" eaLnBrk="1" fontAlgn="base" hangingPunct="1">
        <a:spcBef>
          <a:spcPct val="20000"/>
        </a:spcBef>
        <a:spcAft>
          <a:spcPct val="0"/>
        </a:spcAft>
        <a:buFont typeface="Wingdings" pitchFamily="2" charset="2"/>
        <a:buChar char="§"/>
        <a:defRPr sz="2400">
          <a:solidFill>
            <a:schemeClr val="tx1"/>
          </a:solidFill>
          <a:latin typeface="Arial Narrow" pitchFamily="34" charset="0"/>
          <a:cs typeface="+mn-cs"/>
        </a:defRPr>
      </a:lvl9pPr>
    </p:bodyStyle>
    <p:otherStyle>
      <a:defPPr>
        <a:defRPr lang="zh-CN"/>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www.microsoft.com/downloads/details.aspx?familyid=72262EAD-E49D-43D4-AA45-1DA2A27D9A65&amp;displaylang=e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microsoft.com/downloads/details.aspx?FamilyID=9eb65c97-29c9-4d05-ae45-73d22ad4b86e&amp;displaylang=en"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oleObject" Target="../embeddings/oleObject8.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oleObject" Target="../embeddings/oleObject7.bin"/><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6.png"/><Relationship Id="rId5" Type="http://schemas.openxmlformats.org/officeDocument/2006/relationships/oleObject" Target="../embeddings/oleObject3.bin"/><Relationship Id="rId15" Type="http://schemas.openxmlformats.org/officeDocument/2006/relationships/oleObject" Target="../embeddings/oleObject9.bin"/><Relationship Id="rId10" Type="http://schemas.openxmlformats.org/officeDocument/2006/relationships/oleObject" Target="../embeddings/oleObject6.bin"/><Relationship Id="rId4" Type="http://schemas.openxmlformats.org/officeDocument/2006/relationships/image" Target="../media/image13.png"/><Relationship Id="rId9" Type="http://schemas.openxmlformats.org/officeDocument/2006/relationships/oleObject" Target="../embeddings/oleObject5.bin"/><Relationship Id="rId1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825625"/>
          </a:xfrm>
        </p:spPr>
        <p:txBody>
          <a:bodyPr/>
          <a:lstStyle/>
          <a:p>
            <a:pPr algn="ctr" eaLnBrk="1" hangingPunct="1"/>
            <a:r>
              <a:rPr lang="en-US" altLang="zh-CN" sz="4400" dirty="0">
                <a:latin typeface="微软雅黑" pitchFamily="34" charset="-122"/>
                <a:ea typeface="微软雅黑" pitchFamily="34" charset="-122"/>
              </a:rPr>
              <a:t>ASP.NET/Web</a:t>
            </a:r>
            <a:br>
              <a:rPr lang="en-US" altLang="zh-CN" sz="4400" dirty="0">
                <a:latin typeface="微软雅黑" pitchFamily="34" charset="-122"/>
                <a:ea typeface="微软雅黑" pitchFamily="34" charset="-122"/>
              </a:rPr>
            </a:br>
            <a:r>
              <a:rPr lang="en-US" altLang="zh-CN" sz="4400" dirty="0">
                <a:latin typeface="微软雅黑" pitchFamily="34" charset="-122"/>
                <a:ea typeface="微软雅黑" pitchFamily="34" charset="-122"/>
              </a:rPr>
              <a:t>Development Security Practice</a:t>
            </a:r>
            <a:endParaRPr lang="zh-CN" altLang="en-US" sz="4400" dirty="0">
              <a:latin typeface="微软雅黑" pitchFamily="34" charset="-122"/>
              <a:ea typeface="微软雅黑" pitchFamily="34" charset="-122"/>
            </a:endParaRPr>
          </a:p>
        </p:txBody>
      </p:sp>
      <p:sp>
        <p:nvSpPr>
          <p:cNvPr id="4099" name="Subtitle 3"/>
          <p:cNvSpPr>
            <a:spLocks noGrp="1"/>
          </p:cNvSpPr>
          <p:nvPr>
            <p:ph type="subTitle" idx="1"/>
          </p:nvPr>
        </p:nvSpPr>
        <p:spPr>
          <a:xfrm>
            <a:off x="3364596" y="5361060"/>
            <a:ext cx="4809199" cy="792605"/>
          </a:xfrm>
        </p:spPr>
        <p:txBody>
          <a:bodyPr/>
          <a:lstStyle/>
          <a:p>
            <a:pPr algn="r" eaLnBrk="1" hangingPunct="1"/>
            <a:r>
              <a:rPr lang="en-US" altLang="zh-CN" sz="1800" b="1" dirty="0">
                <a:latin typeface="微软雅黑" pitchFamily="34" charset="-122"/>
                <a:ea typeface="微软雅黑" pitchFamily="34" charset="-122"/>
              </a:rPr>
              <a:t>Awesome </a:t>
            </a:r>
            <a:r>
              <a:rPr lang="en-US" altLang="zh-CN" sz="1800" b="1" dirty="0" err="1">
                <a:latin typeface="微软雅黑" pitchFamily="34" charset="-122"/>
                <a:ea typeface="微软雅黑" pitchFamily="34" charset="-122"/>
              </a:rPr>
              <a:t>Yuer</a:t>
            </a:r>
            <a:endParaRPr lang="en-US" altLang="zh-CN" sz="1800" b="1" dirty="0">
              <a:latin typeface="微软雅黑" pitchFamily="34" charset="-122"/>
              <a:ea typeface="微软雅黑" pitchFamily="34" charset="-122"/>
            </a:endParaRPr>
          </a:p>
          <a:p>
            <a:pPr algn="r" eaLnBrk="1" hangingPunct="1"/>
            <a:r>
              <a:rPr lang="en-US" altLang="zh-CN" sz="1800" b="1" dirty="0">
                <a:latin typeface="微软雅黑" pitchFamily="34" charset="-122"/>
                <a:ea typeface="微软雅黑" pitchFamily="34" charset="-122"/>
              </a:rPr>
              <a:t>2008</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latin typeface="微软雅黑" pitchFamily="34" charset="-122"/>
                <a:ea typeface="微软雅黑" pitchFamily="34" charset="-122"/>
              </a:rPr>
              <a:t>Agenda</a:t>
            </a:r>
            <a:endParaRPr lang="zh-CN" altLang="en-US" dirty="0">
              <a:latin typeface="微软雅黑" pitchFamily="34" charset="-122"/>
              <a:ea typeface="微软雅黑" pitchFamily="34" charset="-122"/>
            </a:endParaRPr>
          </a:p>
        </p:txBody>
      </p:sp>
      <p:sp>
        <p:nvSpPr>
          <p:cNvPr id="5123" name="Rectangle 3"/>
          <p:cNvSpPr>
            <a:spLocks noGrp="1" noChangeArrowheads="1"/>
          </p:cNvSpPr>
          <p:nvPr>
            <p:ph idx="1"/>
          </p:nvPr>
        </p:nvSpPr>
        <p:spPr>
          <a:xfrm>
            <a:off x="457200" y="1254370"/>
            <a:ext cx="8229600" cy="5381208"/>
          </a:xfrm>
        </p:spPr>
        <p:txBody>
          <a:bodyPr/>
          <a:lstStyle/>
          <a:p>
            <a:pPr>
              <a:lnSpc>
                <a:spcPct val="150000"/>
              </a:lnSpc>
            </a:pPr>
            <a:r>
              <a:rPr lang="en-US" altLang="zh-CN" sz="2400" b="1" dirty="0">
                <a:latin typeface="微软雅黑" pitchFamily="34" charset="-122"/>
                <a:ea typeface="微软雅黑" pitchFamily="34" charset="-122"/>
              </a:rPr>
              <a:t>Information Security Threats Situation and Trends</a:t>
            </a:r>
          </a:p>
          <a:p>
            <a:pPr>
              <a:lnSpc>
                <a:spcPct val="150000"/>
              </a:lnSpc>
            </a:pPr>
            <a:r>
              <a:rPr lang="en-US" altLang="zh-CN" sz="2400" b="1" dirty="0">
                <a:solidFill>
                  <a:srgbClr val="FF0000"/>
                </a:solidFill>
                <a:latin typeface="微软雅黑" pitchFamily="34" charset="-122"/>
                <a:ea typeface="微软雅黑" pitchFamily="34" charset="-122"/>
              </a:rPr>
              <a:t>Security Engineering</a:t>
            </a:r>
          </a:p>
          <a:p>
            <a:pPr lvl="1">
              <a:lnSpc>
                <a:spcPct val="150000"/>
              </a:lnSpc>
            </a:pPr>
            <a:r>
              <a:rPr lang="en-US" altLang="zh-CN" sz="2000" b="1" dirty="0">
                <a:latin typeface="微软雅黑" pitchFamily="34" charset="-122"/>
                <a:ea typeface="微软雅黑" pitchFamily="34" charset="-122"/>
              </a:rPr>
              <a:t>Security Essential &amp; Modeling</a:t>
            </a:r>
          </a:p>
          <a:p>
            <a:pPr lvl="1">
              <a:lnSpc>
                <a:spcPct val="150000"/>
              </a:lnSpc>
            </a:pPr>
            <a:r>
              <a:rPr lang="en-US" altLang="zh-CN" sz="2000" b="1" dirty="0">
                <a:solidFill>
                  <a:srgbClr val="FF0000"/>
                </a:solidFill>
                <a:latin typeface="微软雅黑" pitchFamily="34" charset="-122"/>
                <a:ea typeface="微软雅黑" pitchFamily="34" charset="-122"/>
              </a:rPr>
              <a:t>Microsoft Security Engineering</a:t>
            </a:r>
          </a:p>
          <a:p>
            <a:pPr lvl="2">
              <a:lnSpc>
                <a:spcPct val="150000"/>
              </a:lnSpc>
            </a:pPr>
            <a:r>
              <a:rPr lang="en-US" altLang="zh-CN" sz="2000" b="1" dirty="0">
                <a:solidFill>
                  <a:srgbClr val="FF0000"/>
                </a:solidFill>
                <a:latin typeface="微软雅黑" pitchFamily="34" charset="-122"/>
                <a:ea typeface="微软雅黑" pitchFamily="34" charset="-122"/>
              </a:rPr>
              <a:t>Security Development Lifecycle (SDL) Briefing</a:t>
            </a:r>
          </a:p>
          <a:p>
            <a:pPr lvl="2">
              <a:lnSpc>
                <a:spcPct val="150000"/>
              </a:lnSpc>
            </a:pPr>
            <a:r>
              <a:rPr lang="en-US" altLang="zh-CN" sz="2000" b="1" dirty="0">
                <a:latin typeface="微软雅黑" pitchFamily="34" charset="-122"/>
                <a:ea typeface="微软雅黑" pitchFamily="34" charset="-122"/>
              </a:rPr>
              <a:t>Threats Modeling</a:t>
            </a:r>
          </a:p>
          <a:p>
            <a:pPr lvl="3">
              <a:lnSpc>
                <a:spcPct val="150000"/>
              </a:lnSpc>
            </a:pPr>
            <a:r>
              <a:rPr lang="en-US" altLang="zh-CN" sz="1600" b="1" dirty="0">
                <a:latin typeface="微软雅黑" pitchFamily="34" charset="-122"/>
                <a:ea typeface="微软雅黑" pitchFamily="34" charset="-122"/>
              </a:rPr>
              <a:t>Standard Threat Mitigations</a:t>
            </a:r>
          </a:p>
          <a:p>
            <a:pPr lvl="1">
              <a:lnSpc>
                <a:spcPct val="150000"/>
              </a:lnSpc>
            </a:pPr>
            <a:r>
              <a:rPr lang="en-US" altLang="zh-CN" sz="2000" b="1" dirty="0">
                <a:latin typeface="微软雅黑" pitchFamily="34" charset="-122"/>
                <a:ea typeface="微软雅黑" pitchFamily="34" charset="-122"/>
              </a:rPr>
              <a:t>Security Principle</a:t>
            </a:r>
          </a:p>
          <a:p>
            <a:pPr>
              <a:lnSpc>
                <a:spcPct val="150000"/>
              </a:lnSpc>
            </a:pPr>
            <a:r>
              <a:rPr lang="en-US" altLang="zh-CN" sz="2400" b="1" dirty="0">
                <a:latin typeface="微软雅黑" pitchFamily="34" charset="-122"/>
                <a:ea typeface="微软雅黑" pitchFamily="34" charset="-122"/>
              </a:rPr>
              <a:t>Frequent Security Threats</a:t>
            </a:r>
          </a:p>
          <a:p>
            <a:pPr>
              <a:lnSpc>
                <a:spcPct val="150000"/>
              </a:lnSpc>
            </a:pPr>
            <a:r>
              <a:rPr lang="en-US" altLang="zh-CN" sz="2400" b="1" dirty="0">
                <a:latin typeface="微软雅黑" pitchFamily="34" charset="-122"/>
                <a:ea typeface="微软雅黑" pitchFamily="34" charset="-122"/>
              </a:rPr>
              <a:t>Threats Countermeasures Best Practice</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Security Development Lifecycle</a:t>
            </a:r>
            <a:br>
              <a:rPr lang="en-US" altLang="zh-CN" sz="2800" dirty="0">
                <a:latin typeface="微软雅黑" pitchFamily="34" charset="-122"/>
                <a:ea typeface="微软雅黑" pitchFamily="34" charset="-122"/>
              </a:rPr>
            </a:br>
            <a:r>
              <a:rPr lang="en-US" altLang="zh-CN" sz="2800" dirty="0">
                <a:latin typeface="微软雅黑" pitchFamily="34" charset="-122"/>
                <a:ea typeface="微软雅黑" pitchFamily="34" charset="-122"/>
              </a:rPr>
              <a:t>(SDL)  Process Briefing (1)</a:t>
            </a:r>
            <a:endParaRPr lang="zh-CN" altLang="en-US" sz="2800" dirty="0">
              <a:latin typeface="微软雅黑" pitchFamily="34" charset="-122"/>
              <a:ea typeface="微软雅黑" pitchFamily="34" charset="-122"/>
            </a:endParaRPr>
          </a:p>
        </p:txBody>
      </p:sp>
      <p:sp>
        <p:nvSpPr>
          <p:cNvPr id="8" name="内容占位符 7"/>
          <p:cNvSpPr>
            <a:spLocks noGrp="1"/>
          </p:cNvSpPr>
          <p:nvPr>
            <p:ph idx="1"/>
          </p:nvPr>
        </p:nvSpPr>
        <p:spPr>
          <a:xfrm>
            <a:off x="433450" y="3758541"/>
            <a:ext cx="8229600" cy="2642259"/>
          </a:xfrm>
        </p:spPr>
        <p:txBody>
          <a:bodyPr/>
          <a:lstStyle/>
          <a:p>
            <a:r>
              <a:rPr lang="en-US" altLang="zh-CN" sz="2400" b="1" kern="1200" dirty="0">
                <a:latin typeface="微软雅黑" pitchFamily="34" charset="-122"/>
                <a:ea typeface="微软雅黑" pitchFamily="34" charset="-122"/>
              </a:rPr>
              <a:t>Pre-SDL Requirements: Security Training</a:t>
            </a:r>
          </a:p>
          <a:p>
            <a:pPr>
              <a:buNone/>
            </a:pPr>
            <a:r>
              <a:rPr lang="en-US" altLang="zh-CN" kern="1200" dirty="0">
                <a:latin typeface="微软雅黑" pitchFamily="34" charset="-122"/>
                <a:ea typeface="微软雅黑" pitchFamily="34" charset="-122"/>
              </a:rPr>
              <a:t>	</a:t>
            </a:r>
            <a:r>
              <a:rPr lang="en-US" altLang="zh-CN" sz="2000" kern="1200" dirty="0">
                <a:latin typeface="微软雅黑" pitchFamily="34" charset="-122"/>
                <a:ea typeface="微软雅黑" pitchFamily="34" charset="-122"/>
              </a:rPr>
              <a:t>Security training is the opportunity for members of software development teams to receive appropriate training to stay informed about security basics and recent trends in security and privacy.</a:t>
            </a:r>
          </a:p>
          <a:p>
            <a:pPr lvl="1"/>
            <a:r>
              <a:rPr lang="en-US" altLang="zh-CN" sz="2000" kern="1200" dirty="0">
                <a:latin typeface="微软雅黑" pitchFamily="34" charset="-122"/>
                <a:ea typeface="微软雅黑" pitchFamily="34" charset="-122"/>
              </a:rPr>
              <a:t>Core training</a:t>
            </a:r>
          </a:p>
          <a:p>
            <a:endParaRPr lang="zh-CN" altLang="zh-CN" kern="1200"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grpSp>
        <p:nvGrpSpPr>
          <p:cNvPr id="24" name="组合 23"/>
          <p:cNvGrpSpPr/>
          <p:nvPr/>
        </p:nvGrpSpPr>
        <p:grpSpPr>
          <a:xfrm>
            <a:off x="454477" y="1174173"/>
            <a:ext cx="8417368" cy="2174674"/>
            <a:chOff x="454477" y="1174173"/>
            <a:chExt cx="8417368" cy="2174674"/>
          </a:xfrm>
        </p:grpSpPr>
        <p:pic>
          <p:nvPicPr>
            <p:cNvPr id="54274" name="Picture 2"/>
            <p:cNvPicPr>
              <a:picLocks noChangeAspect="1" noChangeArrowheads="1"/>
            </p:cNvPicPr>
            <p:nvPr/>
          </p:nvPicPr>
          <p:blipFill>
            <a:blip r:embed="rId3" cstate="print"/>
            <a:srcRect/>
            <a:stretch>
              <a:fillRect/>
            </a:stretch>
          </p:blipFill>
          <p:spPr bwMode="auto">
            <a:xfrm>
              <a:off x="454477" y="1869443"/>
              <a:ext cx="8417368" cy="1479404"/>
            </a:xfrm>
            <a:prstGeom prst="rect">
              <a:avLst/>
            </a:prstGeom>
            <a:noFill/>
            <a:ln w="9525">
              <a:noFill/>
              <a:miter lim="800000"/>
              <a:headEnd/>
              <a:tailEnd/>
            </a:ln>
          </p:spPr>
        </p:pic>
        <p:pic>
          <p:nvPicPr>
            <p:cNvPr id="54277" name="Picture 5"/>
            <p:cNvPicPr>
              <a:picLocks noChangeAspect="1" noChangeArrowheads="1"/>
            </p:cNvPicPr>
            <p:nvPr/>
          </p:nvPicPr>
          <p:blipFill>
            <a:blip r:embed="rId4" cstate="print"/>
            <a:srcRect/>
            <a:stretch>
              <a:fillRect/>
            </a:stretch>
          </p:blipFill>
          <p:spPr bwMode="auto">
            <a:xfrm>
              <a:off x="702126" y="1186047"/>
              <a:ext cx="685800" cy="685800"/>
            </a:xfrm>
            <a:prstGeom prst="rect">
              <a:avLst/>
            </a:prstGeom>
            <a:noFill/>
            <a:ln w="9525">
              <a:noFill/>
              <a:miter lim="800000"/>
              <a:headEnd/>
              <a:tailEnd/>
            </a:ln>
          </p:spPr>
        </p:pic>
        <p:pic>
          <p:nvPicPr>
            <p:cNvPr id="54278" name="Picture 6"/>
            <p:cNvPicPr>
              <a:picLocks noChangeAspect="1" noChangeArrowheads="1"/>
            </p:cNvPicPr>
            <p:nvPr/>
          </p:nvPicPr>
          <p:blipFill>
            <a:blip r:embed="rId5" cstate="print"/>
            <a:srcRect/>
            <a:stretch>
              <a:fillRect/>
            </a:stretch>
          </p:blipFill>
          <p:spPr bwMode="auto">
            <a:xfrm>
              <a:off x="1901534" y="1186047"/>
              <a:ext cx="685800" cy="685800"/>
            </a:xfrm>
            <a:prstGeom prst="rect">
              <a:avLst/>
            </a:prstGeom>
            <a:noFill/>
            <a:ln w="9525">
              <a:noFill/>
              <a:miter lim="800000"/>
              <a:headEnd/>
              <a:tailEnd/>
            </a:ln>
          </p:spPr>
        </p:pic>
        <p:pic>
          <p:nvPicPr>
            <p:cNvPr id="54279" name="Picture 7"/>
            <p:cNvPicPr>
              <a:picLocks noChangeAspect="1" noChangeArrowheads="1"/>
            </p:cNvPicPr>
            <p:nvPr/>
          </p:nvPicPr>
          <p:blipFill>
            <a:blip r:embed="rId6" cstate="print"/>
            <a:srcRect/>
            <a:stretch>
              <a:fillRect/>
            </a:stretch>
          </p:blipFill>
          <p:spPr bwMode="auto">
            <a:xfrm>
              <a:off x="3041567" y="1186056"/>
              <a:ext cx="685800" cy="685800"/>
            </a:xfrm>
            <a:prstGeom prst="rect">
              <a:avLst/>
            </a:prstGeom>
            <a:noFill/>
            <a:ln w="9525">
              <a:noFill/>
              <a:miter lim="800000"/>
              <a:headEnd/>
              <a:tailEnd/>
            </a:ln>
          </p:spPr>
        </p:pic>
        <p:pic>
          <p:nvPicPr>
            <p:cNvPr id="54280" name="Picture 8"/>
            <p:cNvPicPr>
              <a:picLocks noChangeAspect="1" noChangeArrowheads="1"/>
            </p:cNvPicPr>
            <p:nvPr/>
          </p:nvPicPr>
          <p:blipFill>
            <a:blip r:embed="rId7" cstate="print"/>
            <a:srcRect/>
            <a:stretch>
              <a:fillRect/>
            </a:stretch>
          </p:blipFill>
          <p:spPr bwMode="auto">
            <a:xfrm>
              <a:off x="4240975" y="1186048"/>
              <a:ext cx="685800" cy="685800"/>
            </a:xfrm>
            <a:prstGeom prst="rect">
              <a:avLst/>
            </a:prstGeom>
            <a:noFill/>
            <a:ln w="9525">
              <a:noFill/>
              <a:miter lim="800000"/>
              <a:headEnd/>
              <a:tailEnd/>
            </a:ln>
          </p:spPr>
        </p:pic>
        <p:pic>
          <p:nvPicPr>
            <p:cNvPr id="54282" name="Picture 10"/>
            <p:cNvPicPr>
              <a:picLocks noChangeAspect="1" noChangeArrowheads="1"/>
            </p:cNvPicPr>
            <p:nvPr/>
          </p:nvPicPr>
          <p:blipFill>
            <a:blip r:embed="rId8" cstate="print"/>
            <a:srcRect/>
            <a:stretch>
              <a:fillRect/>
            </a:stretch>
          </p:blipFill>
          <p:spPr bwMode="auto">
            <a:xfrm>
              <a:off x="5392882" y="1186047"/>
              <a:ext cx="685800" cy="685800"/>
            </a:xfrm>
            <a:prstGeom prst="rect">
              <a:avLst/>
            </a:prstGeom>
            <a:noFill/>
            <a:ln w="9525">
              <a:noFill/>
              <a:miter lim="800000"/>
              <a:headEnd/>
              <a:tailEnd/>
            </a:ln>
          </p:spPr>
        </p:pic>
        <p:pic>
          <p:nvPicPr>
            <p:cNvPr id="54283" name="Picture 11"/>
            <p:cNvPicPr>
              <a:picLocks noChangeAspect="1" noChangeArrowheads="1"/>
            </p:cNvPicPr>
            <p:nvPr/>
          </p:nvPicPr>
          <p:blipFill>
            <a:blip r:embed="rId9" cstate="print"/>
            <a:srcRect/>
            <a:stretch>
              <a:fillRect/>
            </a:stretch>
          </p:blipFill>
          <p:spPr bwMode="auto">
            <a:xfrm>
              <a:off x="6532913" y="1186047"/>
              <a:ext cx="685800" cy="685800"/>
            </a:xfrm>
            <a:prstGeom prst="rect">
              <a:avLst/>
            </a:prstGeom>
            <a:noFill/>
            <a:ln w="9525">
              <a:noFill/>
              <a:miter lim="800000"/>
              <a:headEnd/>
              <a:tailEnd/>
            </a:ln>
          </p:spPr>
        </p:pic>
        <p:pic>
          <p:nvPicPr>
            <p:cNvPr id="54284" name="Picture 12"/>
            <p:cNvPicPr>
              <a:picLocks noChangeAspect="1" noChangeArrowheads="1"/>
            </p:cNvPicPr>
            <p:nvPr/>
          </p:nvPicPr>
          <p:blipFill>
            <a:blip r:embed="rId10" cstate="print"/>
            <a:srcRect/>
            <a:stretch>
              <a:fillRect/>
            </a:stretch>
          </p:blipFill>
          <p:spPr bwMode="auto">
            <a:xfrm>
              <a:off x="7744196" y="1174173"/>
              <a:ext cx="685800" cy="685800"/>
            </a:xfrm>
            <a:prstGeom prst="rect">
              <a:avLst/>
            </a:prstGeom>
            <a:noFill/>
            <a:ln w="9525">
              <a:noFill/>
              <a:miter lim="800000"/>
              <a:headEnd/>
              <a:tailEnd/>
            </a:ln>
          </p:spPr>
        </p:pic>
      </p:grpSp>
      <p:sp>
        <p:nvSpPr>
          <p:cNvPr id="13" name="上箭头 12"/>
          <p:cNvSpPr/>
          <p:nvPr/>
        </p:nvSpPr>
        <p:spPr bwMode="auto">
          <a:xfrm>
            <a:off x="760022" y="3159873"/>
            <a:ext cx="463137" cy="449878"/>
          </a:xfrm>
          <a:prstGeom prst="upArrow">
            <a:avLst>
              <a:gd name="adj1" fmla="val 50000"/>
              <a:gd name="adj2" fmla="val 50000"/>
            </a:avLst>
          </a:prstGeom>
          <a:solidFill>
            <a:srgbClr val="FF0000"/>
          </a:solidFill>
          <a:ln w="6350" cap="flat" cmpd="sng" algn="ctr">
            <a:noFill/>
            <a:prstDash val="solid"/>
            <a:round/>
            <a:headEnd type="none" w="med" len="med"/>
            <a:tailEnd type="none" w="med" len="med"/>
          </a:ln>
          <a:effectLst>
            <a:outerShdw dist="35921" dir="2700000" algn="ctr" rotWithShape="0">
              <a:schemeClr val="bg2"/>
            </a:outerShdw>
          </a:effectLst>
        </p:spPr>
        <p:txBody>
          <a:bodyPr vert="horz" wrap="square" lIns="0" tIns="0" rIns="0" bIns="0" numCol="1" rtlCol="0" anchor="ctr" anchorCtr="0" compatLnSpc="1">
            <a:prstTxWarp prst="textNoShape">
              <a:avLst/>
            </a:prstTxWarp>
            <a:spAutoFit/>
          </a:bodyPr>
          <a:lstStyle/>
          <a:p>
            <a:pPr marL="254000" marR="0" indent="-254000" algn="ctr" defTabSz="847725" rtl="0" eaLnBrk="0" fontAlgn="base" latinLnBrk="0" hangingPunct="0">
              <a:lnSpc>
                <a:spcPct val="100000"/>
              </a:lnSpc>
              <a:spcBef>
                <a:spcPct val="0"/>
              </a:spcBef>
              <a:spcAft>
                <a:spcPct val="0"/>
              </a:spcAft>
              <a:buClrTx/>
              <a:buSzTx/>
              <a:buFontTx/>
              <a:buNone/>
              <a:tabLst/>
            </a:pPr>
            <a:endParaRPr kumimoji="0" lang="zh-CN" altLang="en-US" sz="2200" b="0" i="0" u="none" strike="noStrike" cap="none" normalizeH="0" baseline="0">
              <a:ln>
                <a:noFill/>
              </a:ln>
              <a:solidFill>
                <a:schemeClr val="tx1"/>
              </a:solidFill>
              <a:effectLst/>
              <a:latin typeface="微软雅黑" pitchFamily="34" charset="-122"/>
              <a:ea typeface="微软雅黑" pitchFamily="34" charset="-122"/>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Security Development Lifecycle</a:t>
            </a:r>
            <a:br>
              <a:rPr lang="en-US" altLang="zh-CN" sz="2800" dirty="0">
                <a:latin typeface="微软雅黑" pitchFamily="34" charset="-122"/>
                <a:ea typeface="微软雅黑" pitchFamily="34" charset="-122"/>
              </a:rPr>
            </a:br>
            <a:r>
              <a:rPr lang="en-US" altLang="zh-CN" sz="2800" dirty="0">
                <a:latin typeface="微软雅黑" pitchFamily="34" charset="-122"/>
                <a:ea typeface="微软雅黑" pitchFamily="34" charset="-122"/>
              </a:rPr>
              <a:t>(SDL)  Process Briefing (2)</a:t>
            </a:r>
            <a:endParaRPr lang="zh-CN" altLang="en-US" sz="2800" dirty="0">
              <a:latin typeface="微软雅黑" pitchFamily="34" charset="-122"/>
              <a:ea typeface="微软雅黑" pitchFamily="34" charset="-122"/>
            </a:endParaRPr>
          </a:p>
        </p:txBody>
      </p:sp>
      <p:sp>
        <p:nvSpPr>
          <p:cNvPr id="8" name="内容占位符 7"/>
          <p:cNvSpPr>
            <a:spLocks noGrp="1"/>
          </p:cNvSpPr>
          <p:nvPr>
            <p:ph idx="1"/>
          </p:nvPr>
        </p:nvSpPr>
        <p:spPr>
          <a:xfrm>
            <a:off x="433450" y="3758541"/>
            <a:ext cx="8229600" cy="2642259"/>
          </a:xfrm>
        </p:spPr>
        <p:txBody>
          <a:bodyPr/>
          <a:lstStyle/>
          <a:p>
            <a:r>
              <a:rPr lang="en-US" altLang="zh-CN" sz="2400" b="1" kern="1200" dirty="0">
                <a:latin typeface="微软雅黑" pitchFamily="34" charset="-122"/>
                <a:ea typeface="微软雅黑" pitchFamily="34" charset="-122"/>
              </a:rPr>
              <a:t>Phase 1: Requirements</a:t>
            </a:r>
          </a:p>
          <a:p>
            <a:pPr>
              <a:buNone/>
            </a:pPr>
            <a:r>
              <a:rPr lang="en-US" altLang="zh-CN" sz="2000" kern="1200" dirty="0">
                <a:latin typeface="微软雅黑" pitchFamily="34" charset="-122"/>
                <a:ea typeface="微软雅黑" pitchFamily="34" charset="-122"/>
              </a:rPr>
              <a:t>	The requirements phase is the opportunity for the product team to consider how to best integrate security into the development process, identify key security objectives, and maximize software security while minimizing disruption to customer usability, plans, and schedules. </a:t>
            </a:r>
          </a:p>
          <a:p>
            <a:pPr lvl="1"/>
            <a:r>
              <a:rPr lang="en-US" altLang="zh-CN" sz="2000" kern="1200" dirty="0">
                <a:latin typeface="微软雅黑" pitchFamily="34" charset="-122"/>
                <a:ea typeface="微软雅黑" pitchFamily="34" charset="-122"/>
              </a:rPr>
              <a:t>Analyze security and privacy risk</a:t>
            </a:r>
          </a:p>
          <a:p>
            <a:pPr lvl="1"/>
            <a:r>
              <a:rPr lang="en-US" altLang="zh-CN" sz="2000" kern="1200" dirty="0">
                <a:latin typeface="微软雅黑" pitchFamily="34" charset="-122"/>
                <a:ea typeface="微软雅黑" pitchFamily="34" charset="-122"/>
              </a:rPr>
              <a:t>Define quality gates</a:t>
            </a:r>
            <a:endParaRPr lang="zh-CN" altLang="zh-CN" kern="1200"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grpSp>
        <p:nvGrpSpPr>
          <p:cNvPr id="9" name="组合 8"/>
          <p:cNvGrpSpPr/>
          <p:nvPr/>
        </p:nvGrpSpPr>
        <p:grpSpPr>
          <a:xfrm>
            <a:off x="454477" y="1174173"/>
            <a:ext cx="8417368" cy="2174674"/>
            <a:chOff x="454477" y="1174173"/>
            <a:chExt cx="8417368" cy="2174674"/>
          </a:xfrm>
        </p:grpSpPr>
        <p:pic>
          <p:nvPicPr>
            <p:cNvPr id="10" name="Picture 2"/>
            <p:cNvPicPr>
              <a:picLocks noChangeAspect="1" noChangeArrowheads="1"/>
            </p:cNvPicPr>
            <p:nvPr/>
          </p:nvPicPr>
          <p:blipFill>
            <a:blip r:embed="rId3" cstate="print"/>
            <a:srcRect/>
            <a:stretch>
              <a:fillRect/>
            </a:stretch>
          </p:blipFill>
          <p:spPr bwMode="auto">
            <a:xfrm>
              <a:off x="454477" y="1869443"/>
              <a:ext cx="8417368" cy="1479404"/>
            </a:xfrm>
            <a:prstGeom prst="rect">
              <a:avLst/>
            </a:prstGeom>
            <a:noFill/>
            <a:ln w="9525">
              <a:noFill/>
              <a:miter lim="800000"/>
              <a:headEnd/>
              <a:tailEnd/>
            </a:ln>
          </p:spPr>
        </p:pic>
        <p:pic>
          <p:nvPicPr>
            <p:cNvPr id="11" name="Picture 5"/>
            <p:cNvPicPr>
              <a:picLocks noChangeAspect="1" noChangeArrowheads="1"/>
            </p:cNvPicPr>
            <p:nvPr/>
          </p:nvPicPr>
          <p:blipFill>
            <a:blip r:embed="rId4" cstate="print"/>
            <a:srcRect/>
            <a:stretch>
              <a:fillRect/>
            </a:stretch>
          </p:blipFill>
          <p:spPr bwMode="auto">
            <a:xfrm>
              <a:off x="702126" y="1186047"/>
              <a:ext cx="685800" cy="685800"/>
            </a:xfrm>
            <a:prstGeom prst="rect">
              <a:avLst/>
            </a:prstGeom>
            <a:noFill/>
            <a:ln w="9525">
              <a:noFill/>
              <a:miter lim="800000"/>
              <a:headEnd/>
              <a:tailEnd/>
            </a:ln>
          </p:spPr>
        </p:pic>
        <p:pic>
          <p:nvPicPr>
            <p:cNvPr id="12" name="Picture 6"/>
            <p:cNvPicPr>
              <a:picLocks noChangeAspect="1" noChangeArrowheads="1"/>
            </p:cNvPicPr>
            <p:nvPr/>
          </p:nvPicPr>
          <p:blipFill>
            <a:blip r:embed="rId5" cstate="print"/>
            <a:srcRect/>
            <a:stretch>
              <a:fillRect/>
            </a:stretch>
          </p:blipFill>
          <p:spPr bwMode="auto">
            <a:xfrm>
              <a:off x="1901534" y="1186047"/>
              <a:ext cx="685800" cy="685800"/>
            </a:xfrm>
            <a:prstGeom prst="rect">
              <a:avLst/>
            </a:prstGeom>
            <a:noFill/>
            <a:ln w="9525">
              <a:noFill/>
              <a:miter lim="800000"/>
              <a:headEnd/>
              <a:tailEnd/>
            </a:ln>
          </p:spPr>
        </p:pic>
        <p:pic>
          <p:nvPicPr>
            <p:cNvPr id="14" name="Picture 7"/>
            <p:cNvPicPr>
              <a:picLocks noChangeAspect="1" noChangeArrowheads="1"/>
            </p:cNvPicPr>
            <p:nvPr/>
          </p:nvPicPr>
          <p:blipFill>
            <a:blip r:embed="rId6" cstate="print"/>
            <a:srcRect/>
            <a:stretch>
              <a:fillRect/>
            </a:stretch>
          </p:blipFill>
          <p:spPr bwMode="auto">
            <a:xfrm>
              <a:off x="3041567" y="1186056"/>
              <a:ext cx="685800" cy="685800"/>
            </a:xfrm>
            <a:prstGeom prst="rect">
              <a:avLst/>
            </a:prstGeom>
            <a:noFill/>
            <a:ln w="9525">
              <a:noFill/>
              <a:miter lim="800000"/>
              <a:headEnd/>
              <a:tailEnd/>
            </a:ln>
          </p:spPr>
        </p:pic>
        <p:pic>
          <p:nvPicPr>
            <p:cNvPr id="15" name="Picture 8"/>
            <p:cNvPicPr>
              <a:picLocks noChangeAspect="1" noChangeArrowheads="1"/>
            </p:cNvPicPr>
            <p:nvPr/>
          </p:nvPicPr>
          <p:blipFill>
            <a:blip r:embed="rId7" cstate="print"/>
            <a:srcRect/>
            <a:stretch>
              <a:fillRect/>
            </a:stretch>
          </p:blipFill>
          <p:spPr bwMode="auto">
            <a:xfrm>
              <a:off x="4240975" y="1186048"/>
              <a:ext cx="685800" cy="685800"/>
            </a:xfrm>
            <a:prstGeom prst="rect">
              <a:avLst/>
            </a:prstGeom>
            <a:noFill/>
            <a:ln w="9525">
              <a:noFill/>
              <a:miter lim="800000"/>
              <a:headEnd/>
              <a:tailEnd/>
            </a:ln>
          </p:spPr>
        </p:pic>
        <p:pic>
          <p:nvPicPr>
            <p:cNvPr id="16" name="Picture 10"/>
            <p:cNvPicPr>
              <a:picLocks noChangeAspect="1" noChangeArrowheads="1"/>
            </p:cNvPicPr>
            <p:nvPr/>
          </p:nvPicPr>
          <p:blipFill>
            <a:blip r:embed="rId8" cstate="print"/>
            <a:srcRect/>
            <a:stretch>
              <a:fillRect/>
            </a:stretch>
          </p:blipFill>
          <p:spPr bwMode="auto">
            <a:xfrm>
              <a:off x="5392882" y="1186047"/>
              <a:ext cx="685800" cy="685800"/>
            </a:xfrm>
            <a:prstGeom prst="rect">
              <a:avLst/>
            </a:prstGeom>
            <a:noFill/>
            <a:ln w="9525">
              <a:noFill/>
              <a:miter lim="800000"/>
              <a:headEnd/>
              <a:tailEnd/>
            </a:ln>
          </p:spPr>
        </p:pic>
        <p:pic>
          <p:nvPicPr>
            <p:cNvPr id="17" name="Picture 11"/>
            <p:cNvPicPr>
              <a:picLocks noChangeAspect="1" noChangeArrowheads="1"/>
            </p:cNvPicPr>
            <p:nvPr/>
          </p:nvPicPr>
          <p:blipFill>
            <a:blip r:embed="rId9" cstate="print"/>
            <a:srcRect/>
            <a:stretch>
              <a:fillRect/>
            </a:stretch>
          </p:blipFill>
          <p:spPr bwMode="auto">
            <a:xfrm>
              <a:off x="6532913" y="1186047"/>
              <a:ext cx="685800" cy="685800"/>
            </a:xfrm>
            <a:prstGeom prst="rect">
              <a:avLst/>
            </a:prstGeom>
            <a:noFill/>
            <a:ln w="9525">
              <a:noFill/>
              <a:miter lim="800000"/>
              <a:headEnd/>
              <a:tailEnd/>
            </a:ln>
          </p:spPr>
        </p:pic>
        <p:pic>
          <p:nvPicPr>
            <p:cNvPr id="18" name="Picture 12"/>
            <p:cNvPicPr>
              <a:picLocks noChangeAspect="1" noChangeArrowheads="1"/>
            </p:cNvPicPr>
            <p:nvPr/>
          </p:nvPicPr>
          <p:blipFill>
            <a:blip r:embed="rId10" cstate="print"/>
            <a:srcRect/>
            <a:stretch>
              <a:fillRect/>
            </a:stretch>
          </p:blipFill>
          <p:spPr bwMode="auto">
            <a:xfrm>
              <a:off x="7744196" y="1174173"/>
              <a:ext cx="685800" cy="685800"/>
            </a:xfrm>
            <a:prstGeom prst="rect">
              <a:avLst/>
            </a:prstGeom>
            <a:noFill/>
            <a:ln w="9525">
              <a:noFill/>
              <a:miter lim="800000"/>
              <a:headEnd/>
              <a:tailEnd/>
            </a:ln>
          </p:spPr>
        </p:pic>
      </p:grpSp>
      <p:sp>
        <p:nvSpPr>
          <p:cNvPr id="13" name="上箭头 12"/>
          <p:cNvSpPr/>
          <p:nvPr/>
        </p:nvSpPr>
        <p:spPr bwMode="auto">
          <a:xfrm>
            <a:off x="1971272" y="3159873"/>
            <a:ext cx="463137" cy="449878"/>
          </a:xfrm>
          <a:prstGeom prst="upArrow">
            <a:avLst>
              <a:gd name="adj1" fmla="val 50000"/>
              <a:gd name="adj2" fmla="val 50000"/>
            </a:avLst>
          </a:prstGeom>
          <a:solidFill>
            <a:srgbClr val="FF0000"/>
          </a:solidFill>
          <a:ln w="6350" cap="flat" cmpd="sng" algn="ctr">
            <a:noFill/>
            <a:prstDash val="solid"/>
            <a:round/>
            <a:headEnd type="none" w="med" len="med"/>
            <a:tailEnd type="none" w="med" len="med"/>
          </a:ln>
          <a:effectLst>
            <a:outerShdw dist="35921" dir="2700000" algn="ctr" rotWithShape="0">
              <a:schemeClr val="bg2"/>
            </a:outerShdw>
          </a:effectLst>
        </p:spPr>
        <p:txBody>
          <a:bodyPr vert="horz" wrap="square" lIns="0" tIns="0" rIns="0" bIns="0" numCol="1" rtlCol="0" anchor="ctr" anchorCtr="0" compatLnSpc="1">
            <a:prstTxWarp prst="textNoShape">
              <a:avLst/>
            </a:prstTxWarp>
            <a:spAutoFit/>
          </a:bodyPr>
          <a:lstStyle/>
          <a:p>
            <a:pPr marL="254000" marR="0" indent="-254000" algn="ctr" defTabSz="847725" rtl="0" eaLnBrk="0" fontAlgn="base" latinLnBrk="0" hangingPunct="0">
              <a:lnSpc>
                <a:spcPct val="100000"/>
              </a:lnSpc>
              <a:spcBef>
                <a:spcPct val="0"/>
              </a:spcBef>
              <a:spcAft>
                <a:spcPct val="0"/>
              </a:spcAft>
              <a:buClrTx/>
              <a:buSzTx/>
              <a:buFontTx/>
              <a:buNone/>
              <a:tabLst/>
            </a:pPr>
            <a:endParaRPr kumimoji="0" lang="zh-CN" altLang="en-US" sz="2200" b="0" i="0" u="none" strike="noStrike" cap="none" normalizeH="0" baseline="0">
              <a:ln>
                <a:noFill/>
              </a:ln>
              <a:solidFill>
                <a:schemeClr val="tx1"/>
              </a:solidFill>
              <a:effectLst/>
              <a:latin typeface="微软雅黑" pitchFamily="34" charset="-122"/>
              <a:ea typeface="微软雅黑" pitchFamily="34" charset="-122"/>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Security Development Lifecycle</a:t>
            </a:r>
            <a:br>
              <a:rPr lang="en-US" altLang="zh-CN" sz="2800" dirty="0">
                <a:latin typeface="微软雅黑" pitchFamily="34" charset="-122"/>
                <a:ea typeface="微软雅黑" pitchFamily="34" charset="-122"/>
              </a:rPr>
            </a:br>
            <a:r>
              <a:rPr lang="en-US" altLang="zh-CN" sz="2800" dirty="0">
                <a:latin typeface="微软雅黑" pitchFamily="34" charset="-122"/>
                <a:ea typeface="微软雅黑" pitchFamily="34" charset="-122"/>
              </a:rPr>
              <a:t>(SDL)  Process Briefing (3)</a:t>
            </a:r>
            <a:endParaRPr lang="zh-CN" altLang="en-US" sz="2800" dirty="0">
              <a:latin typeface="微软雅黑" pitchFamily="34" charset="-122"/>
              <a:ea typeface="微软雅黑" pitchFamily="34" charset="-122"/>
            </a:endParaRPr>
          </a:p>
        </p:txBody>
      </p:sp>
      <p:sp>
        <p:nvSpPr>
          <p:cNvPr id="8" name="内容占位符 7"/>
          <p:cNvSpPr>
            <a:spLocks noGrp="1"/>
          </p:cNvSpPr>
          <p:nvPr>
            <p:ph idx="1"/>
          </p:nvPr>
        </p:nvSpPr>
        <p:spPr>
          <a:xfrm>
            <a:off x="433450" y="3758541"/>
            <a:ext cx="8229600" cy="2642259"/>
          </a:xfrm>
        </p:spPr>
        <p:txBody>
          <a:bodyPr/>
          <a:lstStyle/>
          <a:p>
            <a:r>
              <a:rPr lang="en-US" altLang="zh-CN" sz="2400" b="1" kern="1200" dirty="0">
                <a:latin typeface="微软雅黑" pitchFamily="34" charset="-122"/>
                <a:ea typeface="微软雅黑" pitchFamily="34" charset="-122"/>
              </a:rPr>
              <a:t>Phase 2: Design</a:t>
            </a:r>
          </a:p>
          <a:p>
            <a:pPr>
              <a:buNone/>
            </a:pPr>
            <a:r>
              <a:rPr lang="en-US" altLang="zh-CN" sz="2400" kern="1200" dirty="0">
                <a:latin typeface="微软雅黑" pitchFamily="34" charset="-122"/>
                <a:ea typeface="微软雅黑" pitchFamily="34" charset="-122"/>
              </a:rPr>
              <a:t>	</a:t>
            </a:r>
            <a:r>
              <a:rPr lang="en-US" altLang="zh-CN" sz="2000" kern="1200" dirty="0">
                <a:latin typeface="微软雅黑" pitchFamily="34" charset="-122"/>
                <a:ea typeface="微软雅黑" pitchFamily="34" charset="-122"/>
              </a:rPr>
              <a:t>The design phase identifies the overall requirements and structure for the software and establishes design best practices.</a:t>
            </a:r>
          </a:p>
          <a:p>
            <a:pPr lvl="1"/>
            <a:r>
              <a:rPr lang="en-US" altLang="zh-CN" sz="2000" kern="1200" dirty="0">
                <a:latin typeface="微软雅黑" pitchFamily="34" charset="-122"/>
                <a:ea typeface="微软雅黑" pitchFamily="34" charset="-122"/>
              </a:rPr>
              <a:t>Threat modeling</a:t>
            </a:r>
          </a:p>
          <a:p>
            <a:pPr lvl="1"/>
            <a:r>
              <a:rPr lang="en-US" altLang="zh-CN" sz="2000" kern="1200" dirty="0">
                <a:latin typeface="微软雅黑" pitchFamily="34" charset="-122"/>
                <a:ea typeface="微软雅黑" pitchFamily="34" charset="-122"/>
              </a:rPr>
              <a:t>Attack surface analysis</a:t>
            </a:r>
          </a:p>
          <a:p>
            <a:endParaRPr lang="zh-CN" altLang="en-US" dirty="0">
              <a:latin typeface="微软雅黑" pitchFamily="34" charset="-122"/>
              <a:ea typeface="微软雅黑" pitchFamily="34" charset="-122"/>
            </a:endParaRPr>
          </a:p>
        </p:txBody>
      </p:sp>
      <p:grpSp>
        <p:nvGrpSpPr>
          <p:cNvPr id="9" name="组合 8"/>
          <p:cNvGrpSpPr/>
          <p:nvPr/>
        </p:nvGrpSpPr>
        <p:grpSpPr>
          <a:xfrm>
            <a:off x="454477" y="1174173"/>
            <a:ext cx="8417368" cy="2174674"/>
            <a:chOff x="454477" y="1174173"/>
            <a:chExt cx="8417368" cy="2174674"/>
          </a:xfrm>
        </p:grpSpPr>
        <p:pic>
          <p:nvPicPr>
            <p:cNvPr id="10" name="Picture 2"/>
            <p:cNvPicPr>
              <a:picLocks noChangeAspect="1" noChangeArrowheads="1"/>
            </p:cNvPicPr>
            <p:nvPr/>
          </p:nvPicPr>
          <p:blipFill>
            <a:blip r:embed="rId3" cstate="print"/>
            <a:srcRect/>
            <a:stretch>
              <a:fillRect/>
            </a:stretch>
          </p:blipFill>
          <p:spPr bwMode="auto">
            <a:xfrm>
              <a:off x="454477" y="1869443"/>
              <a:ext cx="8417368" cy="1479404"/>
            </a:xfrm>
            <a:prstGeom prst="rect">
              <a:avLst/>
            </a:prstGeom>
            <a:noFill/>
            <a:ln w="9525">
              <a:noFill/>
              <a:miter lim="800000"/>
              <a:headEnd/>
              <a:tailEnd/>
            </a:ln>
          </p:spPr>
        </p:pic>
        <p:pic>
          <p:nvPicPr>
            <p:cNvPr id="11" name="Picture 5"/>
            <p:cNvPicPr>
              <a:picLocks noChangeAspect="1" noChangeArrowheads="1"/>
            </p:cNvPicPr>
            <p:nvPr/>
          </p:nvPicPr>
          <p:blipFill>
            <a:blip r:embed="rId4" cstate="print"/>
            <a:srcRect/>
            <a:stretch>
              <a:fillRect/>
            </a:stretch>
          </p:blipFill>
          <p:spPr bwMode="auto">
            <a:xfrm>
              <a:off x="702126" y="1186047"/>
              <a:ext cx="685800" cy="685800"/>
            </a:xfrm>
            <a:prstGeom prst="rect">
              <a:avLst/>
            </a:prstGeom>
            <a:noFill/>
            <a:ln w="9525">
              <a:noFill/>
              <a:miter lim="800000"/>
              <a:headEnd/>
              <a:tailEnd/>
            </a:ln>
          </p:spPr>
        </p:pic>
        <p:pic>
          <p:nvPicPr>
            <p:cNvPr id="12" name="Picture 6"/>
            <p:cNvPicPr>
              <a:picLocks noChangeAspect="1" noChangeArrowheads="1"/>
            </p:cNvPicPr>
            <p:nvPr/>
          </p:nvPicPr>
          <p:blipFill>
            <a:blip r:embed="rId5" cstate="print"/>
            <a:srcRect/>
            <a:stretch>
              <a:fillRect/>
            </a:stretch>
          </p:blipFill>
          <p:spPr bwMode="auto">
            <a:xfrm>
              <a:off x="1901534" y="1186047"/>
              <a:ext cx="685800" cy="685800"/>
            </a:xfrm>
            <a:prstGeom prst="rect">
              <a:avLst/>
            </a:prstGeom>
            <a:noFill/>
            <a:ln w="9525">
              <a:noFill/>
              <a:miter lim="800000"/>
              <a:headEnd/>
              <a:tailEnd/>
            </a:ln>
          </p:spPr>
        </p:pic>
        <p:pic>
          <p:nvPicPr>
            <p:cNvPr id="14" name="Picture 7"/>
            <p:cNvPicPr>
              <a:picLocks noChangeAspect="1" noChangeArrowheads="1"/>
            </p:cNvPicPr>
            <p:nvPr/>
          </p:nvPicPr>
          <p:blipFill>
            <a:blip r:embed="rId6" cstate="print"/>
            <a:srcRect/>
            <a:stretch>
              <a:fillRect/>
            </a:stretch>
          </p:blipFill>
          <p:spPr bwMode="auto">
            <a:xfrm>
              <a:off x="3041567" y="1186056"/>
              <a:ext cx="685800" cy="685800"/>
            </a:xfrm>
            <a:prstGeom prst="rect">
              <a:avLst/>
            </a:prstGeom>
            <a:noFill/>
            <a:ln w="9525">
              <a:noFill/>
              <a:miter lim="800000"/>
              <a:headEnd/>
              <a:tailEnd/>
            </a:ln>
          </p:spPr>
        </p:pic>
        <p:pic>
          <p:nvPicPr>
            <p:cNvPr id="15" name="Picture 8"/>
            <p:cNvPicPr>
              <a:picLocks noChangeAspect="1" noChangeArrowheads="1"/>
            </p:cNvPicPr>
            <p:nvPr/>
          </p:nvPicPr>
          <p:blipFill>
            <a:blip r:embed="rId7" cstate="print"/>
            <a:srcRect/>
            <a:stretch>
              <a:fillRect/>
            </a:stretch>
          </p:blipFill>
          <p:spPr bwMode="auto">
            <a:xfrm>
              <a:off x="4240975" y="1186048"/>
              <a:ext cx="685800" cy="685800"/>
            </a:xfrm>
            <a:prstGeom prst="rect">
              <a:avLst/>
            </a:prstGeom>
            <a:noFill/>
            <a:ln w="9525">
              <a:noFill/>
              <a:miter lim="800000"/>
              <a:headEnd/>
              <a:tailEnd/>
            </a:ln>
          </p:spPr>
        </p:pic>
        <p:pic>
          <p:nvPicPr>
            <p:cNvPr id="16" name="Picture 10"/>
            <p:cNvPicPr>
              <a:picLocks noChangeAspect="1" noChangeArrowheads="1"/>
            </p:cNvPicPr>
            <p:nvPr/>
          </p:nvPicPr>
          <p:blipFill>
            <a:blip r:embed="rId8" cstate="print"/>
            <a:srcRect/>
            <a:stretch>
              <a:fillRect/>
            </a:stretch>
          </p:blipFill>
          <p:spPr bwMode="auto">
            <a:xfrm>
              <a:off x="5392882" y="1186047"/>
              <a:ext cx="685800" cy="685800"/>
            </a:xfrm>
            <a:prstGeom prst="rect">
              <a:avLst/>
            </a:prstGeom>
            <a:noFill/>
            <a:ln w="9525">
              <a:noFill/>
              <a:miter lim="800000"/>
              <a:headEnd/>
              <a:tailEnd/>
            </a:ln>
          </p:spPr>
        </p:pic>
        <p:pic>
          <p:nvPicPr>
            <p:cNvPr id="17" name="Picture 11"/>
            <p:cNvPicPr>
              <a:picLocks noChangeAspect="1" noChangeArrowheads="1"/>
            </p:cNvPicPr>
            <p:nvPr/>
          </p:nvPicPr>
          <p:blipFill>
            <a:blip r:embed="rId9" cstate="print"/>
            <a:srcRect/>
            <a:stretch>
              <a:fillRect/>
            </a:stretch>
          </p:blipFill>
          <p:spPr bwMode="auto">
            <a:xfrm>
              <a:off x="6532913" y="1186047"/>
              <a:ext cx="685800" cy="685800"/>
            </a:xfrm>
            <a:prstGeom prst="rect">
              <a:avLst/>
            </a:prstGeom>
            <a:noFill/>
            <a:ln w="9525">
              <a:noFill/>
              <a:miter lim="800000"/>
              <a:headEnd/>
              <a:tailEnd/>
            </a:ln>
          </p:spPr>
        </p:pic>
        <p:pic>
          <p:nvPicPr>
            <p:cNvPr id="18" name="Picture 12"/>
            <p:cNvPicPr>
              <a:picLocks noChangeAspect="1" noChangeArrowheads="1"/>
            </p:cNvPicPr>
            <p:nvPr/>
          </p:nvPicPr>
          <p:blipFill>
            <a:blip r:embed="rId10" cstate="print"/>
            <a:srcRect/>
            <a:stretch>
              <a:fillRect/>
            </a:stretch>
          </p:blipFill>
          <p:spPr bwMode="auto">
            <a:xfrm>
              <a:off x="7744196" y="1174173"/>
              <a:ext cx="685800" cy="685800"/>
            </a:xfrm>
            <a:prstGeom prst="rect">
              <a:avLst/>
            </a:prstGeom>
            <a:noFill/>
            <a:ln w="9525">
              <a:noFill/>
              <a:miter lim="800000"/>
              <a:headEnd/>
              <a:tailEnd/>
            </a:ln>
          </p:spPr>
        </p:pic>
      </p:grpSp>
      <p:sp>
        <p:nvSpPr>
          <p:cNvPr id="13" name="上箭头 12"/>
          <p:cNvSpPr/>
          <p:nvPr/>
        </p:nvSpPr>
        <p:spPr bwMode="auto">
          <a:xfrm>
            <a:off x="3158772" y="3159873"/>
            <a:ext cx="463137" cy="449878"/>
          </a:xfrm>
          <a:prstGeom prst="upArrow">
            <a:avLst>
              <a:gd name="adj1" fmla="val 50000"/>
              <a:gd name="adj2" fmla="val 50000"/>
            </a:avLst>
          </a:prstGeom>
          <a:solidFill>
            <a:srgbClr val="FF0000"/>
          </a:solidFill>
          <a:ln w="6350" cap="flat" cmpd="sng" algn="ctr">
            <a:noFill/>
            <a:prstDash val="solid"/>
            <a:round/>
            <a:headEnd type="none" w="med" len="med"/>
            <a:tailEnd type="none" w="med" len="med"/>
          </a:ln>
          <a:effectLst>
            <a:outerShdw dist="35921" dir="2700000" algn="ctr" rotWithShape="0">
              <a:schemeClr val="bg2"/>
            </a:outerShdw>
          </a:effectLst>
        </p:spPr>
        <p:txBody>
          <a:bodyPr vert="horz" wrap="square" lIns="0" tIns="0" rIns="0" bIns="0" numCol="1" rtlCol="0" anchor="ctr" anchorCtr="0" compatLnSpc="1">
            <a:prstTxWarp prst="textNoShape">
              <a:avLst/>
            </a:prstTxWarp>
            <a:spAutoFit/>
          </a:bodyPr>
          <a:lstStyle/>
          <a:p>
            <a:pPr marL="254000" marR="0" indent="-254000" algn="ctr" defTabSz="847725" rtl="0" eaLnBrk="0" fontAlgn="base" latinLnBrk="0" hangingPunct="0">
              <a:lnSpc>
                <a:spcPct val="100000"/>
              </a:lnSpc>
              <a:spcBef>
                <a:spcPct val="0"/>
              </a:spcBef>
              <a:spcAft>
                <a:spcPct val="0"/>
              </a:spcAft>
              <a:buClrTx/>
              <a:buSzTx/>
              <a:buFontTx/>
              <a:buNone/>
              <a:tabLst/>
            </a:pPr>
            <a:endParaRPr kumimoji="0" lang="zh-CN" altLang="en-US" sz="2200" b="0" i="0" u="none" strike="noStrike" cap="none" normalizeH="0" baseline="0">
              <a:ln>
                <a:noFill/>
              </a:ln>
              <a:solidFill>
                <a:schemeClr val="tx1"/>
              </a:solidFill>
              <a:effectLst/>
              <a:latin typeface="微软雅黑" pitchFamily="34" charset="-122"/>
              <a:ea typeface="微软雅黑" pitchFamily="34" charset="-122"/>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Security Development Lifecycle</a:t>
            </a:r>
            <a:br>
              <a:rPr lang="en-US" altLang="zh-CN" sz="2800" dirty="0">
                <a:latin typeface="微软雅黑" pitchFamily="34" charset="-122"/>
                <a:ea typeface="微软雅黑" pitchFamily="34" charset="-122"/>
              </a:rPr>
            </a:br>
            <a:r>
              <a:rPr lang="en-US" altLang="zh-CN" sz="2800" dirty="0">
                <a:latin typeface="微软雅黑" pitchFamily="34" charset="-122"/>
                <a:ea typeface="微软雅黑" pitchFamily="34" charset="-122"/>
              </a:rPr>
              <a:t>(SDL)  Process Briefing (4)</a:t>
            </a:r>
            <a:endParaRPr lang="zh-CN" altLang="en-US" sz="2800" dirty="0">
              <a:latin typeface="微软雅黑" pitchFamily="34" charset="-122"/>
              <a:ea typeface="微软雅黑" pitchFamily="34" charset="-122"/>
            </a:endParaRPr>
          </a:p>
        </p:txBody>
      </p:sp>
      <p:sp>
        <p:nvSpPr>
          <p:cNvPr id="8" name="内容占位符 7"/>
          <p:cNvSpPr>
            <a:spLocks noGrp="1"/>
          </p:cNvSpPr>
          <p:nvPr>
            <p:ph idx="1"/>
          </p:nvPr>
        </p:nvSpPr>
        <p:spPr>
          <a:xfrm>
            <a:off x="433450" y="3758541"/>
            <a:ext cx="8229600" cy="2642259"/>
          </a:xfrm>
        </p:spPr>
        <p:txBody>
          <a:bodyPr/>
          <a:lstStyle/>
          <a:p>
            <a:r>
              <a:rPr lang="en-US" altLang="zh-CN" sz="2400" b="1" kern="1200" dirty="0">
                <a:latin typeface="微软雅黑" pitchFamily="34" charset="-122"/>
                <a:ea typeface="微软雅黑" pitchFamily="34" charset="-122"/>
              </a:rPr>
              <a:t>Phase 3: Implementation</a:t>
            </a:r>
            <a:br>
              <a:rPr lang="en-US" altLang="zh-CN" sz="2000" dirty="0">
                <a:latin typeface="微软雅黑" pitchFamily="34" charset="-122"/>
                <a:ea typeface="微软雅黑" pitchFamily="34" charset="-122"/>
              </a:rPr>
            </a:br>
            <a:r>
              <a:rPr lang="en-US" altLang="zh-CN" sz="2000" dirty="0">
                <a:latin typeface="微软雅黑" pitchFamily="34" charset="-122"/>
                <a:ea typeface="微软雅黑" pitchFamily="34" charset="-122"/>
              </a:rPr>
              <a:t>During the implementation phase, the product team establishes and follows best practices for development then enforces the best practices during software development.</a:t>
            </a:r>
          </a:p>
          <a:p>
            <a:pPr lvl="1"/>
            <a:r>
              <a:rPr lang="en-US" altLang="zh-CN" sz="2000" dirty="0">
                <a:latin typeface="微软雅黑" pitchFamily="34" charset="-122"/>
                <a:ea typeface="微软雅黑" pitchFamily="34" charset="-122"/>
              </a:rPr>
              <a:t>Specify tools </a:t>
            </a:r>
          </a:p>
          <a:p>
            <a:pPr lvl="1"/>
            <a:r>
              <a:rPr lang="en-US" altLang="zh-CN" sz="2000" dirty="0">
                <a:latin typeface="微软雅黑" pitchFamily="34" charset="-122"/>
                <a:ea typeface="微软雅黑" pitchFamily="34" charset="-122"/>
              </a:rPr>
              <a:t>Enforce banned functions </a:t>
            </a:r>
          </a:p>
          <a:p>
            <a:pPr lvl="1"/>
            <a:r>
              <a:rPr lang="en-US" altLang="zh-CN" sz="2000" dirty="0">
                <a:latin typeface="微软雅黑" pitchFamily="34" charset="-122"/>
                <a:ea typeface="微软雅黑" pitchFamily="34" charset="-122"/>
              </a:rPr>
              <a:t>Static analysis</a:t>
            </a:r>
          </a:p>
        </p:txBody>
      </p:sp>
      <p:grpSp>
        <p:nvGrpSpPr>
          <p:cNvPr id="9" name="组合 8"/>
          <p:cNvGrpSpPr/>
          <p:nvPr/>
        </p:nvGrpSpPr>
        <p:grpSpPr>
          <a:xfrm>
            <a:off x="454477" y="1174173"/>
            <a:ext cx="8417368" cy="2174674"/>
            <a:chOff x="454477" y="1174173"/>
            <a:chExt cx="8417368" cy="2174674"/>
          </a:xfrm>
        </p:grpSpPr>
        <p:pic>
          <p:nvPicPr>
            <p:cNvPr id="10" name="Picture 2"/>
            <p:cNvPicPr>
              <a:picLocks noChangeAspect="1" noChangeArrowheads="1"/>
            </p:cNvPicPr>
            <p:nvPr/>
          </p:nvPicPr>
          <p:blipFill>
            <a:blip r:embed="rId3" cstate="print"/>
            <a:srcRect/>
            <a:stretch>
              <a:fillRect/>
            </a:stretch>
          </p:blipFill>
          <p:spPr bwMode="auto">
            <a:xfrm>
              <a:off x="454477" y="1869443"/>
              <a:ext cx="8417368" cy="1479404"/>
            </a:xfrm>
            <a:prstGeom prst="rect">
              <a:avLst/>
            </a:prstGeom>
            <a:noFill/>
            <a:ln w="9525">
              <a:noFill/>
              <a:miter lim="800000"/>
              <a:headEnd/>
              <a:tailEnd/>
            </a:ln>
          </p:spPr>
        </p:pic>
        <p:pic>
          <p:nvPicPr>
            <p:cNvPr id="11" name="Picture 5"/>
            <p:cNvPicPr>
              <a:picLocks noChangeAspect="1" noChangeArrowheads="1"/>
            </p:cNvPicPr>
            <p:nvPr/>
          </p:nvPicPr>
          <p:blipFill>
            <a:blip r:embed="rId4" cstate="print"/>
            <a:srcRect/>
            <a:stretch>
              <a:fillRect/>
            </a:stretch>
          </p:blipFill>
          <p:spPr bwMode="auto">
            <a:xfrm>
              <a:off x="702126" y="1186047"/>
              <a:ext cx="685800" cy="685800"/>
            </a:xfrm>
            <a:prstGeom prst="rect">
              <a:avLst/>
            </a:prstGeom>
            <a:noFill/>
            <a:ln w="9525">
              <a:noFill/>
              <a:miter lim="800000"/>
              <a:headEnd/>
              <a:tailEnd/>
            </a:ln>
          </p:spPr>
        </p:pic>
        <p:pic>
          <p:nvPicPr>
            <p:cNvPr id="12" name="Picture 6"/>
            <p:cNvPicPr>
              <a:picLocks noChangeAspect="1" noChangeArrowheads="1"/>
            </p:cNvPicPr>
            <p:nvPr/>
          </p:nvPicPr>
          <p:blipFill>
            <a:blip r:embed="rId5" cstate="print"/>
            <a:srcRect/>
            <a:stretch>
              <a:fillRect/>
            </a:stretch>
          </p:blipFill>
          <p:spPr bwMode="auto">
            <a:xfrm>
              <a:off x="1901534" y="1186047"/>
              <a:ext cx="685800" cy="685800"/>
            </a:xfrm>
            <a:prstGeom prst="rect">
              <a:avLst/>
            </a:prstGeom>
            <a:noFill/>
            <a:ln w="9525">
              <a:noFill/>
              <a:miter lim="800000"/>
              <a:headEnd/>
              <a:tailEnd/>
            </a:ln>
          </p:spPr>
        </p:pic>
        <p:pic>
          <p:nvPicPr>
            <p:cNvPr id="14" name="Picture 7"/>
            <p:cNvPicPr>
              <a:picLocks noChangeAspect="1" noChangeArrowheads="1"/>
            </p:cNvPicPr>
            <p:nvPr/>
          </p:nvPicPr>
          <p:blipFill>
            <a:blip r:embed="rId6" cstate="print"/>
            <a:srcRect/>
            <a:stretch>
              <a:fillRect/>
            </a:stretch>
          </p:blipFill>
          <p:spPr bwMode="auto">
            <a:xfrm>
              <a:off x="3041567" y="1186056"/>
              <a:ext cx="685800" cy="685800"/>
            </a:xfrm>
            <a:prstGeom prst="rect">
              <a:avLst/>
            </a:prstGeom>
            <a:noFill/>
            <a:ln w="9525">
              <a:noFill/>
              <a:miter lim="800000"/>
              <a:headEnd/>
              <a:tailEnd/>
            </a:ln>
          </p:spPr>
        </p:pic>
        <p:pic>
          <p:nvPicPr>
            <p:cNvPr id="15" name="Picture 8"/>
            <p:cNvPicPr>
              <a:picLocks noChangeAspect="1" noChangeArrowheads="1"/>
            </p:cNvPicPr>
            <p:nvPr/>
          </p:nvPicPr>
          <p:blipFill>
            <a:blip r:embed="rId7" cstate="print"/>
            <a:srcRect/>
            <a:stretch>
              <a:fillRect/>
            </a:stretch>
          </p:blipFill>
          <p:spPr bwMode="auto">
            <a:xfrm>
              <a:off x="4240975" y="1186048"/>
              <a:ext cx="685800" cy="685800"/>
            </a:xfrm>
            <a:prstGeom prst="rect">
              <a:avLst/>
            </a:prstGeom>
            <a:noFill/>
            <a:ln w="9525">
              <a:noFill/>
              <a:miter lim="800000"/>
              <a:headEnd/>
              <a:tailEnd/>
            </a:ln>
          </p:spPr>
        </p:pic>
        <p:pic>
          <p:nvPicPr>
            <p:cNvPr id="16" name="Picture 10"/>
            <p:cNvPicPr>
              <a:picLocks noChangeAspect="1" noChangeArrowheads="1"/>
            </p:cNvPicPr>
            <p:nvPr/>
          </p:nvPicPr>
          <p:blipFill>
            <a:blip r:embed="rId8" cstate="print"/>
            <a:srcRect/>
            <a:stretch>
              <a:fillRect/>
            </a:stretch>
          </p:blipFill>
          <p:spPr bwMode="auto">
            <a:xfrm>
              <a:off x="5392882" y="1186047"/>
              <a:ext cx="685800" cy="685800"/>
            </a:xfrm>
            <a:prstGeom prst="rect">
              <a:avLst/>
            </a:prstGeom>
            <a:noFill/>
            <a:ln w="9525">
              <a:noFill/>
              <a:miter lim="800000"/>
              <a:headEnd/>
              <a:tailEnd/>
            </a:ln>
          </p:spPr>
        </p:pic>
        <p:pic>
          <p:nvPicPr>
            <p:cNvPr id="17" name="Picture 11"/>
            <p:cNvPicPr>
              <a:picLocks noChangeAspect="1" noChangeArrowheads="1"/>
            </p:cNvPicPr>
            <p:nvPr/>
          </p:nvPicPr>
          <p:blipFill>
            <a:blip r:embed="rId9" cstate="print"/>
            <a:srcRect/>
            <a:stretch>
              <a:fillRect/>
            </a:stretch>
          </p:blipFill>
          <p:spPr bwMode="auto">
            <a:xfrm>
              <a:off x="6532913" y="1186047"/>
              <a:ext cx="685800" cy="685800"/>
            </a:xfrm>
            <a:prstGeom prst="rect">
              <a:avLst/>
            </a:prstGeom>
            <a:noFill/>
            <a:ln w="9525">
              <a:noFill/>
              <a:miter lim="800000"/>
              <a:headEnd/>
              <a:tailEnd/>
            </a:ln>
          </p:spPr>
        </p:pic>
        <p:pic>
          <p:nvPicPr>
            <p:cNvPr id="18" name="Picture 12"/>
            <p:cNvPicPr>
              <a:picLocks noChangeAspect="1" noChangeArrowheads="1"/>
            </p:cNvPicPr>
            <p:nvPr/>
          </p:nvPicPr>
          <p:blipFill>
            <a:blip r:embed="rId10" cstate="print"/>
            <a:srcRect/>
            <a:stretch>
              <a:fillRect/>
            </a:stretch>
          </p:blipFill>
          <p:spPr bwMode="auto">
            <a:xfrm>
              <a:off x="7744196" y="1174173"/>
              <a:ext cx="685800" cy="685800"/>
            </a:xfrm>
            <a:prstGeom prst="rect">
              <a:avLst/>
            </a:prstGeom>
            <a:noFill/>
            <a:ln w="9525">
              <a:noFill/>
              <a:miter lim="800000"/>
              <a:headEnd/>
              <a:tailEnd/>
            </a:ln>
          </p:spPr>
        </p:pic>
      </p:grpSp>
      <p:sp>
        <p:nvSpPr>
          <p:cNvPr id="13" name="上箭头 12"/>
          <p:cNvSpPr/>
          <p:nvPr/>
        </p:nvSpPr>
        <p:spPr bwMode="auto">
          <a:xfrm>
            <a:off x="4322522" y="3159873"/>
            <a:ext cx="463137" cy="449878"/>
          </a:xfrm>
          <a:prstGeom prst="upArrow">
            <a:avLst>
              <a:gd name="adj1" fmla="val 50000"/>
              <a:gd name="adj2" fmla="val 50000"/>
            </a:avLst>
          </a:prstGeom>
          <a:solidFill>
            <a:srgbClr val="FF0000"/>
          </a:solidFill>
          <a:ln w="6350" cap="flat" cmpd="sng" algn="ctr">
            <a:noFill/>
            <a:prstDash val="solid"/>
            <a:round/>
            <a:headEnd type="none" w="med" len="med"/>
            <a:tailEnd type="none" w="med" len="med"/>
          </a:ln>
          <a:effectLst>
            <a:outerShdw dist="35921" dir="2700000" algn="ctr" rotWithShape="0">
              <a:schemeClr val="bg2"/>
            </a:outerShdw>
          </a:effectLst>
        </p:spPr>
        <p:txBody>
          <a:bodyPr vert="horz" wrap="square" lIns="0" tIns="0" rIns="0" bIns="0" numCol="1" rtlCol="0" anchor="ctr" anchorCtr="0" compatLnSpc="1">
            <a:prstTxWarp prst="textNoShape">
              <a:avLst/>
            </a:prstTxWarp>
            <a:spAutoFit/>
          </a:bodyPr>
          <a:lstStyle/>
          <a:p>
            <a:pPr marL="254000" marR="0" indent="-254000" algn="ctr" defTabSz="847725" rtl="0" eaLnBrk="0" fontAlgn="base" latinLnBrk="0" hangingPunct="0">
              <a:lnSpc>
                <a:spcPct val="100000"/>
              </a:lnSpc>
              <a:spcBef>
                <a:spcPct val="0"/>
              </a:spcBef>
              <a:spcAft>
                <a:spcPct val="0"/>
              </a:spcAft>
              <a:buClrTx/>
              <a:buSzTx/>
              <a:buFontTx/>
              <a:buNone/>
              <a:tabLst/>
            </a:pPr>
            <a:endParaRPr kumimoji="0" lang="zh-CN" altLang="en-US" sz="2200" b="0" i="0" u="none" strike="noStrike" cap="none" normalizeH="0" baseline="0">
              <a:ln>
                <a:noFill/>
              </a:ln>
              <a:solidFill>
                <a:schemeClr val="tx1"/>
              </a:solidFill>
              <a:effectLst/>
              <a:latin typeface="微软雅黑" pitchFamily="34" charset="-122"/>
              <a:ea typeface="微软雅黑" pitchFamily="34" charset="-122"/>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Security Development Lifecycle</a:t>
            </a:r>
            <a:br>
              <a:rPr lang="en-US" altLang="zh-CN" sz="2800" dirty="0">
                <a:latin typeface="微软雅黑" pitchFamily="34" charset="-122"/>
                <a:ea typeface="微软雅黑" pitchFamily="34" charset="-122"/>
              </a:rPr>
            </a:br>
            <a:r>
              <a:rPr lang="en-US" altLang="zh-CN" sz="2800" dirty="0">
                <a:latin typeface="微软雅黑" pitchFamily="34" charset="-122"/>
                <a:ea typeface="微软雅黑" pitchFamily="34" charset="-122"/>
              </a:rPr>
              <a:t>(SDL)  Process Briefing (5)</a:t>
            </a:r>
            <a:endParaRPr lang="zh-CN" altLang="en-US" sz="2800" dirty="0">
              <a:latin typeface="微软雅黑" pitchFamily="34" charset="-122"/>
              <a:ea typeface="微软雅黑" pitchFamily="34" charset="-122"/>
            </a:endParaRPr>
          </a:p>
        </p:txBody>
      </p:sp>
      <p:sp>
        <p:nvSpPr>
          <p:cNvPr id="8" name="内容占位符 7"/>
          <p:cNvSpPr>
            <a:spLocks noGrp="1"/>
          </p:cNvSpPr>
          <p:nvPr>
            <p:ph idx="1"/>
          </p:nvPr>
        </p:nvSpPr>
        <p:spPr>
          <a:xfrm>
            <a:off x="433450" y="3758541"/>
            <a:ext cx="8229600" cy="2642259"/>
          </a:xfrm>
        </p:spPr>
        <p:txBody>
          <a:bodyPr/>
          <a:lstStyle/>
          <a:p>
            <a:r>
              <a:rPr lang="en-US" altLang="zh-CN" sz="2400" b="1" kern="1200" dirty="0">
                <a:latin typeface="微软雅黑" pitchFamily="34" charset="-122"/>
                <a:ea typeface="微软雅黑" pitchFamily="34" charset="-122"/>
              </a:rPr>
              <a:t>Phase 4: Verification</a:t>
            </a:r>
          </a:p>
          <a:p>
            <a:pPr>
              <a:buNone/>
            </a:pPr>
            <a:r>
              <a:rPr lang="en-US" altLang="zh-CN" sz="2000" dirty="0">
                <a:latin typeface="微软雅黑" pitchFamily="34" charset="-122"/>
                <a:ea typeface="微软雅黑" pitchFamily="34" charset="-122"/>
              </a:rPr>
              <a:t>	The verification phase is the point at which the software is functionally complete and is tested against security and privacy goals outlined in the requirements and design phases. </a:t>
            </a:r>
          </a:p>
          <a:p>
            <a:pPr lvl="1"/>
            <a:r>
              <a:rPr lang="en-US" altLang="zh-CN" sz="2000" dirty="0">
                <a:latin typeface="微软雅黑" pitchFamily="34" charset="-122"/>
                <a:ea typeface="微软雅黑" pitchFamily="34" charset="-122"/>
              </a:rPr>
              <a:t>Dynamic/Fuzz testing</a:t>
            </a:r>
          </a:p>
          <a:p>
            <a:pPr lvl="1"/>
            <a:r>
              <a:rPr lang="en-US" altLang="zh-CN" sz="2000" dirty="0">
                <a:latin typeface="微软雅黑" pitchFamily="34" charset="-122"/>
                <a:ea typeface="微软雅黑" pitchFamily="34" charset="-122"/>
              </a:rPr>
              <a:t>Verify threat models and attack surface</a:t>
            </a:r>
          </a:p>
        </p:txBody>
      </p:sp>
      <p:grpSp>
        <p:nvGrpSpPr>
          <p:cNvPr id="7" name="组合 6"/>
          <p:cNvGrpSpPr/>
          <p:nvPr/>
        </p:nvGrpSpPr>
        <p:grpSpPr>
          <a:xfrm>
            <a:off x="454477" y="1174173"/>
            <a:ext cx="8417368" cy="2174674"/>
            <a:chOff x="454477" y="1174173"/>
            <a:chExt cx="8417368" cy="2174674"/>
          </a:xfrm>
        </p:grpSpPr>
        <p:pic>
          <p:nvPicPr>
            <p:cNvPr id="9" name="Picture 2"/>
            <p:cNvPicPr>
              <a:picLocks noChangeAspect="1" noChangeArrowheads="1"/>
            </p:cNvPicPr>
            <p:nvPr/>
          </p:nvPicPr>
          <p:blipFill>
            <a:blip r:embed="rId3" cstate="print"/>
            <a:srcRect/>
            <a:stretch>
              <a:fillRect/>
            </a:stretch>
          </p:blipFill>
          <p:spPr bwMode="auto">
            <a:xfrm>
              <a:off x="454477" y="1869443"/>
              <a:ext cx="8417368" cy="1479404"/>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702126" y="1186047"/>
              <a:ext cx="685800" cy="685800"/>
            </a:xfrm>
            <a:prstGeom prst="rect">
              <a:avLst/>
            </a:prstGeom>
            <a:noFill/>
            <a:ln w="9525">
              <a:noFill/>
              <a:miter lim="800000"/>
              <a:headEnd/>
              <a:tailEnd/>
            </a:ln>
          </p:spPr>
        </p:pic>
        <p:pic>
          <p:nvPicPr>
            <p:cNvPr id="11" name="Picture 6"/>
            <p:cNvPicPr>
              <a:picLocks noChangeAspect="1" noChangeArrowheads="1"/>
            </p:cNvPicPr>
            <p:nvPr/>
          </p:nvPicPr>
          <p:blipFill>
            <a:blip r:embed="rId5" cstate="print"/>
            <a:srcRect/>
            <a:stretch>
              <a:fillRect/>
            </a:stretch>
          </p:blipFill>
          <p:spPr bwMode="auto">
            <a:xfrm>
              <a:off x="1901534" y="1186047"/>
              <a:ext cx="685800" cy="685800"/>
            </a:xfrm>
            <a:prstGeom prst="rect">
              <a:avLst/>
            </a:prstGeom>
            <a:noFill/>
            <a:ln w="9525">
              <a:noFill/>
              <a:miter lim="800000"/>
              <a:headEnd/>
              <a:tailEnd/>
            </a:ln>
          </p:spPr>
        </p:pic>
        <p:pic>
          <p:nvPicPr>
            <p:cNvPr id="12" name="Picture 7"/>
            <p:cNvPicPr>
              <a:picLocks noChangeAspect="1" noChangeArrowheads="1"/>
            </p:cNvPicPr>
            <p:nvPr/>
          </p:nvPicPr>
          <p:blipFill>
            <a:blip r:embed="rId6" cstate="print"/>
            <a:srcRect/>
            <a:stretch>
              <a:fillRect/>
            </a:stretch>
          </p:blipFill>
          <p:spPr bwMode="auto">
            <a:xfrm>
              <a:off x="3041567" y="1186056"/>
              <a:ext cx="685800" cy="685800"/>
            </a:xfrm>
            <a:prstGeom prst="rect">
              <a:avLst/>
            </a:prstGeom>
            <a:noFill/>
            <a:ln w="9525">
              <a:noFill/>
              <a:miter lim="800000"/>
              <a:headEnd/>
              <a:tailEnd/>
            </a:ln>
          </p:spPr>
        </p:pic>
        <p:pic>
          <p:nvPicPr>
            <p:cNvPr id="14" name="Picture 8"/>
            <p:cNvPicPr>
              <a:picLocks noChangeAspect="1" noChangeArrowheads="1"/>
            </p:cNvPicPr>
            <p:nvPr/>
          </p:nvPicPr>
          <p:blipFill>
            <a:blip r:embed="rId7" cstate="print"/>
            <a:srcRect/>
            <a:stretch>
              <a:fillRect/>
            </a:stretch>
          </p:blipFill>
          <p:spPr bwMode="auto">
            <a:xfrm>
              <a:off x="4240975" y="1186048"/>
              <a:ext cx="685800" cy="685800"/>
            </a:xfrm>
            <a:prstGeom prst="rect">
              <a:avLst/>
            </a:prstGeom>
            <a:noFill/>
            <a:ln w="9525">
              <a:noFill/>
              <a:miter lim="800000"/>
              <a:headEnd/>
              <a:tailEnd/>
            </a:ln>
          </p:spPr>
        </p:pic>
        <p:pic>
          <p:nvPicPr>
            <p:cNvPr id="15" name="Picture 10"/>
            <p:cNvPicPr>
              <a:picLocks noChangeAspect="1" noChangeArrowheads="1"/>
            </p:cNvPicPr>
            <p:nvPr/>
          </p:nvPicPr>
          <p:blipFill>
            <a:blip r:embed="rId8" cstate="print"/>
            <a:srcRect/>
            <a:stretch>
              <a:fillRect/>
            </a:stretch>
          </p:blipFill>
          <p:spPr bwMode="auto">
            <a:xfrm>
              <a:off x="5392882" y="1186047"/>
              <a:ext cx="685800" cy="685800"/>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532913" y="1186047"/>
              <a:ext cx="685800" cy="68580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7744196" y="1174173"/>
              <a:ext cx="685800" cy="685800"/>
            </a:xfrm>
            <a:prstGeom prst="rect">
              <a:avLst/>
            </a:prstGeom>
            <a:noFill/>
            <a:ln w="9525">
              <a:noFill/>
              <a:miter lim="800000"/>
              <a:headEnd/>
              <a:tailEnd/>
            </a:ln>
          </p:spPr>
        </p:pic>
      </p:grpSp>
      <p:sp>
        <p:nvSpPr>
          <p:cNvPr id="13" name="上箭头 12"/>
          <p:cNvSpPr/>
          <p:nvPr/>
        </p:nvSpPr>
        <p:spPr bwMode="auto">
          <a:xfrm>
            <a:off x="5533772" y="3159873"/>
            <a:ext cx="463137" cy="449878"/>
          </a:xfrm>
          <a:prstGeom prst="upArrow">
            <a:avLst>
              <a:gd name="adj1" fmla="val 50000"/>
              <a:gd name="adj2" fmla="val 50000"/>
            </a:avLst>
          </a:prstGeom>
          <a:solidFill>
            <a:srgbClr val="FF0000"/>
          </a:solidFill>
          <a:ln w="6350" cap="flat" cmpd="sng" algn="ctr">
            <a:noFill/>
            <a:prstDash val="solid"/>
            <a:round/>
            <a:headEnd type="none" w="med" len="med"/>
            <a:tailEnd type="none" w="med" len="med"/>
          </a:ln>
          <a:effectLst>
            <a:outerShdw dist="35921" dir="2700000" algn="ctr" rotWithShape="0">
              <a:schemeClr val="bg2"/>
            </a:outerShdw>
          </a:effectLst>
        </p:spPr>
        <p:txBody>
          <a:bodyPr vert="horz" wrap="square" lIns="0" tIns="0" rIns="0" bIns="0" numCol="1" rtlCol="0" anchor="ctr" anchorCtr="0" compatLnSpc="1">
            <a:prstTxWarp prst="textNoShape">
              <a:avLst/>
            </a:prstTxWarp>
            <a:spAutoFit/>
          </a:bodyPr>
          <a:lstStyle/>
          <a:p>
            <a:pPr marL="254000" marR="0" indent="-254000" algn="ctr" defTabSz="847725" rtl="0" eaLnBrk="0" fontAlgn="base" latinLnBrk="0" hangingPunct="0">
              <a:lnSpc>
                <a:spcPct val="100000"/>
              </a:lnSpc>
              <a:spcBef>
                <a:spcPct val="0"/>
              </a:spcBef>
              <a:spcAft>
                <a:spcPct val="0"/>
              </a:spcAft>
              <a:buClrTx/>
              <a:buSzTx/>
              <a:buFontTx/>
              <a:buNone/>
              <a:tabLst/>
            </a:pPr>
            <a:endParaRPr kumimoji="0" lang="zh-CN" altLang="en-US" sz="2200" b="0" i="0" u="none" strike="noStrike" cap="none" normalizeH="0" baseline="0">
              <a:ln>
                <a:noFill/>
              </a:ln>
              <a:solidFill>
                <a:schemeClr val="tx1"/>
              </a:solidFill>
              <a:effectLst/>
              <a:latin typeface="微软雅黑" pitchFamily="34" charset="-122"/>
              <a:ea typeface="微软雅黑" pitchFamily="34" charset="-122"/>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Security Development Lifecycle</a:t>
            </a:r>
            <a:br>
              <a:rPr lang="en-US" altLang="zh-CN" sz="2800" dirty="0">
                <a:latin typeface="微软雅黑" pitchFamily="34" charset="-122"/>
                <a:ea typeface="微软雅黑" pitchFamily="34" charset="-122"/>
              </a:rPr>
            </a:br>
            <a:r>
              <a:rPr lang="en-US" altLang="zh-CN" sz="2800" dirty="0">
                <a:latin typeface="微软雅黑" pitchFamily="34" charset="-122"/>
                <a:ea typeface="微软雅黑" pitchFamily="34" charset="-122"/>
              </a:rPr>
              <a:t>(SDL)  Process Briefing (6)</a:t>
            </a:r>
            <a:endParaRPr lang="zh-CN" altLang="en-US" sz="2800" dirty="0">
              <a:latin typeface="微软雅黑" pitchFamily="34" charset="-122"/>
              <a:ea typeface="微软雅黑" pitchFamily="34" charset="-122"/>
            </a:endParaRPr>
          </a:p>
        </p:txBody>
      </p:sp>
      <p:sp>
        <p:nvSpPr>
          <p:cNvPr id="8" name="内容占位符 7"/>
          <p:cNvSpPr>
            <a:spLocks noGrp="1"/>
          </p:cNvSpPr>
          <p:nvPr>
            <p:ph idx="1"/>
          </p:nvPr>
        </p:nvSpPr>
        <p:spPr>
          <a:xfrm>
            <a:off x="433450" y="3758541"/>
            <a:ext cx="8229600" cy="2642259"/>
          </a:xfrm>
        </p:spPr>
        <p:txBody>
          <a:bodyPr/>
          <a:lstStyle/>
          <a:p>
            <a:r>
              <a:rPr lang="en-US" altLang="zh-CN" sz="2400" b="1" kern="1200" dirty="0">
                <a:latin typeface="微软雅黑" pitchFamily="34" charset="-122"/>
                <a:ea typeface="微软雅黑" pitchFamily="34" charset="-122"/>
              </a:rPr>
              <a:t>Phase 5: Release</a:t>
            </a:r>
          </a:p>
          <a:p>
            <a:pPr>
              <a:buNone/>
            </a:pPr>
            <a:r>
              <a:rPr lang="en-US" altLang="zh-CN" sz="2000" dirty="0">
                <a:latin typeface="微软雅黑" pitchFamily="34" charset="-122"/>
                <a:ea typeface="微软雅黑" pitchFamily="34" charset="-122"/>
              </a:rPr>
              <a:t>	The release phase is when you ready your software for public consumption, and you create plans for post release servicing of the software.</a:t>
            </a:r>
          </a:p>
          <a:p>
            <a:pPr lvl="1"/>
            <a:r>
              <a:rPr lang="en-US" altLang="zh-CN" sz="2000" dirty="0">
                <a:latin typeface="微软雅黑" pitchFamily="34" charset="-122"/>
                <a:ea typeface="微软雅黑" pitchFamily="34" charset="-122"/>
              </a:rPr>
              <a:t>Response plan</a:t>
            </a:r>
          </a:p>
          <a:p>
            <a:pPr lvl="1"/>
            <a:r>
              <a:rPr lang="en-US" altLang="zh-CN" sz="2000" dirty="0">
                <a:latin typeface="微软雅黑" pitchFamily="34" charset="-122"/>
                <a:ea typeface="微软雅黑" pitchFamily="34" charset="-122"/>
              </a:rPr>
              <a:t>Final security review </a:t>
            </a:r>
          </a:p>
          <a:p>
            <a:pPr lvl="1"/>
            <a:r>
              <a:rPr lang="en-US" altLang="zh-CN" sz="2000" dirty="0">
                <a:latin typeface="微软雅黑" pitchFamily="34" charset="-122"/>
                <a:ea typeface="微软雅黑" pitchFamily="34" charset="-122"/>
              </a:rPr>
              <a:t>Release archive</a:t>
            </a:r>
          </a:p>
        </p:txBody>
      </p:sp>
      <p:grpSp>
        <p:nvGrpSpPr>
          <p:cNvPr id="7" name="组合 6"/>
          <p:cNvGrpSpPr/>
          <p:nvPr/>
        </p:nvGrpSpPr>
        <p:grpSpPr>
          <a:xfrm>
            <a:off x="454477" y="1174173"/>
            <a:ext cx="8417368" cy="2174674"/>
            <a:chOff x="454477" y="1174173"/>
            <a:chExt cx="8417368" cy="2174674"/>
          </a:xfrm>
        </p:grpSpPr>
        <p:pic>
          <p:nvPicPr>
            <p:cNvPr id="9" name="Picture 2"/>
            <p:cNvPicPr>
              <a:picLocks noChangeAspect="1" noChangeArrowheads="1"/>
            </p:cNvPicPr>
            <p:nvPr/>
          </p:nvPicPr>
          <p:blipFill>
            <a:blip r:embed="rId3" cstate="print"/>
            <a:srcRect/>
            <a:stretch>
              <a:fillRect/>
            </a:stretch>
          </p:blipFill>
          <p:spPr bwMode="auto">
            <a:xfrm>
              <a:off x="454477" y="1869443"/>
              <a:ext cx="8417368" cy="1479404"/>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702126" y="1186047"/>
              <a:ext cx="685800" cy="685800"/>
            </a:xfrm>
            <a:prstGeom prst="rect">
              <a:avLst/>
            </a:prstGeom>
            <a:noFill/>
            <a:ln w="9525">
              <a:noFill/>
              <a:miter lim="800000"/>
              <a:headEnd/>
              <a:tailEnd/>
            </a:ln>
          </p:spPr>
        </p:pic>
        <p:pic>
          <p:nvPicPr>
            <p:cNvPr id="11" name="Picture 6"/>
            <p:cNvPicPr>
              <a:picLocks noChangeAspect="1" noChangeArrowheads="1"/>
            </p:cNvPicPr>
            <p:nvPr/>
          </p:nvPicPr>
          <p:blipFill>
            <a:blip r:embed="rId5" cstate="print"/>
            <a:srcRect/>
            <a:stretch>
              <a:fillRect/>
            </a:stretch>
          </p:blipFill>
          <p:spPr bwMode="auto">
            <a:xfrm>
              <a:off x="1901534" y="1186047"/>
              <a:ext cx="685800" cy="685800"/>
            </a:xfrm>
            <a:prstGeom prst="rect">
              <a:avLst/>
            </a:prstGeom>
            <a:noFill/>
            <a:ln w="9525">
              <a:noFill/>
              <a:miter lim="800000"/>
              <a:headEnd/>
              <a:tailEnd/>
            </a:ln>
          </p:spPr>
        </p:pic>
        <p:pic>
          <p:nvPicPr>
            <p:cNvPr id="12" name="Picture 7"/>
            <p:cNvPicPr>
              <a:picLocks noChangeAspect="1" noChangeArrowheads="1"/>
            </p:cNvPicPr>
            <p:nvPr/>
          </p:nvPicPr>
          <p:blipFill>
            <a:blip r:embed="rId6" cstate="print"/>
            <a:srcRect/>
            <a:stretch>
              <a:fillRect/>
            </a:stretch>
          </p:blipFill>
          <p:spPr bwMode="auto">
            <a:xfrm>
              <a:off x="3041567" y="1186056"/>
              <a:ext cx="685800" cy="685800"/>
            </a:xfrm>
            <a:prstGeom prst="rect">
              <a:avLst/>
            </a:prstGeom>
            <a:noFill/>
            <a:ln w="9525">
              <a:noFill/>
              <a:miter lim="800000"/>
              <a:headEnd/>
              <a:tailEnd/>
            </a:ln>
          </p:spPr>
        </p:pic>
        <p:pic>
          <p:nvPicPr>
            <p:cNvPr id="14" name="Picture 8"/>
            <p:cNvPicPr>
              <a:picLocks noChangeAspect="1" noChangeArrowheads="1"/>
            </p:cNvPicPr>
            <p:nvPr/>
          </p:nvPicPr>
          <p:blipFill>
            <a:blip r:embed="rId7" cstate="print"/>
            <a:srcRect/>
            <a:stretch>
              <a:fillRect/>
            </a:stretch>
          </p:blipFill>
          <p:spPr bwMode="auto">
            <a:xfrm>
              <a:off x="4240975" y="1186048"/>
              <a:ext cx="685800" cy="685800"/>
            </a:xfrm>
            <a:prstGeom prst="rect">
              <a:avLst/>
            </a:prstGeom>
            <a:noFill/>
            <a:ln w="9525">
              <a:noFill/>
              <a:miter lim="800000"/>
              <a:headEnd/>
              <a:tailEnd/>
            </a:ln>
          </p:spPr>
        </p:pic>
        <p:pic>
          <p:nvPicPr>
            <p:cNvPr id="15" name="Picture 10"/>
            <p:cNvPicPr>
              <a:picLocks noChangeAspect="1" noChangeArrowheads="1"/>
            </p:cNvPicPr>
            <p:nvPr/>
          </p:nvPicPr>
          <p:blipFill>
            <a:blip r:embed="rId8" cstate="print"/>
            <a:srcRect/>
            <a:stretch>
              <a:fillRect/>
            </a:stretch>
          </p:blipFill>
          <p:spPr bwMode="auto">
            <a:xfrm>
              <a:off x="5392882" y="1186047"/>
              <a:ext cx="685800" cy="685800"/>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532913" y="1186047"/>
              <a:ext cx="685800" cy="68580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7744196" y="1174173"/>
              <a:ext cx="685800" cy="685800"/>
            </a:xfrm>
            <a:prstGeom prst="rect">
              <a:avLst/>
            </a:prstGeom>
            <a:noFill/>
            <a:ln w="9525">
              <a:noFill/>
              <a:miter lim="800000"/>
              <a:headEnd/>
              <a:tailEnd/>
            </a:ln>
          </p:spPr>
        </p:pic>
      </p:grpSp>
      <p:sp>
        <p:nvSpPr>
          <p:cNvPr id="13" name="上箭头 12"/>
          <p:cNvSpPr/>
          <p:nvPr/>
        </p:nvSpPr>
        <p:spPr bwMode="auto">
          <a:xfrm>
            <a:off x="6697522" y="3159873"/>
            <a:ext cx="463137" cy="449878"/>
          </a:xfrm>
          <a:prstGeom prst="upArrow">
            <a:avLst>
              <a:gd name="adj1" fmla="val 50000"/>
              <a:gd name="adj2" fmla="val 50000"/>
            </a:avLst>
          </a:prstGeom>
          <a:solidFill>
            <a:srgbClr val="FF0000"/>
          </a:solidFill>
          <a:ln w="6350" cap="flat" cmpd="sng" algn="ctr">
            <a:noFill/>
            <a:prstDash val="solid"/>
            <a:round/>
            <a:headEnd type="none" w="med" len="med"/>
            <a:tailEnd type="none" w="med" len="med"/>
          </a:ln>
          <a:effectLst>
            <a:outerShdw dist="35921" dir="2700000" algn="ctr" rotWithShape="0">
              <a:schemeClr val="bg2"/>
            </a:outerShdw>
          </a:effectLst>
        </p:spPr>
        <p:txBody>
          <a:bodyPr vert="horz" wrap="square" lIns="0" tIns="0" rIns="0" bIns="0" numCol="1" rtlCol="0" anchor="ctr" anchorCtr="0" compatLnSpc="1">
            <a:prstTxWarp prst="textNoShape">
              <a:avLst/>
            </a:prstTxWarp>
            <a:spAutoFit/>
          </a:bodyPr>
          <a:lstStyle/>
          <a:p>
            <a:pPr marL="254000" marR="0" indent="-254000" algn="ctr" defTabSz="847725" rtl="0" eaLnBrk="0" fontAlgn="base" latinLnBrk="0" hangingPunct="0">
              <a:lnSpc>
                <a:spcPct val="100000"/>
              </a:lnSpc>
              <a:spcBef>
                <a:spcPct val="0"/>
              </a:spcBef>
              <a:spcAft>
                <a:spcPct val="0"/>
              </a:spcAft>
              <a:buClrTx/>
              <a:buSzTx/>
              <a:buFontTx/>
              <a:buNone/>
              <a:tabLst/>
            </a:pPr>
            <a:endParaRPr kumimoji="0" lang="zh-CN" altLang="en-US" sz="2200" b="0" i="0" u="none" strike="noStrike" cap="none" normalizeH="0" baseline="0">
              <a:ln>
                <a:noFill/>
              </a:ln>
              <a:solidFill>
                <a:schemeClr val="tx1"/>
              </a:solidFill>
              <a:effectLst/>
              <a:latin typeface="微软雅黑" pitchFamily="34" charset="-122"/>
              <a:ea typeface="微软雅黑" pitchFamily="34" charset="-122"/>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Security Development Lifecycle</a:t>
            </a:r>
            <a:br>
              <a:rPr lang="en-US" altLang="zh-CN" sz="2800" dirty="0">
                <a:latin typeface="微软雅黑" pitchFamily="34" charset="-122"/>
                <a:ea typeface="微软雅黑" pitchFamily="34" charset="-122"/>
              </a:rPr>
            </a:br>
            <a:r>
              <a:rPr lang="en-US" altLang="zh-CN" sz="2800" dirty="0">
                <a:latin typeface="微软雅黑" pitchFamily="34" charset="-122"/>
                <a:ea typeface="微软雅黑" pitchFamily="34" charset="-122"/>
              </a:rPr>
              <a:t>(SDL)  Process Briefing (7)</a:t>
            </a:r>
            <a:endParaRPr lang="zh-CN" altLang="en-US" sz="2800" dirty="0">
              <a:latin typeface="微软雅黑" pitchFamily="34" charset="-122"/>
              <a:ea typeface="微软雅黑" pitchFamily="34" charset="-122"/>
            </a:endParaRPr>
          </a:p>
        </p:txBody>
      </p:sp>
      <p:sp>
        <p:nvSpPr>
          <p:cNvPr id="8" name="内容占位符 7"/>
          <p:cNvSpPr>
            <a:spLocks noGrp="1"/>
          </p:cNvSpPr>
          <p:nvPr>
            <p:ph idx="1"/>
          </p:nvPr>
        </p:nvSpPr>
        <p:spPr>
          <a:xfrm>
            <a:off x="433450" y="3758541"/>
            <a:ext cx="8229600" cy="2642259"/>
          </a:xfrm>
        </p:spPr>
        <p:txBody>
          <a:bodyPr/>
          <a:lstStyle/>
          <a:p>
            <a:r>
              <a:rPr lang="en-US" altLang="zh-CN" sz="2400" b="1" kern="1200" dirty="0">
                <a:latin typeface="微软雅黑" pitchFamily="34" charset="-122"/>
                <a:ea typeface="微软雅黑" pitchFamily="34" charset="-122"/>
              </a:rPr>
              <a:t>Post-SDL Requirement: Response</a:t>
            </a:r>
          </a:p>
          <a:p>
            <a:pPr>
              <a:buNone/>
            </a:pPr>
            <a:r>
              <a:rPr lang="en-US" altLang="zh-CN" sz="2000" dirty="0">
                <a:latin typeface="微软雅黑" pitchFamily="34" charset="-122"/>
                <a:ea typeface="微软雅黑" pitchFamily="34" charset="-122"/>
              </a:rPr>
              <a:t>	After a software program is released, the product development team must be available to respond to any possible security vulnerabilities or privacy issues that warrant a response. In addition, develop a response plan that includes preparations for potential post-release issues.</a:t>
            </a:r>
          </a:p>
          <a:p>
            <a:pPr lvl="1"/>
            <a:r>
              <a:rPr lang="en-US" altLang="zh-CN" sz="2000" dirty="0">
                <a:latin typeface="微软雅黑" pitchFamily="34" charset="-122"/>
                <a:ea typeface="微软雅黑" pitchFamily="34" charset="-122"/>
              </a:rPr>
              <a:t>Response execution</a:t>
            </a:r>
          </a:p>
          <a:p>
            <a:pPr lvl="1"/>
            <a:r>
              <a:rPr lang="en-US" altLang="zh-CN" sz="2000" dirty="0">
                <a:latin typeface="微软雅黑" pitchFamily="34" charset="-122"/>
                <a:ea typeface="微软雅黑" pitchFamily="34" charset="-122"/>
              </a:rPr>
              <a:t>Security Servicing</a:t>
            </a:r>
          </a:p>
        </p:txBody>
      </p:sp>
      <p:grpSp>
        <p:nvGrpSpPr>
          <p:cNvPr id="3" name="组合 6"/>
          <p:cNvGrpSpPr/>
          <p:nvPr/>
        </p:nvGrpSpPr>
        <p:grpSpPr>
          <a:xfrm>
            <a:off x="454477" y="1174173"/>
            <a:ext cx="8417368" cy="2174674"/>
            <a:chOff x="454477" y="1174173"/>
            <a:chExt cx="8417368" cy="2174674"/>
          </a:xfrm>
        </p:grpSpPr>
        <p:pic>
          <p:nvPicPr>
            <p:cNvPr id="9" name="Picture 2"/>
            <p:cNvPicPr>
              <a:picLocks noChangeAspect="1" noChangeArrowheads="1"/>
            </p:cNvPicPr>
            <p:nvPr/>
          </p:nvPicPr>
          <p:blipFill>
            <a:blip r:embed="rId3" cstate="print"/>
            <a:srcRect/>
            <a:stretch>
              <a:fillRect/>
            </a:stretch>
          </p:blipFill>
          <p:spPr bwMode="auto">
            <a:xfrm>
              <a:off x="454477" y="1869443"/>
              <a:ext cx="8417368" cy="1479404"/>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702126" y="1186047"/>
              <a:ext cx="685800" cy="685800"/>
            </a:xfrm>
            <a:prstGeom prst="rect">
              <a:avLst/>
            </a:prstGeom>
            <a:noFill/>
            <a:ln w="9525">
              <a:noFill/>
              <a:miter lim="800000"/>
              <a:headEnd/>
              <a:tailEnd/>
            </a:ln>
          </p:spPr>
        </p:pic>
        <p:pic>
          <p:nvPicPr>
            <p:cNvPr id="11" name="Picture 6"/>
            <p:cNvPicPr>
              <a:picLocks noChangeAspect="1" noChangeArrowheads="1"/>
            </p:cNvPicPr>
            <p:nvPr/>
          </p:nvPicPr>
          <p:blipFill>
            <a:blip r:embed="rId5" cstate="print"/>
            <a:srcRect/>
            <a:stretch>
              <a:fillRect/>
            </a:stretch>
          </p:blipFill>
          <p:spPr bwMode="auto">
            <a:xfrm>
              <a:off x="1901534" y="1186047"/>
              <a:ext cx="685800" cy="685800"/>
            </a:xfrm>
            <a:prstGeom prst="rect">
              <a:avLst/>
            </a:prstGeom>
            <a:noFill/>
            <a:ln w="9525">
              <a:noFill/>
              <a:miter lim="800000"/>
              <a:headEnd/>
              <a:tailEnd/>
            </a:ln>
          </p:spPr>
        </p:pic>
        <p:pic>
          <p:nvPicPr>
            <p:cNvPr id="12" name="Picture 7"/>
            <p:cNvPicPr>
              <a:picLocks noChangeAspect="1" noChangeArrowheads="1"/>
            </p:cNvPicPr>
            <p:nvPr/>
          </p:nvPicPr>
          <p:blipFill>
            <a:blip r:embed="rId6" cstate="print"/>
            <a:srcRect/>
            <a:stretch>
              <a:fillRect/>
            </a:stretch>
          </p:blipFill>
          <p:spPr bwMode="auto">
            <a:xfrm>
              <a:off x="3041567" y="1186056"/>
              <a:ext cx="685800" cy="685800"/>
            </a:xfrm>
            <a:prstGeom prst="rect">
              <a:avLst/>
            </a:prstGeom>
            <a:noFill/>
            <a:ln w="9525">
              <a:noFill/>
              <a:miter lim="800000"/>
              <a:headEnd/>
              <a:tailEnd/>
            </a:ln>
          </p:spPr>
        </p:pic>
        <p:pic>
          <p:nvPicPr>
            <p:cNvPr id="14" name="Picture 8"/>
            <p:cNvPicPr>
              <a:picLocks noChangeAspect="1" noChangeArrowheads="1"/>
            </p:cNvPicPr>
            <p:nvPr/>
          </p:nvPicPr>
          <p:blipFill>
            <a:blip r:embed="rId7" cstate="print"/>
            <a:srcRect/>
            <a:stretch>
              <a:fillRect/>
            </a:stretch>
          </p:blipFill>
          <p:spPr bwMode="auto">
            <a:xfrm>
              <a:off x="4240975" y="1186048"/>
              <a:ext cx="685800" cy="685800"/>
            </a:xfrm>
            <a:prstGeom prst="rect">
              <a:avLst/>
            </a:prstGeom>
            <a:noFill/>
            <a:ln w="9525">
              <a:noFill/>
              <a:miter lim="800000"/>
              <a:headEnd/>
              <a:tailEnd/>
            </a:ln>
          </p:spPr>
        </p:pic>
        <p:pic>
          <p:nvPicPr>
            <p:cNvPr id="15" name="Picture 10"/>
            <p:cNvPicPr>
              <a:picLocks noChangeAspect="1" noChangeArrowheads="1"/>
            </p:cNvPicPr>
            <p:nvPr/>
          </p:nvPicPr>
          <p:blipFill>
            <a:blip r:embed="rId8" cstate="print"/>
            <a:srcRect/>
            <a:stretch>
              <a:fillRect/>
            </a:stretch>
          </p:blipFill>
          <p:spPr bwMode="auto">
            <a:xfrm>
              <a:off x="5392882" y="1186047"/>
              <a:ext cx="685800" cy="685800"/>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532913" y="1186047"/>
              <a:ext cx="685800" cy="68580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7744196" y="1174173"/>
              <a:ext cx="685800" cy="685800"/>
            </a:xfrm>
            <a:prstGeom prst="rect">
              <a:avLst/>
            </a:prstGeom>
            <a:noFill/>
            <a:ln w="9525">
              <a:noFill/>
              <a:miter lim="800000"/>
              <a:headEnd/>
              <a:tailEnd/>
            </a:ln>
          </p:spPr>
        </p:pic>
      </p:grpSp>
      <p:sp>
        <p:nvSpPr>
          <p:cNvPr id="13" name="上箭头 12"/>
          <p:cNvSpPr/>
          <p:nvPr/>
        </p:nvSpPr>
        <p:spPr bwMode="auto">
          <a:xfrm>
            <a:off x="7861272" y="3159873"/>
            <a:ext cx="463137" cy="449878"/>
          </a:xfrm>
          <a:prstGeom prst="upArrow">
            <a:avLst>
              <a:gd name="adj1" fmla="val 50000"/>
              <a:gd name="adj2" fmla="val 50000"/>
            </a:avLst>
          </a:prstGeom>
          <a:solidFill>
            <a:srgbClr val="FF0000"/>
          </a:solidFill>
          <a:ln w="6350" cap="flat" cmpd="sng" algn="ctr">
            <a:noFill/>
            <a:prstDash val="solid"/>
            <a:round/>
            <a:headEnd type="none" w="med" len="med"/>
            <a:tailEnd type="none" w="med" len="med"/>
          </a:ln>
          <a:effectLst>
            <a:outerShdw dist="35921" dir="2700000" algn="ctr" rotWithShape="0">
              <a:schemeClr val="bg2"/>
            </a:outerShdw>
          </a:effectLst>
        </p:spPr>
        <p:txBody>
          <a:bodyPr vert="horz" wrap="square" lIns="0" tIns="0" rIns="0" bIns="0" numCol="1" rtlCol="0" anchor="ctr" anchorCtr="0" compatLnSpc="1">
            <a:prstTxWarp prst="textNoShape">
              <a:avLst/>
            </a:prstTxWarp>
            <a:spAutoFit/>
          </a:bodyPr>
          <a:lstStyle/>
          <a:p>
            <a:pPr marL="254000" marR="0" indent="-254000" algn="ctr" defTabSz="847725" rtl="0" eaLnBrk="0" fontAlgn="base" latinLnBrk="0" hangingPunct="0">
              <a:lnSpc>
                <a:spcPct val="100000"/>
              </a:lnSpc>
              <a:spcBef>
                <a:spcPct val="0"/>
              </a:spcBef>
              <a:spcAft>
                <a:spcPct val="0"/>
              </a:spcAft>
              <a:buClrTx/>
              <a:buSzTx/>
              <a:buFontTx/>
              <a:buNone/>
              <a:tabLst/>
            </a:pPr>
            <a:endParaRPr kumimoji="0" lang="zh-CN" altLang="en-US" sz="2200" b="0" i="0" u="none" strike="noStrike" cap="none" normalizeH="0" baseline="0">
              <a:ln>
                <a:noFill/>
              </a:ln>
              <a:solidFill>
                <a:schemeClr val="tx1"/>
              </a:solidFill>
              <a:effectLst/>
              <a:latin typeface="微软雅黑" pitchFamily="34" charset="-122"/>
              <a:ea typeface="微软雅黑" pitchFamily="34" charset="-122"/>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Security Development Lifecycle</a:t>
            </a:r>
            <a:br>
              <a:rPr lang="en-US" altLang="zh-CN" sz="2800" dirty="0">
                <a:latin typeface="微软雅黑" pitchFamily="34" charset="-122"/>
                <a:ea typeface="微软雅黑" pitchFamily="34" charset="-122"/>
              </a:rPr>
            </a:br>
            <a:r>
              <a:rPr lang="en-US" altLang="zh-CN" sz="2800" dirty="0">
                <a:latin typeface="微软雅黑" pitchFamily="34" charset="-122"/>
                <a:ea typeface="微软雅黑" pitchFamily="34" charset="-122"/>
              </a:rPr>
              <a:t>(SDL) Tools Repository</a:t>
            </a:r>
            <a:endParaRPr lang="zh-CN" altLang="en-US" sz="2800" dirty="0">
              <a:latin typeface="微软雅黑" pitchFamily="34" charset="-122"/>
              <a:ea typeface="微软雅黑" pitchFamily="34" charset="-122"/>
            </a:endParaRPr>
          </a:p>
        </p:txBody>
      </p:sp>
      <p:graphicFrame>
        <p:nvGraphicFramePr>
          <p:cNvPr id="18" name="内容占位符 17"/>
          <p:cNvGraphicFramePr>
            <a:graphicFrameLocks noGrp="1"/>
          </p:cNvGraphicFramePr>
          <p:nvPr>
            <p:ph idx="1"/>
          </p:nvPr>
        </p:nvGraphicFramePr>
        <p:xfrm>
          <a:off x="185620" y="1047888"/>
          <a:ext cx="8858990" cy="5517462"/>
        </p:xfrm>
        <a:graphic>
          <a:graphicData uri="http://schemas.openxmlformats.org/drawingml/2006/table">
            <a:tbl>
              <a:tblPr firstRow="1" bandRow="1">
                <a:tableStyleId>{5C22544A-7EE6-4342-B048-85BDC9FD1C3A}</a:tableStyleId>
              </a:tblPr>
              <a:tblGrid>
                <a:gridCol w="2570879">
                  <a:extLst>
                    <a:ext uri="{9D8B030D-6E8A-4147-A177-3AD203B41FA5}">
                      <a16:colId xmlns:a16="http://schemas.microsoft.com/office/drawing/2014/main" val="20000"/>
                    </a:ext>
                  </a:extLst>
                </a:gridCol>
                <a:gridCol w="4502426">
                  <a:extLst>
                    <a:ext uri="{9D8B030D-6E8A-4147-A177-3AD203B41FA5}">
                      <a16:colId xmlns:a16="http://schemas.microsoft.com/office/drawing/2014/main" val="20001"/>
                    </a:ext>
                  </a:extLst>
                </a:gridCol>
                <a:gridCol w="944217">
                  <a:extLst>
                    <a:ext uri="{9D8B030D-6E8A-4147-A177-3AD203B41FA5}">
                      <a16:colId xmlns:a16="http://schemas.microsoft.com/office/drawing/2014/main" val="20002"/>
                    </a:ext>
                  </a:extLst>
                </a:gridCol>
                <a:gridCol w="841468">
                  <a:extLst>
                    <a:ext uri="{9D8B030D-6E8A-4147-A177-3AD203B41FA5}">
                      <a16:colId xmlns:a16="http://schemas.microsoft.com/office/drawing/2014/main" val="20003"/>
                    </a:ext>
                  </a:extLst>
                </a:gridCol>
              </a:tblGrid>
              <a:tr h="201570">
                <a:tc>
                  <a:txBody>
                    <a:bodyPr/>
                    <a:lstStyle/>
                    <a:p>
                      <a:pPr algn="ctr" rtl="0"/>
                      <a:r>
                        <a:rPr lang="en-US" sz="1200" dirty="0">
                          <a:solidFill>
                            <a:schemeClr val="tx1"/>
                          </a:solidFill>
                          <a:latin typeface="微软雅黑" pitchFamily="34" charset="-122"/>
                          <a:ea typeface="微软雅黑" pitchFamily="34" charset="-122"/>
                        </a:rPr>
                        <a:t>Tool</a:t>
                      </a:r>
                    </a:p>
                  </a:txBody>
                  <a:tcPr marL="9525" marR="9525" marT="9525" marB="9525"/>
                </a:tc>
                <a:tc>
                  <a:txBody>
                    <a:bodyPr/>
                    <a:lstStyle/>
                    <a:p>
                      <a:pPr algn="ctr" rtl="0"/>
                      <a:r>
                        <a:rPr lang="en-US" sz="1200" b="1" dirty="0">
                          <a:solidFill>
                            <a:schemeClr val="tx1"/>
                          </a:solidFill>
                          <a:latin typeface="微软雅黑" pitchFamily="34" charset="-122"/>
                          <a:ea typeface="微软雅黑" pitchFamily="34" charset="-122"/>
                        </a:rPr>
                        <a:t>Description</a:t>
                      </a:r>
                      <a:endParaRPr lang="en-US" sz="1200" dirty="0">
                        <a:solidFill>
                          <a:schemeClr val="tx1"/>
                        </a:solidFill>
                        <a:latin typeface="微软雅黑" pitchFamily="34" charset="-122"/>
                        <a:ea typeface="微软雅黑" pitchFamily="34" charset="-122"/>
                      </a:endParaRPr>
                    </a:p>
                  </a:txBody>
                  <a:tcPr marL="9525" marR="9525" marT="9525" marB="9525"/>
                </a:tc>
                <a:tc>
                  <a:txBody>
                    <a:bodyPr/>
                    <a:lstStyle/>
                    <a:p>
                      <a:pPr algn="ctr" rtl="0"/>
                      <a:r>
                        <a:rPr lang="en-US" sz="1200" b="1" dirty="0">
                          <a:solidFill>
                            <a:schemeClr val="tx1"/>
                          </a:solidFill>
                          <a:latin typeface="微软雅黑" pitchFamily="34" charset="-122"/>
                          <a:ea typeface="微软雅黑" pitchFamily="34" charset="-122"/>
                        </a:rPr>
                        <a:t>SDL Phase</a:t>
                      </a:r>
                      <a:endParaRPr lang="en-US" sz="1200" dirty="0">
                        <a:solidFill>
                          <a:schemeClr val="tx1"/>
                        </a:solidFill>
                        <a:latin typeface="微软雅黑" pitchFamily="34" charset="-122"/>
                        <a:ea typeface="微软雅黑" pitchFamily="34" charset="-122"/>
                      </a:endParaRPr>
                    </a:p>
                  </a:txBody>
                  <a:tcPr marL="9525" marR="9525" marT="9525" marB="9525"/>
                </a:tc>
                <a:tc>
                  <a:txBody>
                    <a:bodyPr/>
                    <a:lstStyle/>
                    <a:p>
                      <a:pPr algn="ctr" rtl="0"/>
                      <a:r>
                        <a:rPr lang="en-US" sz="1200" b="1" dirty="0">
                          <a:solidFill>
                            <a:schemeClr val="tx1"/>
                          </a:solidFill>
                          <a:latin typeface="微软雅黑" pitchFamily="34" charset="-122"/>
                          <a:ea typeface="微软雅黑" pitchFamily="34" charset="-122"/>
                        </a:rPr>
                        <a:t>Tool Type</a:t>
                      </a:r>
                      <a:endParaRPr lang="en-US" sz="1200" dirty="0">
                        <a:solidFill>
                          <a:schemeClr val="tx1"/>
                        </a:solidFill>
                        <a:latin typeface="微软雅黑" pitchFamily="34" charset="-122"/>
                        <a:ea typeface="微软雅黑" pitchFamily="34" charset="-122"/>
                      </a:endParaRPr>
                    </a:p>
                  </a:txBody>
                  <a:tcPr marL="9525" marR="9525" marT="9525" marB="9525"/>
                </a:tc>
                <a:extLst>
                  <a:ext uri="{0D108BD9-81ED-4DB2-BD59-A6C34878D82A}">
                    <a16:rowId xmlns:a16="http://schemas.microsoft.com/office/drawing/2014/main" val="10000"/>
                  </a:ext>
                </a:extLst>
              </a:tr>
              <a:tr h="704224">
                <a:tc>
                  <a:txBody>
                    <a:bodyPr/>
                    <a:lstStyle/>
                    <a:p>
                      <a:pPr marL="0" algn="l" defTabSz="820583" rtl="0" eaLnBrk="1" latinLnBrk="0" hangingPunct="1"/>
                      <a:r>
                        <a:rPr lang="en-US" sz="900" b="1" kern="1200" dirty="0">
                          <a:solidFill>
                            <a:schemeClr val="tx1"/>
                          </a:solidFill>
                          <a:latin typeface="微软雅黑" pitchFamily="34" charset="-122"/>
                          <a:ea typeface="微软雅黑" pitchFamily="34" charset="-122"/>
                          <a:cs typeface="+mn-cs"/>
                        </a:rPr>
                        <a:t>SDL Process Template for VSTS</a:t>
                      </a:r>
                    </a:p>
                  </a:txBody>
                  <a:tcPr marL="9525" marR="9525" marT="9525" marB="9525" anchor="ctr"/>
                </a:tc>
                <a:tc>
                  <a:txBody>
                    <a:bodyPr/>
                    <a:lstStyle/>
                    <a:p>
                      <a:pPr algn="l" rtl="0"/>
                      <a:r>
                        <a:rPr lang="en-US" sz="800" dirty="0">
                          <a:latin typeface="微软雅黑" pitchFamily="34" charset="-122"/>
                          <a:ea typeface="微软雅黑" pitchFamily="34" charset="-122"/>
                        </a:rPr>
                        <a:t>This template makes writing secure code easier by integrating the policy, process and tools of the SDL v4.1 directly into Visual Studio Team System 2008. It eases adoption of the SDL, enables auditable security requirements and status, and demonstrates security return on investment in a framework that is familiar to developers, testers, and program managers.</a:t>
                      </a:r>
                    </a:p>
                    <a:p>
                      <a:pPr algn="l" rtl="0"/>
                      <a:r>
                        <a:rPr lang="en-US" sz="800" dirty="0">
                          <a:latin typeface="微软雅黑" pitchFamily="34" charset="-122"/>
                          <a:ea typeface="微软雅黑" pitchFamily="34" charset="-122"/>
                        </a:rPr>
                        <a:t>Visual Studio Team System 2008 is required: download an evaluation </a:t>
                      </a:r>
                      <a:r>
                        <a:rPr lang="en-US" sz="800" dirty="0">
                          <a:latin typeface="微软雅黑" pitchFamily="34" charset="-122"/>
                          <a:ea typeface="微软雅黑" pitchFamily="34" charset="-122"/>
                          <a:hlinkClick r:id="rId3"/>
                        </a:rPr>
                        <a:t>VPC</a:t>
                      </a:r>
                      <a:r>
                        <a:rPr lang="en-US" sz="800" dirty="0">
                          <a:latin typeface="微软雅黑" pitchFamily="34" charset="-122"/>
                          <a:ea typeface="微软雅黑" pitchFamily="34" charset="-122"/>
                        </a:rPr>
                        <a:t> or </a:t>
                      </a:r>
                      <a:r>
                        <a:rPr lang="en-US" sz="800" dirty="0">
                          <a:latin typeface="微软雅黑" pitchFamily="34" charset="-122"/>
                          <a:ea typeface="微软雅黑" pitchFamily="34" charset="-122"/>
                          <a:hlinkClick r:id="rId4"/>
                        </a:rPr>
                        <a:t>Hyper-V</a:t>
                      </a:r>
                      <a:endParaRPr lang="en-US" sz="800" dirty="0">
                        <a:latin typeface="微软雅黑" pitchFamily="34" charset="-122"/>
                        <a:ea typeface="微软雅黑" pitchFamily="34" charset="-122"/>
                      </a:endParaRPr>
                    </a:p>
                  </a:txBody>
                  <a:tcPr marL="9525" marR="9525" marT="9525" marB="9525"/>
                </a:tc>
                <a:tc>
                  <a:txBody>
                    <a:bodyPr/>
                    <a:lstStyle/>
                    <a:p>
                      <a:pPr algn="l" rtl="0"/>
                      <a:r>
                        <a:rPr lang="en-US" sz="800" dirty="0">
                          <a:latin typeface="微软雅黑" pitchFamily="34" charset="-122"/>
                          <a:ea typeface="微软雅黑" pitchFamily="34" charset="-122"/>
                        </a:rPr>
                        <a:t>Requirements</a:t>
                      </a:r>
                      <a:br>
                        <a:rPr lang="en-US" sz="800" dirty="0">
                          <a:latin typeface="微软雅黑" pitchFamily="34" charset="-122"/>
                          <a:ea typeface="微软雅黑" pitchFamily="34" charset="-122"/>
                        </a:rPr>
                      </a:br>
                      <a:r>
                        <a:rPr lang="en-US" sz="800" dirty="0">
                          <a:latin typeface="微软雅黑" pitchFamily="34" charset="-122"/>
                          <a:ea typeface="微软雅黑" pitchFamily="34" charset="-122"/>
                        </a:rPr>
                        <a:t>Design</a:t>
                      </a:r>
                      <a:br>
                        <a:rPr lang="en-US" sz="800" dirty="0">
                          <a:latin typeface="微软雅黑" pitchFamily="34" charset="-122"/>
                          <a:ea typeface="微软雅黑" pitchFamily="34" charset="-122"/>
                        </a:rPr>
                      </a:br>
                      <a:r>
                        <a:rPr lang="en-US" sz="800" dirty="0">
                          <a:latin typeface="微软雅黑" pitchFamily="34" charset="-122"/>
                          <a:ea typeface="微软雅黑" pitchFamily="34" charset="-122"/>
                        </a:rPr>
                        <a:t>Implementation</a:t>
                      </a:r>
                      <a:br>
                        <a:rPr lang="en-US" sz="800" dirty="0">
                          <a:latin typeface="微软雅黑" pitchFamily="34" charset="-122"/>
                          <a:ea typeface="微软雅黑" pitchFamily="34" charset="-122"/>
                        </a:rPr>
                      </a:br>
                      <a:r>
                        <a:rPr lang="en-US" sz="800" dirty="0">
                          <a:latin typeface="微软雅黑" pitchFamily="34" charset="-122"/>
                          <a:ea typeface="微软雅黑" pitchFamily="34" charset="-122"/>
                        </a:rPr>
                        <a:t>Verification</a:t>
                      </a:r>
                      <a:br>
                        <a:rPr lang="en-US" sz="800" dirty="0">
                          <a:latin typeface="微软雅黑" pitchFamily="34" charset="-122"/>
                          <a:ea typeface="微软雅黑" pitchFamily="34" charset="-122"/>
                        </a:rPr>
                      </a:br>
                      <a:r>
                        <a:rPr lang="en-US" sz="800" dirty="0">
                          <a:latin typeface="微软雅黑" pitchFamily="34" charset="-122"/>
                          <a:ea typeface="微软雅黑" pitchFamily="34" charset="-122"/>
                        </a:rPr>
                        <a:t>Release</a:t>
                      </a:r>
                    </a:p>
                  </a:txBody>
                  <a:tcPr marL="9525" marR="9525" marT="9525" marB="9525" anchor="ctr"/>
                </a:tc>
                <a:tc>
                  <a:txBody>
                    <a:bodyPr/>
                    <a:lstStyle/>
                    <a:p>
                      <a:pPr algn="l" rtl="0"/>
                      <a:r>
                        <a:rPr lang="en-US" sz="800" dirty="0">
                          <a:latin typeface="微软雅黑" pitchFamily="34" charset="-122"/>
                          <a:ea typeface="微软雅黑" pitchFamily="34" charset="-122"/>
                        </a:rPr>
                        <a:t>Template</a:t>
                      </a:r>
                    </a:p>
                  </a:txBody>
                  <a:tcPr marL="9525" marR="9525" marT="9525" marB="9525" anchor="ctr"/>
                </a:tc>
                <a:extLst>
                  <a:ext uri="{0D108BD9-81ED-4DB2-BD59-A6C34878D82A}">
                    <a16:rowId xmlns:a16="http://schemas.microsoft.com/office/drawing/2014/main" val="10001"/>
                  </a:ext>
                </a:extLst>
              </a:tr>
              <a:tr h="384125">
                <a:tc>
                  <a:txBody>
                    <a:bodyPr/>
                    <a:lstStyle/>
                    <a:p>
                      <a:pPr marL="0" marR="0" indent="0" algn="l" defTabSz="820583" rtl="0" eaLnBrk="1" fontAlgn="auto" latinLnBrk="0" hangingPunct="1">
                        <a:lnSpc>
                          <a:spcPct val="100000"/>
                        </a:lnSpc>
                        <a:spcBef>
                          <a:spcPts val="0"/>
                        </a:spcBef>
                        <a:spcAft>
                          <a:spcPts val="0"/>
                        </a:spcAft>
                        <a:buClrTx/>
                        <a:buSzTx/>
                        <a:buFontTx/>
                        <a:buNone/>
                        <a:tabLst/>
                        <a:defRPr/>
                      </a:pPr>
                      <a:r>
                        <a:rPr lang="en-US" sz="900" b="1" kern="1200" dirty="0">
                          <a:solidFill>
                            <a:schemeClr val="tx1"/>
                          </a:solidFill>
                          <a:latin typeface="微软雅黑" pitchFamily="34" charset="-122"/>
                          <a:ea typeface="微软雅黑" pitchFamily="34" charset="-122"/>
                          <a:cs typeface="+mn-cs"/>
                        </a:rPr>
                        <a:t>SDL Threat Modeling Tool v3</a:t>
                      </a:r>
                    </a:p>
                  </a:txBody>
                  <a:tcPr marL="9525" marR="9525" marT="9525" marB="9525" anchor="ctr"/>
                </a:tc>
                <a:tc>
                  <a:txBody>
                    <a:bodyPr/>
                    <a:lstStyle/>
                    <a:p>
                      <a:pPr algn="l" rtl="0"/>
                      <a:r>
                        <a:rPr lang="en-US" sz="800" dirty="0">
                          <a:latin typeface="微软雅黑" pitchFamily="34" charset="-122"/>
                          <a:ea typeface="微软雅黑" pitchFamily="34" charset="-122"/>
                        </a:rPr>
                        <a:t>This tool allows non-security subject matter experts (SMEs) to enter already known information, including business requirements and application architecture which can then produce a feature-rich threat model.</a:t>
                      </a:r>
                    </a:p>
                  </a:txBody>
                  <a:tcPr marL="9525" marR="9525" marT="9525" marB="9525"/>
                </a:tc>
                <a:tc>
                  <a:txBody>
                    <a:bodyPr/>
                    <a:lstStyle/>
                    <a:p>
                      <a:pPr algn="l" rtl="0"/>
                      <a:r>
                        <a:rPr lang="en-US" sz="800" dirty="0">
                          <a:latin typeface="微软雅黑" pitchFamily="34" charset="-122"/>
                          <a:ea typeface="微软雅黑" pitchFamily="34" charset="-122"/>
                        </a:rPr>
                        <a:t>Design</a:t>
                      </a:r>
                    </a:p>
                  </a:txBody>
                  <a:tcPr marL="9525" marR="9525" marT="9525" marB="9525" anchor="ctr"/>
                </a:tc>
                <a:tc>
                  <a:txBody>
                    <a:bodyPr/>
                    <a:lstStyle/>
                    <a:p>
                      <a:pPr algn="l" rtl="0"/>
                      <a:r>
                        <a:rPr lang="en-US" sz="800" dirty="0">
                          <a:latin typeface="微软雅黑" pitchFamily="34" charset="-122"/>
                          <a:ea typeface="微软雅黑" pitchFamily="34" charset="-122"/>
                        </a:rPr>
                        <a:t>Threat Modeling</a:t>
                      </a:r>
                    </a:p>
                  </a:txBody>
                  <a:tcPr marL="9525" marR="9525" marT="9525" marB="9525" anchor="ctr"/>
                </a:tc>
                <a:extLst>
                  <a:ext uri="{0D108BD9-81ED-4DB2-BD59-A6C34878D82A}">
                    <a16:rowId xmlns:a16="http://schemas.microsoft.com/office/drawing/2014/main" val="10002"/>
                  </a:ext>
                </a:extLst>
              </a:tr>
              <a:tr h="505828">
                <a:tc>
                  <a:txBody>
                    <a:bodyPr/>
                    <a:lstStyle/>
                    <a:p>
                      <a:pPr marL="0" marR="0" indent="0" algn="l" defTabSz="820583" rtl="0" eaLnBrk="1" fontAlgn="auto" latinLnBrk="0" hangingPunct="1">
                        <a:lnSpc>
                          <a:spcPct val="100000"/>
                        </a:lnSpc>
                        <a:spcBef>
                          <a:spcPts val="0"/>
                        </a:spcBef>
                        <a:spcAft>
                          <a:spcPts val="0"/>
                        </a:spcAft>
                        <a:buClrTx/>
                        <a:buSzTx/>
                        <a:buFontTx/>
                        <a:buNone/>
                        <a:tabLst/>
                        <a:defRPr/>
                      </a:pPr>
                      <a:r>
                        <a:rPr lang="en-US" sz="900" b="1" kern="1200" dirty="0">
                          <a:solidFill>
                            <a:srgbClr val="FF0000"/>
                          </a:solidFill>
                          <a:latin typeface="微软雅黑" pitchFamily="34" charset="-122"/>
                          <a:ea typeface="微软雅黑" pitchFamily="34" charset="-122"/>
                          <a:cs typeface="+mn-cs"/>
                        </a:rPr>
                        <a:t>Threat Analysis &amp; Modeling Tool</a:t>
                      </a:r>
                      <a:r>
                        <a:rPr lang="en-US" sz="900" b="1" kern="1200" baseline="0" dirty="0">
                          <a:solidFill>
                            <a:srgbClr val="FF0000"/>
                          </a:solidFill>
                          <a:latin typeface="微软雅黑" pitchFamily="34" charset="-122"/>
                          <a:ea typeface="微软雅黑" pitchFamily="34" charset="-122"/>
                          <a:cs typeface="+mn-cs"/>
                        </a:rPr>
                        <a:t> v2.1</a:t>
                      </a:r>
                      <a:endParaRPr lang="en-US" sz="900" b="1" kern="1200" dirty="0">
                        <a:solidFill>
                          <a:srgbClr val="FF0000"/>
                        </a:solidFill>
                        <a:latin typeface="微软雅黑" pitchFamily="34" charset="-122"/>
                        <a:ea typeface="微软雅黑" pitchFamily="34" charset="-122"/>
                        <a:cs typeface="+mn-cs"/>
                      </a:endParaRPr>
                    </a:p>
                  </a:txBody>
                  <a:tcPr marL="9525" marR="9525" marT="9525" marB="9525" anchor="ctr"/>
                </a:tc>
                <a:tc>
                  <a:txBody>
                    <a:bodyPr/>
                    <a:lstStyle/>
                    <a:p>
                      <a:pPr algn="l" rtl="0"/>
                      <a:r>
                        <a:rPr lang="en-US" sz="800" dirty="0">
                          <a:latin typeface="微软雅黑" pitchFamily="34" charset="-122"/>
                          <a:ea typeface="微软雅黑" pitchFamily="34" charset="-122"/>
                        </a:rPr>
                        <a:t>The core function of the Threat Analysis &amp; Modeling tool is to identify threats, while facilitating the process of defining a security strategy. Even if you are not a security subject-matter expert, you now have the ability to consistently and objectively identify threats to your software application.</a:t>
                      </a:r>
                    </a:p>
                  </a:txBody>
                  <a:tcPr marL="9525" marR="9525" marT="9525" marB="9525"/>
                </a:tc>
                <a:tc>
                  <a:txBody>
                    <a:bodyPr/>
                    <a:lstStyle/>
                    <a:p>
                      <a:pPr algn="l" rtl="0"/>
                      <a:r>
                        <a:rPr lang="en-US" altLang="zh-CN" sz="800" dirty="0">
                          <a:latin typeface="微软雅黑" pitchFamily="34" charset="-122"/>
                          <a:ea typeface="微软雅黑" pitchFamily="34" charset="-122"/>
                        </a:rPr>
                        <a:t>Design</a:t>
                      </a:r>
                      <a:endParaRPr lang="en-US" sz="800" dirty="0">
                        <a:latin typeface="微软雅黑" pitchFamily="34" charset="-122"/>
                        <a:ea typeface="微软雅黑" pitchFamily="34" charset="-122"/>
                      </a:endParaRPr>
                    </a:p>
                  </a:txBody>
                  <a:tcPr marL="9525" marR="9525" marT="9525" marB="9525" anchor="ctr"/>
                </a:tc>
                <a:tc>
                  <a:txBody>
                    <a:bodyPr/>
                    <a:lstStyle/>
                    <a:p>
                      <a:pPr marL="0" marR="0" indent="0" algn="l" defTabSz="820583" rtl="0" eaLnBrk="1" fontAlgn="auto" latinLnBrk="0" hangingPunct="1">
                        <a:lnSpc>
                          <a:spcPct val="100000"/>
                        </a:lnSpc>
                        <a:spcBef>
                          <a:spcPts val="0"/>
                        </a:spcBef>
                        <a:spcAft>
                          <a:spcPts val="0"/>
                        </a:spcAft>
                        <a:buClrTx/>
                        <a:buSzTx/>
                        <a:buFontTx/>
                        <a:buNone/>
                        <a:tabLst/>
                        <a:defRPr/>
                      </a:pPr>
                      <a:r>
                        <a:rPr lang="en-US" altLang="zh-CN" sz="800" dirty="0">
                          <a:latin typeface="微软雅黑" pitchFamily="34" charset="-122"/>
                          <a:ea typeface="微软雅黑" pitchFamily="34" charset="-122"/>
                        </a:rPr>
                        <a:t>Threat Modeling</a:t>
                      </a:r>
                    </a:p>
                  </a:txBody>
                  <a:tcPr marL="9525" marR="9525" marT="9525" marB="9525" anchor="ctr"/>
                </a:tc>
                <a:extLst>
                  <a:ext uri="{0D108BD9-81ED-4DB2-BD59-A6C34878D82A}">
                    <a16:rowId xmlns:a16="http://schemas.microsoft.com/office/drawing/2014/main" val="10003"/>
                  </a:ext>
                </a:extLst>
              </a:tr>
              <a:tr h="704224">
                <a:tc>
                  <a:txBody>
                    <a:bodyPr/>
                    <a:lstStyle/>
                    <a:p>
                      <a:pPr marL="0" algn="l" defTabSz="820583" rtl="0" eaLnBrk="1" latinLnBrk="0" hangingPunct="1"/>
                      <a:r>
                        <a:rPr lang="en-US" sz="900" b="1" kern="1200" dirty="0">
                          <a:solidFill>
                            <a:schemeClr val="tx1"/>
                          </a:solidFill>
                          <a:latin typeface="微软雅黑" pitchFamily="34" charset="-122"/>
                          <a:ea typeface="微软雅黑" pitchFamily="34" charset="-122"/>
                          <a:cs typeface="+mn-cs"/>
                        </a:rPr>
                        <a:t>FxCop</a:t>
                      </a:r>
                    </a:p>
                  </a:txBody>
                  <a:tcPr marL="9525" marR="9525" marT="9525" marB="9525" anchor="ctr"/>
                </a:tc>
                <a:tc>
                  <a:txBody>
                    <a:bodyPr/>
                    <a:lstStyle/>
                    <a:p>
                      <a:pPr algn="l" rtl="0"/>
                      <a:r>
                        <a:rPr lang="en-US" sz="800" dirty="0">
                          <a:latin typeface="微软雅黑" pitchFamily="34" charset="-122"/>
                          <a:ea typeface="微软雅黑" pitchFamily="34" charset="-122"/>
                        </a:rPr>
                        <a:t>FxCop is an application that analyzes managed code assemblies (code that targets the .NET Framework common language runtime) and reports information about the assemblies, such as possible design, localization, performance, and security improvements . </a:t>
                      </a:r>
                    </a:p>
                    <a:p>
                      <a:pPr algn="l" rtl="0"/>
                      <a:r>
                        <a:rPr lang="en-US" sz="800" dirty="0">
                          <a:latin typeface="微软雅黑" pitchFamily="34" charset="-122"/>
                          <a:ea typeface="微软雅黑" pitchFamily="34" charset="-122"/>
                        </a:rPr>
                        <a:t>FxCop is intended for class library developers. However, anyone creating applications that should comply with the .NET Framework best practices will benefit.</a:t>
                      </a:r>
                    </a:p>
                  </a:txBody>
                  <a:tcPr marL="9525" marR="9525" marT="9525" marB="9525"/>
                </a:tc>
                <a:tc>
                  <a:txBody>
                    <a:bodyPr/>
                    <a:lstStyle/>
                    <a:p>
                      <a:pPr algn="l" rtl="0"/>
                      <a:r>
                        <a:rPr lang="en-US" sz="800" dirty="0">
                          <a:latin typeface="微软雅黑" pitchFamily="34" charset="-122"/>
                          <a:ea typeface="微软雅黑" pitchFamily="34" charset="-122"/>
                        </a:rPr>
                        <a:t>Implementation</a:t>
                      </a:r>
                    </a:p>
                  </a:txBody>
                  <a:tcPr marL="9525" marR="9525" marT="9525" marB="9525" anchor="ctr"/>
                </a:tc>
                <a:tc>
                  <a:txBody>
                    <a:bodyPr/>
                    <a:lstStyle/>
                    <a:p>
                      <a:pPr algn="l" rtl="0"/>
                      <a:r>
                        <a:rPr lang="en-US" sz="800" dirty="0">
                          <a:latin typeface="微软雅黑" pitchFamily="34" charset="-122"/>
                          <a:ea typeface="微软雅黑" pitchFamily="34" charset="-122"/>
                        </a:rPr>
                        <a:t>Static Analysis</a:t>
                      </a:r>
                    </a:p>
                  </a:txBody>
                  <a:tcPr marL="9525" marR="9525" marT="9525" marB="9525" anchor="ctr"/>
                </a:tc>
                <a:extLst>
                  <a:ext uri="{0D108BD9-81ED-4DB2-BD59-A6C34878D82A}">
                    <a16:rowId xmlns:a16="http://schemas.microsoft.com/office/drawing/2014/main" val="10004"/>
                  </a:ext>
                </a:extLst>
              </a:tr>
              <a:tr h="749233">
                <a:tc>
                  <a:txBody>
                    <a:bodyPr/>
                    <a:lstStyle/>
                    <a:p>
                      <a:pPr marL="0" algn="l" defTabSz="820583" rtl="0" eaLnBrk="1" latinLnBrk="0" hangingPunct="1"/>
                      <a:r>
                        <a:rPr lang="en-US" sz="900" b="1" kern="1200" dirty="0">
                          <a:solidFill>
                            <a:schemeClr val="tx1"/>
                          </a:solidFill>
                          <a:latin typeface="微软雅黑" pitchFamily="34" charset="-122"/>
                          <a:ea typeface="微软雅黑" pitchFamily="34" charset="-122"/>
                          <a:cs typeface="+mn-cs"/>
                        </a:rPr>
                        <a:t>SiteLock</a:t>
                      </a:r>
                    </a:p>
                  </a:txBody>
                  <a:tcPr marL="9525" marR="9525" marT="9525" marB="9525" anchor="ctr"/>
                </a:tc>
                <a:tc>
                  <a:txBody>
                    <a:bodyPr/>
                    <a:lstStyle/>
                    <a:p>
                      <a:pPr algn="l" rtl="0"/>
                      <a:r>
                        <a:rPr lang="en-US" sz="800" dirty="0">
                          <a:latin typeface="微软雅黑" pitchFamily="34" charset="-122"/>
                          <a:ea typeface="微软雅黑" pitchFamily="34" charset="-122"/>
                        </a:rPr>
                        <a:t>SiteLock enables an ActiveX developer to restrict access to a control in a predetermined list of domains, or for a certain length of time. It includes a simple utility that displays the site list and expiration date of a site-locked control.</a:t>
                      </a:r>
                    </a:p>
                    <a:p>
                      <a:pPr algn="l" rtl="0"/>
                      <a:r>
                        <a:rPr lang="en-US" sz="800" dirty="0">
                          <a:latin typeface="微软雅黑" pitchFamily="34" charset="-122"/>
                          <a:ea typeface="微软雅黑" pitchFamily="34" charset="-122"/>
                        </a:rPr>
                        <a:t>The SiteLock ATL template enables an ActiveX developer to restrict access so that a control is only deemed safe when used in a predetermined list of domains. This limits the ability of Web page authors to reuse the control for malicious purposes.</a:t>
                      </a:r>
                    </a:p>
                  </a:txBody>
                  <a:tcPr marL="9525" marR="9525" marT="9525" marB="9525"/>
                </a:tc>
                <a:tc>
                  <a:txBody>
                    <a:bodyPr/>
                    <a:lstStyle/>
                    <a:p>
                      <a:pPr algn="l" rtl="0"/>
                      <a:r>
                        <a:rPr lang="en-US" sz="800" dirty="0">
                          <a:latin typeface="微软雅黑" pitchFamily="34" charset="-122"/>
                          <a:ea typeface="微软雅黑" pitchFamily="34" charset="-122"/>
                        </a:rPr>
                        <a:t>Implementation</a:t>
                      </a:r>
                    </a:p>
                  </a:txBody>
                  <a:tcPr marL="9525" marR="9525" marT="9525" marB="9525" anchor="ctr"/>
                </a:tc>
                <a:tc>
                  <a:txBody>
                    <a:bodyPr/>
                    <a:lstStyle/>
                    <a:p>
                      <a:pPr algn="l" rtl="0"/>
                      <a:r>
                        <a:rPr lang="en-US" sz="800" dirty="0">
                          <a:latin typeface="微软雅黑" pitchFamily="34" charset="-122"/>
                          <a:ea typeface="微软雅黑" pitchFamily="34" charset="-122"/>
                        </a:rPr>
                        <a:t>Best Practices</a:t>
                      </a:r>
                    </a:p>
                  </a:txBody>
                  <a:tcPr marL="9525" marR="9525" marT="9525" marB="9525" anchor="ctr"/>
                </a:tc>
                <a:extLst>
                  <a:ext uri="{0D108BD9-81ED-4DB2-BD59-A6C34878D82A}">
                    <a16:rowId xmlns:a16="http://schemas.microsoft.com/office/drawing/2014/main" val="10005"/>
                  </a:ext>
                </a:extLst>
              </a:tr>
              <a:tr h="503837">
                <a:tc>
                  <a:txBody>
                    <a:bodyPr/>
                    <a:lstStyle/>
                    <a:p>
                      <a:pPr marL="0" algn="l" defTabSz="820583" rtl="0" eaLnBrk="1" latinLnBrk="0" hangingPunct="1"/>
                      <a:r>
                        <a:rPr lang="en-US" sz="900" b="1" kern="1200" dirty="0">
                          <a:solidFill>
                            <a:schemeClr val="tx1"/>
                          </a:solidFill>
                          <a:latin typeface="微软雅黑" pitchFamily="34" charset="-122"/>
                          <a:ea typeface="微软雅黑" pitchFamily="34" charset="-122"/>
                          <a:cs typeface="+mn-cs"/>
                        </a:rPr>
                        <a:t>Code Analysis for C/C++</a:t>
                      </a:r>
                    </a:p>
                    <a:p>
                      <a:pPr marL="0" algn="l" defTabSz="820583" rtl="0" eaLnBrk="1" latinLnBrk="0" hangingPunct="1"/>
                      <a:r>
                        <a:rPr lang="en-US" sz="900" b="1" kern="1200" dirty="0">
                          <a:solidFill>
                            <a:schemeClr val="tx1"/>
                          </a:solidFill>
                          <a:latin typeface="微软雅黑" pitchFamily="34" charset="-122"/>
                          <a:ea typeface="微软雅黑" pitchFamily="34" charset="-122"/>
                          <a:cs typeface="+mn-cs"/>
                        </a:rPr>
                        <a:t> (/analyze in Visual Studio)</a:t>
                      </a:r>
                    </a:p>
                  </a:txBody>
                  <a:tcPr marL="9525" marR="9525" marT="9525" marB="9525" anchor="ctr"/>
                </a:tc>
                <a:tc>
                  <a:txBody>
                    <a:bodyPr/>
                    <a:lstStyle/>
                    <a:p>
                      <a:pPr algn="l" rtl="0"/>
                      <a:r>
                        <a:rPr lang="en-US" sz="800" dirty="0">
                          <a:latin typeface="微软雅黑" pitchFamily="34" charset="-122"/>
                          <a:ea typeface="微软雅黑" pitchFamily="34" charset="-122"/>
                        </a:rPr>
                        <a:t>A static analysis tool that plows through source code one function at a time, and looks for C/C++ coding patterns and incorrect code usage that may indicate a programming error.</a:t>
                      </a:r>
                    </a:p>
                  </a:txBody>
                  <a:tcPr marL="9525" marR="9525" marT="9525" marB="9525"/>
                </a:tc>
                <a:tc>
                  <a:txBody>
                    <a:bodyPr/>
                    <a:lstStyle/>
                    <a:p>
                      <a:pPr algn="l" rtl="0"/>
                      <a:r>
                        <a:rPr lang="en-US" sz="800" dirty="0">
                          <a:latin typeface="微软雅黑" pitchFamily="34" charset="-122"/>
                          <a:ea typeface="微软雅黑" pitchFamily="34" charset="-122"/>
                        </a:rPr>
                        <a:t>Implementation</a:t>
                      </a:r>
                    </a:p>
                  </a:txBody>
                  <a:tcPr marL="9525" marR="9525" marT="9525" marB="9525" anchor="ctr"/>
                </a:tc>
                <a:tc>
                  <a:txBody>
                    <a:bodyPr/>
                    <a:lstStyle/>
                    <a:p>
                      <a:pPr algn="l" rtl="0"/>
                      <a:r>
                        <a:rPr lang="en-US" sz="800" dirty="0">
                          <a:latin typeface="微软雅黑" pitchFamily="34" charset="-122"/>
                          <a:ea typeface="微软雅黑" pitchFamily="34" charset="-122"/>
                        </a:rPr>
                        <a:t>Static Analysis</a:t>
                      </a:r>
                    </a:p>
                  </a:txBody>
                  <a:tcPr marL="9525" marR="9525" marT="9525" marB="9525" anchor="ctr"/>
                </a:tc>
                <a:extLst>
                  <a:ext uri="{0D108BD9-81ED-4DB2-BD59-A6C34878D82A}">
                    <a16:rowId xmlns:a16="http://schemas.microsoft.com/office/drawing/2014/main" val="10006"/>
                  </a:ext>
                </a:extLst>
              </a:tr>
              <a:tr h="627530">
                <a:tc>
                  <a:txBody>
                    <a:bodyPr/>
                    <a:lstStyle/>
                    <a:p>
                      <a:pPr marL="0" algn="l" defTabSz="820583" rtl="0" eaLnBrk="1" latinLnBrk="0" hangingPunct="1"/>
                      <a:r>
                        <a:rPr lang="en-US" sz="900" b="1" kern="1200" dirty="0">
                          <a:solidFill>
                            <a:schemeClr val="tx1"/>
                          </a:solidFill>
                          <a:latin typeface="微软雅黑" pitchFamily="34" charset="-122"/>
                          <a:ea typeface="微软雅黑" pitchFamily="34" charset="-122"/>
                          <a:cs typeface="+mn-cs"/>
                        </a:rPr>
                        <a:t>Anti-Cross Site Scripting (Anti-XSS) v3 BETA</a:t>
                      </a:r>
                    </a:p>
                  </a:txBody>
                  <a:tcPr marL="9525" marR="9525" marT="9525" marB="9525" anchor="ctr"/>
                </a:tc>
                <a:tc>
                  <a:txBody>
                    <a:bodyPr/>
                    <a:lstStyle/>
                    <a:p>
                      <a:pPr algn="l" rtl="0"/>
                      <a:r>
                        <a:rPr lang="en-US" sz="800" dirty="0">
                          <a:latin typeface="微软雅黑" pitchFamily="34" charset="-122"/>
                          <a:ea typeface="微软雅黑" pitchFamily="34" charset="-122"/>
                        </a:rPr>
                        <a:t>Anti-XSS v3 BETA package contains the Anti-XSS .NET library which is specifically designed to help mitigate the potential of Cross-Site Scripting (XSS) attacks in Web-based applications. This latest version of Anti-XSS, v3, also includes the Security Runtime Engine (SRE) that runs as an HTTP module to provide a level of protection against XSS without the need to recompile the application.</a:t>
                      </a:r>
                    </a:p>
                  </a:txBody>
                  <a:tcPr marL="9525" marR="9525" marT="9525" marB="9525"/>
                </a:tc>
                <a:tc>
                  <a:txBody>
                    <a:bodyPr/>
                    <a:lstStyle/>
                    <a:p>
                      <a:pPr algn="l" rtl="0"/>
                      <a:r>
                        <a:rPr lang="en-US" sz="800" dirty="0">
                          <a:latin typeface="微软雅黑" pitchFamily="34" charset="-122"/>
                          <a:ea typeface="微软雅黑" pitchFamily="34" charset="-122"/>
                        </a:rPr>
                        <a:t>Implementation</a:t>
                      </a:r>
                    </a:p>
                  </a:txBody>
                  <a:tcPr marL="9525" marR="9525" marT="9525" marB="9525" anchor="ctr"/>
                </a:tc>
                <a:tc>
                  <a:txBody>
                    <a:bodyPr/>
                    <a:lstStyle/>
                    <a:p>
                      <a:pPr algn="l" rtl="0"/>
                      <a:r>
                        <a:rPr lang="en-US" sz="800" dirty="0">
                          <a:latin typeface="微软雅黑" pitchFamily="34" charset="-122"/>
                          <a:ea typeface="微软雅黑" pitchFamily="34" charset="-122"/>
                        </a:rPr>
                        <a:t>Security Libraries</a:t>
                      </a:r>
                    </a:p>
                  </a:txBody>
                  <a:tcPr marL="9525" marR="9525" marT="9525" marB="9525" anchor="ctr"/>
                </a:tc>
                <a:extLst>
                  <a:ext uri="{0D108BD9-81ED-4DB2-BD59-A6C34878D82A}">
                    <a16:rowId xmlns:a16="http://schemas.microsoft.com/office/drawing/2014/main" val="10007"/>
                  </a:ext>
                </a:extLst>
              </a:tr>
              <a:tr h="627530">
                <a:tc>
                  <a:txBody>
                    <a:bodyPr/>
                    <a:lstStyle/>
                    <a:p>
                      <a:pPr marL="0" algn="l" defTabSz="820583" rtl="0" eaLnBrk="1" latinLnBrk="0" hangingPunct="1">
                        <a:buFont typeface="Arial"/>
                        <a:buNone/>
                      </a:pPr>
                      <a:r>
                        <a:rPr lang="en-US" sz="900" b="1" kern="1200" dirty="0">
                          <a:solidFill>
                            <a:schemeClr val="tx1"/>
                          </a:solidFill>
                          <a:latin typeface="微软雅黑" pitchFamily="34" charset="-122"/>
                          <a:ea typeface="微软雅黑" pitchFamily="34" charset="-122"/>
                          <a:cs typeface="+mn-cs"/>
                        </a:rPr>
                        <a:t>Code Analysis Tool .NET (CAT.NET) v1 CTP</a:t>
                      </a:r>
                    </a:p>
                    <a:p>
                      <a:pPr marL="0" algn="l" defTabSz="820583" rtl="0" eaLnBrk="1" latinLnBrk="0" hangingPunct="1">
                        <a:buFont typeface="Arial"/>
                        <a:buChar char="•"/>
                      </a:pPr>
                      <a:r>
                        <a:rPr lang="en-US" sz="900" b="1" kern="1200" dirty="0">
                          <a:solidFill>
                            <a:schemeClr val="tx1"/>
                          </a:solidFill>
                          <a:latin typeface="微软雅黑" pitchFamily="34" charset="-122"/>
                          <a:ea typeface="微软雅黑" pitchFamily="34" charset="-122"/>
                          <a:cs typeface="+mn-cs"/>
                        </a:rPr>
                        <a:t>CAT.NET 32-bit</a:t>
                      </a:r>
                    </a:p>
                    <a:p>
                      <a:pPr marL="0" algn="l" defTabSz="820583" rtl="0" eaLnBrk="1" latinLnBrk="0" hangingPunct="1">
                        <a:buFont typeface="Arial"/>
                        <a:buChar char="•"/>
                      </a:pPr>
                      <a:r>
                        <a:rPr lang="en-US" sz="900" b="1" kern="1200" dirty="0">
                          <a:solidFill>
                            <a:schemeClr val="tx1"/>
                          </a:solidFill>
                          <a:latin typeface="微软雅黑" pitchFamily="34" charset="-122"/>
                          <a:ea typeface="微软雅黑" pitchFamily="34" charset="-122"/>
                          <a:cs typeface="+mn-cs"/>
                        </a:rPr>
                        <a:t>CAT.NET 64-bit</a:t>
                      </a:r>
                    </a:p>
                    <a:p>
                      <a:pPr marL="0" algn="l" defTabSz="820583" rtl="0" eaLnBrk="1" latinLnBrk="0" hangingPunct="1">
                        <a:buFont typeface="Arial"/>
                        <a:buNone/>
                      </a:pPr>
                      <a:endParaRPr lang="en-US" sz="900" b="1" kern="1200" dirty="0">
                        <a:solidFill>
                          <a:schemeClr val="tx1"/>
                        </a:solidFill>
                        <a:latin typeface="微软雅黑" pitchFamily="34" charset="-122"/>
                        <a:ea typeface="微软雅黑" pitchFamily="34" charset="-122"/>
                        <a:cs typeface="+mn-cs"/>
                      </a:endParaRPr>
                    </a:p>
                  </a:txBody>
                  <a:tcPr marL="9525" marR="9525" marT="9525" marB="9525" anchor="ctr"/>
                </a:tc>
                <a:tc>
                  <a:txBody>
                    <a:bodyPr/>
                    <a:lstStyle/>
                    <a:p>
                      <a:pPr algn="l" rtl="0"/>
                      <a:r>
                        <a:rPr lang="en-US" sz="800" dirty="0">
                          <a:latin typeface="微软雅黑" pitchFamily="34" charset="-122"/>
                          <a:ea typeface="微软雅黑" pitchFamily="34" charset="-122"/>
                        </a:rPr>
                        <a:t>CAT.NET is a binary code analysis tool that helps identify common variants of certain prevailing vulnerabilities that can give rise to common attack vectors such as Cross-Site Scripting (XSS), SQL Injection and XPath Injection. The tool can function as a plug-in for Visual Studio 2005/2008, FxCop custom rule, MSBuild custom task or through the command line prompt and analyzes compiled .NET binaries.</a:t>
                      </a:r>
                    </a:p>
                  </a:txBody>
                  <a:tcPr marL="9525" marR="9525" marT="9525" marB="9525"/>
                </a:tc>
                <a:tc>
                  <a:txBody>
                    <a:bodyPr/>
                    <a:lstStyle/>
                    <a:p>
                      <a:pPr algn="l" rtl="0"/>
                      <a:r>
                        <a:rPr lang="en-US" sz="800" dirty="0">
                          <a:latin typeface="微软雅黑" pitchFamily="34" charset="-122"/>
                          <a:ea typeface="微软雅黑" pitchFamily="34" charset="-122"/>
                        </a:rPr>
                        <a:t>Implementation</a:t>
                      </a:r>
                    </a:p>
                  </a:txBody>
                  <a:tcPr marL="9525" marR="9525" marT="9525" marB="9525" anchor="ctr"/>
                </a:tc>
                <a:tc>
                  <a:txBody>
                    <a:bodyPr/>
                    <a:lstStyle/>
                    <a:p>
                      <a:pPr algn="l" rtl="0"/>
                      <a:r>
                        <a:rPr lang="en-US" sz="800" dirty="0">
                          <a:latin typeface="微软雅黑" pitchFamily="34" charset="-122"/>
                          <a:ea typeface="微软雅黑" pitchFamily="34" charset="-122"/>
                        </a:rPr>
                        <a:t>Binary Analysis</a:t>
                      </a:r>
                    </a:p>
                  </a:txBody>
                  <a:tcPr marL="9525" marR="9525" marT="9525" marB="9525" anchor="ctr"/>
                </a:tc>
                <a:extLst>
                  <a:ext uri="{0D108BD9-81ED-4DB2-BD59-A6C34878D82A}">
                    <a16:rowId xmlns:a16="http://schemas.microsoft.com/office/drawing/2014/main" val="10008"/>
                  </a:ext>
                </a:extLst>
              </a:tr>
              <a:tr h="503837">
                <a:tc>
                  <a:txBody>
                    <a:bodyPr/>
                    <a:lstStyle/>
                    <a:p>
                      <a:pPr marL="0" algn="l" defTabSz="820583" rtl="0" eaLnBrk="1" latinLnBrk="0" hangingPunct="1"/>
                      <a:r>
                        <a:rPr lang="en-US" sz="900" b="1" kern="1200" dirty="0">
                          <a:solidFill>
                            <a:schemeClr val="tx1"/>
                          </a:solidFill>
                          <a:latin typeface="微软雅黑" pitchFamily="34" charset="-122"/>
                          <a:ea typeface="微软雅黑" pitchFamily="34" charset="-122"/>
                          <a:cs typeface="+mn-cs"/>
                        </a:rPr>
                        <a:t>Banned.h</a:t>
                      </a:r>
                    </a:p>
                  </a:txBody>
                  <a:tcPr marL="9525" marR="9525" marT="9525" marB="9525" anchor="ctr"/>
                </a:tc>
                <a:tc>
                  <a:txBody>
                    <a:bodyPr/>
                    <a:lstStyle/>
                    <a:p>
                      <a:pPr algn="l" rtl="0"/>
                      <a:r>
                        <a:rPr lang="en-US" sz="800" dirty="0">
                          <a:latin typeface="微软雅黑" pitchFamily="34" charset="-122"/>
                          <a:ea typeface="微软雅黑" pitchFamily="34" charset="-122"/>
                        </a:rPr>
                        <a:t>The banned.h header file is a sanitizing resource which supports the SDL requirement to remove banned functions from a code. It lists all banned APIs and allows any developer to locate them in a code.</a:t>
                      </a:r>
                    </a:p>
                  </a:txBody>
                  <a:tcPr marL="9525" marR="9525" marT="9525" marB="9525"/>
                </a:tc>
                <a:tc>
                  <a:txBody>
                    <a:bodyPr/>
                    <a:lstStyle/>
                    <a:p>
                      <a:pPr algn="l" rtl="0"/>
                      <a:r>
                        <a:rPr lang="en-US" sz="800" dirty="0">
                          <a:latin typeface="微软雅黑" pitchFamily="34" charset="-122"/>
                          <a:ea typeface="微软雅黑" pitchFamily="34" charset="-122"/>
                        </a:rPr>
                        <a:t>Implementation</a:t>
                      </a:r>
                    </a:p>
                  </a:txBody>
                  <a:tcPr marL="9525" marR="9525" marT="9525" marB="9525" anchor="ctr"/>
                </a:tc>
                <a:tc>
                  <a:txBody>
                    <a:bodyPr/>
                    <a:lstStyle/>
                    <a:p>
                      <a:pPr rtl="0"/>
                      <a:r>
                        <a:rPr lang="en-US" sz="800" dirty="0">
                          <a:latin typeface="微软雅黑" pitchFamily="34" charset="-122"/>
                          <a:ea typeface="微软雅黑" pitchFamily="34" charset="-122"/>
                        </a:rPr>
                        <a:t>Code sample / Best Practices</a:t>
                      </a:r>
                    </a:p>
                  </a:txBody>
                  <a:tcPr marL="9525" marR="9525" marT="9525" marB="9525" anchor="ctr"/>
                </a:tc>
                <a:extLst>
                  <a:ext uri="{0D108BD9-81ED-4DB2-BD59-A6C34878D82A}">
                    <a16:rowId xmlns:a16="http://schemas.microsoft.com/office/drawing/2014/main" val="10009"/>
                  </a:ext>
                </a:extLst>
              </a:tr>
            </a:tbl>
          </a:graphicData>
        </a:graphic>
      </p:graphicFrame>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latin typeface="微软雅黑" pitchFamily="34" charset="-122"/>
                <a:ea typeface="微软雅黑" pitchFamily="34" charset="-122"/>
              </a:rPr>
              <a:t>Agenda</a:t>
            </a:r>
            <a:endParaRPr lang="zh-CN" altLang="en-US" dirty="0">
              <a:latin typeface="微软雅黑" pitchFamily="34" charset="-122"/>
              <a:ea typeface="微软雅黑" pitchFamily="34" charset="-122"/>
            </a:endParaRPr>
          </a:p>
        </p:txBody>
      </p:sp>
      <p:sp>
        <p:nvSpPr>
          <p:cNvPr id="5123" name="Rectangle 3"/>
          <p:cNvSpPr>
            <a:spLocks noGrp="1" noChangeArrowheads="1"/>
          </p:cNvSpPr>
          <p:nvPr>
            <p:ph idx="1"/>
          </p:nvPr>
        </p:nvSpPr>
        <p:spPr>
          <a:xfrm>
            <a:off x="457200" y="1254370"/>
            <a:ext cx="8229600" cy="5381208"/>
          </a:xfrm>
        </p:spPr>
        <p:txBody>
          <a:bodyPr/>
          <a:lstStyle/>
          <a:p>
            <a:pPr>
              <a:lnSpc>
                <a:spcPct val="150000"/>
              </a:lnSpc>
            </a:pPr>
            <a:r>
              <a:rPr lang="en-US" altLang="zh-CN" sz="2400" b="1" dirty="0">
                <a:latin typeface="微软雅黑" pitchFamily="34" charset="-122"/>
                <a:ea typeface="微软雅黑" pitchFamily="34" charset="-122"/>
              </a:rPr>
              <a:t>Information Security Threats Situation and Trends</a:t>
            </a:r>
          </a:p>
          <a:p>
            <a:pPr>
              <a:lnSpc>
                <a:spcPct val="150000"/>
              </a:lnSpc>
            </a:pPr>
            <a:r>
              <a:rPr lang="en-US" altLang="zh-CN" sz="2400" b="1" dirty="0">
                <a:solidFill>
                  <a:srgbClr val="FF0000"/>
                </a:solidFill>
                <a:latin typeface="微软雅黑" pitchFamily="34" charset="-122"/>
                <a:ea typeface="微软雅黑" pitchFamily="34" charset="-122"/>
              </a:rPr>
              <a:t>Security Engineering</a:t>
            </a:r>
          </a:p>
          <a:p>
            <a:pPr lvl="1">
              <a:lnSpc>
                <a:spcPct val="150000"/>
              </a:lnSpc>
            </a:pPr>
            <a:r>
              <a:rPr lang="en-US" altLang="zh-CN" sz="2000" b="1" dirty="0">
                <a:latin typeface="微软雅黑" pitchFamily="34" charset="-122"/>
                <a:ea typeface="微软雅黑" pitchFamily="34" charset="-122"/>
              </a:rPr>
              <a:t>Security Essential &amp; Modeling</a:t>
            </a:r>
          </a:p>
          <a:p>
            <a:pPr lvl="1">
              <a:lnSpc>
                <a:spcPct val="150000"/>
              </a:lnSpc>
            </a:pPr>
            <a:r>
              <a:rPr lang="en-US" altLang="zh-CN" sz="2000" b="1" dirty="0">
                <a:latin typeface="微软雅黑" pitchFamily="34" charset="-122"/>
                <a:ea typeface="微软雅黑" pitchFamily="34" charset="-122"/>
              </a:rPr>
              <a:t>Microsoft Security Engineering</a:t>
            </a:r>
          </a:p>
          <a:p>
            <a:pPr lvl="2">
              <a:lnSpc>
                <a:spcPct val="150000"/>
              </a:lnSpc>
            </a:pPr>
            <a:r>
              <a:rPr lang="en-US" altLang="zh-CN" sz="2000" b="1" dirty="0">
                <a:latin typeface="微软雅黑" pitchFamily="34" charset="-122"/>
                <a:ea typeface="微软雅黑" pitchFamily="34" charset="-122"/>
              </a:rPr>
              <a:t>Security Development Lifecycle (SDL) Briefing</a:t>
            </a:r>
          </a:p>
          <a:p>
            <a:pPr lvl="2">
              <a:lnSpc>
                <a:spcPct val="150000"/>
              </a:lnSpc>
            </a:pPr>
            <a:r>
              <a:rPr lang="en-US" altLang="zh-CN" sz="2000" b="1" dirty="0">
                <a:solidFill>
                  <a:srgbClr val="FF0000"/>
                </a:solidFill>
                <a:latin typeface="微软雅黑" pitchFamily="34" charset="-122"/>
                <a:ea typeface="微软雅黑" pitchFamily="34" charset="-122"/>
              </a:rPr>
              <a:t>Threats Modeling</a:t>
            </a:r>
          </a:p>
          <a:p>
            <a:pPr lvl="3">
              <a:lnSpc>
                <a:spcPct val="150000"/>
              </a:lnSpc>
            </a:pPr>
            <a:r>
              <a:rPr lang="en-US" altLang="zh-CN" sz="1600" b="1" dirty="0">
                <a:solidFill>
                  <a:srgbClr val="FF0000"/>
                </a:solidFill>
                <a:latin typeface="微软雅黑" pitchFamily="34" charset="-122"/>
                <a:ea typeface="微软雅黑" pitchFamily="34" charset="-122"/>
              </a:rPr>
              <a:t>Standard Threat Mitigations</a:t>
            </a:r>
          </a:p>
          <a:p>
            <a:pPr lvl="1">
              <a:lnSpc>
                <a:spcPct val="150000"/>
              </a:lnSpc>
            </a:pPr>
            <a:r>
              <a:rPr lang="en-US" altLang="zh-CN" sz="2000" b="1" dirty="0">
                <a:latin typeface="微软雅黑" pitchFamily="34" charset="-122"/>
                <a:ea typeface="微软雅黑" pitchFamily="34" charset="-122"/>
              </a:rPr>
              <a:t>Security Principle</a:t>
            </a:r>
          </a:p>
          <a:p>
            <a:pPr>
              <a:lnSpc>
                <a:spcPct val="150000"/>
              </a:lnSpc>
            </a:pPr>
            <a:r>
              <a:rPr lang="en-US" altLang="zh-CN" sz="2400" b="1" dirty="0">
                <a:latin typeface="微软雅黑" pitchFamily="34" charset="-122"/>
                <a:ea typeface="微软雅黑" pitchFamily="34" charset="-122"/>
              </a:rPr>
              <a:t>Frequent Security Threats</a:t>
            </a:r>
          </a:p>
          <a:p>
            <a:pPr>
              <a:lnSpc>
                <a:spcPct val="150000"/>
              </a:lnSpc>
            </a:pPr>
            <a:r>
              <a:rPr lang="en-US" altLang="zh-CN" sz="2400" b="1" dirty="0">
                <a:latin typeface="微软雅黑" pitchFamily="34" charset="-122"/>
                <a:ea typeface="微软雅黑" pitchFamily="34" charset="-122"/>
              </a:rPr>
              <a:t>Threats Countermeasures Best Practice</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latin typeface="微软雅黑" pitchFamily="34" charset="-122"/>
                <a:ea typeface="微软雅黑" pitchFamily="34" charset="-122"/>
              </a:rPr>
              <a:t>Agenda</a:t>
            </a:r>
            <a:endParaRPr lang="zh-CN" altLang="en-US" dirty="0">
              <a:latin typeface="微软雅黑" pitchFamily="34" charset="-122"/>
              <a:ea typeface="微软雅黑" pitchFamily="34" charset="-122"/>
            </a:endParaRPr>
          </a:p>
        </p:txBody>
      </p:sp>
      <p:sp>
        <p:nvSpPr>
          <p:cNvPr id="5123" name="Rectangle 3"/>
          <p:cNvSpPr>
            <a:spLocks noGrp="1" noChangeArrowheads="1"/>
          </p:cNvSpPr>
          <p:nvPr>
            <p:ph idx="1"/>
          </p:nvPr>
        </p:nvSpPr>
        <p:spPr>
          <a:xfrm>
            <a:off x="457200" y="1254370"/>
            <a:ext cx="8229600" cy="5381208"/>
          </a:xfrm>
        </p:spPr>
        <p:txBody>
          <a:bodyPr/>
          <a:lstStyle/>
          <a:p>
            <a:pPr>
              <a:lnSpc>
                <a:spcPct val="150000"/>
              </a:lnSpc>
            </a:pPr>
            <a:r>
              <a:rPr lang="en-US" altLang="zh-CN" sz="2400" b="1" dirty="0">
                <a:latin typeface="微软雅黑" pitchFamily="34" charset="-122"/>
                <a:ea typeface="微软雅黑" pitchFamily="34" charset="-122"/>
              </a:rPr>
              <a:t>Information Security Threats Situation and Trends</a:t>
            </a:r>
          </a:p>
          <a:p>
            <a:pPr>
              <a:lnSpc>
                <a:spcPct val="150000"/>
              </a:lnSpc>
            </a:pPr>
            <a:r>
              <a:rPr lang="en-US" altLang="zh-CN" sz="2400" b="1" dirty="0">
                <a:latin typeface="微软雅黑" pitchFamily="34" charset="-122"/>
                <a:ea typeface="微软雅黑" pitchFamily="34" charset="-122"/>
              </a:rPr>
              <a:t>Security Engineering</a:t>
            </a:r>
          </a:p>
          <a:p>
            <a:pPr lvl="1">
              <a:lnSpc>
                <a:spcPct val="150000"/>
              </a:lnSpc>
            </a:pPr>
            <a:r>
              <a:rPr lang="en-US" altLang="zh-CN" sz="2000" b="1" dirty="0">
                <a:latin typeface="微软雅黑" pitchFamily="34" charset="-122"/>
                <a:ea typeface="微软雅黑" pitchFamily="34" charset="-122"/>
              </a:rPr>
              <a:t>Security Essential &amp; Modeling</a:t>
            </a:r>
          </a:p>
          <a:p>
            <a:pPr lvl="1">
              <a:lnSpc>
                <a:spcPct val="150000"/>
              </a:lnSpc>
            </a:pPr>
            <a:r>
              <a:rPr lang="en-US" altLang="zh-CN" sz="2000" b="1" dirty="0">
                <a:latin typeface="微软雅黑" pitchFamily="34" charset="-122"/>
                <a:ea typeface="微软雅黑" pitchFamily="34" charset="-122"/>
              </a:rPr>
              <a:t>Microsoft Security Engineering</a:t>
            </a:r>
          </a:p>
          <a:p>
            <a:pPr lvl="2">
              <a:lnSpc>
                <a:spcPct val="150000"/>
              </a:lnSpc>
            </a:pPr>
            <a:r>
              <a:rPr lang="en-US" altLang="zh-CN" sz="2000" b="1" dirty="0">
                <a:latin typeface="微软雅黑" pitchFamily="34" charset="-122"/>
                <a:ea typeface="微软雅黑" pitchFamily="34" charset="-122"/>
              </a:rPr>
              <a:t>Security Development Lifecycle (SDL) Briefing</a:t>
            </a:r>
          </a:p>
          <a:p>
            <a:pPr lvl="2">
              <a:lnSpc>
                <a:spcPct val="150000"/>
              </a:lnSpc>
            </a:pPr>
            <a:r>
              <a:rPr lang="en-US" altLang="zh-CN" sz="2000" b="1" dirty="0">
                <a:latin typeface="微软雅黑" pitchFamily="34" charset="-122"/>
                <a:ea typeface="微软雅黑" pitchFamily="34" charset="-122"/>
              </a:rPr>
              <a:t>Threats Modeling</a:t>
            </a:r>
          </a:p>
          <a:p>
            <a:pPr lvl="3">
              <a:lnSpc>
                <a:spcPct val="150000"/>
              </a:lnSpc>
            </a:pPr>
            <a:r>
              <a:rPr lang="en-US" altLang="zh-CN" sz="1600" b="1" dirty="0">
                <a:latin typeface="微软雅黑" pitchFamily="34" charset="-122"/>
                <a:ea typeface="微软雅黑" pitchFamily="34" charset="-122"/>
              </a:rPr>
              <a:t>Standard Threat Mitigations</a:t>
            </a:r>
          </a:p>
          <a:p>
            <a:pPr lvl="1">
              <a:lnSpc>
                <a:spcPct val="150000"/>
              </a:lnSpc>
            </a:pPr>
            <a:r>
              <a:rPr lang="en-US" altLang="zh-CN" sz="2000" b="1" dirty="0">
                <a:latin typeface="微软雅黑" pitchFamily="34" charset="-122"/>
                <a:ea typeface="微软雅黑" pitchFamily="34" charset="-122"/>
              </a:rPr>
              <a:t>Security Principle</a:t>
            </a:r>
          </a:p>
          <a:p>
            <a:pPr>
              <a:lnSpc>
                <a:spcPct val="150000"/>
              </a:lnSpc>
            </a:pPr>
            <a:r>
              <a:rPr lang="en-US" altLang="zh-CN" sz="2400" b="1" dirty="0">
                <a:latin typeface="微软雅黑" pitchFamily="34" charset="-122"/>
                <a:ea typeface="微软雅黑" pitchFamily="34" charset="-122"/>
              </a:rPr>
              <a:t>Frequent Security Threats</a:t>
            </a:r>
          </a:p>
          <a:p>
            <a:pPr>
              <a:lnSpc>
                <a:spcPct val="150000"/>
              </a:lnSpc>
            </a:pPr>
            <a:r>
              <a:rPr lang="en-US" altLang="zh-CN" sz="2400" b="1" dirty="0">
                <a:latin typeface="微软雅黑" pitchFamily="34" charset="-122"/>
                <a:ea typeface="微软雅黑" pitchFamily="34" charset="-122"/>
              </a:rPr>
              <a:t>Threats Countermeasures Best Practice</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S.T.R.I.D.E Threats Modeling</a:t>
            </a:r>
            <a:endParaRPr lang="zh-CN" altLang="en-US" sz="2800" dirty="0">
              <a:latin typeface="微软雅黑" pitchFamily="34" charset="-122"/>
              <a:ea typeface="微软雅黑" pitchFamily="34" charset="-122"/>
            </a:endParaRPr>
          </a:p>
        </p:txBody>
      </p:sp>
      <p:graphicFrame>
        <p:nvGraphicFramePr>
          <p:cNvPr id="4" name="内容占位符 3"/>
          <p:cNvGraphicFramePr>
            <a:graphicFrameLocks noGrp="1"/>
          </p:cNvGraphicFramePr>
          <p:nvPr>
            <p:ph idx="1"/>
          </p:nvPr>
        </p:nvGraphicFramePr>
        <p:xfrm>
          <a:off x="218507" y="1263931"/>
          <a:ext cx="8763001" cy="5066226"/>
        </p:xfrm>
        <a:graphic>
          <a:graphicData uri="http://schemas.openxmlformats.org/drawingml/2006/table">
            <a:tbl>
              <a:tblPr firstRow="1" bandRow="1">
                <a:tableStyleId>{5C22544A-7EE6-4342-B048-85BDC9FD1C3A}</a:tableStyleId>
              </a:tblPr>
              <a:tblGrid>
                <a:gridCol w="1940439">
                  <a:extLst>
                    <a:ext uri="{9D8B030D-6E8A-4147-A177-3AD203B41FA5}">
                      <a16:colId xmlns:a16="http://schemas.microsoft.com/office/drawing/2014/main" val="20000"/>
                    </a:ext>
                  </a:extLst>
                </a:gridCol>
                <a:gridCol w="1499144">
                  <a:extLst>
                    <a:ext uri="{9D8B030D-6E8A-4147-A177-3AD203B41FA5}">
                      <a16:colId xmlns:a16="http://schemas.microsoft.com/office/drawing/2014/main" val="20001"/>
                    </a:ext>
                  </a:extLst>
                </a:gridCol>
                <a:gridCol w="2661709">
                  <a:extLst>
                    <a:ext uri="{9D8B030D-6E8A-4147-A177-3AD203B41FA5}">
                      <a16:colId xmlns:a16="http://schemas.microsoft.com/office/drawing/2014/main" val="20002"/>
                    </a:ext>
                  </a:extLst>
                </a:gridCol>
                <a:gridCol w="2661709">
                  <a:extLst>
                    <a:ext uri="{9D8B030D-6E8A-4147-A177-3AD203B41FA5}">
                      <a16:colId xmlns:a16="http://schemas.microsoft.com/office/drawing/2014/main" val="20003"/>
                    </a:ext>
                  </a:extLst>
                </a:gridCol>
              </a:tblGrid>
              <a:tr h="251785">
                <a:tc>
                  <a:txBody>
                    <a:bodyPr/>
                    <a:lstStyle/>
                    <a:p>
                      <a:pPr algn="ctr"/>
                      <a:r>
                        <a:rPr lang="en-US" sz="1400" dirty="0">
                          <a:latin typeface="微软雅黑" pitchFamily="34" charset="-122"/>
                          <a:ea typeface="微软雅黑" pitchFamily="34" charset="-122"/>
                        </a:rPr>
                        <a:t>Threat </a:t>
                      </a:r>
                    </a:p>
                  </a:txBody>
                  <a:tcPr anchor="ctr"/>
                </a:tc>
                <a:tc>
                  <a:txBody>
                    <a:bodyPr/>
                    <a:lstStyle/>
                    <a:p>
                      <a:pPr algn="ctr"/>
                      <a:r>
                        <a:rPr lang="en-US" sz="1400" dirty="0">
                          <a:latin typeface="微软雅黑" pitchFamily="34" charset="-122"/>
                          <a:ea typeface="微软雅黑" pitchFamily="34" charset="-122"/>
                        </a:rPr>
                        <a:t>Property </a:t>
                      </a:r>
                    </a:p>
                  </a:txBody>
                  <a:tcPr anchor="ctr"/>
                </a:tc>
                <a:tc>
                  <a:txBody>
                    <a:bodyPr/>
                    <a:lstStyle/>
                    <a:p>
                      <a:pPr algn="ctr"/>
                      <a:r>
                        <a:rPr lang="en-US" sz="1400" dirty="0">
                          <a:latin typeface="微软雅黑" pitchFamily="34" charset="-122"/>
                          <a:ea typeface="微软雅黑" pitchFamily="34" charset="-122"/>
                        </a:rPr>
                        <a:t>Definition </a:t>
                      </a:r>
                    </a:p>
                  </a:txBody>
                  <a:tcPr anchor="ctr"/>
                </a:tc>
                <a:tc>
                  <a:txBody>
                    <a:bodyPr/>
                    <a:lstStyle/>
                    <a:p>
                      <a:pPr algn="ctr"/>
                      <a:r>
                        <a:rPr lang="en-US" sz="1400" dirty="0">
                          <a:latin typeface="微软雅黑" pitchFamily="34" charset="-122"/>
                          <a:ea typeface="微软雅黑" pitchFamily="34" charset="-122"/>
                        </a:rPr>
                        <a:t>Example </a:t>
                      </a:r>
                    </a:p>
                  </a:txBody>
                  <a:tcPr anchor="ctr"/>
                </a:tc>
                <a:extLst>
                  <a:ext uri="{0D108BD9-81ED-4DB2-BD59-A6C34878D82A}">
                    <a16:rowId xmlns:a16="http://schemas.microsoft.com/office/drawing/2014/main" val="10000"/>
                  </a:ext>
                </a:extLst>
              </a:tr>
              <a:tr h="604284">
                <a:tc>
                  <a:txBody>
                    <a:bodyPr/>
                    <a:lstStyle/>
                    <a:p>
                      <a:r>
                        <a:rPr lang="en-US" sz="1400" dirty="0">
                          <a:latin typeface="微软雅黑" pitchFamily="34" charset="-122"/>
                          <a:ea typeface="微软雅黑" pitchFamily="34" charset="-122"/>
                        </a:rPr>
                        <a:t>Spoofing </a:t>
                      </a:r>
                    </a:p>
                  </a:txBody>
                  <a:tcPr anchor="ctr"/>
                </a:tc>
                <a:tc>
                  <a:txBody>
                    <a:bodyPr/>
                    <a:lstStyle/>
                    <a:p>
                      <a:r>
                        <a:rPr lang="en-US" sz="1400" dirty="0">
                          <a:latin typeface="微软雅黑" pitchFamily="34" charset="-122"/>
                          <a:ea typeface="微软雅黑" pitchFamily="34" charset="-122"/>
                        </a:rPr>
                        <a:t>Authentication</a:t>
                      </a:r>
                    </a:p>
                  </a:txBody>
                  <a:tcPr anchor="ctr"/>
                </a:tc>
                <a:tc>
                  <a:txBody>
                    <a:bodyPr/>
                    <a:lstStyle/>
                    <a:p>
                      <a:r>
                        <a:rPr lang="en-US" sz="1400" dirty="0">
                          <a:latin typeface="微软雅黑" pitchFamily="34" charset="-122"/>
                          <a:ea typeface="微软雅黑" pitchFamily="34" charset="-122"/>
                        </a:rPr>
                        <a:t>Impersonating something or someone else.</a:t>
                      </a:r>
                    </a:p>
                  </a:txBody>
                  <a:tcPr anchor="ctr"/>
                </a:tc>
                <a:tc>
                  <a:txBody>
                    <a:bodyPr/>
                    <a:lstStyle/>
                    <a:p>
                      <a:r>
                        <a:rPr lang="en-US" sz="1200" dirty="0">
                          <a:latin typeface="微软雅黑" pitchFamily="34" charset="-122"/>
                          <a:ea typeface="微软雅黑" pitchFamily="34" charset="-122"/>
                        </a:rPr>
                        <a:t>Pretending to be any of these: CEO@contoso.com, or ntdll.dll.</a:t>
                      </a:r>
                    </a:p>
                  </a:txBody>
                  <a:tcPr anchor="ctr"/>
                </a:tc>
                <a:extLst>
                  <a:ext uri="{0D108BD9-81ED-4DB2-BD59-A6C34878D82A}">
                    <a16:rowId xmlns:a16="http://schemas.microsoft.com/office/drawing/2014/main" val="10001"/>
                  </a:ext>
                </a:extLst>
              </a:tr>
              <a:tr h="604284">
                <a:tc>
                  <a:txBody>
                    <a:bodyPr/>
                    <a:lstStyle/>
                    <a:p>
                      <a:r>
                        <a:rPr lang="en-US" sz="1400" dirty="0">
                          <a:latin typeface="微软雅黑" pitchFamily="34" charset="-122"/>
                          <a:ea typeface="微软雅黑" pitchFamily="34" charset="-122"/>
                        </a:rPr>
                        <a:t>Tampering</a:t>
                      </a:r>
                    </a:p>
                  </a:txBody>
                  <a:tcPr anchor="ctr"/>
                </a:tc>
                <a:tc>
                  <a:txBody>
                    <a:bodyPr/>
                    <a:lstStyle/>
                    <a:p>
                      <a:r>
                        <a:rPr lang="en-US" sz="1400" dirty="0">
                          <a:latin typeface="微软雅黑" pitchFamily="34" charset="-122"/>
                          <a:ea typeface="微软雅黑" pitchFamily="34" charset="-122"/>
                        </a:rPr>
                        <a:t>Integrity</a:t>
                      </a:r>
                    </a:p>
                  </a:txBody>
                  <a:tcPr anchor="ctr"/>
                </a:tc>
                <a:tc>
                  <a:txBody>
                    <a:bodyPr/>
                    <a:lstStyle/>
                    <a:p>
                      <a:r>
                        <a:rPr lang="en-US" sz="1400" dirty="0">
                          <a:latin typeface="微软雅黑" pitchFamily="34" charset="-122"/>
                          <a:ea typeface="微软雅黑" pitchFamily="34" charset="-122"/>
                        </a:rPr>
                        <a:t>Modifying data or code.</a:t>
                      </a:r>
                    </a:p>
                  </a:txBody>
                  <a:tcPr anchor="ctr"/>
                </a:tc>
                <a:tc>
                  <a:txBody>
                    <a:bodyPr/>
                    <a:lstStyle/>
                    <a:p>
                      <a:r>
                        <a:rPr lang="en-US" sz="1200" dirty="0">
                          <a:latin typeface="微软雅黑" pitchFamily="34" charset="-122"/>
                          <a:ea typeface="微软雅黑" pitchFamily="34" charset="-122"/>
                        </a:rPr>
                        <a:t>Modifying a DLL on disk or DVD, or a packet as it traverses the LAN.</a:t>
                      </a:r>
                    </a:p>
                  </a:txBody>
                  <a:tcPr anchor="ctr"/>
                </a:tc>
                <a:extLst>
                  <a:ext uri="{0D108BD9-81ED-4DB2-BD59-A6C34878D82A}">
                    <a16:rowId xmlns:a16="http://schemas.microsoft.com/office/drawing/2014/main" val="10002"/>
                  </a:ext>
                </a:extLst>
              </a:tr>
              <a:tr h="780534">
                <a:tc>
                  <a:txBody>
                    <a:bodyPr/>
                    <a:lstStyle/>
                    <a:p>
                      <a:r>
                        <a:rPr lang="en-US" sz="1400" dirty="0">
                          <a:latin typeface="微软雅黑" pitchFamily="34" charset="-122"/>
                          <a:ea typeface="微软雅黑" pitchFamily="34" charset="-122"/>
                        </a:rPr>
                        <a:t>Repudiation</a:t>
                      </a:r>
                    </a:p>
                  </a:txBody>
                  <a:tcPr anchor="ctr"/>
                </a:tc>
                <a:tc>
                  <a:txBody>
                    <a:bodyPr/>
                    <a:lstStyle/>
                    <a:p>
                      <a:r>
                        <a:rPr lang="en-US" sz="1400" dirty="0">
                          <a:latin typeface="微软雅黑" pitchFamily="34" charset="-122"/>
                          <a:ea typeface="微软雅黑" pitchFamily="34" charset="-122"/>
                        </a:rPr>
                        <a:t>Non-repudiation</a:t>
                      </a:r>
                    </a:p>
                  </a:txBody>
                  <a:tcPr anchor="ctr"/>
                </a:tc>
                <a:tc>
                  <a:txBody>
                    <a:bodyPr/>
                    <a:lstStyle/>
                    <a:p>
                      <a:r>
                        <a:rPr lang="en-US" sz="1400" dirty="0">
                          <a:latin typeface="微软雅黑" pitchFamily="34" charset="-122"/>
                          <a:ea typeface="微软雅黑" pitchFamily="34" charset="-122"/>
                        </a:rPr>
                        <a:t>Claiming to have not performed an action.</a:t>
                      </a:r>
                    </a:p>
                  </a:txBody>
                  <a:tcPr anchor="ctr"/>
                </a:tc>
                <a:tc>
                  <a:txBody>
                    <a:bodyPr/>
                    <a:lstStyle/>
                    <a:p>
                      <a:r>
                        <a:rPr lang="en-US" sz="1200" dirty="0">
                          <a:latin typeface="微软雅黑" pitchFamily="34" charset="-122"/>
                          <a:ea typeface="微软雅黑" pitchFamily="34" charset="-122"/>
                        </a:rPr>
                        <a:t>"I didn't send that e-mail," "I didn't modify that file," "I certainly didn't visit that Web site, dear!"</a:t>
                      </a:r>
                    </a:p>
                  </a:txBody>
                  <a:tcPr anchor="ctr"/>
                </a:tc>
                <a:extLst>
                  <a:ext uri="{0D108BD9-81ED-4DB2-BD59-A6C34878D82A}">
                    <a16:rowId xmlns:a16="http://schemas.microsoft.com/office/drawing/2014/main" val="10003"/>
                  </a:ext>
                </a:extLst>
              </a:tr>
              <a:tr h="780534">
                <a:tc>
                  <a:txBody>
                    <a:bodyPr/>
                    <a:lstStyle/>
                    <a:p>
                      <a:r>
                        <a:rPr lang="en-US" sz="1400" dirty="0">
                          <a:latin typeface="微软雅黑" pitchFamily="34" charset="-122"/>
                          <a:ea typeface="微软雅黑" pitchFamily="34" charset="-122"/>
                        </a:rPr>
                        <a:t>Information Disclosure</a:t>
                      </a:r>
                    </a:p>
                  </a:txBody>
                  <a:tcPr anchor="ctr"/>
                </a:tc>
                <a:tc>
                  <a:txBody>
                    <a:bodyPr/>
                    <a:lstStyle/>
                    <a:p>
                      <a:r>
                        <a:rPr lang="en-US" sz="1400" dirty="0">
                          <a:latin typeface="微软雅黑" pitchFamily="34" charset="-122"/>
                          <a:ea typeface="微软雅黑" pitchFamily="34" charset="-122"/>
                        </a:rPr>
                        <a:t>Confidentiality</a:t>
                      </a:r>
                    </a:p>
                  </a:txBody>
                  <a:tcPr anchor="ctr"/>
                </a:tc>
                <a:tc>
                  <a:txBody>
                    <a:bodyPr/>
                    <a:lstStyle/>
                    <a:p>
                      <a:r>
                        <a:rPr lang="en-US" sz="1400" dirty="0">
                          <a:latin typeface="微软雅黑" pitchFamily="34" charset="-122"/>
                          <a:ea typeface="微软雅黑" pitchFamily="34" charset="-122"/>
                        </a:rPr>
                        <a:t>Exposing information to someone not authorized to see it.</a:t>
                      </a:r>
                    </a:p>
                  </a:txBody>
                  <a:tcPr anchor="ctr"/>
                </a:tc>
                <a:tc>
                  <a:txBody>
                    <a:bodyPr/>
                    <a:lstStyle/>
                    <a:p>
                      <a:r>
                        <a:rPr lang="en-US" sz="1200" dirty="0">
                          <a:latin typeface="微软雅黑" pitchFamily="34" charset="-122"/>
                          <a:ea typeface="微软雅黑" pitchFamily="34" charset="-122"/>
                        </a:rPr>
                        <a:t>Allowing someone to read the Windows source code; publishing a list of customers to a Web site.</a:t>
                      </a:r>
                    </a:p>
                  </a:txBody>
                  <a:tcPr anchor="ctr"/>
                </a:tc>
                <a:extLst>
                  <a:ext uri="{0D108BD9-81ED-4DB2-BD59-A6C34878D82A}">
                    <a16:rowId xmlns:a16="http://schemas.microsoft.com/office/drawing/2014/main" val="10004"/>
                  </a:ext>
                </a:extLst>
              </a:tr>
              <a:tr h="956784">
                <a:tc>
                  <a:txBody>
                    <a:bodyPr/>
                    <a:lstStyle/>
                    <a:p>
                      <a:r>
                        <a:rPr lang="en-US" sz="1400" dirty="0">
                          <a:latin typeface="微软雅黑" pitchFamily="34" charset="-122"/>
                          <a:ea typeface="微软雅黑" pitchFamily="34" charset="-122"/>
                        </a:rPr>
                        <a:t>Denial of Service</a:t>
                      </a:r>
                    </a:p>
                  </a:txBody>
                  <a:tcPr anchor="ctr"/>
                </a:tc>
                <a:tc>
                  <a:txBody>
                    <a:bodyPr/>
                    <a:lstStyle/>
                    <a:p>
                      <a:r>
                        <a:rPr lang="en-US" sz="1400" dirty="0">
                          <a:latin typeface="微软雅黑" pitchFamily="34" charset="-122"/>
                          <a:ea typeface="微软雅黑" pitchFamily="34" charset="-122"/>
                        </a:rPr>
                        <a:t>Availability</a:t>
                      </a:r>
                    </a:p>
                  </a:txBody>
                  <a:tcPr anchor="ctr"/>
                </a:tc>
                <a:tc>
                  <a:txBody>
                    <a:bodyPr/>
                    <a:lstStyle/>
                    <a:p>
                      <a:r>
                        <a:rPr lang="en-US" sz="1400" dirty="0">
                          <a:latin typeface="微软雅黑" pitchFamily="34" charset="-122"/>
                          <a:ea typeface="微软雅黑" pitchFamily="34" charset="-122"/>
                        </a:rPr>
                        <a:t>Deny or degrade service to users.</a:t>
                      </a:r>
                    </a:p>
                  </a:txBody>
                  <a:tcPr anchor="ctr"/>
                </a:tc>
                <a:tc>
                  <a:txBody>
                    <a:bodyPr/>
                    <a:lstStyle/>
                    <a:p>
                      <a:r>
                        <a:rPr lang="en-US" sz="1200" dirty="0">
                          <a:latin typeface="微软雅黑" pitchFamily="34" charset="-122"/>
                          <a:ea typeface="微软雅黑" pitchFamily="34" charset="-122"/>
                        </a:rPr>
                        <a:t>Crashing Windows or a Web site, sending a packet and absorbing seconds of CPU time, or routing packets into a black hole.</a:t>
                      </a:r>
                    </a:p>
                  </a:txBody>
                  <a:tcPr anchor="ctr"/>
                </a:tc>
                <a:extLst>
                  <a:ext uri="{0D108BD9-81ED-4DB2-BD59-A6C34878D82A}">
                    <a16:rowId xmlns:a16="http://schemas.microsoft.com/office/drawing/2014/main" val="10005"/>
                  </a:ext>
                </a:extLst>
              </a:tr>
              <a:tr h="956784">
                <a:tc>
                  <a:txBody>
                    <a:bodyPr/>
                    <a:lstStyle/>
                    <a:p>
                      <a:r>
                        <a:rPr lang="en-US" sz="1400" dirty="0">
                          <a:latin typeface="微软雅黑" pitchFamily="34" charset="-122"/>
                          <a:ea typeface="微软雅黑" pitchFamily="34" charset="-122"/>
                        </a:rPr>
                        <a:t>Elevation of Privilege</a:t>
                      </a:r>
                    </a:p>
                  </a:txBody>
                  <a:tcPr anchor="ctr"/>
                </a:tc>
                <a:tc>
                  <a:txBody>
                    <a:bodyPr/>
                    <a:lstStyle/>
                    <a:p>
                      <a:r>
                        <a:rPr lang="en-US" sz="1400" dirty="0">
                          <a:latin typeface="微软雅黑" pitchFamily="34" charset="-122"/>
                          <a:ea typeface="微软雅黑" pitchFamily="34" charset="-122"/>
                        </a:rPr>
                        <a:t>Authorization</a:t>
                      </a:r>
                    </a:p>
                  </a:txBody>
                  <a:tcPr anchor="ctr"/>
                </a:tc>
                <a:tc>
                  <a:txBody>
                    <a:bodyPr/>
                    <a:lstStyle/>
                    <a:p>
                      <a:r>
                        <a:rPr lang="en-US" sz="1400" dirty="0">
                          <a:latin typeface="微软雅黑" pitchFamily="34" charset="-122"/>
                          <a:ea typeface="微软雅黑" pitchFamily="34" charset="-122"/>
                        </a:rPr>
                        <a:t>Gain capabilities without proper authorization.</a:t>
                      </a:r>
                    </a:p>
                  </a:txBody>
                  <a:tcPr anchor="ctr"/>
                </a:tc>
                <a:tc>
                  <a:txBody>
                    <a:bodyPr/>
                    <a:lstStyle/>
                    <a:p>
                      <a:r>
                        <a:rPr lang="en-US" sz="1200" dirty="0">
                          <a:latin typeface="微软雅黑" pitchFamily="34" charset="-122"/>
                          <a:ea typeface="微软雅黑" pitchFamily="34" charset="-122"/>
                        </a:rPr>
                        <a:t>Allowing a remote Internet user to run commands is the classic example, but going from a limited user to admin is also EoP.</a:t>
                      </a:r>
                    </a:p>
                  </a:txBody>
                  <a:tcPr anchor="ctr"/>
                </a:tc>
                <a:extLst>
                  <a:ext uri="{0D108BD9-81ED-4DB2-BD59-A6C34878D82A}">
                    <a16:rowId xmlns:a16="http://schemas.microsoft.com/office/drawing/2014/main" val="10006"/>
                  </a:ext>
                </a:extLst>
              </a:tr>
            </a:tbl>
          </a:graphicData>
        </a:graphic>
      </p:graphicFrame>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Threat Analysis &amp; Modeling Tool</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b="1" dirty="0">
                <a:latin typeface="微软雅黑" pitchFamily="34" charset="-122"/>
                <a:ea typeface="微软雅黑" pitchFamily="34" charset="-122"/>
              </a:rPr>
              <a:t>Three-phase process</a:t>
            </a:r>
          </a:p>
          <a:p>
            <a:pPr lvl="1"/>
            <a:r>
              <a:rPr lang="en-US" altLang="zh-CN" dirty="0">
                <a:latin typeface="微软雅黑" pitchFamily="34" charset="-122"/>
                <a:ea typeface="微软雅黑" pitchFamily="34" charset="-122"/>
              </a:rPr>
              <a:t>Define application Context</a:t>
            </a:r>
          </a:p>
          <a:p>
            <a:pPr lvl="1"/>
            <a:r>
              <a:rPr lang="en-US" altLang="zh-CN" dirty="0">
                <a:latin typeface="微软雅黑" pitchFamily="34" charset="-122"/>
                <a:ea typeface="微软雅黑" pitchFamily="34" charset="-122"/>
              </a:rPr>
              <a:t>Identify Threats on Context</a:t>
            </a:r>
          </a:p>
          <a:p>
            <a:pPr lvl="1"/>
            <a:r>
              <a:rPr lang="en-US" altLang="zh-CN" dirty="0">
                <a:latin typeface="微软雅黑" pitchFamily="34" charset="-122"/>
                <a:ea typeface="微软雅黑" pitchFamily="34" charset="-122"/>
              </a:rPr>
              <a:t>Measure Risk on each Threat and Report</a:t>
            </a:r>
          </a:p>
          <a:p>
            <a:pPr lvl="2"/>
            <a:endParaRPr lang="zh-CN"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TAM Sample: </a:t>
            </a:r>
            <a:br>
              <a:rPr lang="en-US" altLang="zh-CN" sz="2800" dirty="0">
                <a:latin typeface="微软雅黑" pitchFamily="34" charset="-122"/>
                <a:ea typeface="微软雅黑" pitchFamily="34" charset="-122"/>
              </a:rPr>
            </a:br>
            <a:r>
              <a:rPr lang="en-US" altLang="zh-CN" sz="2400" dirty="0">
                <a:latin typeface="微软雅黑" pitchFamily="34" charset="-122"/>
                <a:ea typeface="微软雅黑" pitchFamily="34" charset="-122"/>
              </a:rPr>
              <a:t>Web Application Threat Analysis Modeling (1)</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marL="514350" indent="-514350"/>
            <a:r>
              <a:rPr lang="en-US" altLang="zh-CN" b="1" dirty="0">
                <a:latin typeface="微软雅黑" pitchFamily="34" charset="-122"/>
                <a:ea typeface="微软雅黑" pitchFamily="34" charset="-122"/>
              </a:rPr>
              <a:t>Security Objectives</a:t>
            </a:r>
          </a:p>
          <a:p>
            <a:pPr lvl="1"/>
            <a:r>
              <a:rPr lang="en-US" altLang="zh-CN" dirty="0">
                <a:latin typeface="微软雅黑" pitchFamily="34" charset="-122"/>
                <a:ea typeface="微软雅黑" pitchFamily="34" charset="-122"/>
              </a:rPr>
              <a:t>Protect customer account details and customer credit history. </a:t>
            </a:r>
          </a:p>
          <a:p>
            <a:pPr lvl="1"/>
            <a:r>
              <a:rPr lang="en-US" altLang="zh-CN" dirty="0">
                <a:latin typeface="微软雅黑" pitchFamily="34" charset="-122"/>
                <a:ea typeface="微软雅黑" pitchFamily="34" charset="-122"/>
              </a:rPr>
              <a:t>Ensure that the application is available 99.99 percent of the time. </a:t>
            </a:r>
          </a:p>
          <a:p>
            <a:pPr lvl="1"/>
            <a:r>
              <a:rPr lang="en-US" altLang="zh-CN" dirty="0">
                <a:latin typeface="微软雅黑" pitchFamily="34" charset="-122"/>
                <a:ea typeface="微软雅黑" pitchFamily="34" charset="-122"/>
              </a:rPr>
              <a:t>Prevent unauthorized users from modifying product catalog information, especially prices. </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Threats Modeling Tool Sample: Web Application Threat Modeling (2)</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marL="514350" indent="-514350"/>
            <a:r>
              <a:rPr lang="en-US" altLang="zh-CN" b="1" dirty="0">
                <a:latin typeface="微软雅黑" pitchFamily="34" charset="-122"/>
                <a:ea typeface="微软雅黑" pitchFamily="34" charset="-122"/>
              </a:rPr>
              <a:t>Application Overview</a:t>
            </a:r>
          </a:p>
          <a:p>
            <a:pPr lvl="1"/>
            <a:r>
              <a:rPr lang="en-US" altLang="zh-CN" dirty="0">
                <a:latin typeface="微软雅黑" pitchFamily="34" charset="-122"/>
                <a:ea typeface="微软雅黑" pitchFamily="34" charset="-122"/>
              </a:rPr>
              <a:t>End-to-End Deployment Scenario</a:t>
            </a:r>
          </a:p>
          <a:p>
            <a:pPr lvl="1"/>
            <a:r>
              <a:rPr lang="en-US" altLang="zh-CN" dirty="0">
                <a:latin typeface="微软雅黑" pitchFamily="34" charset="-122"/>
                <a:ea typeface="微软雅黑" pitchFamily="34" charset="-122"/>
              </a:rPr>
              <a:t>Roles</a:t>
            </a:r>
          </a:p>
          <a:p>
            <a:pPr lvl="1"/>
            <a:r>
              <a:rPr lang="en-US" altLang="zh-CN" dirty="0">
                <a:latin typeface="微软雅黑" pitchFamily="34" charset="-122"/>
                <a:ea typeface="微软雅黑" pitchFamily="34" charset="-122"/>
              </a:rPr>
              <a:t>Key Scenarios</a:t>
            </a:r>
          </a:p>
          <a:p>
            <a:pPr lvl="1"/>
            <a:r>
              <a:rPr lang="en-US" altLang="zh-CN" dirty="0">
                <a:latin typeface="微软雅黑" pitchFamily="34" charset="-122"/>
                <a:ea typeface="微软雅黑" pitchFamily="34" charset="-122"/>
              </a:rPr>
              <a:t>Technologies</a:t>
            </a:r>
          </a:p>
          <a:p>
            <a:pPr lvl="1"/>
            <a:r>
              <a:rPr lang="en-US" altLang="zh-CN" dirty="0">
                <a:latin typeface="微软雅黑" pitchFamily="34" charset="-122"/>
                <a:ea typeface="微软雅黑" pitchFamily="34" charset="-122"/>
              </a:rPr>
              <a:t>Application Security Mechanisms</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Threats Modeling Tool Sample: Web Application Threat Modeling (3)</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marL="514350" indent="-514350"/>
            <a:r>
              <a:rPr lang="en-US" altLang="zh-CN" b="1" dirty="0">
                <a:latin typeface="微软雅黑" pitchFamily="34" charset="-122"/>
                <a:ea typeface="微软雅黑" pitchFamily="34" charset="-122"/>
              </a:rPr>
              <a:t>Application Decomposition</a:t>
            </a:r>
          </a:p>
          <a:p>
            <a:pPr lvl="1"/>
            <a:r>
              <a:rPr lang="en-US" altLang="zh-CN" dirty="0">
                <a:latin typeface="微软雅黑" pitchFamily="34" charset="-122"/>
                <a:ea typeface="微软雅黑" pitchFamily="34" charset="-122"/>
              </a:rPr>
              <a:t>Trust Boundaries</a:t>
            </a:r>
          </a:p>
          <a:p>
            <a:pPr lvl="1"/>
            <a:r>
              <a:rPr lang="en-US" altLang="zh-CN" dirty="0">
                <a:latin typeface="微软雅黑" pitchFamily="34" charset="-122"/>
                <a:ea typeface="微软雅黑" pitchFamily="34" charset="-122"/>
              </a:rPr>
              <a:t>Data Flows</a:t>
            </a:r>
          </a:p>
          <a:p>
            <a:pPr lvl="1"/>
            <a:r>
              <a:rPr lang="en-US" altLang="zh-CN" dirty="0">
                <a:latin typeface="微软雅黑" pitchFamily="34" charset="-122"/>
                <a:ea typeface="微软雅黑" pitchFamily="34" charset="-122"/>
              </a:rPr>
              <a:t>Entry Points</a:t>
            </a:r>
          </a:p>
          <a:p>
            <a:pPr lvl="1"/>
            <a:r>
              <a:rPr lang="en-US" altLang="zh-CN" dirty="0">
                <a:latin typeface="微软雅黑" pitchFamily="34" charset="-122"/>
                <a:ea typeface="微软雅黑" pitchFamily="34" charset="-122"/>
              </a:rPr>
              <a:t>Exit Points</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Threats Modeling Tool Sample: Web Application Threat Modeling (4)</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a:xfrm>
            <a:off x="457200" y="1217225"/>
            <a:ext cx="8229600" cy="5135563"/>
          </a:xfrm>
        </p:spPr>
        <p:txBody>
          <a:bodyPr/>
          <a:lstStyle/>
          <a:p>
            <a:pPr marL="514350" indent="-514350"/>
            <a:r>
              <a:rPr lang="en-US" altLang="zh-CN" b="1" dirty="0">
                <a:latin typeface="微软雅黑" pitchFamily="34" charset="-122"/>
                <a:ea typeface="微软雅黑" pitchFamily="34" charset="-122"/>
              </a:rPr>
              <a:t>Threats</a:t>
            </a:r>
          </a:p>
          <a:p>
            <a:pPr lvl="1">
              <a:buNone/>
            </a:pPr>
            <a:r>
              <a:rPr lang="en-US" altLang="zh-CN" sz="1500" dirty="0">
                <a:latin typeface="微软雅黑" pitchFamily="34" charset="-122"/>
                <a:ea typeface="微软雅黑" pitchFamily="34" charset="-122"/>
              </a:rPr>
              <a:t>The following threats could affect the application: </a:t>
            </a:r>
          </a:p>
          <a:p>
            <a:pPr lvl="1"/>
            <a:r>
              <a:rPr lang="en-US" altLang="zh-CN" sz="1500" dirty="0">
                <a:latin typeface="微软雅黑" pitchFamily="34" charset="-122"/>
                <a:ea typeface="微软雅黑" pitchFamily="34" charset="-122"/>
              </a:rPr>
              <a:t>Brute force attacks occur against the dictionary store. </a:t>
            </a:r>
          </a:p>
          <a:p>
            <a:pPr lvl="1"/>
            <a:r>
              <a:rPr lang="en-US" altLang="zh-CN" sz="1500" dirty="0">
                <a:latin typeface="微软雅黑" pitchFamily="34" charset="-122"/>
                <a:ea typeface="微软雅黑" pitchFamily="34" charset="-122"/>
              </a:rPr>
              <a:t>Network eavesdropping occurs between the browser and Web server to capture client credentials. </a:t>
            </a:r>
          </a:p>
          <a:p>
            <a:pPr lvl="1"/>
            <a:r>
              <a:rPr lang="en-US" altLang="zh-CN" sz="1500" dirty="0">
                <a:latin typeface="微软雅黑" pitchFamily="34" charset="-122"/>
                <a:ea typeface="微软雅黑" pitchFamily="34" charset="-122"/>
              </a:rPr>
              <a:t>An attacker captures an authentication cookie to spoof identity. </a:t>
            </a:r>
          </a:p>
          <a:p>
            <a:pPr lvl="1"/>
            <a:r>
              <a:rPr lang="en-US" altLang="zh-CN" sz="1500" dirty="0">
                <a:latin typeface="微软雅黑" pitchFamily="34" charset="-122"/>
                <a:ea typeface="微软雅黑" pitchFamily="34" charset="-122"/>
              </a:rPr>
              <a:t>SQL injection occurs, enabling an attacker to exploit an input validation vulnerability to execute commands in the database and thereby access and/or modify data. </a:t>
            </a:r>
          </a:p>
          <a:p>
            <a:pPr lvl="1"/>
            <a:r>
              <a:rPr lang="en-US" altLang="zh-CN" sz="1500" dirty="0">
                <a:latin typeface="微软雅黑" pitchFamily="34" charset="-122"/>
                <a:ea typeface="微软雅黑" pitchFamily="34" charset="-122"/>
              </a:rPr>
              <a:t>Cross-site scripting occurs when an attacker succeeds in injecting script code. </a:t>
            </a:r>
          </a:p>
          <a:p>
            <a:pPr lvl="1"/>
            <a:r>
              <a:rPr lang="en-US" altLang="zh-CN" sz="1500" dirty="0">
                <a:latin typeface="微软雅黑" pitchFamily="34" charset="-122"/>
                <a:ea typeface="微软雅黑" pitchFamily="34" charset="-122"/>
              </a:rPr>
              <a:t>Cookie replay or capture occurs, allowing an attacker to spoof identity and access the application as another user. </a:t>
            </a:r>
          </a:p>
          <a:p>
            <a:pPr lvl="1"/>
            <a:r>
              <a:rPr lang="en-US" altLang="zh-CN" sz="1500" dirty="0">
                <a:latin typeface="微软雅黑" pitchFamily="34" charset="-122"/>
                <a:ea typeface="微软雅黑" pitchFamily="34" charset="-122"/>
              </a:rPr>
              <a:t>Information is disclosed and sensitive exception details are revealed to the client. </a:t>
            </a:r>
          </a:p>
          <a:p>
            <a:pPr lvl="1"/>
            <a:r>
              <a:rPr lang="en-US" altLang="zh-CN" sz="1500" dirty="0">
                <a:latin typeface="微软雅黑" pitchFamily="34" charset="-122"/>
                <a:ea typeface="微软雅黑" pitchFamily="34" charset="-122"/>
              </a:rPr>
              <a:t>An attacker manages to take control of the Web server, gain unauthorized access to the database, and run commands against the database. </a:t>
            </a:r>
          </a:p>
          <a:p>
            <a:pPr lvl="1"/>
            <a:r>
              <a:rPr lang="en-US" altLang="zh-CN" sz="1500" dirty="0">
                <a:latin typeface="微软雅黑" pitchFamily="34" charset="-122"/>
                <a:ea typeface="微软雅黑" pitchFamily="34" charset="-122"/>
              </a:rPr>
              <a:t>An attacker obtains the encryption keys used to encrypt sensitive data (including client credit card numbers) in the database. </a:t>
            </a:r>
          </a:p>
          <a:p>
            <a:pPr lvl="1"/>
            <a:r>
              <a:rPr lang="en-US" altLang="zh-CN" sz="1500" dirty="0">
                <a:latin typeface="微软雅黑" pitchFamily="34" charset="-122"/>
                <a:ea typeface="微软雅黑" pitchFamily="34" charset="-122"/>
              </a:rPr>
              <a:t>An attacker or client obtains unauthorized access to Web server resources and static files. </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Microsoft Threats Modeling Tool Sample: Web Application Threat Modeling (4)</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a:xfrm>
            <a:off x="457200" y="1217225"/>
            <a:ext cx="8229600" cy="5135563"/>
          </a:xfrm>
        </p:spPr>
        <p:txBody>
          <a:bodyPr/>
          <a:lstStyle/>
          <a:p>
            <a:pPr marL="514350" indent="-514350"/>
            <a:r>
              <a:rPr lang="en-US" altLang="zh-CN" b="1" dirty="0"/>
              <a:t>Vulnerabilities</a:t>
            </a:r>
          </a:p>
          <a:p>
            <a:pPr lvl="1">
              <a:buNone/>
            </a:pPr>
            <a:r>
              <a:rPr lang="en-US" altLang="zh-CN" sz="2000" dirty="0">
                <a:latin typeface="微软雅黑" pitchFamily="34" charset="-122"/>
                <a:ea typeface="微软雅黑" pitchFamily="34" charset="-122"/>
              </a:rPr>
              <a:t>The application vulnerabilities are: </a:t>
            </a:r>
          </a:p>
          <a:p>
            <a:pPr lvl="1"/>
            <a:r>
              <a:rPr lang="en-US" altLang="zh-CN" sz="2000" dirty="0">
                <a:latin typeface="微软雅黑" pitchFamily="34" charset="-122"/>
                <a:ea typeface="微软雅黑" pitchFamily="34" charset="-122"/>
              </a:rPr>
              <a:t>User password storage. </a:t>
            </a:r>
          </a:p>
          <a:p>
            <a:pPr lvl="1"/>
            <a:r>
              <a:rPr lang="en-US" altLang="zh-CN" sz="2000" dirty="0">
                <a:latin typeface="微软雅黑" pitchFamily="34" charset="-122"/>
                <a:ea typeface="微软雅黑" pitchFamily="34" charset="-122"/>
              </a:rPr>
              <a:t>Lack of password complexity enforcement. </a:t>
            </a:r>
          </a:p>
          <a:p>
            <a:pPr lvl="1"/>
            <a:r>
              <a:rPr lang="en-US" altLang="zh-CN" sz="2000" dirty="0">
                <a:latin typeface="微软雅黑" pitchFamily="34" charset="-122"/>
                <a:ea typeface="微软雅黑" pitchFamily="34" charset="-122"/>
              </a:rPr>
              <a:t>Lack of password retry logic. </a:t>
            </a:r>
          </a:p>
          <a:p>
            <a:pPr lvl="1"/>
            <a:r>
              <a:rPr lang="en-US" altLang="zh-CN" sz="2000" dirty="0">
                <a:latin typeface="微软雅黑" pitchFamily="34" charset="-122"/>
                <a:ea typeface="微软雅黑" pitchFamily="34" charset="-122"/>
              </a:rPr>
              <a:t>Missing or weak input validation at the server. </a:t>
            </a:r>
          </a:p>
          <a:p>
            <a:pPr lvl="1"/>
            <a:r>
              <a:rPr lang="en-US" altLang="zh-CN" sz="2000" dirty="0">
                <a:latin typeface="微软雅黑" pitchFamily="34" charset="-122"/>
                <a:ea typeface="微软雅黑" pitchFamily="34" charset="-122"/>
              </a:rPr>
              <a:t>Failure to validate cookie input. </a:t>
            </a:r>
          </a:p>
          <a:p>
            <a:pPr lvl="1"/>
            <a:r>
              <a:rPr lang="en-US" altLang="zh-CN" sz="2000" dirty="0">
                <a:latin typeface="微软雅黑" pitchFamily="34" charset="-122"/>
                <a:ea typeface="微软雅黑" pitchFamily="34" charset="-122"/>
              </a:rPr>
              <a:t>Failure to sanitize data read from a shared database. </a:t>
            </a:r>
          </a:p>
          <a:p>
            <a:pPr lvl="1"/>
            <a:r>
              <a:rPr lang="en-US" altLang="zh-CN" sz="2000" dirty="0">
                <a:latin typeface="微软雅黑" pitchFamily="34" charset="-122"/>
                <a:ea typeface="微软雅黑" pitchFamily="34" charset="-122"/>
              </a:rPr>
              <a:t>Failure to encode output leading to potential cross-site scripting issues. </a:t>
            </a:r>
          </a:p>
          <a:p>
            <a:pPr lvl="1"/>
            <a:r>
              <a:rPr lang="en-US" altLang="zh-CN" sz="2000" dirty="0">
                <a:latin typeface="微软雅黑" pitchFamily="34" charset="-122"/>
                <a:ea typeface="微软雅黑" pitchFamily="34" charset="-122"/>
              </a:rPr>
              <a:t>Exposing an administration function through the customer-facing Web application. </a:t>
            </a:r>
          </a:p>
          <a:p>
            <a:pPr lvl="1"/>
            <a:r>
              <a:rPr lang="en-US" altLang="zh-CN" sz="2000" dirty="0">
                <a:latin typeface="微软雅黑" pitchFamily="34" charset="-122"/>
                <a:ea typeface="微软雅黑" pitchFamily="34" charset="-122"/>
              </a:rPr>
              <a:t>Exposing exception details to the client.</a:t>
            </a:r>
            <a:r>
              <a:rPr lang="en-US" altLang="zh-CN" dirty="0"/>
              <a:t> </a:t>
            </a:r>
          </a:p>
          <a:p>
            <a:pPr marL="514350" indent="-514350"/>
            <a:endParaRPr lang="en-US" altLang="zh-CN" b="1" dirty="0"/>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en-US" altLang="zh-CN" dirty="0">
                <a:latin typeface="微软雅黑" pitchFamily="34" charset="-122"/>
                <a:ea typeface="微软雅黑" pitchFamily="34" charset="-122"/>
              </a:rPr>
              <a:t>S.T.R.I.D.E Threat Mitigations</a:t>
            </a:r>
          </a:p>
        </p:txBody>
      </p:sp>
      <p:graphicFrame>
        <p:nvGraphicFramePr>
          <p:cNvPr id="5" name="内容占位符 4"/>
          <p:cNvGraphicFramePr>
            <a:graphicFrameLocks noGrp="1"/>
          </p:cNvGraphicFramePr>
          <p:nvPr>
            <p:ph idx="1"/>
          </p:nvPr>
        </p:nvGraphicFramePr>
        <p:xfrm>
          <a:off x="440554" y="1126418"/>
          <a:ext cx="8229600" cy="5274382"/>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60422">
                <a:tc>
                  <a:txBody>
                    <a:bodyPr/>
                    <a:lstStyle/>
                    <a:p>
                      <a:pPr algn="ctr">
                        <a:spcAft>
                          <a:spcPts val="0"/>
                        </a:spcAft>
                      </a:pPr>
                      <a:r>
                        <a:rPr lang="en-US" sz="1200" dirty="0">
                          <a:latin typeface="微软雅黑" pitchFamily="34" charset="-122"/>
                          <a:ea typeface="微软雅黑" pitchFamily="34" charset="-122"/>
                        </a:rPr>
                        <a:t>Threat</a:t>
                      </a:r>
                      <a:endParaRPr lang="zh-CN" sz="1200" dirty="0">
                        <a:latin typeface="微软雅黑" pitchFamily="34" charset="-122"/>
                        <a:ea typeface="微软雅黑" pitchFamily="34" charset="-122"/>
                      </a:endParaRPr>
                    </a:p>
                  </a:txBody>
                  <a:tcPr marL="68580" marR="68580" marT="0" marB="0"/>
                </a:tc>
                <a:tc>
                  <a:txBody>
                    <a:bodyPr/>
                    <a:lstStyle/>
                    <a:p>
                      <a:pPr algn="ctr">
                        <a:spcAft>
                          <a:spcPts val="0"/>
                        </a:spcAft>
                      </a:pPr>
                      <a:r>
                        <a:rPr lang="en-US" sz="1200" dirty="0">
                          <a:latin typeface="微软雅黑" pitchFamily="34" charset="-122"/>
                          <a:ea typeface="微软雅黑" pitchFamily="34" charset="-122"/>
                        </a:rPr>
                        <a:t>Desired Property</a:t>
                      </a:r>
                      <a:endParaRPr lang="zh-CN" sz="1200" dirty="0">
                        <a:latin typeface="微软雅黑" pitchFamily="34" charset="-122"/>
                        <a:ea typeface="微软雅黑" pitchFamily="34" charset="-122"/>
                      </a:endParaRPr>
                    </a:p>
                  </a:txBody>
                  <a:tcPr marL="68580" marR="68580" marT="0" marB="0"/>
                </a:tc>
                <a:tc>
                  <a:txBody>
                    <a:bodyPr/>
                    <a:lstStyle/>
                    <a:p>
                      <a:pPr algn="ctr">
                        <a:spcAft>
                          <a:spcPts val="0"/>
                        </a:spcAft>
                      </a:pPr>
                      <a:r>
                        <a:rPr lang="en-US" sz="1200" dirty="0">
                          <a:latin typeface="微软雅黑" pitchFamily="34" charset="-122"/>
                          <a:ea typeface="微软雅黑" pitchFamily="34" charset="-122"/>
                        </a:rPr>
                        <a:t>Mitigations</a:t>
                      </a:r>
                      <a:endParaRPr lang="zh-CN" sz="1200" dirty="0">
                        <a:latin typeface="微软雅黑" pitchFamily="34" charset="-122"/>
                        <a:ea typeface="微软雅黑" pitchFamily="34" charset="-122"/>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200" b="1" dirty="0">
                          <a:latin typeface="微软雅黑" pitchFamily="34" charset="-122"/>
                          <a:ea typeface="微软雅黑" pitchFamily="34" charset="-122"/>
                        </a:rPr>
                        <a:t>Spoofing</a:t>
                      </a:r>
                      <a:endParaRPr lang="zh-CN" sz="1200" b="1" dirty="0">
                        <a:latin typeface="微软雅黑" pitchFamily="34" charset="-122"/>
                        <a:ea typeface="微软雅黑" pitchFamily="34" charset="-122"/>
                      </a:endParaRPr>
                    </a:p>
                  </a:txBody>
                  <a:tcPr marL="68580" marR="68580" marT="0" marB="0" anchor="ctr"/>
                </a:tc>
                <a:tc>
                  <a:txBody>
                    <a:bodyPr/>
                    <a:lstStyle/>
                    <a:p>
                      <a:pPr>
                        <a:spcAft>
                          <a:spcPts val="0"/>
                        </a:spcAft>
                      </a:pPr>
                      <a:r>
                        <a:rPr lang="en-US" sz="1200" b="1" dirty="0">
                          <a:latin typeface="微软雅黑" pitchFamily="34" charset="-122"/>
                          <a:ea typeface="微软雅黑" pitchFamily="34" charset="-122"/>
                        </a:rPr>
                        <a:t>Authentication</a:t>
                      </a:r>
                      <a:endParaRPr lang="zh-CN" sz="1200" b="1" dirty="0">
                        <a:latin typeface="微软雅黑" pitchFamily="34" charset="-122"/>
                        <a:ea typeface="微软雅黑" pitchFamily="34" charset="-122"/>
                      </a:endParaRPr>
                    </a:p>
                  </a:txBody>
                  <a:tcPr marL="68580" marR="68580" marT="0" marB="0" anchor="ctr"/>
                </a:tc>
                <a:tc>
                  <a:txBody>
                    <a:bodyPr/>
                    <a:lstStyle/>
                    <a:p>
                      <a:pPr>
                        <a:spcAft>
                          <a:spcPts val="0"/>
                        </a:spcAft>
                      </a:pPr>
                      <a:r>
                        <a:rPr lang="en-US" sz="700" b="1" dirty="0">
                          <a:latin typeface="微软雅黑" pitchFamily="34" charset="-122"/>
                          <a:ea typeface="微软雅黑" pitchFamily="34" charset="-122"/>
                        </a:rPr>
                        <a:t>To authenticate principals: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Basic authentication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Digest authentication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Cookie authentication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Windows authentication (NTLM)</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Kerberos authentication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PKI systems such as SSL/TLS and certificates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IPSec</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Digitally signed packets</a:t>
                      </a:r>
                      <a:endParaRPr lang="zh-CN" sz="700" b="1" dirty="0">
                        <a:latin typeface="微软雅黑" pitchFamily="34" charset="-122"/>
                        <a:ea typeface="微软雅黑" pitchFamily="34" charset="-122"/>
                      </a:endParaRPr>
                    </a:p>
                    <a:p>
                      <a:pPr>
                        <a:spcAft>
                          <a:spcPts val="0"/>
                        </a:spcAft>
                      </a:pPr>
                      <a:r>
                        <a:rPr lang="en-US" sz="700" b="1" dirty="0">
                          <a:latin typeface="微软雅黑" pitchFamily="34" charset="-122"/>
                          <a:ea typeface="微软雅黑" pitchFamily="34" charset="-122"/>
                        </a:rPr>
                        <a:t>To authenticate code or data:</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Digital signatures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Message authentication codes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Hashes</a:t>
                      </a:r>
                      <a:endParaRPr lang="zh-CN" sz="700" b="1" dirty="0">
                        <a:latin typeface="微软雅黑" pitchFamily="34" charset="-122"/>
                        <a:ea typeface="微软雅黑" pitchFamily="34" charset="-122"/>
                      </a:endParaRPr>
                    </a:p>
                  </a:txBody>
                  <a:tcPr marL="68580" marR="68580" marT="0" marB="0"/>
                </a:tc>
                <a:extLst>
                  <a:ext uri="{0D108BD9-81ED-4DB2-BD59-A6C34878D82A}">
                    <a16:rowId xmlns:a16="http://schemas.microsoft.com/office/drawing/2014/main" val="10001"/>
                  </a:ext>
                </a:extLst>
              </a:tr>
              <a:tr h="0">
                <a:tc>
                  <a:txBody>
                    <a:bodyPr/>
                    <a:lstStyle/>
                    <a:p>
                      <a:pPr>
                        <a:spcAft>
                          <a:spcPts val="0"/>
                        </a:spcAft>
                      </a:pPr>
                      <a:r>
                        <a:rPr lang="en-US" sz="1200" b="1" dirty="0">
                          <a:latin typeface="微软雅黑" pitchFamily="34" charset="-122"/>
                          <a:ea typeface="微软雅黑" pitchFamily="34" charset="-122"/>
                        </a:rPr>
                        <a:t>Tampering</a:t>
                      </a:r>
                      <a:endParaRPr lang="zh-CN" sz="1200" b="1">
                        <a:latin typeface="微软雅黑" pitchFamily="34" charset="-122"/>
                        <a:ea typeface="微软雅黑" pitchFamily="34" charset="-122"/>
                      </a:endParaRPr>
                    </a:p>
                  </a:txBody>
                  <a:tcPr marL="68580" marR="68580" marT="0" marB="0" anchor="ctr"/>
                </a:tc>
                <a:tc>
                  <a:txBody>
                    <a:bodyPr/>
                    <a:lstStyle/>
                    <a:p>
                      <a:pPr>
                        <a:spcAft>
                          <a:spcPts val="0"/>
                        </a:spcAft>
                      </a:pPr>
                      <a:r>
                        <a:rPr lang="en-US" sz="1200" b="1" dirty="0">
                          <a:latin typeface="微软雅黑" pitchFamily="34" charset="-122"/>
                          <a:ea typeface="微软雅黑" pitchFamily="34" charset="-122"/>
                        </a:rPr>
                        <a:t>Integrity</a:t>
                      </a:r>
                      <a:endParaRPr lang="zh-CN" sz="1200" b="1" dirty="0">
                        <a:latin typeface="微软雅黑" pitchFamily="34" charset="-122"/>
                        <a:ea typeface="微软雅黑" pitchFamily="34" charset="-122"/>
                      </a:endParaRPr>
                    </a:p>
                  </a:txBody>
                  <a:tcPr marL="68580" marR="68580" marT="0" marB="0" anchor="ctr"/>
                </a:tc>
                <a:tc>
                  <a:txBody>
                    <a:bodyPr/>
                    <a:lstStyle/>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Windows Vista Mandatory Integrity Controls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ACLs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Digital signatures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Message Authentication Codes </a:t>
                      </a:r>
                      <a:endParaRPr lang="zh-CN" sz="700" b="1" dirty="0">
                        <a:latin typeface="微软雅黑" pitchFamily="34" charset="-122"/>
                        <a:ea typeface="微软雅黑" pitchFamily="34" charset="-122"/>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200" b="1" dirty="0">
                          <a:latin typeface="微软雅黑" pitchFamily="34" charset="-122"/>
                          <a:ea typeface="微软雅黑" pitchFamily="34" charset="-122"/>
                        </a:rPr>
                        <a:t>Repudiation</a:t>
                      </a:r>
                      <a:endParaRPr lang="zh-CN" sz="1200" b="1">
                        <a:latin typeface="微软雅黑" pitchFamily="34" charset="-122"/>
                        <a:ea typeface="微软雅黑" pitchFamily="34" charset="-122"/>
                      </a:endParaRPr>
                    </a:p>
                  </a:txBody>
                  <a:tcPr marL="68580" marR="68580" marT="0" marB="0" anchor="ctr"/>
                </a:tc>
                <a:tc>
                  <a:txBody>
                    <a:bodyPr/>
                    <a:lstStyle/>
                    <a:p>
                      <a:pPr>
                        <a:spcAft>
                          <a:spcPts val="0"/>
                        </a:spcAft>
                      </a:pPr>
                      <a:r>
                        <a:rPr lang="en-US" sz="1200" b="1" dirty="0">
                          <a:latin typeface="微软雅黑" pitchFamily="34" charset="-122"/>
                          <a:ea typeface="微软雅黑" pitchFamily="34" charset="-122"/>
                        </a:rPr>
                        <a:t>Non Repudiation</a:t>
                      </a:r>
                      <a:endParaRPr lang="zh-CN" sz="1200" b="1" dirty="0">
                        <a:latin typeface="微软雅黑" pitchFamily="34" charset="-122"/>
                        <a:ea typeface="微软雅黑" pitchFamily="34" charset="-122"/>
                      </a:endParaRPr>
                    </a:p>
                  </a:txBody>
                  <a:tcPr marL="68580" marR="68580" marT="0" marB="0" anchor="ctr"/>
                </a:tc>
                <a:tc>
                  <a:txBody>
                    <a:bodyPr/>
                    <a:lstStyle/>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Strong Authentication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Secure logging and auditing</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Digital Signatures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Secure time stamps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Trusted third parties</a:t>
                      </a:r>
                      <a:endParaRPr lang="zh-CN" sz="700" b="1" dirty="0">
                        <a:latin typeface="微软雅黑" pitchFamily="34" charset="-122"/>
                        <a:ea typeface="微软雅黑" pitchFamily="34" charset="-122"/>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200" b="1" dirty="0">
                          <a:latin typeface="微软雅黑" pitchFamily="34" charset="-122"/>
                          <a:ea typeface="微软雅黑" pitchFamily="34" charset="-122"/>
                        </a:rPr>
                        <a:t>Information Disclosure</a:t>
                      </a:r>
                      <a:endParaRPr lang="zh-CN" sz="1200" b="1">
                        <a:latin typeface="微软雅黑" pitchFamily="34" charset="-122"/>
                        <a:ea typeface="微软雅黑" pitchFamily="34" charset="-122"/>
                      </a:endParaRPr>
                    </a:p>
                  </a:txBody>
                  <a:tcPr marL="68580" marR="68580" marT="0" marB="0" anchor="ctr"/>
                </a:tc>
                <a:tc>
                  <a:txBody>
                    <a:bodyPr/>
                    <a:lstStyle/>
                    <a:p>
                      <a:pPr>
                        <a:spcAft>
                          <a:spcPts val="0"/>
                        </a:spcAft>
                      </a:pPr>
                      <a:r>
                        <a:rPr lang="en-US" sz="1200" b="1" dirty="0">
                          <a:latin typeface="微软雅黑" pitchFamily="34" charset="-122"/>
                          <a:ea typeface="微软雅黑" pitchFamily="34" charset="-122"/>
                        </a:rPr>
                        <a:t>Confidentiality</a:t>
                      </a:r>
                      <a:endParaRPr lang="zh-CN" sz="1200" b="1" dirty="0">
                        <a:latin typeface="微软雅黑" pitchFamily="34" charset="-122"/>
                        <a:ea typeface="微软雅黑" pitchFamily="34" charset="-122"/>
                      </a:endParaRPr>
                    </a:p>
                  </a:txBody>
                  <a:tcPr marL="68580" marR="68580" marT="0" marB="0" anchor="ctr"/>
                </a:tc>
                <a:tc>
                  <a:txBody>
                    <a:bodyPr/>
                    <a:lstStyle/>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Encryption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ACLS</a:t>
                      </a:r>
                      <a:endParaRPr lang="zh-CN" sz="700" b="1" dirty="0">
                        <a:latin typeface="微软雅黑" pitchFamily="34" charset="-122"/>
                        <a:ea typeface="微软雅黑" pitchFamily="34" charset="-122"/>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200" b="1" dirty="0">
                          <a:latin typeface="微软雅黑" pitchFamily="34" charset="-122"/>
                          <a:ea typeface="微软雅黑" pitchFamily="34" charset="-122"/>
                        </a:rPr>
                        <a:t>Denial of Service</a:t>
                      </a:r>
                      <a:endParaRPr lang="zh-CN" sz="1200" b="1">
                        <a:latin typeface="微软雅黑" pitchFamily="34" charset="-122"/>
                        <a:ea typeface="微软雅黑" pitchFamily="34" charset="-122"/>
                      </a:endParaRPr>
                    </a:p>
                  </a:txBody>
                  <a:tcPr marL="68580" marR="68580" marT="0" marB="0" anchor="ctr"/>
                </a:tc>
                <a:tc>
                  <a:txBody>
                    <a:bodyPr/>
                    <a:lstStyle/>
                    <a:p>
                      <a:pPr>
                        <a:spcAft>
                          <a:spcPts val="0"/>
                        </a:spcAft>
                      </a:pPr>
                      <a:r>
                        <a:rPr lang="en-US" sz="1200" b="1" dirty="0">
                          <a:latin typeface="微软雅黑" pitchFamily="34" charset="-122"/>
                          <a:ea typeface="微软雅黑" pitchFamily="34" charset="-122"/>
                        </a:rPr>
                        <a:t>Availability</a:t>
                      </a:r>
                      <a:endParaRPr lang="zh-CN" sz="1200" b="1" dirty="0">
                        <a:latin typeface="微软雅黑" pitchFamily="34" charset="-122"/>
                        <a:ea typeface="微软雅黑" pitchFamily="34" charset="-122"/>
                      </a:endParaRPr>
                    </a:p>
                  </a:txBody>
                  <a:tcPr marL="68580" marR="68580" marT="0" marB="0" anchor="ctr"/>
                </a:tc>
                <a:tc>
                  <a:txBody>
                    <a:bodyPr/>
                    <a:lstStyle/>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ACLs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Filtering</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Quotas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Authorization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High availability designs</a:t>
                      </a:r>
                      <a:endParaRPr lang="zh-CN" sz="700" b="1" dirty="0">
                        <a:latin typeface="微软雅黑" pitchFamily="34" charset="-122"/>
                        <a:ea typeface="微软雅黑" pitchFamily="34" charset="-122"/>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200" b="1" dirty="0">
                          <a:latin typeface="微软雅黑" pitchFamily="34" charset="-122"/>
                          <a:ea typeface="微软雅黑" pitchFamily="34" charset="-122"/>
                        </a:rPr>
                        <a:t>Elevation of privilege</a:t>
                      </a:r>
                      <a:endParaRPr lang="zh-CN" sz="1200" b="1">
                        <a:latin typeface="微软雅黑" pitchFamily="34" charset="-122"/>
                        <a:ea typeface="微软雅黑" pitchFamily="34" charset="-122"/>
                      </a:endParaRPr>
                    </a:p>
                  </a:txBody>
                  <a:tcPr marL="68580" marR="68580" marT="0" marB="0" anchor="ctr"/>
                </a:tc>
                <a:tc>
                  <a:txBody>
                    <a:bodyPr/>
                    <a:lstStyle/>
                    <a:p>
                      <a:pPr>
                        <a:spcAft>
                          <a:spcPts val="0"/>
                        </a:spcAft>
                      </a:pPr>
                      <a:r>
                        <a:rPr lang="en-US" sz="1200" b="1" dirty="0">
                          <a:latin typeface="微软雅黑" pitchFamily="34" charset="-122"/>
                          <a:ea typeface="微软雅黑" pitchFamily="34" charset="-122"/>
                        </a:rPr>
                        <a:t>Authorization</a:t>
                      </a:r>
                      <a:endParaRPr lang="zh-CN" sz="1200" b="1" dirty="0">
                        <a:latin typeface="微软雅黑" pitchFamily="34" charset="-122"/>
                        <a:ea typeface="微软雅黑" pitchFamily="34" charset="-122"/>
                      </a:endParaRPr>
                    </a:p>
                  </a:txBody>
                  <a:tcPr marL="68580" marR="68580" marT="0" marB="0" anchor="ctr"/>
                </a:tc>
                <a:tc>
                  <a:txBody>
                    <a:bodyPr/>
                    <a:lstStyle/>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ACLs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Group or role membership</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Privilege ownership</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Permissions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Input validation</a:t>
                      </a:r>
                      <a:endParaRPr lang="zh-CN" sz="700" b="1" dirty="0">
                        <a:latin typeface="微软雅黑" pitchFamily="34" charset="-122"/>
                        <a:ea typeface="微软雅黑" pitchFamily="34" charset="-122"/>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200" b="1" dirty="0">
                          <a:latin typeface="微软雅黑" pitchFamily="34" charset="-122"/>
                          <a:ea typeface="微软雅黑" pitchFamily="34" charset="-122"/>
                        </a:rPr>
                        <a:t>Spoofing</a:t>
                      </a:r>
                      <a:endParaRPr lang="zh-CN" sz="1200" b="1">
                        <a:latin typeface="微软雅黑" pitchFamily="34" charset="-122"/>
                        <a:ea typeface="微软雅黑" pitchFamily="34" charset="-122"/>
                      </a:endParaRPr>
                    </a:p>
                  </a:txBody>
                  <a:tcPr marL="68580" marR="68580" marT="0" marB="0" anchor="ctr"/>
                </a:tc>
                <a:tc>
                  <a:txBody>
                    <a:bodyPr/>
                    <a:lstStyle/>
                    <a:p>
                      <a:pPr>
                        <a:spcAft>
                          <a:spcPts val="0"/>
                        </a:spcAft>
                      </a:pPr>
                      <a:r>
                        <a:rPr lang="en-US" sz="1200" b="1" dirty="0">
                          <a:latin typeface="微软雅黑" pitchFamily="34" charset="-122"/>
                          <a:ea typeface="微软雅黑" pitchFamily="34" charset="-122"/>
                        </a:rPr>
                        <a:t>Authentication</a:t>
                      </a:r>
                      <a:endParaRPr lang="zh-CN" sz="1200" b="1" dirty="0">
                        <a:latin typeface="微软雅黑" pitchFamily="34" charset="-122"/>
                        <a:ea typeface="微软雅黑" pitchFamily="34" charset="-122"/>
                      </a:endParaRPr>
                    </a:p>
                  </a:txBody>
                  <a:tcPr marL="68580" marR="68580" marT="0" marB="0" anchor="ctr"/>
                </a:tc>
                <a:tc>
                  <a:txBody>
                    <a:bodyPr/>
                    <a:lstStyle/>
                    <a:p>
                      <a:pPr>
                        <a:spcAft>
                          <a:spcPts val="0"/>
                        </a:spcAft>
                      </a:pPr>
                      <a:r>
                        <a:rPr lang="en-US" sz="700" b="1" dirty="0">
                          <a:latin typeface="微软雅黑" pitchFamily="34" charset="-122"/>
                          <a:ea typeface="微软雅黑" pitchFamily="34" charset="-122"/>
                        </a:rPr>
                        <a:t>To authenticate principals: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Basic authentication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Digest authentication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Cookie authentication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Windows authentication (NTLM)</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Kerberos authentication</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PKI systems such as SSL/TLS and certificates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IPSec</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Digitally signed packets</a:t>
                      </a:r>
                      <a:endParaRPr lang="zh-CN" sz="700" b="1" dirty="0">
                        <a:latin typeface="微软雅黑" pitchFamily="34" charset="-122"/>
                        <a:ea typeface="微软雅黑" pitchFamily="34" charset="-122"/>
                      </a:endParaRPr>
                    </a:p>
                    <a:p>
                      <a:pPr>
                        <a:spcAft>
                          <a:spcPts val="0"/>
                        </a:spcAft>
                      </a:pPr>
                      <a:r>
                        <a:rPr lang="en-US" sz="700" b="1" dirty="0">
                          <a:latin typeface="微软雅黑" pitchFamily="34" charset="-122"/>
                          <a:ea typeface="微软雅黑" pitchFamily="34" charset="-122"/>
                        </a:rPr>
                        <a:t>To authenticate code or data:</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Digital signatures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Message authentication codes</a:t>
                      </a:r>
                      <a:endParaRPr lang="zh-CN" sz="700" b="1" dirty="0">
                        <a:latin typeface="微软雅黑" pitchFamily="34" charset="-122"/>
                        <a:ea typeface="微软雅黑" pitchFamily="34" charset="-122"/>
                      </a:endParaRPr>
                    </a:p>
                    <a:p>
                      <a:pPr marL="342900" lvl="0" indent="-342900">
                        <a:spcAft>
                          <a:spcPts val="0"/>
                        </a:spcAft>
                        <a:buFont typeface="Symbol"/>
                        <a:buChar char=""/>
                        <a:tabLst>
                          <a:tab pos="457200" algn="l"/>
                        </a:tabLst>
                      </a:pPr>
                      <a:r>
                        <a:rPr lang="en-US" sz="700" b="1" dirty="0">
                          <a:latin typeface="微软雅黑" pitchFamily="34" charset="-122"/>
                          <a:ea typeface="微软雅黑" pitchFamily="34" charset="-122"/>
                        </a:rPr>
                        <a:t>Hashes</a:t>
                      </a:r>
                      <a:endParaRPr lang="zh-CN" sz="700" b="1" dirty="0">
                        <a:latin typeface="微软雅黑" pitchFamily="34" charset="-122"/>
                        <a:ea typeface="微软雅黑" pitchFamily="34" charset="-122"/>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latin typeface="微软雅黑" pitchFamily="34" charset="-122"/>
                <a:ea typeface="微软雅黑" pitchFamily="34" charset="-122"/>
              </a:rPr>
              <a:t>Agenda</a:t>
            </a:r>
            <a:endParaRPr lang="zh-CN" altLang="en-US" dirty="0">
              <a:latin typeface="微软雅黑" pitchFamily="34" charset="-122"/>
              <a:ea typeface="微软雅黑" pitchFamily="34" charset="-122"/>
            </a:endParaRPr>
          </a:p>
        </p:txBody>
      </p:sp>
      <p:sp>
        <p:nvSpPr>
          <p:cNvPr id="5123" name="Rectangle 3"/>
          <p:cNvSpPr>
            <a:spLocks noGrp="1" noChangeArrowheads="1"/>
          </p:cNvSpPr>
          <p:nvPr>
            <p:ph idx="1"/>
          </p:nvPr>
        </p:nvSpPr>
        <p:spPr>
          <a:xfrm>
            <a:off x="457200" y="1254370"/>
            <a:ext cx="8229600" cy="5381208"/>
          </a:xfrm>
        </p:spPr>
        <p:txBody>
          <a:bodyPr/>
          <a:lstStyle/>
          <a:p>
            <a:pPr>
              <a:lnSpc>
                <a:spcPct val="150000"/>
              </a:lnSpc>
            </a:pPr>
            <a:r>
              <a:rPr lang="en-US" altLang="zh-CN" sz="2400" b="1" dirty="0">
                <a:latin typeface="微软雅黑" pitchFamily="34" charset="-122"/>
                <a:ea typeface="微软雅黑" pitchFamily="34" charset="-122"/>
              </a:rPr>
              <a:t>Information Security Threats Situation and Trends</a:t>
            </a:r>
          </a:p>
          <a:p>
            <a:pPr>
              <a:lnSpc>
                <a:spcPct val="150000"/>
              </a:lnSpc>
            </a:pPr>
            <a:r>
              <a:rPr lang="en-US" altLang="zh-CN" sz="2400" b="1" dirty="0">
                <a:solidFill>
                  <a:srgbClr val="FF0000"/>
                </a:solidFill>
                <a:latin typeface="微软雅黑" pitchFamily="34" charset="-122"/>
                <a:ea typeface="微软雅黑" pitchFamily="34" charset="-122"/>
              </a:rPr>
              <a:t>Security Engineering</a:t>
            </a:r>
          </a:p>
          <a:p>
            <a:pPr lvl="1">
              <a:lnSpc>
                <a:spcPct val="150000"/>
              </a:lnSpc>
            </a:pPr>
            <a:r>
              <a:rPr lang="en-US" altLang="zh-CN" sz="2000" b="1" dirty="0">
                <a:latin typeface="微软雅黑" pitchFamily="34" charset="-122"/>
                <a:ea typeface="微软雅黑" pitchFamily="34" charset="-122"/>
              </a:rPr>
              <a:t>Security Essential &amp; Modeling</a:t>
            </a:r>
          </a:p>
          <a:p>
            <a:pPr lvl="1">
              <a:lnSpc>
                <a:spcPct val="150000"/>
              </a:lnSpc>
            </a:pPr>
            <a:r>
              <a:rPr lang="en-US" altLang="zh-CN" sz="2000" b="1" dirty="0">
                <a:latin typeface="微软雅黑" pitchFamily="34" charset="-122"/>
                <a:ea typeface="微软雅黑" pitchFamily="34" charset="-122"/>
              </a:rPr>
              <a:t>Microsoft Security Engineering</a:t>
            </a:r>
          </a:p>
          <a:p>
            <a:pPr lvl="2">
              <a:lnSpc>
                <a:spcPct val="150000"/>
              </a:lnSpc>
            </a:pPr>
            <a:r>
              <a:rPr lang="en-US" altLang="zh-CN" sz="2000" b="1" dirty="0">
                <a:latin typeface="微软雅黑" pitchFamily="34" charset="-122"/>
                <a:ea typeface="微软雅黑" pitchFamily="34" charset="-122"/>
              </a:rPr>
              <a:t>Security Development Lifecycle (SDL) Briefing</a:t>
            </a:r>
          </a:p>
          <a:p>
            <a:pPr lvl="2">
              <a:lnSpc>
                <a:spcPct val="150000"/>
              </a:lnSpc>
            </a:pPr>
            <a:r>
              <a:rPr lang="en-US" altLang="zh-CN" sz="2000" b="1" dirty="0">
                <a:latin typeface="微软雅黑" pitchFamily="34" charset="-122"/>
                <a:ea typeface="微软雅黑" pitchFamily="34" charset="-122"/>
              </a:rPr>
              <a:t>Threats Modeling</a:t>
            </a:r>
          </a:p>
          <a:p>
            <a:pPr lvl="3">
              <a:lnSpc>
                <a:spcPct val="150000"/>
              </a:lnSpc>
            </a:pPr>
            <a:r>
              <a:rPr lang="en-US" altLang="zh-CN" sz="1600" b="1" dirty="0">
                <a:latin typeface="微软雅黑" pitchFamily="34" charset="-122"/>
                <a:ea typeface="微软雅黑" pitchFamily="34" charset="-122"/>
              </a:rPr>
              <a:t>Standard Threat Mitigations</a:t>
            </a:r>
          </a:p>
          <a:p>
            <a:pPr lvl="1">
              <a:lnSpc>
                <a:spcPct val="150000"/>
              </a:lnSpc>
            </a:pPr>
            <a:r>
              <a:rPr lang="en-US" altLang="zh-CN" sz="2000" b="1" dirty="0">
                <a:solidFill>
                  <a:srgbClr val="FF0000"/>
                </a:solidFill>
                <a:latin typeface="微软雅黑" pitchFamily="34" charset="-122"/>
                <a:ea typeface="微软雅黑" pitchFamily="34" charset="-122"/>
              </a:rPr>
              <a:t>Security Principle</a:t>
            </a:r>
          </a:p>
          <a:p>
            <a:pPr>
              <a:lnSpc>
                <a:spcPct val="150000"/>
              </a:lnSpc>
            </a:pPr>
            <a:r>
              <a:rPr lang="en-US" altLang="zh-CN" sz="2400" b="1" dirty="0">
                <a:latin typeface="微软雅黑" pitchFamily="34" charset="-122"/>
                <a:ea typeface="微软雅黑" pitchFamily="34" charset="-122"/>
              </a:rPr>
              <a:t>Frequent Security Threats</a:t>
            </a:r>
          </a:p>
          <a:p>
            <a:pPr>
              <a:lnSpc>
                <a:spcPct val="150000"/>
              </a:lnSpc>
            </a:pPr>
            <a:r>
              <a:rPr lang="en-US" altLang="zh-CN" sz="2400" b="1" dirty="0">
                <a:latin typeface="微软雅黑" pitchFamily="34" charset="-122"/>
                <a:ea typeface="微软雅黑" pitchFamily="34" charset="-122"/>
              </a:rPr>
              <a:t>Threats Countermeasures Best Practice</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en-US" altLang="zh-CN" dirty="0">
                <a:latin typeface="微软雅黑" pitchFamily="34" charset="-122"/>
                <a:ea typeface="微软雅黑" pitchFamily="34" charset="-122"/>
              </a:rPr>
              <a:t>Security Principles</a:t>
            </a:r>
          </a:p>
        </p:txBody>
      </p:sp>
      <p:sp>
        <p:nvSpPr>
          <p:cNvPr id="3" name="内容占位符 2"/>
          <p:cNvSpPr>
            <a:spLocks noGrp="1"/>
          </p:cNvSpPr>
          <p:nvPr>
            <p:ph idx="1"/>
          </p:nvPr>
        </p:nvSpPr>
        <p:spPr>
          <a:xfrm>
            <a:off x="457200" y="1368640"/>
            <a:ext cx="8229600" cy="4833257"/>
          </a:xfrm>
        </p:spPr>
        <p:txBody>
          <a:bodyPr/>
          <a:lstStyle/>
          <a:p>
            <a:pPr lvl="0"/>
            <a:r>
              <a:rPr lang="en-US" altLang="zh-CN" sz="2400" b="1" dirty="0">
                <a:latin typeface="微软雅黑" pitchFamily="34" charset="-122"/>
                <a:ea typeface="微软雅黑" pitchFamily="34" charset="-122"/>
              </a:rPr>
              <a:t>Adopt the principle of least privilege</a:t>
            </a:r>
            <a:endParaRPr lang="en-US" altLang="zh-CN" sz="2400" dirty="0">
              <a:latin typeface="微软雅黑" pitchFamily="34" charset="-122"/>
              <a:ea typeface="微软雅黑" pitchFamily="34" charset="-122"/>
            </a:endParaRPr>
          </a:p>
          <a:p>
            <a:pPr lvl="0"/>
            <a:r>
              <a:rPr lang="en-US" altLang="zh-CN" sz="2400" b="1" dirty="0">
                <a:latin typeface="微软雅黑" pitchFamily="34" charset="-122"/>
                <a:ea typeface="微软雅黑" pitchFamily="34" charset="-122"/>
              </a:rPr>
              <a:t>Use defense in depth</a:t>
            </a:r>
            <a:endParaRPr lang="zh-CN" altLang="en-US" sz="2400" kern="1200" dirty="0">
              <a:latin typeface="微软雅黑" pitchFamily="34" charset="-122"/>
              <a:ea typeface="微软雅黑" pitchFamily="34" charset="-122"/>
            </a:endParaRPr>
          </a:p>
          <a:p>
            <a:r>
              <a:rPr lang="en-US" altLang="zh-CN" sz="2400" b="1" dirty="0">
                <a:latin typeface="微软雅黑" pitchFamily="34" charset="-122"/>
                <a:ea typeface="微软雅黑" pitchFamily="34" charset="-122"/>
              </a:rPr>
              <a:t>Don't trust user input</a:t>
            </a:r>
          </a:p>
          <a:p>
            <a:r>
              <a:rPr lang="en-US" altLang="zh-CN" sz="2400" b="1" dirty="0">
                <a:latin typeface="微软雅黑" pitchFamily="34" charset="-122"/>
                <a:ea typeface="微软雅黑" pitchFamily="34" charset="-122"/>
              </a:rPr>
              <a:t>Use secure defaults</a:t>
            </a:r>
          </a:p>
          <a:p>
            <a:r>
              <a:rPr lang="en-US" altLang="zh-CN" sz="2400" b="1" dirty="0">
                <a:latin typeface="微软雅黑" pitchFamily="34" charset="-122"/>
                <a:ea typeface="微软雅黑" pitchFamily="34" charset="-122"/>
              </a:rPr>
              <a:t>Don't rely on security by obscurity</a:t>
            </a:r>
            <a:endParaRPr lang="zh-CN" altLang="en-US" sz="2400" kern="1200" dirty="0">
              <a:latin typeface="微软雅黑" pitchFamily="34" charset="-122"/>
              <a:ea typeface="微软雅黑" pitchFamily="34" charset="-122"/>
            </a:endParaRPr>
          </a:p>
          <a:p>
            <a:pPr lvl="0"/>
            <a:r>
              <a:rPr lang="en-US" altLang="zh-CN" sz="2400" b="1" dirty="0">
                <a:latin typeface="微软雅黑" pitchFamily="34" charset="-122"/>
                <a:ea typeface="微软雅黑" pitchFamily="34" charset="-122"/>
              </a:rPr>
              <a:t>Check at the gate</a:t>
            </a:r>
          </a:p>
          <a:p>
            <a:pPr lvl="0"/>
            <a:r>
              <a:rPr lang="en-US" altLang="zh-CN" sz="2400" b="1" dirty="0">
                <a:latin typeface="微软雅黑" pitchFamily="34" charset="-122"/>
                <a:ea typeface="微软雅黑" pitchFamily="34" charset="-122"/>
              </a:rPr>
              <a:t>Assume external systems are insecure</a:t>
            </a:r>
            <a:endParaRPr lang="zh-CN" altLang="en-US" sz="2400" kern="1200" dirty="0">
              <a:latin typeface="微软雅黑" pitchFamily="34" charset="-122"/>
              <a:ea typeface="微软雅黑" pitchFamily="34" charset="-122"/>
            </a:endParaRPr>
          </a:p>
          <a:p>
            <a:pPr lvl="0"/>
            <a:r>
              <a:rPr lang="en-US" altLang="zh-CN" sz="2400" b="1" dirty="0">
                <a:latin typeface="微软雅黑" pitchFamily="34" charset="-122"/>
                <a:ea typeface="微软雅黑" pitchFamily="34" charset="-122"/>
              </a:rPr>
              <a:t>Reduce surface area</a:t>
            </a:r>
            <a:endParaRPr lang="en-US" altLang="zh-CN" sz="2400" dirty="0">
              <a:latin typeface="微软雅黑" pitchFamily="34" charset="-122"/>
              <a:ea typeface="微软雅黑" pitchFamily="34" charset="-122"/>
            </a:endParaRPr>
          </a:p>
          <a:p>
            <a:pPr lvl="0"/>
            <a:r>
              <a:rPr lang="en-US" altLang="zh-CN" sz="2400" b="1" dirty="0">
                <a:latin typeface="微软雅黑" pitchFamily="34" charset="-122"/>
                <a:ea typeface="微软雅黑" pitchFamily="34" charset="-122"/>
              </a:rPr>
              <a:t>Fail to a secure mode</a:t>
            </a:r>
            <a:endParaRPr lang="en-US" altLang="zh-CN" sz="2400" b="1" kern="1200" dirty="0">
              <a:latin typeface="微软雅黑" pitchFamily="34" charset="-122"/>
              <a:ea typeface="微软雅黑" pitchFamily="34" charset="-122"/>
            </a:endParaRPr>
          </a:p>
          <a:p>
            <a:pPr lvl="0"/>
            <a:r>
              <a:rPr lang="en-US" altLang="zh-CN" sz="2400" b="1" dirty="0">
                <a:latin typeface="微软雅黑" pitchFamily="34" charset="-122"/>
                <a:ea typeface="微软雅黑" pitchFamily="34" charset="-122"/>
              </a:rPr>
              <a:t>Remember you are only as secure as your weakest link</a:t>
            </a:r>
            <a:endParaRPr lang="en-US" altLang="zh-CN" sz="2400" b="1" kern="1200" dirty="0">
              <a:latin typeface="微软雅黑" pitchFamily="34" charset="-122"/>
              <a:ea typeface="微软雅黑" pitchFamily="34" charset="-122"/>
            </a:endParaRPr>
          </a:p>
          <a:p>
            <a:r>
              <a:rPr lang="en-US" altLang="zh-CN" sz="2400" b="1" dirty="0">
                <a:latin typeface="微软雅黑" pitchFamily="34" charset="-122"/>
                <a:ea typeface="微软雅黑" pitchFamily="34" charset="-122"/>
              </a:rPr>
              <a:t>If you don't use it, disable it</a:t>
            </a:r>
            <a:endParaRPr lang="zh-CN" altLang="en-US" sz="2400" kern="1200" dirty="0">
              <a:latin typeface="微软雅黑" pitchFamily="34" charset="-122"/>
              <a:ea typeface="微软雅黑" pitchFamily="34" charset="-122"/>
            </a:endParaRPr>
          </a:p>
          <a:p>
            <a:pPr lvl="0"/>
            <a:endParaRPr lang="zh-CN" altLang="en-US" kern="1200" dirty="0">
              <a:latin typeface="微软雅黑" pitchFamily="34" charset="-122"/>
              <a:ea typeface="微软雅黑" pitchFamily="34" charset="-122"/>
            </a:endParaRPr>
          </a:p>
          <a:p>
            <a:endParaRPr lang="zh-CN" altLang="en-US" kern="1200" dirty="0">
              <a:latin typeface="微软雅黑" pitchFamily="34" charset="-122"/>
              <a:ea typeface="微软雅黑" pitchFamily="34" charset="-122"/>
            </a:endParaRPr>
          </a:p>
          <a:p>
            <a:pPr lvl="0"/>
            <a:endParaRPr lang="zh-CN" altLang="en-US" kern="1200"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latin typeface="微软雅黑" pitchFamily="34" charset="-122"/>
                <a:ea typeface="微软雅黑" pitchFamily="34" charset="-122"/>
              </a:rPr>
              <a:t>Agenda</a:t>
            </a:r>
            <a:endParaRPr lang="zh-CN" altLang="en-US" dirty="0">
              <a:latin typeface="微软雅黑" pitchFamily="34" charset="-122"/>
              <a:ea typeface="微软雅黑" pitchFamily="34" charset="-122"/>
            </a:endParaRPr>
          </a:p>
        </p:txBody>
      </p:sp>
      <p:sp>
        <p:nvSpPr>
          <p:cNvPr id="5123" name="Rectangle 3"/>
          <p:cNvSpPr>
            <a:spLocks noGrp="1" noChangeArrowheads="1"/>
          </p:cNvSpPr>
          <p:nvPr>
            <p:ph idx="1"/>
          </p:nvPr>
        </p:nvSpPr>
        <p:spPr>
          <a:xfrm>
            <a:off x="457200" y="1254370"/>
            <a:ext cx="8229600" cy="5381208"/>
          </a:xfrm>
        </p:spPr>
        <p:txBody>
          <a:bodyPr/>
          <a:lstStyle/>
          <a:p>
            <a:pPr>
              <a:lnSpc>
                <a:spcPct val="150000"/>
              </a:lnSpc>
            </a:pPr>
            <a:r>
              <a:rPr lang="en-US" altLang="zh-CN" sz="2400" b="1" dirty="0">
                <a:solidFill>
                  <a:srgbClr val="FF0000"/>
                </a:solidFill>
                <a:latin typeface="微软雅黑" pitchFamily="34" charset="-122"/>
                <a:ea typeface="微软雅黑" pitchFamily="34" charset="-122"/>
              </a:rPr>
              <a:t>Information Security Threats Situation and Trends</a:t>
            </a:r>
          </a:p>
          <a:p>
            <a:pPr>
              <a:lnSpc>
                <a:spcPct val="150000"/>
              </a:lnSpc>
            </a:pPr>
            <a:r>
              <a:rPr lang="en-US" altLang="zh-CN" sz="2400" b="1" dirty="0">
                <a:latin typeface="微软雅黑" pitchFamily="34" charset="-122"/>
                <a:ea typeface="微软雅黑" pitchFamily="34" charset="-122"/>
              </a:rPr>
              <a:t>Security Engineering</a:t>
            </a:r>
          </a:p>
          <a:p>
            <a:pPr lvl="1">
              <a:lnSpc>
                <a:spcPct val="150000"/>
              </a:lnSpc>
            </a:pPr>
            <a:r>
              <a:rPr lang="en-US" altLang="zh-CN" sz="2000" b="1" dirty="0">
                <a:latin typeface="微软雅黑" pitchFamily="34" charset="-122"/>
                <a:ea typeface="微软雅黑" pitchFamily="34" charset="-122"/>
              </a:rPr>
              <a:t>Security Essential &amp; Modeling</a:t>
            </a:r>
          </a:p>
          <a:p>
            <a:pPr lvl="1">
              <a:lnSpc>
                <a:spcPct val="150000"/>
              </a:lnSpc>
            </a:pPr>
            <a:r>
              <a:rPr lang="en-US" altLang="zh-CN" sz="2000" b="1" dirty="0">
                <a:latin typeface="微软雅黑" pitchFamily="34" charset="-122"/>
                <a:ea typeface="微软雅黑" pitchFamily="34" charset="-122"/>
              </a:rPr>
              <a:t>Microsoft Security Engineering</a:t>
            </a:r>
          </a:p>
          <a:p>
            <a:pPr lvl="2">
              <a:lnSpc>
                <a:spcPct val="150000"/>
              </a:lnSpc>
            </a:pPr>
            <a:r>
              <a:rPr lang="en-US" altLang="zh-CN" sz="2000" b="1" dirty="0">
                <a:latin typeface="微软雅黑" pitchFamily="34" charset="-122"/>
                <a:ea typeface="微软雅黑" pitchFamily="34" charset="-122"/>
              </a:rPr>
              <a:t>Security Development Lifecycle (SDL) Briefing</a:t>
            </a:r>
          </a:p>
          <a:p>
            <a:pPr lvl="2">
              <a:lnSpc>
                <a:spcPct val="150000"/>
              </a:lnSpc>
            </a:pPr>
            <a:r>
              <a:rPr lang="en-US" altLang="zh-CN" sz="2000" b="1" dirty="0">
                <a:latin typeface="微软雅黑" pitchFamily="34" charset="-122"/>
                <a:ea typeface="微软雅黑" pitchFamily="34" charset="-122"/>
              </a:rPr>
              <a:t>Threats Modeling</a:t>
            </a:r>
          </a:p>
          <a:p>
            <a:pPr lvl="3">
              <a:lnSpc>
                <a:spcPct val="150000"/>
              </a:lnSpc>
            </a:pPr>
            <a:r>
              <a:rPr lang="en-US" altLang="zh-CN" sz="1600" b="1" dirty="0">
                <a:latin typeface="微软雅黑" pitchFamily="34" charset="-122"/>
                <a:ea typeface="微软雅黑" pitchFamily="34" charset="-122"/>
              </a:rPr>
              <a:t>Standard Threat Mitigations</a:t>
            </a:r>
          </a:p>
          <a:p>
            <a:pPr lvl="1">
              <a:lnSpc>
                <a:spcPct val="150000"/>
              </a:lnSpc>
            </a:pPr>
            <a:r>
              <a:rPr lang="en-US" altLang="zh-CN" sz="2000" b="1" dirty="0">
                <a:latin typeface="微软雅黑" pitchFamily="34" charset="-122"/>
                <a:ea typeface="微软雅黑" pitchFamily="34" charset="-122"/>
              </a:rPr>
              <a:t>Security Principle</a:t>
            </a:r>
          </a:p>
          <a:p>
            <a:pPr>
              <a:lnSpc>
                <a:spcPct val="150000"/>
              </a:lnSpc>
            </a:pPr>
            <a:r>
              <a:rPr lang="en-US" altLang="zh-CN" sz="2400" b="1" dirty="0">
                <a:latin typeface="微软雅黑" pitchFamily="34" charset="-122"/>
                <a:ea typeface="微软雅黑" pitchFamily="34" charset="-122"/>
              </a:rPr>
              <a:t>Frequent Security Threats</a:t>
            </a:r>
          </a:p>
          <a:p>
            <a:pPr>
              <a:lnSpc>
                <a:spcPct val="150000"/>
              </a:lnSpc>
            </a:pPr>
            <a:r>
              <a:rPr lang="en-US" altLang="zh-CN" sz="2400" b="1" dirty="0">
                <a:latin typeface="微软雅黑" pitchFamily="34" charset="-122"/>
                <a:ea typeface="微软雅黑" pitchFamily="34" charset="-122"/>
              </a:rPr>
              <a:t>Threats Countermeasures Best Practice</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latin typeface="微软雅黑" pitchFamily="34" charset="-122"/>
                <a:ea typeface="微软雅黑" pitchFamily="34" charset="-122"/>
              </a:rPr>
              <a:t>Agenda</a:t>
            </a:r>
            <a:endParaRPr lang="zh-CN" altLang="en-US" dirty="0">
              <a:latin typeface="微软雅黑" pitchFamily="34" charset="-122"/>
              <a:ea typeface="微软雅黑" pitchFamily="34" charset="-122"/>
            </a:endParaRPr>
          </a:p>
        </p:txBody>
      </p:sp>
      <p:sp>
        <p:nvSpPr>
          <p:cNvPr id="5123" name="Rectangle 3"/>
          <p:cNvSpPr>
            <a:spLocks noGrp="1" noChangeArrowheads="1"/>
          </p:cNvSpPr>
          <p:nvPr>
            <p:ph idx="1"/>
          </p:nvPr>
        </p:nvSpPr>
        <p:spPr>
          <a:xfrm>
            <a:off x="457200" y="1254370"/>
            <a:ext cx="8229600" cy="5381208"/>
          </a:xfrm>
        </p:spPr>
        <p:txBody>
          <a:bodyPr/>
          <a:lstStyle/>
          <a:p>
            <a:pPr>
              <a:lnSpc>
                <a:spcPct val="150000"/>
              </a:lnSpc>
            </a:pPr>
            <a:r>
              <a:rPr lang="en-US" altLang="zh-CN" sz="2400" b="1" dirty="0">
                <a:latin typeface="微软雅黑" pitchFamily="34" charset="-122"/>
                <a:ea typeface="微软雅黑" pitchFamily="34" charset="-122"/>
              </a:rPr>
              <a:t>Information Security Threats Situation and Trends</a:t>
            </a:r>
          </a:p>
          <a:p>
            <a:pPr>
              <a:lnSpc>
                <a:spcPct val="150000"/>
              </a:lnSpc>
            </a:pPr>
            <a:r>
              <a:rPr lang="en-US" altLang="zh-CN" sz="2400" b="1" dirty="0">
                <a:latin typeface="微软雅黑" pitchFamily="34" charset="-122"/>
                <a:ea typeface="微软雅黑" pitchFamily="34" charset="-122"/>
              </a:rPr>
              <a:t>Security Engineering</a:t>
            </a:r>
          </a:p>
          <a:p>
            <a:pPr lvl="1">
              <a:lnSpc>
                <a:spcPct val="150000"/>
              </a:lnSpc>
            </a:pPr>
            <a:r>
              <a:rPr lang="en-US" altLang="zh-CN" sz="2000" b="1" dirty="0">
                <a:latin typeface="微软雅黑" pitchFamily="34" charset="-122"/>
                <a:ea typeface="微软雅黑" pitchFamily="34" charset="-122"/>
              </a:rPr>
              <a:t>Security Essential &amp; Modeling</a:t>
            </a:r>
          </a:p>
          <a:p>
            <a:pPr lvl="1">
              <a:lnSpc>
                <a:spcPct val="150000"/>
              </a:lnSpc>
            </a:pPr>
            <a:r>
              <a:rPr lang="en-US" altLang="zh-CN" sz="2000" b="1" dirty="0">
                <a:latin typeface="微软雅黑" pitchFamily="34" charset="-122"/>
                <a:ea typeface="微软雅黑" pitchFamily="34" charset="-122"/>
              </a:rPr>
              <a:t>Microsoft Security Engineering</a:t>
            </a:r>
          </a:p>
          <a:p>
            <a:pPr lvl="2">
              <a:lnSpc>
                <a:spcPct val="150000"/>
              </a:lnSpc>
            </a:pPr>
            <a:r>
              <a:rPr lang="en-US" altLang="zh-CN" sz="2000" b="1" dirty="0">
                <a:latin typeface="微软雅黑" pitchFamily="34" charset="-122"/>
                <a:ea typeface="微软雅黑" pitchFamily="34" charset="-122"/>
              </a:rPr>
              <a:t>Security Development Lifecycle (SDL) Briefing</a:t>
            </a:r>
          </a:p>
          <a:p>
            <a:pPr lvl="2">
              <a:lnSpc>
                <a:spcPct val="150000"/>
              </a:lnSpc>
            </a:pPr>
            <a:r>
              <a:rPr lang="en-US" altLang="zh-CN" sz="2000" b="1" dirty="0">
                <a:latin typeface="微软雅黑" pitchFamily="34" charset="-122"/>
                <a:ea typeface="微软雅黑" pitchFamily="34" charset="-122"/>
              </a:rPr>
              <a:t>Threats Modeling</a:t>
            </a:r>
          </a:p>
          <a:p>
            <a:pPr lvl="3">
              <a:lnSpc>
                <a:spcPct val="150000"/>
              </a:lnSpc>
            </a:pPr>
            <a:r>
              <a:rPr lang="en-US" altLang="zh-CN" sz="1600" b="1" dirty="0">
                <a:latin typeface="微软雅黑" pitchFamily="34" charset="-122"/>
                <a:ea typeface="微软雅黑" pitchFamily="34" charset="-122"/>
              </a:rPr>
              <a:t>Standard Threat Mitigations</a:t>
            </a:r>
          </a:p>
          <a:p>
            <a:pPr lvl="1">
              <a:lnSpc>
                <a:spcPct val="150000"/>
              </a:lnSpc>
            </a:pPr>
            <a:r>
              <a:rPr lang="en-US" altLang="zh-CN" sz="2000" b="1" dirty="0">
                <a:latin typeface="微软雅黑" pitchFamily="34" charset="-122"/>
                <a:ea typeface="微软雅黑" pitchFamily="34" charset="-122"/>
              </a:rPr>
              <a:t>Security Principle</a:t>
            </a:r>
          </a:p>
          <a:p>
            <a:pPr>
              <a:lnSpc>
                <a:spcPct val="150000"/>
              </a:lnSpc>
            </a:pPr>
            <a:r>
              <a:rPr lang="en-US" altLang="zh-CN" sz="2400" b="1" dirty="0">
                <a:solidFill>
                  <a:srgbClr val="FF0000"/>
                </a:solidFill>
                <a:latin typeface="微软雅黑" pitchFamily="34" charset="-122"/>
                <a:ea typeface="微软雅黑" pitchFamily="34" charset="-122"/>
              </a:rPr>
              <a:t>Frequent Security Threats</a:t>
            </a:r>
          </a:p>
          <a:p>
            <a:pPr>
              <a:lnSpc>
                <a:spcPct val="150000"/>
              </a:lnSpc>
            </a:pPr>
            <a:r>
              <a:rPr lang="en-US" altLang="zh-CN" sz="2400" b="1" dirty="0">
                <a:latin typeface="微软雅黑" pitchFamily="34" charset="-122"/>
                <a:ea typeface="微软雅黑" pitchFamily="34" charset="-122"/>
              </a:rPr>
              <a:t>Threats Countermeasures Best Practice</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Frequent Security Attacks</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a:lnSpc>
                <a:spcPct val="150000"/>
              </a:lnSpc>
            </a:pPr>
            <a:r>
              <a:rPr lang="en-US" altLang="zh-CN" sz="2400" b="1" dirty="0"/>
              <a:t>Brute force</a:t>
            </a:r>
            <a:r>
              <a:rPr lang="en-US" altLang="zh-CN" sz="2400" dirty="0"/>
              <a:t>, </a:t>
            </a:r>
            <a:r>
              <a:rPr lang="en-US" altLang="zh-CN" sz="2400" b="1" dirty="0"/>
              <a:t>Deny of Service Attacks</a:t>
            </a:r>
            <a:endParaRPr lang="en-US" altLang="zh-CN" sz="2400" b="1" dirty="0">
              <a:latin typeface="微软雅黑" pitchFamily="34" charset="-122"/>
              <a:ea typeface="微软雅黑" pitchFamily="34" charset="-122"/>
            </a:endParaRPr>
          </a:p>
          <a:p>
            <a:pPr>
              <a:lnSpc>
                <a:spcPct val="150000"/>
              </a:lnSpc>
            </a:pPr>
            <a:r>
              <a:rPr lang="en-US" altLang="zh-CN" sz="2400" b="1" dirty="0">
                <a:latin typeface="微软雅黑" pitchFamily="34" charset="-122"/>
                <a:ea typeface="微软雅黑" pitchFamily="34" charset="-122"/>
              </a:rPr>
              <a:t>Session Hijacking</a:t>
            </a:r>
            <a:r>
              <a:rPr lang="en-US" altLang="zh-CN" sz="2400" dirty="0"/>
              <a:t>, </a:t>
            </a:r>
            <a:r>
              <a:rPr lang="en-US" altLang="zh-CN" sz="2400" b="1" dirty="0">
                <a:latin typeface="微软雅黑" pitchFamily="34" charset="-122"/>
                <a:ea typeface="微软雅黑" pitchFamily="34" charset="-122"/>
              </a:rPr>
              <a:t>Replay Attacks</a:t>
            </a:r>
          </a:p>
          <a:p>
            <a:pPr lvl="1">
              <a:lnSpc>
                <a:spcPct val="150000"/>
              </a:lnSpc>
            </a:pPr>
            <a:r>
              <a:rPr lang="en-US" altLang="zh-CN" sz="2400" b="1" dirty="0">
                <a:latin typeface="微软雅黑" pitchFamily="34" charset="-122"/>
                <a:ea typeface="微软雅黑" pitchFamily="34" charset="-122"/>
              </a:rPr>
              <a:t>One Click Attack</a:t>
            </a:r>
          </a:p>
          <a:p>
            <a:pPr lvl="1">
              <a:lnSpc>
                <a:spcPct val="150000"/>
              </a:lnSpc>
            </a:pPr>
            <a:r>
              <a:rPr lang="en-US" altLang="zh-CN" sz="2400" b="1" dirty="0">
                <a:latin typeface="微软雅黑" pitchFamily="34" charset="-122"/>
                <a:ea typeface="微软雅黑" pitchFamily="34" charset="-122"/>
              </a:rPr>
              <a:t>XSRF/CSRF Attack</a:t>
            </a:r>
          </a:p>
          <a:p>
            <a:pPr>
              <a:lnSpc>
                <a:spcPct val="150000"/>
              </a:lnSpc>
            </a:pPr>
            <a:r>
              <a:rPr lang="en-US" altLang="zh-CN" sz="2400" b="1" dirty="0">
                <a:latin typeface="微软雅黑" pitchFamily="34" charset="-122"/>
                <a:ea typeface="微软雅黑" pitchFamily="34" charset="-122"/>
              </a:rPr>
              <a:t>Fishing</a:t>
            </a:r>
          </a:p>
          <a:p>
            <a:pPr>
              <a:lnSpc>
                <a:spcPct val="150000"/>
              </a:lnSpc>
            </a:pPr>
            <a:r>
              <a:rPr lang="en-US" altLang="zh-CN" sz="2400" b="1" dirty="0">
                <a:latin typeface="微软雅黑" pitchFamily="34" charset="-122"/>
                <a:ea typeface="微软雅黑" pitchFamily="34" charset="-122"/>
              </a:rPr>
              <a:t>Inject Attacks</a:t>
            </a:r>
          </a:p>
          <a:p>
            <a:pPr lvl="1"/>
            <a:r>
              <a:rPr lang="en-US" altLang="zh-CN" sz="2400" b="1" dirty="0">
                <a:latin typeface="微软雅黑" pitchFamily="34" charset="-122"/>
                <a:ea typeface="微软雅黑" pitchFamily="34" charset="-122"/>
              </a:rPr>
              <a:t>SQL Inject</a:t>
            </a:r>
          </a:p>
          <a:p>
            <a:pPr lvl="1"/>
            <a:r>
              <a:rPr lang="en-US" altLang="zh-CN" sz="2400" b="1" dirty="0">
                <a:latin typeface="微软雅黑" pitchFamily="34" charset="-122"/>
                <a:ea typeface="微软雅黑" pitchFamily="34" charset="-122"/>
              </a:rPr>
              <a:t>XML/Html Inject</a:t>
            </a:r>
          </a:p>
          <a:p>
            <a:r>
              <a:rPr lang="en-US" altLang="zh-CN" sz="2400" b="1" dirty="0">
                <a:latin typeface="微软雅黑" pitchFamily="34" charset="-122"/>
                <a:ea typeface="微软雅黑" pitchFamily="34" charset="-122"/>
              </a:rPr>
              <a:t>Cross-site scripting Attack</a:t>
            </a:r>
            <a:endParaRPr lang="zh-CN" altLang="en-US" b="1" dirty="0">
              <a:latin typeface="微软雅黑" pitchFamily="34" charset="-122"/>
              <a:ea typeface="微软雅黑" pitchFamily="34" charset="-122"/>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latin typeface="微软雅黑" pitchFamily="34" charset="-122"/>
                <a:ea typeface="微软雅黑" pitchFamily="34" charset="-122"/>
              </a:rPr>
              <a:t>Agenda</a:t>
            </a:r>
            <a:endParaRPr lang="zh-CN" altLang="en-US" dirty="0">
              <a:latin typeface="微软雅黑" pitchFamily="34" charset="-122"/>
              <a:ea typeface="微软雅黑" pitchFamily="34" charset="-122"/>
            </a:endParaRPr>
          </a:p>
        </p:txBody>
      </p:sp>
      <p:sp>
        <p:nvSpPr>
          <p:cNvPr id="5123" name="Rectangle 3"/>
          <p:cNvSpPr>
            <a:spLocks noGrp="1" noChangeArrowheads="1"/>
          </p:cNvSpPr>
          <p:nvPr>
            <p:ph idx="1"/>
          </p:nvPr>
        </p:nvSpPr>
        <p:spPr>
          <a:xfrm>
            <a:off x="457200" y="1254370"/>
            <a:ext cx="8229600" cy="5381208"/>
          </a:xfrm>
        </p:spPr>
        <p:txBody>
          <a:bodyPr/>
          <a:lstStyle/>
          <a:p>
            <a:pPr>
              <a:lnSpc>
                <a:spcPct val="150000"/>
              </a:lnSpc>
            </a:pPr>
            <a:r>
              <a:rPr lang="en-US" altLang="zh-CN" sz="2400" b="1" dirty="0">
                <a:latin typeface="微软雅黑" pitchFamily="34" charset="-122"/>
                <a:ea typeface="微软雅黑" pitchFamily="34" charset="-122"/>
              </a:rPr>
              <a:t>Information Security Threats Situation and Trends</a:t>
            </a:r>
          </a:p>
          <a:p>
            <a:pPr>
              <a:lnSpc>
                <a:spcPct val="150000"/>
              </a:lnSpc>
            </a:pPr>
            <a:r>
              <a:rPr lang="en-US" altLang="zh-CN" sz="2400" b="1" dirty="0">
                <a:latin typeface="微软雅黑" pitchFamily="34" charset="-122"/>
                <a:ea typeface="微软雅黑" pitchFamily="34" charset="-122"/>
              </a:rPr>
              <a:t>Security Engineering</a:t>
            </a:r>
          </a:p>
          <a:p>
            <a:pPr lvl="1">
              <a:lnSpc>
                <a:spcPct val="150000"/>
              </a:lnSpc>
            </a:pPr>
            <a:r>
              <a:rPr lang="en-US" altLang="zh-CN" sz="2000" b="1" dirty="0">
                <a:latin typeface="微软雅黑" pitchFamily="34" charset="-122"/>
                <a:ea typeface="微软雅黑" pitchFamily="34" charset="-122"/>
              </a:rPr>
              <a:t>Security Essential &amp; Modeling</a:t>
            </a:r>
          </a:p>
          <a:p>
            <a:pPr lvl="1">
              <a:lnSpc>
                <a:spcPct val="150000"/>
              </a:lnSpc>
            </a:pPr>
            <a:r>
              <a:rPr lang="en-US" altLang="zh-CN" sz="2000" b="1" dirty="0">
                <a:latin typeface="微软雅黑" pitchFamily="34" charset="-122"/>
                <a:ea typeface="微软雅黑" pitchFamily="34" charset="-122"/>
              </a:rPr>
              <a:t>Microsoft Security Engineering</a:t>
            </a:r>
          </a:p>
          <a:p>
            <a:pPr lvl="2">
              <a:lnSpc>
                <a:spcPct val="150000"/>
              </a:lnSpc>
            </a:pPr>
            <a:r>
              <a:rPr lang="en-US" altLang="zh-CN" sz="2000" b="1" dirty="0">
                <a:latin typeface="微软雅黑" pitchFamily="34" charset="-122"/>
                <a:ea typeface="微软雅黑" pitchFamily="34" charset="-122"/>
              </a:rPr>
              <a:t>Security Development Lifecycle (SDL) Briefing</a:t>
            </a:r>
          </a:p>
          <a:p>
            <a:pPr lvl="2">
              <a:lnSpc>
                <a:spcPct val="150000"/>
              </a:lnSpc>
            </a:pPr>
            <a:r>
              <a:rPr lang="en-US" altLang="zh-CN" sz="2000" b="1" dirty="0">
                <a:latin typeface="微软雅黑" pitchFamily="34" charset="-122"/>
                <a:ea typeface="微软雅黑" pitchFamily="34" charset="-122"/>
              </a:rPr>
              <a:t>Threats Modeling</a:t>
            </a:r>
          </a:p>
          <a:p>
            <a:pPr lvl="3">
              <a:lnSpc>
                <a:spcPct val="150000"/>
              </a:lnSpc>
            </a:pPr>
            <a:r>
              <a:rPr lang="en-US" altLang="zh-CN" sz="1600" b="1" dirty="0">
                <a:latin typeface="微软雅黑" pitchFamily="34" charset="-122"/>
                <a:ea typeface="微软雅黑" pitchFamily="34" charset="-122"/>
              </a:rPr>
              <a:t>Standard Threat Mitigations</a:t>
            </a:r>
          </a:p>
          <a:p>
            <a:pPr lvl="1">
              <a:lnSpc>
                <a:spcPct val="150000"/>
              </a:lnSpc>
            </a:pPr>
            <a:r>
              <a:rPr lang="en-US" altLang="zh-CN" sz="2000" b="1" dirty="0">
                <a:latin typeface="微软雅黑" pitchFamily="34" charset="-122"/>
                <a:ea typeface="微软雅黑" pitchFamily="34" charset="-122"/>
              </a:rPr>
              <a:t>Security Principle</a:t>
            </a:r>
          </a:p>
          <a:p>
            <a:pPr>
              <a:lnSpc>
                <a:spcPct val="150000"/>
              </a:lnSpc>
            </a:pPr>
            <a:r>
              <a:rPr lang="en-US" altLang="zh-CN" sz="2400" b="1" dirty="0">
                <a:latin typeface="微软雅黑" pitchFamily="34" charset="-122"/>
                <a:ea typeface="微软雅黑" pitchFamily="34" charset="-122"/>
              </a:rPr>
              <a:t>Frequent Security Threats</a:t>
            </a:r>
          </a:p>
          <a:p>
            <a:pPr>
              <a:lnSpc>
                <a:spcPct val="150000"/>
              </a:lnSpc>
            </a:pPr>
            <a:r>
              <a:rPr lang="en-US" altLang="zh-CN" sz="2400" b="1" dirty="0">
                <a:solidFill>
                  <a:srgbClr val="FF0000"/>
                </a:solidFill>
                <a:latin typeface="微软雅黑" pitchFamily="34" charset="-122"/>
                <a:ea typeface="微软雅黑" pitchFamily="34" charset="-122"/>
              </a:rPr>
              <a:t>Threats Countermeasures Best Practice</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微软雅黑" pitchFamily="34" charset="-122"/>
                <a:ea typeface="微软雅黑" pitchFamily="34" charset="-122"/>
              </a:rPr>
              <a:t>The Ways of Data Transfer/Share VIA Web</a:t>
            </a:r>
            <a:endParaRPr lang="zh-CN" altLang="en-US" sz="2800" dirty="0">
              <a:latin typeface="微软雅黑" pitchFamily="34" charset="-122"/>
              <a:ea typeface="微软雅黑" pitchFamily="34" charset="-122"/>
            </a:endParaRPr>
          </a:p>
        </p:txBody>
      </p:sp>
      <p:sp>
        <p:nvSpPr>
          <p:cNvPr id="3" name="内容占位符 2"/>
          <p:cNvSpPr>
            <a:spLocks noGrp="1"/>
          </p:cNvSpPr>
          <p:nvPr>
            <p:ph idx="1"/>
          </p:nvPr>
        </p:nvSpPr>
        <p:spPr>
          <a:xfrm>
            <a:off x="421574" y="1276597"/>
            <a:ext cx="8229600" cy="5135563"/>
          </a:xfrm>
        </p:spPr>
        <p:txBody>
          <a:bodyPr/>
          <a:lstStyle/>
          <a:p>
            <a:r>
              <a:rPr lang="en-US" altLang="zh-CN" sz="2000" dirty="0">
                <a:latin typeface="微软雅黑" pitchFamily="34" charset="-122"/>
                <a:ea typeface="微软雅黑" pitchFamily="34" charset="-122"/>
              </a:rPr>
              <a:t>Client Side</a:t>
            </a:r>
          </a:p>
          <a:p>
            <a:pPr lvl="1"/>
            <a:r>
              <a:rPr lang="en-US" altLang="zh-CN" sz="2000" dirty="0">
                <a:latin typeface="微软雅黑" pitchFamily="34" charset="-122"/>
                <a:ea typeface="微软雅黑" pitchFamily="34" charset="-122"/>
              </a:rPr>
              <a:t>HTTP Get URL QueryString(Rest)(Request Data Size Limited)</a:t>
            </a:r>
          </a:p>
          <a:p>
            <a:pPr lvl="1"/>
            <a:r>
              <a:rPr lang="en-US" altLang="zh-CN" sz="2000" dirty="0">
                <a:latin typeface="微软雅黑" pitchFamily="34" charset="-122"/>
                <a:ea typeface="微软雅黑" pitchFamily="34" charset="-122"/>
              </a:rPr>
              <a:t>HTTP Post Form Input Field</a:t>
            </a:r>
          </a:p>
          <a:p>
            <a:pPr lvl="2"/>
            <a:r>
              <a:rPr lang="en-US" altLang="zh-CN" sz="2000" dirty="0">
                <a:latin typeface="微软雅黑" pitchFamily="34" charset="-122"/>
                <a:ea typeface="微软雅黑" pitchFamily="34" charset="-122"/>
              </a:rPr>
              <a:t>ASP.NET WebForm ViewState</a:t>
            </a:r>
          </a:p>
          <a:p>
            <a:pPr lvl="2"/>
            <a:r>
              <a:rPr lang="en-US" altLang="zh-CN" sz="2000" dirty="0">
                <a:latin typeface="微软雅黑" pitchFamily="34" charset="-122"/>
                <a:ea typeface="微软雅黑" pitchFamily="34" charset="-122"/>
              </a:rPr>
              <a:t>ASP.NET Server WebControl</a:t>
            </a:r>
          </a:p>
          <a:p>
            <a:pPr lvl="2">
              <a:buNone/>
            </a:pPr>
            <a:r>
              <a:rPr lang="en-US" altLang="zh-CN" sz="2000" dirty="0">
                <a:solidFill>
                  <a:srgbClr val="FF0000"/>
                </a:solidFill>
                <a:latin typeface="微软雅黑" pitchFamily="34" charset="-122"/>
                <a:ea typeface="微软雅黑" pitchFamily="34" charset="-122"/>
              </a:rPr>
              <a:t>	(Cross Page Restriction)</a:t>
            </a:r>
          </a:p>
          <a:p>
            <a:pPr lvl="1"/>
            <a:r>
              <a:rPr lang="en-US" altLang="zh-CN" sz="2000" dirty="0">
                <a:latin typeface="微软雅黑" pitchFamily="34" charset="-122"/>
                <a:ea typeface="微软雅黑" pitchFamily="34" charset="-122"/>
              </a:rPr>
              <a:t>Cookie(Request Data Size Limited)</a:t>
            </a:r>
          </a:p>
          <a:p>
            <a:pPr lvl="1">
              <a:buNone/>
            </a:pPr>
            <a:r>
              <a:rPr lang="en-US" altLang="zh-CN" sz="2000" dirty="0">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(Cross Domain Restriction)</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Server Side</a:t>
            </a:r>
          </a:p>
          <a:p>
            <a:pPr lvl="1"/>
            <a:r>
              <a:rPr lang="en-US" altLang="zh-CN" sz="2000" dirty="0">
                <a:latin typeface="微软雅黑" pitchFamily="34" charset="-122"/>
                <a:ea typeface="微软雅黑" pitchFamily="34" charset="-122"/>
              </a:rPr>
              <a:t>ASP.NET Session InProc</a:t>
            </a:r>
          </a:p>
          <a:p>
            <a:pPr lvl="1"/>
            <a:r>
              <a:rPr lang="en-US" altLang="zh-CN" sz="2000" dirty="0">
                <a:latin typeface="微软雅黑" pitchFamily="34" charset="-122"/>
                <a:ea typeface="微软雅黑" pitchFamily="34" charset="-122"/>
              </a:rPr>
              <a:t>ASP.NET Application/Cache</a:t>
            </a:r>
          </a:p>
          <a:p>
            <a:pPr lvl="1">
              <a:buNone/>
            </a:pPr>
            <a:r>
              <a:rPr lang="en-US" altLang="zh-CN" sz="2000" dirty="0">
                <a:solidFill>
                  <a:srgbClr val="FF0000"/>
                </a:solidFill>
                <a:latin typeface="微软雅黑" pitchFamily="34" charset="-122"/>
                <a:ea typeface="微软雅黑" pitchFamily="34" charset="-122"/>
              </a:rPr>
              <a:t>	(</a:t>
            </a:r>
            <a:r>
              <a:rPr lang="en-US" altLang="zh-CN" sz="2000">
                <a:solidFill>
                  <a:srgbClr val="FF0000"/>
                </a:solidFill>
                <a:latin typeface="微软雅黑" pitchFamily="34" charset="-122"/>
                <a:ea typeface="微软雅黑" pitchFamily="34" charset="-122"/>
              </a:rPr>
              <a:t>Cross Process/Machine/System </a:t>
            </a:r>
            <a:r>
              <a:rPr lang="en-US" altLang="zh-CN" sz="2000" dirty="0">
                <a:solidFill>
                  <a:srgbClr val="FF0000"/>
                </a:solidFill>
                <a:latin typeface="微软雅黑" pitchFamily="34" charset="-122"/>
                <a:ea typeface="微软雅黑" pitchFamily="34" charset="-122"/>
              </a:rPr>
              <a:t>Restriction)</a:t>
            </a:r>
          </a:p>
          <a:p>
            <a:pPr lvl="1"/>
            <a:r>
              <a:rPr lang="en-US" altLang="zh-CN" sz="2000" dirty="0">
                <a:latin typeface="微软雅黑" pitchFamily="34" charset="-122"/>
                <a:ea typeface="微软雅黑" pitchFamily="34" charset="-122"/>
              </a:rPr>
              <a:t>DataBase</a:t>
            </a:r>
          </a:p>
          <a:p>
            <a:pPr lvl="1">
              <a:buNone/>
            </a:pPr>
            <a:r>
              <a:rPr lang="en-US" altLang="zh-CN" sz="2000" dirty="0">
                <a:solidFill>
                  <a:srgbClr val="FF0000"/>
                </a:solidFill>
                <a:latin typeface="微软雅黑" pitchFamily="34" charset="-122"/>
                <a:ea typeface="微软雅黑" pitchFamily="34" charset="-122"/>
              </a:rPr>
              <a:t>	(Cross System/Domain Restriction)</a:t>
            </a:r>
          </a:p>
          <a:p>
            <a:pPr lvl="1">
              <a:buNone/>
            </a:pPr>
            <a:r>
              <a:rPr lang="en-US" altLang="zh-CN" sz="2000" dirty="0">
                <a:solidFill>
                  <a:srgbClr val="FF0000"/>
                </a:solidFill>
                <a:latin typeface="微软雅黑" pitchFamily="34" charset="-122"/>
                <a:ea typeface="微软雅黑" pitchFamily="34" charset="-122"/>
              </a:rPr>
              <a:t>	(Performance Neck Bottle)</a:t>
            </a:r>
          </a:p>
          <a:p>
            <a:pPr lvl="1"/>
            <a:endParaRPr lang="zh-CN" altLang="en-US" sz="2400" dirty="0">
              <a:latin typeface="微软雅黑" pitchFamily="34" charset="-122"/>
              <a:ea typeface="微软雅黑" pitchFamily="34" charset="-122"/>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0" y="0"/>
            <a:ext cx="9144000" cy="1143000"/>
          </a:xfrm>
        </p:spPr>
        <p:txBody>
          <a:bodyPr/>
          <a:lstStyle/>
          <a:p>
            <a:r>
              <a:rPr lang="en-US" altLang="zh-CN" sz="2800" dirty="0">
                <a:latin typeface="微软雅黑" pitchFamily="34" charset="-122"/>
                <a:ea typeface="微软雅黑" pitchFamily="34" charset="-122"/>
              </a:rPr>
              <a:t>Protect Sensitive Data (1)</a:t>
            </a:r>
            <a:br>
              <a:rPr lang="en-US" altLang="zh-CN" sz="2800" dirty="0">
                <a:latin typeface="微软雅黑" pitchFamily="34" charset="-122"/>
                <a:ea typeface="微软雅黑" pitchFamily="34" charset="-122"/>
              </a:rPr>
            </a:br>
            <a:r>
              <a:rPr lang="en-US" altLang="zh-CN" sz="2800" dirty="0">
                <a:latin typeface="微软雅黑" pitchFamily="34" charset="-122"/>
                <a:ea typeface="微软雅黑" pitchFamily="34" charset="-122"/>
              </a:rPr>
              <a:t>Asymmetric Cryptographic Technique Briefing</a:t>
            </a:r>
            <a:endParaRPr lang="zh-CN" altLang="en-US" sz="3200" dirty="0">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166256" y="2137559"/>
          <a:ext cx="8837658" cy="4381994"/>
        </p:xfrm>
        <a:graphic>
          <a:graphicData uri="http://schemas.openxmlformats.org/drawingml/2006/table">
            <a:tbl>
              <a:tblPr/>
              <a:tblGrid>
                <a:gridCol w="2196542">
                  <a:extLst>
                    <a:ext uri="{9D8B030D-6E8A-4147-A177-3AD203B41FA5}">
                      <a16:colId xmlns:a16="http://schemas.microsoft.com/office/drawing/2014/main" val="20000"/>
                    </a:ext>
                  </a:extLst>
                </a:gridCol>
                <a:gridCol w="1711960">
                  <a:extLst>
                    <a:ext uri="{9D8B030D-6E8A-4147-A177-3AD203B41FA5}">
                      <a16:colId xmlns:a16="http://schemas.microsoft.com/office/drawing/2014/main" val="20001"/>
                    </a:ext>
                  </a:extLst>
                </a:gridCol>
                <a:gridCol w="1387891">
                  <a:extLst>
                    <a:ext uri="{9D8B030D-6E8A-4147-A177-3AD203B41FA5}">
                      <a16:colId xmlns:a16="http://schemas.microsoft.com/office/drawing/2014/main" val="20002"/>
                    </a:ext>
                  </a:extLst>
                </a:gridCol>
                <a:gridCol w="1448790">
                  <a:extLst>
                    <a:ext uri="{9D8B030D-6E8A-4147-A177-3AD203B41FA5}">
                      <a16:colId xmlns:a16="http://schemas.microsoft.com/office/drawing/2014/main" val="20003"/>
                    </a:ext>
                  </a:extLst>
                </a:gridCol>
                <a:gridCol w="2092475">
                  <a:extLst>
                    <a:ext uri="{9D8B030D-6E8A-4147-A177-3AD203B41FA5}">
                      <a16:colId xmlns:a16="http://schemas.microsoft.com/office/drawing/2014/main" val="20004"/>
                    </a:ext>
                  </a:extLst>
                </a:gridCol>
              </a:tblGrid>
              <a:tr h="779406">
                <a:tc>
                  <a:txBody>
                    <a:bodyPr/>
                    <a:lstStyle/>
                    <a:p>
                      <a:pPr algn="ctr">
                        <a:spcAft>
                          <a:spcPts val="0"/>
                        </a:spcAft>
                      </a:pPr>
                      <a:endParaRPr lang="en-US" sz="1400" b="1"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altLang="zh-CN" sz="1600" b="1" kern="1200" dirty="0">
                          <a:solidFill>
                            <a:schemeClr val="tx1"/>
                          </a:solidFill>
                          <a:latin typeface="微软雅黑" pitchFamily="34" charset="-122"/>
                          <a:ea typeface="微软雅黑" pitchFamily="34" charset="-122"/>
                          <a:cs typeface="+mn-cs"/>
                        </a:rPr>
                        <a:t>Confidentiality</a:t>
                      </a:r>
                      <a:endParaRPr lang="zh-CN" altLang="zh-CN" sz="1600" b="1" kern="1200" dirty="0">
                        <a:solidFill>
                          <a:schemeClr val="tx1"/>
                        </a:solidFill>
                        <a:latin typeface="微软雅黑" pitchFamily="34" charset="-122"/>
                        <a:ea typeface="微软雅黑"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r>
                        <a:rPr lang="en-US" altLang="zh-CN" sz="1600" b="1" kern="1200" dirty="0">
                          <a:solidFill>
                            <a:schemeClr val="tx1"/>
                          </a:solidFill>
                          <a:latin typeface="微软雅黑" pitchFamily="34" charset="-122"/>
                          <a:ea typeface="微软雅黑" pitchFamily="34" charset="-122"/>
                          <a:cs typeface="+mn-cs"/>
                        </a:rPr>
                        <a:t>Integrity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altLang="zh-CN" sz="1600" b="1" kern="100" dirty="0">
                          <a:latin typeface="微软雅黑" pitchFamily="34" charset="-122"/>
                          <a:ea typeface="微软雅黑" pitchFamily="34" charset="-122"/>
                          <a:cs typeface="Times New Roman"/>
                        </a:rPr>
                        <a:t>Authenticity</a:t>
                      </a:r>
                      <a:endParaRPr lang="zh-CN" sz="1800" b="1"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altLang="zh-CN" sz="1800" b="1" kern="100" dirty="0">
                          <a:latin typeface="微软雅黑" pitchFamily="34" charset="-122"/>
                          <a:ea typeface="微软雅黑" pitchFamily="34" charset="-122"/>
                          <a:cs typeface="Times New Roman"/>
                        </a:rPr>
                        <a:t>Non-repudiation</a:t>
                      </a:r>
                      <a:endParaRPr lang="zh-CN" sz="1800" b="1"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900647">
                <a:tc>
                  <a:txBody>
                    <a:bodyPr/>
                    <a:lstStyle/>
                    <a:p>
                      <a:pPr algn="ctr">
                        <a:spcAft>
                          <a:spcPts val="0"/>
                        </a:spcAft>
                      </a:pPr>
                      <a:r>
                        <a:rPr lang="en-US" altLang="zh-CN" sz="1800" b="1" kern="100" dirty="0">
                          <a:latin typeface="微软雅黑" pitchFamily="34" charset="-122"/>
                          <a:ea typeface="微软雅黑" pitchFamily="34" charset="-122"/>
                          <a:cs typeface="Times New Roman"/>
                        </a:rPr>
                        <a:t>Public Key</a:t>
                      </a:r>
                    </a:p>
                    <a:p>
                      <a:pPr algn="ctr">
                        <a:spcAft>
                          <a:spcPts val="0"/>
                        </a:spcAft>
                      </a:pPr>
                      <a:r>
                        <a:rPr lang="en-US" altLang="zh-CN" sz="1800" b="1" kern="100" dirty="0">
                          <a:latin typeface="微软雅黑" pitchFamily="34" charset="-122"/>
                          <a:ea typeface="微软雅黑" pitchFamily="34" charset="-122"/>
                          <a:cs typeface="Times New Roman"/>
                        </a:rPr>
                        <a:t>Encryption</a:t>
                      </a:r>
                      <a:endParaRPr lang="zh-CN" sz="1800" b="1"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pPr algn="ctr">
                        <a:spcAft>
                          <a:spcPts val="0"/>
                        </a:spcAft>
                      </a:pPr>
                      <a:r>
                        <a:rPr lang="en-US" altLang="zh-CN" sz="1800" b="1" kern="100" dirty="0">
                          <a:solidFill>
                            <a:srgbClr val="FF0000"/>
                          </a:solidFill>
                          <a:latin typeface="微软雅黑" pitchFamily="34" charset="-122"/>
                          <a:ea typeface="微软雅黑" pitchFamily="34" charset="-122"/>
                          <a:cs typeface="Times New Roman"/>
                        </a:rPr>
                        <a:t>Prevent</a:t>
                      </a:r>
                    </a:p>
                    <a:p>
                      <a:pPr algn="ctr">
                        <a:spcAft>
                          <a:spcPts val="0"/>
                        </a:spcAft>
                      </a:pPr>
                      <a:r>
                        <a:rPr lang="en-US" altLang="zh-CN" sz="1800" b="1" kern="100" dirty="0">
                          <a:solidFill>
                            <a:srgbClr val="FF0000"/>
                          </a:solidFill>
                          <a:latin typeface="微软雅黑" pitchFamily="34" charset="-122"/>
                          <a:ea typeface="微软雅黑" pitchFamily="34" charset="-122"/>
                          <a:cs typeface="Times New Roman"/>
                        </a:rPr>
                        <a:t>Peeping</a:t>
                      </a:r>
                      <a:endParaRPr lang="zh-CN" sz="18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algn="ctr">
                        <a:spcAft>
                          <a:spcPts val="0"/>
                        </a:spcAft>
                      </a:pPr>
                      <a:r>
                        <a:rPr lang="en-US" sz="2400" b="1" kern="100" dirty="0">
                          <a:solidFill>
                            <a:srgbClr val="FF0000"/>
                          </a:solidFill>
                          <a:latin typeface="微软雅黑" pitchFamily="34" charset="-122"/>
                          <a:ea typeface="微软雅黑" pitchFamily="34" charset="-122"/>
                          <a:cs typeface="Times New Roman"/>
                        </a:rPr>
                        <a:t>N/A</a:t>
                      </a:r>
                      <a:endParaRPr lang="zh-CN" sz="24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algn="ctr">
                        <a:spcAft>
                          <a:spcPts val="0"/>
                        </a:spcAft>
                      </a:pPr>
                      <a:r>
                        <a:rPr lang="en-US" sz="2400" b="1" kern="100" dirty="0">
                          <a:solidFill>
                            <a:srgbClr val="FF0000"/>
                          </a:solidFill>
                          <a:latin typeface="微软雅黑" pitchFamily="34" charset="-122"/>
                          <a:ea typeface="微软雅黑" pitchFamily="34" charset="-122"/>
                          <a:cs typeface="Times New Roman"/>
                        </a:rPr>
                        <a:t>N/A</a:t>
                      </a:r>
                      <a:endParaRPr lang="zh-CN" sz="24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algn="ctr">
                        <a:spcAft>
                          <a:spcPts val="0"/>
                        </a:spcAft>
                      </a:pPr>
                      <a:r>
                        <a:rPr lang="en-US" sz="2400" b="1" kern="100" dirty="0">
                          <a:solidFill>
                            <a:srgbClr val="FF0000"/>
                          </a:solidFill>
                          <a:latin typeface="微软雅黑" pitchFamily="34" charset="-122"/>
                          <a:ea typeface="微软雅黑" pitchFamily="34" charset="-122"/>
                          <a:cs typeface="Times New Roman"/>
                        </a:rPr>
                        <a:t>N/A</a:t>
                      </a:r>
                      <a:endParaRPr lang="zh-CN" sz="24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extLst>
                  <a:ext uri="{0D108BD9-81ED-4DB2-BD59-A6C34878D82A}">
                    <a16:rowId xmlns:a16="http://schemas.microsoft.com/office/drawing/2014/main" val="10001"/>
                  </a:ext>
                </a:extLst>
              </a:tr>
              <a:tr h="900647">
                <a:tc>
                  <a:txBody>
                    <a:bodyPr/>
                    <a:lstStyle/>
                    <a:p>
                      <a:pPr algn="ctr">
                        <a:spcAft>
                          <a:spcPts val="0"/>
                        </a:spcAft>
                      </a:pPr>
                      <a:r>
                        <a:rPr lang="en-US" altLang="zh-CN" sz="1800" b="1" kern="100" dirty="0">
                          <a:latin typeface="微软雅黑" pitchFamily="34" charset="-122"/>
                          <a:ea typeface="微软雅黑" pitchFamily="34" charset="-122"/>
                          <a:cs typeface="Times New Roman"/>
                        </a:rPr>
                        <a:t>Private</a:t>
                      </a:r>
                      <a:r>
                        <a:rPr lang="en-US" altLang="zh-CN" sz="1800" b="1" kern="100" baseline="0" dirty="0">
                          <a:latin typeface="微软雅黑" pitchFamily="34" charset="-122"/>
                          <a:ea typeface="微软雅黑" pitchFamily="34" charset="-122"/>
                          <a:cs typeface="Times New Roman"/>
                        </a:rPr>
                        <a:t> key</a:t>
                      </a:r>
                    </a:p>
                    <a:p>
                      <a:pPr algn="ctr">
                        <a:spcAft>
                          <a:spcPts val="0"/>
                        </a:spcAft>
                      </a:pPr>
                      <a:r>
                        <a:rPr lang="en-US" altLang="zh-CN" sz="1800" b="1" kern="100" baseline="0" dirty="0">
                          <a:latin typeface="微软雅黑" pitchFamily="34" charset="-122"/>
                          <a:ea typeface="微软雅黑" pitchFamily="34" charset="-122"/>
                          <a:cs typeface="Times New Roman"/>
                        </a:rPr>
                        <a:t>Decryption</a:t>
                      </a:r>
                      <a:endParaRPr lang="zh-CN" sz="1800" b="1"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900647">
                <a:tc>
                  <a:txBody>
                    <a:bodyPr/>
                    <a:lstStyle/>
                    <a:p>
                      <a:pPr algn="ctr">
                        <a:spcAft>
                          <a:spcPts val="0"/>
                        </a:spcAft>
                      </a:pPr>
                      <a:r>
                        <a:rPr lang="en-US" altLang="zh-CN" sz="1800" b="1" kern="100" dirty="0">
                          <a:latin typeface="微软雅黑" pitchFamily="34" charset="-122"/>
                          <a:ea typeface="微软雅黑" pitchFamily="34" charset="-122"/>
                          <a:cs typeface="Times New Roman"/>
                        </a:rPr>
                        <a:t>Private Key</a:t>
                      </a:r>
                    </a:p>
                    <a:p>
                      <a:pPr algn="ctr">
                        <a:spcAft>
                          <a:spcPts val="0"/>
                        </a:spcAft>
                      </a:pPr>
                      <a:r>
                        <a:rPr lang="en-US" altLang="zh-CN" sz="1800" b="1" kern="100" dirty="0">
                          <a:latin typeface="微软雅黑" pitchFamily="34" charset="-122"/>
                          <a:ea typeface="微软雅黑" pitchFamily="34" charset="-122"/>
                          <a:cs typeface="Times New Roman"/>
                        </a:rPr>
                        <a:t>Signature</a:t>
                      </a:r>
                      <a:endParaRPr lang="zh-CN" sz="1800" b="1"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pPr algn="ctr">
                        <a:spcAft>
                          <a:spcPts val="0"/>
                        </a:spcAft>
                      </a:pPr>
                      <a:r>
                        <a:rPr lang="en-US" sz="2400" b="1" kern="100" dirty="0">
                          <a:solidFill>
                            <a:srgbClr val="FF0000"/>
                          </a:solidFill>
                          <a:latin typeface="微软雅黑" pitchFamily="34" charset="-122"/>
                          <a:ea typeface="微软雅黑" pitchFamily="34" charset="-122"/>
                          <a:cs typeface="Times New Roman"/>
                        </a:rPr>
                        <a:t>N/A</a:t>
                      </a:r>
                      <a:endParaRPr lang="zh-CN" sz="24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algn="ctr">
                        <a:spcAft>
                          <a:spcPts val="0"/>
                        </a:spcAft>
                      </a:pPr>
                      <a:r>
                        <a:rPr lang="en-US" altLang="zh-CN" sz="1800" b="1" kern="100" dirty="0">
                          <a:solidFill>
                            <a:srgbClr val="FF0000"/>
                          </a:solidFill>
                          <a:latin typeface="微软雅黑" pitchFamily="34" charset="-122"/>
                          <a:ea typeface="微软雅黑" pitchFamily="34" charset="-122"/>
                          <a:cs typeface="Times New Roman"/>
                        </a:rPr>
                        <a:t>Prevent</a:t>
                      </a:r>
                    </a:p>
                    <a:p>
                      <a:pPr algn="ctr">
                        <a:spcAft>
                          <a:spcPts val="0"/>
                        </a:spcAft>
                      </a:pPr>
                      <a:r>
                        <a:rPr lang="en-US" altLang="zh-CN" sz="1800" b="1" kern="100" dirty="0">
                          <a:solidFill>
                            <a:srgbClr val="FF0000"/>
                          </a:solidFill>
                          <a:latin typeface="微软雅黑" pitchFamily="34" charset="-122"/>
                          <a:ea typeface="微软雅黑" pitchFamily="34" charset="-122"/>
                          <a:cs typeface="Times New Roman"/>
                        </a:rPr>
                        <a:t>Tampering</a:t>
                      </a:r>
                      <a:endParaRPr lang="zh-CN" sz="18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marL="0" algn="ctr" defTabSz="820583" rtl="0" eaLnBrk="1" latinLnBrk="0" hangingPunct="1">
                        <a:spcAft>
                          <a:spcPts val="0"/>
                        </a:spcAft>
                      </a:pPr>
                      <a:r>
                        <a:rPr lang="en-US" altLang="zh-CN" sz="1800" b="1" kern="100" dirty="0">
                          <a:solidFill>
                            <a:srgbClr val="FF0000"/>
                          </a:solidFill>
                          <a:latin typeface="微软雅黑" pitchFamily="34" charset="-122"/>
                          <a:ea typeface="微软雅黑" pitchFamily="34" charset="-122"/>
                          <a:cs typeface="Times New Roman"/>
                        </a:rPr>
                        <a:t>Prevent</a:t>
                      </a:r>
                    </a:p>
                    <a:p>
                      <a:pPr marL="0" algn="ctr" defTabSz="820583" rtl="0" eaLnBrk="1" latinLnBrk="0" hangingPunct="1">
                        <a:spcAft>
                          <a:spcPts val="0"/>
                        </a:spcAft>
                      </a:pPr>
                      <a:r>
                        <a:rPr lang="en-US" altLang="zh-CN" sz="1800" b="1" kern="100" dirty="0">
                          <a:solidFill>
                            <a:srgbClr val="FF0000"/>
                          </a:solidFill>
                          <a:latin typeface="微软雅黑" pitchFamily="34" charset="-122"/>
                          <a:ea typeface="微软雅黑" pitchFamily="34" charset="-122"/>
                          <a:cs typeface="Times New Roman"/>
                        </a:rPr>
                        <a:t>Cheat</a:t>
                      </a:r>
                      <a:endParaRPr lang="zh-CN" altLang="zh-CN" sz="18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tc rowSpan="2">
                  <a:txBody>
                    <a:bodyPr/>
                    <a:lstStyle/>
                    <a:p>
                      <a:pPr marL="0" algn="ctr" defTabSz="820583" rtl="0" eaLnBrk="1" latinLnBrk="0" hangingPunct="1">
                        <a:spcAft>
                          <a:spcPts val="0"/>
                        </a:spcAft>
                      </a:pPr>
                      <a:r>
                        <a:rPr lang="en-US" altLang="zh-CN" sz="1800" b="1" kern="100" dirty="0">
                          <a:solidFill>
                            <a:srgbClr val="FF0000"/>
                          </a:solidFill>
                          <a:latin typeface="微软雅黑" pitchFamily="34" charset="-122"/>
                          <a:ea typeface="微软雅黑" pitchFamily="34" charset="-122"/>
                          <a:cs typeface="Times New Roman"/>
                        </a:rPr>
                        <a:t>Prevent</a:t>
                      </a:r>
                    </a:p>
                    <a:p>
                      <a:pPr marL="0" algn="ctr" defTabSz="820583" rtl="0" eaLnBrk="1" latinLnBrk="0" hangingPunct="1">
                        <a:spcAft>
                          <a:spcPts val="0"/>
                        </a:spcAft>
                      </a:pPr>
                      <a:r>
                        <a:rPr lang="en-US" altLang="zh-CN" sz="1800" b="1" kern="100" dirty="0">
                          <a:solidFill>
                            <a:srgbClr val="FF0000"/>
                          </a:solidFill>
                          <a:latin typeface="微软雅黑" pitchFamily="34" charset="-122"/>
                          <a:ea typeface="微软雅黑" pitchFamily="34" charset="-122"/>
                          <a:cs typeface="Times New Roman"/>
                        </a:rPr>
                        <a:t>Repudiation</a:t>
                      </a:r>
                      <a:endParaRPr lang="zh-CN" altLang="zh-CN" sz="1800" b="1" kern="100" dirty="0">
                        <a:solidFill>
                          <a:srgbClr val="FF0000"/>
                        </a:solidFill>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99"/>
                    </a:solidFill>
                  </a:tcPr>
                </a:tc>
                <a:extLst>
                  <a:ext uri="{0D108BD9-81ED-4DB2-BD59-A6C34878D82A}">
                    <a16:rowId xmlns:a16="http://schemas.microsoft.com/office/drawing/2014/main" val="10003"/>
                  </a:ext>
                </a:extLst>
              </a:tr>
              <a:tr h="900647">
                <a:tc>
                  <a:txBody>
                    <a:bodyPr/>
                    <a:lstStyle/>
                    <a:p>
                      <a:pPr algn="ctr">
                        <a:spcAft>
                          <a:spcPts val="0"/>
                        </a:spcAft>
                      </a:pPr>
                      <a:r>
                        <a:rPr lang="en-US" altLang="zh-CN" sz="1800" b="1" kern="100" dirty="0">
                          <a:latin typeface="微软雅黑" pitchFamily="34" charset="-122"/>
                          <a:ea typeface="微软雅黑" pitchFamily="34" charset="-122"/>
                          <a:cs typeface="Times New Roman"/>
                        </a:rPr>
                        <a:t>Public Key</a:t>
                      </a:r>
                    </a:p>
                    <a:p>
                      <a:pPr algn="ctr">
                        <a:spcAft>
                          <a:spcPts val="0"/>
                        </a:spcAft>
                      </a:pPr>
                      <a:r>
                        <a:rPr lang="en-US" altLang="zh-CN" sz="1800" b="1" kern="100" dirty="0">
                          <a:latin typeface="微软雅黑" pitchFamily="34" charset="-122"/>
                          <a:ea typeface="微软雅黑" pitchFamily="34" charset="-122"/>
                          <a:cs typeface="Times New Roman"/>
                        </a:rPr>
                        <a:t>Verify</a:t>
                      </a:r>
                      <a:r>
                        <a:rPr lang="en-US" altLang="zh-CN" sz="1800" b="1" kern="100" baseline="0" dirty="0">
                          <a:latin typeface="微软雅黑" pitchFamily="34" charset="-122"/>
                          <a:ea typeface="微软雅黑" pitchFamily="34" charset="-122"/>
                          <a:cs typeface="Times New Roman"/>
                        </a:rPr>
                        <a:t> Signature</a:t>
                      </a:r>
                      <a:endParaRPr lang="zh-CN" sz="1800" b="1" kern="100" dirty="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16417" name="内容占位符 2"/>
          <p:cNvSpPr>
            <a:spLocks noGrp="1"/>
          </p:cNvSpPr>
          <p:nvPr>
            <p:ph idx="1"/>
          </p:nvPr>
        </p:nvSpPr>
        <p:spPr>
          <a:xfrm>
            <a:off x="398009" y="1245795"/>
            <a:ext cx="8229600" cy="820511"/>
          </a:xfrm>
        </p:spPr>
        <p:txBody>
          <a:bodyPr/>
          <a:lstStyle/>
          <a:p>
            <a:pPr>
              <a:lnSpc>
                <a:spcPct val="150000"/>
              </a:lnSpc>
            </a:pPr>
            <a:r>
              <a:rPr lang="en-US" altLang="zh-CN" sz="1600" b="1" dirty="0">
                <a:latin typeface="微软雅黑" pitchFamily="34" charset="-122"/>
                <a:ea typeface="微软雅黑" pitchFamily="34" charset="-122"/>
              </a:rPr>
              <a:t>By Using PKI cryptography system technology, can make more Security in Sensitive Data exchanging, using, transferring, storage, etc.</a:t>
            </a:r>
            <a:endParaRPr lang="zh-CN" altLang="en-US" sz="1600" b="1" dirty="0">
              <a:latin typeface="微软雅黑" pitchFamily="34" charset="-122"/>
              <a:ea typeface="微软雅黑" pitchFamily="34" charset="-122"/>
            </a:endParaRPr>
          </a:p>
        </p:txBody>
      </p:sp>
      <p:sp>
        <p:nvSpPr>
          <p:cNvPr id="16418" name="TextBox 11"/>
          <p:cNvSpPr txBox="1">
            <a:spLocks noChangeArrowheads="1"/>
          </p:cNvSpPr>
          <p:nvPr/>
        </p:nvSpPr>
        <p:spPr bwMode="auto">
          <a:xfrm>
            <a:off x="1309813" y="2149075"/>
            <a:ext cx="1143000" cy="307777"/>
          </a:xfrm>
          <a:prstGeom prst="rect">
            <a:avLst/>
          </a:prstGeom>
          <a:noFill/>
          <a:ln w="9525">
            <a:noFill/>
            <a:miter lim="800000"/>
            <a:headEnd/>
            <a:tailEnd/>
          </a:ln>
        </p:spPr>
        <p:txBody>
          <a:bodyPr>
            <a:spAutoFit/>
          </a:bodyPr>
          <a:lstStyle/>
          <a:p>
            <a:r>
              <a:rPr lang="en-US" altLang="zh-CN" sz="1400" dirty="0">
                <a:latin typeface="微软雅黑" pitchFamily="34" charset="-122"/>
                <a:ea typeface="微软雅黑" pitchFamily="34" charset="-122"/>
              </a:rPr>
              <a:t>Security</a:t>
            </a:r>
            <a:endParaRPr lang="zh-CN" altLang="en-US" sz="1400" dirty="0">
              <a:latin typeface="微软雅黑" pitchFamily="34" charset="-122"/>
              <a:ea typeface="微软雅黑" pitchFamily="34" charset="-122"/>
            </a:endParaRPr>
          </a:p>
        </p:txBody>
      </p:sp>
      <p:sp>
        <p:nvSpPr>
          <p:cNvPr id="16419" name="TextBox 14"/>
          <p:cNvSpPr txBox="1">
            <a:spLocks noChangeArrowheads="1"/>
          </p:cNvSpPr>
          <p:nvPr/>
        </p:nvSpPr>
        <p:spPr bwMode="auto">
          <a:xfrm>
            <a:off x="106875" y="2620313"/>
            <a:ext cx="1531909" cy="307777"/>
          </a:xfrm>
          <a:prstGeom prst="rect">
            <a:avLst/>
          </a:prstGeom>
          <a:noFill/>
          <a:ln w="9525">
            <a:noFill/>
            <a:miter lim="800000"/>
            <a:headEnd/>
            <a:tailEnd/>
          </a:ln>
        </p:spPr>
        <p:txBody>
          <a:bodyPr wrap="square">
            <a:spAutoFit/>
          </a:bodyPr>
          <a:lstStyle/>
          <a:p>
            <a:r>
              <a:rPr lang="en-US" altLang="zh-CN" sz="1400" dirty="0">
                <a:latin typeface="微软雅黑" pitchFamily="34" charset="-122"/>
                <a:ea typeface="微软雅黑" pitchFamily="34" charset="-122"/>
              </a:rPr>
              <a:t>Cryptographic</a:t>
            </a:r>
            <a:endParaRPr lang="zh-CN" altLang="en-US" sz="1400" dirty="0">
              <a:latin typeface="微软雅黑" pitchFamily="34" charset="-122"/>
              <a:ea typeface="微软雅黑" pitchFamily="34" charset="-122"/>
            </a:endParaRPr>
          </a:p>
        </p:txBody>
      </p:sp>
      <p:cxnSp>
        <p:nvCxnSpPr>
          <p:cNvPr id="10" name="直接连接符 9"/>
          <p:cNvCxnSpPr/>
          <p:nvPr/>
        </p:nvCxnSpPr>
        <p:spPr>
          <a:xfrm>
            <a:off x="154379" y="2164044"/>
            <a:ext cx="2185060" cy="736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z="2800" dirty="0">
                <a:latin typeface="微软雅黑" pitchFamily="34" charset="-122"/>
                <a:ea typeface="微软雅黑" pitchFamily="34" charset="-122"/>
              </a:rPr>
              <a:t>Sensitive Data Exchanging in Security</a:t>
            </a:r>
            <a:br>
              <a:rPr lang="en-US" altLang="zh-CN" sz="2800" dirty="0">
                <a:latin typeface="微软雅黑" pitchFamily="34" charset="-122"/>
                <a:ea typeface="微软雅黑" pitchFamily="34" charset="-122"/>
              </a:rPr>
            </a:br>
            <a:r>
              <a:rPr lang="en-US" altLang="zh-CN" sz="2800" dirty="0">
                <a:latin typeface="微软雅黑" pitchFamily="34" charset="-122"/>
                <a:ea typeface="微软雅黑" pitchFamily="34" charset="-122"/>
              </a:rPr>
              <a:t>Briefing</a:t>
            </a:r>
            <a:endParaRPr lang="zh-CN" altLang="en-US" sz="2800" dirty="0">
              <a:latin typeface="微软雅黑" pitchFamily="34" charset="-122"/>
              <a:ea typeface="微软雅黑" pitchFamily="34" charset="-122"/>
            </a:endParaRPr>
          </a:p>
        </p:txBody>
      </p:sp>
      <p:sp>
        <p:nvSpPr>
          <p:cNvPr id="11267" name="Rectangle 3"/>
          <p:cNvSpPr>
            <a:spLocks noGrp="1" noChangeArrowheads="1"/>
          </p:cNvSpPr>
          <p:nvPr>
            <p:ph idx="1"/>
          </p:nvPr>
        </p:nvSpPr>
        <p:spPr>
          <a:xfrm>
            <a:off x="214313" y="1371600"/>
            <a:ext cx="8686800" cy="5135563"/>
          </a:xfrm>
        </p:spPr>
        <p:txBody>
          <a:bodyPr/>
          <a:lstStyle/>
          <a:p>
            <a:pPr eaLnBrk="1" hangingPunct="1">
              <a:buFontTx/>
              <a:buChar char="•"/>
              <a:defRPr/>
            </a:pPr>
            <a:r>
              <a:rPr lang="en-US" altLang="zh-CN" sz="1800" b="1" dirty="0">
                <a:latin typeface="微软雅黑" pitchFamily="34" charset="-122"/>
                <a:ea typeface="微软雅黑" pitchFamily="34" charset="-122"/>
              </a:rPr>
              <a:t>Using Asymmetric Cryptography Algorithm Protect Data</a:t>
            </a:r>
            <a:endParaRPr lang="en-US" altLang="zh-CN" sz="1800" dirty="0">
              <a:latin typeface="微软雅黑" pitchFamily="34" charset="-122"/>
              <a:ea typeface="微软雅黑" pitchFamily="34" charset="-122"/>
            </a:endParaRP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Sender Encrypt the Data by using Receiver’s Asymmetric Public Key</a:t>
            </a: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Sender Signature the Secret Master Data by using it’s own Asymmetric Private Key</a:t>
            </a: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Sender Send Encrypted Master Data and Signature Data to Receiver</a:t>
            </a: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Receiver Verify Encrypted Master Data</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s Signature by using Sender’s Asymmetric Public Key</a:t>
            </a: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Receiver Decrypt Secret Master Data By using it’s own Asymmetric Private Key</a:t>
            </a:r>
          </a:p>
          <a:p>
            <a:pPr marL="342900" lvl="1" indent="-342900" eaLnBrk="1" hangingPunct="1">
              <a:buSzPct val="65000"/>
              <a:buFontTx/>
              <a:buChar char="•"/>
              <a:defRPr/>
            </a:pPr>
            <a:r>
              <a:rPr lang="en-US" altLang="zh-CN" sz="1800" b="1" dirty="0">
                <a:latin typeface="微软雅黑" pitchFamily="34" charset="-122"/>
                <a:ea typeface="微软雅黑" pitchFamily="34" charset="-122"/>
              </a:rPr>
              <a:t>Using Symmetric &amp; Asymmetric Cryptography Algorithm Protect Data</a:t>
            </a: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Sender Generate One-Time Using Symmetric Key.</a:t>
            </a: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Sender Encrypt the Master Data by Using the Symmetric Key to Secret Data.</a:t>
            </a: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Sender Encrypt the Symmetric Key by using Receiver’s Asymmetric Public Key, That is Digital envelope.</a:t>
            </a: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Sender send the Secret Data and Digital Envelope to Receiver.</a:t>
            </a: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Receiver decrypt Digital Envelope by Using its own Asymmetric Private Key, and Get One-Time Using Symmetric Key.</a:t>
            </a:r>
          </a:p>
          <a:p>
            <a:pPr marL="914400" lvl="1" indent="-457200" eaLnBrk="1" hangingPunct="1">
              <a:buFont typeface="+mj-lt"/>
              <a:buAutoNum type="arabicPeriod"/>
              <a:defRPr/>
            </a:pPr>
            <a:r>
              <a:rPr lang="en-US" altLang="zh-CN" sz="1600" dirty="0">
                <a:latin typeface="微软雅黑" pitchFamily="34" charset="-122"/>
                <a:ea typeface="微软雅黑" pitchFamily="34" charset="-122"/>
              </a:rPr>
              <a:t>Receiver decrypt Secret Data by using the Symmetric Key</a:t>
            </a:r>
          </a:p>
          <a:p>
            <a:pPr marL="914400" lvl="1" indent="-457200" eaLnBrk="1" hangingPunct="1">
              <a:buFont typeface="+mj-lt"/>
              <a:buAutoNum type="arabicPeriod"/>
              <a:defRPr/>
            </a:pPr>
            <a:endParaRPr lang="en-US" altLang="zh-CN" sz="2000" dirty="0">
              <a:latin typeface="微软雅黑" pitchFamily="34" charset="-122"/>
              <a:ea typeface="微软雅黑" pitchFamily="34" charset="-122"/>
            </a:endParaRPr>
          </a:p>
          <a:p>
            <a:pPr lvl="1" eaLnBrk="1" hangingPunct="1">
              <a:buFontTx/>
              <a:buChar char="•"/>
              <a:defRPr/>
            </a:pPr>
            <a:endParaRPr lang="en-US" altLang="zh-CN" sz="2400" dirty="0">
              <a:latin typeface="微软雅黑" pitchFamily="34" charset="-122"/>
              <a:ea typeface="微软雅黑" pitchFamily="34" charset="-122"/>
            </a:endParaRPr>
          </a:p>
          <a:p>
            <a:pPr lvl="1" eaLnBrk="1" hangingPunct="1">
              <a:buFontTx/>
              <a:buChar char="•"/>
              <a:defRPr/>
            </a:pPr>
            <a:endParaRPr lang="en-US" altLang="zh-CN" sz="2400" dirty="0">
              <a:latin typeface="微软雅黑" pitchFamily="34" charset="-122"/>
              <a:ea typeface="微软雅黑" pitchFamily="34" charset="-122"/>
            </a:endParaRPr>
          </a:p>
          <a:p>
            <a:pPr>
              <a:defRPr/>
            </a:pPr>
            <a:endParaRPr lang="zh-CN" altLang="en-US" sz="1800" b="1" dirty="0">
              <a:latin typeface="微软雅黑" pitchFamily="34" charset="-122"/>
              <a:ea typeface="微软雅黑" pitchFamily="34" charset="-122"/>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Line 8"/>
          <p:cNvSpPr>
            <a:spLocks noChangeShapeType="1"/>
          </p:cNvSpPr>
          <p:nvPr/>
        </p:nvSpPr>
        <p:spPr bwMode="auto">
          <a:xfrm flipV="1">
            <a:off x="6934200" y="3886200"/>
            <a:ext cx="0" cy="1219200"/>
          </a:xfrm>
          <a:prstGeom prst="line">
            <a:avLst/>
          </a:prstGeom>
          <a:noFill/>
          <a:ln w="28575">
            <a:solidFill>
              <a:schemeClr val="tx1"/>
            </a:solidFill>
            <a:round/>
            <a:headEnd type="triangle" w="med" len="med"/>
            <a:tailEnd/>
          </a:ln>
          <a:effectLst/>
        </p:spPr>
        <p:txBody>
          <a:bodyPr/>
          <a:lstStyle/>
          <a:p>
            <a:endParaRPr lang="zh-CN" altLang="en-US"/>
          </a:p>
        </p:txBody>
      </p:sp>
      <p:sp>
        <p:nvSpPr>
          <p:cNvPr id="695" name="Line 9"/>
          <p:cNvSpPr>
            <a:spLocks noChangeShapeType="1"/>
          </p:cNvSpPr>
          <p:nvPr/>
        </p:nvSpPr>
        <p:spPr bwMode="auto">
          <a:xfrm>
            <a:off x="2819400" y="2209800"/>
            <a:ext cx="1447800" cy="0"/>
          </a:xfrm>
          <a:prstGeom prst="line">
            <a:avLst/>
          </a:prstGeom>
          <a:noFill/>
          <a:ln w="28575">
            <a:solidFill>
              <a:schemeClr val="tx1"/>
            </a:solidFill>
            <a:round/>
            <a:headEnd/>
            <a:tailEnd/>
          </a:ln>
          <a:effectLst/>
        </p:spPr>
        <p:txBody>
          <a:bodyPr/>
          <a:lstStyle/>
          <a:p>
            <a:endParaRPr lang="zh-CN" altLang="en-US"/>
          </a:p>
        </p:txBody>
      </p:sp>
      <p:sp>
        <p:nvSpPr>
          <p:cNvPr id="696" name="Line 10"/>
          <p:cNvSpPr>
            <a:spLocks noChangeShapeType="1"/>
          </p:cNvSpPr>
          <p:nvPr/>
        </p:nvSpPr>
        <p:spPr bwMode="auto">
          <a:xfrm>
            <a:off x="6934200" y="2895600"/>
            <a:ext cx="762000" cy="0"/>
          </a:xfrm>
          <a:prstGeom prst="line">
            <a:avLst/>
          </a:prstGeom>
          <a:noFill/>
          <a:ln w="28575">
            <a:solidFill>
              <a:schemeClr val="tx1"/>
            </a:solidFill>
            <a:round/>
            <a:headEnd/>
            <a:tailEnd/>
          </a:ln>
          <a:effectLst/>
        </p:spPr>
        <p:txBody>
          <a:bodyPr/>
          <a:lstStyle/>
          <a:p>
            <a:endParaRPr lang="zh-CN" altLang="en-US"/>
          </a:p>
        </p:txBody>
      </p:sp>
      <p:sp>
        <p:nvSpPr>
          <p:cNvPr id="698" name="Line 12"/>
          <p:cNvSpPr>
            <a:spLocks noChangeShapeType="1"/>
          </p:cNvSpPr>
          <p:nvPr/>
        </p:nvSpPr>
        <p:spPr bwMode="auto">
          <a:xfrm>
            <a:off x="2514600" y="5257800"/>
            <a:ext cx="420624" cy="0"/>
          </a:xfrm>
          <a:prstGeom prst="line">
            <a:avLst/>
          </a:prstGeom>
          <a:noFill/>
          <a:ln w="28575">
            <a:solidFill>
              <a:schemeClr val="tx1"/>
            </a:solidFill>
            <a:round/>
            <a:headEnd/>
            <a:tailEnd type="triangle" w="med" len="med"/>
          </a:ln>
          <a:effectLst/>
        </p:spPr>
        <p:txBody>
          <a:bodyPr/>
          <a:lstStyle/>
          <a:p>
            <a:endParaRPr lang="zh-CN" altLang="en-US"/>
          </a:p>
        </p:txBody>
      </p:sp>
      <p:sp>
        <p:nvSpPr>
          <p:cNvPr id="699" name="Line 13"/>
          <p:cNvSpPr>
            <a:spLocks noChangeShapeType="1"/>
          </p:cNvSpPr>
          <p:nvPr/>
        </p:nvSpPr>
        <p:spPr bwMode="auto">
          <a:xfrm>
            <a:off x="6324600" y="5257800"/>
            <a:ext cx="533400" cy="0"/>
          </a:xfrm>
          <a:prstGeom prst="line">
            <a:avLst/>
          </a:prstGeom>
          <a:noFill/>
          <a:ln w="28575">
            <a:solidFill>
              <a:schemeClr val="tx1"/>
            </a:solidFill>
            <a:round/>
            <a:headEnd/>
            <a:tailEnd type="triangle" w="med" len="med"/>
          </a:ln>
          <a:effectLst/>
        </p:spPr>
        <p:txBody>
          <a:bodyPr/>
          <a:lstStyle/>
          <a:p>
            <a:endParaRPr lang="zh-CN" altLang="en-US"/>
          </a:p>
        </p:txBody>
      </p:sp>
      <p:sp>
        <p:nvSpPr>
          <p:cNvPr id="700" name="Line 14"/>
          <p:cNvSpPr>
            <a:spLocks noChangeShapeType="1"/>
          </p:cNvSpPr>
          <p:nvPr/>
        </p:nvSpPr>
        <p:spPr bwMode="auto">
          <a:xfrm>
            <a:off x="7086600" y="5257800"/>
            <a:ext cx="475488" cy="0"/>
          </a:xfrm>
          <a:prstGeom prst="line">
            <a:avLst/>
          </a:prstGeom>
          <a:noFill/>
          <a:ln w="28575">
            <a:solidFill>
              <a:schemeClr val="tx1"/>
            </a:solidFill>
            <a:round/>
            <a:headEnd/>
            <a:tailEnd type="triangle" w="med" len="med"/>
          </a:ln>
          <a:effectLst/>
        </p:spPr>
        <p:txBody>
          <a:bodyPr/>
          <a:lstStyle/>
          <a:p>
            <a:endParaRPr lang="zh-CN" altLang="en-US"/>
          </a:p>
        </p:txBody>
      </p:sp>
      <p:sp>
        <p:nvSpPr>
          <p:cNvPr id="692" name="Line 6"/>
          <p:cNvSpPr>
            <a:spLocks noChangeShapeType="1"/>
          </p:cNvSpPr>
          <p:nvPr/>
        </p:nvSpPr>
        <p:spPr bwMode="auto">
          <a:xfrm>
            <a:off x="1752600" y="5257800"/>
            <a:ext cx="533400" cy="0"/>
          </a:xfrm>
          <a:prstGeom prst="line">
            <a:avLst/>
          </a:prstGeom>
          <a:noFill/>
          <a:ln w="28575">
            <a:solidFill>
              <a:schemeClr val="tx1"/>
            </a:solidFill>
            <a:round/>
            <a:headEnd/>
            <a:tailEnd type="triangle" w="med" len="med"/>
          </a:ln>
          <a:effectLst/>
        </p:spPr>
        <p:txBody>
          <a:bodyPr/>
          <a:lstStyle/>
          <a:p>
            <a:endParaRPr lang="zh-CN" altLang="en-US"/>
          </a:p>
        </p:txBody>
      </p:sp>
      <p:sp>
        <p:nvSpPr>
          <p:cNvPr id="693" name="Line 7"/>
          <p:cNvSpPr>
            <a:spLocks noChangeShapeType="1"/>
          </p:cNvSpPr>
          <p:nvPr/>
        </p:nvSpPr>
        <p:spPr bwMode="auto">
          <a:xfrm flipV="1">
            <a:off x="2362200" y="3810000"/>
            <a:ext cx="0" cy="1295400"/>
          </a:xfrm>
          <a:prstGeom prst="line">
            <a:avLst/>
          </a:prstGeom>
          <a:noFill/>
          <a:ln w="28575">
            <a:solidFill>
              <a:schemeClr val="tx1"/>
            </a:solidFill>
            <a:round/>
            <a:headEnd type="triangle" w="med" len="med"/>
            <a:tailEnd/>
          </a:ln>
          <a:effectLst/>
        </p:spPr>
        <p:txBody>
          <a:bodyPr/>
          <a:lstStyle/>
          <a:p>
            <a:endParaRPr lang="zh-CN" altLang="en-US"/>
          </a:p>
        </p:txBody>
      </p:sp>
      <p:sp>
        <p:nvSpPr>
          <p:cNvPr id="697" name="Text Box 11"/>
          <p:cNvSpPr txBox="1">
            <a:spLocks noChangeArrowheads="1"/>
          </p:cNvSpPr>
          <p:nvPr/>
        </p:nvSpPr>
        <p:spPr bwMode="auto">
          <a:xfrm>
            <a:off x="381000" y="3581400"/>
            <a:ext cx="1600200" cy="461665"/>
          </a:xfrm>
          <a:prstGeom prst="rect">
            <a:avLst/>
          </a:prstGeom>
          <a:solidFill>
            <a:srgbClr val="99FF99"/>
          </a:solidFill>
          <a:ln w="12700">
            <a:solidFill>
              <a:schemeClr val="tx1"/>
            </a:solidFill>
            <a:miter lim="800000"/>
            <a:headEnd/>
            <a:tailEnd/>
          </a:ln>
          <a:effectLst/>
        </p:spPr>
        <p:txBody>
          <a:bodyPr>
            <a:spAutoFit/>
          </a:bodyPr>
          <a:lstStyle/>
          <a:p>
            <a:pPr>
              <a:spcBef>
                <a:spcPct val="50000"/>
              </a:spcBef>
            </a:pPr>
            <a:r>
              <a:rPr lang="en-US" altLang="zh-CN" sz="1200" b="1" dirty="0">
                <a:ea typeface="楷体_GB2312" pitchFamily="49" charset="-122"/>
              </a:rPr>
              <a:t>One-Time Used Symmetric Key</a:t>
            </a:r>
            <a:endParaRPr lang="zh-CN" altLang="en-US" sz="1200" b="1" dirty="0">
              <a:ea typeface="楷体_GB2312" pitchFamily="49" charset="-122"/>
            </a:endParaRPr>
          </a:p>
        </p:txBody>
      </p:sp>
      <p:sp>
        <p:nvSpPr>
          <p:cNvPr id="702" name="Line 16"/>
          <p:cNvSpPr>
            <a:spLocks noChangeShapeType="1"/>
          </p:cNvSpPr>
          <p:nvPr/>
        </p:nvSpPr>
        <p:spPr bwMode="auto">
          <a:xfrm flipV="1">
            <a:off x="1993392" y="3813048"/>
            <a:ext cx="649224" cy="0"/>
          </a:xfrm>
          <a:prstGeom prst="line">
            <a:avLst/>
          </a:prstGeom>
          <a:noFill/>
          <a:ln w="28575">
            <a:solidFill>
              <a:schemeClr val="tx1"/>
            </a:solidFill>
            <a:round/>
            <a:headEnd/>
            <a:tailEnd type="triangle" w="med" len="med"/>
          </a:ln>
          <a:effectLst/>
        </p:spPr>
        <p:txBody>
          <a:bodyPr/>
          <a:lstStyle/>
          <a:p>
            <a:endParaRPr lang="zh-CN" altLang="en-US"/>
          </a:p>
        </p:txBody>
      </p:sp>
      <p:sp>
        <p:nvSpPr>
          <p:cNvPr id="703" name="Text Box 17"/>
          <p:cNvSpPr txBox="1">
            <a:spLocks noChangeArrowheads="1"/>
          </p:cNvSpPr>
          <p:nvPr/>
        </p:nvSpPr>
        <p:spPr bwMode="auto">
          <a:xfrm>
            <a:off x="3228975" y="3616325"/>
            <a:ext cx="1143000" cy="553998"/>
          </a:xfrm>
          <a:prstGeom prst="rect">
            <a:avLst/>
          </a:prstGeom>
          <a:solidFill>
            <a:srgbClr val="FF9999"/>
          </a:solidFill>
          <a:ln w="9525">
            <a:solidFill>
              <a:schemeClr val="tx1"/>
            </a:solidFill>
            <a:miter lim="800000"/>
            <a:headEnd/>
            <a:tailEnd/>
          </a:ln>
          <a:effectLst/>
        </p:spPr>
        <p:txBody>
          <a:bodyPr>
            <a:spAutoFit/>
          </a:bodyPr>
          <a:lstStyle/>
          <a:p>
            <a:pPr>
              <a:spcBef>
                <a:spcPct val="50000"/>
              </a:spcBef>
            </a:pPr>
            <a:r>
              <a:rPr lang="en-US" altLang="zh-CN" sz="1200" b="1" dirty="0">
                <a:latin typeface="微软雅黑" pitchFamily="34" charset="-122"/>
                <a:ea typeface="微软雅黑" pitchFamily="34" charset="-122"/>
              </a:rPr>
              <a:t>Digital</a:t>
            </a:r>
          </a:p>
          <a:p>
            <a:pPr>
              <a:spcBef>
                <a:spcPct val="50000"/>
              </a:spcBef>
            </a:pPr>
            <a:r>
              <a:rPr lang="en-US" altLang="zh-CN" sz="1200" dirty="0">
                <a:latin typeface="微软雅黑" pitchFamily="34" charset="-122"/>
                <a:ea typeface="微软雅黑" pitchFamily="34" charset="-122"/>
              </a:rPr>
              <a:t>Envelope</a:t>
            </a:r>
            <a:endParaRPr lang="zh-CN" altLang="en-US" sz="1200" b="1" dirty="0">
              <a:latin typeface="微软雅黑" pitchFamily="34" charset="-122"/>
              <a:ea typeface="微软雅黑" pitchFamily="34" charset="-122"/>
            </a:endParaRPr>
          </a:p>
        </p:txBody>
      </p:sp>
      <p:sp>
        <p:nvSpPr>
          <p:cNvPr id="707" name="Line 21"/>
          <p:cNvSpPr>
            <a:spLocks noChangeShapeType="1"/>
          </p:cNvSpPr>
          <p:nvPr/>
        </p:nvSpPr>
        <p:spPr bwMode="auto">
          <a:xfrm flipV="1">
            <a:off x="2819400" y="2209800"/>
            <a:ext cx="0" cy="1371600"/>
          </a:xfrm>
          <a:prstGeom prst="line">
            <a:avLst/>
          </a:prstGeom>
          <a:noFill/>
          <a:ln w="28575">
            <a:solidFill>
              <a:schemeClr val="tx1"/>
            </a:solidFill>
            <a:round/>
            <a:headEnd type="triangle" w="med" len="med"/>
            <a:tailEnd/>
          </a:ln>
          <a:effectLst/>
        </p:spPr>
        <p:txBody>
          <a:bodyPr/>
          <a:lstStyle/>
          <a:p>
            <a:endParaRPr lang="zh-CN" altLang="en-US"/>
          </a:p>
        </p:txBody>
      </p:sp>
      <p:sp>
        <p:nvSpPr>
          <p:cNvPr id="708" name="Line 22"/>
          <p:cNvSpPr>
            <a:spLocks noChangeShapeType="1"/>
          </p:cNvSpPr>
          <p:nvPr/>
        </p:nvSpPr>
        <p:spPr bwMode="auto">
          <a:xfrm flipV="1">
            <a:off x="6934200" y="2895600"/>
            <a:ext cx="0" cy="685800"/>
          </a:xfrm>
          <a:prstGeom prst="line">
            <a:avLst/>
          </a:prstGeom>
          <a:noFill/>
          <a:ln w="28575">
            <a:solidFill>
              <a:schemeClr val="tx1"/>
            </a:solidFill>
            <a:round/>
            <a:headEnd type="triangle" w="med" len="med"/>
            <a:tailEnd/>
          </a:ln>
          <a:effectLst/>
        </p:spPr>
        <p:txBody>
          <a:bodyPr/>
          <a:lstStyle/>
          <a:p>
            <a:endParaRPr lang="zh-CN" altLang="en-US"/>
          </a:p>
        </p:txBody>
      </p:sp>
      <p:sp>
        <p:nvSpPr>
          <p:cNvPr id="709" name="Line 23"/>
          <p:cNvSpPr>
            <a:spLocks noChangeShapeType="1"/>
          </p:cNvSpPr>
          <p:nvPr/>
        </p:nvSpPr>
        <p:spPr bwMode="auto">
          <a:xfrm>
            <a:off x="2971800" y="3810000"/>
            <a:ext cx="304800" cy="0"/>
          </a:xfrm>
          <a:prstGeom prst="line">
            <a:avLst/>
          </a:prstGeom>
          <a:noFill/>
          <a:ln w="28575">
            <a:solidFill>
              <a:schemeClr val="tx1"/>
            </a:solidFill>
            <a:round/>
            <a:headEnd/>
            <a:tailEnd type="triangle" w="med" len="med"/>
          </a:ln>
          <a:effectLst/>
        </p:spPr>
        <p:txBody>
          <a:bodyPr/>
          <a:lstStyle/>
          <a:p>
            <a:endParaRPr lang="zh-CN" altLang="en-US"/>
          </a:p>
        </p:txBody>
      </p:sp>
      <p:sp>
        <p:nvSpPr>
          <p:cNvPr id="710" name="Line 24"/>
          <p:cNvSpPr>
            <a:spLocks noChangeShapeType="1"/>
          </p:cNvSpPr>
          <p:nvPr/>
        </p:nvSpPr>
        <p:spPr bwMode="auto">
          <a:xfrm>
            <a:off x="6248400" y="3810000"/>
            <a:ext cx="533400" cy="0"/>
          </a:xfrm>
          <a:prstGeom prst="line">
            <a:avLst/>
          </a:prstGeom>
          <a:noFill/>
          <a:ln w="28575">
            <a:solidFill>
              <a:schemeClr val="tx1"/>
            </a:solidFill>
            <a:round/>
            <a:headEnd/>
            <a:tailEnd type="triangle" w="med" len="med"/>
          </a:ln>
          <a:effectLst/>
        </p:spPr>
        <p:txBody>
          <a:bodyPr/>
          <a:lstStyle/>
          <a:p>
            <a:endParaRPr lang="zh-CN" altLang="en-US"/>
          </a:p>
        </p:txBody>
      </p:sp>
      <p:sp>
        <p:nvSpPr>
          <p:cNvPr id="715" name="Rectangle 29"/>
          <p:cNvSpPr>
            <a:spLocks noChangeArrowheads="1"/>
          </p:cNvSpPr>
          <p:nvPr/>
        </p:nvSpPr>
        <p:spPr bwMode="auto">
          <a:xfrm>
            <a:off x="228600" y="1371600"/>
            <a:ext cx="4267200" cy="5029200"/>
          </a:xfrm>
          <a:prstGeom prst="rect">
            <a:avLst/>
          </a:prstGeom>
          <a:noFill/>
          <a:ln w="38100">
            <a:solidFill>
              <a:srgbClr val="CC99FF"/>
            </a:solidFill>
            <a:miter lim="800000"/>
            <a:headEnd/>
            <a:tailEnd/>
          </a:ln>
          <a:effectLst/>
        </p:spPr>
        <p:txBody>
          <a:bodyPr wrap="none" anchor="ctr"/>
          <a:lstStyle/>
          <a:p>
            <a:endParaRPr lang="zh-CN" altLang="en-US"/>
          </a:p>
        </p:txBody>
      </p:sp>
      <p:sp>
        <p:nvSpPr>
          <p:cNvPr id="716" name="Rectangle 30"/>
          <p:cNvSpPr>
            <a:spLocks noChangeArrowheads="1"/>
          </p:cNvSpPr>
          <p:nvPr/>
        </p:nvSpPr>
        <p:spPr bwMode="auto">
          <a:xfrm>
            <a:off x="4800600" y="1371600"/>
            <a:ext cx="4191000" cy="5029200"/>
          </a:xfrm>
          <a:prstGeom prst="rect">
            <a:avLst/>
          </a:prstGeom>
          <a:noFill/>
          <a:ln w="38100">
            <a:solidFill>
              <a:srgbClr val="CC99FF"/>
            </a:solidFill>
            <a:miter lim="800000"/>
            <a:headEnd/>
            <a:tailEnd/>
          </a:ln>
          <a:effectLst/>
        </p:spPr>
        <p:txBody>
          <a:bodyPr wrap="none" anchor="ctr"/>
          <a:lstStyle/>
          <a:p>
            <a:endParaRPr lang="zh-CN" altLang="en-US"/>
          </a:p>
        </p:txBody>
      </p:sp>
      <p:sp>
        <p:nvSpPr>
          <p:cNvPr id="717" name="Text Box 31"/>
          <p:cNvSpPr txBox="1">
            <a:spLocks noChangeArrowheads="1"/>
          </p:cNvSpPr>
          <p:nvPr/>
        </p:nvSpPr>
        <p:spPr bwMode="auto">
          <a:xfrm>
            <a:off x="246888" y="371856"/>
            <a:ext cx="8567928" cy="523220"/>
          </a:xfrm>
          <a:prstGeom prst="rect">
            <a:avLst/>
          </a:prstGeom>
          <a:noFill/>
          <a:ln w="9525">
            <a:noFill/>
            <a:miter lim="800000"/>
            <a:headEnd/>
            <a:tailEnd/>
          </a:ln>
          <a:effectLst/>
        </p:spPr>
        <p:txBody>
          <a:bodyPr wrap="square">
            <a:spAutoFit/>
          </a:bodyPr>
          <a:lstStyle/>
          <a:p>
            <a:pPr algn="l">
              <a:spcBef>
                <a:spcPct val="50000"/>
              </a:spcBef>
            </a:pPr>
            <a:r>
              <a:rPr lang="en-US" altLang="zh-CN" sz="2800" dirty="0">
                <a:latin typeface="微软雅黑" pitchFamily="34" charset="-122"/>
                <a:ea typeface="微软雅黑" pitchFamily="34" charset="-122"/>
              </a:rPr>
              <a:t>Asymmetric &amp; Symmetric Hybrid Encryption</a:t>
            </a:r>
            <a:endParaRPr lang="zh-CN" altLang="en-US" sz="2800" b="1" dirty="0">
              <a:latin typeface="微软雅黑" pitchFamily="34" charset="-122"/>
              <a:ea typeface="微软雅黑" pitchFamily="34" charset="-122"/>
            </a:endParaRPr>
          </a:p>
        </p:txBody>
      </p:sp>
      <p:graphicFrame>
        <p:nvGraphicFramePr>
          <p:cNvPr id="718" name="Object 32"/>
          <p:cNvGraphicFramePr>
            <a:graphicFrameLocks noChangeAspect="1"/>
          </p:cNvGraphicFramePr>
          <p:nvPr/>
        </p:nvGraphicFramePr>
        <p:xfrm>
          <a:off x="304800" y="1447800"/>
          <a:ext cx="990600" cy="1600200"/>
        </p:xfrm>
        <a:graphic>
          <a:graphicData uri="http://schemas.openxmlformats.org/presentationml/2006/ole">
            <mc:AlternateContent xmlns:mc="http://schemas.openxmlformats.org/markup-compatibility/2006">
              <mc:Choice xmlns:v="urn:schemas-microsoft-com:vml" Requires="v">
                <p:oleObj name="位图图像" r:id="rId3" imgW="743054" imgH="1286055" progId="PBrush">
                  <p:embed/>
                </p:oleObj>
              </mc:Choice>
              <mc:Fallback>
                <p:oleObj name="位图图像" r:id="rId3" imgW="743054" imgH="1286055" progId="PBrush">
                  <p:embed/>
                  <p:pic>
                    <p:nvPicPr>
                      <p:cNvPr id="0" name="Picture 1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1447800"/>
                        <a:ext cx="9906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 name="Object 33"/>
          <p:cNvGraphicFramePr>
            <a:graphicFrameLocks noChangeAspect="1"/>
          </p:cNvGraphicFramePr>
          <p:nvPr/>
        </p:nvGraphicFramePr>
        <p:xfrm>
          <a:off x="8001000" y="1447800"/>
          <a:ext cx="966788" cy="1524000"/>
        </p:xfrm>
        <a:graphic>
          <a:graphicData uri="http://schemas.openxmlformats.org/presentationml/2006/ole">
            <mc:AlternateContent xmlns:mc="http://schemas.openxmlformats.org/markup-compatibility/2006">
              <mc:Choice xmlns:v="urn:schemas-microsoft-com:vml" Requires="v">
                <p:oleObj r:id="rId5" imgW="790476" imgH="1247619" progId="PBrush">
                  <p:embed/>
                </p:oleObj>
              </mc:Choice>
              <mc:Fallback>
                <p:oleObj r:id="rId5" imgW="790476" imgH="1247619" progId="PBrush">
                  <p:embed/>
                  <p:pic>
                    <p:nvPicPr>
                      <p:cNvPr id="0" name="Picture 1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01000" y="1447800"/>
                        <a:ext cx="966788"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 name="Text Box 34"/>
          <p:cNvSpPr txBox="1">
            <a:spLocks noChangeArrowheads="1"/>
          </p:cNvSpPr>
          <p:nvPr/>
        </p:nvSpPr>
        <p:spPr bwMode="auto">
          <a:xfrm>
            <a:off x="5791200" y="1676400"/>
            <a:ext cx="1905000" cy="400050"/>
          </a:xfrm>
          <a:prstGeom prst="rect">
            <a:avLst/>
          </a:prstGeom>
          <a:noFill/>
          <a:ln w="9525">
            <a:noFill/>
            <a:miter lim="800000"/>
            <a:headEnd/>
            <a:tailEnd/>
          </a:ln>
          <a:effectLst/>
        </p:spPr>
        <p:txBody>
          <a:bodyPr>
            <a:spAutoFit/>
          </a:bodyPr>
          <a:lstStyle/>
          <a:p>
            <a:pPr>
              <a:spcBef>
                <a:spcPct val="50000"/>
              </a:spcBef>
            </a:pPr>
            <a:r>
              <a:rPr lang="en-US" altLang="zh-CN" b="1" dirty="0">
                <a:solidFill>
                  <a:srgbClr val="009900"/>
                </a:solidFill>
                <a:latin typeface="微软雅黑" pitchFamily="34" charset="-122"/>
                <a:ea typeface="微软雅黑" pitchFamily="34" charset="-122"/>
              </a:rPr>
              <a:t>B Public Key</a:t>
            </a:r>
            <a:endParaRPr lang="zh-CN" altLang="en-US" b="1" dirty="0">
              <a:solidFill>
                <a:srgbClr val="009900"/>
              </a:solidFill>
              <a:latin typeface="微软雅黑" pitchFamily="34" charset="-122"/>
              <a:ea typeface="微软雅黑" pitchFamily="34" charset="-122"/>
            </a:endParaRPr>
          </a:p>
        </p:txBody>
      </p:sp>
      <p:sp>
        <p:nvSpPr>
          <p:cNvPr id="721" name="Text Box 35"/>
          <p:cNvSpPr txBox="1">
            <a:spLocks noChangeArrowheads="1"/>
          </p:cNvSpPr>
          <p:nvPr/>
        </p:nvSpPr>
        <p:spPr bwMode="auto">
          <a:xfrm>
            <a:off x="5791200" y="2362200"/>
            <a:ext cx="1905000" cy="400050"/>
          </a:xfrm>
          <a:prstGeom prst="rect">
            <a:avLst/>
          </a:prstGeom>
          <a:noFill/>
          <a:ln w="9525">
            <a:noFill/>
            <a:miter lim="800000"/>
            <a:headEnd/>
            <a:tailEnd/>
          </a:ln>
          <a:effectLst/>
        </p:spPr>
        <p:txBody>
          <a:bodyPr>
            <a:spAutoFit/>
          </a:bodyPr>
          <a:lstStyle/>
          <a:p>
            <a:pPr>
              <a:spcBef>
                <a:spcPct val="50000"/>
              </a:spcBef>
            </a:pPr>
            <a:r>
              <a:rPr lang="en-US" altLang="zh-CN" b="1" dirty="0">
                <a:solidFill>
                  <a:srgbClr val="009900"/>
                </a:solidFill>
                <a:latin typeface="微软雅黑" pitchFamily="34" charset="-122"/>
                <a:ea typeface="微软雅黑" pitchFamily="34" charset="-122"/>
              </a:rPr>
              <a:t>B Private Key</a:t>
            </a:r>
            <a:endParaRPr lang="zh-CN" altLang="en-US" b="1" dirty="0">
              <a:solidFill>
                <a:srgbClr val="009900"/>
              </a:solidFill>
              <a:latin typeface="微软雅黑" pitchFamily="34" charset="-122"/>
              <a:ea typeface="微软雅黑" pitchFamily="34" charset="-122"/>
            </a:endParaRPr>
          </a:p>
        </p:txBody>
      </p:sp>
      <p:grpSp>
        <p:nvGrpSpPr>
          <p:cNvPr id="722" name="Group 36"/>
          <p:cNvGrpSpPr>
            <a:grpSpLocks/>
          </p:cNvGrpSpPr>
          <p:nvPr/>
        </p:nvGrpSpPr>
        <p:grpSpPr bwMode="auto">
          <a:xfrm>
            <a:off x="6629400" y="4935537"/>
            <a:ext cx="576263" cy="561985"/>
            <a:chOff x="1234" y="2467"/>
            <a:chExt cx="632" cy="495"/>
          </a:xfrm>
        </p:grpSpPr>
        <p:sp>
          <p:nvSpPr>
            <p:cNvPr id="1211" name="Rectangle 37"/>
            <p:cNvSpPr>
              <a:spLocks noChangeArrowheads="1"/>
            </p:cNvSpPr>
            <p:nvPr/>
          </p:nvSpPr>
          <p:spPr bwMode="auto">
            <a:xfrm>
              <a:off x="1234" y="2467"/>
              <a:ext cx="632" cy="200"/>
            </a:xfrm>
            <a:prstGeom prst="rect">
              <a:avLst/>
            </a:prstGeom>
            <a:noFill/>
            <a:ln w="9525">
              <a:noFill/>
              <a:miter lim="800000"/>
              <a:headEnd/>
              <a:tailEnd/>
            </a:ln>
            <a:effectLst/>
          </p:spPr>
          <p:txBody>
            <a:bodyPr lIns="76723" tIns="38362" rIns="76723" bIns="38362">
              <a:spAutoFit/>
            </a:bodyPr>
            <a:lstStyle/>
            <a:p>
              <a:pPr algn="ctr" eaLnBrk="0" hangingPunct="0"/>
              <a:r>
                <a:rPr kumimoji="0" lang="en-US" altLang="zh-CN" sz="1000" dirty="0">
                  <a:solidFill>
                    <a:srgbClr val="0B3C96"/>
                  </a:solidFill>
                  <a:latin typeface="Arial" pitchFamily="34" charset="0"/>
                </a:rPr>
                <a:t> </a:t>
              </a:r>
              <a:endParaRPr kumimoji="0" lang="zh-CN" altLang="de-DE" sz="1000">
                <a:solidFill>
                  <a:srgbClr val="0B3C96"/>
                </a:solidFill>
                <a:latin typeface="Arial" pitchFamily="34" charset="0"/>
              </a:endParaRPr>
            </a:p>
          </p:txBody>
        </p:sp>
        <p:grpSp>
          <p:nvGrpSpPr>
            <p:cNvPr id="1212" name="Group 38"/>
            <p:cNvGrpSpPr>
              <a:grpSpLocks/>
            </p:cNvGrpSpPr>
            <p:nvPr/>
          </p:nvGrpSpPr>
          <p:grpSpPr bwMode="auto">
            <a:xfrm>
              <a:off x="1403" y="2644"/>
              <a:ext cx="412" cy="318"/>
              <a:chOff x="1655" y="824"/>
              <a:chExt cx="449" cy="355"/>
            </a:xfrm>
          </p:grpSpPr>
          <p:sp>
            <p:nvSpPr>
              <p:cNvPr id="1213" name="Freeform 39"/>
              <p:cNvSpPr>
                <a:spLocks/>
              </p:cNvSpPr>
              <p:nvPr/>
            </p:nvSpPr>
            <p:spPr bwMode="auto">
              <a:xfrm>
                <a:off x="1749" y="824"/>
                <a:ext cx="254" cy="198"/>
              </a:xfrm>
              <a:custGeom>
                <a:avLst/>
                <a:gdLst/>
                <a:ahLst/>
                <a:cxnLst>
                  <a:cxn ang="0">
                    <a:pos x="228" y="42"/>
                  </a:cxn>
                  <a:cxn ang="0">
                    <a:pos x="219" y="57"/>
                  </a:cxn>
                  <a:cxn ang="0">
                    <a:pos x="223" y="63"/>
                  </a:cxn>
                  <a:cxn ang="0">
                    <a:pos x="226" y="69"/>
                  </a:cxn>
                  <a:cxn ang="0">
                    <a:pos x="228" y="77"/>
                  </a:cxn>
                  <a:cxn ang="0">
                    <a:pos x="250" y="81"/>
                  </a:cxn>
                  <a:cxn ang="0">
                    <a:pos x="253" y="113"/>
                  </a:cxn>
                  <a:cxn ang="0">
                    <a:pos x="231" y="116"/>
                  </a:cxn>
                  <a:cxn ang="0">
                    <a:pos x="227" y="124"/>
                  </a:cxn>
                  <a:cxn ang="0">
                    <a:pos x="224" y="132"/>
                  </a:cxn>
                  <a:cxn ang="0">
                    <a:pos x="219" y="139"/>
                  </a:cxn>
                  <a:cxn ang="0">
                    <a:pos x="215" y="144"/>
                  </a:cxn>
                  <a:cxn ang="0">
                    <a:pos x="228" y="159"/>
                  </a:cxn>
                  <a:cxn ang="0">
                    <a:pos x="200" y="179"/>
                  </a:cxn>
                  <a:cxn ang="0">
                    <a:pos x="182" y="170"/>
                  </a:cxn>
                  <a:cxn ang="0">
                    <a:pos x="173" y="174"/>
                  </a:cxn>
                  <a:cxn ang="0">
                    <a:pos x="162" y="176"/>
                  </a:cxn>
                  <a:cxn ang="0">
                    <a:pos x="153" y="179"/>
                  </a:cxn>
                  <a:cxn ang="0">
                    <a:pos x="148" y="197"/>
                  </a:cxn>
                  <a:cxn ang="0">
                    <a:pos x="109" y="198"/>
                  </a:cxn>
                  <a:cxn ang="0">
                    <a:pos x="106" y="180"/>
                  </a:cxn>
                  <a:cxn ang="0">
                    <a:pos x="95" y="178"/>
                  </a:cxn>
                  <a:cxn ang="0">
                    <a:pos x="86" y="175"/>
                  </a:cxn>
                  <a:cxn ang="0">
                    <a:pos x="77" y="173"/>
                  </a:cxn>
                  <a:cxn ang="0">
                    <a:pos x="68" y="168"/>
                  </a:cxn>
                  <a:cxn ang="0">
                    <a:pos x="50" y="179"/>
                  </a:cxn>
                  <a:cxn ang="0">
                    <a:pos x="23" y="155"/>
                  </a:cxn>
                  <a:cxn ang="0">
                    <a:pos x="34" y="140"/>
                  </a:cxn>
                  <a:cxn ang="0">
                    <a:pos x="30" y="132"/>
                  </a:cxn>
                  <a:cxn ang="0">
                    <a:pos x="27" y="127"/>
                  </a:cxn>
                  <a:cxn ang="0">
                    <a:pos x="23" y="119"/>
                  </a:cxn>
                  <a:cxn ang="0">
                    <a:pos x="3" y="114"/>
                  </a:cxn>
                  <a:cxn ang="0">
                    <a:pos x="1" y="84"/>
                  </a:cxn>
                  <a:cxn ang="0">
                    <a:pos x="23" y="81"/>
                  </a:cxn>
                  <a:cxn ang="0">
                    <a:pos x="25" y="73"/>
                  </a:cxn>
                  <a:cxn ang="0">
                    <a:pos x="29" y="66"/>
                  </a:cxn>
                  <a:cxn ang="0">
                    <a:pos x="34" y="59"/>
                  </a:cxn>
                  <a:cxn ang="0">
                    <a:pos x="25" y="43"/>
                  </a:cxn>
                  <a:cxn ang="0">
                    <a:pos x="25" y="38"/>
                  </a:cxn>
                  <a:cxn ang="0">
                    <a:pos x="68" y="28"/>
                  </a:cxn>
                  <a:cxn ang="0">
                    <a:pos x="75" y="26"/>
                  </a:cxn>
                  <a:cxn ang="0">
                    <a:pos x="82" y="23"/>
                  </a:cxn>
                  <a:cxn ang="0">
                    <a:pos x="90" y="21"/>
                  </a:cxn>
                  <a:cxn ang="0">
                    <a:pos x="99" y="18"/>
                  </a:cxn>
                  <a:cxn ang="0">
                    <a:pos x="106" y="2"/>
                  </a:cxn>
                  <a:cxn ang="0">
                    <a:pos x="144" y="0"/>
                  </a:cxn>
                  <a:cxn ang="0">
                    <a:pos x="148" y="17"/>
                  </a:cxn>
                  <a:cxn ang="0">
                    <a:pos x="157" y="19"/>
                  </a:cxn>
                  <a:cxn ang="0">
                    <a:pos x="166" y="22"/>
                  </a:cxn>
                  <a:cxn ang="0">
                    <a:pos x="175" y="25"/>
                  </a:cxn>
                  <a:cxn ang="0">
                    <a:pos x="182" y="28"/>
                  </a:cxn>
                  <a:cxn ang="0">
                    <a:pos x="202" y="18"/>
                  </a:cxn>
                  <a:cxn ang="0">
                    <a:pos x="128" y="93"/>
                  </a:cxn>
                  <a:cxn ang="0">
                    <a:pos x="136" y="97"/>
                  </a:cxn>
                  <a:cxn ang="0">
                    <a:pos x="135" y="104"/>
                  </a:cxn>
                  <a:cxn ang="0">
                    <a:pos x="127" y="108"/>
                  </a:cxn>
                  <a:cxn ang="0">
                    <a:pos x="119" y="105"/>
                  </a:cxn>
                  <a:cxn ang="0">
                    <a:pos x="118" y="98"/>
                  </a:cxn>
                  <a:cxn ang="0">
                    <a:pos x="121" y="93"/>
                  </a:cxn>
                </a:cxnLst>
                <a:rect l="0" t="0" r="r" b="b"/>
                <a:pathLst>
                  <a:path w="254" h="199">
                    <a:moveTo>
                      <a:pt x="205" y="19"/>
                    </a:moveTo>
                    <a:lnTo>
                      <a:pt x="227" y="38"/>
                    </a:lnTo>
                    <a:lnTo>
                      <a:pt x="228" y="38"/>
                    </a:lnTo>
                    <a:lnTo>
                      <a:pt x="228" y="40"/>
                    </a:lnTo>
                    <a:lnTo>
                      <a:pt x="228" y="40"/>
                    </a:lnTo>
                    <a:lnTo>
                      <a:pt x="228" y="42"/>
                    </a:lnTo>
                    <a:lnTo>
                      <a:pt x="228" y="43"/>
                    </a:lnTo>
                    <a:lnTo>
                      <a:pt x="227" y="43"/>
                    </a:lnTo>
                    <a:lnTo>
                      <a:pt x="215" y="53"/>
                    </a:lnTo>
                    <a:lnTo>
                      <a:pt x="217" y="54"/>
                    </a:lnTo>
                    <a:lnTo>
                      <a:pt x="217" y="55"/>
                    </a:lnTo>
                    <a:lnTo>
                      <a:pt x="219" y="57"/>
                    </a:lnTo>
                    <a:lnTo>
                      <a:pt x="219" y="58"/>
                    </a:lnTo>
                    <a:lnTo>
                      <a:pt x="220" y="59"/>
                    </a:lnTo>
                    <a:lnTo>
                      <a:pt x="220" y="61"/>
                    </a:lnTo>
                    <a:lnTo>
                      <a:pt x="223" y="61"/>
                    </a:lnTo>
                    <a:lnTo>
                      <a:pt x="223" y="62"/>
                    </a:lnTo>
                    <a:lnTo>
                      <a:pt x="223" y="63"/>
                    </a:lnTo>
                    <a:lnTo>
                      <a:pt x="224" y="63"/>
                    </a:lnTo>
                    <a:lnTo>
                      <a:pt x="224" y="65"/>
                    </a:lnTo>
                    <a:lnTo>
                      <a:pt x="224" y="66"/>
                    </a:lnTo>
                    <a:lnTo>
                      <a:pt x="226" y="66"/>
                    </a:lnTo>
                    <a:lnTo>
                      <a:pt x="226" y="68"/>
                    </a:lnTo>
                    <a:lnTo>
                      <a:pt x="226" y="69"/>
                    </a:lnTo>
                    <a:lnTo>
                      <a:pt x="227" y="70"/>
                    </a:lnTo>
                    <a:lnTo>
                      <a:pt x="227" y="72"/>
                    </a:lnTo>
                    <a:lnTo>
                      <a:pt x="227" y="73"/>
                    </a:lnTo>
                    <a:lnTo>
                      <a:pt x="228" y="74"/>
                    </a:lnTo>
                    <a:lnTo>
                      <a:pt x="228" y="76"/>
                    </a:lnTo>
                    <a:lnTo>
                      <a:pt x="228" y="77"/>
                    </a:lnTo>
                    <a:lnTo>
                      <a:pt x="228" y="78"/>
                    </a:lnTo>
                    <a:lnTo>
                      <a:pt x="231" y="78"/>
                    </a:lnTo>
                    <a:lnTo>
                      <a:pt x="231" y="79"/>
                    </a:lnTo>
                    <a:lnTo>
                      <a:pt x="231" y="81"/>
                    </a:lnTo>
                    <a:lnTo>
                      <a:pt x="248" y="81"/>
                    </a:lnTo>
                    <a:lnTo>
                      <a:pt x="250" y="81"/>
                    </a:lnTo>
                    <a:lnTo>
                      <a:pt x="250" y="82"/>
                    </a:lnTo>
                    <a:lnTo>
                      <a:pt x="252" y="82"/>
                    </a:lnTo>
                    <a:lnTo>
                      <a:pt x="253" y="84"/>
                    </a:lnTo>
                    <a:lnTo>
                      <a:pt x="253" y="85"/>
                    </a:lnTo>
                    <a:lnTo>
                      <a:pt x="253" y="112"/>
                    </a:lnTo>
                    <a:lnTo>
                      <a:pt x="253" y="113"/>
                    </a:lnTo>
                    <a:lnTo>
                      <a:pt x="253" y="114"/>
                    </a:lnTo>
                    <a:lnTo>
                      <a:pt x="252" y="114"/>
                    </a:lnTo>
                    <a:lnTo>
                      <a:pt x="250" y="114"/>
                    </a:lnTo>
                    <a:lnTo>
                      <a:pt x="250" y="116"/>
                    </a:lnTo>
                    <a:lnTo>
                      <a:pt x="248" y="116"/>
                    </a:lnTo>
                    <a:lnTo>
                      <a:pt x="231" y="116"/>
                    </a:lnTo>
                    <a:lnTo>
                      <a:pt x="231" y="117"/>
                    </a:lnTo>
                    <a:lnTo>
                      <a:pt x="231" y="119"/>
                    </a:lnTo>
                    <a:lnTo>
                      <a:pt x="228" y="120"/>
                    </a:lnTo>
                    <a:lnTo>
                      <a:pt x="228" y="122"/>
                    </a:lnTo>
                    <a:lnTo>
                      <a:pt x="228" y="123"/>
                    </a:lnTo>
                    <a:lnTo>
                      <a:pt x="227" y="124"/>
                    </a:lnTo>
                    <a:lnTo>
                      <a:pt x="227" y="125"/>
                    </a:lnTo>
                    <a:lnTo>
                      <a:pt x="227" y="127"/>
                    </a:lnTo>
                    <a:lnTo>
                      <a:pt x="226" y="128"/>
                    </a:lnTo>
                    <a:lnTo>
                      <a:pt x="226" y="129"/>
                    </a:lnTo>
                    <a:lnTo>
                      <a:pt x="226" y="131"/>
                    </a:lnTo>
                    <a:lnTo>
                      <a:pt x="224" y="132"/>
                    </a:lnTo>
                    <a:lnTo>
                      <a:pt x="224" y="133"/>
                    </a:lnTo>
                    <a:lnTo>
                      <a:pt x="223" y="135"/>
                    </a:lnTo>
                    <a:lnTo>
                      <a:pt x="223" y="136"/>
                    </a:lnTo>
                    <a:lnTo>
                      <a:pt x="220" y="138"/>
                    </a:lnTo>
                    <a:lnTo>
                      <a:pt x="220" y="139"/>
                    </a:lnTo>
                    <a:lnTo>
                      <a:pt x="219" y="139"/>
                    </a:lnTo>
                    <a:lnTo>
                      <a:pt x="219" y="140"/>
                    </a:lnTo>
                    <a:lnTo>
                      <a:pt x="219" y="142"/>
                    </a:lnTo>
                    <a:lnTo>
                      <a:pt x="217" y="142"/>
                    </a:lnTo>
                    <a:lnTo>
                      <a:pt x="217" y="143"/>
                    </a:lnTo>
                    <a:lnTo>
                      <a:pt x="217" y="144"/>
                    </a:lnTo>
                    <a:lnTo>
                      <a:pt x="215" y="144"/>
                    </a:lnTo>
                    <a:lnTo>
                      <a:pt x="227" y="154"/>
                    </a:lnTo>
                    <a:lnTo>
                      <a:pt x="228" y="154"/>
                    </a:lnTo>
                    <a:lnTo>
                      <a:pt x="228" y="155"/>
                    </a:lnTo>
                    <a:lnTo>
                      <a:pt x="228" y="156"/>
                    </a:lnTo>
                    <a:lnTo>
                      <a:pt x="228" y="158"/>
                    </a:lnTo>
                    <a:lnTo>
                      <a:pt x="228" y="159"/>
                    </a:lnTo>
                    <a:lnTo>
                      <a:pt x="227" y="161"/>
                    </a:lnTo>
                    <a:lnTo>
                      <a:pt x="205" y="178"/>
                    </a:lnTo>
                    <a:lnTo>
                      <a:pt x="203" y="178"/>
                    </a:lnTo>
                    <a:lnTo>
                      <a:pt x="203" y="179"/>
                    </a:lnTo>
                    <a:lnTo>
                      <a:pt x="202" y="179"/>
                    </a:lnTo>
                    <a:lnTo>
                      <a:pt x="200" y="179"/>
                    </a:lnTo>
                    <a:lnTo>
                      <a:pt x="198" y="179"/>
                    </a:lnTo>
                    <a:lnTo>
                      <a:pt x="198" y="178"/>
                    </a:lnTo>
                    <a:lnTo>
                      <a:pt x="196" y="178"/>
                    </a:lnTo>
                    <a:lnTo>
                      <a:pt x="184" y="168"/>
                    </a:lnTo>
                    <a:lnTo>
                      <a:pt x="182" y="170"/>
                    </a:lnTo>
                    <a:lnTo>
                      <a:pt x="182" y="170"/>
                    </a:lnTo>
                    <a:lnTo>
                      <a:pt x="182" y="171"/>
                    </a:lnTo>
                    <a:lnTo>
                      <a:pt x="179" y="171"/>
                    </a:lnTo>
                    <a:lnTo>
                      <a:pt x="178" y="173"/>
                    </a:lnTo>
                    <a:lnTo>
                      <a:pt x="176" y="173"/>
                    </a:lnTo>
                    <a:lnTo>
                      <a:pt x="175" y="174"/>
                    </a:lnTo>
                    <a:lnTo>
                      <a:pt x="173" y="174"/>
                    </a:lnTo>
                    <a:lnTo>
                      <a:pt x="171" y="175"/>
                    </a:lnTo>
                    <a:lnTo>
                      <a:pt x="169" y="175"/>
                    </a:lnTo>
                    <a:lnTo>
                      <a:pt x="167" y="175"/>
                    </a:lnTo>
                    <a:lnTo>
                      <a:pt x="166" y="176"/>
                    </a:lnTo>
                    <a:lnTo>
                      <a:pt x="164" y="176"/>
                    </a:lnTo>
                    <a:lnTo>
                      <a:pt x="162" y="176"/>
                    </a:lnTo>
                    <a:lnTo>
                      <a:pt x="162" y="178"/>
                    </a:lnTo>
                    <a:lnTo>
                      <a:pt x="160" y="178"/>
                    </a:lnTo>
                    <a:lnTo>
                      <a:pt x="159" y="178"/>
                    </a:lnTo>
                    <a:lnTo>
                      <a:pt x="157" y="179"/>
                    </a:lnTo>
                    <a:lnTo>
                      <a:pt x="155" y="179"/>
                    </a:lnTo>
                    <a:lnTo>
                      <a:pt x="153" y="179"/>
                    </a:lnTo>
                    <a:lnTo>
                      <a:pt x="152" y="179"/>
                    </a:lnTo>
                    <a:lnTo>
                      <a:pt x="150" y="180"/>
                    </a:lnTo>
                    <a:lnTo>
                      <a:pt x="148" y="180"/>
                    </a:lnTo>
                    <a:lnTo>
                      <a:pt x="148" y="194"/>
                    </a:lnTo>
                    <a:lnTo>
                      <a:pt x="148" y="195"/>
                    </a:lnTo>
                    <a:lnTo>
                      <a:pt x="148" y="197"/>
                    </a:lnTo>
                    <a:lnTo>
                      <a:pt x="147" y="197"/>
                    </a:lnTo>
                    <a:lnTo>
                      <a:pt x="147" y="198"/>
                    </a:lnTo>
                    <a:lnTo>
                      <a:pt x="146" y="198"/>
                    </a:lnTo>
                    <a:lnTo>
                      <a:pt x="144" y="198"/>
                    </a:lnTo>
                    <a:lnTo>
                      <a:pt x="111" y="198"/>
                    </a:lnTo>
                    <a:lnTo>
                      <a:pt x="109" y="198"/>
                    </a:lnTo>
                    <a:lnTo>
                      <a:pt x="107" y="198"/>
                    </a:lnTo>
                    <a:lnTo>
                      <a:pt x="107" y="197"/>
                    </a:lnTo>
                    <a:lnTo>
                      <a:pt x="106" y="197"/>
                    </a:lnTo>
                    <a:lnTo>
                      <a:pt x="106" y="195"/>
                    </a:lnTo>
                    <a:lnTo>
                      <a:pt x="106" y="194"/>
                    </a:lnTo>
                    <a:lnTo>
                      <a:pt x="106" y="180"/>
                    </a:lnTo>
                    <a:lnTo>
                      <a:pt x="103" y="180"/>
                    </a:lnTo>
                    <a:lnTo>
                      <a:pt x="102" y="180"/>
                    </a:lnTo>
                    <a:lnTo>
                      <a:pt x="101" y="179"/>
                    </a:lnTo>
                    <a:lnTo>
                      <a:pt x="99" y="179"/>
                    </a:lnTo>
                    <a:lnTo>
                      <a:pt x="98" y="179"/>
                    </a:lnTo>
                    <a:lnTo>
                      <a:pt x="95" y="178"/>
                    </a:lnTo>
                    <a:lnTo>
                      <a:pt x="94" y="178"/>
                    </a:lnTo>
                    <a:lnTo>
                      <a:pt x="92" y="178"/>
                    </a:lnTo>
                    <a:lnTo>
                      <a:pt x="90" y="176"/>
                    </a:lnTo>
                    <a:lnTo>
                      <a:pt x="88" y="176"/>
                    </a:lnTo>
                    <a:lnTo>
                      <a:pt x="87" y="176"/>
                    </a:lnTo>
                    <a:lnTo>
                      <a:pt x="86" y="175"/>
                    </a:lnTo>
                    <a:lnTo>
                      <a:pt x="83" y="175"/>
                    </a:lnTo>
                    <a:lnTo>
                      <a:pt x="82" y="175"/>
                    </a:lnTo>
                    <a:lnTo>
                      <a:pt x="82" y="174"/>
                    </a:lnTo>
                    <a:lnTo>
                      <a:pt x="80" y="174"/>
                    </a:lnTo>
                    <a:lnTo>
                      <a:pt x="78" y="173"/>
                    </a:lnTo>
                    <a:lnTo>
                      <a:pt x="77" y="173"/>
                    </a:lnTo>
                    <a:lnTo>
                      <a:pt x="75" y="171"/>
                    </a:lnTo>
                    <a:lnTo>
                      <a:pt x="74" y="171"/>
                    </a:lnTo>
                    <a:lnTo>
                      <a:pt x="71" y="170"/>
                    </a:lnTo>
                    <a:lnTo>
                      <a:pt x="70" y="170"/>
                    </a:lnTo>
                    <a:lnTo>
                      <a:pt x="70" y="168"/>
                    </a:lnTo>
                    <a:lnTo>
                      <a:pt x="68" y="168"/>
                    </a:lnTo>
                    <a:lnTo>
                      <a:pt x="56" y="178"/>
                    </a:lnTo>
                    <a:lnTo>
                      <a:pt x="56" y="179"/>
                    </a:lnTo>
                    <a:lnTo>
                      <a:pt x="54" y="179"/>
                    </a:lnTo>
                    <a:lnTo>
                      <a:pt x="53" y="179"/>
                    </a:lnTo>
                    <a:lnTo>
                      <a:pt x="51" y="179"/>
                    </a:lnTo>
                    <a:lnTo>
                      <a:pt x="50" y="179"/>
                    </a:lnTo>
                    <a:lnTo>
                      <a:pt x="50" y="178"/>
                    </a:lnTo>
                    <a:lnTo>
                      <a:pt x="25" y="161"/>
                    </a:lnTo>
                    <a:lnTo>
                      <a:pt x="25" y="159"/>
                    </a:lnTo>
                    <a:lnTo>
                      <a:pt x="23" y="158"/>
                    </a:lnTo>
                    <a:lnTo>
                      <a:pt x="23" y="156"/>
                    </a:lnTo>
                    <a:lnTo>
                      <a:pt x="23" y="155"/>
                    </a:lnTo>
                    <a:lnTo>
                      <a:pt x="25" y="155"/>
                    </a:lnTo>
                    <a:lnTo>
                      <a:pt x="25" y="154"/>
                    </a:lnTo>
                    <a:lnTo>
                      <a:pt x="37" y="144"/>
                    </a:lnTo>
                    <a:lnTo>
                      <a:pt x="37" y="143"/>
                    </a:lnTo>
                    <a:lnTo>
                      <a:pt x="36" y="142"/>
                    </a:lnTo>
                    <a:lnTo>
                      <a:pt x="34" y="140"/>
                    </a:lnTo>
                    <a:lnTo>
                      <a:pt x="34" y="139"/>
                    </a:lnTo>
                    <a:lnTo>
                      <a:pt x="32" y="138"/>
                    </a:lnTo>
                    <a:lnTo>
                      <a:pt x="32" y="136"/>
                    </a:lnTo>
                    <a:lnTo>
                      <a:pt x="30" y="135"/>
                    </a:lnTo>
                    <a:lnTo>
                      <a:pt x="30" y="133"/>
                    </a:lnTo>
                    <a:lnTo>
                      <a:pt x="30" y="132"/>
                    </a:lnTo>
                    <a:lnTo>
                      <a:pt x="29" y="132"/>
                    </a:lnTo>
                    <a:lnTo>
                      <a:pt x="29" y="131"/>
                    </a:lnTo>
                    <a:lnTo>
                      <a:pt x="29" y="129"/>
                    </a:lnTo>
                    <a:lnTo>
                      <a:pt x="27" y="129"/>
                    </a:lnTo>
                    <a:lnTo>
                      <a:pt x="27" y="128"/>
                    </a:lnTo>
                    <a:lnTo>
                      <a:pt x="27" y="127"/>
                    </a:lnTo>
                    <a:lnTo>
                      <a:pt x="25" y="125"/>
                    </a:lnTo>
                    <a:lnTo>
                      <a:pt x="25" y="124"/>
                    </a:lnTo>
                    <a:lnTo>
                      <a:pt x="25" y="123"/>
                    </a:lnTo>
                    <a:lnTo>
                      <a:pt x="25" y="122"/>
                    </a:lnTo>
                    <a:lnTo>
                      <a:pt x="23" y="120"/>
                    </a:lnTo>
                    <a:lnTo>
                      <a:pt x="23" y="119"/>
                    </a:lnTo>
                    <a:lnTo>
                      <a:pt x="23" y="117"/>
                    </a:lnTo>
                    <a:lnTo>
                      <a:pt x="23" y="116"/>
                    </a:lnTo>
                    <a:lnTo>
                      <a:pt x="22" y="116"/>
                    </a:lnTo>
                    <a:lnTo>
                      <a:pt x="5" y="116"/>
                    </a:lnTo>
                    <a:lnTo>
                      <a:pt x="3" y="116"/>
                    </a:lnTo>
                    <a:lnTo>
                      <a:pt x="3" y="114"/>
                    </a:lnTo>
                    <a:lnTo>
                      <a:pt x="1" y="114"/>
                    </a:lnTo>
                    <a:lnTo>
                      <a:pt x="1" y="113"/>
                    </a:lnTo>
                    <a:lnTo>
                      <a:pt x="0" y="112"/>
                    </a:lnTo>
                    <a:lnTo>
                      <a:pt x="0" y="85"/>
                    </a:lnTo>
                    <a:lnTo>
                      <a:pt x="1" y="85"/>
                    </a:lnTo>
                    <a:lnTo>
                      <a:pt x="1" y="84"/>
                    </a:lnTo>
                    <a:lnTo>
                      <a:pt x="1" y="82"/>
                    </a:lnTo>
                    <a:lnTo>
                      <a:pt x="3" y="82"/>
                    </a:lnTo>
                    <a:lnTo>
                      <a:pt x="5" y="82"/>
                    </a:lnTo>
                    <a:lnTo>
                      <a:pt x="5" y="81"/>
                    </a:lnTo>
                    <a:lnTo>
                      <a:pt x="22" y="81"/>
                    </a:lnTo>
                    <a:lnTo>
                      <a:pt x="23" y="81"/>
                    </a:lnTo>
                    <a:lnTo>
                      <a:pt x="23" y="79"/>
                    </a:lnTo>
                    <a:lnTo>
                      <a:pt x="23" y="78"/>
                    </a:lnTo>
                    <a:lnTo>
                      <a:pt x="23" y="77"/>
                    </a:lnTo>
                    <a:lnTo>
                      <a:pt x="25" y="76"/>
                    </a:lnTo>
                    <a:lnTo>
                      <a:pt x="25" y="74"/>
                    </a:lnTo>
                    <a:lnTo>
                      <a:pt x="25" y="73"/>
                    </a:lnTo>
                    <a:lnTo>
                      <a:pt x="25" y="72"/>
                    </a:lnTo>
                    <a:lnTo>
                      <a:pt x="27" y="72"/>
                    </a:lnTo>
                    <a:lnTo>
                      <a:pt x="27" y="70"/>
                    </a:lnTo>
                    <a:lnTo>
                      <a:pt x="27" y="69"/>
                    </a:lnTo>
                    <a:lnTo>
                      <a:pt x="29" y="68"/>
                    </a:lnTo>
                    <a:lnTo>
                      <a:pt x="29" y="66"/>
                    </a:lnTo>
                    <a:lnTo>
                      <a:pt x="30" y="65"/>
                    </a:lnTo>
                    <a:lnTo>
                      <a:pt x="30" y="63"/>
                    </a:lnTo>
                    <a:lnTo>
                      <a:pt x="30" y="62"/>
                    </a:lnTo>
                    <a:lnTo>
                      <a:pt x="32" y="61"/>
                    </a:lnTo>
                    <a:lnTo>
                      <a:pt x="32" y="59"/>
                    </a:lnTo>
                    <a:lnTo>
                      <a:pt x="34" y="59"/>
                    </a:lnTo>
                    <a:lnTo>
                      <a:pt x="34" y="58"/>
                    </a:lnTo>
                    <a:lnTo>
                      <a:pt x="36" y="57"/>
                    </a:lnTo>
                    <a:lnTo>
                      <a:pt x="36" y="55"/>
                    </a:lnTo>
                    <a:lnTo>
                      <a:pt x="37" y="54"/>
                    </a:lnTo>
                    <a:lnTo>
                      <a:pt x="37" y="53"/>
                    </a:lnTo>
                    <a:lnTo>
                      <a:pt x="25" y="43"/>
                    </a:lnTo>
                    <a:lnTo>
                      <a:pt x="25" y="42"/>
                    </a:lnTo>
                    <a:lnTo>
                      <a:pt x="23" y="42"/>
                    </a:lnTo>
                    <a:lnTo>
                      <a:pt x="23" y="40"/>
                    </a:lnTo>
                    <a:lnTo>
                      <a:pt x="23" y="40"/>
                    </a:lnTo>
                    <a:lnTo>
                      <a:pt x="25" y="40"/>
                    </a:lnTo>
                    <a:lnTo>
                      <a:pt x="25" y="38"/>
                    </a:lnTo>
                    <a:lnTo>
                      <a:pt x="50" y="19"/>
                    </a:lnTo>
                    <a:lnTo>
                      <a:pt x="51" y="18"/>
                    </a:lnTo>
                    <a:lnTo>
                      <a:pt x="53" y="18"/>
                    </a:lnTo>
                    <a:lnTo>
                      <a:pt x="54" y="18"/>
                    </a:lnTo>
                    <a:lnTo>
                      <a:pt x="56" y="19"/>
                    </a:lnTo>
                    <a:lnTo>
                      <a:pt x="68" y="28"/>
                    </a:lnTo>
                    <a:lnTo>
                      <a:pt x="70" y="28"/>
                    </a:lnTo>
                    <a:lnTo>
                      <a:pt x="71" y="28"/>
                    </a:lnTo>
                    <a:lnTo>
                      <a:pt x="71" y="27"/>
                    </a:lnTo>
                    <a:lnTo>
                      <a:pt x="74" y="27"/>
                    </a:lnTo>
                    <a:lnTo>
                      <a:pt x="74" y="26"/>
                    </a:lnTo>
                    <a:lnTo>
                      <a:pt x="75" y="26"/>
                    </a:lnTo>
                    <a:lnTo>
                      <a:pt x="77" y="26"/>
                    </a:lnTo>
                    <a:lnTo>
                      <a:pt x="77" y="25"/>
                    </a:lnTo>
                    <a:lnTo>
                      <a:pt x="78" y="25"/>
                    </a:lnTo>
                    <a:lnTo>
                      <a:pt x="80" y="25"/>
                    </a:lnTo>
                    <a:lnTo>
                      <a:pt x="80" y="23"/>
                    </a:lnTo>
                    <a:lnTo>
                      <a:pt x="82" y="23"/>
                    </a:lnTo>
                    <a:lnTo>
                      <a:pt x="83" y="23"/>
                    </a:lnTo>
                    <a:lnTo>
                      <a:pt x="83" y="22"/>
                    </a:lnTo>
                    <a:lnTo>
                      <a:pt x="86" y="22"/>
                    </a:lnTo>
                    <a:lnTo>
                      <a:pt x="87" y="22"/>
                    </a:lnTo>
                    <a:lnTo>
                      <a:pt x="88" y="21"/>
                    </a:lnTo>
                    <a:lnTo>
                      <a:pt x="90" y="21"/>
                    </a:lnTo>
                    <a:lnTo>
                      <a:pt x="92" y="21"/>
                    </a:lnTo>
                    <a:lnTo>
                      <a:pt x="94" y="19"/>
                    </a:lnTo>
                    <a:lnTo>
                      <a:pt x="95" y="19"/>
                    </a:lnTo>
                    <a:lnTo>
                      <a:pt x="98" y="19"/>
                    </a:lnTo>
                    <a:lnTo>
                      <a:pt x="98" y="18"/>
                    </a:lnTo>
                    <a:lnTo>
                      <a:pt x="99" y="18"/>
                    </a:lnTo>
                    <a:lnTo>
                      <a:pt x="101" y="18"/>
                    </a:lnTo>
                    <a:lnTo>
                      <a:pt x="102" y="18"/>
                    </a:lnTo>
                    <a:lnTo>
                      <a:pt x="103" y="18"/>
                    </a:lnTo>
                    <a:lnTo>
                      <a:pt x="106" y="17"/>
                    </a:lnTo>
                    <a:lnTo>
                      <a:pt x="106" y="3"/>
                    </a:lnTo>
                    <a:lnTo>
                      <a:pt x="106" y="2"/>
                    </a:lnTo>
                    <a:lnTo>
                      <a:pt x="106" y="1"/>
                    </a:lnTo>
                    <a:lnTo>
                      <a:pt x="107" y="1"/>
                    </a:lnTo>
                    <a:lnTo>
                      <a:pt x="107" y="0"/>
                    </a:lnTo>
                    <a:lnTo>
                      <a:pt x="109" y="0"/>
                    </a:lnTo>
                    <a:lnTo>
                      <a:pt x="111" y="0"/>
                    </a:lnTo>
                    <a:lnTo>
                      <a:pt x="144" y="0"/>
                    </a:lnTo>
                    <a:lnTo>
                      <a:pt x="146" y="0"/>
                    </a:lnTo>
                    <a:lnTo>
                      <a:pt x="147" y="1"/>
                    </a:lnTo>
                    <a:lnTo>
                      <a:pt x="148" y="1"/>
                    </a:lnTo>
                    <a:lnTo>
                      <a:pt x="148" y="2"/>
                    </a:lnTo>
                    <a:lnTo>
                      <a:pt x="148" y="3"/>
                    </a:lnTo>
                    <a:lnTo>
                      <a:pt x="148" y="17"/>
                    </a:lnTo>
                    <a:lnTo>
                      <a:pt x="150" y="18"/>
                    </a:lnTo>
                    <a:lnTo>
                      <a:pt x="152" y="18"/>
                    </a:lnTo>
                    <a:lnTo>
                      <a:pt x="153" y="18"/>
                    </a:lnTo>
                    <a:lnTo>
                      <a:pt x="155" y="18"/>
                    </a:lnTo>
                    <a:lnTo>
                      <a:pt x="155" y="19"/>
                    </a:lnTo>
                    <a:lnTo>
                      <a:pt x="157" y="19"/>
                    </a:lnTo>
                    <a:lnTo>
                      <a:pt x="159" y="19"/>
                    </a:lnTo>
                    <a:lnTo>
                      <a:pt x="160" y="19"/>
                    </a:lnTo>
                    <a:lnTo>
                      <a:pt x="162" y="21"/>
                    </a:lnTo>
                    <a:lnTo>
                      <a:pt x="164" y="21"/>
                    </a:lnTo>
                    <a:lnTo>
                      <a:pt x="166" y="21"/>
                    </a:lnTo>
                    <a:lnTo>
                      <a:pt x="166" y="22"/>
                    </a:lnTo>
                    <a:lnTo>
                      <a:pt x="167" y="22"/>
                    </a:lnTo>
                    <a:lnTo>
                      <a:pt x="169" y="22"/>
                    </a:lnTo>
                    <a:lnTo>
                      <a:pt x="169" y="23"/>
                    </a:lnTo>
                    <a:lnTo>
                      <a:pt x="171" y="23"/>
                    </a:lnTo>
                    <a:lnTo>
                      <a:pt x="173" y="23"/>
                    </a:lnTo>
                    <a:lnTo>
                      <a:pt x="175" y="25"/>
                    </a:lnTo>
                    <a:lnTo>
                      <a:pt x="176" y="25"/>
                    </a:lnTo>
                    <a:lnTo>
                      <a:pt x="178" y="26"/>
                    </a:lnTo>
                    <a:lnTo>
                      <a:pt x="179" y="26"/>
                    </a:lnTo>
                    <a:lnTo>
                      <a:pt x="179" y="27"/>
                    </a:lnTo>
                    <a:lnTo>
                      <a:pt x="182" y="27"/>
                    </a:lnTo>
                    <a:lnTo>
                      <a:pt x="182" y="28"/>
                    </a:lnTo>
                    <a:lnTo>
                      <a:pt x="184" y="28"/>
                    </a:lnTo>
                    <a:lnTo>
                      <a:pt x="196" y="19"/>
                    </a:lnTo>
                    <a:lnTo>
                      <a:pt x="198" y="19"/>
                    </a:lnTo>
                    <a:lnTo>
                      <a:pt x="198" y="18"/>
                    </a:lnTo>
                    <a:lnTo>
                      <a:pt x="200" y="18"/>
                    </a:lnTo>
                    <a:lnTo>
                      <a:pt x="202" y="18"/>
                    </a:lnTo>
                    <a:lnTo>
                      <a:pt x="203" y="18"/>
                    </a:lnTo>
                    <a:lnTo>
                      <a:pt x="203" y="19"/>
                    </a:lnTo>
                    <a:lnTo>
                      <a:pt x="205" y="19"/>
                    </a:lnTo>
                    <a:lnTo>
                      <a:pt x="127" y="91"/>
                    </a:lnTo>
                    <a:lnTo>
                      <a:pt x="128" y="91"/>
                    </a:lnTo>
                    <a:lnTo>
                      <a:pt x="128" y="93"/>
                    </a:lnTo>
                    <a:lnTo>
                      <a:pt x="130" y="93"/>
                    </a:lnTo>
                    <a:lnTo>
                      <a:pt x="131" y="93"/>
                    </a:lnTo>
                    <a:lnTo>
                      <a:pt x="133" y="94"/>
                    </a:lnTo>
                    <a:lnTo>
                      <a:pt x="135" y="96"/>
                    </a:lnTo>
                    <a:lnTo>
                      <a:pt x="135" y="97"/>
                    </a:lnTo>
                    <a:lnTo>
                      <a:pt x="136" y="97"/>
                    </a:lnTo>
                    <a:lnTo>
                      <a:pt x="136" y="98"/>
                    </a:lnTo>
                    <a:lnTo>
                      <a:pt x="136" y="100"/>
                    </a:lnTo>
                    <a:lnTo>
                      <a:pt x="136" y="101"/>
                    </a:lnTo>
                    <a:lnTo>
                      <a:pt x="136" y="103"/>
                    </a:lnTo>
                    <a:lnTo>
                      <a:pt x="135" y="103"/>
                    </a:lnTo>
                    <a:lnTo>
                      <a:pt x="135" y="104"/>
                    </a:lnTo>
                    <a:lnTo>
                      <a:pt x="135" y="105"/>
                    </a:lnTo>
                    <a:lnTo>
                      <a:pt x="133" y="105"/>
                    </a:lnTo>
                    <a:lnTo>
                      <a:pt x="131" y="107"/>
                    </a:lnTo>
                    <a:lnTo>
                      <a:pt x="130" y="107"/>
                    </a:lnTo>
                    <a:lnTo>
                      <a:pt x="128" y="108"/>
                    </a:lnTo>
                    <a:lnTo>
                      <a:pt x="127" y="108"/>
                    </a:lnTo>
                    <a:lnTo>
                      <a:pt x="125" y="108"/>
                    </a:lnTo>
                    <a:lnTo>
                      <a:pt x="125" y="107"/>
                    </a:lnTo>
                    <a:lnTo>
                      <a:pt x="123" y="107"/>
                    </a:lnTo>
                    <a:lnTo>
                      <a:pt x="121" y="107"/>
                    </a:lnTo>
                    <a:lnTo>
                      <a:pt x="121" y="105"/>
                    </a:lnTo>
                    <a:lnTo>
                      <a:pt x="119" y="105"/>
                    </a:lnTo>
                    <a:lnTo>
                      <a:pt x="119" y="104"/>
                    </a:lnTo>
                    <a:lnTo>
                      <a:pt x="118" y="104"/>
                    </a:lnTo>
                    <a:lnTo>
                      <a:pt x="118" y="103"/>
                    </a:lnTo>
                    <a:lnTo>
                      <a:pt x="118" y="101"/>
                    </a:lnTo>
                    <a:lnTo>
                      <a:pt x="118" y="100"/>
                    </a:lnTo>
                    <a:lnTo>
                      <a:pt x="118" y="98"/>
                    </a:lnTo>
                    <a:lnTo>
                      <a:pt x="118" y="97"/>
                    </a:lnTo>
                    <a:lnTo>
                      <a:pt x="118" y="96"/>
                    </a:lnTo>
                    <a:lnTo>
                      <a:pt x="119" y="96"/>
                    </a:lnTo>
                    <a:lnTo>
                      <a:pt x="119" y="94"/>
                    </a:lnTo>
                    <a:lnTo>
                      <a:pt x="121" y="94"/>
                    </a:lnTo>
                    <a:lnTo>
                      <a:pt x="121" y="93"/>
                    </a:lnTo>
                    <a:lnTo>
                      <a:pt x="123" y="93"/>
                    </a:lnTo>
                    <a:lnTo>
                      <a:pt x="125" y="93"/>
                    </a:lnTo>
                    <a:lnTo>
                      <a:pt x="127" y="91"/>
                    </a:lnTo>
                    <a:lnTo>
                      <a:pt x="205" y="19"/>
                    </a:lnTo>
                  </a:path>
                </a:pathLst>
              </a:custGeom>
              <a:solidFill>
                <a:srgbClr val="FF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14" name="Freeform 40"/>
              <p:cNvSpPr>
                <a:spLocks/>
              </p:cNvSpPr>
              <p:nvPr/>
            </p:nvSpPr>
            <p:spPr bwMode="auto">
              <a:xfrm>
                <a:off x="1951" y="843"/>
                <a:ext cx="32" cy="25"/>
              </a:xfrm>
              <a:custGeom>
                <a:avLst/>
                <a:gdLst/>
                <a:ahLst/>
                <a:cxnLst>
                  <a:cxn ang="0">
                    <a:pos x="31" y="18"/>
                  </a:cxn>
                  <a:cxn ang="0">
                    <a:pos x="10" y="0"/>
                  </a:cxn>
                  <a:cxn ang="0">
                    <a:pos x="0" y="7"/>
                  </a:cxn>
                  <a:cxn ang="0">
                    <a:pos x="23" y="24"/>
                  </a:cxn>
                  <a:cxn ang="0">
                    <a:pos x="31" y="18"/>
                  </a:cxn>
                </a:cxnLst>
                <a:rect l="0" t="0" r="r" b="b"/>
                <a:pathLst>
                  <a:path w="32" h="25">
                    <a:moveTo>
                      <a:pt x="31" y="18"/>
                    </a:moveTo>
                    <a:lnTo>
                      <a:pt x="10" y="0"/>
                    </a:lnTo>
                    <a:lnTo>
                      <a:pt x="0" y="7"/>
                    </a:lnTo>
                    <a:lnTo>
                      <a:pt x="23" y="24"/>
                    </a:lnTo>
                    <a:lnTo>
                      <a:pt x="3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15" name="Freeform 41"/>
              <p:cNvSpPr>
                <a:spLocks/>
              </p:cNvSpPr>
              <p:nvPr/>
            </p:nvSpPr>
            <p:spPr bwMode="auto">
              <a:xfrm>
                <a:off x="1972" y="862"/>
                <a:ext cx="19" cy="19"/>
              </a:xfrm>
              <a:custGeom>
                <a:avLst/>
                <a:gdLst/>
                <a:ahLst/>
                <a:cxnLst>
                  <a:cxn ang="0">
                    <a:pos x="12" y="18"/>
                  </a:cxn>
                  <a:cxn ang="0">
                    <a:pos x="16" y="16"/>
                  </a:cxn>
                  <a:cxn ang="0">
                    <a:pos x="16" y="14"/>
                  </a:cxn>
                  <a:cxn ang="0">
                    <a:pos x="18" y="14"/>
                  </a:cxn>
                  <a:cxn ang="0">
                    <a:pos x="18" y="12"/>
                  </a:cxn>
                  <a:cxn ang="0">
                    <a:pos x="18" y="11"/>
                  </a:cxn>
                  <a:cxn ang="0">
                    <a:pos x="18" y="9"/>
                  </a:cxn>
                  <a:cxn ang="0">
                    <a:pos x="18" y="7"/>
                  </a:cxn>
                  <a:cxn ang="0">
                    <a:pos x="18" y="5"/>
                  </a:cxn>
                  <a:cxn ang="0">
                    <a:pos x="18" y="3"/>
                  </a:cxn>
                  <a:cxn ang="0">
                    <a:pos x="16" y="2"/>
                  </a:cxn>
                  <a:cxn ang="0">
                    <a:pos x="16" y="0"/>
                  </a:cxn>
                  <a:cxn ang="0">
                    <a:pos x="12" y="0"/>
                  </a:cxn>
                  <a:cxn ang="0">
                    <a:pos x="1" y="9"/>
                  </a:cxn>
                  <a:cxn ang="0">
                    <a:pos x="0" y="9"/>
                  </a:cxn>
                  <a:cxn ang="0">
                    <a:pos x="0" y="7"/>
                  </a:cxn>
                  <a:cxn ang="0">
                    <a:pos x="1" y="7"/>
                  </a:cxn>
                  <a:cxn ang="0">
                    <a:pos x="12" y="18"/>
                  </a:cxn>
                </a:cxnLst>
                <a:rect l="0" t="0" r="r" b="b"/>
                <a:pathLst>
                  <a:path w="19" h="19">
                    <a:moveTo>
                      <a:pt x="12" y="18"/>
                    </a:moveTo>
                    <a:lnTo>
                      <a:pt x="16" y="16"/>
                    </a:lnTo>
                    <a:lnTo>
                      <a:pt x="16" y="14"/>
                    </a:lnTo>
                    <a:lnTo>
                      <a:pt x="18" y="14"/>
                    </a:lnTo>
                    <a:lnTo>
                      <a:pt x="18" y="12"/>
                    </a:lnTo>
                    <a:lnTo>
                      <a:pt x="18" y="11"/>
                    </a:lnTo>
                    <a:lnTo>
                      <a:pt x="18" y="9"/>
                    </a:lnTo>
                    <a:lnTo>
                      <a:pt x="18" y="7"/>
                    </a:lnTo>
                    <a:lnTo>
                      <a:pt x="18" y="5"/>
                    </a:lnTo>
                    <a:lnTo>
                      <a:pt x="18" y="3"/>
                    </a:lnTo>
                    <a:lnTo>
                      <a:pt x="16" y="2"/>
                    </a:lnTo>
                    <a:lnTo>
                      <a:pt x="16" y="0"/>
                    </a:lnTo>
                    <a:lnTo>
                      <a:pt x="12" y="0"/>
                    </a:lnTo>
                    <a:lnTo>
                      <a:pt x="1" y="9"/>
                    </a:lnTo>
                    <a:lnTo>
                      <a:pt x="0" y="9"/>
                    </a:lnTo>
                    <a:lnTo>
                      <a:pt x="0" y="7"/>
                    </a:lnTo>
                    <a:lnTo>
                      <a:pt x="1"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16" name="Freeform 42"/>
              <p:cNvSpPr>
                <a:spLocks/>
              </p:cNvSpPr>
              <p:nvPr/>
            </p:nvSpPr>
            <p:spPr bwMode="auto">
              <a:xfrm>
                <a:off x="1956" y="869"/>
                <a:ext cx="27" cy="19"/>
              </a:xfrm>
              <a:custGeom>
                <a:avLst/>
                <a:gdLst/>
                <a:ahLst/>
                <a:cxnLst>
                  <a:cxn ang="0">
                    <a:pos x="13" y="11"/>
                  </a:cxn>
                  <a:cxn ang="0">
                    <a:pos x="13" y="18"/>
                  </a:cxn>
                  <a:cxn ang="0">
                    <a:pos x="26" y="7"/>
                  </a:cxn>
                  <a:cxn ang="0">
                    <a:pos x="17" y="0"/>
                  </a:cxn>
                  <a:cxn ang="0">
                    <a:pos x="3" y="10"/>
                  </a:cxn>
                  <a:cxn ang="0">
                    <a:pos x="3" y="17"/>
                  </a:cxn>
                  <a:cxn ang="0">
                    <a:pos x="3" y="10"/>
                  </a:cxn>
                  <a:cxn ang="0">
                    <a:pos x="0" y="14"/>
                  </a:cxn>
                  <a:cxn ang="0">
                    <a:pos x="3" y="17"/>
                  </a:cxn>
                  <a:cxn ang="0">
                    <a:pos x="13" y="11"/>
                  </a:cxn>
                </a:cxnLst>
                <a:rect l="0" t="0" r="r" b="b"/>
                <a:pathLst>
                  <a:path w="27" h="19">
                    <a:moveTo>
                      <a:pt x="13" y="11"/>
                    </a:moveTo>
                    <a:lnTo>
                      <a:pt x="13" y="18"/>
                    </a:lnTo>
                    <a:lnTo>
                      <a:pt x="26" y="7"/>
                    </a:lnTo>
                    <a:lnTo>
                      <a:pt x="17" y="0"/>
                    </a:lnTo>
                    <a:lnTo>
                      <a:pt x="3" y="10"/>
                    </a:lnTo>
                    <a:lnTo>
                      <a:pt x="3" y="17"/>
                    </a:lnTo>
                    <a:lnTo>
                      <a:pt x="3" y="10"/>
                    </a:lnTo>
                    <a:lnTo>
                      <a:pt x="0" y="14"/>
                    </a:lnTo>
                    <a:lnTo>
                      <a:pt x="3" y="17"/>
                    </a:lnTo>
                    <a:lnTo>
                      <a:pt x="13"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17" name="Freeform 43"/>
              <p:cNvSpPr>
                <a:spLocks/>
              </p:cNvSpPr>
              <p:nvPr/>
            </p:nvSpPr>
            <p:spPr bwMode="auto">
              <a:xfrm>
                <a:off x="1960" y="883"/>
                <a:ext cx="28" cy="36"/>
              </a:xfrm>
              <a:custGeom>
                <a:avLst/>
                <a:gdLst/>
                <a:ahLst/>
                <a:cxnLst>
                  <a:cxn ang="0">
                    <a:pos x="20" y="26"/>
                  </a:cxn>
                  <a:cxn ang="0">
                    <a:pos x="27" y="30"/>
                  </a:cxn>
                  <a:cxn ang="0">
                    <a:pos x="27" y="28"/>
                  </a:cxn>
                  <a:cxn ang="0">
                    <a:pos x="27" y="27"/>
                  </a:cxn>
                  <a:cxn ang="0">
                    <a:pos x="25" y="26"/>
                  </a:cxn>
                  <a:cxn ang="0">
                    <a:pos x="25" y="24"/>
                  </a:cxn>
                  <a:cxn ang="0">
                    <a:pos x="25" y="23"/>
                  </a:cxn>
                  <a:cxn ang="0">
                    <a:pos x="25" y="21"/>
                  </a:cxn>
                  <a:cxn ang="0">
                    <a:pos x="24" y="21"/>
                  </a:cxn>
                  <a:cxn ang="0">
                    <a:pos x="24" y="20"/>
                  </a:cxn>
                  <a:cxn ang="0">
                    <a:pos x="24" y="19"/>
                  </a:cxn>
                  <a:cxn ang="0">
                    <a:pos x="24" y="18"/>
                  </a:cxn>
                  <a:cxn ang="0">
                    <a:pos x="21" y="18"/>
                  </a:cxn>
                  <a:cxn ang="0">
                    <a:pos x="21" y="17"/>
                  </a:cxn>
                  <a:cxn ang="0">
                    <a:pos x="21" y="15"/>
                  </a:cxn>
                  <a:cxn ang="0">
                    <a:pos x="20" y="15"/>
                  </a:cxn>
                  <a:cxn ang="0">
                    <a:pos x="20" y="14"/>
                  </a:cxn>
                  <a:cxn ang="0">
                    <a:pos x="20" y="12"/>
                  </a:cxn>
                  <a:cxn ang="0">
                    <a:pos x="20" y="11"/>
                  </a:cxn>
                  <a:cxn ang="0">
                    <a:pos x="18" y="11"/>
                  </a:cxn>
                  <a:cxn ang="0">
                    <a:pos x="18" y="10"/>
                  </a:cxn>
                  <a:cxn ang="0">
                    <a:pos x="18" y="8"/>
                  </a:cxn>
                  <a:cxn ang="0">
                    <a:pos x="16" y="8"/>
                  </a:cxn>
                  <a:cxn ang="0">
                    <a:pos x="16" y="7"/>
                  </a:cxn>
                  <a:cxn ang="0">
                    <a:pos x="16" y="6"/>
                  </a:cxn>
                  <a:cxn ang="0">
                    <a:pos x="15" y="6"/>
                  </a:cxn>
                  <a:cxn ang="0">
                    <a:pos x="15" y="4"/>
                  </a:cxn>
                  <a:cxn ang="0">
                    <a:pos x="13" y="3"/>
                  </a:cxn>
                  <a:cxn ang="0">
                    <a:pos x="13" y="2"/>
                  </a:cxn>
                  <a:cxn ang="0">
                    <a:pos x="11" y="1"/>
                  </a:cxn>
                  <a:cxn ang="0">
                    <a:pos x="9" y="0"/>
                  </a:cxn>
                  <a:cxn ang="0">
                    <a:pos x="0" y="4"/>
                  </a:cxn>
                  <a:cxn ang="0">
                    <a:pos x="0" y="6"/>
                  </a:cxn>
                  <a:cxn ang="0">
                    <a:pos x="1" y="7"/>
                  </a:cxn>
                  <a:cxn ang="0">
                    <a:pos x="1" y="8"/>
                  </a:cxn>
                  <a:cxn ang="0">
                    <a:pos x="3" y="8"/>
                  </a:cxn>
                  <a:cxn ang="0">
                    <a:pos x="3" y="10"/>
                  </a:cxn>
                  <a:cxn ang="0">
                    <a:pos x="4" y="11"/>
                  </a:cxn>
                  <a:cxn ang="0">
                    <a:pos x="4" y="12"/>
                  </a:cxn>
                  <a:cxn ang="0">
                    <a:pos x="4" y="14"/>
                  </a:cxn>
                  <a:cxn ang="0">
                    <a:pos x="6" y="14"/>
                  </a:cxn>
                  <a:cxn ang="0">
                    <a:pos x="6" y="15"/>
                  </a:cxn>
                  <a:cxn ang="0">
                    <a:pos x="6" y="17"/>
                  </a:cxn>
                  <a:cxn ang="0">
                    <a:pos x="8" y="17"/>
                  </a:cxn>
                  <a:cxn ang="0">
                    <a:pos x="8" y="18"/>
                  </a:cxn>
                  <a:cxn ang="0">
                    <a:pos x="8" y="19"/>
                  </a:cxn>
                  <a:cxn ang="0">
                    <a:pos x="9" y="20"/>
                  </a:cxn>
                  <a:cxn ang="0">
                    <a:pos x="9" y="21"/>
                  </a:cxn>
                  <a:cxn ang="0">
                    <a:pos x="9" y="23"/>
                  </a:cxn>
                  <a:cxn ang="0">
                    <a:pos x="11" y="23"/>
                  </a:cxn>
                  <a:cxn ang="0">
                    <a:pos x="11" y="24"/>
                  </a:cxn>
                  <a:cxn ang="0">
                    <a:pos x="11" y="26"/>
                  </a:cxn>
                  <a:cxn ang="0">
                    <a:pos x="11" y="27"/>
                  </a:cxn>
                  <a:cxn ang="0">
                    <a:pos x="13" y="28"/>
                  </a:cxn>
                  <a:cxn ang="0">
                    <a:pos x="13" y="30"/>
                  </a:cxn>
                  <a:cxn ang="0">
                    <a:pos x="13" y="31"/>
                  </a:cxn>
                  <a:cxn ang="0">
                    <a:pos x="20" y="35"/>
                  </a:cxn>
                  <a:cxn ang="0">
                    <a:pos x="13" y="31"/>
                  </a:cxn>
                  <a:cxn ang="0">
                    <a:pos x="15" y="35"/>
                  </a:cxn>
                  <a:cxn ang="0">
                    <a:pos x="20" y="35"/>
                  </a:cxn>
                  <a:cxn ang="0">
                    <a:pos x="20" y="26"/>
                  </a:cxn>
                </a:cxnLst>
                <a:rect l="0" t="0" r="r" b="b"/>
                <a:pathLst>
                  <a:path w="28" h="36">
                    <a:moveTo>
                      <a:pt x="20" y="26"/>
                    </a:moveTo>
                    <a:lnTo>
                      <a:pt x="27" y="30"/>
                    </a:lnTo>
                    <a:lnTo>
                      <a:pt x="27" y="28"/>
                    </a:lnTo>
                    <a:lnTo>
                      <a:pt x="27" y="27"/>
                    </a:lnTo>
                    <a:lnTo>
                      <a:pt x="25" y="26"/>
                    </a:lnTo>
                    <a:lnTo>
                      <a:pt x="25" y="24"/>
                    </a:lnTo>
                    <a:lnTo>
                      <a:pt x="25" y="23"/>
                    </a:lnTo>
                    <a:lnTo>
                      <a:pt x="25" y="21"/>
                    </a:lnTo>
                    <a:lnTo>
                      <a:pt x="24" y="21"/>
                    </a:lnTo>
                    <a:lnTo>
                      <a:pt x="24" y="20"/>
                    </a:lnTo>
                    <a:lnTo>
                      <a:pt x="24" y="19"/>
                    </a:lnTo>
                    <a:lnTo>
                      <a:pt x="24" y="18"/>
                    </a:lnTo>
                    <a:lnTo>
                      <a:pt x="21" y="18"/>
                    </a:lnTo>
                    <a:lnTo>
                      <a:pt x="21" y="17"/>
                    </a:lnTo>
                    <a:lnTo>
                      <a:pt x="21" y="15"/>
                    </a:lnTo>
                    <a:lnTo>
                      <a:pt x="20" y="15"/>
                    </a:lnTo>
                    <a:lnTo>
                      <a:pt x="20" y="14"/>
                    </a:lnTo>
                    <a:lnTo>
                      <a:pt x="20" y="12"/>
                    </a:lnTo>
                    <a:lnTo>
                      <a:pt x="20" y="11"/>
                    </a:lnTo>
                    <a:lnTo>
                      <a:pt x="18" y="11"/>
                    </a:lnTo>
                    <a:lnTo>
                      <a:pt x="18" y="10"/>
                    </a:lnTo>
                    <a:lnTo>
                      <a:pt x="18" y="8"/>
                    </a:lnTo>
                    <a:lnTo>
                      <a:pt x="16" y="8"/>
                    </a:lnTo>
                    <a:lnTo>
                      <a:pt x="16" y="7"/>
                    </a:lnTo>
                    <a:lnTo>
                      <a:pt x="16" y="6"/>
                    </a:lnTo>
                    <a:lnTo>
                      <a:pt x="15" y="6"/>
                    </a:lnTo>
                    <a:lnTo>
                      <a:pt x="15" y="4"/>
                    </a:lnTo>
                    <a:lnTo>
                      <a:pt x="13" y="3"/>
                    </a:lnTo>
                    <a:lnTo>
                      <a:pt x="13" y="2"/>
                    </a:lnTo>
                    <a:lnTo>
                      <a:pt x="11" y="1"/>
                    </a:lnTo>
                    <a:lnTo>
                      <a:pt x="9" y="0"/>
                    </a:lnTo>
                    <a:lnTo>
                      <a:pt x="0" y="4"/>
                    </a:lnTo>
                    <a:lnTo>
                      <a:pt x="0" y="6"/>
                    </a:lnTo>
                    <a:lnTo>
                      <a:pt x="1" y="7"/>
                    </a:lnTo>
                    <a:lnTo>
                      <a:pt x="1" y="8"/>
                    </a:lnTo>
                    <a:lnTo>
                      <a:pt x="3" y="8"/>
                    </a:lnTo>
                    <a:lnTo>
                      <a:pt x="3" y="10"/>
                    </a:lnTo>
                    <a:lnTo>
                      <a:pt x="4" y="11"/>
                    </a:lnTo>
                    <a:lnTo>
                      <a:pt x="4" y="12"/>
                    </a:lnTo>
                    <a:lnTo>
                      <a:pt x="4" y="14"/>
                    </a:lnTo>
                    <a:lnTo>
                      <a:pt x="6" y="14"/>
                    </a:lnTo>
                    <a:lnTo>
                      <a:pt x="6" y="15"/>
                    </a:lnTo>
                    <a:lnTo>
                      <a:pt x="6" y="17"/>
                    </a:lnTo>
                    <a:lnTo>
                      <a:pt x="8" y="17"/>
                    </a:lnTo>
                    <a:lnTo>
                      <a:pt x="8" y="18"/>
                    </a:lnTo>
                    <a:lnTo>
                      <a:pt x="8" y="19"/>
                    </a:lnTo>
                    <a:lnTo>
                      <a:pt x="9" y="20"/>
                    </a:lnTo>
                    <a:lnTo>
                      <a:pt x="9" y="21"/>
                    </a:lnTo>
                    <a:lnTo>
                      <a:pt x="9" y="23"/>
                    </a:lnTo>
                    <a:lnTo>
                      <a:pt x="11" y="23"/>
                    </a:lnTo>
                    <a:lnTo>
                      <a:pt x="11" y="24"/>
                    </a:lnTo>
                    <a:lnTo>
                      <a:pt x="11" y="26"/>
                    </a:lnTo>
                    <a:lnTo>
                      <a:pt x="11" y="27"/>
                    </a:lnTo>
                    <a:lnTo>
                      <a:pt x="13" y="28"/>
                    </a:lnTo>
                    <a:lnTo>
                      <a:pt x="13" y="30"/>
                    </a:lnTo>
                    <a:lnTo>
                      <a:pt x="13" y="31"/>
                    </a:lnTo>
                    <a:lnTo>
                      <a:pt x="20" y="35"/>
                    </a:lnTo>
                    <a:lnTo>
                      <a:pt x="13" y="31"/>
                    </a:lnTo>
                    <a:lnTo>
                      <a:pt x="15" y="35"/>
                    </a:lnTo>
                    <a:lnTo>
                      <a:pt x="20" y="35"/>
                    </a:lnTo>
                    <a:lnTo>
                      <a:pt x="20" y="2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18" name="Freeform 44"/>
              <p:cNvSpPr>
                <a:spLocks/>
              </p:cNvSpPr>
              <p:nvPr/>
            </p:nvSpPr>
            <p:spPr bwMode="auto">
              <a:xfrm>
                <a:off x="1981" y="908"/>
                <a:ext cx="19" cy="19"/>
              </a:xfrm>
              <a:custGeom>
                <a:avLst/>
                <a:gdLst/>
                <a:ahLst/>
                <a:cxnLst>
                  <a:cxn ang="0">
                    <a:pos x="18" y="0"/>
                  </a:cxn>
                  <a:cxn ang="0">
                    <a:pos x="0" y="2"/>
                  </a:cxn>
                  <a:cxn ang="0">
                    <a:pos x="0" y="18"/>
                  </a:cxn>
                  <a:cxn ang="0">
                    <a:pos x="18" y="18"/>
                  </a:cxn>
                  <a:cxn ang="0">
                    <a:pos x="18" y="0"/>
                  </a:cxn>
                </a:cxnLst>
                <a:rect l="0" t="0" r="r" b="b"/>
                <a:pathLst>
                  <a:path w="19" h="19">
                    <a:moveTo>
                      <a:pt x="18" y="0"/>
                    </a:moveTo>
                    <a:lnTo>
                      <a:pt x="0" y="2"/>
                    </a:lnTo>
                    <a:lnTo>
                      <a:pt x="0" y="18"/>
                    </a:lnTo>
                    <a:lnTo>
                      <a:pt x="18" y="18"/>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19" name="Freeform 45"/>
              <p:cNvSpPr>
                <a:spLocks/>
              </p:cNvSpPr>
              <p:nvPr/>
            </p:nvSpPr>
            <p:spPr bwMode="auto">
              <a:xfrm>
                <a:off x="1996" y="906"/>
                <a:ext cx="19" cy="19"/>
              </a:xfrm>
              <a:custGeom>
                <a:avLst/>
                <a:gdLst/>
                <a:ahLst/>
                <a:cxnLst>
                  <a:cxn ang="0">
                    <a:pos x="18" y="15"/>
                  </a:cxn>
                  <a:cxn ang="0">
                    <a:pos x="18" y="13"/>
                  </a:cxn>
                  <a:cxn ang="0">
                    <a:pos x="18" y="10"/>
                  </a:cxn>
                  <a:cxn ang="0">
                    <a:pos x="18" y="9"/>
                  </a:cxn>
                  <a:cxn ang="0">
                    <a:pos x="16" y="9"/>
                  </a:cxn>
                  <a:cxn ang="0">
                    <a:pos x="16" y="6"/>
                  </a:cxn>
                  <a:cxn ang="0">
                    <a:pos x="12" y="6"/>
                  </a:cxn>
                  <a:cxn ang="0">
                    <a:pos x="12" y="4"/>
                  </a:cxn>
                  <a:cxn ang="0">
                    <a:pos x="11" y="4"/>
                  </a:cxn>
                  <a:cxn ang="0">
                    <a:pos x="11" y="2"/>
                  </a:cxn>
                  <a:cxn ang="0">
                    <a:pos x="8" y="2"/>
                  </a:cxn>
                  <a:cxn ang="0">
                    <a:pos x="6" y="2"/>
                  </a:cxn>
                  <a:cxn ang="0">
                    <a:pos x="4" y="2"/>
                  </a:cxn>
                  <a:cxn ang="0">
                    <a:pos x="4" y="0"/>
                  </a:cxn>
                  <a:cxn ang="0">
                    <a:pos x="1" y="0"/>
                  </a:cxn>
                  <a:cxn ang="0">
                    <a:pos x="1" y="18"/>
                  </a:cxn>
                  <a:cxn ang="0">
                    <a:pos x="0" y="18"/>
                  </a:cxn>
                  <a:cxn ang="0">
                    <a:pos x="0" y="15"/>
                  </a:cxn>
                  <a:cxn ang="0">
                    <a:pos x="18" y="15"/>
                  </a:cxn>
                </a:cxnLst>
                <a:rect l="0" t="0" r="r" b="b"/>
                <a:pathLst>
                  <a:path w="19" h="19">
                    <a:moveTo>
                      <a:pt x="18" y="15"/>
                    </a:moveTo>
                    <a:lnTo>
                      <a:pt x="18" y="13"/>
                    </a:lnTo>
                    <a:lnTo>
                      <a:pt x="18" y="10"/>
                    </a:lnTo>
                    <a:lnTo>
                      <a:pt x="18" y="9"/>
                    </a:lnTo>
                    <a:lnTo>
                      <a:pt x="16" y="9"/>
                    </a:lnTo>
                    <a:lnTo>
                      <a:pt x="16" y="6"/>
                    </a:lnTo>
                    <a:lnTo>
                      <a:pt x="12" y="6"/>
                    </a:lnTo>
                    <a:lnTo>
                      <a:pt x="12" y="4"/>
                    </a:lnTo>
                    <a:lnTo>
                      <a:pt x="11" y="4"/>
                    </a:lnTo>
                    <a:lnTo>
                      <a:pt x="11" y="2"/>
                    </a:lnTo>
                    <a:lnTo>
                      <a:pt x="8" y="2"/>
                    </a:lnTo>
                    <a:lnTo>
                      <a:pt x="6" y="2"/>
                    </a:lnTo>
                    <a:lnTo>
                      <a:pt x="4" y="2"/>
                    </a:lnTo>
                    <a:lnTo>
                      <a:pt x="4" y="0"/>
                    </a:lnTo>
                    <a:lnTo>
                      <a:pt x="1" y="0"/>
                    </a:lnTo>
                    <a:lnTo>
                      <a:pt x="1" y="18"/>
                    </a:lnTo>
                    <a:lnTo>
                      <a:pt x="0" y="18"/>
                    </a:lnTo>
                    <a:lnTo>
                      <a:pt x="0" y="15"/>
                    </a:lnTo>
                    <a:lnTo>
                      <a:pt x="18"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20" name="Freeform 46"/>
              <p:cNvSpPr>
                <a:spLocks/>
              </p:cNvSpPr>
              <p:nvPr/>
            </p:nvSpPr>
            <p:spPr bwMode="auto">
              <a:xfrm>
                <a:off x="1996" y="921"/>
                <a:ext cx="19" cy="26"/>
              </a:xfrm>
              <a:custGeom>
                <a:avLst/>
                <a:gdLst/>
                <a:ahLst/>
                <a:cxnLst>
                  <a:cxn ang="0">
                    <a:pos x="18" y="25"/>
                  </a:cxn>
                  <a:cxn ang="0">
                    <a:pos x="18" y="0"/>
                  </a:cxn>
                  <a:cxn ang="0">
                    <a:pos x="0" y="0"/>
                  </a:cxn>
                  <a:cxn ang="0">
                    <a:pos x="0" y="25"/>
                  </a:cxn>
                  <a:cxn ang="0">
                    <a:pos x="18" y="25"/>
                  </a:cxn>
                </a:cxnLst>
                <a:rect l="0" t="0" r="r" b="b"/>
                <a:pathLst>
                  <a:path w="19" h="26">
                    <a:moveTo>
                      <a:pt x="18" y="25"/>
                    </a:moveTo>
                    <a:lnTo>
                      <a:pt x="18" y="0"/>
                    </a:lnTo>
                    <a:lnTo>
                      <a:pt x="0" y="0"/>
                    </a:lnTo>
                    <a:lnTo>
                      <a:pt x="0" y="25"/>
                    </a:lnTo>
                    <a:lnTo>
                      <a:pt x="18" y="2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21" name="Freeform 47"/>
              <p:cNvSpPr>
                <a:spLocks/>
              </p:cNvSpPr>
              <p:nvPr/>
            </p:nvSpPr>
            <p:spPr bwMode="auto">
              <a:xfrm>
                <a:off x="1996" y="942"/>
                <a:ext cx="19" cy="19"/>
              </a:xfrm>
              <a:custGeom>
                <a:avLst/>
                <a:gdLst/>
                <a:ahLst/>
                <a:cxnLst>
                  <a:cxn ang="0">
                    <a:pos x="1" y="18"/>
                  </a:cxn>
                  <a:cxn ang="0">
                    <a:pos x="4" y="18"/>
                  </a:cxn>
                  <a:cxn ang="0">
                    <a:pos x="6" y="18"/>
                  </a:cxn>
                  <a:cxn ang="0">
                    <a:pos x="6" y="15"/>
                  </a:cxn>
                  <a:cxn ang="0">
                    <a:pos x="8" y="15"/>
                  </a:cxn>
                  <a:cxn ang="0">
                    <a:pos x="11" y="15"/>
                  </a:cxn>
                  <a:cxn ang="0">
                    <a:pos x="11" y="13"/>
                  </a:cxn>
                  <a:cxn ang="0">
                    <a:pos x="12" y="13"/>
                  </a:cxn>
                  <a:cxn ang="0">
                    <a:pos x="12" y="11"/>
                  </a:cxn>
                  <a:cxn ang="0">
                    <a:pos x="16" y="11"/>
                  </a:cxn>
                  <a:cxn ang="0">
                    <a:pos x="16" y="8"/>
                  </a:cxn>
                  <a:cxn ang="0">
                    <a:pos x="18" y="8"/>
                  </a:cxn>
                  <a:cxn ang="0">
                    <a:pos x="18" y="6"/>
                  </a:cxn>
                  <a:cxn ang="0">
                    <a:pos x="18" y="3"/>
                  </a:cxn>
                  <a:cxn ang="0">
                    <a:pos x="18" y="2"/>
                  </a:cxn>
                  <a:cxn ang="0">
                    <a:pos x="0" y="2"/>
                  </a:cxn>
                  <a:cxn ang="0">
                    <a:pos x="0" y="0"/>
                  </a:cxn>
                  <a:cxn ang="0">
                    <a:pos x="1" y="0"/>
                  </a:cxn>
                  <a:cxn ang="0">
                    <a:pos x="1" y="18"/>
                  </a:cxn>
                </a:cxnLst>
                <a:rect l="0" t="0" r="r" b="b"/>
                <a:pathLst>
                  <a:path w="19" h="19">
                    <a:moveTo>
                      <a:pt x="1" y="18"/>
                    </a:moveTo>
                    <a:lnTo>
                      <a:pt x="4" y="18"/>
                    </a:lnTo>
                    <a:lnTo>
                      <a:pt x="6" y="18"/>
                    </a:lnTo>
                    <a:lnTo>
                      <a:pt x="6" y="15"/>
                    </a:lnTo>
                    <a:lnTo>
                      <a:pt x="8" y="15"/>
                    </a:lnTo>
                    <a:lnTo>
                      <a:pt x="11" y="15"/>
                    </a:lnTo>
                    <a:lnTo>
                      <a:pt x="11" y="13"/>
                    </a:lnTo>
                    <a:lnTo>
                      <a:pt x="12" y="13"/>
                    </a:lnTo>
                    <a:lnTo>
                      <a:pt x="12" y="11"/>
                    </a:lnTo>
                    <a:lnTo>
                      <a:pt x="16" y="11"/>
                    </a:lnTo>
                    <a:lnTo>
                      <a:pt x="16" y="8"/>
                    </a:lnTo>
                    <a:lnTo>
                      <a:pt x="18" y="8"/>
                    </a:lnTo>
                    <a:lnTo>
                      <a:pt x="18" y="6"/>
                    </a:lnTo>
                    <a:lnTo>
                      <a:pt x="18" y="3"/>
                    </a:lnTo>
                    <a:lnTo>
                      <a:pt x="18" y="2"/>
                    </a:lnTo>
                    <a:lnTo>
                      <a:pt x="0" y="2"/>
                    </a:lnTo>
                    <a:lnTo>
                      <a:pt x="0" y="0"/>
                    </a:lnTo>
                    <a:lnTo>
                      <a:pt x="1" y="0"/>
                    </a:lnTo>
                    <a:lnTo>
                      <a:pt x="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22" name="Freeform 48"/>
              <p:cNvSpPr>
                <a:spLocks/>
              </p:cNvSpPr>
              <p:nvPr/>
            </p:nvSpPr>
            <p:spPr bwMode="auto">
              <a:xfrm>
                <a:off x="1973" y="942"/>
                <a:ext cx="25" cy="19"/>
              </a:xfrm>
              <a:custGeom>
                <a:avLst/>
                <a:gdLst/>
                <a:ahLst/>
                <a:cxnLst>
                  <a:cxn ang="0">
                    <a:pos x="14" y="11"/>
                  </a:cxn>
                  <a:cxn ang="0">
                    <a:pos x="6" y="18"/>
                  </a:cxn>
                  <a:cxn ang="0">
                    <a:pos x="24" y="18"/>
                  </a:cxn>
                  <a:cxn ang="0">
                    <a:pos x="24" y="0"/>
                  </a:cxn>
                  <a:cxn ang="0">
                    <a:pos x="6" y="0"/>
                  </a:cxn>
                  <a:cxn ang="0">
                    <a:pos x="0" y="6"/>
                  </a:cxn>
                  <a:cxn ang="0">
                    <a:pos x="6" y="0"/>
                  </a:cxn>
                  <a:cxn ang="0">
                    <a:pos x="1" y="0"/>
                  </a:cxn>
                  <a:cxn ang="0">
                    <a:pos x="0" y="6"/>
                  </a:cxn>
                  <a:cxn ang="0">
                    <a:pos x="14" y="11"/>
                  </a:cxn>
                </a:cxnLst>
                <a:rect l="0" t="0" r="r" b="b"/>
                <a:pathLst>
                  <a:path w="25" h="19">
                    <a:moveTo>
                      <a:pt x="14" y="11"/>
                    </a:moveTo>
                    <a:lnTo>
                      <a:pt x="6" y="18"/>
                    </a:lnTo>
                    <a:lnTo>
                      <a:pt x="24" y="18"/>
                    </a:lnTo>
                    <a:lnTo>
                      <a:pt x="24" y="0"/>
                    </a:lnTo>
                    <a:lnTo>
                      <a:pt x="6" y="0"/>
                    </a:lnTo>
                    <a:lnTo>
                      <a:pt x="0" y="6"/>
                    </a:lnTo>
                    <a:lnTo>
                      <a:pt x="6" y="0"/>
                    </a:lnTo>
                    <a:lnTo>
                      <a:pt x="1" y="0"/>
                    </a:lnTo>
                    <a:lnTo>
                      <a:pt x="0" y="6"/>
                    </a:lnTo>
                    <a:lnTo>
                      <a:pt x="14"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23" name="Freeform 49"/>
              <p:cNvSpPr>
                <a:spLocks/>
              </p:cNvSpPr>
              <p:nvPr/>
            </p:nvSpPr>
            <p:spPr bwMode="auto">
              <a:xfrm>
                <a:off x="1956" y="950"/>
                <a:ext cx="32" cy="35"/>
              </a:xfrm>
              <a:custGeom>
                <a:avLst/>
                <a:gdLst/>
                <a:ahLst/>
                <a:cxnLst>
                  <a:cxn ang="0">
                    <a:pos x="13" y="25"/>
                  </a:cxn>
                  <a:cxn ang="0">
                    <a:pos x="13" y="33"/>
                  </a:cxn>
                  <a:cxn ang="0">
                    <a:pos x="16" y="33"/>
                  </a:cxn>
                  <a:cxn ang="0">
                    <a:pos x="16" y="31"/>
                  </a:cxn>
                  <a:cxn ang="0">
                    <a:pos x="16" y="30"/>
                  </a:cxn>
                  <a:cxn ang="0">
                    <a:pos x="16" y="28"/>
                  </a:cxn>
                  <a:cxn ang="0">
                    <a:pos x="18" y="27"/>
                  </a:cxn>
                  <a:cxn ang="0">
                    <a:pos x="20" y="25"/>
                  </a:cxn>
                  <a:cxn ang="0">
                    <a:pos x="20" y="24"/>
                  </a:cxn>
                  <a:cxn ang="0">
                    <a:pos x="22" y="23"/>
                  </a:cxn>
                  <a:cxn ang="0">
                    <a:pos x="22" y="21"/>
                  </a:cxn>
                  <a:cxn ang="0">
                    <a:pos x="24" y="20"/>
                  </a:cxn>
                  <a:cxn ang="0">
                    <a:pos x="24" y="18"/>
                  </a:cxn>
                  <a:cxn ang="0">
                    <a:pos x="24" y="17"/>
                  </a:cxn>
                  <a:cxn ang="0">
                    <a:pos x="25" y="17"/>
                  </a:cxn>
                  <a:cxn ang="0">
                    <a:pos x="25" y="16"/>
                  </a:cxn>
                  <a:cxn ang="0">
                    <a:pos x="25" y="15"/>
                  </a:cxn>
                  <a:cxn ang="0">
                    <a:pos x="27" y="13"/>
                  </a:cxn>
                  <a:cxn ang="0">
                    <a:pos x="27" y="12"/>
                  </a:cxn>
                  <a:cxn ang="0">
                    <a:pos x="27" y="11"/>
                  </a:cxn>
                  <a:cxn ang="0">
                    <a:pos x="29" y="9"/>
                  </a:cxn>
                  <a:cxn ang="0">
                    <a:pos x="29" y="8"/>
                  </a:cxn>
                  <a:cxn ang="0">
                    <a:pos x="29" y="7"/>
                  </a:cxn>
                  <a:cxn ang="0">
                    <a:pos x="29" y="5"/>
                  </a:cxn>
                  <a:cxn ang="0">
                    <a:pos x="31" y="4"/>
                  </a:cxn>
                  <a:cxn ang="0">
                    <a:pos x="31" y="2"/>
                  </a:cxn>
                  <a:cxn ang="0">
                    <a:pos x="16" y="0"/>
                  </a:cxn>
                  <a:cxn ang="0">
                    <a:pos x="16" y="1"/>
                  </a:cxn>
                  <a:cxn ang="0">
                    <a:pos x="16" y="2"/>
                  </a:cxn>
                  <a:cxn ang="0">
                    <a:pos x="16" y="4"/>
                  </a:cxn>
                  <a:cxn ang="0">
                    <a:pos x="16" y="4"/>
                  </a:cxn>
                  <a:cxn ang="0">
                    <a:pos x="16" y="5"/>
                  </a:cxn>
                  <a:cxn ang="0">
                    <a:pos x="16" y="7"/>
                  </a:cxn>
                  <a:cxn ang="0">
                    <a:pos x="16" y="8"/>
                  </a:cxn>
                  <a:cxn ang="0">
                    <a:pos x="13" y="9"/>
                  </a:cxn>
                  <a:cxn ang="0">
                    <a:pos x="13" y="11"/>
                  </a:cxn>
                  <a:cxn ang="0">
                    <a:pos x="12" y="12"/>
                  </a:cxn>
                  <a:cxn ang="0">
                    <a:pos x="12" y="13"/>
                  </a:cxn>
                  <a:cxn ang="0">
                    <a:pos x="12" y="15"/>
                  </a:cxn>
                  <a:cxn ang="0">
                    <a:pos x="10" y="16"/>
                  </a:cxn>
                  <a:cxn ang="0">
                    <a:pos x="10" y="17"/>
                  </a:cxn>
                  <a:cxn ang="0">
                    <a:pos x="8" y="18"/>
                  </a:cxn>
                  <a:cxn ang="0">
                    <a:pos x="8" y="20"/>
                  </a:cxn>
                  <a:cxn ang="0">
                    <a:pos x="7" y="21"/>
                  </a:cxn>
                  <a:cxn ang="0">
                    <a:pos x="7" y="23"/>
                  </a:cxn>
                  <a:cxn ang="0">
                    <a:pos x="4" y="24"/>
                  </a:cxn>
                  <a:cxn ang="0">
                    <a:pos x="4" y="25"/>
                  </a:cxn>
                  <a:cxn ang="0">
                    <a:pos x="3" y="25"/>
                  </a:cxn>
                  <a:cxn ang="0">
                    <a:pos x="3" y="27"/>
                  </a:cxn>
                  <a:cxn ang="0">
                    <a:pos x="3" y="34"/>
                  </a:cxn>
                  <a:cxn ang="0">
                    <a:pos x="3" y="27"/>
                  </a:cxn>
                  <a:cxn ang="0">
                    <a:pos x="0" y="31"/>
                  </a:cxn>
                  <a:cxn ang="0">
                    <a:pos x="3" y="34"/>
                  </a:cxn>
                  <a:cxn ang="0">
                    <a:pos x="13" y="25"/>
                  </a:cxn>
                </a:cxnLst>
                <a:rect l="0" t="0" r="r" b="b"/>
                <a:pathLst>
                  <a:path w="32" h="35">
                    <a:moveTo>
                      <a:pt x="13" y="25"/>
                    </a:moveTo>
                    <a:lnTo>
                      <a:pt x="13" y="33"/>
                    </a:lnTo>
                    <a:lnTo>
                      <a:pt x="16" y="33"/>
                    </a:lnTo>
                    <a:lnTo>
                      <a:pt x="16" y="31"/>
                    </a:lnTo>
                    <a:lnTo>
                      <a:pt x="16" y="30"/>
                    </a:lnTo>
                    <a:lnTo>
                      <a:pt x="16" y="28"/>
                    </a:lnTo>
                    <a:lnTo>
                      <a:pt x="18" y="27"/>
                    </a:lnTo>
                    <a:lnTo>
                      <a:pt x="20" y="25"/>
                    </a:lnTo>
                    <a:lnTo>
                      <a:pt x="20" y="24"/>
                    </a:lnTo>
                    <a:lnTo>
                      <a:pt x="22" y="23"/>
                    </a:lnTo>
                    <a:lnTo>
                      <a:pt x="22" y="21"/>
                    </a:lnTo>
                    <a:lnTo>
                      <a:pt x="24" y="20"/>
                    </a:lnTo>
                    <a:lnTo>
                      <a:pt x="24" y="18"/>
                    </a:lnTo>
                    <a:lnTo>
                      <a:pt x="24" y="17"/>
                    </a:lnTo>
                    <a:lnTo>
                      <a:pt x="25" y="17"/>
                    </a:lnTo>
                    <a:lnTo>
                      <a:pt x="25" y="16"/>
                    </a:lnTo>
                    <a:lnTo>
                      <a:pt x="25" y="15"/>
                    </a:lnTo>
                    <a:lnTo>
                      <a:pt x="27" y="13"/>
                    </a:lnTo>
                    <a:lnTo>
                      <a:pt x="27" y="12"/>
                    </a:lnTo>
                    <a:lnTo>
                      <a:pt x="27" y="11"/>
                    </a:lnTo>
                    <a:lnTo>
                      <a:pt x="29" y="9"/>
                    </a:lnTo>
                    <a:lnTo>
                      <a:pt x="29" y="8"/>
                    </a:lnTo>
                    <a:lnTo>
                      <a:pt x="29" y="7"/>
                    </a:lnTo>
                    <a:lnTo>
                      <a:pt x="29" y="5"/>
                    </a:lnTo>
                    <a:lnTo>
                      <a:pt x="31" y="4"/>
                    </a:lnTo>
                    <a:lnTo>
                      <a:pt x="31" y="2"/>
                    </a:lnTo>
                    <a:lnTo>
                      <a:pt x="16" y="0"/>
                    </a:lnTo>
                    <a:lnTo>
                      <a:pt x="16" y="1"/>
                    </a:lnTo>
                    <a:lnTo>
                      <a:pt x="16" y="2"/>
                    </a:lnTo>
                    <a:lnTo>
                      <a:pt x="16" y="4"/>
                    </a:lnTo>
                    <a:lnTo>
                      <a:pt x="16" y="4"/>
                    </a:lnTo>
                    <a:lnTo>
                      <a:pt x="16" y="5"/>
                    </a:lnTo>
                    <a:lnTo>
                      <a:pt x="16" y="7"/>
                    </a:lnTo>
                    <a:lnTo>
                      <a:pt x="16" y="8"/>
                    </a:lnTo>
                    <a:lnTo>
                      <a:pt x="13" y="9"/>
                    </a:lnTo>
                    <a:lnTo>
                      <a:pt x="13" y="11"/>
                    </a:lnTo>
                    <a:lnTo>
                      <a:pt x="12" y="12"/>
                    </a:lnTo>
                    <a:lnTo>
                      <a:pt x="12" y="13"/>
                    </a:lnTo>
                    <a:lnTo>
                      <a:pt x="12" y="15"/>
                    </a:lnTo>
                    <a:lnTo>
                      <a:pt x="10" y="16"/>
                    </a:lnTo>
                    <a:lnTo>
                      <a:pt x="10" y="17"/>
                    </a:lnTo>
                    <a:lnTo>
                      <a:pt x="8" y="18"/>
                    </a:lnTo>
                    <a:lnTo>
                      <a:pt x="8" y="20"/>
                    </a:lnTo>
                    <a:lnTo>
                      <a:pt x="7" y="21"/>
                    </a:lnTo>
                    <a:lnTo>
                      <a:pt x="7" y="23"/>
                    </a:lnTo>
                    <a:lnTo>
                      <a:pt x="4" y="24"/>
                    </a:lnTo>
                    <a:lnTo>
                      <a:pt x="4" y="25"/>
                    </a:lnTo>
                    <a:lnTo>
                      <a:pt x="3" y="25"/>
                    </a:lnTo>
                    <a:lnTo>
                      <a:pt x="3" y="27"/>
                    </a:lnTo>
                    <a:lnTo>
                      <a:pt x="3" y="34"/>
                    </a:lnTo>
                    <a:lnTo>
                      <a:pt x="3" y="27"/>
                    </a:lnTo>
                    <a:lnTo>
                      <a:pt x="0" y="31"/>
                    </a:lnTo>
                    <a:lnTo>
                      <a:pt x="3" y="34"/>
                    </a:lnTo>
                    <a:lnTo>
                      <a:pt x="13" y="2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24" name="Freeform 50"/>
              <p:cNvSpPr>
                <a:spLocks/>
              </p:cNvSpPr>
              <p:nvPr/>
            </p:nvSpPr>
            <p:spPr bwMode="auto">
              <a:xfrm>
                <a:off x="1960" y="976"/>
                <a:ext cx="23" cy="19"/>
              </a:xfrm>
              <a:custGeom>
                <a:avLst/>
                <a:gdLst/>
                <a:ahLst/>
                <a:cxnLst>
                  <a:cxn ang="0">
                    <a:pos x="22" y="11"/>
                  </a:cxn>
                  <a:cxn ang="0">
                    <a:pos x="22" y="9"/>
                  </a:cxn>
                  <a:cxn ang="0">
                    <a:pos x="9" y="0"/>
                  </a:cxn>
                  <a:cxn ang="0">
                    <a:pos x="0" y="8"/>
                  </a:cxn>
                  <a:cxn ang="0">
                    <a:pos x="13" y="18"/>
                  </a:cxn>
                  <a:cxn ang="0">
                    <a:pos x="12" y="18"/>
                  </a:cxn>
                  <a:cxn ang="0">
                    <a:pos x="22" y="11"/>
                  </a:cxn>
                </a:cxnLst>
                <a:rect l="0" t="0" r="r" b="b"/>
                <a:pathLst>
                  <a:path w="23" h="19">
                    <a:moveTo>
                      <a:pt x="22" y="11"/>
                    </a:moveTo>
                    <a:lnTo>
                      <a:pt x="22" y="9"/>
                    </a:lnTo>
                    <a:lnTo>
                      <a:pt x="9" y="0"/>
                    </a:lnTo>
                    <a:lnTo>
                      <a:pt x="0" y="8"/>
                    </a:lnTo>
                    <a:lnTo>
                      <a:pt x="13" y="18"/>
                    </a:lnTo>
                    <a:lnTo>
                      <a:pt x="12" y="18"/>
                    </a:lnTo>
                    <a:lnTo>
                      <a:pt x="22"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25" name="Freeform 51"/>
              <p:cNvSpPr>
                <a:spLocks/>
              </p:cNvSpPr>
              <p:nvPr/>
            </p:nvSpPr>
            <p:spPr bwMode="auto">
              <a:xfrm>
                <a:off x="1972" y="989"/>
                <a:ext cx="19" cy="19"/>
              </a:xfrm>
              <a:custGeom>
                <a:avLst/>
                <a:gdLst/>
                <a:ahLst/>
                <a:cxnLst>
                  <a:cxn ang="0">
                    <a:pos x="12" y="18"/>
                  </a:cxn>
                  <a:cxn ang="0">
                    <a:pos x="16" y="18"/>
                  </a:cxn>
                  <a:cxn ang="0">
                    <a:pos x="16" y="15"/>
                  </a:cxn>
                  <a:cxn ang="0">
                    <a:pos x="18" y="13"/>
                  </a:cxn>
                  <a:cxn ang="0">
                    <a:pos x="18" y="11"/>
                  </a:cxn>
                  <a:cxn ang="0">
                    <a:pos x="18" y="9"/>
                  </a:cxn>
                  <a:cxn ang="0">
                    <a:pos x="18" y="7"/>
                  </a:cxn>
                  <a:cxn ang="0">
                    <a:pos x="18" y="5"/>
                  </a:cxn>
                  <a:cxn ang="0">
                    <a:pos x="18" y="3"/>
                  </a:cxn>
                  <a:cxn ang="0">
                    <a:pos x="16" y="1"/>
                  </a:cxn>
                  <a:cxn ang="0">
                    <a:pos x="16" y="0"/>
                  </a:cxn>
                  <a:cxn ang="0">
                    <a:pos x="12" y="0"/>
                  </a:cxn>
                  <a:cxn ang="0">
                    <a:pos x="0" y="9"/>
                  </a:cxn>
                  <a:cxn ang="0">
                    <a:pos x="0" y="7"/>
                  </a:cxn>
                  <a:cxn ang="0">
                    <a:pos x="1" y="7"/>
                  </a:cxn>
                  <a:cxn ang="0">
                    <a:pos x="12" y="18"/>
                  </a:cxn>
                </a:cxnLst>
                <a:rect l="0" t="0" r="r" b="b"/>
                <a:pathLst>
                  <a:path w="19" h="19">
                    <a:moveTo>
                      <a:pt x="12" y="18"/>
                    </a:moveTo>
                    <a:lnTo>
                      <a:pt x="16" y="18"/>
                    </a:lnTo>
                    <a:lnTo>
                      <a:pt x="16" y="15"/>
                    </a:lnTo>
                    <a:lnTo>
                      <a:pt x="18" y="13"/>
                    </a:lnTo>
                    <a:lnTo>
                      <a:pt x="18" y="11"/>
                    </a:lnTo>
                    <a:lnTo>
                      <a:pt x="18" y="9"/>
                    </a:lnTo>
                    <a:lnTo>
                      <a:pt x="18" y="7"/>
                    </a:lnTo>
                    <a:lnTo>
                      <a:pt x="18" y="5"/>
                    </a:lnTo>
                    <a:lnTo>
                      <a:pt x="18" y="3"/>
                    </a:lnTo>
                    <a:lnTo>
                      <a:pt x="16" y="1"/>
                    </a:lnTo>
                    <a:lnTo>
                      <a:pt x="16" y="0"/>
                    </a:lnTo>
                    <a:lnTo>
                      <a:pt x="12" y="0"/>
                    </a:lnTo>
                    <a:lnTo>
                      <a:pt x="0" y="9"/>
                    </a:lnTo>
                    <a:lnTo>
                      <a:pt x="0" y="7"/>
                    </a:lnTo>
                    <a:lnTo>
                      <a:pt x="1"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26" name="Freeform 52"/>
              <p:cNvSpPr>
                <a:spLocks/>
              </p:cNvSpPr>
              <p:nvPr/>
            </p:nvSpPr>
            <p:spPr bwMode="auto">
              <a:xfrm>
                <a:off x="1951" y="994"/>
                <a:ext cx="32" cy="27"/>
              </a:xfrm>
              <a:custGeom>
                <a:avLst/>
                <a:gdLst/>
                <a:ahLst/>
                <a:cxnLst>
                  <a:cxn ang="0">
                    <a:pos x="10" y="26"/>
                  </a:cxn>
                  <a:cxn ang="0">
                    <a:pos x="31" y="7"/>
                  </a:cxn>
                  <a:cxn ang="0">
                    <a:pos x="23" y="0"/>
                  </a:cxn>
                  <a:cxn ang="0">
                    <a:pos x="0" y="18"/>
                  </a:cxn>
                  <a:cxn ang="0">
                    <a:pos x="10" y="26"/>
                  </a:cxn>
                </a:cxnLst>
                <a:rect l="0" t="0" r="r" b="b"/>
                <a:pathLst>
                  <a:path w="32" h="27">
                    <a:moveTo>
                      <a:pt x="10" y="26"/>
                    </a:moveTo>
                    <a:lnTo>
                      <a:pt x="31" y="7"/>
                    </a:lnTo>
                    <a:lnTo>
                      <a:pt x="23" y="0"/>
                    </a:lnTo>
                    <a:lnTo>
                      <a:pt x="0" y="18"/>
                    </a:lnTo>
                    <a:lnTo>
                      <a:pt x="10" y="2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27" name="Freeform 53"/>
              <p:cNvSpPr>
                <a:spLocks/>
              </p:cNvSpPr>
              <p:nvPr/>
            </p:nvSpPr>
            <p:spPr bwMode="auto">
              <a:xfrm>
                <a:off x="1943" y="1012"/>
                <a:ext cx="19" cy="19"/>
              </a:xfrm>
              <a:custGeom>
                <a:avLst/>
                <a:gdLst/>
                <a:ahLst/>
                <a:cxnLst>
                  <a:cxn ang="0">
                    <a:pos x="0" y="12"/>
                  </a:cxn>
                  <a:cxn ang="0">
                    <a:pos x="0" y="16"/>
                  </a:cxn>
                  <a:cxn ang="0">
                    <a:pos x="1" y="16"/>
                  </a:cxn>
                  <a:cxn ang="0">
                    <a:pos x="2" y="16"/>
                  </a:cxn>
                  <a:cxn ang="0">
                    <a:pos x="2" y="18"/>
                  </a:cxn>
                  <a:cxn ang="0">
                    <a:pos x="4" y="18"/>
                  </a:cxn>
                  <a:cxn ang="0">
                    <a:pos x="7" y="18"/>
                  </a:cxn>
                  <a:cxn ang="0">
                    <a:pos x="9" y="18"/>
                  </a:cxn>
                  <a:cxn ang="0">
                    <a:pos x="10" y="18"/>
                  </a:cxn>
                  <a:cxn ang="0">
                    <a:pos x="12" y="18"/>
                  </a:cxn>
                  <a:cxn ang="0">
                    <a:pos x="12" y="16"/>
                  </a:cxn>
                  <a:cxn ang="0">
                    <a:pos x="14" y="16"/>
                  </a:cxn>
                  <a:cxn ang="0">
                    <a:pos x="16" y="16"/>
                  </a:cxn>
                  <a:cxn ang="0">
                    <a:pos x="16" y="12"/>
                  </a:cxn>
                  <a:cxn ang="0">
                    <a:pos x="18" y="12"/>
                  </a:cxn>
                  <a:cxn ang="0">
                    <a:pos x="7" y="0"/>
                  </a:cxn>
                  <a:cxn ang="0">
                    <a:pos x="9" y="0"/>
                  </a:cxn>
                  <a:cxn ang="0">
                    <a:pos x="0" y="12"/>
                  </a:cxn>
                </a:cxnLst>
                <a:rect l="0" t="0" r="r" b="b"/>
                <a:pathLst>
                  <a:path w="19" h="19">
                    <a:moveTo>
                      <a:pt x="0" y="12"/>
                    </a:moveTo>
                    <a:lnTo>
                      <a:pt x="0" y="16"/>
                    </a:lnTo>
                    <a:lnTo>
                      <a:pt x="1" y="16"/>
                    </a:lnTo>
                    <a:lnTo>
                      <a:pt x="2" y="16"/>
                    </a:lnTo>
                    <a:lnTo>
                      <a:pt x="2" y="18"/>
                    </a:lnTo>
                    <a:lnTo>
                      <a:pt x="4" y="18"/>
                    </a:lnTo>
                    <a:lnTo>
                      <a:pt x="7" y="18"/>
                    </a:lnTo>
                    <a:lnTo>
                      <a:pt x="9" y="18"/>
                    </a:lnTo>
                    <a:lnTo>
                      <a:pt x="10" y="18"/>
                    </a:lnTo>
                    <a:lnTo>
                      <a:pt x="12" y="18"/>
                    </a:lnTo>
                    <a:lnTo>
                      <a:pt x="12" y="16"/>
                    </a:lnTo>
                    <a:lnTo>
                      <a:pt x="14" y="16"/>
                    </a:lnTo>
                    <a:lnTo>
                      <a:pt x="16" y="16"/>
                    </a:lnTo>
                    <a:lnTo>
                      <a:pt x="16" y="12"/>
                    </a:lnTo>
                    <a:lnTo>
                      <a:pt x="18" y="12"/>
                    </a:lnTo>
                    <a:lnTo>
                      <a:pt x="7"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28" name="Freeform 54"/>
              <p:cNvSpPr>
                <a:spLocks/>
              </p:cNvSpPr>
              <p:nvPr/>
            </p:nvSpPr>
            <p:spPr bwMode="auto">
              <a:xfrm>
                <a:off x="1929" y="1000"/>
                <a:ext cx="24" cy="21"/>
              </a:xfrm>
              <a:custGeom>
                <a:avLst/>
                <a:gdLst/>
                <a:ahLst/>
                <a:cxnLst>
                  <a:cxn ang="0">
                    <a:pos x="8" y="11"/>
                  </a:cxn>
                  <a:cxn ang="0">
                    <a:pos x="0" y="11"/>
                  </a:cxn>
                  <a:cxn ang="0">
                    <a:pos x="14" y="20"/>
                  </a:cxn>
                  <a:cxn ang="0">
                    <a:pos x="23" y="12"/>
                  </a:cxn>
                  <a:cxn ang="0">
                    <a:pos x="10" y="2"/>
                  </a:cxn>
                  <a:cxn ang="0">
                    <a:pos x="2" y="2"/>
                  </a:cxn>
                  <a:cxn ang="0">
                    <a:pos x="10" y="2"/>
                  </a:cxn>
                  <a:cxn ang="0">
                    <a:pos x="7" y="0"/>
                  </a:cxn>
                  <a:cxn ang="0">
                    <a:pos x="2" y="2"/>
                  </a:cxn>
                  <a:cxn ang="0">
                    <a:pos x="8" y="11"/>
                  </a:cxn>
                </a:cxnLst>
                <a:rect l="0" t="0" r="r" b="b"/>
                <a:pathLst>
                  <a:path w="24" h="21">
                    <a:moveTo>
                      <a:pt x="8" y="11"/>
                    </a:moveTo>
                    <a:lnTo>
                      <a:pt x="0" y="11"/>
                    </a:lnTo>
                    <a:lnTo>
                      <a:pt x="14" y="20"/>
                    </a:lnTo>
                    <a:lnTo>
                      <a:pt x="23" y="12"/>
                    </a:lnTo>
                    <a:lnTo>
                      <a:pt x="10" y="2"/>
                    </a:lnTo>
                    <a:lnTo>
                      <a:pt x="2" y="2"/>
                    </a:lnTo>
                    <a:lnTo>
                      <a:pt x="10" y="2"/>
                    </a:lnTo>
                    <a:lnTo>
                      <a:pt x="7" y="0"/>
                    </a:lnTo>
                    <a:lnTo>
                      <a:pt x="2" y="2"/>
                    </a:lnTo>
                    <a:lnTo>
                      <a:pt x="8"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29" name="Freeform 55"/>
              <p:cNvSpPr>
                <a:spLocks/>
              </p:cNvSpPr>
              <p:nvPr/>
            </p:nvSpPr>
            <p:spPr bwMode="auto">
              <a:xfrm>
                <a:off x="1893" y="1003"/>
                <a:ext cx="45" cy="23"/>
              </a:xfrm>
              <a:custGeom>
                <a:avLst/>
                <a:gdLst/>
                <a:ahLst/>
                <a:cxnLst>
                  <a:cxn ang="0">
                    <a:pos x="12" y="16"/>
                  </a:cxn>
                  <a:cxn ang="0">
                    <a:pos x="7" y="22"/>
                  </a:cxn>
                  <a:cxn ang="0">
                    <a:pos x="9" y="20"/>
                  </a:cxn>
                  <a:cxn ang="0">
                    <a:pos x="10" y="20"/>
                  </a:cxn>
                  <a:cxn ang="0">
                    <a:pos x="12" y="20"/>
                  </a:cxn>
                  <a:cxn ang="0">
                    <a:pos x="14" y="20"/>
                  </a:cxn>
                  <a:cxn ang="0">
                    <a:pos x="16" y="19"/>
                  </a:cxn>
                  <a:cxn ang="0">
                    <a:pos x="17" y="19"/>
                  </a:cxn>
                  <a:cxn ang="0">
                    <a:pos x="19" y="19"/>
                  </a:cxn>
                  <a:cxn ang="0">
                    <a:pos x="21" y="17"/>
                  </a:cxn>
                  <a:cxn ang="0">
                    <a:pos x="22" y="17"/>
                  </a:cxn>
                  <a:cxn ang="0">
                    <a:pos x="24" y="17"/>
                  </a:cxn>
                  <a:cxn ang="0">
                    <a:pos x="26" y="16"/>
                  </a:cxn>
                  <a:cxn ang="0">
                    <a:pos x="27" y="16"/>
                  </a:cxn>
                  <a:cxn ang="0">
                    <a:pos x="28" y="15"/>
                  </a:cxn>
                  <a:cxn ang="0">
                    <a:pos x="31" y="15"/>
                  </a:cxn>
                  <a:cxn ang="0">
                    <a:pos x="32" y="13"/>
                  </a:cxn>
                  <a:cxn ang="0">
                    <a:pos x="34" y="13"/>
                  </a:cxn>
                  <a:cxn ang="0">
                    <a:pos x="36" y="12"/>
                  </a:cxn>
                  <a:cxn ang="0">
                    <a:pos x="37" y="12"/>
                  </a:cxn>
                  <a:cxn ang="0">
                    <a:pos x="39" y="12"/>
                  </a:cxn>
                  <a:cxn ang="0">
                    <a:pos x="39" y="10"/>
                  </a:cxn>
                  <a:cxn ang="0">
                    <a:pos x="40" y="10"/>
                  </a:cxn>
                  <a:cxn ang="0">
                    <a:pos x="43" y="10"/>
                  </a:cxn>
                  <a:cxn ang="0">
                    <a:pos x="43" y="9"/>
                  </a:cxn>
                  <a:cxn ang="0">
                    <a:pos x="44" y="9"/>
                  </a:cxn>
                  <a:cxn ang="0">
                    <a:pos x="44" y="8"/>
                  </a:cxn>
                  <a:cxn ang="0">
                    <a:pos x="37" y="0"/>
                  </a:cxn>
                  <a:cxn ang="0">
                    <a:pos x="36" y="0"/>
                  </a:cxn>
                  <a:cxn ang="0">
                    <a:pos x="34" y="1"/>
                  </a:cxn>
                  <a:cxn ang="0">
                    <a:pos x="32" y="1"/>
                  </a:cxn>
                  <a:cxn ang="0">
                    <a:pos x="32" y="2"/>
                  </a:cxn>
                  <a:cxn ang="0">
                    <a:pos x="31" y="2"/>
                  </a:cxn>
                  <a:cxn ang="0">
                    <a:pos x="28" y="2"/>
                  </a:cxn>
                  <a:cxn ang="0">
                    <a:pos x="28" y="4"/>
                  </a:cxn>
                  <a:cxn ang="0">
                    <a:pos x="27" y="4"/>
                  </a:cxn>
                  <a:cxn ang="0">
                    <a:pos x="26" y="5"/>
                  </a:cxn>
                  <a:cxn ang="0">
                    <a:pos x="24" y="5"/>
                  </a:cxn>
                  <a:cxn ang="0">
                    <a:pos x="22" y="5"/>
                  </a:cxn>
                  <a:cxn ang="0">
                    <a:pos x="22" y="6"/>
                  </a:cxn>
                  <a:cxn ang="0">
                    <a:pos x="21" y="6"/>
                  </a:cxn>
                  <a:cxn ang="0">
                    <a:pos x="19" y="6"/>
                  </a:cxn>
                  <a:cxn ang="0">
                    <a:pos x="19" y="8"/>
                  </a:cxn>
                  <a:cxn ang="0">
                    <a:pos x="17" y="8"/>
                  </a:cxn>
                  <a:cxn ang="0">
                    <a:pos x="16" y="8"/>
                  </a:cxn>
                  <a:cxn ang="0">
                    <a:pos x="14" y="8"/>
                  </a:cxn>
                  <a:cxn ang="0">
                    <a:pos x="12" y="9"/>
                  </a:cxn>
                  <a:cxn ang="0">
                    <a:pos x="10" y="9"/>
                  </a:cxn>
                  <a:cxn ang="0">
                    <a:pos x="9" y="9"/>
                  </a:cxn>
                  <a:cxn ang="0">
                    <a:pos x="7" y="10"/>
                  </a:cxn>
                  <a:cxn ang="0">
                    <a:pos x="5" y="10"/>
                  </a:cxn>
                  <a:cxn ang="0">
                    <a:pos x="4" y="10"/>
                  </a:cxn>
                  <a:cxn ang="0">
                    <a:pos x="0" y="16"/>
                  </a:cxn>
                  <a:cxn ang="0">
                    <a:pos x="4" y="10"/>
                  </a:cxn>
                  <a:cxn ang="0">
                    <a:pos x="0" y="12"/>
                  </a:cxn>
                  <a:cxn ang="0">
                    <a:pos x="0" y="16"/>
                  </a:cxn>
                  <a:cxn ang="0">
                    <a:pos x="12" y="16"/>
                  </a:cxn>
                </a:cxnLst>
                <a:rect l="0" t="0" r="r" b="b"/>
                <a:pathLst>
                  <a:path w="45" h="23">
                    <a:moveTo>
                      <a:pt x="12" y="16"/>
                    </a:moveTo>
                    <a:lnTo>
                      <a:pt x="7" y="22"/>
                    </a:lnTo>
                    <a:lnTo>
                      <a:pt x="9" y="20"/>
                    </a:lnTo>
                    <a:lnTo>
                      <a:pt x="10" y="20"/>
                    </a:lnTo>
                    <a:lnTo>
                      <a:pt x="12" y="20"/>
                    </a:lnTo>
                    <a:lnTo>
                      <a:pt x="14" y="20"/>
                    </a:lnTo>
                    <a:lnTo>
                      <a:pt x="16" y="19"/>
                    </a:lnTo>
                    <a:lnTo>
                      <a:pt x="17" y="19"/>
                    </a:lnTo>
                    <a:lnTo>
                      <a:pt x="19" y="19"/>
                    </a:lnTo>
                    <a:lnTo>
                      <a:pt x="21" y="17"/>
                    </a:lnTo>
                    <a:lnTo>
                      <a:pt x="22" y="17"/>
                    </a:lnTo>
                    <a:lnTo>
                      <a:pt x="24" y="17"/>
                    </a:lnTo>
                    <a:lnTo>
                      <a:pt x="26" y="16"/>
                    </a:lnTo>
                    <a:lnTo>
                      <a:pt x="27" y="16"/>
                    </a:lnTo>
                    <a:lnTo>
                      <a:pt x="28" y="15"/>
                    </a:lnTo>
                    <a:lnTo>
                      <a:pt x="31" y="15"/>
                    </a:lnTo>
                    <a:lnTo>
                      <a:pt x="32" y="13"/>
                    </a:lnTo>
                    <a:lnTo>
                      <a:pt x="34" y="13"/>
                    </a:lnTo>
                    <a:lnTo>
                      <a:pt x="36" y="12"/>
                    </a:lnTo>
                    <a:lnTo>
                      <a:pt x="37" y="12"/>
                    </a:lnTo>
                    <a:lnTo>
                      <a:pt x="39" y="12"/>
                    </a:lnTo>
                    <a:lnTo>
                      <a:pt x="39" y="10"/>
                    </a:lnTo>
                    <a:lnTo>
                      <a:pt x="40" y="10"/>
                    </a:lnTo>
                    <a:lnTo>
                      <a:pt x="43" y="10"/>
                    </a:lnTo>
                    <a:lnTo>
                      <a:pt x="43" y="9"/>
                    </a:lnTo>
                    <a:lnTo>
                      <a:pt x="44" y="9"/>
                    </a:lnTo>
                    <a:lnTo>
                      <a:pt x="44" y="8"/>
                    </a:lnTo>
                    <a:lnTo>
                      <a:pt x="37" y="0"/>
                    </a:lnTo>
                    <a:lnTo>
                      <a:pt x="36" y="0"/>
                    </a:lnTo>
                    <a:lnTo>
                      <a:pt x="34" y="1"/>
                    </a:lnTo>
                    <a:lnTo>
                      <a:pt x="32" y="1"/>
                    </a:lnTo>
                    <a:lnTo>
                      <a:pt x="32" y="2"/>
                    </a:lnTo>
                    <a:lnTo>
                      <a:pt x="31" y="2"/>
                    </a:lnTo>
                    <a:lnTo>
                      <a:pt x="28" y="2"/>
                    </a:lnTo>
                    <a:lnTo>
                      <a:pt x="28" y="4"/>
                    </a:lnTo>
                    <a:lnTo>
                      <a:pt x="27" y="4"/>
                    </a:lnTo>
                    <a:lnTo>
                      <a:pt x="26" y="5"/>
                    </a:lnTo>
                    <a:lnTo>
                      <a:pt x="24" y="5"/>
                    </a:lnTo>
                    <a:lnTo>
                      <a:pt x="22" y="5"/>
                    </a:lnTo>
                    <a:lnTo>
                      <a:pt x="22" y="6"/>
                    </a:lnTo>
                    <a:lnTo>
                      <a:pt x="21" y="6"/>
                    </a:lnTo>
                    <a:lnTo>
                      <a:pt x="19" y="6"/>
                    </a:lnTo>
                    <a:lnTo>
                      <a:pt x="19" y="8"/>
                    </a:lnTo>
                    <a:lnTo>
                      <a:pt x="17" y="8"/>
                    </a:lnTo>
                    <a:lnTo>
                      <a:pt x="16" y="8"/>
                    </a:lnTo>
                    <a:lnTo>
                      <a:pt x="14" y="8"/>
                    </a:lnTo>
                    <a:lnTo>
                      <a:pt x="12" y="9"/>
                    </a:lnTo>
                    <a:lnTo>
                      <a:pt x="10" y="9"/>
                    </a:lnTo>
                    <a:lnTo>
                      <a:pt x="9" y="9"/>
                    </a:lnTo>
                    <a:lnTo>
                      <a:pt x="7" y="10"/>
                    </a:lnTo>
                    <a:lnTo>
                      <a:pt x="5" y="10"/>
                    </a:lnTo>
                    <a:lnTo>
                      <a:pt x="4" y="10"/>
                    </a:lnTo>
                    <a:lnTo>
                      <a:pt x="0" y="16"/>
                    </a:lnTo>
                    <a:lnTo>
                      <a:pt x="4" y="10"/>
                    </a:lnTo>
                    <a:lnTo>
                      <a:pt x="0" y="12"/>
                    </a:lnTo>
                    <a:lnTo>
                      <a:pt x="0" y="16"/>
                    </a:lnTo>
                    <a:lnTo>
                      <a:pt x="12"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30" name="Freeform 56"/>
              <p:cNvSpPr>
                <a:spLocks/>
              </p:cNvSpPr>
              <p:nvPr/>
            </p:nvSpPr>
            <p:spPr bwMode="auto">
              <a:xfrm>
                <a:off x="1893" y="1021"/>
                <a:ext cx="19" cy="19"/>
              </a:xfrm>
              <a:custGeom>
                <a:avLst/>
                <a:gdLst/>
                <a:ahLst/>
                <a:cxnLst>
                  <a:cxn ang="0">
                    <a:pos x="18" y="18"/>
                  </a:cxn>
                  <a:cxn ang="0">
                    <a:pos x="18" y="0"/>
                  </a:cxn>
                  <a:cxn ang="0">
                    <a:pos x="0" y="0"/>
                  </a:cxn>
                  <a:cxn ang="0">
                    <a:pos x="0" y="18"/>
                  </a:cxn>
                  <a:cxn ang="0">
                    <a:pos x="18" y="18"/>
                  </a:cxn>
                </a:cxnLst>
                <a:rect l="0" t="0" r="r" b="b"/>
                <a:pathLst>
                  <a:path w="19" h="19">
                    <a:moveTo>
                      <a:pt x="18" y="18"/>
                    </a:moveTo>
                    <a:lnTo>
                      <a:pt x="18" y="0"/>
                    </a:lnTo>
                    <a:lnTo>
                      <a:pt x="0" y="0"/>
                    </a:lnTo>
                    <a:lnTo>
                      <a:pt x="0" y="18"/>
                    </a:lnTo>
                    <a:lnTo>
                      <a:pt x="18"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31" name="Freeform 57"/>
              <p:cNvSpPr>
                <a:spLocks/>
              </p:cNvSpPr>
              <p:nvPr/>
            </p:nvSpPr>
            <p:spPr bwMode="auto">
              <a:xfrm>
                <a:off x="1893" y="1038"/>
                <a:ext cx="19" cy="18"/>
              </a:xfrm>
              <a:custGeom>
                <a:avLst/>
                <a:gdLst/>
                <a:ahLst/>
                <a:cxnLst>
                  <a:cxn ang="0">
                    <a:pos x="1" y="17"/>
                  </a:cxn>
                  <a:cxn ang="0">
                    <a:pos x="4" y="17"/>
                  </a:cxn>
                  <a:cxn ang="0">
                    <a:pos x="6" y="17"/>
                  </a:cxn>
                  <a:cxn ang="0">
                    <a:pos x="8" y="15"/>
                  </a:cxn>
                  <a:cxn ang="0">
                    <a:pos x="11" y="15"/>
                  </a:cxn>
                  <a:cxn ang="0">
                    <a:pos x="11" y="12"/>
                  </a:cxn>
                  <a:cxn ang="0">
                    <a:pos x="12" y="12"/>
                  </a:cxn>
                  <a:cxn ang="0">
                    <a:pos x="12" y="10"/>
                  </a:cxn>
                  <a:cxn ang="0">
                    <a:pos x="16" y="10"/>
                  </a:cxn>
                  <a:cxn ang="0">
                    <a:pos x="16" y="9"/>
                  </a:cxn>
                  <a:cxn ang="0">
                    <a:pos x="16" y="6"/>
                  </a:cxn>
                  <a:cxn ang="0">
                    <a:pos x="18" y="6"/>
                  </a:cxn>
                  <a:cxn ang="0">
                    <a:pos x="18" y="4"/>
                  </a:cxn>
                  <a:cxn ang="0">
                    <a:pos x="18" y="1"/>
                  </a:cxn>
                  <a:cxn ang="0">
                    <a:pos x="0" y="1"/>
                  </a:cxn>
                  <a:cxn ang="0">
                    <a:pos x="0" y="0"/>
                  </a:cxn>
                  <a:cxn ang="0">
                    <a:pos x="1" y="0"/>
                  </a:cxn>
                  <a:cxn ang="0">
                    <a:pos x="1" y="17"/>
                  </a:cxn>
                </a:cxnLst>
                <a:rect l="0" t="0" r="r" b="b"/>
                <a:pathLst>
                  <a:path w="19" h="18">
                    <a:moveTo>
                      <a:pt x="1" y="17"/>
                    </a:moveTo>
                    <a:lnTo>
                      <a:pt x="4" y="17"/>
                    </a:lnTo>
                    <a:lnTo>
                      <a:pt x="6" y="17"/>
                    </a:lnTo>
                    <a:lnTo>
                      <a:pt x="8" y="15"/>
                    </a:lnTo>
                    <a:lnTo>
                      <a:pt x="11" y="15"/>
                    </a:lnTo>
                    <a:lnTo>
                      <a:pt x="11" y="12"/>
                    </a:lnTo>
                    <a:lnTo>
                      <a:pt x="12" y="12"/>
                    </a:lnTo>
                    <a:lnTo>
                      <a:pt x="12" y="10"/>
                    </a:lnTo>
                    <a:lnTo>
                      <a:pt x="16" y="10"/>
                    </a:lnTo>
                    <a:lnTo>
                      <a:pt x="16" y="9"/>
                    </a:lnTo>
                    <a:lnTo>
                      <a:pt x="16" y="6"/>
                    </a:lnTo>
                    <a:lnTo>
                      <a:pt x="18" y="6"/>
                    </a:lnTo>
                    <a:lnTo>
                      <a:pt x="18" y="4"/>
                    </a:lnTo>
                    <a:lnTo>
                      <a:pt x="18" y="1"/>
                    </a:lnTo>
                    <a:lnTo>
                      <a:pt x="0" y="1"/>
                    </a:lnTo>
                    <a:lnTo>
                      <a:pt x="0" y="0"/>
                    </a:lnTo>
                    <a:lnTo>
                      <a:pt x="1" y="0"/>
                    </a:lnTo>
                    <a:lnTo>
                      <a:pt x="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32" name="Freeform 58"/>
              <p:cNvSpPr>
                <a:spLocks/>
              </p:cNvSpPr>
              <p:nvPr/>
            </p:nvSpPr>
            <p:spPr bwMode="auto">
              <a:xfrm>
                <a:off x="1861" y="1038"/>
                <a:ext cx="33" cy="18"/>
              </a:xfrm>
              <a:custGeom>
                <a:avLst/>
                <a:gdLst/>
                <a:ahLst/>
                <a:cxnLst>
                  <a:cxn ang="0">
                    <a:pos x="0" y="17"/>
                  </a:cxn>
                  <a:cxn ang="0">
                    <a:pos x="32" y="17"/>
                  </a:cxn>
                  <a:cxn ang="0">
                    <a:pos x="32" y="0"/>
                  </a:cxn>
                  <a:cxn ang="0">
                    <a:pos x="0" y="0"/>
                  </a:cxn>
                  <a:cxn ang="0">
                    <a:pos x="0" y="17"/>
                  </a:cxn>
                </a:cxnLst>
                <a:rect l="0" t="0" r="r" b="b"/>
                <a:pathLst>
                  <a:path w="33" h="18">
                    <a:moveTo>
                      <a:pt x="0" y="17"/>
                    </a:moveTo>
                    <a:lnTo>
                      <a:pt x="32" y="17"/>
                    </a:lnTo>
                    <a:lnTo>
                      <a:pt x="32" y="0"/>
                    </a:lnTo>
                    <a:lnTo>
                      <a:pt x="0"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33" name="Freeform 59"/>
              <p:cNvSpPr>
                <a:spLocks/>
              </p:cNvSpPr>
              <p:nvPr/>
            </p:nvSpPr>
            <p:spPr bwMode="auto">
              <a:xfrm>
                <a:off x="1849" y="1038"/>
                <a:ext cx="19" cy="18"/>
              </a:xfrm>
              <a:custGeom>
                <a:avLst/>
                <a:gdLst/>
                <a:ahLst/>
                <a:cxnLst>
                  <a:cxn ang="0">
                    <a:pos x="0" y="1"/>
                  </a:cxn>
                  <a:cxn ang="0">
                    <a:pos x="0" y="4"/>
                  </a:cxn>
                  <a:cxn ang="0">
                    <a:pos x="0" y="6"/>
                  </a:cxn>
                  <a:cxn ang="0">
                    <a:pos x="0" y="9"/>
                  </a:cxn>
                  <a:cxn ang="0">
                    <a:pos x="1" y="9"/>
                  </a:cxn>
                  <a:cxn ang="0">
                    <a:pos x="1" y="10"/>
                  </a:cxn>
                  <a:cxn ang="0">
                    <a:pos x="4" y="12"/>
                  </a:cxn>
                  <a:cxn ang="0">
                    <a:pos x="6" y="15"/>
                  </a:cxn>
                  <a:cxn ang="0">
                    <a:pos x="9" y="15"/>
                  </a:cxn>
                  <a:cxn ang="0">
                    <a:pos x="9" y="17"/>
                  </a:cxn>
                  <a:cxn ang="0">
                    <a:pos x="10" y="17"/>
                  </a:cxn>
                  <a:cxn ang="0">
                    <a:pos x="12" y="17"/>
                  </a:cxn>
                  <a:cxn ang="0">
                    <a:pos x="15" y="17"/>
                  </a:cxn>
                  <a:cxn ang="0">
                    <a:pos x="15" y="0"/>
                  </a:cxn>
                  <a:cxn ang="0">
                    <a:pos x="18" y="0"/>
                  </a:cxn>
                  <a:cxn ang="0">
                    <a:pos x="18" y="1"/>
                  </a:cxn>
                  <a:cxn ang="0">
                    <a:pos x="0" y="1"/>
                  </a:cxn>
                </a:cxnLst>
                <a:rect l="0" t="0" r="r" b="b"/>
                <a:pathLst>
                  <a:path w="19" h="18">
                    <a:moveTo>
                      <a:pt x="0" y="1"/>
                    </a:moveTo>
                    <a:lnTo>
                      <a:pt x="0" y="4"/>
                    </a:lnTo>
                    <a:lnTo>
                      <a:pt x="0" y="6"/>
                    </a:lnTo>
                    <a:lnTo>
                      <a:pt x="0" y="9"/>
                    </a:lnTo>
                    <a:lnTo>
                      <a:pt x="1" y="9"/>
                    </a:lnTo>
                    <a:lnTo>
                      <a:pt x="1" y="10"/>
                    </a:lnTo>
                    <a:lnTo>
                      <a:pt x="4" y="12"/>
                    </a:lnTo>
                    <a:lnTo>
                      <a:pt x="6" y="15"/>
                    </a:lnTo>
                    <a:lnTo>
                      <a:pt x="9" y="15"/>
                    </a:lnTo>
                    <a:lnTo>
                      <a:pt x="9" y="17"/>
                    </a:lnTo>
                    <a:lnTo>
                      <a:pt x="10" y="17"/>
                    </a:lnTo>
                    <a:lnTo>
                      <a:pt x="12" y="17"/>
                    </a:lnTo>
                    <a:lnTo>
                      <a:pt x="15" y="17"/>
                    </a:lnTo>
                    <a:lnTo>
                      <a:pt x="15" y="0"/>
                    </a:lnTo>
                    <a:lnTo>
                      <a:pt x="18" y="0"/>
                    </a:lnTo>
                    <a:lnTo>
                      <a:pt x="18" y="1"/>
                    </a:lnTo>
                    <a:lnTo>
                      <a:pt x="0" y="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34" name="Freeform 60"/>
              <p:cNvSpPr>
                <a:spLocks/>
              </p:cNvSpPr>
              <p:nvPr/>
            </p:nvSpPr>
            <p:spPr bwMode="auto">
              <a:xfrm>
                <a:off x="1849" y="1018"/>
                <a:ext cx="19" cy="20"/>
              </a:xfrm>
              <a:custGeom>
                <a:avLst/>
                <a:gdLst/>
                <a:ahLst/>
                <a:cxnLst>
                  <a:cxn ang="0">
                    <a:pos x="6" y="11"/>
                  </a:cxn>
                  <a:cxn ang="0">
                    <a:pos x="0" y="5"/>
                  </a:cxn>
                  <a:cxn ang="0">
                    <a:pos x="0" y="19"/>
                  </a:cxn>
                  <a:cxn ang="0">
                    <a:pos x="18" y="19"/>
                  </a:cxn>
                  <a:cxn ang="0">
                    <a:pos x="18" y="5"/>
                  </a:cxn>
                  <a:cxn ang="0">
                    <a:pos x="9" y="0"/>
                  </a:cxn>
                  <a:cxn ang="0">
                    <a:pos x="18" y="5"/>
                  </a:cxn>
                  <a:cxn ang="0">
                    <a:pos x="18" y="1"/>
                  </a:cxn>
                  <a:cxn ang="0">
                    <a:pos x="9" y="0"/>
                  </a:cxn>
                  <a:cxn ang="0">
                    <a:pos x="6" y="11"/>
                  </a:cxn>
                </a:cxnLst>
                <a:rect l="0" t="0" r="r" b="b"/>
                <a:pathLst>
                  <a:path w="19" h="20">
                    <a:moveTo>
                      <a:pt x="6" y="11"/>
                    </a:moveTo>
                    <a:lnTo>
                      <a:pt x="0" y="5"/>
                    </a:lnTo>
                    <a:lnTo>
                      <a:pt x="0" y="19"/>
                    </a:lnTo>
                    <a:lnTo>
                      <a:pt x="18" y="19"/>
                    </a:lnTo>
                    <a:lnTo>
                      <a:pt x="18" y="5"/>
                    </a:lnTo>
                    <a:lnTo>
                      <a:pt x="9" y="0"/>
                    </a:lnTo>
                    <a:lnTo>
                      <a:pt x="18" y="5"/>
                    </a:lnTo>
                    <a:lnTo>
                      <a:pt x="18" y="1"/>
                    </a:lnTo>
                    <a:lnTo>
                      <a:pt x="9" y="0"/>
                    </a:lnTo>
                    <a:lnTo>
                      <a:pt x="6"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35" name="Freeform 61"/>
              <p:cNvSpPr>
                <a:spLocks/>
              </p:cNvSpPr>
              <p:nvPr/>
            </p:nvSpPr>
            <p:spPr bwMode="auto">
              <a:xfrm>
                <a:off x="1813" y="1005"/>
                <a:ext cx="44" cy="26"/>
              </a:xfrm>
              <a:custGeom>
                <a:avLst/>
                <a:gdLst/>
                <a:ahLst/>
                <a:cxnLst>
                  <a:cxn ang="0">
                    <a:pos x="10" y="11"/>
                  </a:cxn>
                  <a:cxn ang="0">
                    <a:pos x="1" y="11"/>
                  </a:cxn>
                  <a:cxn ang="0">
                    <a:pos x="3" y="12"/>
                  </a:cxn>
                  <a:cxn ang="0">
                    <a:pos x="4" y="14"/>
                  </a:cxn>
                  <a:cxn ang="0">
                    <a:pos x="7" y="14"/>
                  </a:cxn>
                  <a:cxn ang="0">
                    <a:pos x="8" y="15"/>
                  </a:cxn>
                  <a:cxn ang="0">
                    <a:pos x="10" y="15"/>
                  </a:cxn>
                  <a:cxn ang="0">
                    <a:pos x="12" y="16"/>
                  </a:cxn>
                  <a:cxn ang="0">
                    <a:pos x="14" y="16"/>
                  </a:cxn>
                  <a:cxn ang="0">
                    <a:pos x="15" y="18"/>
                  </a:cxn>
                  <a:cxn ang="0">
                    <a:pos x="16" y="18"/>
                  </a:cxn>
                  <a:cxn ang="0">
                    <a:pos x="19" y="18"/>
                  </a:cxn>
                  <a:cxn ang="0">
                    <a:pos x="19" y="19"/>
                  </a:cxn>
                  <a:cxn ang="0">
                    <a:pos x="20" y="19"/>
                  </a:cxn>
                  <a:cxn ang="0">
                    <a:pos x="22" y="19"/>
                  </a:cxn>
                  <a:cxn ang="0">
                    <a:pos x="22" y="20"/>
                  </a:cxn>
                  <a:cxn ang="0">
                    <a:pos x="24" y="20"/>
                  </a:cxn>
                  <a:cxn ang="0">
                    <a:pos x="26" y="20"/>
                  </a:cxn>
                  <a:cxn ang="0">
                    <a:pos x="28" y="20"/>
                  </a:cxn>
                  <a:cxn ang="0">
                    <a:pos x="28" y="22"/>
                  </a:cxn>
                  <a:cxn ang="0">
                    <a:pos x="28" y="22"/>
                  </a:cxn>
                  <a:cxn ang="0">
                    <a:pos x="30" y="22"/>
                  </a:cxn>
                  <a:cxn ang="0">
                    <a:pos x="32" y="22"/>
                  </a:cxn>
                  <a:cxn ang="0">
                    <a:pos x="32" y="23"/>
                  </a:cxn>
                  <a:cxn ang="0">
                    <a:pos x="34" y="23"/>
                  </a:cxn>
                  <a:cxn ang="0">
                    <a:pos x="36" y="23"/>
                  </a:cxn>
                  <a:cxn ang="0">
                    <a:pos x="38" y="23"/>
                  </a:cxn>
                  <a:cxn ang="0">
                    <a:pos x="39" y="25"/>
                  </a:cxn>
                  <a:cxn ang="0">
                    <a:pos x="41" y="25"/>
                  </a:cxn>
                  <a:cxn ang="0">
                    <a:pos x="43" y="14"/>
                  </a:cxn>
                  <a:cxn ang="0">
                    <a:pos x="41" y="14"/>
                  </a:cxn>
                  <a:cxn ang="0">
                    <a:pos x="39" y="14"/>
                  </a:cxn>
                  <a:cxn ang="0">
                    <a:pos x="39" y="12"/>
                  </a:cxn>
                  <a:cxn ang="0">
                    <a:pos x="38" y="12"/>
                  </a:cxn>
                  <a:cxn ang="0">
                    <a:pos x="36" y="12"/>
                  </a:cxn>
                  <a:cxn ang="0">
                    <a:pos x="34" y="12"/>
                  </a:cxn>
                  <a:cxn ang="0">
                    <a:pos x="32" y="11"/>
                  </a:cxn>
                  <a:cxn ang="0">
                    <a:pos x="30" y="11"/>
                  </a:cxn>
                  <a:cxn ang="0">
                    <a:pos x="28" y="11"/>
                  </a:cxn>
                  <a:cxn ang="0">
                    <a:pos x="28" y="9"/>
                  </a:cxn>
                  <a:cxn ang="0">
                    <a:pos x="26" y="9"/>
                  </a:cxn>
                  <a:cxn ang="0">
                    <a:pos x="24" y="8"/>
                  </a:cxn>
                  <a:cxn ang="0">
                    <a:pos x="22" y="8"/>
                  </a:cxn>
                  <a:cxn ang="0">
                    <a:pos x="20" y="6"/>
                  </a:cxn>
                  <a:cxn ang="0">
                    <a:pos x="19" y="6"/>
                  </a:cxn>
                  <a:cxn ang="0">
                    <a:pos x="16" y="5"/>
                  </a:cxn>
                  <a:cxn ang="0">
                    <a:pos x="15" y="5"/>
                  </a:cxn>
                  <a:cxn ang="0">
                    <a:pos x="14" y="4"/>
                  </a:cxn>
                  <a:cxn ang="0">
                    <a:pos x="12" y="4"/>
                  </a:cxn>
                  <a:cxn ang="0">
                    <a:pos x="12" y="2"/>
                  </a:cxn>
                  <a:cxn ang="0">
                    <a:pos x="10" y="2"/>
                  </a:cxn>
                  <a:cxn ang="0">
                    <a:pos x="8" y="2"/>
                  </a:cxn>
                  <a:cxn ang="0">
                    <a:pos x="0" y="2"/>
                  </a:cxn>
                  <a:cxn ang="0">
                    <a:pos x="8" y="2"/>
                  </a:cxn>
                  <a:cxn ang="0">
                    <a:pos x="4" y="0"/>
                  </a:cxn>
                  <a:cxn ang="0">
                    <a:pos x="0" y="2"/>
                  </a:cxn>
                  <a:cxn ang="0">
                    <a:pos x="10" y="11"/>
                  </a:cxn>
                </a:cxnLst>
                <a:rect l="0" t="0" r="r" b="b"/>
                <a:pathLst>
                  <a:path w="44" h="26">
                    <a:moveTo>
                      <a:pt x="10" y="11"/>
                    </a:moveTo>
                    <a:lnTo>
                      <a:pt x="1" y="11"/>
                    </a:lnTo>
                    <a:lnTo>
                      <a:pt x="3" y="12"/>
                    </a:lnTo>
                    <a:lnTo>
                      <a:pt x="4" y="14"/>
                    </a:lnTo>
                    <a:lnTo>
                      <a:pt x="7" y="14"/>
                    </a:lnTo>
                    <a:lnTo>
                      <a:pt x="8" y="15"/>
                    </a:lnTo>
                    <a:lnTo>
                      <a:pt x="10" y="15"/>
                    </a:lnTo>
                    <a:lnTo>
                      <a:pt x="12" y="16"/>
                    </a:lnTo>
                    <a:lnTo>
                      <a:pt x="14" y="16"/>
                    </a:lnTo>
                    <a:lnTo>
                      <a:pt x="15" y="18"/>
                    </a:lnTo>
                    <a:lnTo>
                      <a:pt x="16" y="18"/>
                    </a:lnTo>
                    <a:lnTo>
                      <a:pt x="19" y="18"/>
                    </a:lnTo>
                    <a:lnTo>
                      <a:pt x="19" y="19"/>
                    </a:lnTo>
                    <a:lnTo>
                      <a:pt x="20" y="19"/>
                    </a:lnTo>
                    <a:lnTo>
                      <a:pt x="22" y="19"/>
                    </a:lnTo>
                    <a:lnTo>
                      <a:pt x="22" y="20"/>
                    </a:lnTo>
                    <a:lnTo>
                      <a:pt x="24" y="20"/>
                    </a:lnTo>
                    <a:lnTo>
                      <a:pt x="26" y="20"/>
                    </a:lnTo>
                    <a:lnTo>
                      <a:pt x="28" y="20"/>
                    </a:lnTo>
                    <a:lnTo>
                      <a:pt x="28" y="22"/>
                    </a:lnTo>
                    <a:lnTo>
                      <a:pt x="28" y="22"/>
                    </a:lnTo>
                    <a:lnTo>
                      <a:pt x="30" y="22"/>
                    </a:lnTo>
                    <a:lnTo>
                      <a:pt x="32" y="22"/>
                    </a:lnTo>
                    <a:lnTo>
                      <a:pt x="32" y="23"/>
                    </a:lnTo>
                    <a:lnTo>
                      <a:pt x="34" y="23"/>
                    </a:lnTo>
                    <a:lnTo>
                      <a:pt x="36" y="23"/>
                    </a:lnTo>
                    <a:lnTo>
                      <a:pt x="38" y="23"/>
                    </a:lnTo>
                    <a:lnTo>
                      <a:pt x="39" y="25"/>
                    </a:lnTo>
                    <a:lnTo>
                      <a:pt x="41" y="25"/>
                    </a:lnTo>
                    <a:lnTo>
                      <a:pt x="43" y="14"/>
                    </a:lnTo>
                    <a:lnTo>
                      <a:pt x="41" y="14"/>
                    </a:lnTo>
                    <a:lnTo>
                      <a:pt x="39" y="14"/>
                    </a:lnTo>
                    <a:lnTo>
                      <a:pt x="39" y="12"/>
                    </a:lnTo>
                    <a:lnTo>
                      <a:pt x="38" y="12"/>
                    </a:lnTo>
                    <a:lnTo>
                      <a:pt x="36" y="12"/>
                    </a:lnTo>
                    <a:lnTo>
                      <a:pt x="34" y="12"/>
                    </a:lnTo>
                    <a:lnTo>
                      <a:pt x="32" y="11"/>
                    </a:lnTo>
                    <a:lnTo>
                      <a:pt x="30" y="11"/>
                    </a:lnTo>
                    <a:lnTo>
                      <a:pt x="28" y="11"/>
                    </a:lnTo>
                    <a:lnTo>
                      <a:pt x="28" y="9"/>
                    </a:lnTo>
                    <a:lnTo>
                      <a:pt x="26" y="9"/>
                    </a:lnTo>
                    <a:lnTo>
                      <a:pt x="24" y="8"/>
                    </a:lnTo>
                    <a:lnTo>
                      <a:pt x="22" y="8"/>
                    </a:lnTo>
                    <a:lnTo>
                      <a:pt x="20" y="6"/>
                    </a:lnTo>
                    <a:lnTo>
                      <a:pt x="19" y="6"/>
                    </a:lnTo>
                    <a:lnTo>
                      <a:pt x="16" y="5"/>
                    </a:lnTo>
                    <a:lnTo>
                      <a:pt x="15" y="5"/>
                    </a:lnTo>
                    <a:lnTo>
                      <a:pt x="14" y="4"/>
                    </a:lnTo>
                    <a:lnTo>
                      <a:pt x="12" y="4"/>
                    </a:lnTo>
                    <a:lnTo>
                      <a:pt x="12" y="2"/>
                    </a:lnTo>
                    <a:lnTo>
                      <a:pt x="10" y="2"/>
                    </a:lnTo>
                    <a:lnTo>
                      <a:pt x="8" y="2"/>
                    </a:lnTo>
                    <a:lnTo>
                      <a:pt x="0" y="2"/>
                    </a:lnTo>
                    <a:lnTo>
                      <a:pt x="8" y="2"/>
                    </a:lnTo>
                    <a:lnTo>
                      <a:pt x="4" y="0"/>
                    </a:lnTo>
                    <a:lnTo>
                      <a:pt x="0" y="2"/>
                    </a:lnTo>
                    <a:lnTo>
                      <a:pt x="10"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36" name="Freeform 62"/>
              <p:cNvSpPr>
                <a:spLocks/>
              </p:cNvSpPr>
              <p:nvPr/>
            </p:nvSpPr>
            <p:spPr bwMode="auto">
              <a:xfrm>
                <a:off x="1800" y="1008"/>
                <a:ext cx="24" cy="18"/>
              </a:xfrm>
              <a:custGeom>
                <a:avLst/>
                <a:gdLst/>
                <a:ahLst/>
                <a:cxnLst>
                  <a:cxn ang="0">
                    <a:pos x="10" y="17"/>
                  </a:cxn>
                  <a:cxn ang="0">
                    <a:pos x="23" y="8"/>
                  </a:cxn>
                  <a:cxn ang="0">
                    <a:pos x="12" y="0"/>
                  </a:cxn>
                  <a:cxn ang="0">
                    <a:pos x="0" y="9"/>
                  </a:cxn>
                  <a:cxn ang="0">
                    <a:pos x="10" y="17"/>
                  </a:cxn>
                </a:cxnLst>
                <a:rect l="0" t="0" r="r" b="b"/>
                <a:pathLst>
                  <a:path w="24" h="18">
                    <a:moveTo>
                      <a:pt x="10" y="17"/>
                    </a:moveTo>
                    <a:lnTo>
                      <a:pt x="23" y="8"/>
                    </a:lnTo>
                    <a:lnTo>
                      <a:pt x="12" y="0"/>
                    </a:lnTo>
                    <a:lnTo>
                      <a:pt x="0" y="9"/>
                    </a:lnTo>
                    <a:lnTo>
                      <a:pt x="1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37" name="Freeform 63"/>
              <p:cNvSpPr>
                <a:spLocks/>
              </p:cNvSpPr>
              <p:nvPr/>
            </p:nvSpPr>
            <p:spPr bwMode="auto">
              <a:xfrm>
                <a:off x="1795" y="1017"/>
                <a:ext cx="19" cy="19"/>
              </a:xfrm>
              <a:custGeom>
                <a:avLst/>
                <a:gdLst/>
                <a:ahLst/>
                <a:cxnLst>
                  <a:cxn ang="0">
                    <a:pos x="0" y="12"/>
                  </a:cxn>
                  <a:cxn ang="0">
                    <a:pos x="1" y="12"/>
                  </a:cxn>
                  <a:cxn ang="0">
                    <a:pos x="1" y="16"/>
                  </a:cxn>
                  <a:cxn ang="0">
                    <a:pos x="2" y="16"/>
                  </a:cxn>
                  <a:cxn ang="0">
                    <a:pos x="5" y="18"/>
                  </a:cxn>
                  <a:cxn ang="0">
                    <a:pos x="6" y="18"/>
                  </a:cxn>
                  <a:cxn ang="0">
                    <a:pos x="8" y="18"/>
                  </a:cxn>
                  <a:cxn ang="0">
                    <a:pos x="10" y="18"/>
                  </a:cxn>
                  <a:cxn ang="0">
                    <a:pos x="11" y="18"/>
                  </a:cxn>
                  <a:cxn ang="0">
                    <a:pos x="13" y="18"/>
                  </a:cxn>
                  <a:cxn ang="0">
                    <a:pos x="13" y="16"/>
                  </a:cxn>
                  <a:cxn ang="0">
                    <a:pos x="16" y="16"/>
                  </a:cxn>
                  <a:cxn ang="0">
                    <a:pos x="18" y="12"/>
                  </a:cxn>
                  <a:cxn ang="0">
                    <a:pos x="6" y="0"/>
                  </a:cxn>
                  <a:cxn ang="0">
                    <a:pos x="8" y="0"/>
                  </a:cxn>
                  <a:cxn ang="0">
                    <a:pos x="10" y="0"/>
                  </a:cxn>
                  <a:cxn ang="0">
                    <a:pos x="0" y="12"/>
                  </a:cxn>
                </a:cxnLst>
                <a:rect l="0" t="0" r="r" b="b"/>
                <a:pathLst>
                  <a:path w="19" h="19">
                    <a:moveTo>
                      <a:pt x="0" y="12"/>
                    </a:moveTo>
                    <a:lnTo>
                      <a:pt x="1" y="12"/>
                    </a:lnTo>
                    <a:lnTo>
                      <a:pt x="1" y="16"/>
                    </a:lnTo>
                    <a:lnTo>
                      <a:pt x="2" y="16"/>
                    </a:lnTo>
                    <a:lnTo>
                      <a:pt x="5" y="18"/>
                    </a:lnTo>
                    <a:lnTo>
                      <a:pt x="6" y="18"/>
                    </a:lnTo>
                    <a:lnTo>
                      <a:pt x="8" y="18"/>
                    </a:lnTo>
                    <a:lnTo>
                      <a:pt x="10" y="18"/>
                    </a:lnTo>
                    <a:lnTo>
                      <a:pt x="11" y="18"/>
                    </a:lnTo>
                    <a:lnTo>
                      <a:pt x="13" y="18"/>
                    </a:lnTo>
                    <a:lnTo>
                      <a:pt x="13" y="16"/>
                    </a:lnTo>
                    <a:lnTo>
                      <a:pt x="16" y="16"/>
                    </a:lnTo>
                    <a:lnTo>
                      <a:pt x="18" y="12"/>
                    </a:lnTo>
                    <a:lnTo>
                      <a:pt x="6" y="0"/>
                    </a:lnTo>
                    <a:lnTo>
                      <a:pt x="8" y="0"/>
                    </a:lnTo>
                    <a:lnTo>
                      <a:pt x="10"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38" name="Freeform 64"/>
              <p:cNvSpPr>
                <a:spLocks/>
              </p:cNvSpPr>
              <p:nvPr/>
            </p:nvSpPr>
            <p:spPr bwMode="auto">
              <a:xfrm>
                <a:off x="1770" y="999"/>
                <a:ext cx="35" cy="27"/>
              </a:xfrm>
              <a:custGeom>
                <a:avLst/>
                <a:gdLst/>
                <a:ahLst/>
                <a:cxnLst>
                  <a:cxn ang="0">
                    <a:pos x="0" y="7"/>
                  </a:cxn>
                  <a:cxn ang="0">
                    <a:pos x="24" y="26"/>
                  </a:cxn>
                  <a:cxn ang="0">
                    <a:pos x="34" y="18"/>
                  </a:cxn>
                  <a:cxn ang="0">
                    <a:pos x="10" y="0"/>
                  </a:cxn>
                  <a:cxn ang="0">
                    <a:pos x="0" y="7"/>
                  </a:cxn>
                </a:cxnLst>
                <a:rect l="0" t="0" r="r" b="b"/>
                <a:pathLst>
                  <a:path w="35" h="27">
                    <a:moveTo>
                      <a:pt x="0" y="7"/>
                    </a:moveTo>
                    <a:lnTo>
                      <a:pt x="24" y="26"/>
                    </a:lnTo>
                    <a:lnTo>
                      <a:pt x="34" y="18"/>
                    </a:lnTo>
                    <a:lnTo>
                      <a:pt x="10" y="0"/>
                    </a:lnTo>
                    <a:lnTo>
                      <a:pt x="0"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39" name="Freeform 65"/>
              <p:cNvSpPr>
                <a:spLocks/>
              </p:cNvSpPr>
              <p:nvPr/>
            </p:nvSpPr>
            <p:spPr bwMode="auto">
              <a:xfrm>
                <a:off x="1767" y="994"/>
                <a:ext cx="21" cy="18"/>
              </a:xfrm>
              <a:custGeom>
                <a:avLst/>
                <a:gdLst/>
                <a:ahLst/>
                <a:cxnLst>
                  <a:cxn ang="0">
                    <a:pos x="5" y="0"/>
                  </a:cxn>
                  <a:cxn ang="0">
                    <a:pos x="5" y="1"/>
                  </a:cxn>
                  <a:cxn ang="0">
                    <a:pos x="2" y="3"/>
                  </a:cxn>
                  <a:cxn ang="0">
                    <a:pos x="2" y="5"/>
                  </a:cxn>
                  <a:cxn ang="0">
                    <a:pos x="2" y="6"/>
                  </a:cxn>
                  <a:cxn ang="0">
                    <a:pos x="0" y="6"/>
                  </a:cxn>
                  <a:cxn ang="0">
                    <a:pos x="0" y="8"/>
                  </a:cxn>
                  <a:cxn ang="0">
                    <a:pos x="0" y="10"/>
                  </a:cxn>
                  <a:cxn ang="0">
                    <a:pos x="0" y="11"/>
                  </a:cxn>
                  <a:cxn ang="0">
                    <a:pos x="2" y="11"/>
                  </a:cxn>
                  <a:cxn ang="0">
                    <a:pos x="2" y="13"/>
                  </a:cxn>
                  <a:cxn ang="0">
                    <a:pos x="2" y="15"/>
                  </a:cxn>
                  <a:cxn ang="0">
                    <a:pos x="5" y="15"/>
                  </a:cxn>
                  <a:cxn ang="0">
                    <a:pos x="5" y="17"/>
                  </a:cxn>
                  <a:cxn ang="0">
                    <a:pos x="20" y="8"/>
                  </a:cxn>
                  <a:cxn ang="0">
                    <a:pos x="20" y="10"/>
                  </a:cxn>
                  <a:cxn ang="0">
                    <a:pos x="5" y="0"/>
                  </a:cxn>
                </a:cxnLst>
                <a:rect l="0" t="0" r="r" b="b"/>
                <a:pathLst>
                  <a:path w="21" h="18">
                    <a:moveTo>
                      <a:pt x="5" y="0"/>
                    </a:moveTo>
                    <a:lnTo>
                      <a:pt x="5" y="1"/>
                    </a:lnTo>
                    <a:lnTo>
                      <a:pt x="2" y="3"/>
                    </a:lnTo>
                    <a:lnTo>
                      <a:pt x="2" y="5"/>
                    </a:lnTo>
                    <a:lnTo>
                      <a:pt x="2" y="6"/>
                    </a:lnTo>
                    <a:lnTo>
                      <a:pt x="0" y="6"/>
                    </a:lnTo>
                    <a:lnTo>
                      <a:pt x="0" y="8"/>
                    </a:lnTo>
                    <a:lnTo>
                      <a:pt x="0" y="10"/>
                    </a:lnTo>
                    <a:lnTo>
                      <a:pt x="0" y="11"/>
                    </a:lnTo>
                    <a:lnTo>
                      <a:pt x="2" y="11"/>
                    </a:lnTo>
                    <a:lnTo>
                      <a:pt x="2" y="13"/>
                    </a:lnTo>
                    <a:lnTo>
                      <a:pt x="2" y="15"/>
                    </a:lnTo>
                    <a:lnTo>
                      <a:pt x="5" y="15"/>
                    </a:lnTo>
                    <a:lnTo>
                      <a:pt x="5" y="17"/>
                    </a:lnTo>
                    <a:lnTo>
                      <a:pt x="20" y="8"/>
                    </a:lnTo>
                    <a:lnTo>
                      <a:pt x="20" y="10"/>
                    </a:lnTo>
                    <a:lnTo>
                      <a:pt x="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40" name="Freeform 66"/>
              <p:cNvSpPr>
                <a:spLocks/>
              </p:cNvSpPr>
              <p:nvPr/>
            </p:nvSpPr>
            <p:spPr bwMode="auto">
              <a:xfrm>
                <a:off x="1770" y="984"/>
                <a:ext cx="28" cy="19"/>
              </a:xfrm>
              <a:custGeom>
                <a:avLst/>
                <a:gdLst/>
                <a:ahLst/>
                <a:cxnLst>
                  <a:cxn ang="0">
                    <a:pos x="12" y="7"/>
                  </a:cxn>
                  <a:cxn ang="0">
                    <a:pos x="13" y="0"/>
                  </a:cxn>
                  <a:cxn ang="0">
                    <a:pos x="0" y="9"/>
                  </a:cxn>
                  <a:cxn ang="0">
                    <a:pos x="10" y="18"/>
                  </a:cxn>
                  <a:cxn ang="0">
                    <a:pos x="22" y="8"/>
                  </a:cxn>
                  <a:cxn ang="0">
                    <a:pos x="24" y="1"/>
                  </a:cxn>
                  <a:cxn ang="0">
                    <a:pos x="22" y="8"/>
                  </a:cxn>
                  <a:cxn ang="0">
                    <a:pos x="27" y="5"/>
                  </a:cxn>
                  <a:cxn ang="0">
                    <a:pos x="24" y="1"/>
                  </a:cxn>
                  <a:cxn ang="0">
                    <a:pos x="12" y="7"/>
                  </a:cxn>
                </a:cxnLst>
                <a:rect l="0" t="0" r="r" b="b"/>
                <a:pathLst>
                  <a:path w="28" h="19">
                    <a:moveTo>
                      <a:pt x="12" y="7"/>
                    </a:moveTo>
                    <a:lnTo>
                      <a:pt x="13" y="0"/>
                    </a:lnTo>
                    <a:lnTo>
                      <a:pt x="0" y="9"/>
                    </a:lnTo>
                    <a:lnTo>
                      <a:pt x="10" y="18"/>
                    </a:lnTo>
                    <a:lnTo>
                      <a:pt x="22" y="8"/>
                    </a:lnTo>
                    <a:lnTo>
                      <a:pt x="24" y="1"/>
                    </a:lnTo>
                    <a:lnTo>
                      <a:pt x="22" y="8"/>
                    </a:lnTo>
                    <a:lnTo>
                      <a:pt x="27" y="5"/>
                    </a:lnTo>
                    <a:lnTo>
                      <a:pt x="24" y="1"/>
                    </a:lnTo>
                    <a:lnTo>
                      <a:pt x="12"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41" name="Freeform 67"/>
              <p:cNvSpPr>
                <a:spLocks/>
              </p:cNvSpPr>
              <p:nvPr/>
            </p:nvSpPr>
            <p:spPr bwMode="auto">
              <a:xfrm>
                <a:off x="1767" y="955"/>
                <a:ext cx="29" cy="36"/>
              </a:xfrm>
              <a:custGeom>
                <a:avLst/>
                <a:gdLst/>
                <a:ahLst/>
                <a:cxnLst>
                  <a:cxn ang="0">
                    <a:pos x="4" y="10"/>
                  </a:cxn>
                  <a:cxn ang="0">
                    <a:pos x="0" y="6"/>
                  </a:cxn>
                  <a:cxn ang="0">
                    <a:pos x="0" y="7"/>
                  </a:cxn>
                  <a:cxn ang="0">
                    <a:pos x="0" y="9"/>
                  </a:cxn>
                  <a:cxn ang="0">
                    <a:pos x="0" y="10"/>
                  </a:cxn>
                  <a:cxn ang="0">
                    <a:pos x="1" y="10"/>
                  </a:cxn>
                  <a:cxn ang="0">
                    <a:pos x="1" y="11"/>
                  </a:cxn>
                  <a:cxn ang="0">
                    <a:pos x="1" y="12"/>
                  </a:cxn>
                  <a:cxn ang="0">
                    <a:pos x="1" y="14"/>
                  </a:cxn>
                  <a:cxn ang="0">
                    <a:pos x="3" y="15"/>
                  </a:cxn>
                  <a:cxn ang="0">
                    <a:pos x="3" y="16"/>
                  </a:cxn>
                  <a:cxn ang="0">
                    <a:pos x="3" y="18"/>
                  </a:cxn>
                  <a:cxn ang="0">
                    <a:pos x="4" y="19"/>
                  </a:cxn>
                  <a:cxn ang="0">
                    <a:pos x="4" y="20"/>
                  </a:cxn>
                  <a:cxn ang="0">
                    <a:pos x="6" y="22"/>
                  </a:cxn>
                  <a:cxn ang="0">
                    <a:pos x="6" y="23"/>
                  </a:cxn>
                  <a:cxn ang="0">
                    <a:pos x="6" y="24"/>
                  </a:cxn>
                  <a:cxn ang="0">
                    <a:pos x="8" y="24"/>
                  </a:cxn>
                  <a:cxn ang="0">
                    <a:pos x="8" y="25"/>
                  </a:cxn>
                  <a:cxn ang="0">
                    <a:pos x="8" y="27"/>
                  </a:cxn>
                  <a:cxn ang="0">
                    <a:pos x="10" y="27"/>
                  </a:cxn>
                  <a:cxn ang="0">
                    <a:pos x="10" y="28"/>
                  </a:cxn>
                  <a:cxn ang="0">
                    <a:pos x="10" y="29"/>
                  </a:cxn>
                  <a:cxn ang="0">
                    <a:pos x="12" y="29"/>
                  </a:cxn>
                  <a:cxn ang="0">
                    <a:pos x="12" y="31"/>
                  </a:cxn>
                  <a:cxn ang="0">
                    <a:pos x="12" y="32"/>
                  </a:cxn>
                  <a:cxn ang="0">
                    <a:pos x="13" y="32"/>
                  </a:cxn>
                  <a:cxn ang="0">
                    <a:pos x="13" y="34"/>
                  </a:cxn>
                  <a:cxn ang="0">
                    <a:pos x="16" y="35"/>
                  </a:cxn>
                  <a:cxn ang="0">
                    <a:pos x="28" y="29"/>
                  </a:cxn>
                  <a:cxn ang="0">
                    <a:pos x="26" y="28"/>
                  </a:cxn>
                  <a:cxn ang="0">
                    <a:pos x="26" y="27"/>
                  </a:cxn>
                  <a:cxn ang="0">
                    <a:pos x="24" y="27"/>
                  </a:cxn>
                  <a:cxn ang="0">
                    <a:pos x="24" y="25"/>
                  </a:cxn>
                  <a:cxn ang="0">
                    <a:pos x="24" y="24"/>
                  </a:cxn>
                  <a:cxn ang="0">
                    <a:pos x="22" y="24"/>
                  </a:cxn>
                  <a:cxn ang="0">
                    <a:pos x="22" y="23"/>
                  </a:cxn>
                  <a:cxn ang="0">
                    <a:pos x="20" y="22"/>
                  </a:cxn>
                  <a:cxn ang="0">
                    <a:pos x="20" y="20"/>
                  </a:cxn>
                  <a:cxn ang="0">
                    <a:pos x="18" y="19"/>
                  </a:cxn>
                  <a:cxn ang="0">
                    <a:pos x="18" y="18"/>
                  </a:cxn>
                  <a:cxn ang="0">
                    <a:pos x="18" y="16"/>
                  </a:cxn>
                  <a:cxn ang="0">
                    <a:pos x="17" y="16"/>
                  </a:cxn>
                  <a:cxn ang="0">
                    <a:pos x="17" y="15"/>
                  </a:cxn>
                  <a:cxn ang="0">
                    <a:pos x="17" y="14"/>
                  </a:cxn>
                  <a:cxn ang="0">
                    <a:pos x="16" y="12"/>
                  </a:cxn>
                  <a:cxn ang="0">
                    <a:pos x="16" y="11"/>
                  </a:cxn>
                  <a:cxn ang="0">
                    <a:pos x="16" y="10"/>
                  </a:cxn>
                  <a:cxn ang="0">
                    <a:pos x="13" y="9"/>
                  </a:cxn>
                  <a:cxn ang="0">
                    <a:pos x="13" y="7"/>
                  </a:cxn>
                  <a:cxn ang="0">
                    <a:pos x="13" y="6"/>
                  </a:cxn>
                  <a:cxn ang="0">
                    <a:pos x="13" y="5"/>
                  </a:cxn>
                  <a:cxn ang="0">
                    <a:pos x="12" y="3"/>
                  </a:cxn>
                  <a:cxn ang="0">
                    <a:pos x="4" y="0"/>
                  </a:cxn>
                  <a:cxn ang="0">
                    <a:pos x="12" y="3"/>
                  </a:cxn>
                  <a:cxn ang="0">
                    <a:pos x="12" y="0"/>
                  </a:cxn>
                  <a:cxn ang="0">
                    <a:pos x="4" y="0"/>
                  </a:cxn>
                  <a:cxn ang="0">
                    <a:pos x="4" y="10"/>
                  </a:cxn>
                </a:cxnLst>
                <a:rect l="0" t="0" r="r" b="b"/>
                <a:pathLst>
                  <a:path w="29" h="36">
                    <a:moveTo>
                      <a:pt x="4" y="10"/>
                    </a:moveTo>
                    <a:lnTo>
                      <a:pt x="0" y="6"/>
                    </a:lnTo>
                    <a:lnTo>
                      <a:pt x="0" y="7"/>
                    </a:lnTo>
                    <a:lnTo>
                      <a:pt x="0" y="9"/>
                    </a:lnTo>
                    <a:lnTo>
                      <a:pt x="0" y="10"/>
                    </a:lnTo>
                    <a:lnTo>
                      <a:pt x="1" y="10"/>
                    </a:lnTo>
                    <a:lnTo>
                      <a:pt x="1" y="11"/>
                    </a:lnTo>
                    <a:lnTo>
                      <a:pt x="1" y="12"/>
                    </a:lnTo>
                    <a:lnTo>
                      <a:pt x="1" y="14"/>
                    </a:lnTo>
                    <a:lnTo>
                      <a:pt x="3" y="15"/>
                    </a:lnTo>
                    <a:lnTo>
                      <a:pt x="3" y="16"/>
                    </a:lnTo>
                    <a:lnTo>
                      <a:pt x="3" y="18"/>
                    </a:lnTo>
                    <a:lnTo>
                      <a:pt x="4" y="19"/>
                    </a:lnTo>
                    <a:lnTo>
                      <a:pt x="4" y="20"/>
                    </a:lnTo>
                    <a:lnTo>
                      <a:pt x="6" y="22"/>
                    </a:lnTo>
                    <a:lnTo>
                      <a:pt x="6" y="23"/>
                    </a:lnTo>
                    <a:lnTo>
                      <a:pt x="6" y="24"/>
                    </a:lnTo>
                    <a:lnTo>
                      <a:pt x="8" y="24"/>
                    </a:lnTo>
                    <a:lnTo>
                      <a:pt x="8" y="25"/>
                    </a:lnTo>
                    <a:lnTo>
                      <a:pt x="8" y="27"/>
                    </a:lnTo>
                    <a:lnTo>
                      <a:pt x="10" y="27"/>
                    </a:lnTo>
                    <a:lnTo>
                      <a:pt x="10" y="28"/>
                    </a:lnTo>
                    <a:lnTo>
                      <a:pt x="10" y="29"/>
                    </a:lnTo>
                    <a:lnTo>
                      <a:pt x="12" y="29"/>
                    </a:lnTo>
                    <a:lnTo>
                      <a:pt x="12" y="31"/>
                    </a:lnTo>
                    <a:lnTo>
                      <a:pt x="12" y="32"/>
                    </a:lnTo>
                    <a:lnTo>
                      <a:pt x="13" y="32"/>
                    </a:lnTo>
                    <a:lnTo>
                      <a:pt x="13" y="34"/>
                    </a:lnTo>
                    <a:lnTo>
                      <a:pt x="16" y="35"/>
                    </a:lnTo>
                    <a:lnTo>
                      <a:pt x="28" y="29"/>
                    </a:lnTo>
                    <a:lnTo>
                      <a:pt x="26" y="28"/>
                    </a:lnTo>
                    <a:lnTo>
                      <a:pt x="26" y="27"/>
                    </a:lnTo>
                    <a:lnTo>
                      <a:pt x="24" y="27"/>
                    </a:lnTo>
                    <a:lnTo>
                      <a:pt x="24" y="25"/>
                    </a:lnTo>
                    <a:lnTo>
                      <a:pt x="24" y="24"/>
                    </a:lnTo>
                    <a:lnTo>
                      <a:pt x="22" y="24"/>
                    </a:lnTo>
                    <a:lnTo>
                      <a:pt x="22" y="23"/>
                    </a:lnTo>
                    <a:lnTo>
                      <a:pt x="20" y="22"/>
                    </a:lnTo>
                    <a:lnTo>
                      <a:pt x="20" y="20"/>
                    </a:lnTo>
                    <a:lnTo>
                      <a:pt x="18" y="19"/>
                    </a:lnTo>
                    <a:lnTo>
                      <a:pt x="18" y="18"/>
                    </a:lnTo>
                    <a:lnTo>
                      <a:pt x="18" y="16"/>
                    </a:lnTo>
                    <a:lnTo>
                      <a:pt x="17" y="16"/>
                    </a:lnTo>
                    <a:lnTo>
                      <a:pt x="17" y="15"/>
                    </a:lnTo>
                    <a:lnTo>
                      <a:pt x="17" y="14"/>
                    </a:lnTo>
                    <a:lnTo>
                      <a:pt x="16" y="12"/>
                    </a:lnTo>
                    <a:lnTo>
                      <a:pt x="16" y="11"/>
                    </a:lnTo>
                    <a:lnTo>
                      <a:pt x="16" y="10"/>
                    </a:lnTo>
                    <a:lnTo>
                      <a:pt x="13" y="9"/>
                    </a:lnTo>
                    <a:lnTo>
                      <a:pt x="13" y="7"/>
                    </a:lnTo>
                    <a:lnTo>
                      <a:pt x="13" y="6"/>
                    </a:lnTo>
                    <a:lnTo>
                      <a:pt x="13" y="5"/>
                    </a:lnTo>
                    <a:lnTo>
                      <a:pt x="12" y="3"/>
                    </a:lnTo>
                    <a:lnTo>
                      <a:pt x="4" y="0"/>
                    </a:lnTo>
                    <a:lnTo>
                      <a:pt x="12" y="3"/>
                    </a:lnTo>
                    <a:lnTo>
                      <a:pt x="12" y="0"/>
                    </a:lnTo>
                    <a:lnTo>
                      <a:pt x="4" y="0"/>
                    </a:lnTo>
                    <a:lnTo>
                      <a:pt x="4"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42" name="Freeform 68"/>
              <p:cNvSpPr>
                <a:spLocks/>
              </p:cNvSpPr>
              <p:nvPr/>
            </p:nvSpPr>
            <p:spPr bwMode="auto">
              <a:xfrm>
                <a:off x="1754" y="955"/>
                <a:ext cx="20" cy="19"/>
              </a:xfrm>
              <a:custGeom>
                <a:avLst/>
                <a:gdLst/>
                <a:ahLst/>
                <a:cxnLst>
                  <a:cxn ang="0">
                    <a:pos x="0" y="18"/>
                  </a:cxn>
                  <a:cxn ang="0">
                    <a:pos x="19" y="18"/>
                  </a:cxn>
                  <a:cxn ang="0">
                    <a:pos x="19" y="0"/>
                  </a:cxn>
                  <a:cxn ang="0">
                    <a:pos x="0" y="0"/>
                  </a:cxn>
                  <a:cxn ang="0">
                    <a:pos x="1" y="0"/>
                  </a:cxn>
                  <a:cxn ang="0">
                    <a:pos x="0" y="18"/>
                  </a:cxn>
                </a:cxnLst>
                <a:rect l="0" t="0" r="r" b="b"/>
                <a:pathLst>
                  <a:path w="20" h="19">
                    <a:moveTo>
                      <a:pt x="0" y="18"/>
                    </a:moveTo>
                    <a:lnTo>
                      <a:pt x="19" y="18"/>
                    </a:lnTo>
                    <a:lnTo>
                      <a:pt x="19" y="0"/>
                    </a:lnTo>
                    <a:lnTo>
                      <a:pt x="0" y="0"/>
                    </a:lnTo>
                    <a:lnTo>
                      <a:pt x="1"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43" name="Freeform 69"/>
              <p:cNvSpPr>
                <a:spLocks/>
              </p:cNvSpPr>
              <p:nvPr/>
            </p:nvSpPr>
            <p:spPr bwMode="auto">
              <a:xfrm>
                <a:off x="1744" y="955"/>
                <a:ext cx="19" cy="19"/>
              </a:xfrm>
              <a:custGeom>
                <a:avLst/>
                <a:gdLst/>
                <a:ahLst/>
                <a:cxnLst>
                  <a:cxn ang="0">
                    <a:pos x="0" y="2"/>
                  </a:cxn>
                  <a:cxn ang="0">
                    <a:pos x="0" y="3"/>
                  </a:cxn>
                  <a:cxn ang="0">
                    <a:pos x="1" y="3"/>
                  </a:cxn>
                  <a:cxn ang="0">
                    <a:pos x="1" y="6"/>
                  </a:cxn>
                  <a:cxn ang="0">
                    <a:pos x="1" y="8"/>
                  </a:cxn>
                  <a:cxn ang="0">
                    <a:pos x="4" y="11"/>
                  </a:cxn>
                  <a:cxn ang="0">
                    <a:pos x="4" y="13"/>
                  </a:cxn>
                  <a:cxn ang="0">
                    <a:pos x="6" y="13"/>
                  </a:cxn>
                  <a:cxn ang="0">
                    <a:pos x="8" y="15"/>
                  </a:cxn>
                  <a:cxn ang="0">
                    <a:pos x="11" y="15"/>
                  </a:cxn>
                  <a:cxn ang="0">
                    <a:pos x="12" y="15"/>
                  </a:cxn>
                  <a:cxn ang="0">
                    <a:pos x="12" y="18"/>
                  </a:cxn>
                  <a:cxn ang="0">
                    <a:pos x="16" y="18"/>
                  </a:cxn>
                  <a:cxn ang="0">
                    <a:pos x="18" y="0"/>
                  </a:cxn>
                  <a:cxn ang="0">
                    <a:pos x="18" y="2"/>
                  </a:cxn>
                  <a:cxn ang="0">
                    <a:pos x="0" y="2"/>
                  </a:cxn>
                </a:cxnLst>
                <a:rect l="0" t="0" r="r" b="b"/>
                <a:pathLst>
                  <a:path w="19" h="19">
                    <a:moveTo>
                      <a:pt x="0" y="2"/>
                    </a:moveTo>
                    <a:lnTo>
                      <a:pt x="0" y="3"/>
                    </a:lnTo>
                    <a:lnTo>
                      <a:pt x="1" y="3"/>
                    </a:lnTo>
                    <a:lnTo>
                      <a:pt x="1" y="6"/>
                    </a:lnTo>
                    <a:lnTo>
                      <a:pt x="1" y="8"/>
                    </a:lnTo>
                    <a:lnTo>
                      <a:pt x="4" y="11"/>
                    </a:lnTo>
                    <a:lnTo>
                      <a:pt x="4" y="13"/>
                    </a:lnTo>
                    <a:lnTo>
                      <a:pt x="6" y="13"/>
                    </a:lnTo>
                    <a:lnTo>
                      <a:pt x="8" y="15"/>
                    </a:lnTo>
                    <a:lnTo>
                      <a:pt x="11" y="15"/>
                    </a:lnTo>
                    <a:lnTo>
                      <a:pt x="12" y="15"/>
                    </a:lnTo>
                    <a:lnTo>
                      <a:pt x="12" y="18"/>
                    </a:lnTo>
                    <a:lnTo>
                      <a:pt x="16" y="18"/>
                    </a:lnTo>
                    <a:lnTo>
                      <a:pt x="18" y="0"/>
                    </a:lnTo>
                    <a:lnTo>
                      <a:pt x="18"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44" name="Freeform 70"/>
              <p:cNvSpPr>
                <a:spLocks/>
              </p:cNvSpPr>
              <p:nvPr/>
            </p:nvSpPr>
            <p:spPr bwMode="auto">
              <a:xfrm>
                <a:off x="1744" y="931"/>
                <a:ext cx="19" cy="26"/>
              </a:xfrm>
              <a:custGeom>
                <a:avLst/>
                <a:gdLst/>
                <a:ahLst/>
                <a:cxnLst>
                  <a:cxn ang="0">
                    <a:pos x="0" y="0"/>
                  </a:cxn>
                  <a:cxn ang="0">
                    <a:pos x="0" y="25"/>
                  </a:cxn>
                  <a:cxn ang="0">
                    <a:pos x="18" y="25"/>
                  </a:cxn>
                  <a:cxn ang="0">
                    <a:pos x="18" y="0"/>
                  </a:cxn>
                  <a:cxn ang="0">
                    <a:pos x="0" y="0"/>
                  </a:cxn>
                </a:cxnLst>
                <a:rect l="0" t="0" r="r" b="b"/>
                <a:pathLst>
                  <a:path w="19" h="26">
                    <a:moveTo>
                      <a:pt x="0" y="0"/>
                    </a:moveTo>
                    <a:lnTo>
                      <a:pt x="0" y="25"/>
                    </a:lnTo>
                    <a:lnTo>
                      <a:pt x="18" y="25"/>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45" name="Freeform 71"/>
              <p:cNvSpPr>
                <a:spLocks/>
              </p:cNvSpPr>
              <p:nvPr/>
            </p:nvSpPr>
            <p:spPr bwMode="auto">
              <a:xfrm>
                <a:off x="1744" y="920"/>
                <a:ext cx="19" cy="19"/>
              </a:xfrm>
              <a:custGeom>
                <a:avLst/>
                <a:gdLst/>
                <a:ahLst/>
                <a:cxnLst>
                  <a:cxn ang="0">
                    <a:pos x="16" y="0"/>
                  </a:cxn>
                  <a:cxn ang="0">
                    <a:pos x="12" y="0"/>
                  </a:cxn>
                  <a:cxn ang="0">
                    <a:pos x="12" y="2"/>
                  </a:cxn>
                  <a:cxn ang="0">
                    <a:pos x="11" y="2"/>
                  </a:cxn>
                  <a:cxn ang="0">
                    <a:pos x="8" y="2"/>
                  </a:cxn>
                  <a:cxn ang="0">
                    <a:pos x="8" y="4"/>
                  </a:cxn>
                  <a:cxn ang="0">
                    <a:pos x="6" y="4"/>
                  </a:cxn>
                  <a:cxn ang="0">
                    <a:pos x="4" y="6"/>
                  </a:cxn>
                  <a:cxn ang="0">
                    <a:pos x="4" y="9"/>
                  </a:cxn>
                  <a:cxn ang="0">
                    <a:pos x="1" y="9"/>
                  </a:cxn>
                  <a:cxn ang="0">
                    <a:pos x="1" y="10"/>
                  </a:cxn>
                  <a:cxn ang="0">
                    <a:pos x="1" y="13"/>
                  </a:cxn>
                  <a:cxn ang="0">
                    <a:pos x="0" y="13"/>
                  </a:cxn>
                  <a:cxn ang="0">
                    <a:pos x="0" y="15"/>
                  </a:cxn>
                  <a:cxn ang="0">
                    <a:pos x="18" y="15"/>
                  </a:cxn>
                  <a:cxn ang="0">
                    <a:pos x="18" y="18"/>
                  </a:cxn>
                  <a:cxn ang="0">
                    <a:pos x="16" y="18"/>
                  </a:cxn>
                  <a:cxn ang="0">
                    <a:pos x="16" y="0"/>
                  </a:cxn>
                </a:cxnLst>
                <a:rect l="0" t="0" r="r" b="b"/>
                <a:pathLst>
                  <a:path w="19" h="19">
                    <a:moveTo>
                      <a:pt x="16" y="0"/>
                    </a:moveTo>
                    <a:lnTo>
                      <a:pt x="12" y="0"/>
                    </a:lnTo>
                    <a:lnTo>
                      <a:pt x="12" y="2"/>
                    </a:lnTo>
                    <a:lnTo>
                      <a:pt x="11" y="2"/>
                    </a:lnTo>
                    <a:lnTo>
                      <a:pt x="8" y="2"/>
                    </a:lnTo>
                    <a:lnTo>
                      <a:pt x="8" y="4"/>
                    </a:lnTo>
                    <a:lnTo>
                      <a:pt x="6" y="4"/>
                    </a:lnTo>
                    <a:lnTo>
                      <a:pt x="4" y="6"/>
                    </a:lnTo>
                    <a:lnTo>
                      <a:pt x="4" y="9"/>
                    </a:lnTo>
                    <a:lnTo>
                      <a:pt x="1" y="9"/>
                    </a:lnTo>
                    <a:lnTo>
                      <a:pt x="1" y="10"/>
                    </a:lnTo>
                    <a:lnTo>
                      <a:pt x="1" y="13"/>
                    </a:lnTo>
                    <a:lnTo>
                      <a:pt x="0" y="13"/>
                    </a:lnTo>
                    <a:lnTo>
                      <a:pt x="0" y="15"/>
                    </a:lnTo>
                    <a:lnTo>
                      <a:pt x="18" y="15"/>
                    </a:lnTo>
                    <a:lnTo>
                      <a:pt x="18" y="18"/>
                    </a:lnTo>
                    <a:lnTo>
                      <a:pt x="16" y="18"/>
                    </a:lnTo>
                    <a:lnTo>
                      <a:pt x="1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46" name="Freeform 72"/>
              <p:cNvSpPr>
                <a:spLocks/>
              </p:cNvSpPr>
              <p:nvPr/>
            </p:nvSpPr>
            <p:spPr bwMode="auto">
              <a:xfrm>
                <a:off x="1754" y="920"/>
                <a:ext cx="26" cy="19"/>
              </a:xfrm>
              <a:custGeom>
                <a:avLst/>
                <a:gdLst/>
                <a:ahLst/>
                <a:cxnLst>
                  <a:cxn ang="0">
                    <a:pos x="12" y="9"/>
                  </a:cxn>
                  <a:cxn ang="0">
                    <a:pos x="19" y="2"/>
                  </a:cxn>
                  <a:cxn ang="0">
                    <a:pos x="0" y="0"/>
                  </a:cxn>
                  <a:cxn ang="0">
                    <a:pos x="0" y="18"/>
                  </a:cxn>
                  <a:cxn ang="0">
                    <a:pos x="17" y="18"/>
                  </a:cxn>
                  <a:cxn ang="0">
                    <a:pos x="25" y="10"/>
                  </a:cxn>
                  <a:cxn ang="0">
                    <a:pos x="17" y="18"/>
                  </a:cxn>
                  <a:cxn ang="0">
                    <a:pos x="25" y="18"/>
                  </a:cxn>
                  <a:cxn ang="0">
                    <a:pos x="25" y="10"/>
                  </a:cxn>
                  <a:cxn ang="0">
                    <a:pos x="12" y="9"/>
                  </a:cxn>
                </a:cxnLst>
                <a:rect l="0" t="0" r="r" b="b"/>
                <a:pathLst>
                  <a:path w="26" h="19">
                    <a:moveTo>
                      <a:pt x="12" y="9"/>
                    </a:moveTo>
                    <a:lnTo>
                      <a:pt x="19" y="2"/>
                    </a:lnTo>
                    <a:lnTo>
                      <a:pt x="0" y="0"/>
                    </a:lnTo>
                    <a:lnTo>
                      <a:pt x="0" y="18"/>
                    </a:lnTo>
                    <a:lnTo>
                      <a:pt x="17" y="18"/>
                    </a:lnTo>
                    <a:lnTo>
                      <a:pt x="25" y="10"/>
                    </a:lnTo>
                    <a:lnTo>
                      <a:pt x="17" y="18"/>
                    </a:lnTo>
                    <a:lnTo>
                      <a:pt x="25" y="18"/>
                    </a:lnTo>
                    <a:lnTo>
                      <a:pt x="25" y="10"/>
                    </a:lnTo>
                    <a:lnTo>
                      <a:pt x="12"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47" name="Freeform 73"/>
              <p:cNvSpPr>
                <a:spLocks/>
              </p:cNvSpPr>
              <p:nvPr/>
            </p:nvSpPr>
            <p:spPr bwMode="auto">
              <a:xfrm>
                <a:off x="1767" y="894"/>
                <a:ext cx="30" cy="33"/>
              </a:xfrm>
              <a:custGeom>
                <a:avLst/>
                <a:gdLst/>
                <a:ahLst/>
                <a:cxnLst>
                  <a:cxn ang="0">
                    <a:pos x="16" y="7"/>
                  </a:cxn>
                  <a:cxn ang="0">
                    <a:pos x="15" y="1"/>
                  </a:cxn>
                  <a:cxn ang="0">
                    <a:pos x="15" y="2"/>
                  </a:cxn>
                  <a:cxn ang="0">
                    <a:pos x="13" y="2"/>
                  </a:cxn>
                  <a:cxn ang="0">
                    <a:pos x="13" y="3"/>
                  </a:cxn>
                  <a:cxn ang="0">
                    <a:pos x="12" y="4"/>
                  </a:cxn>
                  <a:cxn ang="0">
                    <a:pos x="12" y="6"/>
                  </a:cxn>
                  <a:cxn ang="0">
                    <a:pos x="10" y="7"/>
                  </a:cxn>
                  <a:cxn ang="0">
                    <a:pos x="10" y="9"/>
                  </a:cxn>
                  <a:cxn ang="0">
                    <a:pos x="8" y="10"/>
                  </a:cxn>
                  <a:cxn ang="0">
                    <a:pos x="8" y="12"/>
                  </a:cxn>
                  <a:cxn ang="0">
                    <a:pos x="6" y="12"/>
                  </a:cxn>
                  <a:cxn ang="0">
                    <a:pos x="6" y="14"/>
                  </a:cxn>
                  <a:cxn ang="0">
                    <a:pos x="4" y="15"/>
                  </a:cxn>
                  <a:cxn ang="0">
                    <a:pos x="4" y="16"/>
                  </a:cxn>
                  <a:cxn ang="0">
                    <a:pos x="3" y="18"/>
                  </a:cxn>
                  <a:cxn ang="0">
                    <a:pos x="3" y="19"/>
                  </a:cxn>
                  <a:cxn ang="0">
                    <a:pos x="3" y="21"/>
                  </a:cxn>
                  <a:cxn ang="0">
                    <a:pos x="1" y="22"/>
                  </a:cxn>
                  <a:cxn ang="0">
                    <a:pos x="1" y="23"/>
                  </a:cxn>
                  <a:cxn ang="0">
                    <a:pos x="1" y="25"/>
                  </a:cxn>
                  <a:cxn ang="0">
                    <a:pos x="1" y="26"/>
                  </a:cxn>
                  <a:cxn ang="0">
                    <a:pos x="0" y="27"/>
                  </a:cxn>
                  <a:cxn ang="0">
                    <a:pos x="0" y="29"/>
                  </a:cxn>
                  <a:cxn ang="0">
                    <a:pos x="0" y="29"/>
                  </a:cxn>
                  <a:cxn ang="0">
                    <a:pos x="0" y="31"/>
                  </a:cxn>
                  <a:cxn ang="0">
                    <a:pos x="12" y="32"/>
                  </a:cxn>
                  <a:cxn ang="0">
                    <a:pos x="13" y="32"/>
                  </a:cxn>
                  <a:cxn ang="0">
                    <a:pos x="13" y="31"/>
                  </a:cxn>
                  <a:cxn ang="0">
                    <a:pos x="13" y="29"/>
                  </a:cxn>
                  <a:cxn ang="0">
                    <a:pos x="13" y="29"/>
                  </a:cxn>
                  <a:cxn ang="0">
                    <a:pos x="13" y="27"/>
                  </a:cxn>
                  <a:cxn ang="0">
                    <a:pos x="15" y="27"/>
                  </a:cxn>
                  <a:cxn ang="0">
                    <a:pos x="15" y="26"/>
                  </a:cxn>
                  <a:cxn ang="0">
                    <a:pos x="15" y="25"/>
                  </a:cxn>
                  <a:cxn ang="0">
                    <a:pos x="15" y="23"/>
                  </a:cxn>
                  <a:cxn ang="0">
                    <a:pos x="16" y="22"/>
                  </a:cxn>
                  <a:cxn ang="0">
                    <a:pos x="16" y="21"/>
                  </a:cxn>
                  <a:cxn ang="0">
                    <a:pos x="16" y="19"/>
                  </a:cxn>
                  <a:cxn ang="0">
                    <a:pos x="18" y="19"/>
                  </a:cxn>
                  <a:cxn ang="0">
                    <a:pos x="18" y="18"/>
                  </a:cxn>
                  <a:cxn ang="0">
                    <a:pos x="18" y="16"/>
                  </a:cxn>
                  <a:cxn ang="0">
                    <a:pos x="20" y="15"/>
                  </a:cxn>
                  <a:cxn ang="0">
                    <a:pos x="20" y="14"/>
                  </a:cxn>
                  <a:cxn ang="0">
                    <a:pos x="22" y="14"/>
                  </a:cxn>
                  <a:cxn ang="0">
                    <a:pos x="22" y="12"/>
                  </a:cxn>
                  <a:cxn ang="0">
                    <a:pos x="22" y="12"/>
                  </a:cxn>
                  <a:cxn ang="0">
                    <a:pos x="24" y="12"/>
                  </a:cxn>
                  <a:cxn ang="0">
                    <a:pos x="24" y="10"/>
                  </a:cxn>
                  <a:cxn ang="0">
                    <a:pos x="25" y="9"/>
                  </a:cxn>
                  <a:cxn ang="0">
                    <a:pos x="25" y="7"/>
                  </a:cxn>
                  <a:cxn ang="0">
                    <a:pos x="28" y="6"/>
                  </a:cxn>
                  <a:cxn ang="0">
                    <a:pos x="25" y="0"/>
                  </a:cxn>
                  <a:cxn ang="0">
                    <a:pos x="28" y="6"/>
                  </a:cxn>
                  <a:cxn ang="0">
                    <a:pos x="29" y="3"/>
                  </a:cxn>
                  <a:cxn ang="0">
                    <a:pos x="25" y="0"/>
                  </a:cxn>
                  <a:cxn ang="0">
                    <a:pos x="16" y="7"/>
                  </a:cxn>
                </a:cxnLst>
                <a:rect l="0" t="0" r="r" b="b"/>
                <a:pathLst>
                  <a:path w="30" h="33">
                    <a:moveTo>
                      <a:pt x="16" y="7"/>
                    </a:moveTo>
                    <a:lnTo>
                      <a:pt x="15" y="1"/>
                    </a:lnTo>
                    <a:lnTo>
                      <a:pt x="15" y="2"/>
                    </a:lnTo>
                    <a:lnTo>
                      <a:pt x="13" y="2"/>
                    </a:lnTo>
                    <a:lnTo>
                      <a:pt x="13" y="3"/>
                    </a:lnTo>
                    <a:lnTo>
                      <a:pt x="12" y="4"/>
                    </a:lnTo>
                    <a:lnTo>
                      <a:pt x="12" y="6"/>
                    </a:lnTo>
                    <a:lnTo>
                      <a:pt x="10" y="7"/>
                    </a:lnTo>
                    <a:lnTo>
                      <a:pt x="10" y="9"/>
                    </a:lnTo>
                    <a:lnTo>
                      <a:pt x="8" y="10"/>
                    </a:lnTo>
                    <a:lnTo>
                      <a:pt x="8" y="12"/>
                    </a:lnTo>
                    <a:lnTo>
                      <a:pt x="6" y="12"/>
                    </a:lnTo>
                    <a:lnTo>
                      <a:pt x="6" y="14"/>
                    </a:lnTo>
                    <a:lnTo>
                      <a:pt x="4" y="15"/>
                    </a:lnTo>
                    <a:lnTo>
                      <a:pt x="4" y="16"/>
                    </a:lnTo>
                    <a:lnTo>
                      <a:pt x="3" y="18"/>
                    </a:lnTo>
                    <a:lnTo>
                      <a:pt x="3" y="19"/>
                    </a:lnTo>
                    <a:lnTo>
                      <a:pt x="3" y="21"/>
                    </a:lnTo>
                    <a:lnTo>
                      <a:pt x="1" y="22"/>
                    </a:lnTo>
                    <a:lnTo>
                      <a:pt x="1" y="23"/>
                    </a:lnTo>
                    <a:lnTo>
                      <a:pt x="1" y="25"/>
                    </a:lnTo>
                    <a:lnTo>
                      <a:pt x="1" y="26"/>
                    </a:lnTo>
                    <a:lnTo>
                      <a:pt x="0" y="27"/>
                    </a:lnTo>
                    <a:lnTo>
                      <a:pt x="0" y="29"/>
                    </a:lnTo>
                    <a:lnTo>
                      <a:pt x="0" y="29"/>
                    </a:lnTo>
                    <a:lnTo>
                      <a:pt x="0" y="31"/>
                    </a:lnTo>
                    <a:lnTo>
                      <a:pt x="12" y="32"/>
                    </a:lnTo>
                    <a:lnTo>
                      <a:pt x="13" y="32"/>
                    </a:lnTo>
                    <a:lnTo>
                      <a:pt x="13" y="31"/>
                    </a:lnTo>
                    <a:lnTo>
                      <a:pt x="13" y="29"/>
                    </a:lnTo>
                    <a:lnTo>
                      <a:pt x="13" y="29"/>
                    </a:lnTo>
                    <a:lnTo>
                      <a:pt x="13" y="27"/>
                    </a:lnTo>
                    <a:lnTo>
                      <a:pt x="15" y="27"/>
                    </a:lnTo>
                    <a:lnTo>
                      <a:pt x="15" y="26"/>
                    </a:lnTo>
                    <a:lnTo>
                      <a:pt x="15" y="25"/>
                    </a:lnTo>
                    <a:lnTo>
                      <a:pt x="15" y="23"/>
                    </a:lnTo>
                    <a:lnTo>
                      <a:pt x="16" y="22"/>
                    </a:lnTo>
                    <a:lnTo>
                      <a:pt x="16" y="21"/>
                    </a:lnTo>
                    <a:lnTo>
                      <a:pt x="16" y="19"/>
                    </a:lnTo>
                    <a:lnTo>
                      <a:pt x="18" y="19"/>
                    </a:lnTo>
                    <a:lnTo>
                      <a:pt x="18" y="18"/>
                    </a:lnTo>
                    <a:lnTo>
                      <a:pt x="18" y="16"/>
                    </a:lnTo>
                    <a:lnTo>
                      <a:pt x="20" y="15"/>
                    </a:lnTo>
                    <a:lnTo>
                      <a:pt x="20" y="14"/>
                    </a:lnTo>
                    <a:lnTo>
                      <a:pt x="22" y="14"/>
                    </a:lnTo>
                    <a:lnTo>
                      <a:pt x="22" y="12"/>
                    </a:lnTo>
                    <a:lnTo>
                      <a:pt x="22" y="12"/>
                    </a:lnTo>
                    <a:lnTo>
                      <a:pt x="24" y="12"/>
                    </a:lnTo>
                    <a:lnTo>
                      <a:pt x="24" y="10"/>
                    </a:lnTo>
                    <a:lnTo>
                      <a:pt x="25" y="9"/>
                    </a:lnTo>
                    <a:lnTo>
                      <a:pt x="25" y="7"/>
                    </a:lnTo>
                    <a:lnTo>
                      <a:pt x="28" y="6"/>
                    </a:lnTo>
                    <a:lnTo>
                      <a:pt x="25" y="0"/>
                    </a:lnTo>
                    <a:lnTo>
                      <a:pt x="28" y="6"/>
                    </a:lnTo>
                    <a:lnTo>
                      <a:pt x="29" y="3"/>
                    </a:lnTo>
                    <a:lnTo>
                      <a:pt x="25" y="0"/>
                    </a:lnTo>
                    <a:lnTo>
                      <a:pt x="16"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48" name="Freeform 74"/>
              <p:cNvSpPr>
                <a:spLocks/>
              </p:cNvSpPr>
              <p:nvPr/>
            </p:nvSpPr>
            <p:spPr bwMode="auto">
              <a:xfrm>
                <a:off x="1770" y="885"/>
                <a:ext cx="23" cy="19"/>
              </a:xfrm>
              <a:custGeom>
                <a:avLst/>
                <a:gdLst/>
                <a:ahLst/>
                <a:cxnLst>
                  <a:cxn ang="0">
                    <a:pos x="0" y="7"/>
                  </a:cxn>
                  <a:cxn ang="0">
                    <a:pos x="13" y="18"/>
                  </a:cxn>
                  <a:cxn ang="0">
                    <a:pos x="22" y="10"/>
                  </a:cxn>
                  <a:cxn ang="0">
                    <a:pos x="9" y="0"/>
                  </a:cxn>
                  <a:cxn ang="0">
                    <a:pos x="0" y="7"/>
                  </a:cxn>
                </a:cxnLst>
                <a:rect l="0" t="0" r="r" b="b"/>
                <a:pathLst>
                  <a:path w="23" h="19">
                    <a:moveTo>
                      <a:pt x="0" y="7"/>
                    </a:moveTo>
                    <a:lnTo>
                      <a:pt x="13" y="18"/>
                    </a:lnTo>
                    <a:lnTo>
                      <a:pt x="22" y="10"/>
                    </a:lnTo>
                    <a:lnTo>
                      <a:pt x="9" y="0"/>
                    </a:lnTo>
                    <a:lnTo>
                      <a:pt x="0"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49" name="Freeform 75"/>
              <p:cNvSpPr>
                <a:spLocks/>
              </p:cNvSpPr>
              <p:nvPr/>
            </p:nvSpPr>
            <p:spPr bwMode="auto">
              <a:xfrm>
                <a:off x="1767" y="879"/>
                <a:ext cx="21" cy="19"/>
              </a:xfrm>
              <a:custGeom>
                <a:avLst/>
                <a:gdLst/>
                <a:ahLst/>
                <a:cxnLst>
                  <a:cxn ang="0">
                    <a:pos x="5" y="0"/>
                  </a:cxn>
                  <a:cxn ang="0">
                    <a:pos x="5" y="2"/>
                  </a:cxn>
                  <a:cxn ang="0">
                    <a:pos x="2" y="2"/>
                  </a:cxn>
                  <a:cxn ang="0">
                    <a:pos x="2" y="3"/>
                  </a:cxn>
                  <a:cxn ang="0">
                    <a:pos x="2" y="5"/>
                  </a:cxn>
                  <a:cxn ang="0">
                    <a:pos x="0" y="5"/>
                  </a:cxn>
                  <a:cxn ang="0">
                    <a:pos x="0" y="7"/>
                  </a:cxn>
                  <a:cxn ang="0">
                    <a:pos x="0" y="9"/>
                  </a:cxn>
                  <a:cxn ang="0">
                    <a:pos x="0" y="11"/>
                  </a:cxn>
                  <a:cxn ang="0">
                    <a:pos x="2" y="11"/>
                  </a:cxn>
                  <a:cxn ang="0">
                    <a:pos x="2" y="12"/>
                  </a:cxn>
                  <a:cxn ang="0">
                    <a:pos x="2" y="14"/>
                  </a:cxn>
                  <a:cxn ang="0">
                    <a:pos x="2" y="16"/>
                  </a:cxn>
                  <a:cxn ang="0">
                    <a:pos x="5" y="16"/>
                  </a:cxn>
                  <a:cxn ang="0">
                    <a:pos x="5" y="18"/>
                  </a:cxn>
                  <a:cxn ang="0">
                    <a:pos x="20" y="7"/>
                  </a:cxn>
                  <a:cxn ang="0">
                    <a:pos x="20" y="9"/>
                  </a:cxn>
                  <a:cxn ang="0">
                    <a:pos x="5" y="0"/>
                  </a:cxn>
                </a:cxnLst>
                <a:rect l="0" t="0" r="r" b="b"/>
                <a:pathLst>
                  <a:path w="21" h="19">
                    <a:moveTo>
                      <a:pt x="5" y="0"/>
                    </a:moveTo>
                    <a:lnTo>
                      <a:pt x="5" y="2"/>
                    </a:lnTo>
                    <a:lnTo>
                      <a:pt x="2" y="2"/>
                    </a:lnTo>
                    <a:lnTo>
                      <a:pt x="2" y="3"/>
                    </a:lnTo>
                    <a:lnTo>
                      <a:pt x="2" y="5"/>
                    </a:lnTo>
                    <a:lnTo>
                      <a:pt x="0" y="5"/>
                    </a:lnTo>
                    <a:lnTo>
                      <a:pt x="0" y="7"/>
                    </a:lnTo>
                    <a:lnTo>
                      <a:pt x="0" y="9"/>
                    </a:lnTo>
                    <a:lnTo>
                      <a:pt x="0" y="11"/>
                    </a:lnTo>
                    <a:lnTo>
                      <a:pt x="2" y="11"/>
                    </a:lnTo>
                    <a:lnTo>
                      <a:pt x="2" y="12"/>
                    </a:lnTo>
                    <a:lnTo>
                      <a:pt x="2" y="14"/>
                    </a:lnTo>
                    <a:lnTo>
                      <a:pt x="2" y="16"/>
                    </a:lnTo>
                    <a:lnTo>
                      <a:pt x="5" y="16"/>
                    </a:lnTo>
                    <a:lnTo>
                      <a:pt x="5" y="18"/>
                    </a:lnTo>
                    <a:lnTo>
                      <a:pt x="20" y="7"/>
                    </a:lnTo>
                    <a:lnTo>
                      <a:pt x="20" y="9"/>
                    </a:lnTo>
                    <a:lnTo>
                      <a:pt x="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50" name="Freeform 76"/>
              <p:cNvSpPr>
                <a:spLocks/>
              </p:cNvSpPr>
              <p:nvPr/>
            </p:nvSpPr>
            <p:spPr bwMode="auto">
              <a:xfrm>
                <a:off x="1770" y="861"/>
                <a:ext cx="35" cy="25"/>
              </a:xfrm>
              <a:custGeom>
                <a:avLst/>
                <a:gdLst/>
                <a:ahLst/>
                <a:cxnLst>
                  <a:cxn ang="0">
                    <a:pos x="24" y="0"/>
                  </a:cxn>
                  <a:cxn ang="0">
                    <a:pos x="0" y="18"/>
                  </a:cxn>
                  <a:cxn ang="0">
                    <a:pos x="10" y="24"/>
                  </a:cxn>
                  <a:cxn ang="0">
                    <a:pos x="34" y="7"/>
                  </a:cxn>
                  <a:cxn ang="0">
                    <a:pos x="24" y="0"/>
                  </a:cxn>
                </a:cxnLst>
                <a:rect l="0" t="0" r="r" b="b"/>
                <a:pathLst>
                  <a:path w="35" h="25">
                    <a:moveTo>
                      <a:pt x="24" y="0"/>
                    </a:moveTo>
                    <a:lnTo>
                      <a:pt x="0" y="18"/>
                    </a:lnTo>
                    <a:lnTo>
                      <a:pt x="10" y="24"/>
                    </a:lnTo>
                    <a:lnTo>
                      <a:pt x="34" y="7"/>
                    </a:lnTo>
                    <a:lnTo>
                      <a:pt x="2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51" name="Freeform 77"/>
              <p:cNvSpPr>
                <a:spLocks/>
              </p:cNvSpPr>
              <p:nvPr/>
            </p:nvSpPr>
            <p:spPr bwMode="auto">
              <a:xfrm>
                <a:off x="1795" y="858"/>
                <a:ext cx="19" cy="19"/>
              </a:xfrm>
              <a:custGeom>
                <a:avLst/>
                <a:gdLst/>
                <a:ahLst/>
                <a:cxnLst>
                  <a:cxn ang="0">
                    <a:pos x="18" y="4"/>
                  </a:cxn>
                  <a:cxn ang="0">
                    <a:pos x="16" y="4"/>
                  </a:cxn>
                  <a:cxn ang="0">
                    <a:pos x="16" y="2"/>
                  </a:cxn>
                  <a:cxn ang="0">
                    <a:pos x="13" y="2"/>
                  </a:cxn>
                  <a:cxn ang="0">
                    <a:pos x="11" y="2"/>
                  </a:cxn>
                  <a:cxn ang="0">
                    <a:pos x="11" y="0"/>
                  </a:cxn>
                  <a:cxn ang="0">
                    <a:pos x="10" y="0"/>
                  </a:cxn>
                  <a:cxn ang="0">
                    <a:pos x="8" y="0"/>
                  </a:cxn>
                  <a:cxn ang="0">
                    <a:pos x="6" y="0"/>
                  </a:cxn>
                  <a:cxn ang="0">
                    <a:pos x="5" y="0"/>
                  </a:cxn>
                  <a:cxn ang="0">
                    <a:pos x="5" y="2"/>
                  </a:cxn>
                  <a:cxn ang="0">
                    <a:pos x="2" y="2"/>
                  </a:cxn>
                  <a:cxn ang="0">
                    <a:pos x="1" y="2"/>
                  </a:cxn>
                  <a:cxn ang="0">
                    <a:pos x="1" y="4"/>
                  </a:cxn>
                  <a:cxn ang="0">
                    <a:pos x="0" y="4"/>
                  </a:cxn>
                  <a:cxn ang="0">
                    <a:pos x="10" y="18"/>
                  </a:cxn>
                  <a:cxn ang="0">
                    <a:pos x="8" y="18"/>
                  </a:cxn>
                  <a:cxn ang="0">
                    <a:pos x="6" y="18"/>
                  </a:cxn>
                  <a:cxn ang="0">
                    <a:pos x="18" y="4"/>
                  </a:cxn>
                </a:cxnLst>
                <a:rect l="0" t="0" r="r" b="b"/>
                <a:pathLst>
                  <a:path w="19" h="19">
                    <a:moveTo>
                      <a:pt x="18" y="4"/>
                    </a:moveTo>
                    <a:lnTo>
                      <a:pt x="16" y="4"/>
                    </a:lnTo>
                    <a:lnTo>
                      <a:pt x="16" y="2"/>
                    </a:lnTo>
                    <a:lnTo>
                      <a:pt x="13" y="2"/>
                    </a:lnTo>
                    <a:lnTo>
                      <a:pt x="11" y="2"/>
                    </a:lnTo>
                    <a:lnTo>
                      <a:pt x="11" y="0"/>
                    </a:lnTo>
                    <a:lnTo>
                      <a:pt x="10" y="0"/>
                    </a:lnTo>
                    <a:lnTo>
                      <a:pt x="8" y="0"/>
                    </a:lnTo>
                    <a:lnTo>
                      <a:pt x="6" y="0"/>
                    </a:lnTo>
                    <a:lnTo>
                      <a:pt x="5" y="0"/>
                    </a:lnTo>
                    <a:lnTo>
                      <a:pt x="5" y="2"/>
                    </a:lnTo>
                    <a:lnTo>
                      <a:pt x="2" y="2"/>
                    </a:lnTo>
                    <a:lnTo>
                      <a:pt x="1" y="2"/>
                    </a:lnTo>
                    <a:lnTo>
                      <a:pt x="1" y="4"/>
                    </a:lnTo>
                    <a:lnTo>
                      <a:pt x="0" y="4"/>
                    </a:lnTo>
                    <a:lnTo>
                      <a:pt x="10" y="18"/>
                    </a:lnTo>
                    <a:lnTo>
                      <a:pt x="8" y="18"/>
                    </a:lnTo>
                    <a:lnTo>
                      <a:pt x="6"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52" name="Freeform 78"/>
              <p:cNvSpPr>
                <a:spLocks/>
              </p:cNvSpPr>
              <p:nvPr/>
            </p:nvSpPr>
            <p:spPr bwMode="auto">
              <a:xfrm>
                <a:off x="1800" y="861"/>
                <a:ext cx="24" cy="21"/>
              </a:xfrm>
              <a:custGeom>
                <a:avLst/>
                <a:gdLst/>
                <a:ahLst/>
                <a:cxnLst>
                  <a:cxn ang="0">
                    <a:pos x="14" y="9"/>
                  </a:cxn>
                  <a:cxn ang="0">
                    <a:pos x="23" y="10"/>
                  </a:cxn>
                  <a:cxn ang="0">
                    <a:pos x="10" y="0"/>
                  </a:cxn>
                  <a:cxn ang="0">
                    <a:pos x="0" y="8"/>
                  </a:cxn>
                  <a:cxn ang="0">
                    <a:pos x="14" y="17"/>
                  </a:cxn>
                  <a:cxn ang="0">
                    <a:pos x="23" y="19"/>
                  </a:cxn>
                  <a:cxn ang="0">
                    <a:pos x="14" y="17"/>
                  </a:cxn>
                  <a:cxn ang="0">
                    <a:pos x="17" y="20"/>
                  </a:cxn>
                  <a:cxn ang="0">
                    <a:pos x="23" y="19"/>
                  </a:cxn>
                  <a:cxn ang="0">
                    <a:pos x="14" y="9"/>
                  </a:cxn>
                </a:cxnLst>
                <a:rect l="0" t="0" r="r" b="b"/>
                <a:pathLst>
                  <a:path w="24" h="21">
                    <a:moveTo>
                      <a:pt x="14" y="9"/>
                    </a:moveTo>
                    <a:lnTo>
                      <a:pt x="23" y="10"/>
                    </a:lnTo>
                    <a:lnTo>
                      <a:pt x="10" y="0"/>
                    </a:lnTo>
                    <a:lnTo>
                      <a:pt x="0" y="8"/>
                    </a:lnTo>
                    <a:lnTo>
                      <a:pt x="14" y="17"/>
                    </a:lnTo>
                    <a:lnTo>
                      <a:pt x="23" y="19"/>
                    </a:lnTo>
                    <a:lnTo>
                      <a:pt x="14" y="17"/>
                    </a:lnTo>
                    <a:lnTo>
                      <a:pt x="17" y="20"/>
                    </a:lnTo>
                    <a:lnTo>
                      <a:pt x="23" y="19"/>
                    </a:lnTo>
                    <a:lnTo>
                      <a:pt x="14"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53" name="Freeform 79"/>
              <p:cNvSpPr>
                <a:spLocks/>
              </p:cNvSpPr>
              <p:nvPr/>
            </p:nvSpPr>
            <p:spPr bwMode="auto">
              <a:xfrm>
                <a:off x="1815" y="857"/>
                <a:ext cx="49" cy="22"/>
              </a:xfrm>
              <a:custGeom>
                <a:avLst/>
                <a:gdLst/>
                <a:ahLst/>
                <a:cxnLst>
                  <a:cxn ang="0">
                    <a:pos x="34" y="4"/>
                  </a:cxn>
                  <a:cxn ang="0">
                    <a:pos x="38" y="0"/>
                  </a:cxn>
                  <a:cxn ang="0">
                    <a:pos x="37" y="0"/>
                  </a:cxn>
                  <a:cxn ang="0">
                    <a:pos x="36" y="0"/>
                  </a:cxn>
                  <a:cxn ang="0">
                    <a:pos x="34" y="0"/>
                  </a:cxn>
                  <a:cxn ang="0">
                    <a:pos x="32" y="0"/>
                  </a:cxn>
                  <a:cxn ang="0">
                    <a:pos x="30" y="2"/>
                  </a:cxn>
                  <a:cxn ang="0">
                    <a:pos x="28" y="2"/>
                  </a:cxn>
                  <a:cxn ang="0">
                    <a:pos x="26" y="2"/>
                  </a:cxn>
                  <a:cxn ang="0">
                    <a:pos x="25" y="3"/>
                  </a:cxn>
                  <a:cxn ang="0">
                    <a:pos x="24" y="3"/>
                  </a:cxn>
                  <a:cxn ang="0">
                    <a:pos x="22" y="3"/>
                  </a:cxn>
                  <a:cxn ang="0">
                    <a:pos x="20" y="4"/>
                  </a:cxn>
                  <a:cxn ang="0">
                    <a:pos x="18" y="4"/>
                  </a:cxn>
                  <a:cxn ang="0">
                    <a:pos x="16" y="6"/>
                  </a:cxn>
                  <a:cxn ang="0">
                    <a:pos x="14" y="6"/>
                  </a:cxn>
                  <a:cxn ang="0">
                    <a:pos x="13" y="6"/>
                  </a:cxn>
                  <a:cxn ang="0">
                    <a:pos x="13" y="7"/>
                  </a:cxn>
                  <a:cxn ang="0">
                    <a:pos x="12" y="7"/>
                  </a:cxn>
                  <a:cxn ang="0">
                    <a:pos x="10" y="7"/>
                  </a:cxn>
                  <a:cxn ang="0">
                    <a:pos x="8" y="8"/>
                  </a:cxn>
                  <a:cxn ang="0">
                    <a:pos x="6" y="9"/>
                  </a:cxn>
                  <a:cxn ang="0">
                    <a:pos x="4" y="9"/>
                  </a:cxn>
                  <a:cxn ang="0">
                    <a:pos x="2" y="11"/>
                  </a:cxn>
                  <a:cxn ang="0">
                    <a:pos x="1" y="11"/>
                  </a:cxn>
                  <a:cxn ang="0">
                    <a:pos x="1" y="12"/>
                  </a:cxn>
                  <a:cxn ang="0">
                    <a:pos x="0" y="12"/>
                  </a:cxn>
                  <a:cxn ang="0">
                    <a:pos x="8" y="21"/>
                  </a:cxn>
                  <a:cxn ang="0">
                    <a:pos x="8" y="20"/>
                  </a:cxn>
                  <a:cxn ang="0">
                    <a:pos x="10" y="20"/>
                  </a:cxn>
                  <a:cxn ang="0">
                    <a:pos x="12" y="18"/>
                  </a:cxn>
                  <a:cxn ang="0">
                    <a:pos x="13" y="18"/>
                  </a:cxn>
                  <a:cxn ang="0">
                    <a:pos x="14" y="17"/>
                  </a:cxn>
                  <a:cxn ang="0">
                    <a:pos x="16" y="17"/>
                  </a:cxn>
                  <a:cxn ang="0">
                    <a:pos x="16" y="16"/>
                  </a:cxn>
                  <a:cxn ang="0">
                    <a:pos x="18" y="16"/>
                  </a:cxn>
                  <a:cxn ang="0">
                    <a:pos x="20" y="16"/>
                  </a:cxn>
                  <a:cxn ang="0">
                    <a:pos x="20" y="15"/>
                  </a:cxn>
                  <a:cxn ang="0">
                    <a:pos x="22" y="15"/>
                  </a:cxn>
                  <a:cxn ang="0">
                    <a:pos x="24" y="15"/>
                  </a:cxn>
                  <a:cxn ang="0">
                    <a:pos x="25" y="13"/>
                  </a:cxn>
                  <a:cxn ang="0">
                    <a:pos x="26" y="13"/>
                  </a:cxn>
                  <a:cxn ang="0">
                    <a:pos x="28" y="13"/>
                  </a:cxn>
                  <a:cxn ang="0">
                    <a:pos x="28" y="12"/>
                  </a:cxn>
                  <a:cxn ang="0">
                    <a:pos x="30" y="12"/>
                  </a:cxn>
                  <a:cxn ang="0">
                    <a:pos x="32" y="12"/>
                  </a:cxn>
                  <a:cxn ang="0">
                    <a:pos x="34" y="11"/>
                  </a:cxn>
                  <a:cxn ang="0">
                    <a:pos x="36" y="11"/>
                  </a:cxn>
                  <a:cxn ang="0">
                    <a:pos x="37" y="11"/>
                  </a:cxn>
                  <a:cxn ang="0">
                    <a:pos x="38" y="11"/>
                  </a:cxn>
                  <a:cxn ang="0">
                    <a:pos x="41" y="9"/>
                  </a:cxn>
                  <a:cxn ang="0">
                    <a:pos x="42" y="9"/>
                  </a:cxn>
                  <a:cxn ang="0">
                    <a:pos x="48" y="4"/>
                  </a:cxn>
                  <a:cxn ang="0">
                    <a:pos x="42" y="9"/>
                  </a:cxn>
                  <a:cxn ang="0">
                    <a:pos x="48" y="9"/>
                  </a:cxn>
                  <a:cxn ang="0">
                    <a:pos x="48" y="4"/>
                  </a:cxn>
                  <a:cxn ang="0">
                    <a:pos x="34" y="4"/>
                  </a:cxn>
                </a:cxnLst>
                <a:rect l="0" t="0" r="r" b="b"/>
                <a:pathLst>
                  <a:path w="49" h="22">
                    <a:moveTo>
                      <a:pt x="34" y="4"/>
                    </a:moveTo>
                    <a:lnTo>
                      <a:pt x="38" y="0"/>
                    </a:lnTo>
                    <a:lnTo>
                      <a:pt x="37" y="0"/>
                    </a:lnTo>
                    <a:lnTo>
                      <a:pt x="36" y="0"/>
                    </a:lnTo>
                    <a:lnTo>
                      <a:pt x="34" y="0"/>
                    </a:lnTo>
                    <a:lnTo>
                      <a:pt x="32" y="0"/>
                    </a:lnTo>
                    <a:lnTo>
                      <a:pt x="30" y="2"/>
                    </a:lnTo>
                    <a:lnTo>
                      <a:pt x="28" y="2"/>
                    </a:lnTo>
                    <a:lnTo>
                      <a:pt x="26" y="2"/>
                    </a:lnTo>
                    <a:lnTo>
                      <a:pt x="25" y="3"/>
                    </a:lnTo>
                    <a:lnTo>
                      <a:pt x="24" y="3"/>
                    </a:lnTo>
                    <a:lnTo>
                      <a:pt x="22" y="3"/>
                    </a:lnTo>
                    <a:lnTo>
                      <a:pt x="20" y="4"/>
                    </a:lnTo>
                    <a:lnTo>
                      <a:pt x="18" y="4"/>
                    </a:lnTo>
                    <a:lnTo>
                      <a:pt x="16" y="6"/>
                    </a:lnTo>
                    <a:lnTo>
                      <a:pt x="14" y="6"/>
                    </a:lnTo>
                    <a:lnTo>
                      <a:pt x="13" y="6"/>
                    </a:lnTo>
                    <a:lnTo>
                      <a:pt x="13" y="7"/>
                    </a:lnTo>
                    <a:lnTo>
                      <a:pt x="12" y="7"/>
                    </a:lnTo>
                    <a:lnTo>
                      <a:pt x="10" y="7"/>
                    </a:lnTo>
                    <a:lnTo>
                      <a:pt x="8" y="8"/>
                    </a:lnTo>
                    <a:lnTo>
                      <a:pt x="6" y="9"/>
                    </a:lnTo>
                    <a:lnTo>
                      <a:pt x="4" y="9"/>
                    </a:lnTo>
                    <a:lnTo>
                      <a:pt x="2" y="11"/>
                    </a:lnTo>
                    <a:lnTo>
                      <a:pt x="1" y="11"/>
                    </a:lnTo>
                    <a:lnTo>
                      <a:pt x="1" y="12"/>
                    </a:lnTo>
                    <a:lnTo>
                      <a:pt x="0" y="12"/>
                    </a:lnTo>
                    <a:lnTo>
                      <a:pt x="8" y="21"/>
                    </a:lnTo>
                    <a:lnTo>
                      <a:pt x="8" y="20"/>
                    </a:lnTo>
                    <a:lnTo>
                      <a:pt x="10" y="20"/>
                    </a:lnTo>
                    <a:lnTo>
                      <a:pt x="12" y="18"/>
                    </a:lnTo>
                    <a:lnTo>
                      <a:pt x="13" y="18"/>
                    </a:lnTo>
                    <a:lnTo>
                      <a:pt x="14" y="17"/>
                    </a:lnTo>
                    <a:lnTo>
                      <a:pt x="16" y="17"/>
                    </a:lnTo>
                    <a:lnTo>
                      <a:pt x="16" y="16"/>
                    </a:lnTo>
                    <a:lnTo>
                      <a:pt x="18" y="16"/>
                    </a:lnTo>
                    <a:lnTo>
                      <a:pt x="20" y="16"/>
                    </a:lnTo>
                    <a:lnTo>
                      <a:pt x="20" y="15"/>
                    </a:lnTo>
                    <a:lnTo>
                      <a:pt x="22" y="15"/>
                    </a:lnTo>
                    <a:lnTo>
                      <a:pt x="24" y="15"/>
                    </a:lnTo>
                    <a:lnTo>
                      <a:pt x="25" y="13"/>
                    </a:lnTo>
                    <a:lnTo>
                      <a:pt x="26" y="13"/>
                    </a:lnTo>
                    <a:lnTo>
                      <a:pt x="28" y="13"/>
                    </a:lnTo>
                    <a:lnTo>
                      <a:pt x="28" y="12"/>
                    </a:lnTo>
                    <a:lnTo>
                      <a:pt x="30" y="12"/>
                    </a:lnTo>
                    <a:lnTo>
                      <a:pt x="32" y="12"/>
                    </a:lnTo>
                    <a:lnTo>
                      <a:pt x="34" y="11"/>
                    </a:lnTo>
                    <a:lnTo>
                      <a:pt x="36" y="11"/>
                    </a:lnTo>
                    <a:lnTo>
                      <a:pt x="37" y="11"/>
                    </a:lnTo>
                    <a:lnTo>
                      <a:pt x="38" y="11"/>
                    </a:lnTo>
                    <a:lnTo>
                      <a:pt x="41" y="9"/>
                    </a:lnTo>
                    <a:lnTo>
                      <a:pt x="42" y="9"/>
                    </a:lnTo>
                    <a:lnTo>
                      <a:pt x="48" y="4"/>
                    </a:lnTo>
                    <a:lnTo>
                      <a:pt x="42" y="9"/>
                    </a:lnTo>
                    <a:lnTo>
                      <a:pt x="48" y="9"/>
                    </a:lnTo>
                    <a:lnTo>
                      <a:pt x="48" y="4"/>
                    </a:lnTo>
                    <a:lnTo>
                      <a:pt x="34"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54" name="Freeform 80"/>
              <p:cNvSpPr>
                <a:spLocks/>
              </p:cNvSpPr>
              <p:nvPr/>
            </p:nvSpPr>
            <p:spPr bwMode="auto">
              <a:xfrm>
                <a:off x="1849" y="849"/>
                <a:ext cx="19" cy="19"/>
              </a:xfrm>
              <a:custGeom>
                <a:avLst/>
                <a:gdLst/>
                <a:ahLst/>
                <a:cxnLst>
                  <a:cxn ang="0">
                    <a:pos x="0" y="0"/>
                  </a:cxn>
                  <a:cxn ang="0">
                    <a:pos x="0" y="18"/>
                  </a:cxn>
                  <a:cxn ang="0">
                    <a:pos x="18" y="18"/>
                  </a:cxn>
                  <a:cxn ang="0">
                    <a:pos x="18" y="0"/>
                  </a:cxn>
                  <a:cxn ang="0">
                    <a:pos x="0" y="0"/>
                  </a:cxn>
                </a:cxnLst>
                <a:rect l="0" t="0" r="r" b="b"/>
                <a:pathLst>
                  <a:path w="19" h="19">
                    <a:moveTo>
                      <a:pt x="0" y="0"/>
                    </a:moveTo>
                    <a:lnTo>
                      <a:pt x="0" y="18"/>
                    </a:lnTo>
                    <a:lnTo>
                      <a:pt x="18" y="18"/>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55" name="Freeform 81"/>
              <p:cNvSpPr>
                <a:spLocks/>
              </p:cNvSpPr>
              <p:nvPr/>
            </p:nvSpPr>
            <p:spPr bwMode="auto">
              <a:xfrm>
                <a:off x="1849" y="840"/>
                <a:ext cx="19" cy="18"/>
              </a:xfrm>
              <a:custGeom>
                <a:avLst/>
                <a:gdLst/>
                <a:ahLst/>
                <a:cxnLst>
                  <a:cxn ang="0">
                    <a:pos x="15" y="0"/>
                  </a:cxn>
                  <a:cxn ang="0">
                    <a:pos x="12" y="0"/>
                  </a:cxn>
                  <a:cxn ang="0">
                    <a:pos x="10" y="0"/>
                  </a:cxn>
                  <a:cxn ang="0">
                    <a:pos x="9" y="1"/>
                  </a:cxn>
                  <a:cxn ang="0">
                    <a:pos x="6" y="1"/>
                  </a:cxn>
                  <a:cxn ang="0">
                    <a:pos x="6" y="3"/>
                  </a:cxn>
                  <a:cxn ang="0">
                    <a:pos x="4" y="3"/>
                  </a:cxn>
                  <a:cxn ang="0">
                    <a:pos x="1" y="6"/>
                  </a:cxn>
                  <a:cxn ang="0">
                    <a:pos x="1" y="7"/>
                  </a:cxn>
                  <a:cxn ang="0">
                    <a:pos x="0" y="7"/>
                  </a:cxn>
                  <a:cxn ang="0">
                    <a:pos x="0" y="10"/>
                  </a:cxn>
                  <a:cxn ang="0">
                    <a:pos x="0" y="12"/>
                  </a:cxn>
                  <a:cxn ang="0">
                    <a:pos x="0" y="14"/>
                  </a:cxn>
                  <a:cxn ang="0">
                    <a:pos x="18" y="14"/>
                  </a:cxn>
                  <a:cxn ang="0">
                    <a:pos x="18" y="17"/>
                  </a:cxn>
                  <a:cxn ang="0">
                    <a:pos x="15" y="17"/>
                  </a:cxn>
                  <a:cxn ang="0">
                    <a:pos x="15" y="0"/>
                  </a:cxn>
                </a:cxnLst>
                <a:rect l="0" t="0" r="r" b="b"/>
                <a:pathLst>
                  <a:path w="19" h="18">
                    <a:moveTo>
                      <a:pt x="15" y="0"/>
                    </a:moveTo>
                    <a:lnTo>
                      <a:pt x="12" y="0"/>
                    </a:lnTo>
                    <a:lnTo>
                      <a:pt x="10" y="0"/>
                    </a:lnTo>
                    <a:lnTo>
                      <a:pt x="9" y="1"/>
                    </a:lnTo>
                    <a:lnTo>
                      <a:pt x="6" y="1"/>
                    </a:lnTo>
                    <a:lnTo>
                      <a:pt x="6" y="3"/>
                    </a:lnTo>
                    <a:lnTo>
                      <a:pt x="4" y="3"/>
                    </a:lnTo>
                    <a:lnTo>
                      <a:pt x="1" y="6"/>
                    </a:lnTo>
                    <a:lnTo>
                      <a:pt x="1" y="7"/>
                    </a:lnTo>
                    <a:lnTo>
                      <a:pt x="0" y="7"/>
                    </a:lnTo>
                    <a:lnTo>
                      <a:pt x="0" y="10"/>
                    </a:lnTo>
                    <a:lnTo>
                      <a:pt x="0" y="12"/>
                    </a:lnTo>
                    <a:lnTo>
                      <a:pt x="0" y="14"/>
                    </a:lnTo>
                    <a:lnTo>
                      <a:pt x="18" y="14"/>
                    </a:lnTo>
                    <a:lnTo>
                      <a:pt x="18" y="17"/>
                    </a:lnTo>
                    <a:lnTo>
                      <a:pt x="15" y="17"/>
                    </a:lnTo>
                    <a:lnTo>
                      <a:pt x="1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56" name="Freeform 82"/>
              <p:cNvSpPr>
                <a:spLocks/>
              </p:cNvSpPr>
              <p:nvPr/>
            </p:nvSpPr>
            <p:spPr bwMode="auto">
              <a:xfrm>
                <a:off x="1861" y="840"/>
                <a:ext cx="33" cy="18"/>
              </a:xfrm>
              <a:custGeom>
                <a:avLst/>
                <a:gdLst/>
                <a:ahLst/>
                <a:cxnLst>
                  <a:cxn ang="0">
                    <a:pos x="32" y="0"/>
                  </a:cxn>
                  <a:cxn ang="0">
                    <a:pos x="0" y="0"/>
                  </a:cxn>
                  <a:cxn ang="0">
                    <a:pos x="0" y="17"/>
                  </a:cxn>
                  <a:cxn ang="0">
                    <a:pos x="32" y="17"/>
                  </a:cxn>
                  <a:cxn ang="0">
                    <a:pos x="32" y="0"/>
                  </a:cxn>
                </a:cxnLst>
                <a:rect l="0" t="0" r="r" b="b"/>
                <a:pathLst>
                  <a:path w="33" h="18">
                    <a:moveTo>
                      <a:pt x="32" y="0"/>
                    </a:moveTo>
                    <a:lnTo>
                      <a:pt x="0" y="0"/>
                    </a:lnTo>
                    <a:lnTo>
                      <a:pt x="0" y="17"/>
                    </a:lnTo>
                    <a:lnTo>
                      <a:pt x="32" y="17"/>
                    </a:lnTo>
                    <a:lnTo>
                      <a:pt x="3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57" name="Freeform 83"/>
              <p:cNvSpPr>
                <a:spLocks/>
              </p:cNvSpPr>
              <p:nvPr/>
            </p:nvSpPr>
            <p:spPr bwMode="auto">
              <a:xfrm>
                <a:off x="1893" y="840"/>
                <a:ext cx="19" cy="18"/>
              </a:xfrm>
              <a:custGeom>
                <a:avLst/>
                <a:gdLst/>
                <a:ahLst/>
                <a:cxnLst>
                  <a:cxn ang="0">
                    <a:pos x="18" y="14"/>
                  </a:cxn>
                  <a:cxn ang="0">
                    <a:pos x="18" y="12"/>
                  </a:cxn>
                  <a:cxn ang="0">
                    <a:pos x="18" y="10"/>
                  </a:cxn>
                  <a:cxn ang="0">
                    <a:pos x="18" y="7"/>
                  </a:cxn>
                  <a:cxn ang="0">
                    <a:pos x="16" y="7"/>
                  </a:cxn>
                  <a:cxn ang="0">
                    <a:pos x="16" y="6"/>
                  </a:cxn>
                  <a:cxn ang="0">
                    <a:pos x="12" y="3"/>
                  </a:cxn>
                  <a:cxn ang="0">
                    <a:pos x="11" y="3"/>
                  </a:cxn>
                  <a:cxn ang="0">
                    <a:pos x="11" y="1"/>
                  </a:cxn>
                  <a:cxn ang="0">
                    <a:pos x="8" y="1"/>
                  </a:cxn>
                  <a:cxn ang="0">
                    <a:pos x="6" y="1"/>
                  </a:cxn>
                  <a:cxn ang="0">
                    <a:pos x="6" y="0"/>
                  </a:cxn>
                  <a:cxn ang="0">
                    <a:pos x="4" y="0"/>
                  </a:cxn>
                  <a:cxn ang="0">
                    <a:pos x="1" y="0"/>
                  </a:cxn>
                  <a:cxn ang="0">
                    <a:pos x="1" y="17"/>
                  </a:cxn>
                  <a:cxn ang="0">
                    <a:pos x="0" y="17"/>
                  </a:cxn>
                  <a:cxn ang="0">
                    <a:pos x="0" y="14"/>
                  </a:cxn>
                  <a:cxn ang="0">
                    <a:pos x="18" y="14"/>
                  </a:cxn>
                </a:cxnLst>
                <a:rect l="0" t="0" r="r" b="b"/>
                <a:pathLst>
                  <a:path w="19" h="18">
                    <a:moveTo>
                      <a:pt x="18" y="14"/>
                    </a:moveTo>
                    <a:lnTo>
                      <a:pt x="18" y="12"/>
                    </a:lnTo>
                    <a:lnTo>
                      <a:pt x="18" y="10"/>
                    </a:lnTo>
                    <a:lnTo>
                      <a:pt x="18" y="7"/>
                    </a:lnTo>
                    <a:lnTo>
                      <a:pt x="16" y="7"/>
                    </a:lnTo>
                    <a:lnTo>
                      <a:pt x="16" y="6"/>
                    </a:lnTo>
                    <a:lnTo>
                      <a:pt x="12" y="3"/>
                    </a:lnTo>
                    <a:lnTo>
                      <a:pt x="11" y="3"/>
                    </a:lnTo>
                    <a:lnTo>
                      <a:pt x="11" y="1"/>
                    </a:lnTo>
                    <a:lnTo>
                      <a:pt x="8" y="1"/>
                    </a:lnTo>
                    <a:lnTo>
                      <a:pt x="6" y="1"/>
                    </a:lnTo>
                    <a:lnTo>
                      <a:pt x="6" y="0"/>
                    </a:lnTo>
                    <a:lnTo>
                      <a:pt x="4" y="0"/>
                    </a:lnTo>
                    <a:lnTo>
                      <a:pt x="1" y="0"/>
                    </a:lnTo>
                    <a:lnTo>
                      <a:pt x="1" y="17"/>
                    </a:lnTo>
                    <a:lnTo>
                      <a:pt x="0" y="17"/>
                    </a:lnTo>
                    <a:lnTo>
                      <a:pt x="0" y="14"/>
                    </a:lnTo>
                    <a:lnTo>
                      <a:pt x="18"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58" name="Freeform 84"/>
              <p:cNvSpPr>
                <a:spLocks/>
              </p:cNvSpPr>
              <p:nvPr/>
            </p:nvSpPr>
            <p:spPr bwMode="auto">
              <a:xfrm>
                <a:off x="1893" y="849"/>
                <a:ext cx="19" cy="19"/>
              </a:xfrm>
              <a:custGeom>
                <a:avLst/>
                <a:gdLst/>
                <a:ahLst/>
                <a:cxnLst>
                  <a:cxn ang="0">
                    <a:pos x="11" y="9"/>
                  </a:cxn>
                  <a:cxn ang="0">
                    <a:pos x="18" y="13"/>
                  </a:cxn>
                  <a:cxn ang="0">
                    <a:pos x="18" y="0"/>
                  </a:cxn>
                  <a:cxn ang="0">
                    <a:pos x="0" y="0"/>
                  </a:cxn>
                  <a:cxn ang="0">
                    <a:pos x="0" y="13"/>
                  </a:cxn>
                  <a:cxn ang="0">
                    <a:pos x="6" y="18"/>
                  </a:cxn>
                  <a:cxn ang="0">
                    <a:pos x="0" y="13"/>
                  </a:cxn>
                  <a:cxn ang="0">
                    <a:pos x="0" y="18"/>
                  </a:cxn>
                  <a:cxn ang="0">
                    <a:pos x="6" y="18"/>
                  </a:cxn>
                  <a:cxn ang="0">
                    <a:pos x="11" y="9"/>
                  </a:cxn>
                </a:cxnLst>
                <a:rect l="0" t="0" r="r" b="b"/>
                <a:pathLst>
                  <a:path w="19" h="19">
                    <a:moveTo>
                      <a:pt x="11" y="9"/>
                    </a:moveTo>
                    <a:lnTo>
                      <a:pt x="18" y="13"/>
                    </a:lnTo>
                    <a:lnTo>
                      <a:pt x="18" y="0"/>
                    </a:lnTo>
                    <a:lnTo>
                      <a:pt x="0" y="0"/>
                    </a:lnTo>
                    <a:lnTo>
                      <a:pt x="0" y="13"/>
                    </a:lnTo>
                    <a:lnTo>
                      <a:pt x="6" y="18"/>
                    </a:lnTo>
                    <a:lnTo>
                      <a:pt x="0" y="13"/>
                    </a:lnTo>
                    <a:lnTo>
                      <a:pt x="0" y="18"/>
                    </a:lnTo>
                    <a:lnTo>
                      <a:pt x="6" y="18"/>
                    </a:lnTo>
                    <a:lnTo>
                      <a:pt x="11"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59" name="Freeform 85"/>
              <p:cNvSpPr>
                <a:spLocks/>
              </p:cNvSpPr>
              <p:nvPr/>
            </p:nvSpPr>
            <p:spPr bwMode="auto">
              <a:xfrm>
                <a:off x="1896" y="858"/>
                <a:ext cx="44" cy="25"/>
              </a:xfrm>
              <a:custGeom>
                <a:avLst/>
                <a:gdLst/>
                <a:ahLst/>
                <a:cxnLst>
                  <a:cxn ang="0">
                    <a:pos x="32" y="13"/>
                  </a:cxn>
                  <a:cxn ang="0">
                    <a:pos x="41" y="12"/>
                  </a:cxn>
                  <a:cxn ang="0">
                    <a:pos x="39" y="11"/>
                  </a:cxn>
                  <a:cxn ang="0">
                    <a:pos x="37" y="11"/>
                  </a:cxn>
                  <a:cxn ang="0">
                    <a:pos x="37" y="9"/>
                  </a:cxn>
                  <a:cxn ang="0">
                    <a:pos x="36" y="9"/>
                  </a:cxn>
                  <a:cxn ang="0">
                    <a:pos x="34" y="9"/>
                  </a:cxn>
                  <a:cxn ang="0">
                    <a:pos x="34" y="8"/>
                  </a:cxn>
                  <a:cxn ang="0">
                    <a:pos x="32" y="8"/>
                  </a:cxn>
                  <a:cxn ang="0">
                    <a:pos x="30" y="8"/>
                  </a:cxn>
                  <a:cxn ang="0">
                    <a:pos x="30" y="7"/>
                  </a:cxn>
                  <a:cxn ang="0">
                    <a:pos x="28" y="7"/>
                  </a:cxn>
                  <a:cxn ang="0">
                    <a:pos x="28" y="7"/>
                  </a:cxn>
                  <a:cxn ang="0">
                    <a:pos x="28" y="5"/>
                  </a:cxn>
                  <a:cxn ang="0">
                    <a:pos x="25" y="5"/>
                  </a:cxn>
                  <a:cxn ang="0">
                    <a:pos x="24" y="5"/>
                  </a:cxn>
                  <a:cxn ang="0">
                    <a:pos x="24" y="4"/>
                  </a:cxn>
                  <a:cxn ang="0">
                    <a:pos x="22" y="4"/>
                  </a:cxn>
                  <a:cxn ang="0">
                    <a:pos x="20" y="4"/>
                  </a:cxn>
                  <a:cxn ang="0">
                    <a:pos x="20" y="2"/>
                  </a:cxn>
                  <a:cxn ang="0">
                    <a:pos x="19" y="2"/>
                  </a:cxn>
                  <a:cxn ang="0">
                    <a:pos x="16" y="2"/>
                  </a:cxn>
                  <a:cxn ang="0">
                    <a:pos x="15" y="2"/>
                  </a:cxn>
                  <a:cxn ang="0">
                    <a:pos x="15" y="1"/>
                  </a:cxn>
                  <a:cxn ang="0">
                    <a:pos x="13" y="1"/>
                  </a:cxn>
                  <a:cxn ang="0">
                    <a:pos x="12" y="1"/>
                  </a:cxn>
                  <a:cxn ang="0">
                    <a:pos x="10" y="1"/>
                  </a:cxn>
                  <a:cxn ang="0">
                    <a:pos x="8" y="0"/>
                  </a:cxn>
                  <a:cxn ang="0">
                    <a:pos x="7" y="0"/>
                  </a:cxn>
                  <a:cxn ang="0">
                    <a:pos x="4" y="0"/>
                  </a:cxn>
                  <a:cxn ang="0">
                    <a:pos x="3" y="0"/>
                  </a:cxn>
                  <a:cxn ang="0">
                    <a:pos x="0" y="9"/>
                  </a:cxn>
                  <a:cxn ang="0">
                    <a:pos x="1" y="9"/>
                  </a:cxn>
                  <a:cxn ang="0">
                    <a:pos x="3" y="11"/>
                  </a:cxn>
                  <a:cxn ang="0">
                    <a:pos x="4" y="11"/>
                  </a:cxn>
                  <a:cxn ang="0">
                    <a:pos x="7" y="11"/>
                  </a:cxn>
                  <a:cxn ang="0">
                    <a:pos x="8" y="12"/>
                  </a:cxn>
                  <a:cxn ang="0">
                    <a:pos x="10" y="12"/>
                  </a:cxn>
                  <a:cxn ang="0">
                    <a:pos x="12" y="12"/>
                  </a:cxn>
                  <a:cxn ang="0">
                    <a:pos x="13" y="13"/>
                  </a:cxn>
                  <a:cxn ang="0">
                    <a:pos x="15" y="13"/>
                  </a:cxn>
                  <a:cxn ang="0">
                    <a:pos x="16" y="13"/>
                  </a:cxn>
                  <a:cxn ang="0">
                    <a:pos x="19" y="15"/>
                  </a:cxn>
                  <a:cxn ang="0">
                    <a:pos x="20" y="15"/>
                  </a:cxn>
                  <a:cxn ang="0">
                    <a:pos x="22" y="16"/>
                  </a:cxn>
                  <a:cxn ang="0">
                    <a:pos x="24" y="16"/>
                  </a:cxn>
                  <a:cxn ang="0">
                    <a:pos x="25" y="18"/>
                  </a:cxn>
                  <a:cxn ang="0">
                    <a:pos x="28" y="18"/>
                  </a:cxn>
                  <a:cxn ang="0">
                    <a:pos x="28" y="18"/>
                  </a:cxn>
                  <a:cxn ang="0">
                    <a:pos x="30" y="18"/>
                  </a:cxn>
                  <a:cxn ang="0">
                    <a:pos x="30" y="20"/>
                  </a:cxn>
                  <a:cxn ang="0">
                    <a:pos x="32" y="20"/>
                  </a:cxn>
                  <a:cxn ang="0">
                    <a:pos x="34" y="21"/>
                  </a:cxn>
                  <a:cxn ang="0">
                    <a:pos x="43" y="20"/>
                  </a:cxn>
                  <a:cxn ang="0">
                    <a:pos x="34" y="21"/>
                  </a:cxn>
                  <a:cxn ang="0">
                    <a:pos x="39" y="24"/>
                  </a:cxn>
                  <a:cxn ang="0">
                    <a:pos x="43" y="20"/>
                  </a:cxn>
                  <a:cxn ang="0">
                    <a:pos x="32" y="13"/>
                  </a:cxn>
                </a:cxnLst>
                <a:rect l="0" t="0" r="r" b="b"/>
                <a:pathLst>
                  <a:path w="44" h="25">
                    <a:moveTo>
                      <a:pt x="32" y="13"/>
                    </a:moveTo>
                    <a:lnTo>
                      <a:pt x="41" y="12"/>
                    </a:lnTo>
                    <a:lnTo>
                      <a:pt x="39" y="11"/>
                    </a:lnTo>
                    <a:lnTo>
                      <a:pt x="37" y="11"/>
                    </a:lnTo>
                    <a:lnTo>
                      <a:pt x="37" y="9"/>
                    </a:lnTo>
                    <a:lnTo>
                      <a:pt x="36" y="9"/>
                    </a:lnTo>
                    <a:lnTo>
                      <a:pt x="34" y="9"/>
                    </a:lnTo>
                    <a:lnTo>
                      <a:pt x="34" y="8"/>
                    </a:lnTo>
                    <a:lnTo>
                      <a:pt x="32" y="8"/>
                    </a:lnTo>
                    <a:lnTo>
                      <a:pt x="30" y="8"/>
                    </a:lnTo>
                    <a:lnTo>
                      <a:pt x="30" y="7"/>
                    </a:lnTo>
                    <a:lnTo>
                      <a:pt x="28" y="7"/>
                    </a:lnTo>
                    <a:lnTo>
                      <a:pt x="28" y="7"/>
                    </a:lnTo>
                    <a:lnTo>
                      <a:pt x="28" y="5"/>
                    </a:lnTo>
                    <a:lnTo>
                      <a:pt x="25" y="5"/>
                    </a:lnTo>
                    <a:lnTo>
                      <a:pt x="24" y="5"/>
                    </a:lnTo>
                    <a:lnTo>
                      <a:pt x="24" y="4"/>
                    </a:lnTo>
                    <a:lnTo>
                      <a:pt x="22" y="4"/>
                    </a:lnTo>
                    <a:lnTo>
                      <a:pt x="20" y="4"/>
                    </a:lnTo>
                    <a:lnTo>
                      <a:pt x="20" y="2"/>
                    </a:lnTo>
                    <a:lnTo>
                      <a:pt x="19" y="2"/>
                    </a:lnTo>
                    <a:lnTo>
                      <a:pt x="16" y="2"/>
                    </a:lnTo>
                    <a:lnTo>
                      <a:pt x="15" y="2"/>
                    </a:lnTo>
                    <a:lnTo>
                      <a:pt x="15" y="1"/>
                    </a:lnTo>
                    <a:lnTo>
                      <a:pt x="13" y="1"/>
                    </a:lnTo>
                    <a:lnTo>
                      <a:pt x="12" y="1"/>
                    </a:lnTo>
                    <a:lnTo>
                      <a:pt x="10" y="1"/>
                    </a:lnTo>
                    <a:lnTo>
                      <a:pt x="8" y="0"/>
                    </a:lnTo>
                    <a:lnTo>
                      <a:pt x="7" y="0"/>
                    </a:lnTo>
                    <a:lnTo>
                      <a:pt x="4" y="0"/>
                    </a:lnTo>
                    <a:lnTo>
                      <a:pt x="3" y="0"/>
                    </a:lnTo>
                    <a:lnTo>
                      <a:pt x="0" y="9"/>
                    </a:lnTo>
                    <a:lnTo>
                      <a:pt x="1" y="9"/>
                    </a:lnTo>
                    <a:lnTo>
                      <a:pt x="3" y="11"/>
                    </a:lnTo>
                    <a:lnTo>
                      <a:pt x="4" y="11"/>
                    </a:lnTo>
                    <a:lnTo>
                      <a:pt x="7" y="11"/>
                    </a:lnTo>
                    <a:lnTo>
                      <a:pt x="8" y="12"/>
                    </a:lnTo>
                    <a:lnTo>
                      <a:pt x="10" y="12"/>
                    </a:lnTo>
                    <a:lnTo>
                      <a:pt x="12" y="12"/>
                    </a:lnTo>
                    <a:lnTo>
                      <a:pt x="13" y="13"/>
                    </a:lnTo>
                    <a:lnTo>
                      <a:pt x="15" y="13"/>
                    </a:lnTo>
                    <a:lnTo>
                      <a:pt x="16" y="13"/>
                    </a:lnTo>
                    <a:lnTo>
                      <a:pt x="19" y="15"/>
                    </a:lnTo>
                    <a:lnTo>
                      <a:pt x="20" y="15"/>
                    </a:lnTo>
                    <a:lnTo>
                      <a:pt x="22" y="16"/>
                    </a:lnTo>
                    <a:lnTo>
                      <a:pt x="24" y="16"/>
                    </a:lnTo>
                    <a:lnTo>
                      <a:pt x="25" y="18"/>
                    </a:lnTo>
                    <a:lnTo>
                      <a:pt x="28" y="18"/>
                    </a:lnTo>
                    <a:lnTo>
                      <a:pt x="28" y="18"/>
                    </a:lnTo>
                    <a:lnTo>
                      <a:pt x="30" y="18"/>
                    </a:lnTo>
                    <a:lnTo>
                      <a:pt x="30" y="20"/>
                    </a:lnTo>
                    <a:lnTo>
                      <a:pt x="32" y="20"/>
                    </a:lnTo>
                    <a:lnTo>
                      <a:pt x="34" y="21"/>
                    </a:lnTo>
                    <a:lnTo>
                      <a:pt x="43" y="20"/>
                    </a:lnTo>
                    <a:lnTo>
                      <a:pt x="34" y="21"/>
                    </a:lnTo>
                    <a:lnTo>
                      <a:pt x="39" y="24"/>
                    </a:lnTo>
                    <a:lnTo>
                      <a:pt x="43" y="20"/>
                    </a:lnTo>
                    <a:lnTo>
                      <a:pt x="32"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60" name="Freeform 86"/>
              <p:cNvSpPr>
                <a:spLocks/>
              </p:cNvSpPr>
              <p:nvPr/>
            </p:nvSpPr>
            <p:spPr bwMode="auto">
              <a:xfrm>
                <a:off x="1929" y="861"/>
                <a:ext cx="24" cy="18"/>
              </a:xfrm>
              <a:custGeom>
                <a:avLst/>
                <a:gdLst/>
                <a:ahLst/>
                <a:cxnLst>
                  <a:cxn ang="0">
                    <a:pos x="14" y="0"/>
                  </a:cxn>
                  <a:cxn ang="0">
                    <a:pos x="0" y="10"/>
                  </a:cxn>
                  <a:cxn ang="0">
                    <a:pos x="10" y="17"/>
                  </a:cxn>
                  <a:cxn ang="0">
                    <a:pos x="23" y="8"/>
                  </a:cxn>
                  <a:cxn ang="0">
                    <a:pos x="14" y="0"/>
                  </a:cxn>
                </a:cxnLst>
                <a:rect l="0" t="0" r="r" b="b"/>
                <a:pathLst>
                  <a:path w="24" h="18">
                    <a:moveTo>
                      <a:pt x="14" y="0"/>
                    </a:moveTo>
                    <a:lnTo>
                      <a:pt x="0" y="10"/>
                    </a:lnTo>
                    <a:lnTo>
                      <a:pt x="10" y="17"/>
                    </a:lnTo>
                    <a:lnTo>
                      <a:pt x="23" y="8"/>
                    </a:lnTo>
                    <a:lnTo>
                      <a:pt x="1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61" name="Freeform 87"/>
              <p:cNvSpPr>
                <a:spLocks/>
              </p:cNvSpPr>
              <p:nvPr/>
            </p:nvSpPr>
            <p:spPr bwMode="auto">
              <a:xfrm>
                <a:off x="1943" y="858"/>
                <a:ext cx="19" cy="19"/>
              </a:xfrm>
              <a:custGeom>
                <a:avLst/>
                <a:gdLst/>
                <a:ahLst/>
                <a:cxnLst>
                  <a:cxn ang="0">
                    <a:pos x="18" y="4"/>
                  </a:cxn>
                  <a:cxn ang="0">
                    <a:pos x="16" y="4"/>
                  </a:cxn>
                  <a:cxn ang="0">
                    <a:pos x="16" y="2"/>
                  </a:cxn>
                  <a:cxn ang="0">
                    <a:pos x="14" y="2"/>
                  </a:cxn>
                  <a:cxn ang="0">
                    <a:pos x="12" y="2"/>
                  </a:cxn>
                  <a:cxn ang="0">
                    <a:pos x="12" y="0"/>
                  </a:cxn>
                  <a:cxn ang="0">
                    <a:pos x="10" y="0"/>
                  </a:cxn>
                  <a:cxn ang="0">
                    <a:pos x="9" y="0"/>
                  </a:cxn>
                  <a:cxn ang="0">
                    <a:pos x="7" y="0"/>
                  </a:cxn>
                  <a:cxn ang="0">
                    <a:pos x="4" y="0"/>
                  </a:cxn>
                  <a:cxn ang="0">
                    <a:pos x="2" y="2"/>
                  </a:cxn>
                  <a:cxn ang="0">
                    <a:pos x="1" y="2"/>
                  </a:cxn>
                  <a:cxn ang="0">
                    <a:pos x="0" y="4"/>
                  </a:cxn>
                  <a:cxn ang="0">
                    <a:pos x="9" y="18"/>
                  </a:cxn>
                  <a:cxn ang="0">
                    <a:pos x="7" y="18"/>
                  </a:cxn>
                  <a:cxn ang="0">
                    <a:pos x="18" y="4"/>
                  </a:cxn>
                </a:cxnLst>
                <a:rect l="0" t="0" r="r" b="b"/>
                <a:pathLst>
                  <a:path w="19" h="19">
                    <a:moveTo>
                      <a:pt x="18" y="4"/>
                    </a:moveTo>
                    <a:lnTo>
                      <a:pt x="16" y="4"/>
                    </a:lnTo>
                    <a:lnTo>
                      <a:pt x="16" y="2"/>
                    </a:lnTo>
                    <a:lnTo>
                      <a:pt x="14" y="2"/>
                    </a:lnTo>
                    <a:lnTo>
                      <a:pt x="12" y="2"/>
                    </a:lnTo>
                    <a:lnTo>
                      <a:pt x="12" y="0"/>
                    </a:lnTo>
                    <a:lnTo>
                      <a:pt x="10" y="0"/>
                    </a:lnTo>
                    <a:lnTo>
                      <a:pt x="9" y="0"/>
                    </a:lnTo>
                    <a:lnTo>
                      <a:pt x="7" y="0"/>
                    </a:lnTo>
                    <a:lnTo>
                      <a:pt x="4" y="0"/>
                    </a:lnTo>
                    <a:lnTo>
                      <a:pt x="2" y="2"/>
                    </a:lnTo>
                    <a:lnTo>
                      <a:pt x="1" y="2"/>
                    </a:lnTo>
                    <a:lnTo>
                      <a:pt x="0" y="4"/>
                    </a:lnTo>
                    <a:lnTo>
                      <a:pt x="9" y="18"/>
                    </a:lnTo>
                    <a:lnTo>
                      <a:pt x="7"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62" name="Freeform 88"/>
              <p:cNvSpPr>
                <a:spLocks/>
              </p:cNvSpPr>
              <p:nvPr/>
            </p:nvSpPr>
            <p:spPr bwMode="auto">
              <a:xfrm>
                <a:off x="1877" y="932"/>
                <a:ext cx="19" cy="18"/>
              </a:xfrm>
              <a:custGeom>
                <a:avLst/>
                <a:gdLst/>
                <a:ahLst/>
                <a:cxnLst>
                  <a:cxn ang="0">
                    <a:pos x="18" y="17"/>
                  </a:cxn>
                  <a:cxn ang="0">
                    <a:pos x="18" y="15"/>
                  </a:cxn>
                  <a:cxn ang="0">
                    <a:pos x="18" y="13"/>
                  </a:cxn>
                  <a:cxn ang="0">
                    <a:pos x="16" y="12"/>
                  </a:cxn>
                  <a:cxn ang="0">
                    <a:pos x="16" y="10"/>
                  </a:cxn>
                  <a:cxn ang="0">
                    <a:pos x="16" y="8"/>
                  </a:cxn>
                  <a:cxn ang="0">
                    <a:pos x="14" y="8"/>
                  </a:cxn>
                  <a:cxn ang="0">
                    <a:pos x="14" y="6"/>
                  </a:cxn>
                  <a:cxn ang="0">
                    <a:pos x="12" y="6"/>
                  </a:cxn>
                  <a:cxn ang="0">
                    <a:pos x="12" y="4"/>
                  </a:cxn>
                  <a:cxn ang="0">
                    <a:pos x="10" y="4"/>
                  </a:cxn>
                  <a:cxn ang="0">
                    <a:pos x="10" y="2"/>
                  </a:cxn>
                  <a:cxn ang="0">
                    <a:pos x="9" y="2"/>
                  </a:cxn>
                  <a:cxn ang="0">
                    <a:pos x="7" y="1"/>
                  </a:cxn>
                  <a:cxn ang="0">
                    <a:pos x="5" y="1"/>
                  </a:cxn>
                  <a:cxn ang="0">
                    <a:pos x="3" y="1"/>
                  </a:cxn>
                  <a:cxn ang="0">
                    <a:pos x="1" y="1"/>
                  </a:cxn>
                  <a:cxn ang="0">
                    <a:pos x="1" y="0"/>
                  </a:cxn>
                  <a:cxn ang="0">
                    <a:pos x="0" y="0"/>
                  </a:cxn>
                  <a:cxn ang="0">
                    <a:pos x="0" y="13"/>
                  </a:cxn>
                  <a:cxn ang="0">
                    <a:pos x="1" y="13"/>
                  </a:cxn>
                  <a:cxn ang="0">
                    <a:pos x="1" y="15"/>
                  </a:cxn>
                  <a:cxn ang="0">
                    <a:pos x="3" y="15"/>
                  </a:cxn>
                  <a:cxn ang="0">
                    <a:pos x="3" y="17"/>
                  </a:cxn>
                  <a:cxn ang="0">
                    <a:pos x="18" y="17"/>
                  </a:cxn>
                </a:cxnLst>
                <a:rect l="0" t="0" r="r" b="b"/>
                <a:pathLst>
                  <a:path w="19" h="18">
                    <a:moveTo>
                      <a:pt x="18" y="17"/>
                    </a:moveTo>
                    <a:lnTo>
                      <a:pt x="18" y="15"/>
                    </a:lnTo>
                    <a:lnTo>
                      <a:pt x="18" y="13"/>
                    </a:lnTo>
                    <a:lnTo>
                      <a:pt x="16" y="12"/>
                    </a:lnTo>
                    <a:lnTo>
                      <a:pt x="16" y="10"/>
                    </a:lnTo>
                    <a:lnTo>
                      <a:pt x="16" y="8"/>
                    </a:lnTo>
                    <a:lnTo>
                      <a:pt x="14" y="8"/>
                    </a:lnTo>
                    <a:lnTo>
                      <a:pt x="14" y="6"/>
                    </a:lnTo>
                    <a:lnTo>
                      <a:pt x="12" y="6"/>
                    </a:lnTo>
                    <a:lnTo>
                      <a:pt x="12" y="4"/>
                    </a:lnTo>
                    <a:lnTo>
                      <a:pt x="10" y="4"/>
                    </a:lnTo>
                    <a:lnTo>
                      <a:pt x="10" y="2"/>
                    </a:lnTo>
                    <a:lnTo>
                      <a:pt x="9" y="2"/>
                    </a:lnTo>
                    <a:lnTo>
                      <a:pt x="7" y="1"/>
                    </a:lnTo>
                    <a:lnTo>
                      <a:pt x="5" y="1"/>
                    </a:lnTo>
                    <a:lnTo>
                      <a:pt x="3" y="1"/>
                    </a:lnTo>
                    <a:lnTo>
                      <a:pt x="1" y="1"/>
                    </a:lnTo>
                    <a:lnTo>
                      <a:pt x="1" y="0"/>
                    </a:lnTo>
                    <a:lnTo>
                      <a:pt x="0" y="0"/>
                    </a:lnTo>
                    <a:lnTo>
                      <a:pt x="0" y="13"/>
                    </a:lnTo>
                    <a:lnTo>
                      <a:pt x="1" y="13"/>
                    </a:lnTo>
                    <a:lnTo>
                      <a:pt x="1" y="15"/>
                    </a:lnTo>
                    <a:lnTo>
                      <a:pt x="3" y="15"/>
                    </a:lnTo>
                    <a:lnTo>
                      <a:pt x="3" y="17"/>
                    </a:lnTo>
                    <a:lnTo>
                      <a:pt x="18"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63" name="Freeform 89"/>
              <p:cNvSpPr>
                <a:spLocks/>
              </p:cNvSpPr>
              <p:nvPr/>
            </p:nvSpPr>
            <p:spPr bwMode="auto">
              <a:xfrm>
                <a:off x="1877" y="945"/>
                <a:ext cx="19" cy="18"/>
              </a:xfrm>
              <a:custGeom>
                <a:avLst/>
                <a:gdLst/>
                <a:ahLst/>
                <a:cxnLst>
                  <a:cxn ang="0">
                    <a:pos x="0" y="17"/>
                  </a:cxn>
                  <a:cxn ang="0">
                    <a:pos x="1" y="17"/>
                  </a:cxn>
                  <a:cxn ang="0">
                    <a:pos x="3" y="16"/>
                  </a:cxn>
                  <a:cxn ang="0">
                    <a:pos x="5" y="16"/>
                  </a:cxn>
                  <a:cxn ang="0">
                    <a:pos x="7" y="16"/>
                  </a:cxn>
                  <a:cxn ang="0">
                    <a:pos x="9" y="13"/>
                  </a:cxn>
                  <a:cxn ang="0">
                    <a:pos x="10" y="13"/>
                  </a:cxn>
                  <a:cxn ang="0">
                    <a:pos x="10" y="12"/>
                  </a:cxn>
                  <a:cxn ang="0">
                    <a:pos x="12" y="12"/>
                  </a:cxn>
                  <a:cxn ang="0">
                    <a:pos x="12" y="9"/>
                  </a:cxn>
                  <a:cxn ang="0">
                    <a:pos x="14" y="9"/>
                  </a:cxn>
                  <a:cxn ang="0">
                    <a:pos x="14" y="8"/>
                  </a:cxn>
                  <a:cxn ang="0">
                    <a:pos x="16" y="8"/>
                  </a:cxn>
                  <a:cxn ang="0">
                    <a:pos x="16" y="6"/>
                  </a:cxn>
                  <a:cxn ang="0">
                    <a:pos x="16" y="4"/>
                  </a:cxn>
                  <a:cxn ang="0">
                    <a:pos x="18" y="3"/>
                  </a:cxn>
                  <a:cxn ang="0">
                    <a:pos x="18" y="1"/>
                  </a:cxn>
                  <a:cxn ang="0">
                    <a:pos x="18" y="0"/>
                  </a:cxn>
                  <a:cxn ang="0">
                    <a:pos x="3" y="0"/>
                  </a:cxn>
                  <a:cxn ang="0">
                    <a:pos x="3" y="1"/>
                  </a:cxn>
                  <a:cxn ang="0">
                    <a:pos x="1" y="1"/>
                  </a:cxn>
                  <a:cxn ang="0">
                    <a:pos x="1" y="3"/>
                  </a:cxn>
                  <a:cxn ang="0">
                    <a:pos x="0" y="3"/>
                  </a:cxn>
                  <a:cxn ang="0">
                    <a:pos x="0" y="17"/>
                  </a:cxn>
                </a:cxnLst>
                <a:rect l="0" t="0" r="r" b="b"/>
                <a:pathLst>
                  <a:path w="19" h="18">
                    <a:moveTo>
                      <a:pt x="0" y="17"/>
                    </a:moveTo>
                    <a:lnTo>
                      <a:pt x="1" y="17"/>
                    </a:lnTo>
                    <a:lnTo>
                      <a:pt x="3" y="16"/>
                    </a:lnTo>
                    <a:lnTo>
                      <a:pt x="5" y="16"/>
                    </a:lnTo>
                    <a:lnTo>
                      <a:pt x="7" y="16"/>
                    </a:lnTo>
                    <a:lnTo>
                      <a:pt x="9" y="13"/>
                    </a:lnTo>
                    <a:lnTo>
                      <a:pt x="10" y="13"/>
                    </a:lnTo>
                    <a:lnTo>
                      <a:pt x="10" y="12"/>
                    </a:lnTo>
                    <a:lnTo>
                      <a:pt x="12" y="12"/>
                    </a:lnTo>
                    <a:lnTo>
                      <a:pt x="12" y="9"/>
                    </a:lnTo>
                    <a:lnTo>
                      <a:pt x="14" y="9"/>
                    </a:lnTo>
                    <a:lnTo>
                      <a:pt x="14" y="8"/>
                    </a:lnTo>
                    <a:lnTo>
                      <a:pt x="16" y="8"/>
                    </a:lnTo>
                    <a:lnTo>
                      <a:pt x="16" y="6"/>
                    </a:lnTo>
                    <a:lnTo>
                      <a:pt x="16" y="4"/>
                    </a:lnTo>
                    <a:lnTo>
                      <a:pt x="18" y="3"/>
                    </a:lnTo>
                    <a:lnTo>
                      <a:pt x="18" y="1"/>
                    </a:lnTo>
                    <a:lnTo>
                      <a:pt x="18" y="0"/>
                    </a:lnTo>
                    <a:lnTo>
                      <a:pt x="3" y="0"/>
                    </a:lnTo>
                    <a:lnTo>
                      <a:pt x="3" y="1"/>
                    </a:lnTo>
                    <a:lnTo>
                      <a:pt x="1" y="1"/>
                    </a:lnTo>
                    <a:lnTo>
                      <a:pt x="1" y="3"/>
                    </a:lnTo>
                    <a:lnTo>
                      <a:pt x="0" y="3"/>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64" name="Freeform 90"/>
              <p:cNvSpPr>
                <a:spLocks/>
              </p:cNvSpPr>
              <p:nvPr/>
            </p:nvSpPr>
            <p:spPr bwMode="auto">
              <a:xfrm>
                <a:off x="1861" y="945"/>
                <a:ext cx="19" cy="18"/>
              </a:xfrm>
              <a:custGeom>
                <a:avLst/>
                <a:gdLst/>
                <a:ahLst/>
                <a:cxnLst>
                  <a:cxn ang="0">
                    <a:pos x="0" y="0"/>
                  </a:cxn>
                  <a:cxn ang="0">
                    <a:pos x="0" y="1"/>
                  </a:cxn>
                  <a:cxn ang="0">
                    <a:pos x="0" y="3"/>
                  </a:cxn>
                  <a:cxn ang="0">
                    <a:pos x="0" y="4"/>
                  </a:cxn>
                  <a:cxn ang="0">
                    <a:pos x="2" y="6"/>
                  </a:cxn>
                  <a:cxn ang="0">
                    <a:pos x="2" y="8"/>
                  </a:cxn>
                  <a:cxn ang="0">
                    <a:pos x="3" y="9"/>
                  </a:cxn>
                  <a:cxn ang="0">
                    <a:pos x="5" y="12"/>
                  </a:cxn>
                  <a:cxn ang="0">
                    <a:pos x="7" y="13"/>
                  </a:cxn>
                  <a:cxn ang="0">
                    <a:pos x="9" y="13"/>
                  </a:cxn>
                  <a:cxn ang="0">
                    <a:pos x="9" y="16"/>
                  </a:cxn>
                  <a:cxn ang="0">
                    <a:pos x="12" y="16"/>
                  </a:cxn>
                  <a:cxn ang="0">
                    <a:pos x="14" y="16"/>
                  </a:cxn>
                  <a:cxn ang="0">
                    <a:pos x="16" y="16"/>
                  </a:cxn>
                  <a:cxn ang="0">
                    <a:pos x="16" y="17"/>
                  </a:cxn>
                  <a:cxn ang="0">
                    <a:pos x="18" y="17"/>
                  </a:cxn>
                  <a:cxn ang="0">
                    <a:pos x="18" y="3"/>
                  </a:cxn>
                  <a:cxn ang="0">
                    <a:pos x="18" y="1"/>
                  </a:cxn>
                  <a:cxn ang="0">
                    <a:pos x="16" y="1"/>
                  </a:cxn>
                  <a:cxn ang="0">
                    <a:pos x="16" y="0"/>
                  </a:cxn>
                  <a:cxn ang="0">
                    <a:pos x="0" y="0"/>
                  </a:cxn>
                </a:cxnLst>
                <a:rect l="0" t="0" r="r" b="b"/>
                <a:pathLst>
                  <a:path w="19" h="18">
                    <a:moveTo>
                      <a:pt x="0" y="0"/>
                    </a:moveTo>
                    <a:lnTo>
                      <a:pt x="0" y="1"/>
                    </a:lnTo>
                    <a:lnTo>
                      <a:pt x="0" y="3"/>
                    </a:lnTo>
                    <a:lnTo>
                      <a:pt x="0" y="4"/>
                    </a:lnTo>
                    <a:lnTo>
                      <a:pt x="2" y="6"/>
                    </a:lnTo>
                    <a:lnTo>
                      <a:pt x="2" y="8"/>
                    </a:lnTo>
                    <a:lnTo>
                      <a:pt x="3" y="9"/>
                    </a:lnTo>
                    <a:lnTo>
                      <a:pt x="5" y="12"/>
                    </a:lnTo>
                    <a:lnTo>
                      <a:pt x="7" y="13"/>
                    </a:lnTo>
                    <a:lnTo>
                      <a:pt x="9" y="13"/>
                    </a:lnTo>
                    <a:lnTo>
                      <a:pt x="9" y="16"/>
                    </a:lnTo>
                    <a:lnTo>
                      <a:pt x="12" y="16"/>
                    </a:lnTo>
                    <a:lnTo>
                      <a:pt x="14" y="16"/>
                    </a:lnTo>
                    <a:lnTo>
                      <a:pt x="16" y="16"/>
                    </a:lnTo>
                    <a:lnTo>
                      <a:pt x="16" y="17"/>
                    </a:lnTo>
                    <a:lnTo>
                      <a:pt x="18" y="17"/>
                    </a:lnTo>
                    <a:lnTo>
                      <a:pt x="18" y="3"/>
                    </a:lnTo>
                    <a:lnTo>
                      <a:pt x="18" y="1"/>
                    </a:lnTo>
                    <a:lnTo>
                      <a:pt x="16" y="1"/>
                    </a:lnTo>
                    <a:lnTo>
                      <a:pt x="16"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65" name="Freeform 91"/>
              <p:cNvSpPr>
                <a:spLocks/>
              </p:cNvSpPr>
              <p:nvPr/>
            </p:nvSpPr>
            <p:spPr bwMode="auto">
              <a:xfrm>
                <a:off x="1861" y="932"/>
                <a:ext cx="19" cy="18"/>
              </a:xfrm>
              <a:custGeom>
                <a:avLst/>
                <a:gdLst/>
                <a:ahLst/>
                <a:cxnLst>
                  <a:cxn ang="0">
                    <a:pos x="18" y="0"/>
                  </a:cxn>
                  <a:cxn ang="0">
                    <a:pos x="16" y="1"/>
                  </a:cxn>
                  <a:cxn ang="0">
                    <a:pos x="14" y="1"/>
                  </a:cxn>
                  <a:cxn ang="0">
                    <a:pos x="12" y="1"/>
                  </a:cxn>
                  <a:cxn ang="0">
                    <a:pos x="9" y="1"/>
                  </a:cxn>
                  <a:cxn ang="0">
                    <a:pos x="9" y="2"/>
                  </a:cxn>
                  <a:cxn ang="0">
                    <a:pos x="7" y="2"/>
                  </a:cxn>
                  <a:cxn ang="0">
                    <a:pos x="5" y="4"/>
                  </a:cxn>
                  <a:cxn ang="0">
                    <a:pos x="3" y="6"/>
                  </a:cxn>
                  <a:cxn ang="0">
                    <a:pos x="2" y="8"/>
                  </a:cxn>
                  <a:cxn ang="0">
                    <a:pos x="2" y="10"/>
                  </a:cxn>
                  <a:cxn ang="0">
                    <a:pos x="0" y="12"/>
                  </a:cxn>
                  <a:cxn ang="0">
                    <a:pos x="0" y="13"/>
                  </a:cxn>
                  <a:cxn ang="0">
                    <a:pos x="0" y="15"/>
                  </a:cxn>
                  <a:cxn ang="0">
                    <a:pos x="0" y="17"/>
                  </a:cxn>
                  <a:cxn ang="0">
                    <a:pos x="16" y="17"/>
                  </a:cxn>
                  <a:cxn ang="0">
                    <a:pos x="16" y="15"/>
                  </a:cxn>
                  <a:cxn ang="0">
                    <a:pos x="18" y="15"/>
                  </a:cxn>
                  <a:cxn ang="0">
                    <a:pos x="18" y="13"/>
                  </a:cxn>
                  <a:cxn ang="0">
                    <a:pos x="18" y="0"/>
                  </a:cxn>
                </a:cxnLst>
                <a:rect l="0" t="0" r="r" b="b"/>
                <a:pathLst>
                  <a:path w="19" h="18">
                    <a:moveTo>
                      <a:pt x="18" y="0"/>
                    </a:moveTo>
                    <a:lnTo>
                      <a:pt x="16" y="1"/>
                    </a:lnTo>
                    <a:lnTo>
                      <a:pt x="14" y="1"/>
                    </a:lnTo>
                    <a:lnTo>
                      <a:pt x="12" y="1"/>
                    </a:lnTo>
                    <a:lnTo>
                      <a:pt x="9" y="1"/>
                    </a:lnTo>
                    <a:lnTo>
                      <a:pt x="9" y="2"/>
                    </a:lnTo>
                    <a:lnTo>
                      <a:pt x="7" y="2"/>
                    </a:lnTo>
                    <a:lnTo>
                      <a:pt x="5" y="4"/>
                    </a:lnTo>
                    <a:lnTo>
                      <a:pt x="3" y="6"/>
                    </a:lnTo>
                    <a:lnTo>
                      <a:pt x="2" y="8"/>
                    </a:lnTo>
                    <a:lnTo>
                      <a:pt x="2" y="10"/>
                    </a:lnTo>
                    <a:lnTo>
                      <a:pt x="0" y="12"/>
                    </a:lnTo>
                    <a:lnTo>
                      <a:pt x="0" y="13"/>
                    </a:lnTo>
                    <a:lnTo>
                      <a:pt x="0" y="15"/>
                    </a:lnTo>
                    <a:lnTo>
                      <a:pt x="0" y="17"/>
                    </a:lnTo>
                    <a:lnTo>
                      <a:pt x="16" y="17"/>
                    </a:lnTo>
                    <a:lnTo>
                      <a:pt x="16" y="15"/>
                    </a:lnTo>
                    <a:lnTo>
                      <a:pt x="18" y="15"/>
                    </a:lnTo>
                    <a:lnTo>
                      <a:pt x="18" y="13"/>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66" name="Freeform 92"/>
              <p:cNvSpPr>
                <a:spLocks/>
              </p:cNvSpPr>
              <p:nvPr/>
            </p:nvSpPr>
            <p:spPr bwMode="auto">
              <a:xfrm>
                <a:off x="1660" y="1015"/>
                <a:ext cx="198" cy="157"/>
              </a:xfrm>
              <a:custGeom>
                <a:avLst/>
                <a:gdLst/>
                <a:ahLst/>
                <a:cxnLst>
                  <a:cxn ang="0">
                    <a:pos x="1" y="65"/>
                  </a:cxn>
                  <a:cxn ang="0">
                    <a:pos x="19" y="62"/>
                  </a:cxn>
                  <a:cxn ang="0">
                    <a:pos x="21" y="55"/>
                  </a:cxn>
                  <a:cxn ang="0">
                    <a:pos x="23" y="49"/>
                  </a:cxn>
                  <a:cxn ang="0">
                    <a:pos x="28" y="43"/>
                  </a:cxn>
                  <a:cxn ang="0">
                    <a:pos x="19" y="33"/>
                  </a:cxn>
                  <a:cxn ang="0">
                    <a:pos x="40" y="14"/>
                  </a:cxn>
                  <a:cxn ang="0">
                    <a:pos x="54" y="22"/>
                  </a:cxn>
                  <a:cxn ang="0">
                    <a:pos x="60" y="19"/>
                  </a:cxn>
                  <a:cxn ang="0">
                    <a:pos x="69" y="17"/>
                  </a:cxn>
                  <a:cxn ang="0">
                    <a:pos x="76" y="15"/>
                  </a:cxn>
                  <a:cxn ang="0">
                    <a:pos x="81" y="2"/>
                  </a:cxn>
                  <a:cxn ang="0">
                    <a:pos x="86" y="0"/>
                  </a:cxn>
                  <a:cxn ang="0">
                    <a:pos x="115" y="3"/>
                  </a:cxn>
                  <a:cxn ang="0">
                    <a:pos x="122" y="15"/>
                  </a:cxn>
                  <a:cxn ang="0">
                    <a:pos x="131" y="17"/>
                  </a:cxn>
                  <a:cxn ang="0">
                    <a:pos x="139" y="21"/>
                  </a:cxn>
                  <a:cxn ang="0">
                    <a:pos x="144" y="24"/>
                  </a:cxn>
                  <a:cxn ang="0">
                    <a:pos x="158" y="15"/>
                  </a:cxn>
                  <a:cxn ang="0">
                    <a:pos x="178" y="34"/>
                  </a:cxn>
                  <a:cxn ang="0">
                    <a:pos x="171" y="46"/>
                  </a:cxn>
                  <a:cxn ang="0">
                    <a:pos x="175" y="52"/>
                  </a:cxn>
                  <a:cxn ang="0">
                    <a:pos x="178" y="56"/>
                  </a:cxn>
                  <a:cxn ang="0">
                    <a:pos x="180" y="62"/>
                  </a:cxn>
                  <a:cxn ang="0">
                    <a:pos x="197" y="65"/>
                  </a:cxn>
                  <a:cxn ang="0">
                    <a:pos x="197" y="90"/>
                  </a:cxn>
                  <a:cxn ang="0">
                    <a:pos x="180" y="93"/>
                  </a:cxn>
                  <a:cxn ang="0">
                    <a:pos x="178" y="98"/>
                  </a:cxn>
                  <a:cxn ang="0">
                    <a:pos x="175" y="102"/>
                  </a:cxn>
                  <a:cxn ang="0">
                    <a:pos x="171" y="109"/>
                  </a:cxn>
                  <a:cxn ang="0">
                    <a:pos x="178" y="120"/>
                  </a:cxn>
                  <a:cxn ang="0">
                    <a:pos x="158" y="139"/>
                  </a:cxn>
                  <a:cxn ang="0">
                    <a:pos x="144" y="131"/>
                  </a:cxn>
                  <a:cxn ang="0">
                    <a:pos x="137" y="135"/>
                  </a:cxn>
                  <a:cxn ang="0">
                    <a:pos x="129" y="138"/>
                  </a:cxn>
                  <a:cxn ang="0">
                    <a:pos x="120" y="141"/>
                  </a:cxn>
                  <a:cxn ang="0">
                    <a:pos x="115" y="153"/>
                  </a:cxn>
                  <a:cxn ang="0">
                    <a:pos x="84" y="155"/>
                  </a:cxn>
                  <a:cxn ang="0">
                    <a:pos x="81" y="151"/>
                  </a:cxn>
                  <a:cxn ang="0">
                    <a:pos x="76" y="139"/>
                  </a:cxn>
                  <a:cxn ang="0">
                    <a:pos x="68" y="138"/>
                  </a:cxn>
                  <a:cxn ang="0">
                    <a:pos x="60" y="135"/>
                  </a:cxn>
                  <a:cxn ang="0">
                    <a:pos x="54" y="132"/>
                  </a:cxn>
                  <a:cxn ang="0">
                    <a:pos x="40" y="141"/>
                  </a:cxn>
                  <a:cxn ang="0">
                    <a:pos x="19" y="122"/>
                  </a:cxn>
                  <a:cxn ang="0">
                    <a:pos x="28" y="111"/>
                  </a:cxn>
                  <a:cxn ang="0">
                    <a:pos x="23" y="106"/>
                  </a:cxn>
                  <a:cxn ang="0">
                    <a:pos x="21" y="100"/>
                  </a:cxn>
                  <a:cxn ang="0">
                    <a:pos x="19" y="93"/>
                  </a:cxn>
                  <a:cxn ang="0">
                    <a:pos x="1" y="90"/>
                  </a:cxn>
                  <a:cxn ang="0">
                    <a:pos x="93" y="80"/>
                  </a:cxn>
                  <a:cxn ang="0">
                    <a:pos x="93" y="77"/>
                  </a:cxn>
                  <a:cxn ang="0">
                    <a:pos x="95" y="71"/>
                  </a:cxn>
                  <a:cxn ang="0">
                    <a:pos x="103" y="71"/>
                  </a:cxn>
                  <a:cxn ang="0">
                    <a:pos x="106" y="78"/>
                  </a:cxn>
                  <a:cxn ang="0">
                    <a:pos x="100" y="82"/>
                  </a:cxn>
                  <a:cxn ang="0">
                    <a:pos x="0" y="87"/>
                  </a:cxn>
                </a:cxnLst>
                <a:rect l="0" t="0" r="r" b="b"/>
                <a:pathLst>
                  <a:path w="198" h="156">
                    <a:moveTo>
                      <a:pt x="0" y="87"/>
                    </a:moveTo>
                    <a:lnTo>
                      <a:pt x="0" y="67"/>
                    </a:lnTo>
                    <a:lnTo>
                      <a:pt x="0" y="66"/>
                    </a:lnTo>
                    <a:lnTo>
                      <a:pt x="1" y="66"/>
                    </a:lnTo>
                    <a:lnTo>
                      <a:pt x="1" y="65"/>
                    </a:lnTo>
                    <a:lnTo>
                      <a:pt x="3" y="65"/>
                    </a:lnTo>
                    <a:lnTo>
                      <a:pt x="4" y="65"/>
                    </a:lnTo>
                    <a:lnTo>
                      <a:pt x="19" y="65"/>
                    </a:lnTo>
                    <a:lnTo>
                      <a:pt x="19" y="63"/>
                    </a:lnTo>
                    <a:lnTo>
                      <a:pt x="19" y="62"/>
                    </a:lnTo>
                    <a:lnTo>
                      <a:pt x="19" y="60"/>
                    </a:lnTo>
                    <a:lnTo>
                      <a:pt x="20" y="59"/>
                    </a:lnTo>
                    <a:lnTo>
                      <a:pt x="20" y="58"/>
                    </a:lnTo>
                    <a:lnTo>
                      <a:pt x="20" y="56"/>
                    </a:lnTo>
                    <a:lnTo>
                      <a:pt x="21" y="55"/>
                    </a:lnTo>
                    <a:lnTo>
                      <a:pt x="21" y="54"/>
                    </a:lnTo>
                    <a:lnTo>
                      <a:pt x="21" y="52"/>
                    </a:lnTo>
                    <a:lnTo>
                      <a:pt x="23" y="52"/>
                    </a:lnTo>
                    <a:lnTo>
                      <a:pt x="23" y="50"/>
                    </a:lnTo>
                    <a:lnTo>
                      <a:pt x="23" y="49"/>
                    </a:lnTo>
                    <a:lnTo>
                      <a:pt x="24" y="49"/>
                    </a:lnTo>
                    <a:lnTo>
                      <a:pt x="24" y="47"/>
                    </a:lnTo>
                    <a:lnTo>
                      <a:pt x="27" y="46"/>
                    </a:lnTo>
                    <a:lnTo>
                      <a:pt x="27" y="45"/>
                    </a:lnTo>
                    <a:lnTo>
                      <a:pt x="28" y="43"/>
                    </a:lnTo>
                    <a:lnTo>
                      <a:pt x="28" y="42"/>
                    </a:lnTo>
                    <a:lnTo>
                      <a:pt x="30" y="42"/>
                    </a:lnTo>
                    <a:lnTo>
                      <a:pt x="20" y="34"/>
                    </a:lnTo>
                    <a:lnTo>
                      <a:pt x="19" y="34"/>
                    </a:lnTo>
                    <a:lnTo>
                      <a:pt x="19" y="33"/>
                    </a:lnTo>
                    <a:lnTo>
                      <a:pt x="19" y="31"/>
                    </a:lnTo>
                    <a:lnTo>
                      <a:pt x="19" y="30"/>
                    </a:lnTo>
                    <a:lnTo>
                      <a:pt x="20" y="30"/>
                    </a:lnTo>
                    <a:lnTo>
                      <a:pt x="39" y="15"/>
                    </a:lnTo>
                    <a:lnTo>
                      <a:pt x="40" y="14"/>
                    </a:lnTo>
                    <a:lnTo>
                      <a:pt x="42" y="14"/>
                    </a:lnTo>
                    <a:lnTo>
                      <a:pt x="42" y="15"/>
                    </a:lnTo>
                    <a:lnTo>
                      <a:pt x="43" y="15"/>
                    </a:lnTo>
                    <a:lnTo>
                      <a:pt x="54" y="24"/>
                    </a:lnTo>
                    <a:lnTo>
                      <a:pt x="54" y="22"/>
                    </a:lnTo>
                    <a:lnTo>
                      <a:pt x="56" y="22"/>
                    </a:lnTo>
                    <a:lnTo>
                      <a:pt x="57" y="22"/>
                    </a:lnTo>
                    <a:lnTo>
                      <a:pt x="57" y="21"/>
                    </a:lnTo>
                    <a:lnTo>
                      <a:pt x="59" y="21"/>
                    </a:lnTo>
                    <a:lnTo>
                      <a:pt x="60" y="19"/>
                    </a:lnTo>
                    <a:lnTo>
                      <a:pt x="62" y="19"/>
                    </a:lnTo>
                    <a:lnTo>
                      <a:pt x="64" y="18"/>
                    </a:lnTo>
                    <a:lnTo>
                      <a:pt x="66" y="18"/>
                    </a:lnTo>
                    <a:lnTo>
                      <a:pt x="68" y="17"/>
                    </a:lnTo>
                    <a:lnTo>
                      <a:pt x="69" y="17"/>
                    </a:lnTo>
                    <a:lnTo>
                      <a:pt x="71" y="17"/>
                    </a:lnTo>
                    <a:lnTo>
                      <a:pt x="71" y="15"/>
                    </a:lnTo>
                    <a:lnTo>
                      <a:pt x="72" y="15"/>
                    </a:lnTo>
                    <a:lnTo>
                      <a:pt x="74" y="15"/>
                    </a:lnTo>
                    <a:lnTo>
                      <a:pt x="76" y="15"/>
                    </a:lnTo>
                    <a:lnTo>
                      <a:pt x="77" y="14"/>
                    </a:lnTo>
                    <a:lnTo>
                      <a:pt x="79" y="14"/>
                    </a:lnTo>
                    <a:lnTo>
                      <a:pt x="81" y="14"/>
                    </a:lnTo>
                    <a:lnTo>
                      <a:pt x="81" y="3"/>
                    </a:lnTo>
                    <a:lnTo>
                      <a:pt x="81" y="2"/>
                    </a:lnTo>
                    <a:lnTo>
                      <a:pt x="83" y="2"/>
                    </a:lnTo>
                    <a:lnTo>
                      <a:pt x="83" y="1"/>
                    </a:lnTo>
                    <a:lnTo>
                      <a:pt x="84" y="1"/>
                    </a:lnTo>
                    <a:lnTo>
                      <a:pt x="84" y="0"/>
                    </a:lnTo>
                    <a:lnTo>
                      <a:pt x="86" y="0"/>
                    </a:lnTo>
                    <a:lnTo>
                      <a:pt x="112" y="0"/>
                    </a:lnTo>
                    <a:lnTo>
                      <a:pt x="113" y="1"/>
                    </a:lnTo>
                    <a:lnTo>
                      <a:pt x="115" y="1"/>
                    </a:lnTo>
                    <a:lnTo>
                      <a:pt x="115" y="2"/>
                    </a:lnTo>
                    <a:lnTo>
                      <a:pt x="115" y="3"/>
                    </a:lnTo>
                    <a:lnTo>
                      <a:pt x="115" y="14"/>
                    </a:lnTo>
                    <a:lnTo>
                      <a:pt x="117" y="14"/>
                    </a:lnTo>
                    <a:lnTo>
                      <a:pt x="119" y="14"/>
                    </a:lnTo>
                    <a:lnTo>
                      <a:pt x="120" y="14"/>
                    </a:lnTo>
                    <a:lnTo>
                      <a:pt x="122" y="15"/>
                    </a:lnTo>
                    <a:lnTo>
                      <a:pt x="123" y="15"/>
                    </a:lnTo>
                    <a:lnTo>
                      <a:pt x="125" y="15"/>
                    </a:lnTo>
                    <a:lnTo>
                      <a:pt x="127" y="17"/>
                    </a:lnTo>
                    <a:lnTo>
                      <a:pt x="129" y="17"/>
                    </a:lnTo>
                    <a:lnTo>
                      <a:pt x="131" y="17"/>
                    </a:lnTo>
                    <a:lnTo>
                      <a:pt x="132" y="18"/>
                    </a:lnTo>
                    <a:lnTo>
                      <a:pt x="135" y="18"/>
                    </a:lnTo>
                    <a:lnTo>
                      <a:pt x="135" y="19"/>
                    </a:lnTo>
                    <a:lnTo>
                      <a:pt x="137" y="19"/>
                    </a:lnTo>
                    <a:lnTo>
                      <a:pt x="139" y="21"/>
                    </a:lnTo>
                    <a:lnTo>
                      <a:pt x="140" y="21"/>
                    </a:lnTo>
                    <a:lnTo>
                      <a:pt x="140" y="22"/>
                    </a:lnTo>
                    <a:lnTo>
                      <a:pt x="142" y="22"/>
                    </a:lnTo>
                    <a:lnTo>
                      <a:pt x="144" y="22"/>
                    </a:lnTo>
                    <a:lnTo>
                      <a:pt x="144" y="24"/>
                    </a:lnTo>
                    <a:lnTo>
                      <a:pt x="155" y="15"/>
                    </a:lnTo>
                    <a:lnTo>
                      <a:pt x="156" y="15"/>
                    </a:lnTo>
                    <a:lnTo>
                      <a:pt x="156" y="14"/>
                    </a:lnTo>
                    <a:lnTo>
                      <a:pt x="158" y="14"/>
                    </a:lnTo>
                    <a:lnTo>
                      <a:pt x="158" y="15"/>
                    </a:lnTo>
                    <a:lnTo>
                      <a:pt x="159" y="15"/>
                    </a:lnTo>
                    <a:lnTo>
                      <a:pt x="178" y="30"/>
                    </a:lnTo>
                    <a:lnTo>
                      <a:pt x="178" y="31"/>
                    </a:lnTo>
                    <a:lnTo>
                      <a:pt x="178" y="33"/>
                    </a:lnTo>
                    <a:lnTo>
                      <a:pt x="178" y="34"/>
                    </a:lnTo>
                    <a:lnTo>
                      <a:pt x="168" y="42"/>
                    </a:lnTo>
                    <a:lnTo>
                      <a:pt x="169" y="43"/>
                    </a:lnTo>
                    <a:lnTo>
                      <a:pt x="169" y="45"/>
                    </a:lnTo>
                    <a:lnTo>
                      <a:pt x="171" y="45"/>
                    </a:lnTo>
                    <a:lnTo>
                      <a:pt x="171" y="46"/>
                    </a:lnTo>
                    <a:lnTo>
                      <a:pt x="173" y="47"/>
                    </a:lnTo>
                    <a:lnTo>
                      <a:pt x="173" y="49"/>
                    </a:lnTo>
                    <a:lnTo>
                      <a:pt x="175" y="50"/>
                    </a:lnTo>
                    <a:lnTo>
                      <a:pt x="175" y="52"/>
                    </a:lnTo>
                    <a:lnTo>
                      <a:pt x="175" y="52"/>
                    </a:lnTo>
                    <a:lnTo>
                      <a:pt x="176" y="52"/>
                    </a:lnTo>
                    <a:lnTo>
                      <a:pt x="176" y="54"/>
                    </a:lnTo>
                    <a:lnTo>
                      <a:pt x="176" y="55"/>
                    </a:lnTo>
                    <a:lnTo>
                      <a:pt x="176" y="56"/>
                    </a:lnTo>
                    <a:lnTo>
                      <a:pt x="178" y="56"/>
                    </a:lnTo>
                    <a:lnTo>
                      <a:pt x="178" y="58"/>
                    </a:lnTo>
                    <a:lnTo>
                      <a:pt x="178" y="59"/>
                    </a:lnTo>
                    <a:lnTo>
                      <a:pt x="178" y="60"/>
                    </a:lnTo>
                    <a:lnTo>
                      <a:pt x="180" y="60"/>
                    </a:lnTo>
                    <a:lnTo>
                      <a:pt x="180" y="62"/>
                    </a:lnTo>
                    <a:lnTo>
                      <a:pt x="180" y="63"/>
                    </a:lnTo>
                    <a:lnTo>
                      <a:pt x="180" y="65"/>
                    </a:lnTo>
                    <a:lnTo>
                      <a:pt x="193" y="65"/>
                    </a:lnTo>
                    <a:lnTo>
                      <a:pt x="196" y="65"/>
                    </a:lnTo>
                    <a:lnTo>
                      <a:pt x="197" y="65"/>
                    </a:lnTo>
                    <a:lnTo>
                      <a:pt x="197" y="66"/>
                    </a:lnTo>
                    <a:lnTo>
                      <a:pt x="197" y="67"/>
                    </a:lnTo>
                    <a:lnTo>
                      <a:pt x="197" y="87"/>
                    </a:lnTo>
                    <a:lnTo>
                      <a:pt x="197" y="89"/>
                    </a:lnTo>
                    <a:lnTo>
                      <a:pt x="197" y="90"/>
                    </a:lnTo>
                    <a:lnTo>
                      <a:pt x="196" y="90"/>
                    </a:lnTo>
                    <a:lnTo>
                      <a:pt x="193" y="90"/>
                    </a:lnTo>
                    <a:lnTo>
                      <a:pt x="180" y="90"/>
                    </a:lnTo>
                    <a:lnTo>
                      <a:pt x="180" y="91"/>
                    </a:lnTo>
                    <a:lnTo>
                      <a:pt x="180" y="93"/>
                    </a:lnTo>
                    <a:lnTo>
                      <a:pt x="180" y="94"/>
                    </a:lnTo>
                    <a:lnTo>
                      <a:pt x="178" y="94"/>
                    </a:lnTo>
                    <a:lnTo>
                      <a:pt x="178" y="95"/>
                    </a:lnTo>
                    <a:lnTo>
                      <a:pt x="178" y="97"/>
                    </a:lnTo>
                    <a:lnTo>
                      <a:pt x="178" y="98"/>
                    </a:lnTo>
                    <a:lnTo>
                      <a:pt x="176" y="98"/>
                    </a:lnTo>
                    <a:lnTo>
                      <a:pt x="176" y="100"/>
                    </a:lnTo>
                    <a:lnTo>
                      <a:pt x="176" y="101"/>
                    </a:lnTo>
                    <a:lnTo>
                      <a:pt x="176" y="102"/>
                    </a:lnTo>
                    <a:lnTo>
                      <a:pt x="175" y="102"/>
                    </a:lnTo>
                    <a:lnTo>
                      <a:pt x="175" y="104"/>
                    </a:lnTo>
                    <a:lnTo>
                      <a:pt x="175" y="104"/>
                    </a:lnTo>
                    <a:lnTo>
                      <a:pt x="173" y="106"/>
                    </a:lnTo>
                    <a:lnTo>
                      <a:pt x="173" y="107"/>
                    </a:lnTo>
                    <a:lnTo>
                      <a:pt x="171" y="109"/>
                    </a:lnTo>
                    <a:lnTo>
                      <a:pt x="171" y="110"/>
                    </a:lnTo>
                    <a:lnTo>
                      <a:pt x="169" y="110"/>
                    </a:lnTo>
                    <a:lnTo>
                      <a:pt x="169" y="111"/>
                    </a:lnTo>
                    <a:lnTo>
                      <a:pt x="168" y="113"/>
                    </a:lnTo>
                    <a:lnTo>
                      <a:pt x="178" y="120"/>
                    </a:lnTo>
                    <a:lnTo>
                      <a:pt x="178" y="122"/>
                    </a:lnTo>
                    <a:lnTo>
                      <a:pt x="178" y="123"/>
                    </a:lnTo>
                    <a:lnTo>
                      <a:pt x="178" y="125"/>
                    </a:lnTo>
                    <a:lnTo>
                      <a:pt x="159" y="139"/>
                    </a:lnTo>
                    <a:lnTo>
                      <a:pt x="158" y="139"/>
                    </a:lnTo>
                    <a:lnTo>
                      <a:pt x="158" y="141"/>
                    </a:lnTo>
                    <a:lnTo>
                      <a:pt x="156" y="141"/>
                    </a:lnTo>
                    <a:lnTo>
                      <a:pt x="156" y="139"/>
                    </a:lnTo>
                    <a:lnTo>
                      <a:pt x="155" y="139"/>
                    </a:lnTo>
                    <a:lnTo>
                      <a:pt x="144" y="131"/>
                    </a:lnTo>
                    <a:lnTo>
                      <a:pt x="144" y="132"/>
                    </a:lnTo>
                    <a:lnTo>
                      <a:pt x="142" y="132"/>
                    </a:lnTo>
                    <a:lnTo>
                      <a:pt x="140" y="134"/>
                    </a:lnTo>
                    <a:lnTo>
                      <a:pt x="139" y="134"/>
                    </a:lnTo>
                    <a:lnTo>
                      <a:pt x="137" y="135"/>
                    </a:lnTo>
                    <a:lnTo>
                      <a:pt x="135" y="135"/>
                    </a:lnTo>
                    <a:lnTo>
                      <a:pt x="135" y="136"/>
                    </a:lnTo>
                    <a:lnTo>
                      <a:pt x="132" y="136"/>
                    </a:lnTo>
                    <a:lnTo>
                      <a:pt x="131" y="138"/>
                    </a:lnTo>
                    <a:lnTo>
                      <a:pt x="129" y="138"/>
                    </a:lnTo>
                    <a:lnTo>
                      <a:pt x="127" y="138"/>
                    </a:lnTo>
                    <a:lnTo>
                      <a:pt x="125" y="139"/>
                    </a:lnTo>
                    <a:lnTo>
                      <a:pt x="123" y="139"/>
                    </a:lnTo>
                    <a:lnTo>
                      <a:pt x="122" y="139"/>
                    </a:lnTo>
                    <a:lnTo>
                      <a:pt x="120" y="141"/>
                    </a:lnTo>
                    <a:lnTo>
                      <a:pt x="119" y="141"/>
                    </a:lnTo>
                    <a:lnTo>
                      <a:pt x="117" y="141"/>
                    </a:lnTo>
                    <a:lnTo>
                      <a:pt x="115" y="141"/>
                    </a:lnTo>
                    <a:lnTo>
                      <a:pt x="115" y="151"/>
                    </a:lnTo>
                    <a:lnTo>
                      <a:pt x="115" y="153"/>
                    </a:lnTo>
                    <a:lnTo>
                      <a:pt x="115" y="154"/>
                    </a:lnTo>
                    <a:lnTo>
                      <a:pt x="113" y="154"/>
                    </a:lnTo>
                    <a:lnTo>
                      <a:pt x="112" y="155"/>
                    </a:lnTo>
                    <a:lnTo>
                      <a:pt x="86" y="155"/>
                    </a:lnTo>
                    <a:lnTo>
                      <a:pt x="84" y="155"/>
                    </a:lnTo>
                    <a:lnTo>
                      <a:pt x="84" y="154"/>
                    </a:lnTo>
                    <a:lnTo>
                      <a:pt x="83" y="154"/>
                    </a:lnTo>
                    <a:lnTo>
                      <a:pt x="83" y="153"/>
                    </a:lnTo>
                    <a:lnTo>
                      <a:pt x="81" y="153"/>
                    </a:lnTo>
                    <a:lnTo>
                      <a:pt x="81" y="151"/>
                    </a:lnTo>
                    <a:lnTo>
                      <a:pt x="81" y="141"/>
                    </a:lnTo>
                    <a:lnTo>
                      <a:pt x="79" y="141"/>
                    </a:lnTo>
                    <a:lnTo>
                      <a:pt x="77" y="141"/>
                    </a:lnTo>
                    <a:lnTo>
                      <a:pt x="77" y="139"/>
                    </a:lnTo>
                    <a:lnTo>
                      <a:pt x="76" y="139"/>
                    </a:lnTo>
                    <a:lnTo>
                      <a:pt x="74" y="139"/>
                    </a:lnTo>
                    <a:lnTo>
                      <a:pt x="72" y="139"/>
                    </a:lnTo>
                    <a:lnTo>
                      <a:pt x="71" y="138"/>
                    </a:lnTo>
                    <a:lnTo>
                      <a:pt x="69" y="138"/>
                    </a:lnTo>
                    <a:lnTo>
                      <a:pt x="68" y="138"/>
                    </a:lnTo>
                    <a:lnTo>
                      <a:pt x="68" y="136"/>
                    </a:lnTo>
                    <a:lnTo>
                      <a:pt x="66" y="136"/>
                    </a:lnTo>
                    <a:lnTo>
                      <a:pt x="64" y="136"/>
                    </a:lnTo>
                    <a:lnTo>
                      <a:pt x="62" y="135"/>
                    </a:lnTo>
                    <a:lnTo>
                      <a:pt x="60" y="135"/>
                    </a:lnTo>
                    <a:lnTo>
                      <a:pt x="59" y="134"/>
                    </a:lnTo>
                    <a:lnTo>
                      <a:pt x="57" y="134"/>
                    </a:lnTo>
                    <a:lnTo>
                      <a:pt x="57" y="132"/>
                    </a:lnTo>
                    <a:lnTo>
                      <a:pt x="56" y="132"/>
                    </a:lnTo>
                    <a:lnTo>
                      <a:pt x="54" y="132"/>
                    </a:lnTo>
                    <a:lnTo>
                      <a:pt x="54" y="131"/>
                    </a:lnTo>
                    <a:lnTo>
                      <a:pt x="43" y="139"/>
                    </a:lnTo>
                    <a:lnTo>
                      <a:pt x="42" y="139"/>
                    </a:lnTo>
                    <a:lnTo>
                      <a:pt x="42" y="141"/>
                    </a:lnTo>
                    <a:lnTo>
                      <a:pt x="40" y="141"/>
                    </a:lnTo>
                    <a:lnTo>
                      <a:pt x="39" y="139"/>
                    </a:lnTo>
                    <a:lnTo>
                      <a:pt x="20" y="125"/>
                    </a:lnTo>
                    <a:lnTo>
                      <a:pt x="19" y="125"/>
                    </a:lnTo>
                    <a:lnTo>
                      <a:pt x="19" y="123"/>
                    </a:lnTo>
                    <a:lnTo>
                      <a:pt x="19" y="122"/>
                    </a:lnTo>
                    <a:lnTo>
                      <a:pt x="19" y="120"/>
                    </a:lnTo>
                    <a:lnTo>
                      <a:pt x="20" y="120"/>
                    </a:lnTo>
                    <a:lnTo>
                      <a:pt x="30" y="113"/>
                    </a:lnTo>
                    <a:lnTo>
                      <a:pt x="28" y="113"/>
                    </a:lnTo>
                    <a:lnTo>
                      <a:pt x="28" y="111"/>
                    </a:lnTo>
                    <a:lnTo>
                      <a:pt x="27" y="110"/>
                    </a:lnTo>
                    <a:lnTo>
                      <a:pt x="27" y="109"/>
                    </a:lnTo>
                    <a:lnTo>
                      <a:pt x="24" y="107"/>
                    </a:lnTo>
                    <a:lnTo>
                      <a:pt x="24" y="106"/>
                    </a:lnTo>
                    <a:lnTo>
                      <a:pt x="23" y="106"/>
                    </a:lnTo>
                    <a:lnTo>
                      <a:pt x="23" y="104"/>
                    </a:lnTo>
                    <a:lnTo>
                      <a:pt x="23" y="104"/>
                    </a:lnTo>
                    <a:lnTo>
                      <a:pt x="21" y="102"/>
                    </a:lnTo>
                    <a:lnTo>
                      <a:pt x="21" y="101"/>
                    </a:lnTo>
                    <a:lnTo>
                      <a:pt x="21" y="100"/>
                    </a:lnTo>
                    <a:lnTo>
                      <a:pt x="20" y="98"/>
                    </a:lnTo>
                    <a:lnTo>
                      <a:pt x="20" y="97"/>
                    </a:lnTo>
                    <a:lnTo>
                      <a:pt x="20" y="95"/>
                    </a:lnTo>
                    <a:lnTo>
                      <a:pt x="19" y="94"/>
                    </a:lnTo>
                    <a:lnTo>
                      <a:pt x="19" y="93"/>
                    </a:lnTo>
                    <a:lnTo>
                      <a:pt x="19" y="91"/>
                    </a:lnTo>
                    <a:lnTo>
                      <a:pt x="19" y="90"/>
                    </a:lnTo>
                    <a:lnTo>
                      <a:pt x="4" y="90"/>
                    </a:lnTo>
                    <a:lnTo>
                      <a:pt x="3" y="90"/>
                    </a:lnTo>
                    <a:lnTo>
                      <a:pt x="1" y="90"/>
                    </a:lnTo>
                    <a:lnTo>
                      <a:pt x="1" y="89"/>
                    </a:lnTo>
                    <a:lnTo>
                      <a:pt x="0" y="89"/>
                    </a:lnTo>
                    <a:lnTo>
                      <a:pt x="0" y="87"/>
                    </a:lnTo>
                    <a:lnTo>
                      <a:pt x="95" y="80"/>
                    </a:lnTo>
                    <a:lnTo>
                      <a:pt x="93" y="80"/>
                    </a:lnTo>
                    <a:lnTo>
                      <a:pt x="93" y="79"/>
                    </a:lnTo>
                    <a:lnTo>
                      <a:pt x="93" y="78"/>
                    </a:lnTo>
                    <a:lnTo>
                      <a:pt x="93" y="77"/>
                    </a:lnTo>
                    <a:lnTo>
                      <a:pt x="91" y="77"/>
                    </a:lnTo>
                    <a:lnTo>
                      <a:pt x="93" y="77"/>
                    </a:lnTo>
                    <a:lnTo>
                      <a:pt x="93" y="75"/>
                    </a:lnTo>
                    <a:lnTo>
                      <a:pt x="93" y="74"/>
                    </a:lnTo>
                    <a:lnTo>
                      <a:pt x="93" y="72"/>
                    </a:lnTo>
                    <a:lnTo>
                      <a:pt x="95" y="72"/>
                    </a:lnTo>
                    <a:lnTo>
                      <a:pt x="95" y="71"/>
                    </a:lnTo>
                    <a:lnTo>
                      <a:pt x="97" y="71"/>
                    </a:lnTo>
                    <a:lnTo>
                      <a:pt x="99" y="71"/>
                    </a:lnTo>
                    <a:lnTo>
                      <a:pt x="100" y="71"/>
                    </a:lnTo>
                    <a:lnTo>
                      <a:pt x="101" y="71"/>
                    </a:lnTo>
                    <a:lnTo>
                      <a:pt x="103" y="71"/>
                    </a:lnTo>
                    <a:lnTo>
                      <a:pt x="104" y="72"/>
                    </a:lnTo>
                    <a:lnTo>
                      <a:pt x="106" y="74"/>
                    </a:lnTo>
                    <a:lnTo>
                      <a:pt x="106" y="75"/>
                    </a:lnTo>
                    <a:lnTo>
                      <a:pt x="106" y="77"/>
                    </a:lnTo>
                    <a:lnTo>
                      <a:pt x="106" y="78"/>
                    </a:lnTo>
                    <a:lnTo>
                      <a:pt x="106" y="79"/>
                    </a:lnTo>
                    <a:lnTo>
                      <a:pt x="104" y="80"/>
                    </a:lnTo>
                    <a:lnTo>
                      <a:pt x="103" y="82"/>
                    </a:lnTo>
                    <a:lnTo>
                      <a:pt x="101" y="82"/>
                    </a:lnTo>
                    <a:lnTo>
                      <a:pt x="100" y="82"/>
                    </a:lnTo>
                    <a:lnTo>
                      <a:pt x="99" y="82"/>
                    </a:lnTo>
                    <a:lnTo>
                      <a:pt x="97" y="82"/>
                    </a:lnTo>
                    <a:lnTo>
                      <a:pt x="95" y="82"/>
                    </a:lnTo>
                    <a:lnTo>
                      <a:pt x="95" y="80"/>
                    </a:lnTo>
                    <a:lnTo>
                      <a:pt x="0" y="87"/>
                    </a:lnTo>
                  </a:path>
                </a:pathLst>
              </a:custGeom>
              <a:solidFill>
                <a:srgbClr val="0000FF"/>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67" name="Freeform 93"/>
              <p:cNvSpPr>
                <a:spLocks/>
              </p:cNvSpPr>
              <p:nvPr/>
            </p:nvSpPr>
            <p:spPr bwMode="auto">
              <a:xfrm>
                <a:off x="1655" y="1086"/>
                <a:ext cx="19" cy="20"/>
              </a:xfrm>
              <a:custGeom>
                <a:avLst/>
                <a:gdLst/>
                <a:ahLst/>
                <a:cxnLst>
                  <a:cxn ang="0">
                    <a:pos x="0" y="0"/>
                  </a:cxn>
                  <a:cxn ang="0">
                    <a:pos x="0" y="19"/>
                  </a:cxn>
                  <a:cxn ang="0">
                    <a:pos x="18" y="19"/>
                  </a:cxn>
                  <a:cxn ang="0">
                    <a:pos x="18" y="0"/>
                  </a:cxn>
                  <a:cxn ang="0">
                    <a:pos x="0" y="0"/>
                  </a:cxn>
                </a:cxnLst>
                <a:rect l="0" t="0" r="r" b="b"/>
                <a:pathLst>
                  <a:path w="19" h="20">
                    <a:moveTo>
                      <a:pt x="0" y="0"/>
                    </a:moveTo>
                    <a:lnTo>
                      <a:pt x="0" y="19"/>
                    </a:lnTo>
                    <a:lnTo>
                      <a:pt x="18" y="19"/>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68" name="Freeform 94"/>
              <p:cNvSpPr>
                <a:spLocks/>
              </p:cNvSpPr>
              <p:nvPr/>
            </p:nvSpPr>
            <p:spPr bwMode="auto">
              <a:xfrm>
                <a:off x="1655" y="1077"/>
                <a:ext cx="19" cy="19"/>
              </a:xfrm>
              <a:custGeom>
                <a:avLst/>
                <a:gdLst/>
                <a:ahLst/>
                <a:cxnLst>
                  <a:cxn ang="0">
                    <a:pos x="15" y="0"/>
                  </a:cxn>
                  <a:cxn ang="0">
                    <a:pos x="12" y="0"/>
                  </a:cxn>
                  <a:cxn ang="0">
                    <a:pos x="9" y="0"/>
                  </a:cxn>
                  <a:cxn ang="0">
                    <a:pos x="7" y="0"/>
                  </a:cxn>
                  <a:cxn ang="0">
                    <a:pos x="7" y="1"/>
                  </a:cxn>
                  <a:cxn ang="0">
                    <a:pos x="4" y="1"/>
                  </a:cxn>
                  <a:cxn ang="0">
                    <a:pos x="4" y="4"/>
                  </a:cxn>
                  <a:cxn ang="0">
                    <a:pos x="2" y="4"/>
                  </a:cxn>
                  <a:cxn ang="0">
                    <a:pos x="2" y="7"/>
                  </a:cxn>
                  <a:cxn ang="0">
                    <a:pos x="0" y="7"/>
                  </a:cxn>
                  <a:cxn ang="0">
                    <a:pos x="0" y="9"/>
                  </a:cxn>
                  <a:cxn ang="0">
                    <a:pos x="0" y="12"/>
                  </a:cxn>
                  <a:cxn ang="0">
                    <a:pos x="0" y="16"/>
                  </a:cxn>
                  <a:cxn ang="0">
                    <a:pos x="18" y="16"/>
                  </a:cxn>
                  <a:cxn ang="0">
                    <a:pos x="18" y="18"/>
                  </a:cxn>
                  <a:cxn ang="0">
                    <a:pos x="15" y="18"/>
                  </a:cxn>
                  <a:cxn ang="0">
                    <a:pos x="15" y="0"/>
                  </a:cxn>
                </a:cxnLst>
                <a:rect l="0" t="0" r="r" b="b"/>
                <a:pathLst>
                  <a:path w="19" h="19">
                    <a:moveTo>
                      <a:pt x="15" y="0"/>
                    </a:moveTo>
                    <a:lnTo>
                      <a:pt x="12" y="0"/>
                    </a:lnTo>
                    <a:lnTo>
                      <a:pt x="9" y="0"/>
                    </a:lnTo>
                    <a:lnTo>
                      <a:pt x="7" y="0"/>
                    </a:lnTo>
                    <a:lnTo>
                      <a:pt x="7" y="1"/>
                    </a:lnTo>
                    <a:lnTo>
                      <a:pt x="4" y="1"/>
                    </a:lnTo>
                    <a:lnTo>
                      <a:pt x="4" y="4"/>
                    </a:lnTo>
                    <a:lnTo>
                      <a:pt x="2" y="4"/>
                    </a:lnTo>
                    <a:lnTo>
                      <a:pt x="2" y="7"/>
                    </a:lnTo>
                    <a:lnTo>
                      <a:pt x="0" y="7"/>
                    </a:lnTo>
                    <a:lnTo>
                      <a:pt x="0" y="9"/>
                    </a:lnTo>
                    <a:lnTo>
                      <a:pt x="0" y="12"/>
                    </a:lnTo>
                    <a:lnTo>
                      <a:pt x="0" y="16"/>
                    </a:lnTo>
                    <a:lnTo>
                      <a:pt x="18" y="16"/>
                    </a:lnTo>
                    <a:lnTo>
                      <a:pt x="18" y="18"/>
                    </a:lnTo>
                    <a:lnTo>
                      <a:pt x="15" y="18"/>
                    </a:lnTo>
                    <a:lnTo>
                      <a:pt x="1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69" name="Freeform 95"/>
              <p:cNvSpPr>
                <a:spLocks/>
              </p:cNvSpPr>
              <p:nvPr/>
            </p:nvSpPr>
            <p:spPr bwMode="auto">
              <a:xfrm>
                <a:off x="1663" y="1077"/>
                <a:ext cx="22" cy="19"/>
              </a:xfrm>
              <a:custGeom>
                <a:avLst/>
                <a:gdLst/>
                <a:ahLst/>
                <a:cxnLst>
                  <a:cxn ang="0">
                    <a:pos x="7" y="7"/>
                  </a:cxn>
                  <a:cxn ang="0">
                    <a:pos x="15" y="0"/>
                  </a:cxn>
                  <a:cxn ang="0">
                    <a:pos x="0" y="0"/>
                  </a:cxn>
                  <a:cxn ang="0">
                    <a:pos x="0" y="18"/>
                  </a:cxn>
                  <a:cxn ang="0">
                    <a:pos x="15" y="18"/>
                  </a:cxn>
                  <a:cxn ang="0">
                    <a:pos x="21" y="9"/>
                  </a:cxn>
                  <a:cxn ang="0">
                    <a:pos x="15" y="18"/>
                  </a:cxn>
                  <a:cxn ang="0">
                    <a:pos x="21" y="18"/>
                  </a:cxn>
                  <a:cxn ang="0">
                    <a:pos x="21" y="9"/>
                  </a:cxn>
                  <a:cxn ang="0">
                    <a:pos x="7" y="7"/>
                  </a:cxn>
                </a:cxnLst>
                <a:rect l="0" t="0" r="r" b="b"/>
                <a:pathLst>
                  <a:path w="22" h="19">
                    <a:moveTo>
                      <a:pt x="7" y="7"/>
                    </a:moveTo>
                    <a:lnTo>
                      <a:pt x="15" y="0"/>
                    </a:lnTo>
                    <a:lnTo>
                      <a:pt x="0" y="0"/>
                    </a:lnTo>
                    <a:lnTo>
                      <a:pt x="0" y="18"/>
                    </a:lnTo>
                    <a:lnTo>
                      <a:pt x="15" y="18"/>
                    </a:lnTo>
                    <a:lnTo>
                      <a:pt x="21" y="9"/>
                    </a:lnTo>
                    <a:lnTo>
                      <a:pt x="15" y="18"/>
                    </a:lnTo>
                    <a:lnTo>
                      <a:pt x="21" y="18"/>
                    </a:lnTo>
                    <a:lnTo>
                      <a:pt x="21" y="9"/>
                    </a:lnTo>
                    <a:lnTo>
                      <a:pt x="7"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70" name="Freeform 96"/>
              <p:cNvSpPr>
                <a:spLocks/>
              </p:cNvSpPr>
              <p:nvPr/>
            </p:nvSpPr>
            <p:spPr bwMode="auto">
              <a:xfrm>
                <a:off x="1671" y="1056"/>
                <a:ext cx="26" cy="28"/>
              </a:xfrm>
              <a:custGeom>
                <a:avLst/>
                <a:gdLst/>
                <a:ahLst/>
                <a:cxnLst>
                  <a:cxn ang="0">
                    <a:pos x="13" y="6"/>
                  </a:cxn>
                  <a:cxn ang="0">
                    <a:pos x="13" y="1"/>
                  </a:cxn>
                  <a:cxn ang="0">
                    <a:pos x="11" y="1"/>
                  </a:cxn>
                  <a:cxn ang="0">
                    <a:pos x="11" y="2"/>
                  </a:cxn>
                  <a:cxn ang="0">
                    <a:pos x="9" y="4"/>
                  </a:cxn>
                  <a:cxn ang="0">
                    <a:pos x="9" y="5"/>
                  </a:cxn>
                  <a:cxn ang="0">
                    <a:pos x="8" y="6"/>
                  </a:cxn>
                  <a:cxn ang="0">
                    <a:pos x="8" y="8"/>
                  </a:cxn>
                  <a:cxn ang="0">
                    <a:pos x="7" y="9"/>
                  </a:cxn>
                  <a:cxn ang="0">
                    <a:pos x="7" y="11"/>
                  </a:cxn>
                  <a:cxn ang="0">
                    <a:pos x="4" y="12"/>
                  </a:cxn>
                  <a:cxn ang="0">
                    <a:pos x="4" y="14"/>
                  </a:cxn>
                  <a:cxn ang="0">
                    <a:pos x="4" y="15"/>
                  </a:cxn>
                  <a:cxn ang="0">
                    <a:pos x="3" y="15"/>
                  </a:cxn>
                  <a:cxn ang="0">
                    <a:pos x="3" y="16"/>
                  </a:cxn>
                  <a:cxn ang="0">
                    <a:pos x="3" y="17"/>
                  </a:cxn>
                  <a:cxn ang="0">
                    <a:pos x="3" y="19"/>
                  </a:cxn>
                  <a:cxn ang="0">
                    <a:pos x="1" y="19"/>
                  </a:cxn>
                  <a:cxn ang="0">
                    <a:pos x="1" y="20"/>
                  </a:cxn>
                  <a:cxn ang="0">
                    <a:pos x="1" y="21"/>
                  </a:cxn>
                  <a:cxn ang="0">
                    <a:pos x="1" y="23"/>
                  </a:cxn>
                  <a:cxn ang="0">
                    <a:pos x="1" y="24"/>
                  </a:cxn>
                  <a:cxn ang="0">
                    <a:pos x="0" y="24"/>
                  </a:cxn>
                  <a:cxn ang="0">
                    <a:pos x="0" y="26"/>
                  </a:cxn>
                  <a:cxn ang="0">
                    <a:pos x="11" y="27"/>
                  </a:cxn>
                  <a:cxn ang="0">
                    <a:pos x="11" y="26"/>
                  </a:cxn>
                  <a:cxn ang="0">
                    <a:pos x="13" y="26"/>
                  </a:cxn>
                  <a:cxn ang="0">
                    <a:pos x="13" y="24"/>
                  </a:cxn>
                  <a:cxn ang="0">
                    <a:pos x="13" y="23"/>
                  </a:cxn>
                  <a:cxn ang="0">
                    <a:pos x="13" y="21"/>
                  </a:cxn>
                  <a:cxn ang="0">
                    <a:pos x="15" y="20"/>
                  </a:cxn>
                  <a:cxn ang="0">
                    <a:pos x="15" y="19"/>
                  </a:cxn>
                  <a:cxn ang="0">
                    <a:pos x="15" y="17"/>
                  </a:cxn>
                  <a:cxn ang="0">
                    <a:pos x="16" y="16"/>
                  </a:cxn>
                  <a:cxn ang="0">
                    <a:pos x="16" y="15"/>
                  </a:cxn>
                  <a:cxn ang="0">
                    <a:pos x="16" y="14"/>
                  </a:cxn>
                  <a:cxn ang="0">
                    <a:pos x="18" y="14"/>
                  </a:cxn>
                  <a:cxn ang="0">
                    <a:pos x="18" y="12"/>
                  </a:cxn>
                  <a:cxn ang="0">
                    <a:pos x="18" y="11"/>
                  </a:cxn>
                  <a:cxn ang="0">
                    <a:pos x="20" y="11"/>
                  </a:cxn>
                  <a:cxn ang="0">
                    <a:pos x="20" y="9"/>
                  </a:cxn>
                  <a:cxn ang="0">
                    <a:pos x="21" y="8"/>
                  </a:cxn>
                  <a:cxn ang="0">
                    <a:pos x="21" y="6"/>
                  </a:cxn>
                  <a:cxn ang="0">
                    <a:pos x="24" y="6"/>
                  </a:cxn>
                  <a:cxn ang="0">
                    <a:pos x="21" y="0"/>
                  </a:cxn>
                  <a:cxn ang="0">
                    <a:pos x="24" y="6"/>
                  </a:cxn>
                  <a:cxn ang="0">
                    <a:pos x="25" y="2"/>
                  </a:cxn>
                  <a:cxn ang="0">
                    <a:pos x="21" y="0"/>
                  </a:cxn>
                  <a:cxn ang="0">
                    <a:pos x="13" y="6"/>
                  </a:cxn>
                </a:cxnLst>
                <a:rect l="0" t="0" r="r" b="b"/>
                <a:pathLst>
                  <a:path w="26" h="28">
                    <a:moveTo>
                      <a:pt x="13" y="6"/>
                    </a:moveTo>
                    <a:lnTo>
                      <a:pt x="13" y="1"/>
                    </a:lnTo>
                    <a:lnTo>
                      <a:pt x="11" y="1"/>
                    </a:lnTo>
                    <a:lnTo>
                      <a:pt x="11" y="2"/>
                    </a:lnTo>
                    <a:lnTo>
                      <a:pt x="9" y="4"/>
                    </a:lnTo>
                    <a:lnTo>
                      <a:pt x="9" y="5"/>
                    </a:lnTo>
                    <a:lnTo>
                      <a:pt x="8" y="6"/>
                    </a:lnTo>
                    <a:lnTo>
                      <a:pt x="8" y="8"/>
                    </a:lnTo>
                    <a:lnTo>
                      <a:pt x="7" y="9"/>
                    </a:lnTo>
                    <a:lnTo>
                      <a:pt x="7" y="11"/>
                    </a:lnTo>
                    <a:lnTo>
                      <a:pt x="4" y="12"/>
                    </a:lnTo>
                    <a:lnTo>
                      <a:pt x="4" y="14"/>
                    </a:lnTo>
                    <a:lnTo>
                      <a:pt x="4" y="15"/>
                    </a:lnTo>
                    <a:lnTo>
                      <a:pt x="3" y="15"/>
                    </a:lnTo>
                    <a:lnTo>
                      <a:pt x="3" y="16"/>
                    </a:lnTo>
                    <a:lnTo>
                      <a:pt x="3" y="17"/>
                    </a:lnTo>
                    <a:lnTo>
                      <a:pt x="3" y="19"/>
                    </a:lnTo>
                    <a:lnTo>
                      <a:pt x="1" y="19"/>
                    </a:lnTo>
                    <a:lnTo>
                      <a:pt x="1" y="20"/>
                    </a:lnTo>
                    <a:lnTo>
                      <a:pt x="1" y="21"/>
                    </a:lnTo>
                    <a:lnTo>
                      <a:pt x="1" y="23"/>
                    </a:lnTo>
                    <a:lnTo>
                      <a:pt x="1" y="24"/>
                    </a:lnTo>
                    <a:lnTo>
                      <a:pt x="0" y="24"/>
                    </a:lnTo>
                    <a:lnTo>
                      <a:pt x="0" y="26"/>
                    </a:lnTo>
                    <a:lnTo>
                      <a:pt x="11" y="27"/>
                    </a:lnTo>
                    <a:lnTo>
                      <a:pt x="11" y="26"/>
                    </a:lnTo>
                    <a:lnTo>
                      <a:pt x="13" y="26"/>
                    </a:lnTo>
                    <a:lnTo>
                      <a:pt x="13" y="24"/>
                    </a:lnTo>
                    <a:lnTo>
                      <a:pt x="13" y="23"/>
                    </a:lnTo>
                    <a:lnTo>
                      <a:pt x="13" y="21"/>
                    </a:lnTo>
                    <a:lnTo>
                      <a:pt x="15" y="20"/>
                    </a:lnTo>
                    <a:lnTo>
                      <a:pt x="15" y="19"/>
                    </a:lnTo>
                    <a:lnTo>
                      <a:pt x="15" y="17"/>
                    </a:lnTo>
                    <a:lnTo>
                      <a:pt x="16" y="16"/>
                    </a:lnTo>
                    <a:lnTo>
                      <a:pt x="16" y="15"/>
                    </a:lnTo>
                    <a:lnTo>
                      <a:pt x="16" y="14"/>
                    </a:lnTo>
                    <a:lnTo>
                      <a:pt x="18" y="14"/>
                    </a:lnTo>
                    <a:lnTo>
                      <a:pt x="18" y="12"/>
                    </a:lnTo>
                    <a:lnTo>
                      <a:pt x="18" y="11"/>
                    </a:lnTo>
                    <a:lnTo>
                      <a:pt x="20" y="11"/>
                    </a:lnTo>
                    <a:lnTo>
                      <a:pt x="20" y="9"/>
                    </a:lnTo>
                    <a:lnTo>
                      <a:pt x="21" y="8"/>
                    </a:lnTo>
                    <a:lnTo>
                      <a:pt x="21" y="6"/>
                    </a:lnTo>
                    <a:lnTo>
                      <a:pt x="24" y="6"/>
                    </a:lnTo>
                    <a:lnTo>
                      <a:pt x="21" y="0"/>
                    </a:lnTo>
                    <a:lnTo>
                      <a:pt x="24" y="6"/>
                    </a:lnTo>
                    <a:lnTo>
                      <a:pt x="25" y="2"/>
                    </a:lnTo>
                    <a:lnTo>
                      <a:pt x="21" y="0"/>
                    </a:lnTo>
                    <a:lnTo>
                      <a:pt x="13"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71" name="Freeform 97"/>
              <p:cNvSpPr>
                <a:spLocks/>
              </p:cNvSpPr>
              <p:nvPr/>
            </p:nvSpPr>
            <p:spPr bwMode="auto">
              <a:xfrm>
                <a:off x="1675" y="1049"/>
                <a:ext cx="19" cy="19"/>
              </a:xfrm>
              <a:custGeom>
                <a:avLst/>
                <a:gdLst/>
                <a:ahLst/>
                <a:cxnLst>
                  <a:cxn ang="0">
                    <a:pos x="0" y="6"/>
                  </a:cxn>
                  <a:cxn ang="0">
                    <a:pos x="0" y="8"/>
                  </a:cxn>
                  <a:cxn ang="0">
                    <a:pos x="9" y="18"/>
                  </a:cxn>
                  <a:cxn ang="0">
                    <a:pos x="18" y="8"/>
                  </a:cxn>
                  <a:cxn ang="0">
                    <a:pos x="8" y="0"/>
                  </a:cxn>
                  <a:cxn ang="0">
                    <a:pos x="9" y="0"/>
                  </a:cxn>
                  <a:cxn ang="0">
                    <a:pos x="0" y="6"/>
                  </a:cxn>
                </a:cxnLst>
                <a:rect l="0" t="0" r="r" b="b"/>
                <a:pathLst>
                  <a:path w="19" h="19">
                    <a:moveTo>
                      <a:pt x="0" y="6"/>
                    </a:moveTo>
                    <a:lnTo>
                      <a:pt x="0" y="8"/>
                    </a:lnTo>
                    <a:lnTo>
                      <a:pt x="9" y="18"/>
                    </a:lnTo>
                    <a:lnTo>
                      <a:pt x="18" y="8"/>
                    </a:lnTo>
                    <a:lnTo>
                      <a:pt x="8" y="0"/>
                    </a:lnTo>
                    <a:lnTo>
                      <a:pt x="9"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72" name="Freeform 98"/>
              <p:cNvSpPr>
                <a:spLocks/>
              </p:cNvSpPr>
              <p:nvPr/>
            </p:nvSpPr>
            <p:spPr bwMode="auto">
              <a:xfrm>
                <a:off x="1672" y="1043"/>
                <a:ext cx="20" cy="19"/>
              </a:xfrm>
              <a:custGeom>
                <a:avLst/>
                <a:gdLst/>
                <a:ahLst/>
                <a:cxnLst>
                  <a:cxn ang="0">
                    <a:pos x="3" y="0"/>
                  </a:cxn>
                  <a:cxn ang="0">
                    <a:pos x="3" y="1"/>
                  </a:cxn>
                  <a:cxn ang="0">
                    <a:pos x="0" y="1"/>
                  </a:cxn>
                  <a:cxn ang="0">
                    <a:pos x="0" y="3"/>
                  </a:cxn>
                  <a:cxn ang="0">
                    <a:pos x="0" y="6"/>
                  </a:cxn>
                  <a:cxn ang="0">
                    <a:pos x="0" y="7"/>
                  </a:cxn>
                  <a:cxn ang="0">
                    <a:pos x="0" y="11"/>
                  </a:cxn>
                  <a:cxn ang="0">
                    <a:pos x="0" y="12"/>
                  </a:cxn>
                  <a:cxn ang="0">
                    <a:pos x="0" y="15"/>
                  </a:cxn>
                  <a:cxn ang="0">
                    <a:pos x="3" y="18"/>
                  </a:cxn>
                  <a:cxn ang="0">
                    <a:pos x="19" y="7"/>
                  </a:cxn>
                  <a:cxn ang="0">
                    <a:pos x="19" y="11"/>
                  </a:cxn>
                  <a:cxn ang="0">
                    <a:pos x="17" y="11"/>
                  </a:cxn>
                  <a:cxn ang="0">
                    <a:pos x="3" y="0"/>
                  </a:cxn>
                </a:cxnLst>
                <a:rect l="0" t="0" r="r" b="b"/>
                <a:pathLst>
                  <a:path w="20" h="19">
                    <a:moveTo>
                      <a:pt x="3" y="0"/>
                    </a:moveTo>
                    <a:lnTo>
                      <a:pt x="3" y="1"/>
                    </a:lnTo>
                    <a:lnTo>
                      <a:pt x="0" y="1"/>
                    </a:lnTo>
                    <a:lnTo>
                      <a:pt x="0" y="3"/>
                    </a:lnTo>
                    <a:lnTo>
                      <a:pt x="0" y="6"/>
                    </a:lnTo>
                    <a:lnTo>
                      <a:pt x="0" y="7"/>
                    </a:lnTo>
                    <a:lnTo>
                      <a:pt x="0" y="11"/>
                    </a:lnTo>
                    <a:lnTo>
                      <a:pt x="0" y="12"/>
                    </a:lnTo>
                    <a:lnTo>
                      <a:pt x="0" y="15"/>
                    </a:lnTo>
                    <a:lnTo>
                      <a:pt x="3" y="18"/>
                    </a:lnTo>
                    <a:lnTo>
                      <a:pt x="19" y="7"/>
                    </a:lnTo>
                    <a:lnTo>
                      <a:pt x="19" y="11"/>
                    </a:lnTo>
                    <a:lnTo>
                      <a:pt x="17" y="11"/>
                    </a:lnTo>
                    <a:lnTo>
                      <a:pt x="3"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73" name="Freeform 99"/>
              <p:cNvSpPr>
                <a:spLocks/>
              </p:cNvSpPr>
              <p:nvPr/>
            </p:nvSpPr>
            <p:spPr bwMode="auto">
              <a:xfrm>
                <a:off x="1675" y="1031"/>
                <a:ext cx="29" cy="21"/>
              </a:xfrm>
              <a:custGeom>
                <a:avLst/>
                <a:gdLst/>
                <a:ahLst/>
                <a:cxnLst>
                  <a:cxn ang="0">
                    <a:pos x="18" y="0"/>
                  </a:cxn>
                  <a:cxn ang="0">
                    <a:pos x="0" y="14"/>
                  </a:cxn>
                  <a:cxn ang="0">
                    <a:pos x="8" y="20"/>
                  </a:cxn>
                  <a:cxn ang="0">
                    <a:pos x="28" y="6"/>
                  </a:cxn>
                  <a:cxn ang="0">
                    <a:pos x="18" y="0"/>
                  </a:cxn>
                </a:cxnLst>
                <a:rect l="0" t="0" r="r" b="b"/>
                <a:pathLst>
                  <a:path w="29" h="21">
                    <a:moveTo>
                      <a:pt x="18" y="0"/>
                    </a:moveTo>
                    <a:lnTo>
                      <a:pt x="0" y="14"/>
                    </a:lnTo>
                    <a:lnTo>
                      <a:pt x="8" y="20"/>
                    </a:lnTo>
                    <a:lnTo>
                      <a:pt x="28" y="6"/>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74" name="Freeform 100"/>
              <p:cNvSpPr>
                <a:spLocks/>
              </p:cNvSpPr>
              <p:nvPr/>
            </p:nvSpPr>
            <p:spPr bwMode="auto">
              <a:xfrm>
                <a:off x="1693" y="1027"/>
                <a:ext cx="19" cy="19"/>
              </a:xfrm>
              <a:custGeom>
                <a:avLst/>
                <a:gdLst/>
                <a:ahLst/>
                <a:cxnLst>
                  <a:cxn ang="0">
                    <a:pos x="18" y="4"/>
                  </a:cxn>
                  <a:cxn ang="0">
                    <a:pos x="18" y="2"/>
                  </a:cxn>
                  <a:cxn ang="0">
                    <a:pos x="14" y="2"/>
                  </a:cxn>
                  <a:cxn ang="0">
                    <a:pos x="14" y="0"/>
                  </a:cxn>
                  <a:cxn ang="0">
                    <a:pos x="13" y="0"/>
                  </a:cxn>
                  <a:cxn ang="0">
                    <a:pos x="11" y="0"/>
                  </a:cxn>
                  <a:cxn ang="0">
                    <a:pos x="9" y="0"/>
                  </a:cxn>
                  <a:cxn ang="0">
                    <a:pos x="6" y="0"/>
                  </a:cxn>
                  <a:cxn ang="0">
                    <a:pos x="4" y="0"/>
                  </a:cxn>
                  <a:cxn ang="0">
                    <a:pos x="4" y="2"/>
                  </a:cxn>
                  <a:cxn ang="0">
                    <a:pos x="2" y="2"/>
                  </a:cxn>
                  <a:cxn ang="0">
                    <a:pos x="0" y="2"/>
                  </a:cxn>
                  <a:cxn ang="0">
                    <a:pos x="0" y="4"/>
                  </a:cxn>
                  <a:cxn ang="0">
                    <a:pos x="11" y="18"/>
                  </a:cxn>
                  <a:cxn ang="0">
                    <a:pos x="9" y="18"/>
                  </a:cxn>
                  <a:cxn ang="0">
                    <a:pos x="6" y="18"/>
                  </a:cxn>
                  <a:cxn ang="0">
                    <a:pos x="18" y="4"/>
                  </a:cxn>
                </a:cxnLst>
                <a:rect l="0" t="0" r="r" b="b"/>
                <a:pathLst>
                  <a:path w="19" h="19">
                    <a:moveTo>
                      <a:pt x="18" y="4"/>
                    </a:moveTo>
                    <a:lnTo>
                      <a:pt x="18" y="2"/>
                    </a:lnTo>
                    <a:lnTo>
                      <a:pt x="14" y="2"/>
                    </a:lnTo>
                    <a:lnTo>
                      <a:pt x="14" y="0"/>
                    </a:lnTo>
                    <a:lnTo>
                      <a:pt x="13" y="0"/>
                    </a:lnTo>
                    <a:lnTo>
                      <a:pt x="11" y="0"/>
                    </a:lnTo>
                    <a:lnTo>
                      <a:pt x="9" y="0"/>
                    </a:lnTo>
                    <a:lnTo>
                      <a:pt x="6" y="0"/>
                    </a:lnTo>
                    <a:lnTo>
                      <a:pt x="4" y="0"/>
                    </a:lnTo>
                    <a:lnTo>
                      <a:pt x="4" y="2"/>
                    </a:lnTo>
                    <a:lnTo>
                      <a:pt x="2" y="2"/>
                    </a:lnTo>
                    <a:lnTo>
                      <a:pt x="0" y="2"/>
                    </a:lnTo>
                    <a:lnTo>
                      <a:pt x="0" y="4"/>
                    </a:lnTo>
                    <a:lnTo>
                      <a:pt x="11" y="18"/>
                    </a:lnTo>
                    <a:lnTo>
                      <a:pt x="9" y="18"/>
                    </a:lnTo>
                    <a:lnTo>
                      <a:pt x="6"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75" name="Freeform 101"/>
              <p:cNvSpPr>
                <a:spLocks/>
              </p:cNvSpPr>
              <p:nvPr/>
            </p:nvSpPr>
            <p:spPr bwMode="auto">
              <a:xfrm>
                <a:off x="1700" y="1031"/>
                <a:ext cx="19" cy="18"/>
              </a:xfrm>
              <a:custGeom>
                <a:avLst/>
                <a:gdLst/>
                <a:ahLst/>
                <a:cxnLst>
                  <a:cxn ang="0">
                    <a:pos x="11" y="7"/>
                  </a:cxn>
                  <a:cxn ang="0">
                    <a:pos x="18" y="7"/>
                  </a:cxn>
                  <a:cxn ang="0">
                    <a:pos x="7" y="0"/>
                  </a:cxn>
                  <a:cxn ang="0">
                    <a:pos x="0" y="7"/>
                  </a:cxn>
                  <a:cxn ang="0">
                    <a:pos x="9" y="14"/>
                  </a:cxn>
                  <a:cxn ang="0">
                    <a:pos x="18" y="16"/>
                  </a:cxn>
                  <a:cxn ang="0">
                    <a:pos x="9" y="14"/>
                  </a:cxn>
                  <a:cxn ang="0">
                    <a:pos x="13" y="17"/>
                  </a:cxn>
                  <a:cxn ang="0">
                    <a:pos x="18" y="16"/>
                  </a:cxn>
                  <a:cxn ang="0">
                    <a:pos x="11" y="7"/>
                  </a:cxn>
                </a:cxnLst>
                <a:rect l="0" t="0" r="r" b="b"/>
                <a:pathLst>
                  <a:path w="19" h="18">
                    <a:moveTo>
                      <a:pt x="11" y="7"/>
                    </a:moveTo>
                    <a:lnTo>
                      <a:pt x="18" y="7"/>
                    </a:lnTo>
                    <a:lnTo>
                      <a:pt x="7" y="0"/>
                    </a:lnTo>
                    <a:lnTo>
                      <a:pt x="0" y="7"/>
                    </a:lnTo>
                    <a:lnTo>
                      <a:pt x="9" y="14"/>
                    </a:lnTo>
                    <a:lnTo>
                      <a:pt x="18" y="16"/>
                    </a:lnTo>
                    <a:lnTo>
                      <a:pt x="9" y="14"/>
                    </a:lnTo>
                    <a:lnTo>
                      <a:pt x="13" y="17"/>
                    </a:lnTo>
                    <a:lnTo>
                      <a:pt x="18" y="16"/>
                    </a:lnTo>
                    <a:lnTo>
                      <a:pt x="11"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76" name="Freeform 102"/>
              <p:cNvSpPr>
                <a:spLocks/>
              </p:cNvSpPr>
              <p:nvPr/>
            </p:nvSpPr>
            <p:spPr bwMode="auto">
              <a:xfrm>
                <a:off x="1710" y="1026"/>
                <a:ext cx="39" cy="20"/>
              </a:xfrm>
              <a:custGeom>
                <a:avLst/>
                <a:gdLst/>
                <a:ahLst/>
                <a:cxnLst>
                  <a:cxn ang="0">
                    <a:pos x="25" y="5"/>
                  </a:cxn>
                  <a:cxn ang="0">
                    <a:pos x="30" y="0"/>
                  </a:cxn>
                  <a:cxn ang="0">
                    <a:pos x="29" y="0"/>
                  </a:cxn>
                  <a:cxn ang="0">
                    <a:pos x="29" y="1"/>
                  </a:cxn>
                  <a:cxn ang="0">
                    <a:pos x="27" y="1"/>
                  </a:cxn>
                  <a:cxn ang="0">
                    <a:pos x="25" y="1"/>
                  </a:cxn>
                  <a:cxn ang="0">
                    <a:pos x="24" y="1"/>
                  </a:cxn>
                  <a:cxn ang="0">
                    <a:pos x="22" y="2"/>
                  </a:cxn>
                  <a:cxn ang="0">
                    <a:pos x="20" y="2"/>
                  </a:cxn>
                  <a:cxn ang="0">
                    <a:pos x="18" y="2"/>
                  </a:cxn>
                  <a:cxn ang="0">
                    <a:pos x="16" y="4"/>
                  </a:cxn>
                  <a:cxn ang="0">
                    <a:pos x="16" y="4"/>
                  </a:cxn>
                  <a:cxn ang="0">
                    <a:pos x="13" y="4"/>
                  </a:cxn>
                  <a:cxn ang="0">
                    <a:pos x="12" y="5"/>
                  </a:cxn>
                  <a:cxn ang="0">
                    <a:pos x="10" y="5"/>
                  </a:cxn>
                  <a:cxn ang="0">
                    <a:pos x="8" y="6"/>
                  </a:cxn>
                  <a:cxn ang="0">
                    <a:pos x="6" y="6"/>
                  </a:cxn>
                  <a:cxn ang="0">
                    <a:pos x="4" y="8"/>
                  </a:cxn>
                  <a:cxn ang="0">
                    <a:pos x="3" y="8"/>
                  </a:cxn>
                  <a:cxn ang="0">
                    <a:pos x="1" y="10"/>
                  </a:cxn>
                  <a:cxn ang="0">
                    <a:pos x="0" y="10"/>
                  </a:cxn>
                  <a:cxn ang="0">
                    <a:pos x="0" y="10"/>
                  </a:cxn>
                  <a:cxn ang="0">
                    <a:pos x="6" y="19"/>
                  </a:cxn>
                  <a:cxn ang="0">
                    <a:pos x="6" y="18"/>
                  </a:cxn>
                  <a:cxn ang="0">
                    <a:pos x="8" y="18"/>
                  </a:cxn>
                  <a:cxn ang="0">
                    <a:pos x="10" y="16"/>
                  </a:cxn>
                  <a:cxn ang="0">
                    <a:pos x="12" y="16"/>
                  </a:cxn>
                  <a:cxn ang="0">
                    <a:pos x="13" y="15"/>
                  </a:cxn>
                  <a:cxn ang="0">
                    <a:pos x="16" y="15"/>
                  </a:cxn>
                  <a:cxn ang="0">
                    <a:pos x="16" y="13"/>
                  </a:cxn>
                  <a:cxn ang="0">
                    <a:pos x="18" y="13"/>
                  </a:cxn>
                  <a:cxn ang="0">
                    <a:pos x="20" y="13"/>
                  </a:cxn>
                  <a:cxn ang="0">
                    <a:pos x="20" y="12"/>
                  </a:cxn>
                  <a:cxn ang="0">
                    <a:pos x="22" y="12"/>
                  </a:cxn>
                  <a:cxn ang="0">
                    <a:pos x="24" y="12"/>
                  </a:cxn>
                  <a:cxn ang="0">
                    <a:pos x="25" y="10"/>
                  </a:cxn>
                  <a:cxn ang="0">
                    <a:pos x="27" y="10"/>
                  </a:cxn>
                  <a:cxn ang="0">
                    <a:pos x="29" y="10"/>
                  </a:cxn>
                  <a:cxn ang="0">
                    <a:pos x="30" y="10"/>
                  </a:cxn>
                  <a:cxn ang="0">
                    <a:pos x="30" y="10"/>
                  </a:cxn>
                  <a:cxn ang="0">
                    <a:pos x="32" y="10"/>
                  </a:cxn>
                  <a:cxn ang="0">
                    <a:pos x="38" y="5"/>
                  </a:cxn>
                  <a:cxn ang="0">
                    <a:pos x="32" y="10"/>
                  </a:cxn>
                  <a:cxn ang="0">
                    <a:pos x="38" y="10"/>
                  </a:cxn>
                  <a:cxn ang="0">
                    <a:pos x="38" y="5"/>
                  </a:cxn>
                  <a:cxn ang="0">
                    <a:pos x="25" y="5"/>
                  </a:cxn>
                </a:cxnLst>
                <a:rect l="0" t="0" r="r" b="b"/>
                <a:pathLst>
                  <a:path w="39" h="20">
                    <a:moveTo>
                      <a:pt x="25" y="5"/>
                    </a:moveTo>
                    <a:lnTo>
                      <a:pt x="30" y="0"/>
                    </a:lnTo>
                    <a:lnTo>
                      <a:pt x="29" y="0"/>
                    </a:lnTo>
                    <a:lnTo>
                      <a:pt x="29" y="1"/>
                    </a:lnTo>
                    <a:lnTo>
                      <a:pt x="27" y="1"/>
                    </a:lnTo>
                    <a:lnTo>
                      <a:pt x="25" y="1"/>
                    </a:lnTo>
                    <a:lnTo>
                      <a:pt x="24" y="1"/>
                    </a:lnTo>
                    <a:lnTo>
                      <a:pt x="22" y="2"/>
                    </a:lnTo>
                    <a:lnTo>
                      <a:pt x="20" y="2"/>
                    </a:lnTo>
                    <a:lnTo>
                      <a:pt x="18" y="2"/>
                    </a:lnTo>
                    <a:lnTo>
                      <a:pt x="16" y="4"/>
                    </a:lnTo>
                    <a:lnTo>
                      <a:pt x="16" y="4"/>
                    </a:lnTo>
                    <a:lnTo>
                      <a:pt x="13" y="4"/>
                    </a:lnTo>
                    <a:lnTo>
                      <a:pt x="12" y="5"/>
                    </a:lnTo>
                    <a:lnTo>
                      <a:pt x="10" y="5"/>
                    </a:lnTo>
                    <a:lnTo>
                      <a:pt x="8" y="6"/>
                    </a:lnTo>
                    <a:lnTo>
                      <a:pt x="6" y="6"/>
                    </a:lnTo>
                    <a:lnTo>
                      <a:pt x="4" y="8"/>
                    </a:lnTo>
                    <a:lnTo>
                      <a:pt x="3" y="8"/>
                    </a:lnTo>
                    <a:lnTo>
                      <a:pt x="1" y="10"/>
                    </a:lnTo>
                    <a:lnTo>
                      <a:pt x="0" y="10"/>
                    </a:lnTo>
                    <a:lnTo>
                      <a:pt x="0" y="10"/>
                    </a:lnTo>
                    <a:lnTo>
                      <a:pt x="6" y="19"/>
                    </a:lnTo>
                    <a:lnTo>
                      <a:pt x="6" y="18"/>
                    </a:lnTo>
                    <a:lnTo>
                      <a:pt x="8" y="18"/>
                    </a:lnTo>
                    <a:lnTo>
                      <a:pt x="10" y="16"/>
                    </a:lnTo>
                    <a:lnTo>
                      <a:pt x="12" y="16"/>
                    </a:lnTo>
                    <a:lnTo>
                      <a:pt x="13" y="15"/>
                    </a:lnTo>
                    <a:lnTo>
                      <a:pt x="16" y="15"/>
                    </a:lnTo>
                    <a:lnTo>
                      <a:pt x="16" y="13"/>
                    </a:lnTo>
                    <a:lnTo>
                      <a:pt x="18" y="13"/>
                    </a:lnTo>
                    <a:lnTo>
                      <a:pt x="20" y="13"/>
                    </a:lnTo>
                    <a:lnTo>
                      <a:pt x="20" y="12"/>
                    </a:lnTo>
                    <a:lnTo>
                      <a:pt x="22" y="12"/>
                    </a:lnTo>
                    <a:lnTo>
                      <a:pt x="24" y="12"/>
                    </a:lnTo>
                    <a:lnTo>
                      <a:pt x="25" y="10"/>
                    </a:lnTo>
                    <a:lnTo>
                      <a:pt x="27" y="10"/>
                    </a:lnTo>
                    <a:lnTo>
                      <a:pt x="29" y="10"/>
                    </a:lnTo>
                    <a:lnTo>
                      <a:pt x="30" y="10"/>
                    </a:lnTo>
                    <a:lnTo>
                      <a:pt x="30" y="10"/>
                    </a:lnTo>
                    <a:lnTo>
                      <a:pt x="32" y="10"/>
                    </a:lnTo>
                    <a:lnTo>
                      <a:pt x="38" y="5"/>
                    </a:lnTo>
                    <a:lnTo>
                      <a:pt x="32" y="10"/>
                    </a:lnTo>
                    <a:lnTo>
                      <a:pt x="38" y="10"/>
                    </a:lnTo>
                    <a:lnTo>
                      <a:pt x="38" y="5"/>
                    </a:lnTo>
                    <a:lnTo>
                      <a:pt x="25"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77" name="Freeform 103"/>
              <p:cNvSpPr>
                <a:spLocks/>
              </p:cNvSpPr>
              <p:nvPr/>
            </p:nvSpPr>
            <p:spPr bwMode="auto">
              <a:xfrm>
                <a:off x="1736" y="1020"/>
                <a:ext cx="19" cy="19"/>
              </a:xfrm>
              <a:custGeom>
                <a:avLst/>
                <a:gdLst/>
                <a:ahLst/>
                <a:cxnLst>
                  <a:cxn ang="0">
                    <a:pos x="0" y="0"/>
                  </a:cxn>
                  <a:cxn ang="0">
                    <a:pos x="0" y="18"/>
                  </a:cxn>
                  <a:cxn ang="0">
                    <a:pos x="18" y="18"/>
                  </a:cxn>
                  <a:cxn ang="0">
                    <a:pos x="18" y="0"/>
                  </a:cxn>
                  <a:cxn ang="0">
                    <a:pos x="0" y="0"/>
                  </a:cxn>
                </a:cxnLst>
                <a:rect l="0" t="0" r="r" b="b"/>
                <a:pathLst>
                  <a:path w="19" h="19">
                    <a:moveTo>
                      <a:pt x="0" y="0"/>
                    </a:moveTo>
                    <a:lnTo>
                      <a:pt x="0" y="18"/>
                    </a:lnTo>
                    <a:lnTo>
                      <a:pt x="18" y="18"/>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78" name="Freeform 104"/>
              <p:cNvSpPr>
                <a:spLocks/>
              </p:cNvSpPr>
              <p:nvPr/>
            </p:nvSpPr>
            <p:spPr bwMode="auto">
              <a:xfrm>
                <a:off x="1736" y="1013"/>
                <a:ext cx="19" cy="19"/>
              </a:xfrm>
              <a:custGeom>
                <a:avLst/>
                <a:gdLst/>
                <a:ahLst/>
                <a:cxnLst>
                  <a:cxn ang="0">
                    <a:pos x="16" y="0"/>
                  </a:cxn>
                  <a:cxn ang="0">
                    <a:pos x="12" y="0"/>
                  </a:cxn>
                  <a:cxn ang="0">
                    <a:pos x="10" y="0"/>
                  </a:cxn>
                  <a:cxn ang="0">
                    <a:pos x="7" y="0"/>
                  </a:cxn>
                  <a:cxn ang="0">
                    <a:pos x="7" y="1"/>
                  </a:cxn>
                  <a:cxn ang="0">
                    <a:pos x="5" y="1"/>
                  </a:cxn>
                  <a:cxn ang="0">
                    <a:pos x="5" y="4"/>
                  </a:cxn>
                  <a:cxn ang="0">
                    <a:pos x="2" y="4"/>
                  </a:cxn>
                  <a:cxn ang="0">
                    <a:pos x="2" y="7"/>
                  </a:cxn>
                  <a:cxn ang="0">
                    <a:pos x="0" y="7"/>
                  </a:cxn>
                  <a:cxn ang="0">
                    <a:pos x="0" y="9"/>
                  </a:cxn>
                  <a:cxn ang="0">
                    <a:pos x="0" y="12"/>
                  </a:cxn>
                  <a:cxn ang="0">
                    <a:pos x="0" y="15"/>
                  </a:cxn>
                  <a:cxn ang="0">
                    <a:pos x="18" y="15"/>
                  </a:cxn>
                  <a:cxn ang="0">
                    <a:pos x="18" y="18"/>
                  </a:cxn>
                  <a:cxn ang="0">
                    <a:pos x="16" y="18"/>
                  </a:cxn>
                  <a:cxn ang="0">
                    <a:pos x="16" y="0"/>
                  </a:cxn>
                </a:cxnLst>
                <a:rect l="0" t="0" r="r" b="b"/>
                <a:pathLst>
                  <a:path w="19" h="19">
                    <a:moveTo>
                      <a:pt x="16" y="0"/>
                    </a:moveTo>
                    <a:lnTo>
                      <a:pt x="12" y="0"/>
                    </a:lnTo>
                    <a:lnTo>
                      <a:pt x="10" y="0"/>
                    </a:lnTo>
                    <a:lnTo>
                      <a:pt x="7" y="0"/>
                    </a:lnTo>
                    <a:lnTo>
                      <a:pt x="7" y="1"/>
                    </a:lnTo>
                    <a:lnTo>
                      <a:pt x="5" y="1"/>
                    </a:lnTo>
                    <a:lnTo>
                      <a:pt x="5" y="4"/>
                    </a:lnTo>
                    <a:lnTo>
                      <a:pt x="2" y="4"/>
                    </a:lnTo>
                    <a:lnTo>
                      <a:pt x="2" y="7"/>
                    </a:lnTo>
                    <a:lnTo>
                      <a:pt x="0" y="7"/>
                    </a:lnTo>
                    <a:lnTo>
                      <a:pt x="0" y="9"/>
                    </a:lnTo>
                    <a:lnTo>
                      <a:pt x="0" y="12"/>
                    </a:lnTo>
                    <a:lnTo>
                      <a:pt x="0" y="15"/>
                    </a:lnTo>
                    <a:lnTo>
                      <a:pt x="18" y="15"/>
                    </a:lnTo>
                    <a:lnTo>
                      <a:pt x="18" y="18"/>
                    </a:lnTo>
                    <a:lnTo>
                      <a:pt x="16" y="18"/>
                    </a:lnTo>
                    <a:lnTo>
                      <a:pt x="1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79" name="Freeform 105"/>
              <p:cNvSpPr>
                <a:spLocks/>
              </p:cNvSpPr>
              <p:nvPr/>
            </p:nvSpPr>
            <p:spPr bwMode="auto">
              <a:xfrm>
                <a:off x="1747" y="1013"/>
                <a:ext cx="26" cy="19"/>
              </a:xfrm>
              <a:custGeom>
                <a:avLst/>
                <a:gdLst/>
                <a:ahLst/>
                <a:cxnLst>
                  <a:cxn ang="0">
                    <a:pos x="25" y="0"/>
                  </a:cxn>
                  <a:cxn ang="0">
                    <a:pos x="0" y="0"/>
                  </a:cxn>
                  <a:cxn ang="0">
                    <a:pos x="0" y="18"/>
                  </a:cxn>
                  <a:cxn ang="0">
                    <a:pos x="25" y="18"/>
                  </a:cxn>
                  <a:cxn ang="0">
                    <a:pos x="25" y="0"/>
                  </a:cxn>
                </a:cxnLst>
                <a:rect l="0" t="0" r="r" b="b"/>
                <a:pathLst>
                  <a:path w="26" h="19">
                    <a:moveTo>
                      <a:pt x="25" y="0"/>
                    </a:moveTo>
                    <a:lnTo>
                      <a:pt x="0" y="0"/>
                    </a:lnTo>
                    <a:lnTo>
                      <a:pt x="0" y="18"/>
                    </a:lnTo>
                    <a:lnTo>
                      <a:pt x="25" y="18"/>
                    </a:lnTo>
                    <a:lnTo>
                      <a:pt x="2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80" name="Freeform 106"/>
              <p:cNvSpPr>
                <a:spLocks/>
              </p:cNvSpPr>
              <p:nvPr/>
            </p:nvSpPr>
            <p:spPr bwMode="auto">
              <a:xfrm>
                <a:off x="1770" y="1013"/>
                <a:ext cx="20" cy="19"/>
              </a:xfrm>
              <a:custGeom>
                <a:avLst/>
                <a:gdLst/>
                <a:ahLst/>
                <a:cxnLst>
                  <a:cxn ang="0">
                    <a:pos x="19" y="15"/>
                  </a:cxn>
                  <a:cxn ang="0">
                    <a:pos x="19" y="12"/>
                  </a:cxn>
                  <a:cxn ang="0">
                    <a:pos x="19" y="9"/>
                  </a:cxn>
                  <a:cxn ang="0">
                    <a:pos x="15" y="9"/>
                  </a:cxn>
                  <a:cxn ang="0">
                    <a:pos x="15" y="7"/>
                  </a:cxn>
                  <a:cxn ang="0">
                    <a:pos x="15" y="4"/>
                  </a:cxn>
                  <a:cxn ang="0">
                    <a:pos x="13" y="4"/>
                  </a:cxn>
                  <a:cxn ang="0">
                    <a:pos x="13" y="1"/>
                  </a:cxn>
                  <a:cxn ang="0">
                    <a:pos x="10" y="1"/>
                  </a:cxn>
                  <a:cxn ang="0">
                    <a:pos x="7" y="0"/>
                  </a:cxn>
                  <a:cxn ang="0">
                    <a:pos x="4" y="0"/>
                  </a:cxn>
                  <a:cxn ang="0">
                    <a:pos x="2" y="0"/>
                  </a:cxn>
                  <a:cxn ang="0">
                    <a:pos x="2" y="18"/>
                  </a:cxn>
                  <a:cxn ang="0">
                    <a:pos x="0" y="18"/>
                  </a:cxn>
                  <a:cxn ang="0">
                    <a:pos x="0" y="15"/>
                  </a:cxn>
                  <a:cxn ang="0">
                    <a:pos x="19" y="15"/>
                  </a:cxn>
                </a:cxnLst>
                <a:rect l="0" t="0" r="r" b="b"/>
                <a:pathLst>
                  <a:path w="20" h="19">
                    <a:moveTo>
                      <a:pt x="19" y="15"/>
                    </a:moveTo>
                    <a:lnTo>
                      <a:pt x="19" y="12"/>
                    </a:lnTo>
                    <a:lnTo>
                      <a:pt x="19" y="9"/>
                    </a:lnTo>
                    <a:lnTo>
                      <a:pt x="15" y="9"/>
                    </a:lnTo>
                    <a:lnTo>
                      <a:pt x="15" y="7"/>
                    </a:lnTo>
                    <a:lnTo>
                      <a:pt x="15" y="4"/>
                    </a:lnTo>
                    <a:lnTo>
                      <a:pt x="13" y="4"/>
                    </a:lnTo>
                    <a:lnTo>
                      <a:pt x="13" y="1"/>
                    </a:lnTo>
                    <a:lnTo>
                      <a:pt x="10" y="1"/>
                    </a:lnTo>
                    <a:lnTo>
                      <a:pt x="7" y="0"/>
                    </a:lnTo>
                    <a:lnTo>
                      <a:pt x="4" y="0"/>
                    </a:lnTo>
                    <a:lnTo>
                      <a:pt x="2" y="0"/>
                    </a:lnTo>
                    <a:lnTo>
                      <a:pt x="2" y="18"/>
                    </a:lnTo>
                    <a:lnTo>
                      <a:pt x="0" y="18"/>
                    </a:lnTo>
                    <a:lnTo>
                      <a:pt x="0" y="15"/>
                    </a:lnTo>
                    <a:lnTo>
                      <a:pt x="19"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81" name="Freeform 107"/>
              <p:cNvSpPr>
                <a:spLocks/>
              </p:cNvSpPr>
              <p:nvPr/>
            </p:nvSpPr>
            <p:spPr bwMode="auto">
              <a:xfrm>
                <a:off x="1770" y="1020"/>
                <a:ext cx="20" cy="19"/>
              </a:xfrm>
              <a:custGeom>
                <a:avLst/>
                <a:gdLst/>
                <a:ahLst/>
                <a:cxnLst>
                  <a:cxn ang="0">
                    <a:pos x="10" y="6"/>
                  </a:cxn>
                  <a:cxn ang="0">
                    <a:pos x="19" y="13"/>
                  </a:cxn>
                  <a:cxn ang="0">
                    <a:pos x="19" y="0"/>
                  </a:cxn>
                  <a:cxn ang="0">
                    <a:pos x="0" y="0"/>
                  </a:cxn>
                  <a:cxn ang="0">
                    <a:pos x="0" y="13"/>
                  </a:cxn>
                  <a:cxn ang="0">
                    <a:pos x="7" y="18"/>
                  </a:cxn>
                  <a:cxn ang="0">
                    <a:pos x="0" y="13"/>
                  </a:cxn>
                  <a:cxn ang="0">
                    <a:pos x="0" y="18"/>
                  </a:cxn>
                  <a:cxn ang="0">
                    <a:pos x="7" y="18"/>
                  </a:cxn>
                  <a:cxn ang="0">
                    <a:pos x="10" y="6"/>
                  </a:cxn>
                </a:cxnLst>
                <a:rect l="0" t="0" r="r" b="b"/>
                <a:pathLst>
                  <a:path w="20" h="19">
                    <a:moveTo>
                      <a:pt x="10" y="6"/>
                    </a:moveTo>
                    <a:lnTo>
                      <a:pt x="19" y="13"/>
                    </a:lnTo>
                    <a:lnTo>
                      <a:pt x="19" y="0"/>
                    </a:lnTo>
                    <a:lnTo>
                      <a:pt x="0" y="0"/>
                    </a:lnTo>
                    <a:lnTo>
                      <a:pt x="0" y="13"/>
                    </a:lnTo>
                    <a:lnTo>
                      <a:pt x="7" y="18"/>
                    </a:lnTo>
                    <a:lnTo>
                      <a:pt x="0" y="13"/>
                    </a:lnTo>
                    <a:lnTo>
                      <a:pt x="0" y="18"/>
                    </a:lnTo>
                    <a:lnTo>
                      <a:pt x="7" y="18"/>
                    </a:lnTo>
                    <a:lnTo>
                      <a:pt x="1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82" name="Freeform 108"/>
              <p:cNvSpPr>
                <a:spLocks/>
              </p:cNvSpPr>
              <p:nvPr/>
            </p:nvSpPr>
            <p:spPr bwMode="auto">
              <a:xfrm>
                <a:off x="1776" y="1026"/>
                <a:ext cx="33" cy="20"/>
              </a:xfrm>
              <a:custGeom>
                <a:avLst/>
                <a:gdLst/>
                <a:ahLst/>
                <a:cxnLst>
                  <a:cxn ang="0">
                    <a:pos x="24" y="10"/>
                  </a:cxn>
                  <a:cxn ang="0">
                    <a:pos x="31" y="10"/>
                  </a:cxn>
                  <a:cxn ang="0">
                    <a:pos x="31" y="9"/>
                  </a:cxn>
                  <a:cxn ang="0">
                    <a:pos x="28" y="9"/>
                  </a:cxn>
                  <a:cxn ang="0">
                    <a:pos x="27" y="9"/>
                  </a:cxn>
                  <a:cxn ang="0">
                    <a:pos x="27" y="8"/>
                  </a:cxn>
                  <a:cxn ang="0">
                    <a:pos x="26" y="8"/>
                  </a:cxn>
                  <a:cxn ang="0">
                    <a:pos x="24" y="8"/>
                  </a:cxn>
                  <a:cxn ang="0">
                    <a:pos x="24" y="6"/>
                  </a:cxn>
                  <a:cxn ang="0">
                    <a:pos x="22" y="6"/>
                  </a:cxn>
                  <a:cxn ang="0">
                    <a:pos x="20" y="5"/>
                  </a:cxn>
                  <a:cxn ang="0">
                    <a:pos x="19" y="5"/>
                  </a:cxn>
                  <a:cxn ang="0">
                    <a:pos x="17" y="5"/>
                  </a:cxn>
                  <a:cxn ang="0">
                    <a:pos x="17" y="3"/>
                  </a:cxn>
                  <a:cxn ang="0">
                    <a:pos x="15" y="3"/>
                  </a:cxn>
                  <a:cxn ang="0">
                    <a:pos x="14" y="3"/>
                  </a:cxn>
                  <a:cxn ang="0">
                    <a:pos x="12" y="2"/>
                  </a:cxn>
                  <a:cxn ang="0">
                    <a:pos x="11" y="2"/>
                  </a:cxn>
                  <a:cxn ang="0">
                    <a:pos x="9" y="2"/>
                  </a:cxn>
                  <a:cxn ang="0">
                    <a:pos x="7" y="1"/>
                  </a:cxn>
                  <a:cxn ang="0">
                    <a:pos x="6" y="1"/>
                  </a:cxn>
                  <a:cxn ang="0">
                    <a:pos x="4" y="1"/>
                  </a:cxn>
                  <a:cxn ang="0">
                    <a:pos x="3" y="1"/>
                  </a:cxn>
                  <a:cxn ang="0">
                    <a:pos x="3" y="0"/>
                  </a:cxn>
                  <a:cxn ang="0">
                    <a:pos x="1" y="0"/>
                  </a:cxn>
                  <a:cxn ang="0">
                    <a:pos x="0" y="9"/>
                  </a:cxn>
                  <a:cxn ang="0">
                    <a:pos x="1" y="9"/>
                  </a:cxn>
                  <a:cxn ang="0">
                    <a:pos x="1" y="10"/>
                  </a:cxn>
                  <a:cxn ang="0">
                    <a:pos x="3" y="10"/>
                  </a:cxn>
                  <a:cxn ang="0">
                    <a:pos x="4" y="10"/>
                  </a:cxn>
                  <a:cxn ang="0">
                    <a:pos x="6" y="10"/>
                  </a:cxn>
                  <a:cxn ang="0">
                    <a:pos x="7" y="12"/>
                  </a:cxn>
                  <a:cxn ang="0">
                    <a:pos x="9" y="12"/>
                  </a:cxn>
                  <a:cxn ang="0">
                    <a:pos x="11" y="12"/>
                  </a:cxn>
                  <a:cxn ang="0">
                    <a:pos x="11" y="13"/>
                  </a:cxn>
                  <a:cxn ang="0">
                    <a:pos x="12" y="13"/>
                  </a:cxn>
                  <a:cxn ang="0">
                    <a:pos x="14" y="13"/>
                  </a:cxn>
                  <a:cxn ang="0">
                    <a:pos x="15" y="14"/>
                  </a:cxn>
                  <a:cxn ang="0">
                    <a:pos x="17" y="14"/>
                  </a:cxn>
                  <a:cxn ang="0">
                    <a:pos x="17" y="15"/>
                  </a:cxn>
                  <a:cxn ang="0">
                    <a:pos x="19" y="15"/>
                  </a:cxn>
                  <a:cxn ang="0">
                    <a:pos x="20" y="15"/>
                  </a:cxn>
                  <a:cxn ang="0">
                    <a:pos x="20" y="17"/>
                  </a:cxn>
                  <a:cxn ang="0">
                    <a:pos x="22" y="17"/>
                  </a:cxn>
                  <a:cxn ang="0">
                    <a:pos x="24" y="17"/>
                  </a:cxn>
                  <a:cxn ang="0">
                    <a:pos x="24" y="18"/>
                  </a:cxn>
                  <a:cxn ang="0">
                    <a:pos x="32" y="17"/>
                  </a:cxn>
                  <a:cxn ang="0">
                    <a:pos x="24" y="18"/>
                  </a:cxn>
                  <a:cxn ang="0">
                    <a:pos x="28" y="19"/>
                  </a:cxn>
                  <a:cxn ang="0">
                    <a:pos x="32" y="17"/>
                  </a:cxn>
                  <a:cxn ang="0">
                    <a:pos x="24" y="10"/>
                  </a:cxn>
                </a:cxnLst>
                <a:rect l="0" t="0" r="r" b="b"/>
                <a:pathLst>
                  <a:path w="33" h="20">
                    <a:moveTo>
                      <a:pt x="24" y="10"/>
                    </a:moveTo>
                    <a:lnTo>
                      <a:pt x="31" y="10"/>
                    </a:lnTo>
                    <a:lnTo>
                      <a:pt x="31" y="9"/>
                    </a:lnTo>
                    <a:lnTo>
                      <a:pt x="28" y="9"/>
                    </a:lnTo>
                    <a:lnTo>
                      <a:pt x="27" y="9"/>
                    </a:lnTo>
                    <a:lnTo>
                      <a:pt x="27" y="8"/>
                    </a:lnTo>
                    <a:lnTo>
                      <a:pt x="26" y="8"/>
                    </a:lnTo>
                    <a:lnTo>
                      <a:pt x="24" y="8"/>
                    </a:lnTo>
                    <a:lnTo>
                      <a:pt x="24" y="6"/>
                    </a:lnTo>
                    <a:lnTo>
                      <a:pt x="22" y="6"/>
                    </a:lnTo>
                    <a:lnTo>
                      <a:pt x="20" y="5"/>
                    </a:lnTo>
                    <a:lnTo>
                      <a:pt x="19" y="5"/>
                    </a:lnTo>
                    <a:lnTo>
                      <a:pt x="17" y="5"/>
                    </a:lnTo>
                    <a:lnTo>
                      <a:pt x="17" y="3"/>
                    </a:lnTo>
                    <a:lnTo>
                      <a:pt x="15" y="3"/>
                    </a:lnTo>
                    <a:lnTo>
                      <a:pt x="14" y="3"/>
                    </a:lnTo>
                    <a:lnTo>
                      <a:pt x="12" y="2"/>
                    </a:lnTo>
                    <a:lnTo>
                      <a:pt x="11" y="2"/>
                    </a:lnTo>
                    <a:lnTo>
                      <a:pt x="9" y="2"/>
                    </a:lnTo>
                    <a:lnTo>
                      <a:pt x="7" y="1"/>
                    </a:lnTo>
                    <a:lnTo>
                      <a:pt x="6" y="1"/>
                    </a:lnTo>
                    <a:lnTo>
                      <a:pt x="4" y="1"/>
                    </a:lnTo>
                    <a:lnTo>
                      <a:pt x="3" y="1"/>
                    </a:lnTo>
                    <a:lnTo>
                      <a:pt x="3" y="0"/>
                    </a:lnTo>
                    <a:lnTo>
                      <a:pt x="1" y="0"/>
                    </a:lnTo>
                    <a:lnTo>
                      <a:pt x="0" y="9"/>
                    </a:lnTo>
                    <a:lnTo>
                      <a:pt x="1" y="9"/>
                    </a:lnTo>
                    <a:lnTo>
                      <a:pt x="1" y="10"/>
                    </a:lnTo>
                    <a:lnTo>
                      <a:pt x="3" y="10"/>
                    </a:lnTo>
                    <a:lnTo>
                      <a:pt x="4" y="10"/>
                    </a:lnTo>
                    <a:lnTo>
                      <a:pt x="6" y="10"/>
                    </a:lnTo>
                    <a:lnTo>
                      <a:pt x="7" y="12"/>
                    </a:lnTo>
                    <a:lnTo>
                      <a:pt x="9" y="12"/>
                    </a:lnTo>
                    <a:lnTo>
                      <a:pt x="11" y="12"/>
                    </a:lnTo>
                    <a:lnTo>
                      <a:pt x="11" y="13"/>
                    </a:lnTo>
                    <a:lnTo>
                      <a:pt x="12" y="13"/>
                    </a:lnTo>
                    <a:lnTo>
                      <a:pt x="14" y="13"/>
                    </a:lnTo>
                    <a:lnTo>
                      <a:pt x="15" y="14"/>
                    </a:lnTo>
                    <a:lnTo>
                      <a:pt x="17" y="14"/>
                    </a:lnTo>
                    <a:lnTo>
                      <a:pt x="17" y="15"/>
                    </a:lnTo>
                    <a:lnTo>
                      <a:pt x="19" y="15"/>
                    </a:lnTo>
                    <a:lnTo>
                      <a:pt x="20" y="15"/>
                    </a:lnTo>
                    <a:lnTo>
                      <a:pt x="20" y="17"/>
                    </a:lnTo>
                    <a:lnTo>
                      <a:pt x="22" y="17"/>
                    </a:lnTo>
                    <a:lnTo>
                      <a:pt x="24" y="17"/>
                    </a:lnTo>
                    <a:lnTo>
                      <a:pt x="24" y="18"/>
                    </a:lnTo>
                    <a:lnTo>
                      <a:pt x="32" y="17"/>
                    </a:lnTo>
                    <a:lnTo>
                      <a:pt x="24" y="18"/>
                    </a:lnTo>
                    <a:lnTo>
                      <a:pt x="28" y="19"/>
                    </a:lnTo>
                    <a:lnTo>
                      <a:pt x="32" y="17"/>
                    </a:lnTo>
                    <a:lnTo>
                      <a:pt x="24"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83" name="Freeform 109"/>
              <p:cNvSpPr>
                <a:spLocks/>
              </p:cNvSpPr>
              <p:nvPr/>
            </p:nvSpPr>
            <p:spPr bwMode="auto">
              <a:xfrm>
                <a:off x="1800" y="1029"/>
                <a:ext cx="21" cy="19"/>
              </a:xfrm>
              <a:custGeom>
                <a:avLst/>
                <a:gdLst/>
                <a:ahLst/>
                <a:cxnLst>
                  <a:cxn ang="0">
                    <a:pos x="9" y="0"/>
                  </a:cxn>
                  <a:cxn ang="0">
                    <a:pos x="9" y="1"/>
                  </a:cxn>
                  <a:cxn ang="0">
                    <a:pos x="0" y="9"/>
                  </a:cxn>
                  <a:cxn ang="0">
                    <a:pos x="9" y="18"/>
                  </a:cxn>
                  <a:cxn ang="0">
                    <a:pos x="20" y="9"/>
                  </a:cxn>
                  <a:cxn ang="0">
                    <a:pos x="9" y="0"/>
                  </a:cxn>
                </a:cxnLst>
                <a:rect l="0" t="0" r="r" b="b"/>
                <a:pathLst>
                  <a:path w="21" h="19">
                    <a:moveTo>
                      <a:pt x="9" y="0"/>
                    </a:moveTo>
                    <a:lnTo>
                      <a:pt x="9" y="1"/>
                    </a:lnTo>
                    <a:lnTo>
                      <a:pt x="0" y="9"/>
                    </a:lnTo>
                    <a:lnTo>
                      <a:pt x="9" y="18"/>
                    </a:lnTo>
                    <a:lnTo>
                      <a:pt x="20" y="9"/>
                    </a:lnTo>
                    <a:lnTo>
                      <a:pt x="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84" name="Freeform 110"/>
              <p:cNvSpPr>
                <a:spLocks/>
              </p:cNvSpPr>
              <p:nvPr/>
            </p:nvSpPr>
            <p:spPr bwMode="auto">
              <a:xfrm>
                <a:off x="1809" y="1027"/>
                <a:ext cx="19" cy="19"/>
              </a:xfrm>
              <a:custGeom>
                <a:avLst/>
                <a:gdLst/>
                <a:ahLst/>
                <a:cxnLst>
                  <a:cxn ang="0">
                    <a:pos x="18" y="4"/>
                  </a:cxn>
                  <a:cxn ang="0">
                    <a:pos x="16" y="2"/>
                  </a:cxn>
                  <a:cxn ang="0">
                    <a:pos x="13" y="2"/>
                  </a:cxn>
                  <a:cxn ang="0">
                    <a:pos x="13" y="0"/>
                  </a:cxn>
                  <a:cxn ang="0">
                    <a:pos x="12" y="0"/>
                  </a:cxn>
                  <a:cxn ang="0">
                    <a:pos x="9" y="0"/>
                  </a:cxn>
                  <a:cxn ang="0">
                    <a:pos x="8" y="0"/>
                  </a:cxn>
                  <a:cxn ang="0">
                    <a:pos x="6" y="0"/>
                  </a:cxn>
                  <a:cxn ang="0">
                    <a:pos x="3" y="0"/>
                  </a:cxn>
                  <a:cxn ang="0">
                    <a:pos x="1" y="2"/>
                  </a:cxn>
                  <a:cxn ang="0">
                    <a:pos x="0" y="2"/>
                  </a:cxn>
                  <a:cxn ang="0">
                    <a:pos x="9" y="18"/>
                  </a:cxn>
                  <a:cxn ang="0">
                    <a:pos x="8" y="18"/>
                  </a:cxn>
                  <a:cxn ang="0">
                    <a:pos x="18" y="4"/>
                  </a:cxn>
                </a:cxnLst>
                <a:rect l="0" t="0" r="r" b="b"/>
                <a:pathLst>
                  <a:path w="19" h="19">
                    <a:moveTo>
                      <a:pt x="18" y="4"/>
                    </a:moveTo>
                    <a:lnTo>
                      <a:pt x="16" y="2"/>
                    </a:lnTo>
                    <a:lnTo>
                      <a:pt x="13" y="2"/>
                    </a:lnTo>
                    <a:lnTo>
                      <a:pt x="13" y="0"/>
                    </a:lnTo>
                    <a:lnTo>
                      <a:pt x="12" y="0"/>
                    </a:lnTo>
                    <a:lnTo>
                      <a:pt x="9" y="0"/>
                    </a:lnTo>
                    <a:lnTo>
                      <a:pt x="8" y="0"/>
                    </a:lnTo>
                    <a:lnTo>
                      <a:pt x="6" y="0"/>
                    </a:lnTo>
                    <a:lnTo>
                      <a:pt x="3" y="0"/>
                    </a:lnTo>
                    <a:lnTo>
                      <a:pt x="1" y="2"/>
                    </a:lnTo>
                    <a:lnTo>
                      <a:pt x="0" y="2"/>
                    </a:lnTo>
                    <a:lnTo>
                      <a:pt x="9" y="18"/>
                    </a:lnTo>
                    <a:lnTo>
                      <a:pt x="8"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85" name="Freeform 111"/>
              <p:cNvSpPr>
                <a:spLocks/>
              </p:cNvSpPr>
              <p:nvPr/>
            </p:nvSpPr>
            <p:spPr bwMode="auto">
              <a:xfrm>
                <a:off x="1817" y="1031"/>
                <a:ext cx="25" cy="21"/>
              </a:xfrm>
              <a:custGeom>
                <a:avLst/>
                <a:gdLst/>
                <a:ahLst/>
                <a:cxnLst>
                  <a:cxn ang="0">
                    <a:pos x="24" y="14"/>
                  </a:cxn>
                  <a:cxn ang="0">
                    <a:pos x="8" y="0"/>
                  </a:cxn>
                  <a:cxn ang="0">
                    <a:pos x="0" y="6"/>
                  </a:cxn>
                  <a:cxn ang="0">
                    <a:pos x="16" y="20"/>
                  </a:cxn>
                  <a:cxn ang="0">
                    <a:pos x="24" y="14"/>
                  </a:cxn>
                </a:cxnLst>
                <a:rect l="0" t="0" r="r" b="b"/>
                <a:pathLst>
                  <a:path w="25" h="21">
                    <a:moveTo>
                      <a:pt x="24" y="14"/>
                    </a:moveTo>
                    <a:lnTo>
                      <a:pt x="8" y="0"/>
                    </a:lnTo>
                    <a:lnTo>
                      <a:pt x="0" y="6"/>
                    </a:lnTo>
                    <a:lnTo>
                      <a:pt x="16" y="20"/>
                    </a:lnTo>
                    <a:lnTo>
                      <a:pt x="24"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86" name="Freeform 112"/>
              <p:cNvSpPr>
                <a:spLocks/>
              </p:cNvSpPr>
              <p:nvPr/>
            </p:nvSpPr>
            <p:spPr bwMode="auto">
              <a:xfrm>
                <a:off x="1833" y="1043"/>
                <a:ext cx="19" cy="19"/>
              </a:xfrm>
              <a:custGeom>
                <a:avLst/>
                <a:gdLst/>
                <a:ahLst/>
                <a:cxnLst>
                  <a:cxn ang="0">
                    <a:pos x="12" y="18"/>
                  </a:cxn>
                  <a:cxn ang="0">
                    <a:pos x="12" y="16"/>
                  </a:cxn>
                  <a:cxn ang="0">
                    <a:pos x="16" y="16"/>
                  </a:cxn>
                  <a:cxn ang="0">
                    <a:pos x="16" y="13"/>
                  </a:cxn>
                  <a:cxn ang="0">
                    <a:pos x="18" y="13"/>
                  </a:cxn>
                  <a:cxn ang="0">
                    <a:pos x="18" y="11"/>
                  </a:cxn>
                  <a:cxn ang="0">
                    <a:pos x="18" y="10"/>
                  </a:cxn>
                  <a:cxn ang="0">
                    <a:pos x="18" y="7"/>
                  </a:cxn>
                  <a:cxn ang="0">
                    <a:pos x="18" y="6"/>
                  </a:cxn>
                  <a:cxn ang="0">
                    <a:pos x="18" y="3"/>
                  </a:cxn>
                  <a:cxn ang="0">
                    <a:pos x="16" y="3"/>
                  </a:cxn>
                  <a:cxn ang="0">
                    <a:pos x="16" y="1"/>
                  </a:cxn>
                  <a:cxn ang="0">
                    <a:pos x="12" y="1"/>
                  </a:cxn>
                  <a:cxn ang="0">
                    <a:pos x="12" y="0"/>
                  </a:cxn>
                  <a:cxn ang="0">
                    <a:pos x="0" y="10"/>
                  </a:cxn>
                  <a:cxn ang="0">
                    <a:pos x="0" y="7"/>
                  </a:cxn>
                  <a:cxn ang="0">
                    <a:pos x="12" y="18"/>
                  </a:cxn>
                </a:cxnLst>
                <a:rect l="0" t="0" r="r" b="b"/>
                <a:pathLst>
                  <a:path w="19" h="19">
                    <a:moveTo>
                      <a:pt x="12" y="18"/>
                    </a:moveTo>
                    <a:lnTo>
                      <a:pt x="12" y="16"/>
                    </a:lnTo>
                    <a:lnTo>
                      <a:pt x="16" y="16"/>
                    </a:lnTo>
                    <a:lnTo>
                      <a:pt x="16" y="13"/>
                    </a:lnTo>
                    <a:lnTo>
                      <a:pt x="18" y="13"/>
                    </a:lnTo>
                    <a:lnTo>
                      <a:pt x="18" y="11"/>
                    </a:lnTo>
                    <a:lnTo>
                      <a:pt x="18" y="10"/>
                    </a:lnTo>
                    <a:lnTo>
                      <a:pt x="18" y="7"/>
                    </a:lnTo>
                    <a:lnTo>
                      <a:pt x="18" y="6"/>
                    </a:lnTo>
                    <a:lnTo>
                      <a:pt x="18" y="3"/>
                    </a:lnTo>
                    <a:lnTo>
                      <a:pt x="16" y="3"/>
                    </a:lnTo>
                    <a:lnTo>
                      <a:pt x="16" y="1"/>
                    </a:lnTo>
                    <a:lnTo>
                      <a:pt x="12" y="1"/>
                    </a:lnTo>
                    <a:lnTo>
                      <a:pt x="12" y="0"/>
                    </a:lnTo>
                    <a:lnTo>
                      <a:pt x="0" y="10"/>
                    </a:lnTo>
                    <a:lnTo>
                      <a:pt x="0"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87" name="Freeform 113"/>
              <p:cNvSpPr>
                <a:spLocks/>
              </p:cNvSpPr>
              <p:nvPr/>
            </p:nvSpPr>
            <p:spPr bwMode="auto">
              <a:xfrm>
                <a:off x="1822" y="1049"/>
                <a:ext cx="20" cy="19"/>
              </a:xfrm>
              <a:custGeom>
                <a:avLst/>
                <a:gdLst/>
                <a:ahLst/>
                <a:cxnLst>
                  <a:cxn ang="0">
                    <a:pos x="10" y="11"/>
                  </a:cxn>
                  <a:cxn ang="0">
                    <a:pos x="10" y="18"/>
                  </a:cxn>
                  <a:cxn ang="0">
                    <a:pos x="19" y="8"/>
                  </a:cxn>
                  <a:cxn ang="0">
                    <a:pos x="10" y="0"/>
                  </a:cxn>
                  <a:cxn ang="0">
                    <a:pos x="3" y="8"/>
                  </a:cxn>
                  <a:cxn ang="0">
                    <a:pos x="1" y="18"/>
                  </a:cxn>
                  <a:cxn ang="0">
                    <a:pos x="3" y="8"/>
                  </a:cxn>
                  <a:cxn ang="0">
                    <a:pos x="0" y="12"/>
                  </a:cxn>
                  <a:cxn ang="0">
                    <a:pos x="1" y="18"/>
                  </a:cxn>
                  <a:cxn ang="0">
                    <a:pos x="10" y="11"/>
                  </a:cxn>
                </a:cxnLst>
                <a:rect l="0" t="0" r="r" b="b"/>
                <a:pathLst>
                  <a:path w="20" h="19">
                    <a:moveTo>
                      <a:pt x="10" y="11"/>
                    </a:moveTo>
                    <a:lnTo>
                      <a:pt x="10" y="18"/>
                    </a:lnTo>
                    <a:lnTo>
                      <a:pt x="19" y="8"/>
                    </a:lnTo>
                    <a:lnTo>
                      <a:pt x="10" y="0"/>
                    </a:lnTo>
                    <a:lnTo>
                      <a:pt x="3" y="8"/>
                    </a:lnTo>
                    <a:lnTo>
                      <a:pt x="1" y="18"/>
                    </a:lnTo>
                    <a:lnTo>
                      <a:pt x="3" y="8"/>
                    </a:lnTo>
                    <a:lnTo>
                      <a:pt x="0" y="12"/>
                    </a:lnTo>
                    <a:lnTo>
                      <a:pt x="1" y="18"/>
                    </a:lnTo>
                    <a:lnTo>
                      <a:pt x="10"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88" name="Freeform 114"/>
              <p:cNvSpPr>
                <a:spLocks/>
              </p:cNvSpPr>
              <p:nvPr/>
            </p:nvSpPr>
            <p:spPr bwMode="auto">
              <a:xfrm>
                <a:off x="1824" y="1058"/>
                <a:ext cx="25" cy="30"/>
              </a:xfrm>
              <a:custGeom>
                <a:avLst/>
                <a:gdLst/>
                <a:ahLst/>
                <a:cxnLst>
                  <a:cxn ang="0">
                    <a:pos x="16" y="19"/>
                  </a:cxn>
                  <a:cxn ang="0">
                    <a:pos x="24" y="23"/>
                  </a:cxn>
                  <a:cxn ang="0">
                    <a:pos x="22" y="22"/>
                  </a:cxn>
                  <a:cxn ang="0">
                    <a:pos x="22" y="20"/>
                  </a:cxn>
                  <a:cxn ang="0">
                    <a:pos x="22" y="19"/>
                  </a:cxn>
                  <a:cxn ang="0">
                    <a:pos x="22" y="18"/>
                  </a:cxn>
                  <a:cxn ang="0">
                    <a:pos x="20" y="16"/>
                  </a:cxn>
                  <a:cxn ang="0">
                    <a:pos x="20" y="16"/>
                  </a:cxn>
                  <a:cxn ang="0">
                    <a:pos x="20" y="14"/>
                  </a:cxn>
                  <a:cxn ang="0">
                    <a:pos x="18" y="13"/>
                  </a:cxn>
                  <a:cxn ang="0">
                    <a:pos x="18" y="12"/>
                  </a:cxn>
                  <a:cxn ang="0">
                    <a:pos x="16" y="10"/>
                  </a:cxn>
                  <a:cxn ang="0">
                    <a:pos x="16" y="9"/>
                  </a:cxn>
                  <a:cxn ang="0">
                    <a:pos x="16" y="7"/>
                  </a:cxn>
                  <a:cxn ang="0">
                    <a:pos x="15" y="7"/>
                  </a:cxn>
                  <a:cxn ang="0">
                    <a:pos x="15" y="6"/>
                  </a:cxn>
                  <a:cxn ang="0">
                    <a:pos x="15" y="4"/>
                  </a:cxn>
                  <a:cxn ang="0">
                    <a:pos x="13" y="4"/>
                  </a:cxn>
                  <a:cxn ang="0">
                    <a:pos x="13" y="3"/>
                  </a:cxn>
                  <a:cxn ang="0">
                    <a:pos x="13" y="2"/>
                  </a:cxn>
                  <a:cxn ang="0">
                    <a:pos x="12" y="2"/>
                  </a:cxn>
                  <a:cxn ang="0">
                    <a:pos x="12" y="1"/>
                  </a:cxn>
                  <a:cxn ang="0">
                    <a:pos x="10" y="0"/>
                  </a:cxn>
                  <a:cxn ang="0">
                    <a:pos x="0" y="4"/>
                  </a:cxn>
                  <a:cxn ang="0">
                    <a:pos x="1" y="6"/>
                  </a:cxn>
                  <a:cxn ang="0">
                    <a:pos x="1" y="7"/>
                  </a:cxn>
                  <a:cxn ang="0">
                    <a:pos x="3" y="7"/>
                  </a:cxn>
                  <a:cxn ang="0">
                    <a:pos x="3" y="9"/>
                  </a:cxn>
                  <a:cxn ang="0">
                    <a:pos x="4" y="10"/>
                  </a:cxn>
                  <a:cxn ang="0">
                    <a:pos x="4" y="12"/>
                  </a:cxn>
                  <a:cxn ang="0">
                    <a:pos x="6" y="13"/>
                  </a:cxn>
                  <a:cxn ang="0">
                    <a:pos x="6" y="14"/>
                  </a:cxn>
                  <a:cxn ang="0">
                    <a:pos x="6" y="16"/>
                  </a:cxn>
                  <a:cxn ang="0">
                    <a:pos x="8" y="16"/>
                  </a:cxn>
                  <a:cxn ang="0">
                    <a:pos x="8" y="16"/>
                  </a:cxn>
                  <a:cxn ang="0">
                    <a:pos x="8" y="18"/>
                  </a:cxn>
                  <a:cxn ang="0">
                    <a:pos x="8" y="19"/>
                  </a:cxn>
                  <a:cxn ang="0">
                    <a:pos x="10" y="19"/>
                  </a:cxn>
                  <a:cxn ang="0">
                    <a:pos x="10" y="20"/>
                  </a:cxn>
                  <a:cxn ang="0">
                    <a:pos x="10" y="22"/>
                  </a:cxn>
                  <a:cxn ang="0">
                    <a:pos x="10" y="23"/>
                  </a:cxn>
                  <a:cxn ang="0">
                    <a:pos x="12" y="25"/>
                  </a:cxn>
                  <a:cxn ang="0">
                    <a:pos x="16" y="29"/>
                  </a:cxn>
                  <a:cxn ang="0">
                    <a:pos x="12" y="25"/>
                  </a:cxn>
                  <a:cxn ang="0">
                    <a:pos x="12" y="29"/>
                  </a:cxn>
                  <a:cxn ang="0">
                    <a:pos x="16" y="29"/>
                  </a:cxn>
                  <a:cxn ang="0">
                    <a:pos x="16" y="19"/>
                  </a:cxn>
                </a:cxnLst>
                <a:rect l="0" t="0" r="r" b="b"/>
                <a:pathLst>
                  <a:path w="25" h="30">
                    <a:moveTo>
                      <a:pt x="16" y="19"/>
                    </a:moveTo>
                    <a:lnTo>
                      <a:pt x="24" y="23"/>
                    </a:lnTo>
                    <a:lnTo>
                      <a:pt x="22" y="22"/>
                    </a:lnTo>
                    <a:lnTo>
                      <a:pt x="22" y="20"/>
                    </a:lnTo>
                    <a:lnTo>
                      <a:pt x="22" y="19"/>
                    </a:lnTo>
                    <a:lnTo>
                      <a:pt x="22" y="18"/>
                    </a:lnTo>
                    <a:lnTo>
                      <a:pt x="20" y="16"/>
                    </a:lnTo>
                    <a:lnTo>
                      <a:pt x="20" y="16"/>
                    </a:lnTo>
                    <a:lnTo>
                      <a:pt x="20" y="14"/>
                    </a:lnTo>
                    <a:lnTo>
                      <a:pt x="18" y="13"/>
                    </a:lnTo>
                    <a:lnTo>
                      <a:pt x="18" y="12"/>
                    </a:lnTo>
                    <a:lnTo>
                      <a:pt x="16" y="10"/>
                    </a:lnTo>
                    <a:lnTo>
                      <a:pt x="16" y="9"/>
                    </a:lnTo>
                    <a:lnTo>
                      <a:pt x="16" y="7"/>
                    </a:lnTo>
                    <a:lnTo>
                      <a:pt x="15" y="7"/>
                    </a:lnTo>
                    <a:lnTo>
                      <a:pt x="15" y="6"/>
                    </a:lnTo>
                    <a:lnTo>
                      <a:pt x="15" y="4"/>
                    </a:lnTo>
                    <a:lnTo>
                      <a:pt x="13" y="4"/>
                    </a:lnTo>
                    <a:lnTo>
                      <a:pt x="13" y="3"/>
                    </a:lnTo>
                    <a:lnTo>
                      <a:pt x="13" y="2"/>
                    </a:lnTo>
                    <a:lnTo>
                      <a:pt x="12" y="2"/>
                    </a:lnTo>
                    <a:lnTo>
                      <a:pt x="12" y="1"/>
                    </a:lnTo>
                    <a:lnTo>
                      <a:pt x="10" y="0"/>
                    </a:lnTo>
                    <a:lnTo>
                      <a:pt x="0" y="4"/>
                    </a:lnTo>
                    <a:lnTo>
                      <a:pt x="1" y="6"/>
                    </a:lnTo>
                    <a:lnTo>
                      <a:pt x="1" y="7"/>
                    </a:lnTo>
                    <a:lnTo>
                      <a:pt x="3" y="7"/>
                    </a:lnTo>
                    <a:lnTo>
                      <a:pt x="3" y="9"/>
                    </a:lnTo>
                    <a:lnTo>
                      <a:pt x="4" y="10"/>
                    </a:lnTo>
                    <a:lnTo>
                      <a:pt x="4" y="12"/>
                    </a:lnTo>
                    <a:lnTo>
                      <a:pt x="6" y="13"/>
                    </a:lnTo>
                    <a:lnTo>
                      <a:pt x="6" y="14"/>
                    </a:lnTo>
                    <a:lnTo>
                      <a:pt x="6" y="16"/>
                    </a:lnTo>
                    <a:lnTo>
                      <a:pt x="8" y="16"/>
                    </a:lnTo>
                    <a:lnTo>
                      <a:pt x="8" y="16"/>
                    </a:lnTo>
                    <a:lnTo>
                      <a:pt x="8" y="18"/>
                    </a:lnTo>
                    <a:lnTo>
                      <a:pt x="8" y="19"/>
                    </a:lnTo>
                    <a:lnTo>
                      <a:pt x="10" y="19"/>
                    </a:lnTo>
                    <a:lnTo>
                      <a:pt x="10" y="20"/>
                    </a:lnTo>
                    <a:lnTo>
                      <a:pt x="10" y="22"/>
                    </a:lnTo>
                    <a:lnTo>
                      <a:pt x="10" y="23"/>
                    </a:lnTo>
                    <a:lnTo>
                      <a:pt x="12" y="25"/>
                    </a:lnTo>
                    <a:lnTo>
                      <a:pt x="16" y="29"/>
                    </a:lnTo>
                    <a:lnTo>
                      <a:pt x="12" y="25"/>
                    </a:lnTo>
                    <a:lnTo>
                      <a:pt x="12" y="29"/>
                    </a:lnTo>
                    <a:lnTo>
                      <a:pt x="16" y="29"/>
                    </a:lnTo>
                    <a:lnTo>
                      <a:pt x="16" y="1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89" name="Freeform 115"/>
              <p:cNvSpPr>
                <a:spLocks/>
              </p:cNvSpPr>
              <p:nvPr/>
            </p:nvSpPr>
            <p:spPr bwMode="auto">
              <a:xfrm>
                <a:off x="1841" y="1077"/>
                <a:ext cx="20" cy="19"/>
              </a:xfrm>
              <a:custGeom>
                <a:avLst/>
                <a:gdLst/>
                <a:ahLst/>
                <a:cxnLst>
                  <a:cxn ang="0">
                    <a:pos x="19" y="0"/>
                  </a:cxn>
                  <a:cxn ang="0">
                    <a:pos x="0" y="0"/>
                  </a:cxn>
                  <a:cxn ang="0">
                    <a:pos x="0" y="18"/>
                  </a:cxn>
                  <a:cxn ang="0">
                    <a:pos x="19" y="18"/>
                  </a:cxn>
                  <a:cxn ang="0">
                    <a:pos x="19" y="0"/>
                  </a:cxn>
                </a:cxnLst>
                <a:rect l="0" t="0" r="r" b="b"/>
                <a:pathLst>
                  <a:path w="20" h="19">
                    <a:moveTo>
                      <a:pt x="19" y="0"/>
                    </a:moveTo>
                    <a:lnTo>
                      <a:pt x="0" y="0"/>
                    </a:lnTo>
                    <a:lnTo>
                      <a:pt x="0" y="18"/>
                    </a:lnTo>
                    <a:lnTo>
                      <a:pt x="19" y="18"/>
                    </a:lnTo>
                    <a:lnTo>
                      <a:pt x="1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90" name="Freeform 116"/>
              <p:cNvSpPr>
                <a:spLocks/>
              </p:cNvSpPr>
              <p:nvPr/>
            </p:nvSpPr>
            <p:spPr bwMode="auto">
              <a:xfrm>
                <a:off x="1852" y="1077"/>
                <a:ext cx="19" cy="19"/>
              </a:xfrm>
              <a:custGeom>
                <a:avLst/>
                <a:gdLst/>
                <a:ahLst/>
                <a:cxnLst>
                  <a:cxn ang="0">
                    <a:pos x="18" y="16"/>
                  </a:cxn>
                  <a:cxn ang="0">
                    <a:pos x="18" y="12"/>
                  </a:cxn>
                  <a:cxn ang="0">
                    <a:pos x="18" y="9"/>
                  </a:cxn>
                  <a:cxn ang="0">
                    <a:pos x="16" y="9"/>
                  </a:cxn>
                  <a:cxn ang="0">
                    <a:pos x="16" y="7"/>
                  </a:cxn>
                  <a:cxn ang="0">
                    <a:pos x="16" y="4"/>
                  </a:cxn>
                  <a:cxn ang="0">
                    <a:pos x="12" y="4"/>
                  </a:cxn>
                  <a:cxn ang="0">
                    <a:pos x="12" y="1"/>
                  </a:cxn>
                  <a:cxn ang="0">
                    <a:pos x="10" y="1"/>
                  </a:cxn>
                  <a:cxn ang="0">
                    <a:pos x="7" y="0"/>
                  </a:cxn>
                  <a:cxn ang="0">
                    <a:pos x="5" y="0"/>
                  </a:cxn>
                  <a:cxn ang="0">
                    <a:pos x="2" y="0"/>
                  </a:cxn>
                  <a:cxn ang="0">
                    <a:pos x="2" y="18"/>
                  </a:cxn>
                  <a:cxn ang="0">
                    <a:pos x="0" y="18"/>
                  </a:cxn>
                  <a:cxn ang="0">
                    <a:pos x="0" y="16"/>
                  </a:cxn>
                  <a:cxn ang="0">
                    <a:pos x="18" y="16"/>
                  </a:cxn>
                </a:cxnLst>
                <a:rect l="0" t="0" r="r" b="b"/>
                <a:pathLst>
                  <a:path w="19" h="19">
                    <a:moveTo>
                      <a:pt x="18" y="16"/>
                    </a:moveTo>
                    <a:lnTo>
                      <a:pt x="18" y="12"/>
                    </a:lnTo>
                    <a:lnTo>
                      <a:pt x="18" y="9"/>
                    </a:lnTo>
                    <a:lnTo>
                      <a:pt x="16" y="9"/>
                    </a:lnTo>
                    <a:lnTo>
                      <a:pt x="16" y="7"/>
                    </a:lnTo>
                    <a:lnTo>
                      <a:pt x="16" y="4"/>
                    </a:lnTo>
                    <a:lnTo>
                      <a:pt x="12" y="4"/>
                    </a:lnTo>
                    <a:lnTo>
                      <a:pt x="12" y="1"/>
                    </a:lnTo>
                    <a:lnTo>
                      <a:pt x="10" y="1"/>
                    </a:lnTo>
                    <a:lnTo>
                      <a:pt x="7" y="0"/>
                    </a:lnTo>
                    <a:lnTo>
                      <a:pt x="5" y="0"/>
                    </a:lnTo>
                    <a:lnTo>
                      <a:pt x="2" y="0"/>
                    </a:lnTo>
                    <a:lnTo>
                      <a:pt x="2" y="18"/>
                    </a:lnTo>
                    <a:lnTo>
                      <a:pt x="0" y="18"/>
                    </a:lnTo>
                    <a:lnTo>
                      <a:pt x="0" y="16"/>
                    </a:lnTo>
                    <a:lnTo>
                      <a:pt x="18"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91" name="Freeform 117"/>
              <p:cNvSpPr>
                <a:spLocks/>
              </p:cNvSpPr>
              <p:nvPr/>
            </p:nvSpPr>
            <p:spPr bwMode="auto">
              <a:xfrm>
                <a:off x="1852" y="1086"/>
                <a:ext cx="19" cy="20"/>
              </a:xfrm>
              <a:custGeom>
                <a:avLst/>
                <a:gdLst/>
                <a:ahLst/>
                <a:cxnLst>
                  <a:cxn ang="0">
                    <a:pos x="18" y="19"/>
                  </a:cxn>
                  <a:cxn ang="0">
                    <a:pos x="18" y="0"/>
                  </a:cxn>
                  <a:cxn ang="0">
                    <a:pos x="0" y="0"/>
                  </a:cxn>
                  <a:cxn ang="0">
                    <a:pos x="0" y="19"/>
                  </a:cxn>
                  <a:cxn ang="0">
                    <a:pos x="18" y="19"/>
                  </a:cxn>
                </a:cxnLst>
                <a:rect l="0" t="0" r="r" b="b"/>
                <a:pathLst>
                  <a:path w="19" h="20">
                    <a:moveTo>
                      <a:pt x="18" y="19"/>
                    </a:moveTo>
                    <a:lnTo>
                      <a:pt x="18" y="0"/>
                    </a:lnTo>
                    <a:lnTo>
                      <a:pt x="0" y="0"/>
                    </a:lnTo>
                    <a:lnTo>
                      <a:pt x="0" y="19"/>
                    </a:lnTo>
                    <a:lnTo>
                      <a:pt x="18" y="1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92" name="Freeform 118"/>
              <p:cNvSpPr>
                <a:spLocks/>
              </p:cNvSpPr>
              <p:nvPr/>
            </p:nvSpPr>
            <p:spPr bwMode="auto">
              <a:xfrm>
                <a:off x="1852" y="1102"/>
                <a:ext cx="19" cy="19"/>
              </a:xfrm>
              <a:custGeom>
                <a:avLst/>
                <a:gdLst/>
                <a:ahLst/>
                <a:cxnLst>
                  <a:cxn ang="0">
                    <a:pos x="2" y="18"/>
                  </a:cxn>
                  <a:cxn ang="0">
                    <a:pos x="5" y="18"/>
                  </a:cxn>
                  <a:cxn ang="0">
                    <a:pos x="7" y="18"/>
                  </a:cxn>
                  <a:cxn ang="0">
                    <a:pos x="10" y="16"/>
                  </a:cxn>
                  <a:cxn ang="0">
                    <a:pos x="12" y="16"/>
                  </a:cxn>
                  <a:cxn ang="0">
                    <a:pos x="12" y="13"/>
                  </a:cxn>
                  <a:cxn ang="0">
                    <a:pos x="16" y="13"/>
                  </a:cxn>
                  <a:cxn ang="0">
                    <a:pos x="16" y="9"/>
                  </a:cxn>
                  <a:cxn ang="0">
                    <a:pos x="16" y="8"/>
                  </a:cxn>
                  <a:cxn ang="0">
                    <a:pos x="18" y="8"/>
                  </a:cxn>
                  <a:cxn ang="0">
                    <a:pos x="18" y="4"/>
                  </a:cxn>
                  <a:cxn ang="0">
                    <a:pos x="18" y="2"/>
                  </a:cxn>
                  <a:cxn ang="0">
                    <a:pos x="0" y="2"/>
                  </a:cxn>
                  <a:cxn ang="0">
                    <a:pos x="0" y="0"/>
                  </a:cxn>
                  <a:cxn ang="0">
                    <a:pos x="2" y="0"/>
                  </a:cxn>
                  <a:cxn ang="0">
                    <a:pos x="2" y="18"/>
                  </a:cxn>
                </a:cxnLst>
                <a:rect l="0" t="0" r="r" b="b"/>
                <a:pathLst>
                  <a:path w="19" h="19">
                    <a:moveTo>
                      <a:pt x="2" y="18"/>
                    </a:moveTo>
                    <a:lnTo>
                      <a:pt x="5" y="18"/>
                    </a:lnTo>
                    <a:lnTo>
                      <a:pt x="7" y="18"/>
                    </a:lnTo>
                    <a:lnTo>
                      <a:pt x="10" y="16"/>
                    </a:lnTo>
                    <a:lnTo>
                      <a:pt x="12" y="16"/>
                    </a:lnTo>
                    <a:lnTo>
                      <a:pt x="12" y="13"/>
                    </a:lnTo>
                    <a:lnTo>
                      <a:pt x="16" y="13"/>
                    </a:lnTo>
                    <a:lnTo>
                      <a:pt x="16" y="9"/>
                    </a:lnTo>
                    <a:lnTo>
                      <a:pt x="16" y="8"/>
                    </a:lnTo>
                    <a:lnTo>
                      <a:pt x="18" y="8"/>
                    </a:lnTo>
                    <a:lnTo>
                      <a:pt x="18" y="4"/>
                    </a:lnTo>
                    <a:lnTo>
                      <a:pt x="18" y="2"/>
                    </a:lnTo>
                    <a:lnTo>
                      <a:pt x="0" y="2"/>
                    </a:lnTo>
                    <a:lnTo>
                      <a:pt x="0" y="0"/>
                    </a:lnTo>
                    <a:lnTo>
                      <a:pt x="2" y="0"/>
                    </a:lnTo>
                    <a:lnTo>
                      <a:pt x="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93" name="Freeform 119"/>
              <p:cNvSpPr>
                <a:spLocks/>
              </p:cNvSpPr>
              <p:nvPr/>
            </p:nvSpPr>
            <p:spPr bwMode="auto">
              <a:xfrm>
                <a:off x="1835" y="1102"/>
                <a:ext cx="19" cy="19"/>
              </a:xfrm>
              <a:custGeom>
                <a:avLst/>
                <a:gdLst/>
                <a:ahLst/>
                <a:cxnLst>
                  <a:cxn ang="0">
                    <a:pos x="11" y="9"/>
                  </a:cxn>
                  <a:cxn ang="0">
                    <a:pos x="4" y="18"/>
                  </a:cxn>
                  <a:cxn ang="0">
                    <a:pos x="18" y="18"/>
                  </a:cxn>
                  <a:cxn ang="0">
                    <a:pos x="18" y="0"/>
                  </a:cxn>
                  <a:cxn ang="0">
                    <a:pos x="4" y="0"/>
                  </a:cxn>
                  <a:cxn ang="0">
                    <a:pos x="0" y="8"/>
                  </a:cxn>
                  <a:cxn ang="0">
                    <a:pos x="4" y="0"/>
                  </a:cxn>
                  <a:cxn ang="0">
                    <a:pos x="0" y="0"/>
                  </a:cxn>
                  <a:cxn ang="0">
                    <a:pos x="0" y="8"/>
                  </a:cxn>
                  <a:cxn ang="0">
                    <a:pos x="11" y="9"/>
                  </a:cxn>
                </a:cxnLst>
                <a:rect l="0" t="0" r="r" b="b"/>
                <a:pathLst>
                  <a:path w="19" h="19">
                    <a:moveTo>
                      <a:pt x="11" y="9"/>
                    </a:moveTo>
                    <a:lnTo>
                      <a:pt x="4" y="18"/>
                    </a:lnTo>
                    <a:lnTo>
                      <a:pt x="18" y="18"/>
                    </a:lnTo>
                    <a:lnTo>
                      <a:pt x="18" y="0"/>
                    </a:lnTo>
                    <a:lnTo>
                      <a:pt x="4" y="0"/>
                    </a:lnTo>
                    <a:lnTo>
                      <a:pt x="0" y="8"/>
                    </a:lnTo>
                    <a:lnTo>
                      <a:pt x="4" y="0"/>
                    </a:lnTo>
                    <a:lnTo>
                      <a:pt x="0" y="0"/>
                    </a:lnTo>
                    <a:lnTo>
                      <a:pt x="0" y="8"/>
                    </a:lnTo>
                    <a:lnTo>
                      <a:pt x="11"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94" name="Freeform 120"/>
              <p:cNvSpPr>
                <a:spLocks/>
              </p:cNvSpPr>
              <p:nvPr/>
            </p:nvSpPr>
            <p:spPr bwMode="auto">
              <a:xfrm>
                <a:off x="1822" y="1108"/>
                <a:ext cx="27" cy="26"/>
              </a:xfrm>
              <a:custGeom>
                <a:avLst/>
                <a:gdLst/>
                <a:ahLst/>
                <a:cxnLst>
                  <a:cxn ang="0">
                    <a:pos x="11" y="18"/>
                  </a:cxn>
                  <a:cxn ang="0">
                    <a:pos x="11" y="24"/>
                  </a:cxn>
                  <a:cxn ang="0">
                    <a:pos x="13" y="22"/>
                  </a:cxn>
                  <a:cxn ang="0">
                    <a:pos x="13" y="21"/>
                  </a:cxn>
                  <a:cxn ang="0">
                    <a:pos x="15" y="21"/>
                  </a:cxn>
                  <a:cxn ang="0">
                    <a:pos x="15" y="20"/>
                  </a:cxn>
                  <a:cxn ang="0">
                    <a:pos x="15" y="18"/>
                  </a:cxn>
                  <a:cxn ang="0">
                    <a:pos x="17" y="18"/>
                  </a:cxn>
                  <a:cxn ang="0">
                    <a:pos x="17" y="17"/>
                  </a:cxn>
                  <a:cxn ang="0">
                    <a:pos x="17" y="16"/>
                  </a:cxn>
                  <a:cxn ang="0">
                    <a:pos x="19" y="16"/>
                  </a:cxn>
                  <a:cxn ang="0">
                    <a:pos x="19" y="15"/>
                  </a:cxn>
                  <a:cxn ang="0">
                    <a:pos x="19" y="13"/>
                  </a:cxn>
                  <a:cxn ang="0">
                    <a:pos x="20" y="13"/>
                  </a:cxn>
                  <a:cxn ang="0">
                    <a:pos x="20" y="11"/>
                  </a:cxn>
                  <a:cxn ang="0">
                    <a:pos x="22" y="10"/>
                  </a:cxn>
                  <a:cxn ang="0">
                    <a:pos x="22" y="8"/>
                  </a:cxn>
                  <a:cxn ang="0">
                    <a:pos x="22" y="7"/>
                  </a:cxn>
                  <a:cxn ang="0">
                    <a:pos x="24" y="6"/>
                  </a:cxn>
                  <a:cxn ang="0">
                    <a:pos x="24" y="4"/>
                  </a:cxn>
                  <a:cxn ang="0">
                    <a:pos x="24" y="3"/>
                  </a:cxn>
                  <a:cxn ang="0">
                    <a:pos x="24" y="2"/>
                  </a:cxn>
                  <a:cxn ang="0">
                    <a:pos x="26" y="0"/>
                  </a:cxn>
                  <a:cxn ang="0">
                    <a:pos x="13" y="0"/>
                  </a:cxn>
                  <a:cxn ang="0">
                    <a:pos x="11" y="0"/>
                  </a:cxn>
                  <a:cxn ang="0">
                    <a:pos x="11" y="2"/>
                  </a:cxn>
                  <a:cxn ang="0">
                    <a:pos x="11" y="3"/>
                  </a:cxn>
                  <a:cxn ang="0">
                    <a:pos x="11" y="4"/>
                  </a:cxn>
                  <a:cxn ang="0">
                    <a:pos x="10" y="4"/>
                  </a:cxn>
                  <a:cxn ang="0">
                    <a:pos x="10" y="6"/>
                  </a:cxn>
                  <a:cxn ang="0">
                    <a:pos x="10" y="7"/>
                  </a:cxn>
                  <a:cxn ang="0">
                    <a:pos x="10" y="8"/>
                  </a:cxn>
                  <a:cxn ang="0">
                    <a:pos x="7" y="8"/>
                  </a:cxn>
                  <a:cxn ang="0">
                    <a:pos x="7" y="10"/>
                  </a:cxn>
                  <a:cxn ang="0">
                    <a:pos x="7" y="11"/>
                  </a:cxn>
                  <a:cxn ang="0">
                    <a:pos x="7" y="13"/>
                  </a:cxn>
                  <a:cxn ang="0">
                    <a:pos x="7" y="13"/>
                  </a:cxn>
                  <a:cxn ang="0">
                    <a:pos x="5" y="15"/>
                  </a:cxn>
                  <a:cxn ang="0">
                    <a:pos x="5" y="16"/>
                  </a:cxn>
                  <a:cxn ang="0">
                    <a:pos x="3" y="16"/>
                  </a:cxn>
                  <a:cxn ang="0">
                    <a:pos x="3" y="17"/>
                  </a:cxn>
                  <a:cxn ang="0">
                    <a:pos x="1" y="18"/>
                  </a:cxn>
                  <a:cxn ang="0">
                    <a:pos x="3" y="25"/>
                  </a:cxn>
                  <a:cxn ang="0">
                    <a:pos x="1" y="18"/>
                  </a:cxn>
                  <a:cxn ang="0">
                    <a:pos x="0" y="22"/>
                  </a:cxn>
                  <a:cxn ang="0">
                    <a:pos x="3" y="25"/>
                  </a:cxn>
                  <a:cxn ang="0">
                    <a:pos x="11" y="18"/>
                  </a:cxn>
                </a:cxnLst>
                <a:rect l="0" t="0" r="r" b="b"/>
                <a:pathLst>
                  <a:path w="27" h="26">
                    <a:moveTo>
                      <a:pt x="11" y="18"/>
                    </a:moveTo>
                    <a:lnTo>
                      <a:pt x="11" y="24"/>
                    </a:lnTo>
                    <a:lnTo>
                      <a:pt x="13" y="22"/>
                    </a:lnTo>
                    <a:lnTo>
                      <a:pt x="13" y="21"/>
                    </a:lnTo>
                    <a:lnTo>
                      <a:pt x="15" y="21"/>
                    </a:lnTo>
                    <a:lnTo>
                      <a:pt x="15" y="20"/>
                    </a:lnTo>
                    <a:lnTo>
                      <a:pt x="15" y="18"/>
                    </a:lnTo>
                    <a:lnTo>
                      <a:pt x="17" y="18"/>
                    </a:lnTo>
                    <a:lnTo>
                      <a:pt x="17" y="17"/>
                    </a:lnTo>
                    <a:lnTo>
                      <a:pt x="17" y="16"/>
                    </a:lnTo>
                    <a:lnTo>
                      <a:pt x="19" y="16"/>
                    </a:lnTo>
                    <a:lnTo>
                      <a:pt x="19" y="15"/>
                    </a:lnTo>
                    <a:lnTo>
                      <a:pt x="19" y="13"/>
                    </a:lnTo>
                    <a:lnTo>
                      <a:pt x="20" y="13"/>
                    </a:lnTo>
                    <a:lnTo>
                      <a:pt x="20" y="11"/>
                    </a:lnTo>
                    <a:lnTo>
                      <a:pt x="22" y="10"/>
                    </a:lnTo>
                    <a:lnTo>
                      <a:pt x="22" y="8"/>
                    </a:lnTo>
                    <a:lnTo>
                      <a:pt x="22" y="7"/>
                    </a:lnTo>
                    <a:lnTo>
                      <a:pt x="24" y="6"/>
                    </a:lnTo>
                    <a:lnTo>
                      <a:pt x="24" y="4"/>
                    </a:lnTo>
                    <a:lnTo>
                      <a:pt x="24" y="3"/>
                    </a:lnTo>
                    <a:lnTo>
                      <a:pt x="24" y="2"/>
                    </a:lnTo>
                    <a:lnTo>
                      <a:pt x="26" y="0"/>
                    </a:lnTo>
                    <a:lnTo>
                      <a:pt x="13" y="0"/>
                    </a:lnTo>
                    <a:lnTo>
                      <a:pt x="11" y="0"/>
                    </a:lnTo>
                    <a:lnTo>
                      <a:pt x="11" y="2"/>
                    </a:lnTo>
                    <a:lnTo>
                      <a:pt x="11" y="3"/>
                    </a:lnTo>
                    <a:lnTo>
                      <a:pt x="11" y="4"/>
                    </a:lnTo>
                    <a:lnTo>
                      <a:pt x="10" y="4"/>
                    </a:lnTo>
                    <a:lnTo>
                      <a:pt x="10" y="6"/>
                    </a:lnTo>
                    <a:lnTo>
                      <a:pt x="10" y="7"/>
                    </a:lnTo>
                    <a:lnTo>
                      <a:pt x="10" y="8"/>
                    </a:lnTo>
                    <a:lnTo>
                      <a:pt x="7" y="8"/>
                    </a:lnTo>
                    <a:lnTo>
                      <a:pt x="7" y="10"/>
                    </a:lnTo>
                    <a:lnTo>
                      <a:pt x="7" y="11"/>
                    </a:lnTo>
                    <a:lnTo>
                      <a:pt x="7" y="13"/>
                    </a:lnTo>
                    <a:lnTo>
                      <a:pt x="7" y="13"/>
                    </a:lnTo>
                    <a:lnTo>
                      <a:pt x="5" y="15"/>
                    </a:lnTo>
                    <a:lnTo>
                      <a:pt x="5" y="16"/>
                    </a:lnTo>
                    <a:lnTo>
                      <a:pt x="3" y="16"/>
                    </a:lnTo>
                    <a:lnTo>
                      <a:pt x="3" y="17"/>
                    </a:lnTo>
                    <a:lnTo>
                      <a:pt x="1" y="18"/>
                    </a:lnTo>
                    <a:lnTo>
                      <a:pt x="3" y="25"/>
                    </a:lnTo>
                    <a:lnTo>
                      <a:pt x="1" y="18"/>
                    </a:lnTo>
                    <a:lnTo>
                      <a:pt x="0" y="22"/>
                    </a:lnTo>
                    <a:lnTo>
                      <a:pt x="3" y="25"/>
                    </a:lnTo>
                    <a:lnTo>
                      <a:pt x="1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95" name="Freeform 121"/>
              <p:cNvSpPr>
                <a:spLocks/>
              </p:cNvSpPr>
              <p:nvPr/>
            </p:nvSpPr>
            <p:spPr bwMode="auto">
              <a:xfrm>
                <a:off x="1825" y="1127"/>
                <a:ext cx="19" cy="19"/>
              </a:xfrm>
              <a:custGeom>
                <a:avLst/>
                <a:gdLst/>
                <a:ahLst/>
                <a:cxnLst>
                  <a:cxn ang="0">
                    <a:pos x="18" y="11"/>
                  </a:cxn>
                  <a:cxn ang="0">
                    <a:pos x="18" y="9"/>
                  </a:cxn>
                  <a:cxn ang="0">
                    <a:pos x="9" y="0"/>
                  </a:cxn>
                  <a:cxn ang="0">
                    <a:pos x="0" y="9"/>
                  </a:cxn>
                  <a:cxn ang="0">
                    <a:pos x="9" y="18"/>
                  </a:cxn>
                  <a:cxn ang="0">
                    <a:pos x="18" y="11"/>
                  </a:cxn>
                </a:cxnLst>
                <a:rect l="0" t="0" r="r" b="b"/>
                <a:pathLst>
                  <a:path w="19" h="19">
                    <a:moveTo>
                      <a:pt x="18" y="11"/>
                    </a:moveTo>
                    <a:lnTo>
                      <a:pt x="18" y="9"/>
                    </a:lnTo>
                    <a:lnTo>
                      <a:pt x="9" y="0"/>
                    </a:lnTo>
                    <a:lnTo>
                      <a:pt x="0" y="9"/>
                    </a:lnTo>
                    <a:lnTo>
                      <a:pt x="9" y="18"/>
                    </a:lnTo>
                    <a:lnTo>
                      <a:pt x="18"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96" name="Freeform 122"/>
              <p:cNvSpPr>
                <a:spLocks/>
              </p:cNvSpPr>
              <p:nvPr/>
            </p:nvSpPr>
            <p:spPr bwMode="auto">
              <a:xfrm>
                <a:off x="1833" y="1134"/>
                <a:ext cx="19" cy="18"/>
              </a:xfrm>
              <a:custGeom>
                <a:avLst/>
                <a:gdLst/>
                <a:ahLst/>
                <a:cxnLst>
                  <a:cxn ang="0">
                    <a:pos x="12" y="17"/>
                  </a:cxn>
                  <a:cxn ang="0">
                    <a:pos x="16" y="15"/>
                  </a:cxn>
                  <a:cxn ang="0">
                    <a:pos x="16" y="12"/>
                  </a:cxn>
                  <a:cxn ang="0">
                    <a:pos x="18" y="12"/>
                  </a:cxn>
                  <a:cxn ang="0">
                    <a:pos x="18" y="10"/>
                  </a:cxn>
                  <a:cxn ang="0">
                    <a:pos x="18" y="7"/>
                  </a:cxn>
                  <a:cxn ang="0">
                    <a:pos x="18" y="6"/>
                  </a:cxn>
                  <a:cxn ang="0">
                    <a:pos x="18" y="3"/>
                  </a:cxn>
                  <a:cxn ang="0">
                    <a:pos x="18" y="1"/>
                  </a:cxn>
                  <a:cxn ang="0">
                    <a:pos x="16" y="1"/>
                  </a:cxn>
                  <a:cxn ang="0">
                    <a:pos x="16" y="0"/>
                  </a:cxn>
                  <a:cxn ang="0">
                    <a:pos x="12" y="0"/>
                  </a:cxn>
                  <a:cxn ang="0">
                    <a:pos x="0" y="7"/>
                  </a:cxn>
                  <a:cxn ang="0">
                    <a:pos x="0" y="6"/>
                  </a:cxn>
                  <a:cxn ang="0">
                    <a:pos x="12" y="17"/>
                  </a:cxn>
                </a:cxnLst>
                <a:rect l="0" t="0" r="r" b="b"/>
                <a:pathLst>
                  <a:path w="19" h="18">
                    <a:moveTo>
                      <a:pt x="12" y="17"/>
                    </a:moveTo>
                    <a:lnTo>
                      <a:pt x="16" y="15"/>
                    </a:lnTo>
                    <a:lnTo>
                      <a:pt x="16" y="12"/>
                    </a:lnTo>
                    <a:lnTo>
                      <a:pt x="18" y="12"/>
                    </a:lnTo>
                    <a:lnTo>
                      <a:pt x="18" y="10"/>
                    </a:lnTo>
                    <a:lnTo>
                      <a:pt x="18" y="7"/>
                    </a:lnTo>
                    <a:lnTo>
                      <a:pt x="18" y="6"/>
                    </a:lnTo>
                    <a:lnTo>
                      <a:pt x="18" y="3"/>
                    </a:lnTo>
                    <a:lnTo>
                      <a:pt x="18" y="1"/>
                    </a:lnTo>
                    <a:lnTo>
                      <a:pt x="16" y="1"/>
                    </a:lnTo>
                    <a:lnTo>
                      <a:pt x="16" y="0"/>
                    </a:lnTo>
                    <a:lnTo>
                      <a:pt x="12" y="0"/>
                    </a:lnTo>
                    <a:lnTo>
                      <a:pt x="0" y="7"/>
                    </a:lnTo>
                    <a:lnTo>
                      <a:pt x="0" y="6"/>
                    </a:lnTo>
                    <a:lnTo>
                      <a:pt x="12"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97" name="Freeform 123"/>
              <p:cNvSpPr>
                <a:spLocks/>
              </p:cNvSpPr>
              <p:nvPr/>
            </p:nvSpPr>
            <p:spPr bwMode="auto">
              <a:xfrm>
                <a:off x="1817" y="1136"/>
                <a:ext cx="25" cy="21"/>
              </a:xfrm>
              <a:custGeom>
                <a:avLst/>
                <a:gdLst/>
                <a:ahLst/>
                <a:cxnLst>
                  <a:cxn ang="0">
                    <a:pos x="8" y="20"/>
                  </a:cxn>
                  <a:cxn ang="0">
                    <a:pos x="24" y="6"/>
                  </a:cxn>
                  <a:cxn ang="0">
                    <a:pos x="16" y="0"/>
                  </a:cxn>
                  <a:cxn ang="0">
                    <a:pos x="0" y="13"/>
                  </a:cxn>
                  <a:cxn ang="0">
                    <a:pos x="8" y="20"/>
                  </a:cxn>
                </a:cxnLst>
                <a:rect l="0" t="0" r="r" b="b"/>
                <a:pathLst>
                  <a:path w="25" h="21">
                    <a:moveTo>
                      <a:pt x="8" y="20"/>
                    </a:moveTo>
                    <a:lnTo>
                      <a:pt x="24" y="6"/>
                    </a:lnTo>
                    <a:lnTo>
                      <a:pt x="16" y="0"/>
                    </a:lnTo>
                    <a:lnTo>
                      <a:pt x="0" y="13"/>
                    </a:lnTo>
                    <a:lnTo>
                      <a:pt x="8"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98" name="Freeform 124"/>
              <p:cNvSpPr>
                <a:spLocks/>
              </p:cNvSpPr>
              <p:nvPr/>
            </p:nvSpPr>
            <p:spPr bwMode="auto">
              <a:xfrm>
                <a:off x="1809" y="1147"/>
                <a:ext cx="19" cy="19"/>
              </a:xfrm>
              <a:custGeom>
                <a:avLst/>
                <a:gdLst/>
                <a:ahLst/>
                <a:cxnLst>
                  <a:cxn ang="0">
                    <a:pos x="0" y="12"/>
                  </a:cxn>
                  <a:cxn ang="0">
                    <a:pos x="0" y="16"/>
                  </a:cxn>
                  <a:cxn ang="0">
                    <a:pos x="1" y="16"/>
                  </a:cxn>
                  <a:cxn ang="0">
                    <a:pos x="3" y="18"/>
                  </a:cxn>
                  <a:cxn ang="0">
                    <a:pos x="6" y="18"/>
                  </a:cxn>
                  <a:cxn ang="0">
                    <a:pos x="8" y="18"/>
                  </a:cxn>
                  <a:cxn ang="0">
                    <a:pos x="9" y="18"/>
                  </a:cxn>
                  <a:cxn ang="0">
                    <a:pos x="12" y="18"/>
                  </a:cxn>
                  <a:cxn ang="0">
                    <a:pos x="13" y="18"/>
                  </a:cxn>
                  <a:cxn ang="0">
                    <a:pos x="13" y="16"/>
                  </a:cxn>
                  <a:cxn ang="0">
                    <a:pos x="16" y="16"/>
                  </a:cxn>
                  <a:cxn ang="0">
                    <a:pos x="18" y="12"/>
                  </a:cxn>
                  <a:cxn ang="0">
                    <a:pos x="8" y="0"/>
                  </a:cxn>
                  <a:cxn ang="0">
                    <a:pos x="9" y="0"/>
                  </a:cxn>
                  <a:cxn ang="0">
                    <a:pos x="0" y="12"/>
                  </a:cxn>
                </a:cxnLst>
                <a:rect l="0" t="0" r="r" b="b"/>
                <a:pathLst>
                  <a:path w="19" h="19">
                    <a:moveTo>
                      <a:pt x="0" y="12"/>
                    </a:moveTo>
                    <a:lnTo>
                      <a:pt x="0" y="16"/>
                    </a:lnTo>
                    <a:lnTo>
                      <a:pt x="1" y="16"/>
                    </a:lnTo>
                    <a:lnTo>
                      <a:pt x="3" y="18"/>
                    </a:lnTo>
                    <a:lnTo>
                      <a:pt x="6" y="18"/>
                    </a:lnTo>
                    <a:lnTo>
                      <a:pt x="8" y="18"/>
                    </a:lnTo>
                    <a:lnTo>
                      <a:pt x="9" y="18"/>
                    </a:lnTo>
                    <a:lnTo>
                      <a:pt x="12" y="18"/>
                    </a:lnTo>
                    <a:lnTo>
                      <a:pt x="13" y="18"/>
                    </a:lnTo>
                    <a:lnTo>
                      <a:pt x="13" y="16"/>
                    </a:lnTo>
                    <a:lnTo>
                      <a:pt x="16" y="16"/>
                    </a:lnTo>
                    <a:lnTo>
                      <a:pt x="18" y="12"/>
                    </a:lnTo>
                    <a:lnTo>
                      <a:pt x="8"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99" name="Freeform 125"/>
              <p:cNvSpPr>
                <a:spLocks/>
              </p:cNvSpPr>
              <p:nvPr/>
            </p:nvSpPr>
            <p:spPr bwMode="auto">
              <a:xfrm>
                <a:off x="1800" y="1138"/>
                <a:ext cx="21" cy="18"/>
              </a:xfrm>
              <a:custGeom>
                <a:avLst/>
                <a:gdLst/>
                <a:ahLst/>
                <a:cxnLst>
                  <a:cxn ang="0">
                    <a:pos x="8" y="9"/>
                  </a:cxn>
                  <a:cxn ang="0">
                    <a:pos x="0" y="9"/>
                  </a:cxn>
                  <a:cxn ang="0">
                    <a:pos x="9" y="17"/>
                  </a:cxn>
                  <a:cxn ang="0">
                    <a:pos x="20" y="9"/>
                  </a:cxn>
                  <a:cxn ang="0">
                    <a:pos x="9" y="2"/>
                  </a:cxn>
                  <a:cxn ang="0">
                    <a:pos x="0" y="1"/>
                  </a:cxn>
                  <a:cxn ang="0">
                    <a:pos x="9" y="2"/>
                  </a:cxn>
                  <a:cxn ang="0">
                    <a:pos x="5" y="0"/>
                  </a:cxn>
                  <a:cxn ang="0">
                    <a:pos x="0" y="1"/>
                  </a:cxn>
                  <a:cxn ang="0">
                    <a:pos x="8" y="9"/>
                  </a:cxn>
                </a:cxnLst>
                <a:rect l="0" t="0" r="r" b="b"/>
                <a:pathLst>
                  <a:path w="21" h="18">
                    <a:moveTo>
                      <a:pt x="8" y="9"/>
                    </a:moveTo>
                    <a:lnTo>
                      <a:pt x="0" y="9"/>
                    </a:lnTo>
                    <a:lnTo>
                      <a:pt x="9" y="17"/>
                    </a:lnTo>
                    <a:lnTo>
                      <a:pt x="20" y="9"/>
                    </a:lnTo>
                    <a:lnTo>
                      <a:pt x="9" y="2"/>
                    </a:lnTo>
                    <a:lnTo>
                      <a:pt x="0" y="1"/>
                    </a:lnTo>
                    <a:lnTo>
                      <a:pt x="9" y="2"/>
                    </a:lnTo>
                    <a:lnTo>
                      <a:pt x="5" y="0"/>
                    </a:lnTo>
                    <a:lnTo>
                      <a:pt x="0" y="1"/>
                    </a:lnTo>
                    <a:lnTo>
                      <a:pt x="8"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00" name="Freeform 126"/>
              <p:cNvSpPr>
                <a:spLocks/>
              </p:cNvSpPr>
              <p:nvPr/>
            </p:nvSpPr>
            <p:spPr bwMode="auto">
              <a:xfrm>
                <a:off x="1770" y="1139"/>
                <a:ext cx="38" cy="19"/>
              </a:xfrm>
              <a:custGeom>
                <a:avLst/>
                <a:gdLst/>
                <a:ahLst/>
                <a:cxnLst>
                  <a:cxn ang="0">
                    <a:pos x="11" y="13"/>
                  </a:cxn>
                  <a:cxn ang="0">
                    <a:pos x="5" y="18"/>
                  </a:cxn>
                  <a:cxn ang="0">
                    <a:pos x="7" y="17"/>
                  </a:cxn>
                  <a:cxn ang="0">
                    <a:pos x="9" y="17"/>
                  </a:cxn>
                  <a:cxn ang="0">
                    <a:pos x="11" y="17"/>
                  </a:cxn>
                  <a:cxn ang="0">
                    <a:pos x="13" y="17"/>
                  </a:cxn>
                  <a:cxn ang="0">
                    <a:pos x="14" y="16"/>
                  </a:cxn>
                  <a:cxn ang="0">
                    <a:pos x="16" y="16"/>
                  </a:cxn>
                  <a:cxn ang="0">
                    <a:pos x="18" y="16"/>
                  </a:cxn>
                  <a:cxn ang="0">
                    <a:pos x="20" y="14"/>
                  </a:cxn>
                  <a:cxn ang="0">
                    <a:pos x="21" y="14"/>
                  </a:cxn>
                  <a:cxn ang="0">
                    <a:pos x="23" y="14"/>
                  </a:cxn>
                  <a:cxn ang="0">
                    <a:pos x="23" y="13"/>
                  </a:cxn>
                  <a:cxn ang="0">
                    <a:pos x="24" y="13"/>
                  </a:cxn>
                  <a:cxn ang="0">
                    <a:pos x="26" y="13"/>
                  </a:cxn>
                  <a:cxn ang="0">
                    <a:pos x="28" y="11"/>
                  </a:cxn>
                  <a:cxn ang="0">
                    <a:pos x="30" y="11"/>
                  </a:cxn>
                  <a:cxn ang="0">
                    <a:pos x="30" y="10"/>
                  </a:cxn>
                  <a:cxn ang="0">
                    <a:pos x="32" y="10"/>
                  </a:cxn>
                  <a:cxn ang="0">
                    <a:pos x="33" y="10"/>
                  </a:cxn>
                  <a:cxn ang="0">
                    <a:pos x="33" y="8"/>
                  </a:cxn>
                  <a:cxn ang="0">
                    <a:pos x="35" y="8"/>
                  </a:cxn>
                  <a:cxn ang="0">
                    <a:pos x="37" y="8"/>
                  </a:cxn>
                  <a:cxn ang="0">
                    <a:pos x="37" y="8"/>
                  </a:cxn>
                  <a:cxn ang="0">
                    <a:pos x="30" y="0"/>
                  </a:cxn>
                  <a:cxn ang="0">
                    <a:pos x="30" y="1"/>
                  </a:cxn>
                  <a:cxn ang="0">
                    <a:pos x="28" y="1"/>
                  </a:cxn>
                  <a:cxn ang="0">
                    <a:pos x="26" y="1"/>
                  </a:cxn>
                  <a:cxn ang="0">
                    <a:pos x="26" y="2"/>
                  </a:cxn>
                  <a:cxn ang="0">
                    <a:pos x="24" y="2"/>
                  </a:cxn>
                  <a:cxn ang="0">
                    <a:pos x="23" y="2"/>
                  </a:cxn>
                  <a:cxn ang="0">
                    <a:pos x="23" y="4"/>
                  </a:cxn>
                  <a:cxn ang="0">
                    <a:pos x="21" y="4"/>
                  </a:cxn>
                  <a:cxn ang="0">
                    <a:pos x="20" y="4"/>
                  </a:cxn>
                  <a:cxn ang="0">
                    <a:pos x="18" y="4"/>
                  </a:cxn>
                  <a:cxn ang="0">
                    <a:pos x="16" y="4"/>
                  </a:cxn>
                  <a:cxn ang="0">
                    <a:pos x="16" y="6"/>
                  </a:cxn>
                  <a:cxn ang="0">
                    <a:pos x="14" y="6"/>
                  </a:cxn>
                  <a:cxn ang="0">
                    <a:pos x="13" y="6"/>
                  </a:cxn>
                  <a:cxn ang="0">
                    <a:pos x="11" y="8"/>
                  </a:cxn>
                  <a:cxn ang="0">
                    <a:pos x="9" y="8"/>
                  </a:cxn>
                  <a:cxn ang="0">
                    <a:pos x="7" y="8"/>
                  </a:cxn>
                  <a:cxn ang="0">
                    <a:pos x="5" y="8"/>
                  </a:cxn>
                  <a:cxn ang="0">
                    <a:pos x="4" y="8"/>
                  </a:cxn>
                  <a:cxn ang="0">
                    <a:pos x="0" y="13"/>
                  </a:cxn>
                  <a:cxn ang="0">
                    <a:pos x="4" y="8"/>
                  </a:cxn>
                  <a:cxn ang="0">
                    <a:pos x="0" y="8"/>
                  </a:cxn>
                  <a:cxn ang="0">
                    <a:pos x="0" y="13"/>
                  </a:cxn>
                  <a:cxn ang="0">
                    <a:pos x="11" y="13"/>
                  </a:cxn>
                </a:cxnLst>
                <a:rect l="0" t="0" r="r" b="b"/>
                <a:pathLst>
                  <a:path w="38" h="19">
                    <a:moveTo>
                      <a:pt x="11" y="13"/>
                    </a:moveTo>
                    <a:lnTo>
                      <a:pt x="5" y="18"/>
                    </a:lnTo>
                    <a:lnTo>
                      <a:pt x="7" y="17"/>
                    </a:lnTo>
                    <a:lnTo>
                      <a:pt x="9" y="17"/>
                    </a:lnTo>
                    <a:lnTo>
                      <a:pt x="11" y="17"/>
                    </a:lnTo>
                    <a:lnTo>
                      <a:pt x="13" y="17"/>
                    </a:lnTo>
                    <a:lnTo>
                      <a:pt x="14" y="16"/>
                    </a:lnTo>
                    <a:lnTo>
                      <a:pt x="16" y="16"/>
                    </a:lnTo>
                    <a:lnTo>
                      <a:pt x="18" y="16"/>
                    </a:lnTo>
                    <a:lnTo>
                      <a:pt x="20" y="14"/>
                    </a:lnTo>
                    <a:lnTo>
                      <a:pt x="21" y="14"/>
                    </a:lnTo>
                    <a:lnTo>
                      <a:pt x="23" y="14"/>
                    </a:lnTo>
                    <a:lnTo>
                      <a:pt x="23" y="13"/>
                    </a:lnTo>
                    <a:lnTo>
                      <a:pt x="24" y="13"/>
                    </a:lnTo>
                    <a:lnTo>
                      <a:pt x="26" y="13"/>
                    </a:lnTo>
                    <a:lnTo>
                      <a:pt x="28" y="11"/>
                    </a:lnTo>
                    <a:lnTo>
                      <a:pt x="30" y="11"/>
                    </a:lnTo>
                    <a:lnTo>
                      <a:pt x="30" y="10"/>
                    </a:lnTo>
                    <a:lnTo>
                      <a:pt x="32" y="10"/>
                    </a:lnTo>
                    <a:lnTo>
                      <a:pt x="33" y="10"/>
                    </a:lnTo>
                    <a:lnTo>
                      <a:pt x="33" y="8"/>
                    </a:lnTo>
                    <a:lnTo>
                      <a:pt x="35" y="8"/>
                    </a:lnTo>
                    <a:lnTo>
                      <a:pt x="37" y="8"/>
                    </a:lnTo>
                    <a:lnTo>
                      <a:pt x="37" y="8"/>
                    </a:lnTo>
                    <a:lnTo>
                      <a:pt x="30" y="0"/>
                    </a:lnTo>
                    <a:lnTo>
                      <a:pt x="30" y="1"/>
                    </a:lnTo>
                    <a:lnTo>
                      <a:pt x="28" y="1"/>
                    </a:lnTo>
                    <a:lnTo>
                      <a:pt x="26" y="1"/>
                    </a:lnTo>
                    <a:lnTo>
                      <a:pt x="26" y="2"/>
                    </a:lnTo>
                    <a:lnTo>
                      <a:pt x="24" y="2"/>
                    </a:lnTo>
                    <a:lnTo>
                      <a:pt x="23" y="2"/>
                    </a:lnTo>
                    <a:lnTo>
                      <a:pt x="23" y="4"/>
                    </a:lnTo>
                    <a:lnTo>
                      <a:pt x="21" y="4"/>
                    </a:lnTo>
                    <a:lnTo>
                      <a:pt x="20" y="4"/>
                    </a:lnTo>
                    <a:lnTo>
                      <a:pt x="18" y="4"/>
                    </a:lnTo>
                    <a:lnTo>
                      <a:pt x="16" y="4"/>
                    </a:lnTo>
                    <a:lnTo>
                      <a:pt x="16" y="6"/>
                    </a:lnTo>
                    <a:lnTo>
                      <a:pt x="14" y="6"/>
                    </a:lnTo>
                    <a:lnTo>
                      <a:pt x="13" y="6"/>
                    </a:lnTo>
                    <a:lnTo>
                      <a:pt x="11" y="8"/>
                    </a:lnTo>
                    <a:lnTo>
                      <a:pt x="9" y="8"/>
                    </a:lnTo>
                    <a:lnTo>
                      <a:pt x="7" y="8"/>
                    </a:lnTo>
                    <a:lnTo>
                      <a:pt x="5" y="8"/>
                    </a:lnTo>
                    <a:lnTo>
                      <a:pt x="4" y="8"/>
                    </a:lnTo>
                    <a:lnTo>
                      <a:pt x="0" y="13"/>
                    </a:lnTo>
                    <a:lnTo>
                      <a:pt x="4" y="8"/>
                    </a:lnTo>
                    <a:lnTo>
                      <a:pt x="0" y="8"/>
                    </a:lnTo>
                    <a:lnTo>
                      <a:pt x="0" y="13"/>
                    </a:lnTo>
                    <a:lnTo>
                      <a:pt x="11"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01" name="Freeform 127"/>
              <p:cNvSpPr>
                <a:spLocks/>
              </p:cNvSpPr>
              <p:nvPr/>
            </p:nvSpPr>
            <p:spPr bwMode="auto">
              <a:xfrm>
                <a:off x="1770" y="1151"/>
                <a:ext cx="20" cy="18"/>
              </a:xfrm>
              <a:custGeom>
                <a:avLst/>
                <a:gdLst/>
                <a:ahLst/>
                <a:cxnLst>
                  <a:cxn ang="0">
                    <a:pos x="19" y="17"/>
                  </a:cxn>
                  <a:cxn ang="0">
                    <a:pos x="19" y="0"/>
                  </a:cxn>
                  <a:cxn ang="0">
                    <a:pos x="0" y="0"/>
                  </a:cxn>
                  <a:cxn ang="0">
                    <a:pos x="0" y="17"/>
                  </a:cxn>
                  <a:cxn ang="0">
                    <a:pos x="19" y="17"/>
                  </a:cxn>
                </a:cxnLst>
                <a:rect l="0" t="0" r="r" b="b"/>
                <a:pathLst>
                  <a:path w="20" h="18">
                    <a:moveTo>
                      <a:pt x="19" y="17"/>
                    </a:moveTo>
                    <a:lnTo>
                      <a:pt x="19" y="0"/>
                    </a:lnTo>
                    <a:lnTo>
                      <a:pt x="0" y="0"/>
                    </a:lnTo>
                    <a:lnTo>
                      <a:pt x="0" y="17"/>
                    </a:lnTo>
                    <a:lnTo>
                      <a:pt x="19"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02" name="Freeform 128"/>
              <p:cNvSpPr>
                <a:spLocks/>
              </p:cNvSpPr>
              <p:nvPr/>
            </p:nvSpPr>
            <p:spPr bwMode="auto">
              <a:xfrm>
                <a:off x="1770" y="1160"/>
                <a:ext cx="20" cy="19"/>
              </a:xfrm>
              <a:custGeom>
                <a:avLst/>
                <a:gdLst/>
                <a:ahLst/>
                <a:cxnLst>
                  <a:cxn ang="0">
                    <a:pos x="2" y="18"/>
                  </a:cxn>
                  <a:cxn ang="0">
                    <a:pos x="4" y="18"/>
                  </a:cxn>
                  <a:cxn ang="0">
                    <a:pos x="7" y="18"/>
                  </a:cxn>
                  <a:cxn ang="0">
                    <a:pos x="10" y="15"/>
                  </a:cxn>
                  <a:cxn ang="0">
                    <a:pos x="13" y="15"/>
                  </a:cxn>
                  <a:cxn ang="0">
                    <a:pos x="13" y="12"/>
                  </a:cxn>
                  <a:cxn ang="0">
                    <a:pos x="15" y="12"/>
                  </a:cxn>
                  <a:cxn ang="0">
                    <a:pos x="15" y="9"/>
                  </a:cxn>
                  <a:cxn ang="0">
                    <a:pos x="15" y="7"/>
                  </a:cxn>
                  <a:cxn ang="0">
                    <a:pos x="19" y="7"/>
                  </a:cxn>
                  <a:cxn ang="0">
                    <a:pos x="19" y="4"/>
                  </a:cxn>
                  <a:cxn ang="0">
                    <a:pos x="19" y="1"/>
                  </a:cxn>
                  <a:cxn ang="0">
                    <a:pos x="0" y="1"/>
                  </a:cxn>
                  <a:cxn ang="0">
                    <a:pos x="0" y="0"/>
                  </a:cxn>
                  <a:cxn ang="0">
                    <a:pos x="2" y="0"/>
                  </a:cxn>
                  <a:cxn ang="0">
                    <a:pos x="2" y="18"/>
                  </a:cxn>
                </a:cxnLst>
                <a:rect l="0" t="0" r="r" b="b"/>
                <a:pathLst>
                  <a:path w="20" h="19">
                    <a:moveTo>
                      <a:pt x="2" y="18"/>
                    </a:moveTo>
                    <a:lnTo>
                      <a:pt x="4" y="18"/>
                    </a:lnTo>
                    <a:lnTo>
                      <a:pt x="7" y="18"/>
                    </a:lnTo>
                    <a:lnTo>
                      <a:pt x="10" y="15"/>
                    </a:lnTo>
                    <a:lnTo>
                      <a:pt x="13" y="15"/>
                    </a:lnTo>
                    <a:lnTo>
                      <a:pt x="13" y="12"/>
                    </a:lnTo>
                    <a:lnTo>
                      <a:pt x="15" y="12"/>
                    </a:lnTo>
                    <a:lnTo>
                      <a:pt x="15" y="9"/>
                    </a:lnTo>
                    <a:lnTo>
                      <a:pt x="15" y="7"/>
                    </a:lnTo>
                    <a:lnTo>
                      <a:pt x="19" y="7"/>
                    </a:lnTo>
                    <a:lnTo>
                      <a:pt x="19" y="4"/>
                    </a:lnTo>
                    <a:lnTo>
                      <a:pt x="19" y="1"/>
                    </a:lnTo>
                    <a:lnTo>
                      <a:pt x="0" y="1"/>
                    </a:lnTo>
                    <a:lnTo>
                      <a:pt x="0" y="0"/>
                    </a:lnTo>
                    <a:lnTo>
                      <a:pt x="2" y="0"/>
                    </a:lnTo>
                    <a:lnTo>
                      <a:pt x="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03" name="Freeform 129"/>
              <p:cNvSpPr>
                <a:spLocks/>
              </p:cNvSpPr>
              <p:nvPr/>
            </p:nvSpPr>
            <p:spPr bwMode="auto">
              <a:xfrm>
                <a:off x="1747" y="1160"/>
                <a:ext cx="26" cy="19"/>
              </a:xfrm>
              <a:custGeom>
                <a:avLst/>
                <a:gdLst/>
                <a:ahLst/>
                <a:cxnLst>
                  <a:cxn ang="0">
                    <a:pos x="0" y="18"/>
                  </a:cxn>
                  <a:cxn ang="0">
                    <a:pos x="25" y="18"/>
                  </a:cxn>
                  <a:cxn ang="0">
                    <a:pos x="25" y="0"/>
                  </a:cxn>
                  <a:cxn ang="0">
                    <a:pos x="0" y="0"/>
                  </a:cxn>
                  <a:cxn ang="0">
                    <a:pos x="0" y="18"/>
                  </a:cxn>
                </a:cxnLst>
                <a:rect l="0" t="0" r="r" b="b"/>
                <a:pathLst>
                  <a:path w="26" h="19">
                    <a:moveTo>
                      <a:pt x="0" y="18"/>
                    </a:moveTo>
                    <a:lnTo>
                      <a:pt x="25" y="18"/>
                    </a:lnTo>
                    <a:lnTo>
                      <a:pt x="25" y="0"/>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04" name="Freeform 130"/>
              <p:cNvSpPr>
                <a:spLocks/>
              </p:cNvSpPr>
              <p:nvPr/>
            </p:nvSpPr>
            <p:spPr bwMode="auto">
              <a:xfrm>
                <a:off x="1736" y="1160"/>
                <a:ext cx="19" cy="19"/>
              </a:xfrm>
              <a:custGeom>
                <a:avLst/>
                <a:gdLst/>
                <a:ahLst/>
                <a:cxnLst>
                  <a:cxn ang="0">
                    <a:pos x="0" y="1"/>
                  </a:cxn>
                  <a:cxn ang="0">
                    <a:pos x="0" y="4"/>
                  </a:cxn>
                  <a:cxn ang="0">
                    <a:pos x="0" y="7"/>
                  </a:cxn>
                  <a:cxn ang="0">
                    <a:pos x="0" y="9"/>
                  </a:cxn>
                  <a:cxn ang="0">
                    <a:pos x="2" y="9"/>
                  </a:cxn>
                  <a:cxn ang="0">
                    <a:pos x="2" y="12"/>
                  </a:cxn>
                  <a:cxn ang="0">
                    <a:pos x="5" y="12"/>
                  </a:cxn>
                  <a:cxn ang="0">
                    <a:pos x="5" y="15"/>
                  </a:cxn>
                  <a:cxn ang="0">
                    <a:pos x="7" y="15"/>
                  </a:cxn>
                  <a:cxn ang="0">
                    <a:pos x="7" y="18"/>
                  </a:cxn>
                  <a:cxn ang="0">
                    <a:pos x="10" y="18"/>
                  </a:cxn>
                  <a:cxn ang="0">
                    <a:pos x="12" y="18"/>
                  </a:cxn>
                  <a:cxn ang="0">
                    <a:pos x="16" y="18"/>
                  </a:cxn>
                  <a:cxn ang="0">
                    <a:pos x="16" y="0"/>
                  </a:cxn>
                  <a:cxn ang="0">
                    <a:pos x="18" y="0"/>
                  </a:cxn>
                  <a:cxn ang="0">
                    <a:pos x="18" y="1"/>
                  </a:cxn>
                  <a:cxn ang="0">
                    <a:pos x="0" y="1"/>
                  </a:cxn>
                </a:cxnLst>
                <a:rect l="0" t="0" r="r" b="b"/>
                <a:pathLst>
                  <a:path w="19" h="19">
                    <a:moveTo>
                      <a:pt x="0" y="1"/>
                    </a:moveTo>
                    <a:lnTo>
                      <a:pt x="0" y="4"/>
                    </a:lnTo>
                    <a:lnTo>
                      <a:pt x="0" y="7"/>
                    </a:lnTo>
                    <a:lnTo>
                      <a:pt x="0" y="9"/>
                    </a:lnTo>
                    <a:lnTo>
                      <a:pt x="2" y="9"/>
                    </a:lnTo>
                    <a:lnTo>
                      <a:pt x="2" y="12"/>
                    </a:lnTo>
                    <a:lnTo>
                      <a:pt x="5" y="12"/>
                    </a:lnTo>
                    <a:lnTo>
                      <a:pt x="5" y="15"/>
                    </a:lnTo>
                    <a:lnTo>
                      <a:pt x="7" y="15"/>
                    </a:lnTo>
                    <a:lnTo>
                      <a:pt x="7" y="18"/>
                    </a:lnTo>
                    <a:lnTo>
                      <a:pt x="10" y="18"/>
                    </a:lnTo>
                    <a:lnTo>
                      <a:pt x="12" y="18"/>
                    </a:lnTo>
                    <a:lnTo>
                      <a:pt x="16" y="18"/>
                    </a:lnTo>
                    <a:lnTo>
                      <a:pt x="16" y="0"/>
                    </a:lnTo>
                    <a:lnTo>
                      <a:pt x="18" y="0"/>
                    </a:lnTo>
                    <a:lnTo>
                      <a:pt x="18" y="1"/>
                    </a:lnTo>
                    <a:lnTo>
                      <a:pt x="0" y="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05" name="Freeform 131"/>
              <p:cNvSpPr>
                <a:spLocks/>
              </p:cNvSpPr>
              <p:nvPr/>
            </p:nvSpPr>
            <p:spPr bwMode="auto">
              <a:xfrm>
                <a:off x="1736" y="1147"/>
                <a:ext cx="19" cy="19"/>
              </a:xfrm>
              <a:custGeom>
                <a:avLst/>
                <a:gdLst/>
                <a:ahLst/>
                <a:cxnLst>
                  <a:cxn ang="0">
                    <a:pos x="7" y="11"/>
                  </a:cxn>
                  <a:cxn ang="0">
                    <a:pos x="0" y="5"/>
                  </a:cxn>
                  <a:cxn ang="0">
                    <a:pos x="0" y="18"/>
                  </a:cxn>
                  <a:cxn ang="0">
                    <a:pos x="18" y="18"/>
                  </a:cxn>
                  <a:cxn ang="0">
                    <a:pos x="18" y="5"/>
                  </a:cxn>
                  <a:cxn ang="0">
                    <a:pos x="10" y="0"/>
                  </a:cxn>
                  <a:cxn ang="0">
                    <a:pos x="18" y="5"/>
                  </a:cxn>
                  <a:cxn ang="0">
                    <a:pos x="18" y="0"/>
                  </a:cxn>
                  <a:cxn ang="0">
                    <a:pos x="10" y="0"/>
                  </a:cxn>
                  <a:cxn ang="0">
                    <a:pos x="7" y="11"/>
                  </a:cxn>
                </a:cxnLst>
                <a:rect l="0" t="0" r="r" b="b"/>
                <a:pathLst>
                  <a:path w="19" h="19">
                    <a:moveTo>
                      <a:pt x="7" y="11"/>
                    </a:moveTo>
                    <a:lnTo>
                      <a:pt x="0" y="5"/>
                    </a:lnTo>
                    <a:lnTo>
                      <a:pt x="0" y="18"/>
                    </a:lnTo>
                    <a:lnTo>
                      <a:pt x="18" y="18"/>
                    </a:lnTo>
                    <a:lnTo>
                      <a:pt x="18" y="5"/>
                    </a:lnTo>
                    <a:lnTo>
                      <a:pt x="10" y="0"/>
                    </a:lnTo>
                    <a:lnTo>
                      <a:pt x="18" y="5"/>
                    </a:lnTo>
                    <a:lnTo>
                      <a:pt x="18" y="0"/>
                    </a:lnTo>
                    <a:lnTo>
                      <a:pt x="10" y="0"/>
                    </a:lnTo>
                    <a:lnTo>
                      <a:pt x="7"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06" name="Freeform 132"/>
              <p:cNvSpPr>
                <a:spLocks/>
              </p:cNvSpPr>
              <p:nvPr/>
            </p:nvSpPr>
            <p:spPr bwMode="auto">
              <a:xfrm>
                <a:off x="1709" y="1137"/>
                <a:ext cx="35" cy="20"/>
              </a:xfrm>
              <a:custGeom>
                <a:avLst/>
                <a:gdLst/>
                <a:ahLst/>
                <a:cxnLst>
                  <a:cxn ang="0">
                    <a:pos x="7" y="8"/>
                  </a:cxn>
                  <a:cxn ang="0">
                    <a:pos x="1" y="8"/>
                  </a:cxn>
                  <a:cxn ang="0">
                    <a:pos x="1" y="10"/>
                  </a:cxn>
                  <a:cxn ang="0">
                    <a:pos x="3" y="10"/>
                  </a:cxn>
                  <a:cxn ang="0">
                    <a:pos x="5" y="10"/>
                  </a:cxn>
                  <a:cxn ang="0">
                    <a:pos x="5" y="11"/>
                  </a:cxn>
                  <a:cxn ang="0">
                    <a:pos x="7" y="11"/>
                  </a:cxn>
                  <a:cxn ang="0">
                    <a:pos x="7" y="12"/>
                  </a:cxn>
                  <a:cxn ang="0">
                    <a:pos x="9" y="12"/>
                  </a:cxn>
                  <a:cxn ang="0">
                    <a:pos x="11" y="14"/>
                  </a:cxn>
                  <a:cxn ang="0">
                    <a:pos x="13" y="14"/>
                  </a:cxn>
                  <a:cxn ang="0">
                    <a:pos x="15" y="15"/>
                  </a:cxn>
                  <a:cxn ang="0">
                    <a:pos x="17" y="15"/>
                  </a:cxn>
                  <a:cxn ang="0">
                    <a:pos x="19" y="15"/>
                  </a:cxn>
                  <a:cxn ang="0">
                    <a:pos x="19" y="17"/>
                  </a:cxn>
                  <a:cxn ang="0">
                    <a:pos x="21" y="17"/>
                  </a:cxn>
                  <a:cxn ang="0">
                    <a:pos x="23" y="17"/>
                  </a:cxn>
                  <a:cxn ang="0">
                    <a:pos x="25" y="18"/>
                  </a:cxn>
                  <a:cxn ang="0">
                    <a:pos x="27" y="18"/>
                  </a:cxn>
                  <a:cxn ang="0">
                    <a:pos x="28" y="18"/>
                  </a:cxn>
                  <a:cxn ang="0">
                    <a:pos x="30" y="18"/>
                  </a:cxn>
                  <a:cxn ang="0">
                    <a:pos x="32" y="19"/>
                  </a:cxn>
                  <a:cxn ang="0">
                    <a:pos x="34" y="10"/>
                  </a:cxn>
                  <a:cxn ang="0">
                    <a:pos x="32" y="8"/>
                  </a:cxn>
                  <a:cxn ang="0">
                    <a:pos x="30" y="8"/>
                  </a:cxn>
                  <a:cxn ang="0">
                    <a:pos x="28" y="8"/>
                  </a:cxn>
                  <a:cxn ang="0">
                    <a:pos x="27" y="8"/>
                  </a:cxn>
                  <a:cxn ang="0">
                    <a:pos x="27" y="8"/>
                  </a:cxn>
                  <a:cxn ang="0">
                    <a:pos x="25" y="8"/>
                  </a:cxn>
                  <a:cxn ang="0">
                    <a:pos x="23" y="8"/>
                  </a:cxn>
                  <a:cxn ang="0">
                    <a:pos x="21" y="8"/>
                  </a:cxn>
                  <a:cxn ang="0">
                    <a:pos x="21" y="6"/>
                  </a:cxn>
                  <a:cxn ang="0">
                    <a:pos x="19" y="6"/>
                  </a:cxn>
                  <a:cxn ang="0">
                    <a:pos x="19" y="6"/>
                  </a:cxn>
                  <a:cxn ang="0">
                    <a:pos x="17" y="4"/>
                  </a:cxn>
                  <a:cxn ang="0">
                    <a:pos x="15" y="4"/>
                  </a:cxn>
                  <a:cxn ang="0">
                    <a:pos x="13" y="3"/>
                  </a:cxn>
                  <a:cxn ang="0">
                    <a:pos x="11" y="3"/>
                  </a:cxn>
                  <a:cxn ang="0">
                    <a:pos x="9" y="2"/>
                  </a:cxn>
                  <a:cxn ang="0">
                    <a:pos x="7" y="2"/>
                  </a:cxn>
                  <a:cxn ang="0">
                    <a:pos x="7" y="1"/>
                  </a:cxn>
                  <a:cxn ang="0">
                    <a:pos x="0" y="2"/>
                  </a:cxn>
                  <a:cxn ang="0">
                    <a:pos x="7" y="1"/>
                  </a:cxn>
                  <a:cxn ang="0">
                    <a:pos x="3" y="0"/>
                  </a:cxn>
                  <a:cxn ang="0">
                    <a:pos x="0" y="2"/>
                  </a:cxn>
                  <a:cxn ang="0">
                    <a:pos x="7" y="8"/>
                  </a:cxn>
                </a:cxnLst>
                <a:rect l="0" t="0" r="r" b="b"/>
                <a:pathLst>
                  <a:path w="35" h="20">
                    <a:moveTo>
                      <a:pt x="7" y="8"/>
                    </a:moveTo>
                    <a:lnTo>
                      <a:pt x="1" y="8"/>
                    </a:lnTo>
                    <a:lnTo>
                      <a:pt x="1" y="10"/>
                    </a:lnTo>
                    <a:lnTo>
                      <a:pt x="3" y="10"/>
                    </a:lnTo>
                    <a:lnTo>
                      <a:pt x="5" y="10"/>
                    </a:lnTo>
                    <a:lnTo>
                      <a:pt x="5" y="11"/>
                    </a:lnTo>
                    <a:lnTo>
                      <a:pt x="7" y="11"/>
                    </a:lnTo>
                    <a:lnTo>
                      <a:pt x="7" y="12"/>
                    </a:lnTo>
                    <a:lnTo>
                      <a:pt x="9" y="12"/>
                    </a:lnTo>
                    <a:lnTo>
                      <a:pt x="11" y="14"/>
                    </a:lnTo>
                    <a:lnTo>
                      <a:pt x="13" y="14"/>
                    </a:lnTo>
                    <a:lnTo>
                      <a:pt x="15" y="15"/>
                    </a:lnTo>
                    <a:lnTo>
                      <a:pt x="17" y="15"/>
                    </a:lnTo>
                    <a:lnTo>
                      <a:pt x="19" y="15"/>
                    </a:lnTo>
                    <a:lnTo>
                      <a:pt x="19" y="17"/>
                    </a:lnTo>
                    <a:lnTo>
                      <a:pt x="21" y="17"/>
                    </a:lnTo>
                    <a:lnTo>
                      <a:pt x="23" y="17"/>
                    </a:lnTo>
                    <a:lnTo>
                      <a:pt x="25" y="18"/>
                    </a:lnTo>
                    <a:lnTo>
                      <a:pt x="27" y="18"/>
                    </a:lnTo>
                    <a:lnTo>
                      <a:pt x="28" y="18"/>
                    </a:lnTo>
                    <a:lnTo>
                      <a:pt x="30" y="18"/>
                    </a:lnTo>
                    <a:lnTo>
                      <a:pt x="32" y="19"/>
                    </a:lnTo>
                    <a:lnTo>
                      <a:pt x="34" y="10"/>
                    </a:lnTo>
                    <a:lnTo>
                      <a:pt x="32" y="8"/>
                    </a:lnTo>
                    <a:lnTo>
                      <a:pt x="30" y="8"/>
                    </a:lnTo>
                    <a:lnTo>
                      <a:pt x="28" y="8"/>
                    </a:lnTo>
                    <a:lnTo>
                      <a:pt x="27" y="8"/>
                    </a:lnTo>
                    <a:lnTo>
                      <a:pt x="27" y="8"/>
                    </a:lnTo>
                    <a:lnTo>
                      <a:pt x="25" y="8"/>
                    </a:lnTo>
                    <a:lnTo>
                      <a:pt x="23" y="8"/>
                    </a:lnTo>
                    <a:lnTo>
                      <a:pt x="21" y="8"/>
                    </a:lnTo>
                    <a:lnTo>
                      <a:pt x="21" y="6"/>
                    </a:lnTo>
                    <a:lnTo>
                      <a:pt x="19" y="6"/>
                    </a:lnTo>
                    <a:lnTo>
                      <a:pt x="19" y="6"/>
                    </a:lnTo>
                    <a:lnTo>
                      <a:pt x="17" y="4"/>
                    </a:lnTo>
                    <a:lnTo>
                      <a:pt x="15" y="4"/>
                    </a:lnTo>
                    <a:lnTo>
                      <a:pt x="13" y="3"/>
                    </a:lnTo>
                    <a:lnTo>
                      <a:pt x="11" y="3"/>
                    </a:lnTo>
                    <a:lnTo>
                      <a:pt x="9" y="2"/>
                    </a:lnTo>
                    <a:lnTo>
                      <a:pt x="7" y="2"/>
                    </a:lnTo>
                    <a:lnTo>
                      <a:pt x="7" y="1"/>
                    </a:lnTo>
                    <a:lnTo>
                      <a:pt x="0" y="2"/>
                    </a:lnTo>
                    <a:lnTo>
                      <a:pt x="7" y="1"/>
                    </a:lnTo>
                    <a:lnTo>
                      <a:pt x="3" y="0"/>
                    </a:lnTo>
                    <a:lnTo>
                      <a:pt x="0" y="2"/>
                    </a:lnTo>
                    <a:lnTo>
                      <a:pt x="7"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07" name="Freeform 133"/>
              <p:cNvSpPr>
                <a:spLocks/>
              </p:cNvSpPr>
              <p:nvPr/>
            </p:nvSpPr>
            <p:spPr bwMode="auto">
              <a:xfrm>
                <a:off x="1700" y="1139"/>
                <a:ext cx="19" cy="19"/>
              </a:xfrm>
              <a:custGeom>
                <a:avLst/>
                <a:gdLst/>
                <a:ahLst/>
                <a:cxnLst>
                  <a:cxn ang="0">
                    <a:pos x="7" y="18"/>
                  </a:cxn>
                  <a:cxn ang="0">
                    <a:pos x="18" y="9"/>
                  </a:cxn>
                  <a:cxn ang="0">
                    <a:pos x="9" y="0"/>
                  </a:cxn>
                  <a:cxn ang="0">
                    <a:pos x="0" y="9"/>
                  </a:cxn>
                  <a:cxn ang="0">
                    <a:pos x="7" y="18"/>
                  </a:cxn>
                </a:cxnLst>
                <a:rect l="0" t="0" r="r" b="b"/>
                <a:pathLst>
                  <a:path w="19" h="19">
                    <a:moveTo>
                      <a:pt x="7" y="18"/>
                    </a:moveTo>
                    <a:lnTo>
                      <a:pt x="18" y="9"/>
                    </a:lnTo>
                    <a:lnTo>
                      <a:pt x="9" y="0"/>
                    </a:lnTo>
                    <a:lnTo>
                      <a:pt x="0" y="9"/>
                    </a:lnTo>
                    <a:lnTo>
                      <a:pt x="7"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08" name="Freeform 134"/>
              <p:cNvSpPr>
                <a:spLocks/>
              </p:cNvSpPr>
              <p:nvPr/>
            </p:nvSpPr>
            <p:spPr bwMode="auto">
              <a:xfrm>
                <a:off x="1693" y="1146"/>
                <a:ext cx="19" cy="19"/>
              </a:xfrm>
              <a:custGeom>
                <a:avLst/>
                <a:gdLst/>
                <a:ahLst/>
                <a:cxnLst>
                  <a:cxn ang="0">
                    <a:pos x="0" y="12"/>
                  </a:cxn>
                  <a:cxn ang="0">
                    <a:pos x="0" y="16"/>
                  </a:cxn>
                  <a:cxn ang="0">
                    <a:pos x="2" y="16"/>
                  </a:cxn>
                  <a:cxn ang="0">
                    <a:pos x="4" y="18"/>
                  </a:cxn>
                  <a:cxn ang="0">
                    <a:pos x="6" y="18"/>
                  </a:cxn>
                  <a:cxn ang="0">
                    <a:pos x="9" y="18"/>
                  </a:cxn>
                  <a:cxn ang="0">
                    <a:pos x="11" y="18"/>
                  </a:cxn>
                  <a:cxn ang="0">
                    <a:pos x="13" y="18"/>
                  </a:cxn>
                  <a:cxn ang="0">
                    <a:pos x="14" y="18"/>
                  </a:cxn>
                  <a:cxn ang="0">
                    <a:pos x="14" y="16"/>
                  </a:cxn>
                  <a:cxn ang="0">
                    <a:pos x="18" y="16"/>
                  </a:cxn>
                  <a:cxn ang="0">
                    <a:pos x="18" y="12"/>
                  </a:cxn>
                  <a:cxn ang="0">
                    <a:pos x="6" y="0"/>
                  </a:cxn>
                  <a:cxn ang="0">
                    <a:pos x="9" y="0"/>
                  </a:cxn>
                  <a:cxn ang="0">
                    <a:pos x="11" y="0"/>
                  </a:cxn>
                  <a:cxn ang="0">
                    <a:pos x="0" y="12"/>
                  </a:cxn>
                </a:cxnLst>
                <a:rect l="0" t="0" r="r" b="b"/>
                <a:pathLst>
                  <a:path w="19" h="19">
                    <a:moveTo>
                      <a:pt x="0" y="12"/>
                    </a:moveTo>
                    <a:lnTo>
                      <a:pt x="0" y="16"/>
                    </a:lnTo>
                    <a:lnTo>
                      <a:pt x="2" y="16"/>
                    </a:lnTo>
                    <a:lnTo>
                      <a:pt x="4" y="18"/>
                    </a:lnTo>
                    <a:lnTo>
                      <a:pt x="6" y="18"/>
                    </a:lnTo>
                    <a:lnTo>
                      <a:pt x="9" y="18"/>
                    </a:lnTo>
                    <a:lnTo>
                      <a:pt x="11" y="18"/>
                    </a:lnTo>
                    <a:lnTo>
                      <a:pt x="13" y="18"/>
                    </a:lnTo>
                    <a:lnTo>
                      <a:pt x="14" y="18"/>
                    </a:lnTo>
                    <a:lnTo>
                      <a:pt x="14" y="16"/>
                    </a:lnTo>
                    <a:lnTo>
                      <a:pt x="18" y="16"/>
                    </a:lnTo>
                    <a:lnTo>
                      <a:pt x="18" y="12"/>
                    </a:lnTo>
                    <a:lnTo>
                      <a:pt x="6" y="0"/>
                    </a:lnTo>
                    <a:lnTo>
                      <a:pt x="9" y="0"/>
                    </a:lnTo>
                    <a:lnTo>
                      <a:pt x="11"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09" name="Freeform 135"/>
              <p:cNvSpPr>
                <a:spLocks/>
              </p:cNvSpPr>
              <p:nvPr/>
            </p:nvSpPr>
            <p:spPr bwMode="auto">
              <a:xfrm>
                <a:off x="1675" y="1132"/>
                <a:ext cx="29" cy="21"/>
              </a:xfrm>
              <a:custGeom>
                <a:avLst/>
                <a:gdLst/>
                <a:ahLst/>
                <a:cxnLst>
                  <a:cxn ang="0">
                    <a:pos x="0" y="6"/>
                  </a:cxn>
                  <a:cxn ang="0">
                    <a:pos x="18" y="20"/>
                  </a:cxn>
                  <a:cxn ang="0">
                    <a:pos x="28" y="13"/>
                  </a:cxn>
                  <a:cxn ang="0">
                    <a:pos x="8" y="0"/>
                  </a:cxn>
                  <a:cxn ang="0">
                    <a:pos x="0" y="6"/>
                  </a:cxn>
                </a:cxnLst>
                <a:rect l="0" t="0" r="r" b="b"/>
                <a:pathLst>
                  <a:path w="29" h="21">
                    <a:moveTo>
                      <a:pt x="0" y="6"/>
                    </a:moveTo>
                    <a:lnTo>
                      <a:pt x="18" y="20"/>
                    </a:lnTo>
                    <a:lnTo>
                      <a:pt x="28" y="13"/>
                    </a:lnTo>
                    <a:lnTo>
                      <a:pt x="8"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10" name="Freeform 136"/>
              <p:cNvSpPr>
                <a:spLocks/>
              </p:cNvSpPr>
              <p:nvPr/>
            </p:nvSpPr>
            <p:spPr bwMode="auto">
              <a:xfrm>
                <a:off x="1672" y="1127"/>
                <a:ext cx="20" cy="19"/>
              </a:xfrm>
              <a:custGeom>
                <a:avLst/>
                <a:gdLst/>
                <a:ahLst/>
                <a:cxnLst>
                  <a:cxn ang="0">
                    <a:pos x="3" y="0"/>
                  </a:cxn>
                  <a:cxn ang="0">
                    <a:pos x="3" y="1"/>
                  </a:cxn>
                  <a:cxn ang="0">
                    <a:pos x="0" y="1"/>
                  </a:cxn>
                  <a:cxn ang="0">
                    <a:pos x="0" y="3"/>
                  </a:cxn>
                  <a:cxn ang="0">
                    <a:pos x="0" y="5"/>
                  </a:cxn>
                  <a:cxn ang="0">
                    <a:pos x="0" y="7"/>
                  </a:cxn>
                  <a:cxn ang="0">
                    <a:pos x="0" y="9"/>
                  </a:cxn>
                  <a:cxn ang="0">
                    <a:pos x="0" y="12"/>
                  </a:cxn>
                  <a:cxn ang="0">
                    <a:pos x="0" y="13"/>
                  </a:cxn>
                  <a:cxn ang="0">
                    <a:pos x="0" y="16"/>
                  </a:cxn>
                  <a:cxn ang="0">
                    <a:pos x="3" y="16"/>
                  </a:cxn>
                  <a:cxn ang="0">
                    <a:pos x="3" y="18"/>
                  </a:cxn>
                  <a:cxn ang="0">
                    <a:pos x="17" y="7"/>
                  </a:cxn>
                  <a:cxn ang="0">
                    <a:pos x="19" y="7"/>
                  </a:cxn>
                  <a:cxn ang="0">
                    <a:pos x="19" y="9"/>
                  </a:cxn>
                  <a:cxn ang="0">
                    <a:pos x="17" y="9"/>
                  </a:cxn>
                  <a:cxn ang="0">
                    <a:pos x="3" y="0"/>
                  </a:cxn>
                </a:cxnLst>
                <a:rect l="0" t="0" r="r" b="b"/>
                <a:pathLst>
                  <a:path w="20" h="19">
                    <a:moveTo>
                      <a:pt x="3" y="0"/>
                    </a:moveTo>
                    <a:lnTo>
                      <a:pt x="3" y="1"/>
                    </a:lnTo>
                    <a:lnTo>
                      <a:pt x="0" y="1"/>
                    </a:lnTo>
                    <a:lnTo>
                      <a:pt x="0" y="3"/>
                    </a:lnTo>
                    <a:lnTo>
                      <a:pt x="0" y="5"/>
                    </a:lnTo>
                    <a:lnTo>
                      <a:pt x="0" y="7"/>
                    </a:lnTo>
                    <a:lnTo>
                      <a:pt x="0" y="9"/>
                    </a:lnTo>
                    <a:lnTo>
                      <a:pt x="0" y="12"/>
                    </a:lnTo>
                    <a:lnTo>
                      <a:pt x="0" y="13"/>
                    </a:lnTo>
                    <a:lnTo>
                      <a:pt x="0" y="16"/>
                    </a:lnTo>
                    <a:lnTo>
                      <a:pt x="3" y="16"/>
                    </a:lnTo>
                    <a:lnTo>
                      <a:pt x="3" y="18"/>
                    </a:lnTo>
                    <a:lnTo>
                      <a:pt x="17" y="7"/>
                    </a:lnTo>
                    <a:lnTo>
                      <a:pt x="19" y="7"/>
                    </a:lnTo>
                    <a:lnTo>
                      <a:pt x="19" y="9"/>
                    </a:lnTo>
                    <a:lnTo>
                      <a:pt x="17" y="9"/>
                    </a:lnTo>
                    <a:lnTo>
                      <a:pt x="3"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11" name="Freeform 137"/>
              <p:cNvSpPr>
                <a:spLocks/>
              </p:cNvSpPr>
              <p:nvPr/>
            </p:nvSpPr>
            <p:spPr bwMode="auto">
              <a:xfrm>
                <a:off x="1675" y="1120"/>
                <a:ext cx="22" cy="19"/>
              </a:xfrm>
              <a:custGeom>
                <a:avLst/>
                <a:gdLst/>
                <a:ahLst/>
                <a:cxnLst>
                  <a:cxn ang="0">
                    <a:pos x="9" y="7"/>
                  </a:cxn>
                  <a:cxn ang="0">
                    <a:pos x="9" y="0"/>
                  </a:cxn>
                  <a:cxn ang="0">
                    <a:pos x="0" y="9"/>
                  </a:cxn>
                  <a:cxn ang="0">
                    <a:pos x="7" y="18"/>
                  </a:cxn>
                  <a:cxn ang="0">
                    <a:pos x="17" y="9"/>
                  </a:cxn>
                  <a:cxn ang="0">
                    <a:pos x="17" y="0"/>
                  </a:cxn>
                  <a:cxn ang="0">
                    <a:pos x="17" y="9"/>
                  </a:cxn>
                  <a:cxn ang="0">
                    <a:pos x="21" y="5"/>
                  </a:cxn>
                  <a:cxn ang="0">
                    <a:pos x="17" y="0"/>
                  </a:cxn>
                  <a:cxn ang="0">
                    <a:pos x="9" y="7"/>
                  </a:cxn>
                </a:cxnLst>
                <a:rect l="0" t="0" r="r" b="b"/>
                <a:pathLst>
                  <a:path w="22" h="19">
                    <a:moveTo>
                      <a:pt x="9" y="7"/>
                    </a:moveTo>
                    <a:lnTo>
                      <a:pt x="9" y="0"/>
                    </a:lnTo>
                    <a:lnTo>
                      <a:pt x="0" y="9"/>
                    </a:lnTo>
                    <a:lnTo>
                      <a:pt x="7" y="18"/>
                    </a:lnTo>
                    <a:lnTo>
                      <a:pt x="17" y="9"/>
                    </a:lnTo>
                    <a:lnTo>
                      <a:pt x="17" y="0"/>
                    </a:lnTo>
                    <a:lnTo>
                      <a:pt x="17" y="9"/>
                    </a:lnTo>
                    <a:lnTo>
                      <a:pt x="21" y="5"/>
                    </a:lnTo>
                    <a:lnTo>
                      <a:pt x="17" y="0"/>
                    </a:lnTo>
                    <a:lnTo>
                      <a:pt x="9"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12" name="Freeform 138"/>
              <p:cNvSpPr>
                <a:spLocks/>
              </p:cNvSpPr>
              <p:nvPr/>
            </p:nvSpPr>
            <p:spPr bwMode="auto">
              <a:xfrm>
                <a:off x="1671" y="1096"/>
                <a:ext cx="22" cy="30"/>
              </a:xfrm>
              <a:custGeom>
                <a:avLst/>
                <a:gdLst/>
                <a:ahLst/>
                <a:cxnLst>
                  <a:cxn ang="0">
                    <a:pos x="7" y="9"/>
                  </a:cxn>
                  <a:cxn ang="0">
                    <a:pos x="0" y="4"/>
                  </a:cxn>
                  <a:cxn ang="0">
                    <a:pos x="0" y="6"/>
                  </a:cxn>
                  <a:cxn ang="0">
                    <a:pos x="1" y="6"/>
                  </a:cxn>
                  <a:cxn ang="0">
                    <a:pos x="1" y="7"/>
                  </a:cxn>
                  <a:cxn ang="0">
                    <a:pos x="1" y="9"/>
                  </a:cxn>
                  <a:cxn ang="0">
                    <a:pos x="1" y="10"/>
                  </a:cxn>
                  <a:cxn ang="0">
                    <a:pos x="1" y="11"/>
                  </a:cxn>
                  <a:cxn ang="0">
                    <a:pos x="3" y="11"/>
                  </a:cxn>
                  <a:cxn ang="0">
                    <a:pos x="3" y="13"/>
                  </a:cxn>
                  <a:cxn ang="0">
                    <a:pos x="3" y="14"/>
                  </a:cxn>
                  <a:cxn ang="0">
                    <a:pos x="3" y="16"/>
                  </a:cxn>
                  <a:cxn ang="0">
                    <a:pos x="4" y="16"/>
                  </a:cxn>
                  <a:cxn ang="0">
                    <a:pos x="4" y="17"/>
                  </a:cxn>
                  <a:cxn ang="0">
                    <a:pos x="4" y="18"/>
                  </a:cxn>
                  <a:cxn ang="0">
                    <a:pos x="7" y="18"/>
                  </a:cxn>
                  <a:cxn ang="0">
                    <a:pos x="7" y="19"/>
                  </a:cxn>
                  <a:cxn ang="0">
                    <a:pos x="7" y="21"/>
                  </a:cxn>
                  <a:cxn ang="0">
                    <a:pos x="7" y="22"/>
                  </a:cxn>
                  <a:cxn ang="0">
                    <a:pos x="7" y="24"/>
                  </a:cxn>
                  <a:cxn ang="0">
                    <a:pos x="9" y="25"/>
                  </a:cxn>
                  <a:cxn ang="0">
                    <a:pos x="9" y="26"/>
                  </a:cxn>
                  <a:cxn ang="0">
                    <a:pos x="11" y="26"/>
                  </a:cxn>
                  <a:cxn ang="0">
                    <a:pos x="11" y="28"/>
                  </a:cxn>
                  <a:cxn ang="0">
                    <a:pos x="12" y="29"/>
                  </a:cxn>
                  <a:cxn ang="0">
                    <a:pos x="21" y="24"/>
                  </a:cxn>
                  <a:cxn ang="0">
                    <a:pos x="21" y="22"/>
                  </a:cxn>
                  <a:cxn ang="0">
                    <a:pos x="20" y="21"/>
                  </a:cxn>
                  <a:cxn ang="0">
                    <a:pos x="20" y="19"/>
                  </a:cxn>
                  <a:cxn ang="0">
                    <a:pos x="18" y="18"/>
                  </a:cxn>
                  <a:cxn ang="0">
                    <a:pos x="18" y="17"/>
                  </a:cxn>
                  <a:cxn ang="0">
                    <a:pos x="16" y="17"/>
                  </a:cxn>
                  <a:cxn ang="0">
                    <a:pos x="16" y="16"/>
                  </a:cxn>
                  <a:cxn ang="0">
                    <a:pos x="16" y="14"/>
                  </a:cxn>
                  <a:cxn ang="0">
                    <a:pos x="14" y="13"/>
                  </a:cxn>
                  <a:cxn ang="0">
                    <a:pos x="14" y="11"/>
                  </a:cxn>
                  <a:cxn ang="0">
                    <a:pos x="14" y="10"/>
                  </a:cxn>
                  <a:cxn ang="0">
                    <a:pos x="12" y="9"/>
                  </a:cxn>
                  <a:cxn ang="0">
                    <a:pos x="12" y="7"/>
                  </a:cxn>
                  <a:cxn ang="0">
                    <a:pos x="12" y="6"/>
                  </a:cxn>
                  <a:cxn ang="0">
                    <a:pos x="12" y="4"/>
                  </a:cxn>
                  <a:cxn ang="0">
                    <a:pos x="11" y="4"/>
                  </a:cxn>
                  <a:cxn ang="0">
                    <a:pos x="11" y="4"/>
                  </a:cxn>
                  <a:cxn ang="0">
                    <a:pos x="7" y="0"/>
                  </a:cxn>
                  <a:cxn ang="0">
                    <a:pos x="11" y="4"/>
                  </a:cxn>
                  <a:cxn ang="0">
                    <a:pos x="11" y="0"/>
                  </a:cxn>
                  <a:cxn ang="0">
                    <a:pos x="7" y="0"/>
                  </a:cxn>
                  <a:cxn ang="0">
                    <a:pos x="7" y="9"/>
                  </a:cxn>
                </a:cxnLst>
                <a:rect l="0" t="0" r="r" b="b"/>
                <a:pathLst>
                  <a:path w="22" h="30">
                    <a:moveTo>
                      <a:pt x="7" y="9"/>
                    </a:moveTo>
                    <a:lnTo>
                      <a:pt x="0" y="4"/>
                    </a:lnTo>
                    <a:lnTo>
                      <a:pt x="0" y="6"/>
                    </a:lnTo>
                    <a:lnTo>
                      <a:pt x="1" y="6"/>
                    </a:lnTo>
                    <a:lnTo>
                      <a:pt x="1" y="7"/>
                    </a:lnTo>
                    <a:lnTo>
                      <a:pt x="1" y="9"/>
                    </a:lnTo>
                    <a:lnTo>
                      <a:pt x="1" y="10"/>
                    </a:lnTo>
                    <a:lnTo>
                      <a:pt x="1" y="11"/>
                    </a:lnTo>
                    <a:lnTo>
                      <a:pt x="3" y="11"/>
                    </a:lnTo>
                    <a:lnTo>
                      <a:pt x="3" y="13"/>
                    </a:lnTo>
                    <a:lnTo>
                      <a:pt x="3" y="14"/>
                    </a:lnTo>
                    <a:lnTo>
                      <a:pt x="3" y="16"/>
                    </a:lnTo>
                    <a:lnTo>
                      <a:pt x="4" y="16"/>
                    </a:lnTo>
                    <a:lnTo>
                      <a:pt x="4" y="17"/>
                    </a:lnTo>
                    <a:lnTo>
                      <a:pt x="4" y="18"/>
                    </a:lnTo>
                    <a:lnTo>
                      <a:pt x="7" y="18"/>
                    </a:lnTo>
                    <a:lnTo>
                      <a:pt x="7" y="19"/>
                    </a:lnTo>
                    <a:lnTo>
                      <a:pt x="7" y="21"/>
                    </a:lnTo>
                    <a:lnTo>
                      <a:pt x="7" y="22"/>
                    </a:lnTo>
                    <a:lnTo>
                      <a:pt x="7" y="24"/>
                    </a:lnTo>
                    <a:lnTo>
                      <a:pt x="9" y="25"/>
                    </a:lnTo>
                    <a:lnTo>
                      <a:pt x="9" y="26"/>
                    </a:lnTo>
                    <a:lnTo>
                      <a:pt x="11" y="26"/>
                    </a:lnTo>
                    <a:lnTo>
                      <a:pt x="11" y="28"/>
                    </a:lnTo>
                    <a:lnTo>
                      <a:pt x="12" y="29"/>
                    </a:lnTo>
                    <a:lnTo>
                      <a:pt x="21" y="24"/>
                    </a:lnTo>
                    <a:lnTo>
                      <a:pt x="21" y="22"/>
                    </a:lnTo>
                    <a:lnTo>
                      <a:pt x="20" y="21"/>
                    </a:lnTo>
                    <a:lnTo>
                      <a:pt x="20" y="19"/>
                    </a:lnTo>
                    <a:lnTo>
                      <a:pt x="18" y="18"/>
                    </a:lnTo>
                    <a:lnTo>
                      <a:pt x="18" y="17"/>
                    </a:lnTo>
                    <a:lnTo>
                      <a:pt x="16" y="17"/>
                    </a:lnTo>
                    <a:lnTo>
                      <a:pt x="16" y="16"/>
                    </a:lnTo>
                    <a:lnTo>
                      <a:pt x="16" y="14"/>
                    </a:lnTo>
                    <a:lnTo>
                      <a:pt x="14" y="13"/>
                    </a:lnTo>
                    <a:lnTo>
                      <a:pt x="14" y="11"/>
                    </a:lnTo>
                    <a:lnTo>
                      <a:pt x="14" y="10"/>
                    </a:lnTo>
                    <a:lnTo>
                      <a:pt x="12" y="9"/>
                    </a:lnTo>
                    <a:lnTo>
                      <a:pt x="12" y="7"/>
                    </a:lnTo>
                    <a:lnTo>
                      <a:pt x="12" y="6"/>
                    </a:lnTo>
                    <a:lnTo>
                      <a:pt x="12" y="4"/>
                    </a:lnTo>
                    <a:lnTo>
                      <a:pt x="11" y="4"/>
                    </a:lnTo>
                    <a:lnTo>
                      <a:pt x="11" y="4"/>
                    </a:lnTo>
                    <a:lnTo>
                      <a:pt x="7" y="0"/>
                    </a:lnTo>
                    <a:lnTo>
                      <a:pt x="11" y="4"/>
                    </a:lnTo>
                    <a:lnTo>
                      <a:pt x="11" y="0"/>
                    </a:lnTo>
                    <a:lnTo>
                      <a:pt x="7" y="0"/>
                    </a:lnTo>
                    <a:lnTo>
                      <a:pt x="7"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13" name="Freeform 139"/>
              <p:cNvSpPr>
                <a:spLocks/>
              </p:cNvSpPr>
              <p:nvPr/>
            </p:nvSpPr>
            <p:spPr bwMode="auto">
              <a:xfrm>
                <a:off x="1662" y="1096"/>
                <a:ext cx="19" cy="19"/>
              </a:xfrm>
              <a:custGeom>
                <a:avLst/>
                <a:gdLst/>
                <a:ahLst/>
                <a:cxnLst>
                  <a:cxn ang="0">
                    <a:pos x="0" y="18"/>
                  </a:cxn>
                  <a:cxn ang="0">
                    <a:pos x="1" y="18"/>
                  </a:cxn>
                  <a:cxn ang="0">
                    <a:pos x="18" y="18"/>
                  </a:cxn>
                  <a:cxn ang="0">
                    <a:pos x="18" y="0"/>
                  </a:cxn>
                  <a:cxn ang="0">
                    <a:pos x="1" y="0"/>
                  </a:cxn>
                  <a:cxn ang="0">
                    <a:pos x="0" y="18"/>
                  </a:cxn>
                </a:cxnLst>
                <a:rect l="0" t="0" r="r" b="b"/>
                <a:pathLst>
                  <a:path w="19" h="19">
                    <a:moveTo>
                      <a:pt x="0" y="18"/>
                    </a:moveTo>
                    <a:lnTo>
                      <a:pt x="1" y="18"/>
                    </a:lnTo>
                    <a:lnTo>
                      <a:pt x="18" y="18"/>
                    </a:lnTo>
                    <a:lnTo>
                      <a:pt x="18" y="0"/>
                    </a:lnTo>
                    <a:lnTo>
                      <a:pt x="1"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14" name="Freeform 140"/>
              <p:cNvSpPr>
                <a:spLocks/>
              </p:cNvSpPr>
              <p:nvPr/>
            </p:nvSpPr>
            <p:spPr bwMode="auto">
              <a:xfrm>
                <a:off x="1655" y="1096"/>
                <a:ext cx="19" cy="19"/>
              </a:xfrm>
              <a:custGeom>
                <a:avLst/>
                <a:gdLst/>
                <a:ahLst/>
                <a:cxnLst>
                  <a:cxn ang="0">
                    <a:pos x="0" y="2"/>
                  </a:cxn>
                  <a:cxn ang="0">
                    <a:pos x="0" y="4"/>
                  </a:cxn>
                  <a:cxn ang="0">
                    <a:pos x="0" y="8"/>
                  </a:cxn>
                  <a:cxn ang="0">
                    <a:pos x="0" y="9"/>
                  </a:cxn>
                  <a:cxn ang="0">
                    <a:pos x="2" y="9"/>
                  </a:cxn>
                  <a:cxn ang="0">
                    <a:pos x="2" y="13"/>
                  </a:cxn>
                  <a:cxn ang="0">
                    <a:pos x="4" y="13"/>
                  </a:cxn>
                  <a:cxn ang="0">
                    <a:pos x="4" y="16"/>
                  </a:cxn>
                  <a:cxn ang="0">
                    <a:pos x="7" y="16"/>
                  </a:cxn>
                  <a:cxn ang="0">
                    <a:pos x="7" y="18"/>
                  </a:cxn>
                  <a:cxn ang="0">
                    <a:pos x="9" y="18"/>
                  </a:cxn>
                  <a:cxn ang="0">
                    <a:pos x="12" y="18"/>
                  </a:cxn>
                  <a:cxn ang="0">
                    <a:pos x="15" y="0"/>
                  </a:cxn>
                  <a:cxn ang="0">
                    <a:pos x="18" y="0"/>
                  </a:cxn>
                  <a:cxn ang="0">
                    <a:pos x="18" y="2"/>
                  </a:cxn>
                  <a:cxn ang="0">
                    <a:pos x="0" y="2"/>
                  </a:cxn>
                </a:cxnLst>
                <a:rect l="0" t="0" r="r" b="b"/>
                <a:pathLst>
                  <a:path w="19" h="19">
                    <a:moveTo>
                      <a:pt x="0" y="2"/>
                    </a:moveTo>
                    <a:lnTo>
                      <a:pt x="0" y="4"/>
                    </a:lnTo>
                    <a:lnTo>
                      <a:pt x="0" y="8"/>
                    </a:lnTo>
                    <a:lnTo>
                      <a:pt x="0" y="9"/>
                    </a:lnTo>
                    <a:lnTo>
                      <a:pt x="2" y="9"/>
                    </a:lnTo>
                    <a:lnTo>
                      <a:pt x="2" y="13"/>
                    </a:lnTo>
                    <a:lnTo>
                      <a:pt x="4" y="13"/>
                    </a:lnTo>
                    <a:lnTo>
                      <a:pt x="4" y="16"/>
                    </a:lnTo>
                    <a:lnTo>
                      <a:pt x="7" y="16"/>
                    </a:lnTo>
                    <a:lnTo>
                      <a:pt x="7" y="18"/>
                    </a:lnTo>
                    <a:lnTo>
                      <a:pt x="9" y="18"/>
                    </a:lnTo>
                    <a:lnTo>
                      <a:pt x="12" y="18"/>
                    </a:lnTo>
                    <a:lnTo>
                      <a:pt x="15" y="0"/>
                    </a:lnTo>
                    <a:lnTo>
                      <a:pt x="18" y="0"/>
                    </a:lnTo>
                    <a:lnTo>
                      <a:pt x="18"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15" name="Freeform 141"/>
              <p:cNvSpPr>
                <a:spLocks/>
              </p:cNvSpPr>
              <p:nvPr/>
            </p:nvSpPr>
            <p:spPr bwMode="auto">
              <a:xfrm>
                <a:off x="1747" y="1078"/>
                <a:ext cx="19" cy="19"/>
              </a:xfrm>
              <a:custGeom>
                <a:avLst/>
                <a:gdLst/>
                <a:ahLst/>
                <a:cxnLst>
                  <a:cxn ang="0">
                    <a:pos x="4" y="0"/>
                  </a:cxn>
                  <a:cxn ang="0">
                    <a:pos x="4" y="1"/>
                  </a:cxn>
                  <a:cxn ang="0">
                    <a:pos x="2" y="1"/>
                  </a:cxn>
                  <a:cxn ang="0">
                    <a:pos x="2" y="2"/>
                  </a:cxn>
                  <a:cxn ang="0">
                    <a:pos x="2" y="4"/>
                  </a:cxn>
                  <a:cxn ang="0">
                    <a:pos x="0" y="4"/>
                  </a:cxn>
                  <a:cxn ang="0">
                    <a:pos x="0" y="6"/>
                  </a:cxn>
                  <a:cxn ang="0">
                    <a:pos x="0" y="7"/>
                  </a:cxn>
                  <a:cxn ang="0">
                    <a:pos x="0" y="9"/>
                  </a:cxn>
                  <a:cxn ang="0">
                    <a:pos x="0" y="10"/>
                  </a:cxn>
                  <a:cxn ang="0">
                    <a:pos x="0" y="11"/>
                  </a:cxn>
                  <a:cxn ang="0">
                    <a:pos x="0" y="13"/>
                  </a:cxn>
                  <a:cxn ang="0">
                    <a:pos x="2" y="13"/>
                  </a:cxn>
                  <a:cxn ang="0">
                    <a:pos x="2" y="14"/>
                  </a:cxn>
                  <a:cxn ang="0">
                    <a:pos x="2" y="17"/>
                  </a:cxn>
                  <a:cxn ang="0">
                    <a:pos x="4" y="17"/>
                  </a:cxn>
                  <a:cxn ang="0">
                    <a:pos x="4" y="18"/>
                  </a:cxn>
                  <a:cxn ang="0">
                    <a:pos x="18" y="10"/>
                  </a:cxn>
                  <a:cxn ang="0">
                    <a:pos x="18" y="9"/>
                  </a:cxn>
                  <a:cxn ang="0">
                    <a:pos x="18" y="7"/>
                  </a:cxn>
                  <a:cxn ang="0">
                    <a:pos x="4" y="0"/>
                  </a:cxn>
                </a:cxnLst>
                <a:rect l="0" t="0" r="r" b="b"/>
                <a:pathLst>
                  <a:path w="19" h="19">
                    <a:moveTo>
                      <a:pt x="4" y="0"/>
                    </a:moveTo>
                    <a:lnTo>
                      <a:pt x="4" y="1"/>
                    </a:lnTo>
                    <a:lnTo>
                      <a:pt x="2" y="1"/>
                    </a:lnTo>
                    <a:lnTo>
                      <a:pt x="2" y="2"/>
                    </a:lnTo>
                    <a:lnTo>
                      <a:pt x="2" y="4"/>
                    </a:lnTo>
                    <a:lnTo>
                      <a:pt x="0" y="4"/>
                    </a:lnTo>
                    <a:lnTo>
                      <a:pt x="0" y="6"/>
                    </a:lnTo>
                    <a:lnTo>
                      <a:pt x="0" y="7"/>
                    </a:lnTo>
                    <a:lnTo>
                      <a:pt x="0" y="9"/>
                    </a:lnTo>
                    <a:lnTo>
                      <a:pt x="0" y="10"/>
                    </a:lnTo>
                    <a:lnTo>
                      <a:pt x="0" y="11"/>
                    </a:lnTo>
                    <a:lnTo>
                      <a:pt x="0" y="13"/>
                    </a:lnTo>
                    <a:lnTo>
                      <a:pt x="2" y="13"/>
                    </a:lnTo>
                    <a:lnTo>
                      <a:pt x="2" y="14"/>
                    </a:lnTo>
                    <a:lnTo>
                      <a:pt x="2" y="17"/>
                    </a:lnTo>
                    <a:lnTo>
                      <a:pt x="4" y="17"/>
                    </a:lnTo>
                    <a:lnTo>
                      <a:pt x="4" y="18"/>
                    </a:lnTo>
                    <a:lnTo>
                      <a:pt x="18" y="10"/>
                    </a:lnTo>
                    <a:lnTo>
                      <a:pt x="18" y="9"/>
                    </a:lnTo>
                    <a:lnTo>
                      <a:pt x="18" y="7"/>
                    </a:lnTo>
                    <a:lnTo>
                      <a:pt x="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16" name="Freeform 142"/>
              <p:cNvSpPr>
                <a:spLocks/>
              </p:cNvSpPr>
              <p:nvPr/>
            </p:nvSpPr>
            <p:spPr bwMode="auto">
              <a:xfrm>
                <a:off x="1749" y="1077"/>
                <a:ext cx="20" cy="19"/>
              </a:xfrm>
              <a:custGeom>
                <a:avLst/>
                <a:gdLst/>
                <a:ahLst/>
                <a:cxnLst>
                  <a:cxn ang="0">
                    <a:pos x="19" y="5"/>
                  </a:cxn>
                  <a:cxn ang="0">
                    <a:pos x="18" y="2"/>
                  </a:cxn>
                  <a:cxn ang="0">
                    <a:pos x="16" y="2"/>
                  </a:cxn>
                  <a:cxn ang="0">
                    <a:pos x="14" y="2"/>
                  </a:cxn>
                  <a:cxn ang="0">
                    <a:pos x="14" y="0"/>
                  </a:cxn>
                  <a:cxn ang="0">
                    <a:pos x="12" y="0"/>
                  </a:cxn>
                  <a:cxn ang="0">
                    <a:pos x="10" y="0"/>
                  </a:cxn>
                  <a:cxn ang="0">
                    <a:pos x="9" y="0"/>
                  </a:cxn>
                  <a:cxn ang="0">
                    <a:pos x="7" y="0"/>
                  </a:cxn>
                  <a:cxn ang="0">
                    <a:pos x="5" y="2"/>
                  </a:cxn>
                  <a:cxn ang="0">
                    <a:pos x="3" y="2"/>
                  </a:cxn>
                  <a:cxn ang="0">
                    <a:pos x="2" y="2"/>
                  </a:cxn>
                  <a:cxn ang="0">
                    <a:pos x="2" y="5"/>
                  </a:cxn>
                  <a:cxn ang="0">
                    <a:pos x="0" y="5"/>
                  </a:cxn>
                  <a:cxn ang="0">
                    <a:pos x="9" y="18"/>
                  </a:cxn>
                  <a:cxn ang="0">
                    <a:pos x="10" y="18"/>
                  </a:cxn>
                  <a:cxn ang="0">
                    <a:pos x="19" y="5"/>
                  </a:cxn>
                </a:cxnLst>
                <a:rect l="0" t="0" r="r" b="b"/>
                <a:pathLst>
                  <a:path w="20" h="19">
                    <a:moveTo>
                      <a:pt x="19" y="5"/>
                    </a:moveTo>
                    <a:lnTo>
                      <a:pt x="18" y="2"/>
                    </a:lnTo>
                    <a:lnTo>
                      <a:pt x="16" y="2"/>
                    </a:lnTo>
                    <a:lnTo>
                      <a:pt x="14" y="2"/>
                    </a:lnTo>
                    <a:lnTo>
                      <a:pt x="14" y="0"/>
                    </a:lnTo>
                    <a:lnTo>
                      <a:pt x="12" y="0"/>
                    </a:lnTo>
                    <a:lnTo>
                      <a:pt x="10" y="0"/>
                    </a:lnTo>
                    <a:lnTo>
                      <a:pt x="9" y="0"/>
                    </a:lnTo>
                    <a:lnTo>
                      <a:pt x="7" y="0"/>
                    </a:lnTo>
                    <a:lnTo>
                      <a:pt x="5" y="2"/>
                    </a:lnTo>
                    <a:lnTo>
                      <a:pt x="3" y="2"/>
                    </a:lnTo>
                    <a:lnTo>
                      <a:pt x="2" y="2"/>
                    </a:lnTo>
                    <a:lnTo>
                      <a:pt x="2" y="5"/>
                    </a:lnTo>
                    <a:lnTo>
                      <a:pt x="0" y="5"/>
                    </a:lnTo>
                    <a:lnTo>
                      <a:pt x="9" y="18"/>
                    </a:lnTo>
                    <a:lnTo>
                      <a:pt x="10" y="18"/>
                    </a:lnTo>
                    <a:lnTo>
                      <a:pt x="19"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17" name="Freeform 143"/>
              <p:cNvSpPr>
                <a:spLocks/>
              </p:cNvSpPr>
              <p:nvPr/>
            </p:nvSpPr>
            <p:spPr bwMode="auto">
              <a:xfrm>
                <a:off x="1761" y="1078"/>
                <a:ext cx="19" cy="19"/>
              </a:xfrm>
              <a:custGeom>
                <a:avLst/>
                <a:gdLst/>
                <a:ahLst/>
                <a:cxnLst>
                  <a:cxn ang="0">
                    <a:pos x="11" y="18"/>
                  </a:cxn>
                  <a:cxn ang="0">
                    <a:pos x="14" y="17"/>
                  </a:cxn>
                  <a:cxn ang="0">
                    <a:pos x="14" y="14"/>
                  </a:cxn>
                  <a:cxn ang="0">
                    <a:pos x="16" y="14"/>
                  </a:cxn>
                  <a:cxn ang="0">
                    <a:pos x="16" y="13"/>
                  </a:cxn>
                  <a:cxn ang="0">
                    <a:pos x="16" y="11"/>
                  </a:cxn>
                  <a:cxn ang="0">
                    <a:pos x="18" y="11"/>
                  </a:cxn>
                  <a:cxn ang="0">
                    <a:pos x="18" y="10"/>
                  </a:cxn>
                  <a:cxn ang="0">
                    <a:pos x="18" y="9"/>
                  </a:cxn>
                  <a:cxn ang="0">
                    <a:pos x="18" y="7"/>
                  </a:cxn>
                  <a:cxn ang="0">
                    <a:pos x="18" y="6"/>
                  </a:cxn>
                  <a:cxn ang="0">
                    <a:pos x="16" y="6"/>
                  </a:cxn>
                  <a:cxn ang="0">
                    <a:pos x="16" y="4"/>
                  </a:cxn>
                  <a:cxn ang="0">
                    <a:pos x="16" y="2"/>
                  </a:cxn>
                  <a:cxn ang="0">
                    <a:pos x="14" y="2"/>
                  </a:cxn>
                  <a:cxn ang="0">
                    <a:pos x="14" y="1"/>
                  </a:cxn>
                  <a:cxn ang="0">
                    <a:pos x="11" y="0"/>
                  </a:cxn>
                  <a:cxn ang="0">
                    <a:pos x="0" y="7"/>
                  </a:cxn>
                  <a:cxn ang="0">
                    <a:pos x="1" y="7"/>
                  </a:cxn>
                  <a:cxn ang="0">
                    <a:pos x="1" y="9"/>
                  </a:cxn>
                  <a:cxn ang="0">
                    <a:pos x="1" y="10"/>
                  </a:cxn>
                  <a:cxn ang="0">
                    <a:pos x="0" y="10"/>
                  </a:cxn>
                  <a:cxn ang="0">
                    <a:pos x="11" y="18"/>
                  </a:cxn>
                </a:cxnLst>
                <a:rect l="0" t="0" r="r" b="b"/>
                <a:pathLst>
                  <a:path w="19" h="19">
                    <a:moveTo>
                      <a:pt x="11" y="18"/>
                    </a:moveTo>
                    <a:lnTo>
                      <a:pt x="14" y="17"/>
                    </a:lnTo>
                    <a:lnTo>
                      <a:pt x="14" y="14"/>
                    </a:lnTo>
                    <a:lnTo>
                      <a:pt x="16" y="14"/>
                    </a:lnTo>
                    <a:lnTo>
                      <a:pt x="16" y="13"/>
                    </a:lnTo>
                    <a:lnTo>
                      <a:pt x="16" y="11"/>
                    </a:lnTo>
                    <a:lnTo>
                      <a:pt x="18" y="11"/>
                    </a:lnTo>
                    <a:lnTo>
                      <a:pt x="18" y="10"/>
                    </a:lnTo>
                    <a:lnTo>
                      <a:pt x="18" y="9"/>
                    </a:lnTo>
                    <a:lnTo>
                      <a:pt x="18" y="7"/>
                    </a:lnTo>
                    <a:lnTo>
                      <a:pt x="18" y="6"/>
                    </a:lnTo>
                    <a:lnTo>
                      <a:pt x="16" y="6"/>
                    </a:lnTo>
                    <a:lnTo>
                      <a:pt x="16" y="4"/>
                    </a:lnTo>
                    <a:lnTo>
                      <a:pt x="16" y="2"/>
                    </a:lnTo>
                    <a:lnTo>
                      <a:pt x="14" y="2"/>
                    </a:lnTo>
                    <a:lnTo>
                      <a:pt x="14" y="1"/>
                    </a:lnTo>
                    <a:lnTo>
                      <a:pt x="11" y="0"/>
                    </a:lnTo>
                    <a:lnTo>
                      <a:pt x="0" y="7"/>
                    </a:lnTo>
                    <a:lnTo>
                      <a:pt x="1" y="7"/>
                    </a:lnTo>
                    <a:lnTo>
                      <a:pt x="1" y="9"/>
                    </a:lnTo>
                    <a:lnTo>
                      <a:pt x="1" y="10"/>
                    </a:lnTo>
                    <a:lnTo>
                      <a:pt x="0" y="10"/>
                    </a:lnTo>
                    <a:lnTo>
                      <a:pt x="1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18" name="Freeform 144"/>
              <p:cNvSpPr>
                <a:spLocks/>
              </p:cNvSpPr>
              <p:nvPr/>
            </p:nvSpPr>
            <p:spPr bwMode="auto">
              <a:xfrm>
                <a:off x="1749" y="1089"/>
                <a:ext cx="20" cy="19"/>
              </a:xfrm>
              <a:custGeom>
                <a:avLst/>
                <a:gdLst/>
                <a:ahLst/>
                <a:cxnLst>
                  <a:cxn ang="0">
                    <a:pos x="0" y="12"/>
                  </a:cxn>
                  <a:cxn ang="0">
                    <a:pos x="2" y="12"/>
                  </a:cxn>
                  <a:cxn ang="0">
                    <a:pos x="2" y="15"/>
                  </a:cxn>
                  <a:cxn ang="0">
                    <a:pos x="3" y="15"/>
                  </a:cxn>
                  <a:cxn ang="0">
                    <a:pos x="5" y="15"/>
                  </a:cxn>
                  <a:cxn ang="0">
                    <a:pos x="7" y="18"/>
                  </a:cxn>
                  <a:cxn ang="0">
                    <a:pos x="9" y="18"/>
                  </a:cxn>
                  <a:cxn ang="0">
                    <a:pos x="10" y="18"/>
                  </a:cxn>
                  <a:cxn ang="0">
                    <a:pos x="12" y="18"/>
                  </a:cxn>
                  <a:cxn ang="0">
                    <a:pos x="14" y="18"/>
                  </a:cxn>
                  <a:cxn ang="0">
                    <a:pos x="14" y="15"/>
                  </a:cxn>
                  <a:cxn ang="0">
                    <a:pos x="16" y="15"/>
                  </a:cxn>
                  <a:cxn ang="0">
                    <a:pos x="18" y="15"/>
                  </a:cxn>
                  <a:cxn ang="0">
                    <a:pos x="19" y="12"/>
                  </a:cxn>
                  <a:cxn ang="0">
                    <a:pos x="10" y="0"/>
                  </a:cxn>
                  <a:cxn ang="0">
                    <a:pos x="9" y="0"/>
                  </a:cxn>
                  <a:cxn ang="0">
                    <a:pos x="0" y="12"/>
                  </a:cxn>
                </a:cxnLst>
                <a:rect l="0" t="0" r="r" b="b"/>
                <a:pathLst>
                  <a:path w="20" h="19">
                    <a:moveTo>
                      <a:pt x="0" y="12"/>
                    </a:moveTo>
                    <a:lnTo>
                      <a:pt x="2" y="12"/>
                    </a:lnTo>
                    <a:lnTo>
                      <a:pt x="2" y="15"/>
                    </a:lnTo>
                    <a:lnTo>
                      <a:pt x="3" y="15"/>
                    </a:lnTo>
                    <a:lnTo>
                      <a:pt x="5" y="15"/>
                    </a:lnTo>
                    <a:lnTo>
                      <a:pt x="7" y="18"/>
                    </a:lnTo>
                    <a:lnTo>
                      <a:pt x="9" y="18"/>
                    </a:lnTo>
                    <a:lnTo>
                      <a:pt x="10" y="18"/>
                    </a:lnTo>
                    <a:lnTo>
                      <a:pt x="12" y="18"/>
                    </a:lnTo>
                    <a:lnTo>
                      <a:pt x="14" y="18"/>
                    </a:lnTo>
                    <a:lnTo>
                      <a:pt x="14" y="15"/>
                    </a:lnTo>
                    <a:lnTo>
                      <a:pt x="16" y="15"/>
                    </a:lnTo>
                    <a:lnTo>
                      <a:pt x="18" y="15"/>
                    </a:lnTo>
                    <a:lnTo>
                      <a:pt x="19" y="12"/>
                    </a:lnTo>
                    <a:lnTo>
                      <a:pt x="10"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19" name="Freeform 145"/>
              <p:cNvSpPr>
                <a:spLocks/>
              </p:cNvSpPr>
              <p:nvPr/>
            </p:nvSpPr>
            <p:spPr bwMode="auto">
              <a:xfrm>
                <a:off x="1894" y="1011"/>
                <a:ext cx="198" cy="155"/>
              </a:xfrm>
              <a:custGeom>
                <a:avLst/>
                <a:gdLst/>
                <a:ahLst/>
                <a:cxnLst>
                  <a:cxn ang="0">
                    <a:pos x="81" y="152"/>
                  </a:cxn>
                  <a:cxn ang="0">
                    <a:pos x="76" y="139"/>
                  </a:cxn>
                  <a:cxn ang="0">
                    <a:pos x="69" y="137"/>
                  </a:cxn>
                  <a:cxn ang="0">
                    <a:pos x="64" y="134"/>
                  </a:cxn>
                  <a:cxn ang="0">
                    <a:pos x="57" y="133"/>
                  </a:cxn>
                  <a:cxn ang="0">
                    <a:pos x="52" y="130"/>
                  </a:cxn>
                  <a:cxn ang="0">
                    <a:pos x="19" y="124"/>
                  </a:cxn>
                  <a:cxn ang="0">
                    <a:pos x="28" y="111"/>
                  </a:cxn>
                  <a:cxn ang="0">
                    <a:pos x="25" y="107"/>
                  </a:cxn>
                  <a:cxn ang="0">
                    <a:pos x="21" y="100"/>
                  </a:cxn>
                  <a:cxn ang="0">
                    <a:pos x="19" y="95"/>
                  </a:cxn>
                  <a:cxn ang="0">
                    <a:pos x="16" y="89"/>
                  </a:cxn>
                  <a:cxn ang="0">
                    <a:pos x="0" y="67"/>
                  </a:cxn>
                  <a:cxn ang="0">
                    <a:pos x="3" y="63"/>
                  </a:cxn>
                  <a:cxn ang="0">
                    <a:pos x="19" y="57"/>
                  </a:cxn>
                  <a:cxn ang="0">
                    <a:pos x="21" y="52"/>
                  </a:cxn>
                  <a:cxn ang="0">
                    <a:pos x="25" y="45"/>
                  </a:cxn>
                  <a:cxn ang="0">
                    <a:pos x="28" y="41"/>
                  </a:cxn>
                  <a:cxn ang="0">
                    <a:pos x="19" y="30"/>
                  </a:cxn>
                  <a:cxn ang="0">
                    <a:pos x="39" y="13"/>
                  </a:cxn>
                  <a:cxn ang="0">
                    <a:pos x="55" y="20"/>
                  </a:cxn>
                  <a:cxn ang="0">
                    <a:pos x="62" y="17"/>
                  </a:cxn>
                  <a:cxn ang="0">
                    <a:pos x="69" y="15"/>
                  </a:cxn>
                  <a:cxn ang="0">
                    <a:pos x="78" y="13"/>
                  </a:cxn>
                  <a:cxn ang="0">
                    <a:pos x="83" y="0"/>
                  </a:cxn>
                  <a:cxn ang="0">
                    <a:pos x="114" y="0"/>
                  </a:cxn>
                  <a:cxn ang="0">
                    <a:pos x="114" y="13"/>
                  </a:cxn>
                  <a:cxn ang="0">
                    <a:pos x="121" y="15"/>
                  </a:cxn>
                  <a:cxn ang="0">
                    <a:pos x="129" y="16"/>
                  </a:cxn>
                  <a:cxn ang="0">
                    <a:pos x="135" y="19"/>
                  </a:cxn>
                  <a:cxn ang="0">
                    <a:pos x="144" y="22"/>
                  </a:cxn>
                  <a:cxn ang="0">
                    <a:pos x="158" y="13"/>
                  </a:cxn>
                  <a:cxn ang="0">
                    <a:pos x="178" y="30"/>
                  </a:cxn>
                  <a:cxn ang="0">
                    <a:pos x="167" y="41"/>
                  </a:cxn>
                  <a:cxn ang="0">
                    <a:pos x="173" y="48"/>
                  </a:cxn>
                  <a:cxn ang="0">
                    <a:pos x="176" y="54"/>
                  </a:cxn>
                  <a:cxn ang="0">
                    <a:pos x="178" y="60"/>
                  </a:cxn>
                  <a:cxn ang="0">
                    <a:pos x="195" y="64"/>
                  </a:cxn>
                  <a:cxn ang="0">
                    <a:pos x="197" y="88"/>
                  </a:cxn>
                  <a:cxn ang="0">
                    <a:pos x="178" y="91"/>
                  </a:cxn>
                  <a:cxn ang="0">
                    <a:pos x="176" y="98"/>
                  </a:cxn>
                  <a:cxn ang="0">
                    <a:pos x="173" y="102"/>
                  </a:cxn>
                  <a:cxn ang="0">
                    <a:pos x="169" y="109"/>
                  </a:cxn>
                  <a:cxn ang="0">
                    <a:pos x="178" y="120"/>
                  </a:cxn>
                  <a:cxn ang="0">
                    <a:pos x="158" y="139"/>
                  </a:cxn>
                  <a:cxn ang="0">
                    <a:pos x="140" y="132"/>
                  </a:cxn>
                  <a:cxn ang="0">
                    <a:pos x="134" y="134"/>
                  </a:cxn>
                  <a:cxn ang="0">
                    <a:pos x="125" y="137"/>
                  </a:cxn>
                  <a:cxn ang="0">
                    <a:pos x="117" y="139"/>
                  </a:cxn>
                  <a:cxn ang="0">
                    <a:pos x="114" y="153"/>
                  </a:cxn>
                  <a:cxn ang="0">
                    <a:pos x="98" y="81"/>
                  </a:cxn>
                  <a:cxn ang="0">
                    <a:pos x="91" y="80"/>
                  </a:cxn>
                  <a:cxn ang="0">
                    <a:pos x="89" y="75"/>
                  </a:cxn>
                  <a:cxn ang="0">
                    <a:pos x="93" y="71"/>
                  </a:cxn>
                  <a:cxn ang="0">
                    <a:pos x="100" y="69"/>
                  </a:cxn>
                  <a:cxn ang="0">
                    <a:pos x="103" y="74"/>
                  </a:cxn>
                  <a:cxn ang="0">
                    <a:pos x="103" y="78"/>
                  </a:cxn>
                </a:cxnLst>
                <a:rect l="0" t="0" r="r" b="b"/>
                <a:pathLst>
                  <a:path w="198" h="154">
                    <a:moveTo>
                      <a:pt x="110" y="153"/>
                    </a:moveTo>
                    <a:lnTo>
                      <a:pt x="84" y="153"/>
                    </a:lnTo>
                    <a:lnTo>
                      <a:pt x="83" y="153"/>
                    </a:lnTo>
                    <a:lnTo>
                      <a:pt x="81" y="153"/>
                    </a:lnTo>
                    <a:lnTo>
                      <a:pt x="81" y="152"/>
                    </a:lnTo>
                    <a:lnTo>
                      <a:pt x="81" y="151"/>
                    </a:lnTo>
                    <a:lnTo>
                      <a:pt x="81" y="140"/>
                    </a:lnTo>
                    <a:lnTo>
                      <a:pt x="79" y="140"/>
                    </a:lnTo>
                    <a:lnTo>
                      <a:pt x="78" y="139"/>
                    </a:lnTo>
                    <a:lnTo>
                      <a:pt x="76" y="139"/>
                    </a:lnTo>
                    <a:lnTo>
                      <a:pt x="74" y="139"/>
                    </a:lnTo>
                    <a:lnTo>
                      <a:pt x="72" y="139"/>
                    </a:lnTo>
                    <a:lnTo>
                      <a:pt x="72" y="137"/>
                    </a:lnTo>
                    <a:lnTo>
                      <a:pt x="71" y="137"/>
                    </a:lnTo>
                    <a:lnTo>
                      <a:pt x="69" y="137"/>
                    </a:lnTo>
                    <a:lnTo>
                      <a:pt x="67" y="137"/>
                    </a:lnTo>
                    <a:lnTo>
                      <a:pt x="67" y="136"/>
                    </a:lnTo>
                    <a:lnTo>
                      <a:pt x="66" y="136"/>
                    </a:lnTo>
                    <a:lnTo>
                      <a:pt x="64" y="136"/>
                    </a:lnTo>
                    <a:lnTo>
                      <a:pt x="64" y="134"/>
                    </a:lnTo>
                    <a:lnTo>
                      <a:pt x="62" y="134"/>
                    </a:lnTo>
                    <a:lnTo>
                      <a:pt x="61" y="134"/>
                    </a:lnTo>
                    <a:lnTo>
                      <a:pt x="61" y="133"/>
                    </a:lnTo>
                    <a:lnTo>
                      <a:pt x="59" y="133"/>
                    </a:lnTo>
                    <a:lnTo>
                      <a:pt x="57" y="133"/>
                    </a:lnTo>
                    <a:lnTo>
                      <a:pt x="57" y="132"/>
                    </a:lnTo>
                    <a:lnTo>
                      <a:pt x="55" y="132"/>
                    </a:lnTo>
                    <a:lnTo>
                      <a:pt x="54" y="132"/>
                    </a:lnTo>
                    <a:lnTo>
                      <a:pt x="54" y="130"/>
                    </a:lnTo>
                    <a:lnTo>
                      <a:pt x="52" y="130"/>
                    </a:lnTo>
                    <a:lnTo>
                      <a:pt x="41" y="139"/>
                    </a:lnTo>
                    <a:lnTo>
                      <a:pt x="39" y="139"/>
                    </a:lnTo>
                    <a:lnTo>
                      <a:pt x="39" y="139"/>
                    </a:lnTo>
                    <a:lnTo>
                      <a:pt x="37" y="139"/>
                    </a:lnTo>
                    <a:lnTo>
                      <a:pt x="19" y="124"/>
                    </a:lnTo>
                    <a:lnTo>
                      <a:pt x="19" y="122"/>
                    </a:lnTo>
                    <a:lnTo>
                      <a:pt x="19" y="121"/>
                    </a:lnTo>
                    <a:lnTo>
                      <a:pt x="19" y="120"/>
                    </a:lnTo>
                    <a:lnTo>
                      <a:pt x="28" y="112"/>
                    </a:lnTo>
                    <a:lnTo>
                      <a:pt x="28" y="111"/>
                    </a:lnTo>
                    <a:lnTo>
                      <a:pt x="27" y="111"/>
                    </a:lnTo>
                    <a:lnTo>
                      <a:pt x="27" y="109"/>
                    </a:lnTo>
                    <a:lnTo>
                      <a:pt x="27" y="108"/>
                    </a:lnTo>
                    <a:lnTo>
                      <a:pt x="25" y="108"/>
                    </a:lnTo>
                    <a:lnTo>
                      <a:pt x="25" y="107"/>
                    </a:lnTo>
                    <a:lnTo>
                      <a:pt x="23" y="105"/>
                    </a:lnTo>
                    <a:lnTo>
                      <a:pt x="23" y="104"/>
                    </a:lnTo>
                    <a:lnTo>
                      <a:pt x="21" y="102"/>
                    </a:lnTo>
                    <a:lnTo>
                      <a:pt x="21" y="102"/>
                    </a:lnTo>
                    <a:lnTo>
                      <a:pt x="21" y="100"/>
                    </a:lnTo>
                    <a:lnTo>
                      <a:pt x="19" y="100"/>
                    </a:lnTo>
                    <a:lnTo>
                      <a:pt x="19" y="99"/>
                    </a:lnTo>
                    <a:lnTo>
                      <a:pt x="19" y="98"/>
                    </a:lnTo>
                    <a:lnTo>
                      <a:pt x="19" y="96"/>
                    </a:lnTo>
                    <a:lnTo>
                      <a:pt x="19" y="95"/>
                    </a:lnTo>
                    <a:lnTo>
                      <a:pt x="19" y="93"/>
                    </a:lnTo>
                    <a:lnTo>
                      <a:pt x="19" y="92"/>
                    </a:lnTo>
                    <a:lnTo>
                      <a:pt x="16" y="92"/>
                    </a:lnTo>
                    <a:lnTo>
                      <a:pt x="16" y="91"/>
                    </a:lnTo>
                    <a:lnTo>
                      <a:pt x="16" y="89"/>
                    </a:lnTo>
                    <a:lnTo>
                      <a:pt x="3" y="89"/>
                    </a:lnTo>
                    <a:lnTo>
                      <a:pt x="1" y="89"/>
                    </a:lnTo>
                    <a:lnTo>
                      <a:pt x="0" y="88"/>
                    </a:lnTo>
                    <a:lnTo>
                      <a:pt x="0" y="87"/>
                    </a:lnTo>
                    <a:lnTo>
                      <a:pt x="0" y="67"/>
                    </a:lnTo>
                    <a:lnTo>
                      <a:pt x="0" y="66"/>
                    </a:lnTo>
                    <a:lnTo>
                      <a:pt x="0" y="64"/>
                    </a:lnTo>
                    <a:lnTo>
                      <a:pt x="1" y="64"/>
                    </a:lnTo>
                    <a:lnTo>
                      <a:pt x="1" y="63"/>
                    </a:lnTo>
                    <a:lnTo>
                      <a:pt x="3" y="63"/>
                    </a:lnTo>
                    <a:lnTo>
                      <a:pt x="16" y="63"/>
                    </a:lnTo>
                    <a:lnTo>
                      <a:pt x="16" y="61"/>
                    </a:lnTo>
                    <a:lnTo>
                      <a:pt x="19" y="60"/>
                    </a:lnTo>
                    <a:lnTo>
                      <a:pt x="19" y="59"/>
                    </a:lnTo>
                    <a:lnTo>
                      <a:pt x="19" y="57"/>
                    </a:lnTo>
                    <a:lnTo>
                      <a:pt x="19" y="56"/>
                    </a:lnTo>
                    <a:lnTo>
                      <a:pt x="19" y="56"/>
                    </a:lnTo>
                    <a:lnTo>
                      <a:pt x="19" y="54"/>
                    </a:lnTo>
                    <a:lnTo>
                      <a:pt x="19" y="54"/>
                    </a:lnTo>
                    <a:lnTo>
                      <a:pt x="21" y="52"/>
                    </a:lnTo>
                    <a:lnTo>
                      <a:pt x="21" y="51"/>
                    </a:lnTo>
                    <a:lnTo>
                      <a:pt x="21" y="50"/>
                    </a:lnTo>
                    <a:lnTo>
                      <a:pt x="23" y="48"/>
                    </a:lnTo>
                    <a:lnTo>
                      <a:pt x="23" y="47"/>
                    </a:lnTo>
                    <a:lnTo>
                      <a:pt x="25" y="45"/>
                    </a:lnTo>
                    <a:lnTo>
                      <a:pt x="25" y="44"/>
                    </a:lnTo>
                    <a:lnTo>
                      <a:pt x="27" y="44"/>
                    </a:lnTo>
                    <a:lnTo>
                      <a:pt x="27" y="42"/>
                    </a:lnTo>
                    <a:lnTo>
                      <a:pt x="27" y="41"/>
                    </a:lnTo>
                    <a:lnTo>
                      <a:pt x="28" y="41"/>
                    </a:lnTo>
                    <a:lnTo>
                      <a:pt x="28" y="40"/>
                    </a:lnTo>
                    <a:lnTo>
                      <a:pt x="19" y="34"/>
                    </a:lnTo>
                    <a:lnTo>
                      <a:pt x="19" y="32"/>
                    </a:lnTo>
                    <a:lnTo>
                      <a:pt x="19" y="31"/>
                    </a:lnTo>
                    <a:lnTo>
                      <a:pt x="19" y="30"/>
                    </a:lnTo>
                    <a:lnTo>
                      <a:pt x="19" y="28"/>
                    </a:lnTo>
                    <a:lnTo>
                      <a:pt x="37" y="15"/>
                    </a:lnTo>
                    <a:lnTo>
                      <a:pt x="37" y="13"/>
                    </a:lnTo>
                    <a:lnTo>
                      <a:pt x="39" y="13"/>
                    </a:lnTo>
                    <a:lnTo>
                      <a:pt x="39" y="13"/>
                    </a:lnTo>
                    <a:lnTo>
                      <a:pt x="41" y="13"/>
                    </a:lnTo>
                    <a:lnTo>
                      <a:pt x="41" y="15"/>
                    </a:lnTo>
                    <a:lnTo>
                      <a:pt x="52" y="22"/>
                    </a:lnTo>
                    <a:lnTo>
                      <a:pt x="54" y="22"/>
                    </a:lnTo>
                    <a:lnTo>
                      <a:pt x="55" y="20"/>
                    </a:lnTo>
                    <a:lnTo>
                      <a:pt x="57" y="20"/>
                    </a:lnTo>
                    <a:lnTo>
                      <a:pt x="59" y="19"/>
                    </a:lnTo>
                    <a:lnTo>
                      <a:pt x="61" y="19"/>
                    </a:lnTo>
                    <a:lnTo>
                      <a:pt x="61" y="17"/>
                    </a:lnTo>
                    <a:lnTo>
                      <a:pt x="62" y="17"/>
                    </a:lnTo>
                    <a:lnTo>
                      <a:pt x="64" y="17"/>
                    </a:lnTo>
                    <a:lnTo>
                      <a:pt x="64" y="16"/>
                    </a:lnTo>
                    <a:lnTo>
                      <a:pt x="66" y="16"/>
                    </a:lnTo>
                    <a:lnTo>
                      <a:pt x="67" y="16"/>
                    </a:lnTo>
                    <a:lnTo>
                      <a:pt x="69" y="15"/>
                    </a:lnTo>
                    <a:lnTo>
                      <a:pt x="71" y="15"/>
                    </a:lnTo>
                    <a:lnTo>
                      <a:pt x="72" y="15"/>
                    </a:lnTo>
                    <a:lnTo>
                      <a:pt x="74" y="13"/>
                    </a:lnTo>
                    <a:lnTo>
                      <a:pt x="76" y="13"/>
                    </a:lnTo>
                    <a:lnTo>
                      <a:pt x="78" y="13"/>
                    </a:lnTo>
                    <a:lnTo>
                      <a:pt x="79" y="13"/>
                    </a:lnTo>
                    <a:lnTo>
                      <a:pt x="81" y="13"/>
                    </a:lnTo>
                    <a:lnTo>
                      <a:pt x="81" y="1"/>
                    </a:lnTo>
                    <a:lnTo>
                      <a:pt x="81" y="0"/>
                    </a:lnTo>
                    <a:lnTo>
                      <a:pt x="83" y="0"/>
                    </a:lnTo>
                    <a:lnTo>
                      <a:pt x="83" y="0"/>
                    </a:lnTo>
                    <a:lnTo>
                      <a:pt x="84" y="0"/>
                    </a:lnTo>
                    <a:lnTo>
                      <a:pt x="110" y="0"/>
                    </a:lnTo>
                    <a:lnTo>
                      <a:pt x="112" y="0"/>
                    </a:lnTo>
                    <a:lnTo>
                      <a:pt x="114" y="0"/>
                    </a:lnTo>
                    <a:lnTo>
                      <a:pt x="114" y="0"/>
                    </a:lnTo>
                    <a:lnTo>
                      <a:pt x="114" y="0"/>
                    </a:lnTo>
                    <a:lnTo>
                      <a:pt x="114" y="1"/>
                    </a:lnTo>
                    <a:lnTo>
                      <a:pt x="114" y="13"/>
                    </a:lnTo>
                    <a:lnTo>
                      <a:pt x="114" y="13"/>
                    </a:lnTo>
                    <a:lnTo>
                      <a:pt x="117" y="13"/>
                    </a:lnTo>
                    <a:lnTo>
                      <a:pt x="118" y="13"/>
                    </a:lnTo>
                    <a:lnTo>
                      <a:pt x="120" y="13"/>
                    </a:lnTo>
                    <a:lnTo>
                      <a:pt x="121" y="13"/>
                    </a:lnTo>
                    <a:lnTo>
                      <a:pt x="121" y="15"/>
                    </a:lnTo>
                    <a:lnTo>
                      <a:pt x="123" y="15"/>
                    </a:lnTo>
                    <a:lnTo>
                      <a:pt x="125" y="15"/>
                    </a:lnTo>
                    <a:lnTo>
                      <a:pt x="127" y="15"/>
                    </a:lnTo>
                    <a:lnTo>
                      <a:pt x="127" y="16"/>
                    </a:lnTo>
                    <a:lnTo>
                      <a:pt x="129" y="16"/>
                    </a:lnTo>
                    <a:lnTo>
                      <a:pt x="130" y="16"/>
                    </a:lnTo>
                    <a:lnTo>
                      <a:pt x="132" y="17"/>
                    </a:lnTo>
                    <a:lnTo>
                      <a:pt x="134" y="17"/>
                    </a:lnTo>
                    <a:lnTo>
                      <a:pt x="135" y="17"/>
                    </a:lnTo>
                    <a:lnTo>
                      <a:pt x="135" y="19"/>
                    </a:lnTo>
                    <a:lnTo>
                      <a:pt x="137" y="19"/>
                    </a:lnTo>
                    <a:lnTo>
                      <a:pt x="138" y="20"/>
                    </a:lnTo>
                    <a:lnTo>
                      <a:pt x="140" y="20"/>
                    </a:lnTo>
                    <a:lnTo>
                      <a:pt x="142" y="22"/>
                    </a:lnTo>
                    <a:lnTo>
                      <a:pt x="144" y="22"/>
                    </a:lnTo>
                    <a:lnTo>
                      <a:pt x="152" y="15"/>
                    </a:lnTo>
                    <a:lnTo>
                      <a:pt x="152" y="13"/>
                    </a:lnTo>
                    <a:lnTo>
                      <a:pt x="154" y="13"/>
                    </a:lnTo>
                    <a:lnTo>
                      <a:pt x="156" y="13"/>
                    </a:lnTo>
                    <a:lnTo>
                      <a:pt x="158" y="13"/>
                    </a:lnTo>
                    <a:lnTo>
                      <a:pt x="158" y="15"/>
                    </a:lnTo>
                    <a:lnTo>
                      <a:pt x="159" y="15"/>
                    </a:lnTo>
                    <a:lnTo>
                      <a:pt x="176" y="28"/>
                    </a:lnTo>
                    <a:lnTo>
                      <a:pt x="176" y="30"/>
                    </a:lnTo>
                    <a:lnTo>
                      <a:pt x="178" y="30"/>
                    </a:lnTo>
                    <a:lnTo>
                      <a:pt x="178" y="31"/>
                    </a:lnTo>
                    <a:lnTo>
                      <a:pt x="178" y="32"/>
                    </a:lnTo>
                    <a:lnTo>
                      <a:pt x="176" y="34"/>
                    </a:lnTo>
                    <a:lnTo>
                      <a:pt x="167" y="40"/>
                    </a:lnTo>
                    <a:lnTo>
                      <a:pt x="167" y="41"/>
                    </a:lnTo>
                    <a:lnTo>
                      <a:pt x="169" y="42"/>
                    </a:lnTo>
                    <a:lnTo>
                      <a:pt x="169" y="44"/>
                    </a:lnTo>
                    <a:lnTo>
                      <a:pt x="171" y="45"/>
                    </a:lnTo>
                    <a:lnTo>
                      <a:pt x="171" y="47"/>
                    </a:lnTo>
                    <a:lnTo>
                      <a:pt x="173" y="48"/>
                    </a:lnTo>
                    <a:lnTo>
                      <a:pt x="173" y="50"/>
                    </a:lnTo>
                    <a:lnTo>
                      <a:pt x="175" y="51"/>
                    </a:lnTo>
                    <a:lnTo>
                      <a:pt x="175" y="52"/>
                    </a:lnTo>
                    <a:lnTo>
                      <a:pt x="175" y="54"/>
                    </a:lnTo>
                    <a:lnTo>
                      <a:pt x="176" y="54"/>
                    </a:lnTo>
                    <a:lnTo>
                      <a:pt x="176" y="56"/>
                    </a:lnTo>
                    <a:lnTo>
                      <a:pt x="176" y="57"/>
                    </a:lnTo>
                    <a:lnTo>
                      <a:pt x="178" y="57"/>
                    </a:lnTo>
                    <a:lnTo>
                      <a:pt x="178" y="59"/>
                    </a:lnTo>
                    <a:lnTo>
                      <a:pt x="178" y="60"/>
                    </a:lnTo>
                    <a:lnTo>
                      <a:pt x="178" y="61"/>
                    </a:lnTo>
                    <a:lnTo>
                      <a:pt x="178" y="63"/>
                    </a:lnTo>
                    <a:lnTo>
                      <a:pt x="193" y="63"/>
                    </a:lnTo>
                    <a:lnTo>
                      <a:pt x="195" y="63"/>
                    </a:lnTo>
                    <a:lnTo>
                      <a:pt x="195" y="64"/>
                    </a:lnTo>
                    <a:lnTo>
                      <a:pt x="197" y="64"/>
                    </a:lnTo>
                    <a:lnTo>
                      <a:pt x="197" y="66"/>
                    </a:lnTo>
                    <a:lnTo>
                      <a:pt x="197" y="67"/>
                    </a:lnTo>
                    <a:lnTo>
                      <a:pt x="197" y="87"/>
                    </a:lnTo>
                    <a:lnTo>
                      <a:pt x="197" y="88"/>
                    </a:lnTo>
                    <a:lnTo>
                      <a:pt x="195" y="88"/>
                    </a:lnTo>
                    <a:lnTo>
                      <a:pt x="195" y="89"/>
                    </a:lnTo>
                    <a:lnTo>
                      <a:pt x="193" y="89"/>
                    </a:lnTo>
                    <a:lnTo>
                      <a:pt x="178" y="89"/>
                    </a:lnTo>
                    <a:lnTo>
                      <a:pt x="178" y="91"/>
                    </a:lnTo>
                    <a:lnTo>
                      <a:pt x="178" y="92"/>
                    </a:lnTo>
                    <a:lnTo>
                      <a:pt x="178" y="93"/>
                    </a:lnTo>
                    <a:lnTo>
                      <a:pt x="176" y="95"/>
                    </a:lnTo>
                    <a:lnTo>
                      <a:pt x="176" y="96"/>
                    </a:lnTo>
                    <a:lnTo>
                      <a:pt x="176" y="98"/>
                    </a:lnTo>
                    <a:lnTo>
                      <a:pt x="176" y="99"/>
                    </a:lnTo>
                    <a:lnTo>
                      <a:pt x="175" y="99"/>
                    </a:lnTo>
                    <a:lnTo>
                      <a:pt x="175" y="100"/>
                    </a:lnTo>
                    <a:lnTo>
                      <a:pt x="175" y="102"/>
                    </a:lnTo>
                    <a:lnTo>
                      <a:pt x="173" y="102"/>
                    </a:lnTo>
                    <a:lnTo>
                      <a:pt x="173" y="104"/>
                    </a:lnTo>
                    <a:lnTo>
                      <a:pt x="171" y="105"/>
                    </a:lnTo>
                    <a:lnTo>
                      <a:pt x="171" y="107"/>
                    </a:lnTo>
                    <a:lnTo>
                      <a:pt x="169" y="108"/>
                    </a:lnTo>
                    <a:lnTo>
                      <a:pt x="169" y="109"/>
                    </a:lnTo>
                    <a:lnTo>
                      <a:pt x="167" y="109"/>
                    </a:lnTo>
                    <a:lnTo>
                      <a:pt x="167" y="111"/>
                    </a:lnTo>
                    <a:lnTo>
                      <a:pt x="167" y="112"/>
                    </a:lnTo>
                    <a:lnTo>
                      <a:pt x="176" y="120"/>
                    </a:lnTo>
                    <a:lnTo>
                      <a:pt x="178" y="120"/>
                    </a:lnTo>
                    <a:lnTo>
                      <a:pt x="178" y="121"/>
                    </a:lnTo>
                    <a:lnTo>
                      <a:pt x="178" y="122"/>
                    </a:lnTo>
                    <a:lnTo>
                      <a:pt x="178" y="124"/>
                    </a:lnTo>
                    <a:lnTo>
                      <a:pt x="176" y="124"/>
                    </a:lnTo>
                    <a:lnTo>
                      <a:pt x="158" y="139"/>
                    </a:lnTo>
                    <a:lnTo>
                      <a:pt x="156" y="139"/>
                    </a:lnTo>
                    <a:lnTo>
                      <a:pt x="154" y="139"/>
                    </a:lnTo>
                    <a:lnTo>
                      <a:pt x="152" y="139"/>
                    </a:lnTo>
                    <a:lnTo>
                      <a:pt x="142" y="130"/>
                    </a:lnTo>
                    <a:lnTo>
                      <a:pt x="140" y="132"/>
                    </a:lnTo>
                    <a:lnTo>
                      <a:pt x="138" y="132"/>
                    </a:lnTo>
                    <a:lnTo>
                      <a:pt x="137" y="133"/>
                    </a:lnTo>
                    <a:lnTo>
                      <a:pt x="135" y="133"/>
                    </a:lnTo>
                    <a:lnTo>
                      <a:pt x="135" y="134"/>
                    </a:lnTo>
                    <a:lnTo>
                      <a:pt x="134" y="134"/>
                    </a:lnTo>
                    <a:lnTo>
                      <a:pt x="132" y="134"/>
                    </a:lnTo>
                    <a:lnTo>
                      <a:pt x="130" y="136"/>
                    </a:lnTo>
                    <a:lnTo>
                      <a:pt x="129" y="136"/>
                    </a:lnTo>
                    <a:lnTo>
                      <a:pt x="127" y="137"/>
                    </a:lnTo>
                    <a:lnTo>
                      <a:pt x="125" y="137"/>
                    </a:lnTo>
                    <a:lnTo>
                      <a:pt x="123" y="137"/>
                    </a:lnTo>
                    <a:lnTo>
                      <a:pt x="121" y="139"/>
                    </a:lnTo>
                    <a:lnTo>
                      <a:pt x="120" y="139"/>
                    </a:lnTo>
                    <a:lnTo>
                      <a:pt x="118" y="139"/>
                    </a:lnTo>
                    <a:lnTo>
                      <a:pt x="117" y="139"/>
                    </a:lnTo>
                    <a:lnTo>
                      <a:pt x="114" y="140"/>
                    </a:lnTo>
                    <a:lnTo>
                      <a:pt x="114" y="151"/>
                    </a:lnTo>
                    <a:lnTo>
                      <a:pt x="114" y="152"/>
                    </a:lnTo>
                    <a:lnTo>
                      <a:pt x="114" y="152"/>
                    </a:lnTo>
                    <a:lnTo>
                      <a:pt x="114" y="153"/>
                    </a:lnTo>
                    <a:lnTo>
                      <a:pt x="112" y="153"/>
                    </a:lnTo>
                    <a:lnTo>
                      <a:pt x="110" y="153"/>
                    </a:lnTo>
                    <a:lnTo>
                      <a:pt x="102" y="80"/>
                    </a:lnTo>
                    <a:lnTo>
                      <a:pt x="100" y="81"/>
                    </a:lnTo>
                    <a:lnTo>
                      <a:pt x="98" y="81"/>
                    </a:lnTo>
                    <a:lnTo>
                      <a:pt x="96" y="81"/>
                    </a:lnTo>
                    <a:lnTo>
                      <a:pt x="94" y="81"/>
                    </a:lnTo>
                    <a:lnTo>
                      <a:pt x="93" y="81"/>
                    </a:lnTo>
                    <a:lnTo>
                      <a:pt x="93" y="80"/>
                    </a:lnTo>
                    <a:lnTo>
                      <a:pt x="91" y="80"/>
                    </a:lnTo>
                    <a:lnTo>
                      <a:pt x="91" y="78"/>
                    </a:lnTo>
                    <a:lnTo>
                      <a:pt x="89" y="78"/>
                    </a:lnTo>
                    <a:lnTo>
                      <a:pt x="89" y="77"/>
                    </a:lnTo>
                    <a:lnTo>
                      <a:pt x="89" y="76"/>
                    </a:lnTo>
                    <a:lnTo>
                      <a:pt x="89" y="75"/>
                    </a:lnTo>
                    <a:lnTo>
                      <a:pt x="89" y="74"/>
                    </a:lnTo>
                    <a:lnTo>
                      <a:pt x="89" y="72"/>
                    </a:lnTo>
                    <a:lnTo>
                      <a:pt x="91" y="72"/>
                    </a:lnTo>
                    <a:lnTo>
                      <a:pt x="91" y="71"/>
                    </a:lnTo>
                    <a:lnTo>
                      <a:pt x="93" y="71"/>
                    </a:lnTo>
                    <a:lnTo>
                      <a:pt x="94" y="71"/>
                    </a:lnTo>
                    <a:lnTo>
                      <a:pt x="94" y="69"/>
                    </a:lnTo>
                    <a:lnTo>
                      <a:pt x="96" y="69"/>
                    </a:lnTo>
                    <a:lnTo>
                      <a:pt x="98" y="69"/>
                    </a:lnTo>
                    <a:lnTo>
                      <a:pt x="100" y="69"/>
                    </a:lnTo>
                    <a:lnTo>
                      <a:pt x="100" y="71"/>
                    </a:lnTo>
                    <a:lnTo>
                      <a:pt x="102" y="71"/>
                    </a:lnTo>
                    <a:lnTo>
                      <a:pt x="102" y="72"/>
                    </a:lnTo>
                    <a:lnTo>
                      <a:pt x="103" y="72"/>
                    </a:lnTo>
                    <a:lnTo>
                      <a:pt x="103" y="74"/>
                    </a:lnTo>
                    <a:lnTo>
                      <a:pt x="103" y="75"/>
                    </a:lnTo>
                    <a:lnTo>
                      <a:pt x="105" y="75"/>
                    </a:lnTo>
                    <a:lnTo>
                      <a:pt x="105" y="76"/>
                    </a:lnTo>
                    <a:lnTo>
                      <a:pt x="103" y="77"/>
                    </a:lnTo>
                    <a:lnTo>
                      <a:pt x="103" y="78"/>
                    </a:lnTo>
                    <a:lnTo>
                      <a:pt x="103" y="80"/>
                    </a:lnTo>
                    <a:lnTo>
                      <a:pt x="102" y="80"/>
                    </a:lnTo>
                    <a:lnTo>
                      <a:pt x="110" y="153"/>
                    </a:lnTo>
                  </a:path>
                </a:pathLst>
              </a:custGeom>
              <a:solidFill>
                <a:srgbClr val="00FF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20" name="Freeform 146"/>
              <p:cNvSpPr>
                <a:spLocks/>
              </p:cNvSpPr>
              <p:nvPr/>
            </p:nvSpPr>
            <p:spPr bwMode="auto">
              <a:xfrm>
                <a:off x="1979" y="1159"/>
                <a:ext cx="26" cy="19"/>
              </a:xfrm>
              <a:custGeom>
                <a:avLst/>
                <a:gdLst/>
                <a:ahLst/>
                <a:cxnLst>
                  <a:cxn ang="0">
                    <a:pos x="0" y="18"/>
                  </a:cxn>
                  <a:cxn ang="0">
                    <a:pos x="25" y="18"/>
                  </a:cxn>
                  <a:cxn ang="0">
                    <a:pos x="25" y="0"/>
                  </a:cxn>
                  <a:cxn ang="0">
                    <a:pos x="0" y="0"/>
                  </a:cxn>
                  <a:cxn ang="0">
                    <a:pos x="0" y="18"/>
                  </a:cxn>
                </a:cxnLst>
                <a:rect l="0" t="0" r="r" b="b"/>
                <a:pathLst>
                  <a:path w="26" h="19">
                    <a:moveTo>
                      <a:pt x="0" y="18"/>
                    </a:moveTo>
                    <a:lnTo>
                      <a:pt x="25" y="18"/>
                    </a:lnTo>
                    <a:lnTo>
                      <a:pt x="25" y="0"/>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21" name="Freeform 147"/>
              <p:cNvSpPr>
                <a:spLocks/>
              </p:cNvSpPr>
              <p:nvPr/>
            </p:nvSpPr>
            <p:spPr bwMode="auto">
              <a:xfrm>
                <a:off x="1970" y="1159"/>
                <a:ext cx="19" cy="19"/>
              </a:xfrm>
              <a:custGeom>
                <a:avLst/>
                <a:gdLst/>
                <a:ahLst/>
                <a:cxnLst>
                  <a:cxn ang="0">
                    <a:pos x="0" y="3"/>
                  </a:cxn>
                  <a:cxn ang="0">
                    <a:pos x="0" y="6"/>
                  </a:cxn>
                  <a:cxn ang="0">
                    <a:pos x="0" y="8"/>
                  </a:cxn>
                  <a:cxn ang="0">
                    <a:pos x="0" y="12"/>
                  </a:cxn>
                  <a:cxn ang="0">
                    <a:pos x="3" y="12"/>
                  </a:cxn>
                  <a:cxn ang="0">
                    <a:pos x="3" y="14"/>
                  </a:cxn>
                  <a:cxn ang="0">
                    <a:pos x="6" y="14"/>
                  </a:cxn>
                  <a:cxn ang="0">
                    <a:pos x="6" y="18"/>
                  </a:cxn>
                  <a:cxn ang="0">
                    <a:pos x="9" y="18"/>
                  </a:cxn>
                  <a:cxn ang="0">
                    <a:pos x="12" y="18"/>
                  </a:cxn>
                  <a:cxn ang="0">
                    <a:pos x="14" y="18"/>
                  </a:cxn>
                  <a:cxn ang="0">
                    <a:pos x="14" y="0"/>
                  </a:cxn>
                  <a:cxn ang="0">
                    <a:pos x="18" y="0"/>
                  </a:cxn>
                  <a:cxn ang="0">
                    <a:pos x="18" y="3"/>
                  </a:cxn>
                  <a:cxn ang="0">
                    <a:pos x="0" y="3"/>
                  </a:cxn>
                </a:cxnLst>
                <a:rect l="0" t="0" r="r" b="b"/>
                <a:pathLst>
                  <a:path w="19" h="19">
                    <a:moveTo>
                      <a:pt x="0" y="3"/>
                    </a:moveTo>
                    <a:lnTo>
                      <a:pt x="0" y="6"/>
                    </a:lnTo>
                    <a:lnTo>
                      <a:pt x="0" y="8"/>
                    </a:lnTo>
                    <a:lnTo>
                      <a:pt x="0" y="12"/>
                    </a:lnTo>
                    <a:lnTo>
                      <a:pt x="3" y="12"/>
                    </a:lnTo>
                    <a:lnTo>
                      <a:pt x="3" y="14"/>
                    </a:lnTo>
                    <a:lnTo>
                      <a:pt x="6" y="14"/>
                    </a:lnTo>
                    <a:lnTo>
                      <a:pt x="6" y="18"/>
                    </a:lnTo>
                    <a:lnTo>
                      <a:pt x="9" y="18"/>
                    </a:lnTo>
                    <a:lnTo>
                      <a:pt x="12" y="18"/>
                    </a:lnTo>
                    <a:lnTo>
                      <a:pt x="14" y="18"/>
                    </a:lnTo>
                    <a:lnTo>
                      <a:pt x="14" y="0"/>
                    </a:lnTo>
                    <a:lnTo>
                      <a:pt x="18" y="0"/>
                    </a:lnTo>
                    <a:lnTo>
                      <a:pt x="18" y="3"/>
                    </a:lnTo>
                    <a:lnTo>
                      <a:pt x="0"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22" name="Freeform 148"/>
              <p:cNvSpPr>
                <a:spLocks/>
              </p:cNvSpPr>
              <p:nvPr/>
            </p:nvSpPr>
            <p:spPr bwMode="auto">
              <a:xfrm>
                <a:off x="1970" y="1146"/>
                <a:ext cx="19" cy="19"/>
              </a:xfrm>
              <a:custGeom>
                <a:avLst/>
                <a:gdLst/>
                <a:ahLst/>
                <a:cxnLst>
                  <a:cxn ang="0">
                    <a:pos x="6" y="9"/>
                  </a:cxn>
                  <a:cxn ang="0">
                    <a:pos x="0" y="4"/>
                  </a:cxn>
                  <a:cxn ang="0">
                    <a:pos x="0" y="18"/>
                  </a:cxn>
                  <a:cxn ang="0">
                    <a:pos x="18" y="18"/>
                  </a:cxn>
                  <a:cxn ang="0">
                    <a:pos x="18" y="4"/>
                  </a:cxn>
                  <a:cxn ang="0">
                    <a:pos x="9" y="0"/>
                  </a:cxn>
                  <a:cxn ang="0">
                    <a:pos x="18" y="4"/>
                  </a:cxn>
                  <a:cxn ang="0">
                    <a:pos x="18" y="0"/>
                  </a:cxn>
                  <a:cxn ang="0">
                    <a:pos x="9" y="0"/>
                  </a:cxn>
                  <a:cxn ang="0">
                    <a:pos x="6" y="9"/>
                  </a:cxn>
                </a:cxnLst>
                <a:rect l="0" t="0" r="r" b="b"/>
                <a:pathLst>
                  <a:path w="19" h="19">
                    <a:moveTo>
                      <a:pt x="6" y="9"/>
                    </a:moveTo>
                    <a:lnTo>
                      <a:pt x="0" y="4"/>
                    </a:lnTo>
                    <a:lnTo>
                      <a:pt x="0" y="18"/>
                    </a:lnTo>
                    <a:lnTo>
                      <a:pt x="18" y="18"/>
                    </a:lnTo>
                    <a:lnTo>
                      <a:pt x="18" y="4"/>
                    </a:lnTo>
                    <a:lnTo>
                      <a:pt x="9" y="0"/>
                    </a:lnTo>
                    <a:lnTo>
                      <a:pt x="18" y="4"/>
                    </a:lnTo>
                    <a:lnTo>
                      <a:pt x="18" y="0"/>
                    </a:lnTo>
                    <a:lnTo>
                      <a:pt x="9" y="0"/>
                    </a:lnTo>
                    <a:lnTo>
                      <a:pt x="6"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23" name="Freeform 149"/>
              <p:cNvSpPr>
                <a:spLocks/>
              </p:cNvSpPr>
              <p:nvPr/>
            </p:nvSpPr>
            <p:spPr bwMode="auto">
              <a:xfrm>
                <a:off x="1943" y="1136"/>
                <a:ext cx="32" cy="19"/>
              </a:xfrm>
              <a:custGeom>
                <a:avLst/>
                <a:gdLst/>
                <a:ahLst/>
                <a:cxnLst>
                  <a:cxn ang="0">
                    <a:pos x="5" y="8"/>
                  </a:cxn>
                  <a:cxn ang="0">
                    <a:pos x="0" y="8"/>
                  </a:cxn>
                  <a:cxn ang="0">
                    <a:pos x="1" y="8"/>
                  </a:cxn>
                  <a:cxn ang="0">
                    <a:pos x="2" y="10"/>
                  </a:cxn>
                  <a:cxn ang="0">
                    <a:pos x="4" y="10"/>
                  </a:cxn>
                  <a:cxn ang="0">
                    <a:pos x="5" y="11"/>
                  </a:cxn>
                  <a:cxn ang="0">
                    <a:pos x="7" y="11"/>
                  </a:cxn>
                  <a:cxn ang="0">
                    <a:pos x="9" y="13"/>
                  </a:cxn>
                  <a:cxn ang="0">
                    <a:pos x="11" y="13"/>
                  </a:cxn>
                  <a:cxn ang="0">
                    <a:pos x="13" y="14"/>
                  </a:cxn>
                  <a:cxn ang="0">
                    <a:pos x="13" y="14"/>
                  </a:cxn>
                  <a:cxn ang="0">
                    <a:pos x="15" y="14"/>
                  </a:cxn>
                  <a:cxn ang="0">
                    <a:pos x="15" y="16"/>
                  </a:cxn>
                  <a:cxn ang="0">
                    <a:pos x="17" y="16"/>
                  </a:cxn>
                  <a:cxn ang="0">
                    <a:pos x="19" y="16"/>
                  </a:cxn>
                  <a:cxn ang="0">
                    <a:pos x="21" y="17"/>
                  </a:cxn>
                  <a:cxn ang="0">
                    <a:pos x="21" y="17"/>
                  </a:cxn>
                  <a:cxn ang="0">
                    <a:pos x="24" y="17"/>
                  </a:cxn>
                  <a:cxn ang="0">
                    <a:pos x="25" y="17"/>
                  </a:cxn>
                  <a:cxn ang="0">
                    <a:pos x="27" y="18"/>
                  </a:cxn>
                  <a:cxn ang="0">
                    <a:pos x="29" y="18"/>
                  </a:cxn>
                  <a:cxn ang="0">
                    <a:pos x="31" y="10"/>
                  </a:cxn>
                  <a:cxn ang="0">
                    <a:pos x="29" y="8"/>
                  </a:cxn>
                  <a:cxn ang="0">
                    <a:pos x="27" y="8"/>
                  </a:cxn>
                  <a:cxn ang="0">
                    <a:pos x="25" y="8"/>
                  </a:cxn>
                  <a:cxn ang="0">
                    <a:pos x="24" y="8"/>
                  </a:cxn>
                  <a:cxn ang="0">
                    <a:pos x="24" y="8"/>
                  </a:cxn>
                  <a:cxn ang="0">
                    <a:pos x="21" y="8"/>
                  </a:cxn>
                  <a:cxn ang="0">
                    <a:pos x="21" y="8"/>
                  </a:cxn>
                  <a:cxn ang="0">
                    <a:pos x="19" y="8"/>
                  </a:cxn>
                  <a:cxn ang="0">
                    <a:pos x="19" y="6"/>
                  </a:cxn>
                  <a:cxn ang="0">
                    <a:pos x="17" y="6"/>
                  </a:cxn>
                  <a:cxn ang="0">
                    <a:pos x="15" y="6"/>
                  </a:cxn>
                  <a:cxn ang="0">
                    <a:pos x="13" y="4"/>
                  </a:cxn>
                  <a:cxn ang="0">
                    <a:pos x="13" y="4"/>
                  </a:cxn>
                  <a:cxn ang="0">
                    <a:pos x="13" y="4"/>
                  </a:cxn>
                  <a:cxn ang="0">
                    <a:pos x="11" y="4"/>
                  </a:cxn>
                  <a:cxn ang="0">
                    <a:pos x="9" y="4"/>
                  </a:cxn>
                  <a:cxn ang="0">
                    <a:pos x="9" y="2"/>
                  </a:cxn>
                  <a:cxn ang="0">
                    <a:pos x="7" y="2"/>
                  </a:cxn>
                  <a:cxn ang="0">
                    <a:pos x="5" y="2"/>
                  </a:cxn>
                  <a:cxn ang="0">
                    <a:pos x="5" y="1"/>
                  </a:cxn>
                  <a:cxn ang="0">
                    <a:pos x="0" y="2"/>
                  </a:cxn>
                  <a:cxn ang="0">
                    <a:pos x="5" y="1"/>
                  </a:cxn>
                  <a:cxn ang="0">
                    <a:pos x="2" y="0"/>
                  </a:cxn>
                  <a:cxn ang="0">
                    <a:pos x="0" y="2"/>
                  </a:cxn>
                  <a:cxn ang="0">
                    <a:pos x="5" y="8"/>
                  </a:cxn>
                </a:cxnLst>
                <a:rect l="0" t="0" r="r" b="b"/>
                <a:pathLst>
                  <a:path w="32" h="19">
                    <a:moveTo>
                      <a:pt x="5" y="8"/>
                    </a:moveTo>
                    <a:lnTo>
                      <a:pt x="0" y="8"/>
                    </a:lnTo>
                    <a:lnTo>
                      <a:pt x="1" y="8"/>
                    </a:lnTo>
                    <a:lnTo>
                      <a:pt x="2" y="10"/>
                    </a:lnTo>
                    <a:lnTo>
                      <a:pt x="4" y="10"/>
                    </a:lnTo>
                    <a:lnTo>
                      <a:pt x="5" y="11"/>
                    </a:lnTo>
                    <a:lnTo>
                      <a:pt x="7" y="11"/>
                    </a:lnTo>
                    <a:lnTo>
                      <a:pt x="9" y="13"/>
                    </a:lnTo>
                    <a:lnTo>
                      <a:pt x="11" y="13"/>
                    </a:lnTo>
                    <a:lnTo>
                      <a:pt x="13" y="14"/>
                    </a:lnTo>
                    <a:lnTo>
                      <a:pt x="13" y="14"/>
                    </a:lnTo>
                    <a:lnTo>
                      <a:pt x="15" y="14"/>
                    </a:lnTo>
                    <a:lnTo>
                      <a:pt x="15" y="16"/>
                    </a:lnTo>
                    <a:lnTo>
                      <a:pt x="17" y="16"/>
                    </a:lnTo>
                    <a:lnTo>
                      <a:pt x="19" y="16"/>
                    </a:lnTo>
                    <a:lnTo>
                      <a:pt x="21" y="17"/>
                    </a:lnTo>
                    <a:lnTo>
                      <a:pt x="21" y="17"/>
                    </a:lnTo>
                    <a:lnTo>
                      <a:pt x="24" y="17"/>
                    </a:lnTo>
                    <a:lnTo>
                      <a:pt x="25" y="17"/>
                    </a:lnTo>
                    <a:lnTo>
                      <a:pt x="27" y="18"/>
                    </a:lnTo>
                    <a:lnTo>
                      <a:pt x="29" y="18"/>
                    </a:lnTo>
                    <a:lnTo>
                      <a:pt x="31" y="10"/>
                    </a:lnTo>
                    <a:lnTo>
                      <a:pt x="29" y="8"/>
                    </a:lnTo>
                    <a:lnTo>
                      <a:pt x="27" y="8"/>
                    </a:lnTo>
                    <a:lnTo>
                      <a:pt x="25" y="8"/>
                    </a:lnTo>
                    <a:lnTo>
                      <a:pt x="24" y="8"/>
                    </a:lnTo>
                    <a:lnTo>
                      <a:pt x="24" y="8"/>
                    </a:lnTo>
                    <a:lnTo>
                      <a:pt x="21" y="8"/>
                    </a:lnTo>
                    <a:lnTo>
                      <a:pt x="21" y="8"/>
                    </a:lnTo>
                    <a:lnTo>
                      <a:pt x="19" y="8"/>
                    </a:lnTo>
                    <a:lnTo>
                      <a:pt x="19" y="6"/>
                    </a:lnTo>
                    <a:lnTo>
                      <a:pt x="17" y="6"/>
                    </a:lnTo>
                    <a:lnTo>
                      <a:pt x="15" y="6"/>
                    </a:lnTo>
                    <a:lnTo>
                      <a:pt x="13" y="4"/>
                    </a:lnTo>
                    <a:lnTo>
                      <a:pt x="13" y="4"/>
                    </a:lnTo>
                    <a:lnTo>
                      <a:pt x="13" y="4"/>
                    </a:lnTo>
                    <a:lnTo>
                      <a:pt x="11" y="4"/>
                    </a:lnTo>
                    <a:lnTo>
                      <a:pt x="9" y="4"/>
                    </a:lnTo>
                    <a:lnTo>
                      <a:pt x="9" y="2"/>
                    </a:lnTo>
                    <a:lnTo>
                      <a:pt x="7" y="2"/>
                    </a:lnTo>
                    <a:lnTo>
                      <a:pt x="5" y="2"/>
                    </a:lnTo>
                    <a:lnTo>
                      <a:pt x="5" y="1"/>
                    </a:lnTo>
                    <a:lnTo>
                      <a:pt x="0" y="2"/>
                    </a:lnTo>
                    <a:lnTo>
                      <a:pt x="5" y="1"/>
                    </a:lnTo>
                    <a:lnTo>
                      <a:pt x="2" y="0"/>
                    </a:lnTo>
                    <a:lnTo>
                      <a:pt x="0" y="2"/>
                    </a:lnTo>
                    <a:lnTo>
                      <a:pt x="5"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24" name="Freeform 150"/>
              <p:cNvSpPr>
                <a:spLocks/>
              </p:cNvSpPr>
              <p:nvPr/>
            </p:nvSpPr>
            <p:spPr bwMode="auto">
              <a:xfrm>
                <a:off x="1931" y="1138"/>
                <a:ext cx="21" cy="19"/>
              </a:xfrm>
              <a:custGeom>
                <a:avLst/>
                <a:gdLst/>
                <a:ahLst/>
                <a:cxnLst>
                  <a:cxn ang="0">
                    <a:pos x="9" y="18"/>
                  </a:cxn>
                  <a:cxn ang="0">
                    <a:pos x="20" y="6"/>
                  </a:cxn>
                  <a:cxn ang="0">
                    <a:pos x="12" y="0"/>
                  </a:cxn>
                  <a:cxn ang="0">
                    <a:pos x="0" y="8"/>
                  </a:cxn>
                  <a:cxn ang="0">
                    <a:pos x="9" y="18"/>
                  </a:cxn>
                </a:cxnLst>
                <a:rect l="0" t="0" r="r" b="b"/>
                <a:pathLst>
                  <a:path w="21" h="19">
                    <a:moveTo>
                      <a:pt x="9" y="18"/>
                    </a:moveTo>
                    <a:lnTo>
                      <a:pt x="20" y="6"/>
                    </a:lnTo>
                    <a:lnTo>
                      <a:pt x="12" y="0"/>
                    </a:lnTo>
                    <a:lnTo>
                      <a:pt x="0" y="8"/>
                    </a:lnTo>
                    <a:lnTo>
                      <a:pt x="9"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25" name="Freeform 151"/>
              <p:cNvSpPr>
                <a:spLocks/>
              </p:cNvSpPr>
              <p:nvPr/>
            </p:nvSpPr>
            <p:spPr bwMode="auto">
              <a:xfrm>
                <a:off x="1928" y="1145"/>
                <a:ext cx="19" cy="19"/>
              </a:xfrm>
              <a:custGeom>
                <a:avLst/>
                <a:gdLst/>
                <a:ahLst/>
                <a:cxnLst>
                  <a:cxn ang="0">
                    <a:pos x="0" y="16"/>
                  </a:cxn>
                  <a:cxn ang="0">
                    <a:pos x="1" y="18"/>
                  </a:cxn>
                  <a:cxn ang="0">
                    <a:pos x="4" y="18"/>
                  </a:cxn>
                  <a:cxn ang="0">
                    <a:pos x="6" y="18"/>
                  </a:cxn>
                  <a:cxn ang="0">
                    <a:pos x="8" y="18"/>
                  </a:cxn>
                  <a:cxn ang="0">
                    <a:pos x="10" y="18"/>
                  </a:cxn>
                  <a:cxn ang="0">
                    <a:pos x="13" y="18"/>
                  </a:cxn>
                  <a:cxn ang="0">
                    <a:pos x="16" y="18"/>
                  </a:cxn>
                  <a:cxn ang="0">
                    <a:pos x="16" y="16"/>
                  </a:cxn>
                  <a:cxn ang="0">
                    <a:pos x="18" y="16"/>
                  </a:cxn>
                  <a:cxn ang="0">
                    <a:pos x="6" y="0"/>
                  </a:cxn>
                  <a:cxn ang="0">
                    <a:pos x="8" y="0"/>
                  </a:cxn>
                  <a:cxn ang="0">
                    <a:pos x="0" y="16"/>
                  </a:cxn>
                </a:cxnLst>
                <a:rect l="0" t="0" r="r" b="b"/>
                <a:pathLst>
                  <a:path w="19" h="19">
                    <a:moveTo>
                      <a:pt x="0" y="16"/>
                    </a:moveTo>
                    <a:lnTo>
                      <a:pt x="1" y="18"/>
                    </a:lnTo>
                    <a:lnTo>
                      <a:pt x="4" y="18"/>
                    </a:lnTo>
                    <a:lnTo>
                      <a:pt x="6" y="18"/>
                    </a:lnTo>
                    <a:lnTo>
                      <a:pt x="8" y="18"/>
                    </a:lnTo>
                    <a:lnTo>
                      <a:pt x="10" y="18"/>
                    </a:lnTo>
                    <a:lnTo>
                      <a:pt x="13" y="18"/>
                    </a:lnTo>
                    <a:lnTo>
                      <a:pt x="16" y="18"/>
                    </a:lnTo>
                    <a:lnTo>
                      <a:pt x="16" y="16"/>
                    </a:lnTo>
                    <a:lnTo>
                      <a:pt x="18" y="16"/>
                    </a:lnTo>
                    <a:lnTo>
                      <a:pt x="6" y="0"/>
                    </a:lnTo>
                    <a:lnTo>
                      <a:pt x="8" y="0"/>
                    </a:lnTo>
                    <a:lnTo>
                      <a:pt x="0"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26" name="Freeform 152"/>
              <p:cNvSpPr>
                <a:spLocks/>
              </p:cNvSpPr>
              <p:nvPr/>
            </p:nvSpPr>
            <p:spPr bwMode="auto">
              <a:xfrm>
                <a:off x="1909" y="1131"/>
                <a:ext cx="27" cy="21"/>
              </a:xfrm>
              <a:custGeom>
                <a:avLst/>
                <a:gdLst/>
                <a:ahLst/>
                <a:cxnLst>
                  <a:cxn ang="0">
                    <a:pos x="0" y="5"/>
                  </a:cxn>
                  <a:cxn ang="0">
                    <a:pos x="19" y="20"/>
                  </a:cxn>
                  <a:cxn ang="0">
                    <a:pos x="26" y="13"/>
                  </a:cxn>
                  <a:cxn ang="0">
                    <a:pos x="8" y="0"/>
                  </a:cxn>
                  <a:cxn ang="0">
                    <a:pos x="0" y="5"/>
                  </a:cxn>
                </a:cxnLst>
                <a:rect l="0" t="0" r="r" b="b"/>
                <a:pathLst>
                  <a:path w="27" h="21">
                    <a:moveTo>
                      <a:pt x="0" y="5"/>
                    </a:moveTo>
                    <a:lnTo>
                      <a:pt x="19" y="20"/>
                    </a:lnTo>
                    <a:lnTo>
                      <a:pt x="26" y="13"/>
                    </a:lnTo>
                    <a:lnTo>
                      <a:pt x="8" y="0"/>
                    </a:lnTo>
                    <a:lnTo>
                      <a:pt x="0"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27" name="Freeform 153"/>
              <p:cNvSpPr>
                <a:spLocks/>
              </p:cNvSpPr>
              <p:nvPr/>
            </p:nvSpPr>
            <p:spPr bwMode="auto">
              <a:xfrm>
                <a:off x="1908" y="1127"/>
                <a:ext cx="19" cy="18"/>
              </a:xfrm>
              <a:custGeom>
                <a:avLst/>
                <a:gdLst/>
                <a:ahLst/>
                <a:cxnLst>
                  <a:cxn ang="0">
                    <a:pos x="2" y="0"/>
                  </a:cxn>
                  <a:cxn ang="0">
                    <a:pos x="2" y="1"/>
                  </a:cxn>
                  <a:cxn ang="0">
                    <a:pos x="0" y="1"/>
                  </a:cxn>
                  <a:cxn ang="0">
                    <a:pos x="0" y="3"/>
                  </a:cxn>
                  <a:cxn ang="0">
                    <a:pos x="0" y="6"/>
                  </a:cxn>
                  <a:cxn ang="0">
                    <a:pos x="0" y="7"/>
                  </a:cxn>
                  <a:cxn ang="0">
                    <a:pos x="0" y="10"/>
                  </a:cxn>
                  <a:cxn ang="0">
                    <a:pos x="0" y="12"/>
                  </a:cxn>
                  <a:cxn ang="0">
                    <a:pos x="0" y="15"/>
                  </a:cxn>
                  <a:cxn ang="0">
                    <a:pos x="2" y="15"/>
                  </a:cxn>
                  <a:cxn ang="0">
                    <a:pos x="2" y="17"/>
                  </a:cxn>
                  <a:cxn ang="0">
                    <a:pos x="18" y="7"/>
                  </a:cxn>
                  <a:cxn ang="0">
                    <a:pos x="18" y="10"/>
                  </a:cxn>
                  <a:cxn ang="0">
                    <a:pos x="2" y="0"/>
                  </a:cxn>
                </a:cxnLst>
                <a:rect l="0" t="0" r="r" b="b"/>
                <a:pathLst>
                  <a:path w="19" h="18">
                    <a:moveTo>
                      <a:pt x="2" y="0"/>
                    </a:moveTo>
                    <a:lnTo>
                      <a:pt x="2" y="1"/>
                    </a:lnTo>
                    <a:lnTo>
                      <a:pt x="0" y="1"/>
                    </a:lnTo>
                    <a:lnTo>
                      <a:pt x="0" y="3"/>
                    </a:lnTo>
                    <a:lnTo>
                      <a:pt x="0" y="6"/>
                    </a:lnTo>
                    <a:lnTo>
                      <a:pt x="0" y="7"/>
                    </a:lnTo>
                    <a:lnTo>
                      <a:pt x="0" y="10"/>
                    </a:lnTo>
                    <a:lnTo>
                      <a:pt x="0" y="12"/>
                    </a:lnTo>
                    <a:lnTo>
                      <a:pt x="0" y="15"/>
                    </a:lnTo>
                    <a:lnTo>
                      <a:pt x="2" y="15"/>
                    </a:lnTo>
                    <a:lnTo>
                      <a:pt x="2" y="17"/>
                    </a:lnTo>
                    <a:lnTo>
                      <a:pt x="18" y="7"/>
                    </a:lnTo>
                    <a:lnTo>
                      <a:pt x="18" y="10"/>
                    </a:lnTo>
                    <a:lnTo>
                      <a:pt x="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28" name="Freeform 154"/>
              <p:cNvSpPr>
                <a:spLocks/>
              </p:cNvSpPr>
              <p:nvPr/>
            </p:nvSpPr>
            <p:spPr bwMode="auto">
              <a:xfrm>
                <a:off x="1909" y="1120"/>
                <a:ext cx="20" cy="18"/>
              </a:xfrm>
              <a:custGeom>
                <a:avLst/>
                <a:gdLst/>
                <a:ahLst/>
                <a:cxnLst>
                  <a:cxn ang="0">
                    <a:pos x="7" y="6"/>
                  </a:cxn>
                  <a:cxn ang="0">
                    <a:pos x="10" y="0"/>
                  </a:cxn>
                  <a:cxn ang="0">
                    <a:pos x="0" y="8"/>
                  </a:cxn>
                  <a:cxn ang="0">
                    <a:pos x="7" y="17"/>
                  </a:cxn>
                  <a:cxn ang="0">
                    <a:pos x="15" y="6"/>
                  </a:cxn>
                  <a:cxn ang="0">
                    <a:pos x="18" y="0"/>
                  </a:cxn>
                  <a:cxn ang="0">
                    <a:pos x="15" y="6"/>
                  </a:cxn>
                  <a:cxn ang="0">
                    <a:pos x="19" y="3"/>
                  </a:cxn>
                  <a:cxn ang="0">
                    <a:pos x="18" y="0"/>
                  </a:cxn>
                  <a:cxn ang="0">
                    <a:pos x="7" y="6"/>
                  </a:cxn>
                </a:cxnLst>
                <a:rect l="0" t="0" r="r" b="b"/>
                <a:pathLst>
                  <a:path w="20" h="18">
                    <a:moveTo>
                      <a:pt x="7" y="6"/>
                    </a:moveTo>
                    <a:lnTo>
                      <a:pt x="10" y="0"/>
                    </a:lnTo>
                    <a:lnTo>
                      <a:pt x="0" y="8"/>
                    </a:lnTo>
                    <a:lnTo>
                      <a:pt x="7" y="17"/>
                    </a:lnTo>
                    <a:lnTo>
                      <a:pt x="15" y="6"/>
                    </a:lnTo>
                    <a:lnTo>
                      <a:pt x="18" y="0"/>
                    </a:lnTo>
                    <a:lnTo>
                      <a:pt x="15" y="6"/>
                    </a:lnTo>
                    <a:lnTo>
                      <a:pt x="19" y="3"/>
                    </a:lnTo>
                    <a:lnTo>
                      <a:pt x="18" y="0"/>
                    </a:lnTo>
                    <a:lnTo>
                      <a:pt x="7"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29" name="Freeform 155"/>
              <p:cNvSpPr>
                <a:spLocks/>
              </p:cNvSpPr>
              <p:nvPr/>
            </p:nvSpPr>
            <p:spPr bwMode="auto">
              <a:xfrm>
                <a:off x="1905" y="1096"/>
                <a:ext cx="23" cy="29"/>
              </a:xfrm>
              <a:custGeom>
                <a:avLst/>
                <a:gdLst/>
                <a:ahLst/>
                <a:cxnLst>
                  <a:cxn ang="0">
                    <a:pos x="4" y="7"/>
                  </a:cxn>
                  <a:cxn ang="0">
                    <a:pos x="0" y="5"/>
                  </a:cxn>
                  <a:cxn ang="0">
                    <a:pos x="0" y="6"/>
                  </a:cxn>
                  <a:cxn ang="0">
                    <a:pos x="1" y="7"/>
                  </a:cxn>
                  <a:cxn ang="0">
                    <a:pos x="1" y="9"/>
                  </a:cxn>
                  <a:cxn ang="0">
                    <a:pos x="1" y="10"/>
                  </a:cxn>
                  <a:cxn ang="0">
                    <a:pos x="1" y="11"/>
                  </a:cxn>
                  <a:cxn ang="0">
                    <a:pos x="3" y="13"/>
                  </a:cxn>
                  <a:cxn ang="0">
                    <a:pos x="3" y="14"/>
                  </a:cxn>
                  <a:cxn ang="0">
                    <a:pos x="3" y="15"/>
                  </a:cxn>
                  <a:cxn ang="0">
                    <a:pos x="4" y="15"/>
                  </a:cxn>
                  <a:cxn ang="0">
                    <a:pos x="4" y="16"/>
                  </a:cxn>
                  <a:cxn ang="0">
                    <a:pos x="4" y="18"/>
                  </a:cxn>
                  <a:cxn ang="0">
                    <a:pos x="7" y="18"/>
                  </a:cxn>
                  <a:cxn ang="0">
                    <a:pos x="7" y="20"/>
                  </a:cxn>
                  <a:cxn ang="0">
                    <a:pos x="7" y="21"/>
                  </a:cxn>
                  <a:cxn ang="0">
                    <a:pos x="7" y="22"/>
                  </a:cxn>
                  <a:cxn ang="0">
                    <a:pos x="9" y="24"/>
                  </a:cxn>
                  <a:cxn ang="0">
                    <a:pos x="9" y="25"/>
                  </a:cxn>
                  <a:cxn ang="0">
                    <a:pos x="11" y="27"/>
                  </a:cxn>
                  <a:cxn ang="0">
                    <a:pos x="11" y="28"/>
                  </a:cxn>
                  <a:cxn ang="0">
                    <a:pos x="22" y="22"/>
                  </a:cxn>
                  <a:cxn ang="0">
                    <a:pos x="20" y="22"/>
                  </a:cxn>
                  <a:cxn ang="0">
                    <a:pos x="20" y="21"/>
                  </a:cxn>
                  <a:cxn ang="0">
                    <a:pos x="20" y="20"/>
                  </a:cxn>
                  <a:cxn ang="0">
                    <a:pos x="18" y="20"/>
                  </a:cxn>
                  <a:cxn ang="0">
                    <a:pos x="18" y="18"/>
                  </a:cxn>
                  <a:cxn ang="0">
                    <a:pos x="16" y="18"/>
                  </a:cxn>
                  <a:cxn ang="0">
                    <a:pos x="16" y="16"/>
                  </a:cxn>
                  <a:cxn ang="0">
                    <a:pos x="16" y="15"/>
                  </a:cxn>
                  <a:cxn ang="0">
                    <a:pos x="15" y="15"/>
                  </a:cxn>
                  <a:cxn ang="0">
                    <a:pos x="15" y="14"/>
                  </a:cxn>
                  <a:cxn ang="0">
                    <a:pos x="13" y="13"/>
                  </a:cxn>
                  <a:cxn ang="0">
                    <a:pos x="13" y="11"/>
                  </a:cxn>
                  <a:cxn ang="0">
                    <a:pos x="13" y="10"/>
                  </a:cxn>
                  <a:cxn ang="0">
                    <a:pos x="11" y="9"/>
                  </a:cxn>
                  <a:cxn ang="0">
                    <a:pos x="11" y="7"/>
                  </a:cxn>
                  <a:cxn ang="0">
                    <a:pos x="11" y="6"/>
                  </a:cxn>
                  <a:cxn ang="0">
                    <a:pos x="11" y="5"/>
                  </a:cxn>
                  <a:cxn ang="0">
                    <a:pos x="9" y="3"/>
                  </a:cxn>
                  <a:cxn ang="0">
                    <a:pos x="9" y="2"/>
                  </a:cxn>
                  <a:cxn ang="0">
                    <a:pos x="4" y="0"/>
                  </a:cxn>
                  <a:cxn ang="0">
                    <a:pos x="9" y="2"/>
                  </a:cxn>
                  <a:cxn ang="0">
                    <a:pos x="9" y="0"/>
                  </a:cxn>
                  <a:cxn ang="0">
                    <a:pos x="4" y="0"/>
                  </a:cxn>
                  <a:cxn ang="0">
                    <a:pos x="4" y="7"/>
                  </a:cxn>
                </a:cxnLst>
                <a:rect l="0" t="0" r="r" b="b"/>
                <a:pathLst>
                  <a:path w="23" h="29">
                    <a:moveTo>
                      <a:pt x="4" y="7"/>
                    </a:moveTo>
                    <a:lnTo>
                      <a:pt x="0" y="5"/>
                    </a:lnTo>
                    <a:lnTo>
                      <a:pt x="0" y="6"/>
                    </a:lnTo>
                    <a:lnTo>
                      <a:pt x="1" y="7"/>
                    </a:lnTo>
                    <a:lnTo>
                      <a:pt x="1" y="9"/>
                    </a:lnTo>
                    <a:lnTo>
                      <a:pt x="1" y="10"/>
                    </a:lnTo>
                    <a:lnTo>
                      <a:pt x="1" y="11"/>
                    </a:lnTo>
                    <a:lnTo>
                      <a:pt x="3" y="13"/>
                    </a:lnTo>
                    <a:lnTo>
                      <a:pt x="3" y="14"/>
                    </a:lnTo>
                    <a:lnTo>
                      <a:pt x="3" y="15"/>
                    </a:lnTo>
                    <a:lnTo>
                      <a:pt x="4" y="15"/>
                    </a:lnTo>
                    <a:lnTo>
                      <a:pt x="4" y="16"/>
                    </a:lnTo>
                    <a:lnTo>
                      <a:pt x="4" y="18"/>
                    </a:lnTo>
                    <a:lnTo>
                      <a:pt x="7" y="18"/>
                    </a:lnTo>
                    <a:lnTo>
                      <a:pt x="7" y="20"/>
                    </a:lnTo>
                    <a:lnTo>
                      <a:pt x="7" y="21"/>
                    </a:lnTo>
                    <a:lnTo>
                      <a:pt x="7" y="22"/>
                    </a:lnTo>
                    <a:lnTo>
                      <a:pt x="9" y="24"/>
                    </a:lnTo>
                    <a:lnTo>
                      <a:pt x="9" y="25"/>
                    </a:lnTo>
                    <a:lnTo>
                      <a:pt x="11" y="27"/>
                    </a:lnTo>
                    <a:lnTo>
                      <a:pt x="11" y="28"/>
                    </a:lnTo>
                    <a:lnTo>
                      <a:pt x="22" y="22"/>
                    </a:lnTo>
                    <a:lnTo>
                      <a:pt x="20" y="22"/>
                    </a:lnTo>
                    <a:lnTo>
                      <a:pt x="20" y="21"/>
                    </a:lnTo>
                    <a:lnTo>
                      <a:pt x="20" y="20"/>
                    </a:lnTo>
                    <a:lnTo>
                      <a:pt x="18" y="20"/>
                    </a:lnTo>
                    <a:lnTo>
                      <a:pt x="18" y="18"/>
                    </a:lnTo>
                    <a:lnTo>
                      <a:pt x="16" y="18"/>
                    </a:lnTo>
                    <a:lnTo>
                      <a:pt x="16" y="16"/>
                    </a:lnTo>
                    <a:lnTo>
                      <a:pt x="16" y="15"/>
                    </a:lnTo>
                    <a:lnTo>
                      <a:pt x="15" y="15"/>
                    </a:lnTo>
                    <a:lnTo>
                      <a:pt x="15" y="14"/>
                    </a:lnTo>
                    <a:lnTo>
                      <a:pt x="13" y="13"/>
                    </a:lnTo>
                    <a:lnTo>
                      <a:pt x="13" y="11"/>
                    </a:lnTo>
                    <a:lnTo>
                      <a:pt x="13" y="10"/>
                    </a:lnTo>
                    <a:lnTo>
                      <a:pt x="11" y="9"/>
                    </a:lnTo>
                    <a:lnTo>
                      <a:pt x="11" y="7"/>
                    </a:lnTo>
                    <a:lnTo>
                      <a:pt x="11" y="6"/>
                    </a:lnTo>
                    <a:lnTo>
                      <a:pt x="11" y="5"/>
                    </a:lnTo>
                    <a:lnTo>
                      <a:pt x="9" y="3"/>
                    </a:lnTo>
                    <a:lnTo>
                      <a:pt x="9" y="2"/>
                    </a:lnTo>
                    <a:lnTo>
                      <a:pt x="4" y="0"/>
                    </a:lnTo>
                    <a:lnTo>
                      <a:pt x="9" y="2"/>
                    </a:lnTo>
                    <a:lnTo>
                      <a:pt x="9" y="0"/>
                    </a:lnTo>
                    <a:lnTo>
                      <a:pt x="4" y="0"/>
                    </a:lnTo>
                    <a:lnTo>
                      <a:pt x="4"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30" name="Freeform 156"/>
              <p:cNvSpPr>
                <a:spLocks/>
              </p:cNvSpPr>
              <p:nvPr/>
            </p:nvSpPr>
            <p:spPr bwMode="auto">
              <a:xfrm>
                <a:off x="1896" y="1096"/>
                <a:ext cx="20" cy="18"/>
              </a:xfrm>
              <a:custGeom>
                <a:avLst/>
                <a:gdLst/>
                <a:ahLst/>
                <a:cxnLst>
                  <a:cxn ang="0">
                    <a:pos x="0" y="17"/>
                  </a:cxn>
                  <a:cxn ang="0">
                    <a:pos x="19" y="17"/>
                  </a:cxn>
                  <a:cxn ang="0">
                    <a:pos x="19" y="0"/>
                  </a:cxn>
                  <a:cxn ang="0">
                    <a:pos x="0" y="0"/>
                  </a:cxn>
                  <a:cxn ang="0">
                    <a:pos x="0" y="17"/>
                  </a:cxn>
                </a:cxnLst>
                <a:rect l="0" t="0" r="r" b="b"/>
                <a:pathLst>
                  <a:path w="20" h="18">
                    <a:moveTo>
                      <a:pt x="0" y="17"/>
                    </a:moveTo>
                    <a:lnTo>
                      <a:pt x="19" y="17"/>
                    </a:lnTo>
                    <a:lnTo>
                      <a:pt x="19" y="0"/>
                    </a:lnTo>
                    <a:lnTo>
                      <a:pt x="0"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31" name="Freeform 157"/>
              <p:cNvSpPr>
                <a:spLocks/>
              </p:cNvSpPr>
              <p:nvPr/>
            </p:nvSpPr>
            <p:spPr bwMode="auto">
              <a:xfrm>
                <a:off x="1887" y="1096"/>
                <a:ext cx="20" cy="18"/>
              </a:xfrm>
              <a:custGeom>
                <a:avLst/>
                <a:gdLst/>
                <a:ahLst/>
                <a:cxnLst>
                  <a:cxn ang="0">
                    <a:pos x="0" y="2"/>
                  </a:cxn>
                  <a:cxn ang="0">
                    <a:pos x="0" y="6"/>
                  </a:cxn>
                  <a:cxn ang="0">
                    <a:pos x="0" y="9"/>
                  </a:cxn>
                  <a:cxn ang="0">
                    <a:pos x="0" y="12"/>
                  </a:cxn>
                  <a:cxn ang="0">
                    <a:pos x="2" y="12"/>
                  </a:cxn>
                  <a:cxn ang="0">
                    <a:pos x="2" y="15"/>
                  </a:cxn>
                  <a:cxn ang="0">
                    <a:pos x="7" y="15"/>
                  </a:cxn>
                  <a:cxn ang="0">
                    <a:pos x="7" y="17"/>
                  </a:cxn>
                  <a:cxn ang="0">
                    <a:pos x="10" y="17"/>
                  </a:cxn>
                  <a:cxn ang="0">
                    <a:pos x="14" y="17"/>
                  </a:cxn>
                  <a:cxn ang="0">
                    <a:pos x="17" y="17"/>
                  </a:cxn>
                  <a:cxn ang="0">
                    <a:pos x="17" y="0"/>
                  </a:cxn>
                  <a:cxn ang="0">
                    <a:pos x="19" y="0"/>
                  </a:cxn>
                  <a:cxn ang="0">
                    <a:pos x="19" y="2"/>
                  </a:cxn>
                  <a:cxn ang="0">
                    <a:pos x="0" y="2"/>
                  </a:cxn>
                </a:cxnLst>
                <a:rect l="0" t="0" r="r" b="b"/>
                <a:pathLst>
                  <a:path w="20" h="18">
                    <a:moveTo>
                      <a:pt x="0" y="2"/>
                    </a:moveTo>
                    <a:lnTo>
                      <a:pt x="0" y="6"/>
                    </a:lnTo>
                    <a:lnTo>
                      <a:pt x="0" y="9"/>
                    </a:lnTo>
                    <a:lnTo>
                      <a:pt x="0" y="12"/>
                    </a:lnTo>
                    <a:lnTo>
                      <a:pt x="2" y="12"/>
                    </a:lnTo>
                    <a:lnTo>
                      <a:pt x="2" y="15"/>
                    </a:lnTo>
                    <a:lnTo>
                      <a:pt x="7" y="15"/>
                    </a:lnTo>
                    <a:lnTo>
                      <a:pt x="7" y="17"/>
                    </a:lnTo>
                    <a:lnTo>
                      <a:pt x="10" y="17"/>
                    </a:lnTo>
                    <a:lnTo>
                      <a:pt x="14" y="17"/>
                    </a:lnTo>
                    <a:lnTo>
                      <a:pt x="17" y="17"/>
                    </a:lnTo>
                    <a:lnTo>
                      <a:pt x="17" y="0"/>
                    </a:lnTo>
                    <a:lnTo>
                      <a:pt x="19" y="0"/>
                    </a:lnTo>
                    <a:lnTo>
                      <a:pt x="19"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32" name="Freeform 158"/>
              <p:cNvSpPr>
                <a:spLocks/>
              </p:cNvSpPr>
              <p:nvPr/>
            </p:nvSpPr>
            <p:spPr bwMode="auto">
              <a:xfrm>
                <a:off x="1887" y="1076"/>
                <a:ext cx="20" cy="21"/>
              </a:xfrm>
              <a:custGeom>
                <a:avLst/>
                <a:gdLst/>
                <a:ahLst/>
                <a:cxnLst>
                  <a:cxn ang="0">
                    <a:pos x="0" y="0"/>
                  </a:cxn>
                  <a:cxn ang="0">
                    <a:pos x="0" y="20"/>
                  </a:cxn>
                  <a:cxn ang="0">
                    <a:pos x="19" y="20"/>
                  </a:cxn>
                  <a:cxn ang="0">
                    <a:pos x="19" y="0"/>
                  </a:cxn>
                  <a:cxn ang="0">
                    <a:pos x="0" y="0"/>
                  </a:cxn>
                </a:cxnLst>
                <a:rect l="0" t="0" r="r" b="b"/>
                <a:pathLst>
                  <a:path w="20" h="21">
                    <a:moveTo>
                      <a:pt x="0" y="0"/>
                    </a:moveTo>
                    <a:lnTo>
                      <a:pt x="0" y="20"/>
                    </a:lnTo>
                    <a:lnTo>
                      <a:pt x="19" y="20"/>
                    </a:lnTo>
                    <a:lnTo>
                      <a:pt x="19"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33" name="Freeform 159"/>
              <p:cNvSpPr>
                <a:spLocks/>
              </p:cNvSpPr>
              <p:nvPr/>
            </p:nvSpPr>
            <p:spPr bwMode="auto">
              <a:xfrm>
                <a:off x="1887" y="1069"/>
                <a:ext cx="20" cy="18"/>
              </a:xfrm>
              <a:custGeom>
                <a:avLst/>
                <a:gdLst/>
                <a:ahLst/>
                <a:cxnLst>
                  <a:cxn ang="0">
                    <a:pos x="17" y="0"/>
                  </a:cxn>
                  <a:cxn ang="0">
                    <a:pos x="14" y="0"/>
                  </a:cxn>
                  <a:cxn ang="0">
                    <a:pos x="10" y="0"/>
                  </a:cxn>
                  <a:cxn ang="0">
                    <a:pos x="10" y="3"/>
                  </a:cxn>
                  <a:cxn ang="0">
                    <a:pos x="7" y="3"/>
                  </a:cxn>
                  <a:cxn ang="0">
                    <a:pos x="2" y="3"/>
                  </a:cxn>
                  <a:cxn ang="0">
                    <a:pos x="2" y="5"/>
                  </a:cxn>
                  <a:cxn ang="0">
                    <a:pos x="0" y="9"/>
                  </a:cxn>
                  <a:cxn ang="0">
                    <a:pos x="0" y="11"/>
                  </a:cxn>
                  <a:cxn ang="0">
                    <a:pos x="0" y="15"/>
                  </a:cxn>
                  <a:cxn ang="0">
                    <a:pos x="0" y="17"/>
                  </a:cxn>
                  <a:cxn ang="0">
                    <a:pos x="19" y="17"/>
                  </a:cxn>
                  <a:cxn ang="0">
                    <a:pos x="17" y="17"/>
                  </a:cxn>
                  <a:cxn ang="0">
                    <a:pos x="17" y="0"/>
                  </a:cxn>
                </a:cxnLst>
                <a:rect l="0" t="0" r="r" b="b"/>
                <a:pathLst>
                  <a:path w="20" h="18">
                    <a:moveTo>
                      <a:pt x="17" y="0"/>
                    </a:moveTo>
                    <a:lnTo>
                      <a:pt x="14" y="0"/>
                    </a:lnTo>
                    <a:lnTo>
                      <a:pt x="10" y="0"/>
                    </a:lnTo>
                    <a:lnTo>
                      <a:pt x="10" y="3"/>
                    </a:lnTo>
                    <a:lnTo>
                      <a:pt x="7" y="3"/>
                    </a:lnTo>
                    <a:lnTo>
                      <a:pt x="2" y="3"/>
                    </a:lnTo>
                    <a:lnTo>
                      <a:pt x="2" y="5"/>
                    </a:lnTo>
                    <a:lnTo>
                      <a:pt x="0" y="9"/>
                    </a:lnTo>
                    <a:lnTo>
                      <a:pt x="0" y="11"/>
                    </a:lnTo>
                    <a:lnTo>
                      <a:pt x="0" y="15"/>
                    </a:lnTo>
                    <a:lnTo>
                      <a:pt x="0" y="17"/>
                    </a:lnTo>
                    <a:lnTo>
                      <a:pt x="19" y="17"/>
                    </a:lnTo>
                    <a:lnTo>
                      <a:pt x="17" y="17"/>
                    </a:lnTo>
                    <a:lnTo>
                      <a:pt x="17"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34" name="Freeform 160"/>
              <p:cNvSpPr>
                <a:spLocks/>
              </p:cNvSpPr>
              <p:nvPr/>
            </p:nvSpPr>
            <p:spPr bwMode="auto">
              <a:xfrm>
                <a:off x="1896" y="1069"/>
                <a:ext cx="20" cy="18"/>
              </a:xfrm>
              <a:custGeom>
                <a:avLst/>
                <a:gdLst/>
                <a:ahLst/>
                <a:cxnLst>
                  <a:cxn ang="0">
                    <a:pos x="8" y="9"/>
                  </a:cxn>
                  <a:cxn ang="0">
                    <a:pos x="13" y="0"/>
                  </a:cxn>
                  <a:cxn ang="0">
                    <a:pos x="0" y="0"/>
                  </a:cxn>
                  <a:cxn ang="0">
                    <a:pos x="0" y="17"/>
                  </a:cxn>
                  <a:cxn ang="0">
                    <a:pos x="13" y="17"/>
                  </a:cxn>
                  <a:cxn ang="0">
                    <a:pos x="19" y="11"/>
                  </a:cxn>
                  <a:cxn ang="0">
                    <a:pos x="13" y="17"/>
                  </a:cxn>
                  <a:cxn ang="0">
                    <a:pos x="19" y="17"/>
                  </a:cxn>
                  <a:cxn ang="0">
                    <a:pos x="19" y="11"/>
                  </a:cxn>
                  <a:cxn ang="0">
                    <a:pos x="8" y="9"/>
                  </a:cxn>
                </a:cxnLst>
                <a:rect l="0" t="0" r="r" b="b"/>
                <a:pathLst>
                  <a:path w="20" h="18">
                    <a:moveTo>
                      <a:pt x="8" y="9"/>
                    </a:moveTo>
                    <a:lnTo>
                      <a:pt x="13" y="0"/>
                    </a:lnTo>
                    <a:lnTo>
                      <a:pt x="0" y="0"/>
                    </a:lnTo>
                    <a:lnTo>
                      <a:pt x="0" y="17"/>
                    </a:lnTo>
                    <a:lnTo>
                      <a:pt x="13" y="17"/>
                    </a:lnTo>
                    <a:lnTo>
                      <a:pt x="19" y="11"/>
                    </a:lnTo>
                    <a:lnTo>
                      <a:pt x="13" y="17"/>
                    </a:lnTo>
                    <a:lnTo>
                      <a:pt x="19" y="17"/>
                    </a:lnTo>
                    <a:lnTo>
                      <a:pt x="19" y="11"/>
                    </a:lnTo>
                    <a:lnTo>
                      <a:pt x="8"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35" name="Freeform 161"/>
              <p:cNvSpPr>
                <a:spLocks/>
              </p:cNvSpPr>
              <p:nvPr/>
            </p:nvSpPr>
            <p:spPr bwMode="auto">
              <a:xfrm>
                <a:off x="1905" y="1048"/>
                <a:ext cx="24" cy="27"/>
              </a:xfrm>
              <a:custGeom>
                <a:avLst/>
                <a:gdLst/>
                <a:ahLst/>
                <a:cxnLst>
                  <a:cxn ang="0">
                    <a:pos x="13" y="6"/>
                  </a:cxn>
                  <a:cxn ang="0">
                    <a:pos x="11" y="1"/>
                  </a:cxn>
                  <a:cxn ang="0">
                    <a:pos x="11" y="2"/>
                  </a:cxn>
                  <a:cxn ang="0">
                    <a:pos x="9" y="2"/>
                  </a:cxn>
                  <a:cxn ang="0">
                    <a:pos x="9" y="4"/>
                  </a:cxn>
                  <a:cxn ang="0">
                    <a:pos x="7" y="4"/>
                  </a:cxn>
                  <a:cxn ang="0">
                    <a:pos x="7" y="6"/>
                  </a:cxn>
                  <a:cxn ang="0">
                    <a:pos x="6" y="7"/>
                  </a:cxn>
                  <a:cxn ang="0">
                    <a:pos x="6" y="9"/>
                  </a:cxn>
                  <a:cxn ang="0">
                    <a:pos x="6" y="10"/>
                  </a:cxn>
                  <a:cxn ang="0">
                    <a:pos x="4" y="10"/>
                  </a:cxn>
                  <a:cxn ang="0">
                    <a:pos x="4" y="12"/>
                  </a:cxn>
                  <a:cxn ang="0">
                    <a:pos x="4" y="13"/>
                  </a:cxn>
                  <a:cxn ang="0">
                    <a:pos x="3" y="13"/>
                  </a:cxn>
                  <a:cxn ang="0">
                    <a:pos x="3" y="14"/>
                  </a:cxn>
                  <a:cxn ang="0">
                    <a:pos x="3" y="16"/>
                  </a:cxn>
                  <a:cxn ang="0">
                    <a:pos x="3" y="17"/>
                  </a:cxn>
                  <a:cxn ang="0">
                    <a:pos x="1" y="17"/>
                  </a:cxn>
                  <a:cxn ang="0">
                    <a:pos x="1" y="18"/>
                  </a:cxn>
                  <a:cxn ang="0">
                    <a:pos x="1" y="20"/>
                  </a:cxn>
                  <a:cxn ang="0">
                    <a:pos x="1" y="20"/>
                  </a:cxn>
                  <a:cxn ang="0">
                    <a:pos x="0" y="22"/>
                  </a:cxn>
                  <a:cxn ang="0">
                    <a:pos x="0" y="23"/>
                  </a:cxn>
                  <a:cxn ang="0">
                    <a:pos x="0" y="25"/>
                  </a:cxn>
                  <a:cxn ang="0">
                    <a:pos x="9" y="26"/>
                  </a:cxn>
                  <a:cxn ang="0">
                    <a:pos x="9" y="25"/>
                  </a:cxn>
                  <a:cxn ang="0">
                    <a:pos x="11" y="23"/>
                  </a:cxn>
                  <a:cxn ang="0">
                    <a:pos x="11" y="22"/>
                  </a:cxn>
                  <a:cxn ang="0">
                    <a:pos x="11" y="20"/>
                  </a:cxn>
                  <a:cxn ang="0">
                    <a:pos x="11" y="20"/>
                  </a:cxn>
                  <a:cxn ang="0">
                    <a:pos x="13" y="20"/>
                  </a:cxn>
                  <a:cxn ang="0">
                    <a:pos x="13" y="18"/>
                  </a:cxn>
                  <a:cxn ang="0">
                    <a:pos x="13" y="17"/>
                  </a:cxn>
                  <a:cxn ang="0">
                    <a:pos x="13" y="16"/>
                  </a:cxn>
                  <a:cxn ang="0">
                    <a:pos x="14" y="16"/>
                  </a:cxn>
                  <a:cxn ang="0">
                    <a:pos x="14" y="14"/>
                  </a:cxn>
                  <a:cxn ang="0">
                    <a:pos x="14" y="13"/>
                  </a:cxn>
                  <a:cxn ang="0">
                    <a:pos x="16" y="13"/>
                  </a:cxn>
                  <a:cxn ang="0">
                    <a:pos x="16" y="12"/>
                  </a:cxn>
                  <a:cxn ang="0">
                    <a:pos x="16" y="10"/>
                  </a:cxn>
                  <a:cxn ang="0">
                    <a:pos x="18" y="9"/>
                  </a:cxn>
                  <a:cxn ang="0">
                    <a:pos x="18" y="7"/>
                  </a:cxn>
                  <a:cxn ang="0">
                    <a:pos x="20" y="7"/>
                  </a:cxn>
                  <a:cxn ang="0">
                    <a:pos x="20" y="6"/>
                  </a:cxn>
                  <a:cxn ang="0">
                    <a:pos x="22" y="4"/>
                  </a:cxn>
                  <a:cxn ang="0">
                    <a:pos x="20" y="0"/>
                  </a:cxn>
                  <a:cxn ang="0">
                    <a:pos x="22" y="4"/>
                  </a:cxn>
                  <a:cxn ang="0">
                    <a:pos x="23" y="2"/>
                  </a:cxn>
                  <a:cxn ang="0">
                    <a:pos x="20" y="0"/>
                  </a:cxn>
                  <a:cxn ang="0">
                    <a:pos x="13" y="6"/>
                  </a:cxn>
                </a:cxnLst>
                <a:rect l="0" t="0" r="r" b="b"/>
                <a:pathLst>
                  <a:path w="24" h="27">
                    <a:moveTo>
                      <a:pt x="13" y="6"/>
                    </a:moveTo>
                    <a:lnTo>
                      <a:pt x="11" y="1"/>
                    </a:lnTo>
                    <a:lnTo>
                      <a:pt x="11" y="2"/>
                    </a:lnTo>
                    <a:lnTo>
                      <a:pt x="9" y="2"/>
                    </a:lnTo>
                    <a:lnTo>
                      <a:pt x="9" y="4"/>
                    </a:lnTo>
                    <a:lnTo>
                      <a:pt x="7" y="4"/>
                    </a:lnTo>
                    <a:lnTo>
                      <a:pt x="7" y="6"/>
                    </a:lnTo>
                    <a:lnTo>
                      <a:pt x="6" y="7"/>
                    </a:lnTo>
                    <a:lnTo>
                      <a:pt x="6" y="9"/>
                    </a:lnTo>
                    <a:lnTo>
                      <a:pt x="6" y="10"/>
                    </a:lnTo>
                    <a:lnTo>
                      <a:pt x="4" y="10"/>
                    </a:lnTo>
                    <a:lnTo>
                      <a:pt x="4" y="12"/>
                    </a:lnTo>
                    <a:lnTo>
                      <a:pt x="4" y="13"/>
                    </a:lnTo>
                    <a:lnTo>
                      <a:pt x="3" y="13"/>
                    </a:lnTo>
                    <a:lnTo>
                      <a:pt x="3" y="14"/>
                    </a:lnTo>
                    <a:lnTo>
                      <a:pt x="3" y="16"/>
                    </a:lnTo>
                    <a:lnTo>
                      <a:pt x="3" y="17"/>
                    </a:lnTo>
                    <a:lnTo>
                      <a:pt x="1" y="17"/>
                    </a:lnTo>
                    <a:lnTo>
                      <a:pt x="1" y="18"/>
                    </a:lnTo>
                    <a:lnTo>
                      <a:pt x="1" y="20"/>
                    </a:lnTo>
                    <a:lnTo>
                      <a:pt x="1" y="20"/>
                    </a:lnTo>
                    <a:lnTo>
                      <a:pt x="0" y="22"/>
                    </a:lnTo>
                    <a:lnTo>
                      <a:pt x="0" y="23"/>
                    </a:lnTo>
                    <a:lnTo>
                      <a:pt x="0" y="25"/>
                    </a:lnTo>
                    <a:lnTo>
                      <a:pt x="9" y="26"/>
                    </a:lnTo>
                    <a:lnTo>
                      <a:pt x="9" y="25"/>
                    </a:lnTo>
                    <a:lnTo>
                      <a:pt x="11" y="23"/>
                    </a:lnTo>
                    <a:lnTo>
                      <a:pt x="11" y="22"/>
                    </a:lnTo>
                    <a:lnTo>
                      <a:pt x="11" y="20"/>
                    </a:lnTo>
                    <a:lnTo>
                      <a:pt x="11" y="20"/>
                    </a:lnTo>
                    <a:lnTo>
                      <a:pt x="13" y="20"/>
                    </a:lnTo>
                    <a:lnTo>
                      <a:pt x="13" y="18"/>
                    </a:lnTo>
                    <a:lnTo>
                      <a:pt x="13" y="17"/>
                    </a:lnTo>
                    <a:lnTo>
                      <a:pt x="13" y="16"/>
                    </a:lnTo>
                    <a:lnTo>
                      <a:pt x="14" y="16"/>
                    </a:lnTo>
                    <a:lnTo>
                      <a:pt x="14" y="14"/>
                    </a:lnTo>
                    <a:lnTo>
                      <a:pt x="14" y="13"/>
                    </a:lnTo>
                    <a:lnTo>
                      <a:pt x="16" y="13"/>
                    </a:lnTo>
                    <a:lnTo>
                      <a:pt x="16" y="12"/>
                    </a:lnTo>
                    <a:lnTo>
                      <a:pt x="16" y="10"/>
                    </a:lnTo>
                    <a:lnTo>
                      <a:pt x="18" y="9"/>
                    </a:lnTo>
                    <a:lnTo>
                      <a:pt x="18" y="7"/>
                    </a:lnTo>
                    <a:lnTo>
                      <a:pt x="20" y="7"/>
                    </a:lnTo>
                    <a:lnTo>
                      <a:pt x="20" y="6"/>
                    </a:lnTo>
                    <a:lnTo>
                      <a:pt x="22" y="4"/>
                    </a:lnTo>
                    <a:lnTo>
                      <a:pt x="20" y="0"/>
                    </a:lnTo>
                    <a:lnTo>
                      <a:pt x="22" y="4"/>
                    </a:lnTo>
                    <a:lnTo>
                      <a:pt x="23" y="2"/>
                    </a:lnTo>
                    <a:lnTo>
                      <a:pt x="20" y="0"/>
                    </a:lnTo>
                    <a:lnTo>
                      <a:pt x="13"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36" name="Freeform 162"/>
              <p:cNvSpPr>
                <a:spLocks/>
              </p:cNvSpPr>
              <p:nvPr/>
            </p:nvSpPr>
            <p:spPr bwMode="auto">
              <a:xfrm>
                <a:off x="1909" y="1043"/>
                <a:ext cx="19" cy="18"/>
              </a:xfrm>
              <a:custGeom>
                <a:avLst/>
                <a:gdLst/>
                <a:ahLst/>
                <a:cxnLst>
                  <a:cxn ang="0">
                    <a:pos x="0" y="6"/>
                  </a:cxn>
                  <a:cxn ang="0">
                    <a:pos x="11" y="17"/>
                  </a:cxn>
                  <a:cxn ang="0">
                    <a:pos x="18" y="9"/>
                  </a:cxn>
                  <a:cxn ang="0">
                    <a:pos x="9" y="0"/>
                  </a:cxn>
                  <a:cxn ang="0">
                    <a:pos x="0" y="6"/>
                  </a:cxn>
                </a:cxnLst>
                <a:rect l="0" t="0" r="r" b="b"/>
                <a:pathLst>
                  <a:path w="19" h="18">
                    <a:moveTo>
                      <a:pt x="0" y="6"/>
                    </a:moveTo>
                    <a:lnTo>
                      <a:pt x="11" y="17"/>
                    </a:lnTo>
                    <a:lnTo>
                      <a:pt x="18" y="9"/>
                    </a:lnTo>
                    <a:lnTo>
                      <a:pt x="9"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37" name="Freeform 163"/>
              <p:cNvSpPr>
                <a:spLocks/>
              </p:cNvSpPr>
              <p:nvPr/>
            </p:nvSpPr>
            <p:spPr bwMode="auto">
              <a:xfrm>
                <a:off x="1908" y="1037"/>
                <a:ext cx="19" cy="18"/>
              </a:xfrm>
              <a:custGeom>
                <a:avLst/>
                <a:gdLst/>
                <a:ahLst/>
                <a:cxnLst>
                  <a:cxn ang="0">
                    <a:pos x="2" y="0"/>
                  </a:cxn>
                  <a:cxn ang="0">
                    <a:pos x="2" y="1"/>
                  </a:cxn>
                  <a:cxn ang="0">
                    <a:pos x="0" y="1"/>
                  </a:cxn>
                  <a:cxn ang="0">
                    <a:pos x="0" y="4"/>
                  </a:cxn>
                  <a:cxn ang="0">
                    <a:pos x="0" y="6"/>
                  </a:cxn>
                  <a:cxn ang="0">
                    <a:pos x="0" y="8"/>
                  </a:cxn>
                  <a:cxn ang="0">
                    <a:pos x="0" y="11"/>
                  </a:cxn>
                  <a:cxn ang="0">
                    <a:pos x="0" y="12"/>
                  </a:cxn>
                  <a:cxn ang="0">
                    <a:pos x="0" y="15"/>
                  </a:cxn>
                  <a:cxn ang="0">
                    <a:pos x="2" y="15"/>
                  </a:cxn>
                  <a:cxn ang="0">
                    <a:pos x="2" y="17"/>
                  </a:cxn>
                  <a:cxn ang="0">
                    <a:pos x="18" y="8"/>
                  </a:cxn>
                  <a:cxn ang="0">
                    <a:pos x="18" y="11"/>
                  </a:cxn>
                  <a:cxn ang="0">
                    <a:pos x="2" y="0"/>
                  </a:cxn>
                </a:cxnLst>
                <a:rect l="0" t="0" r="r" b="b"/>
                <a:pathLst>
                  <a:path w="19" h="18">
                    <a:moveTo>
                      <a:pt x="2" y="0"/>
                    </a:moveTo>
                    <a:lnTo>
                      <a:pt x="2" y="1"/>
                    </a:lnTo>
                    <a:lnTo>
                      <a:pt x="0" y="1"/>
                    </a:lnTo>
                    <a:lnTo>
                      <a:pt x="0" y="4"/>
                    </a:lnTo>
                    <a:lnTo>
                      <a:pt x="0" y="6"/>
                    </a:lnTo>
                    <a:lnTo>
                      <a:pt x="0" y="8"/>
                    </a:lnTo>
                    <a:lnTo>
                      <a:pt x="0" y="11"/>
                    </a:lnTo>
                    <a:lnTo>
                      <a:pt x="0" y="12"/>
                    </a:lnTo>
                    <a:lnTo>
                      <a:pt x="0" y="15"/>
                    </a:lnTo>
                    <a:lnTo>
                      <a:pt x="2" y="15"/>
                    </a:lnTo>
                    <a:lnTo>
                      <a:pt x="2" y="17"/>
                    </a:lnTo>
                    <a:lnTo>
                      <a:pt x="18" y="8"/>
                    </a:lnTo>
                    <a:lnTo>
                      <a:pt x="18" y="11"/>
                    </a:lnTo>
                    <a:lnTo>
                      <a:pt x="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38" name="Freeform 164"/>
              <p:cNvSpPr>
                <a:spLocks/>
              </p:cNvSpPr>
              <p:nvPr/>
            </p:nvSpPr>
            <p:spPr bwMode="auto">
              <a:xfrm>
                <a:off x="1909" y="1021"/>
                <a:ext cx="27" cy="22"/>
              </a:xfrm>
              <a:custGeom>
                <a:avLst/>
                <a:gdLst/>
                <a:ahLst/>
                <a:cxnLst>
                  <a:cxn ang="0">
                    <a:pos x="19" y="0"/>
                  </a:cxn>
                  <a:cxn ang="0">
                    <a:pos x="0" y="15"/>
                  </a:cxn>
                  <a:cxn ang="0">
                    <a:pos x="8" y="21"/>
                  </a:cxn>
                  <a:cxn ang="0">
                    <a:pos x="26" y="6"/>
                  </a:cxn>
                  <a:cxn ang="0">
                    <a:pos x="19" y="0"/>
                  </a:cxn>
                </a:cxnLst>
                <a:rect l="0" t="0" r="r" b="b"/>
                <a:pathLst>
                  <a:path w="27" h="22">
                    <a:moveTo>
                      <a:pt x="19" y="0"/>
                    </a:moveTo>
                    <a:lnTo>
                      <a:pt x="0" y="15"/>
                    </a:lnTo>
                    <a:lnTo>
                      <a:pt x="8" y="21"/>
                    </a:lnTo>
                    <a:lnTo>
                      <a:pt x="26" y="6"/>
                    </a:lnTo>
                    <a:lnTo>
                      <a:pt x="1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39" name="Freeform 165"/>
              <p:cNvSpPr>
                <a:spLocks/>
              </p:cNvSpPr>
              <p:nvPr/>
            </p:nvSpPr>
            <p:spPr bwMode="auto">
              <a:xfrm>
                <a:off x="1928" y="1019"/>
                <a:ext cx="19" cy="19"/>
              </a:xfrm>
              <a:custGeom>
                <a:avLst/>
                <a:gdLst/>
                <a:ahLst/>
                <a:cxnLst>
                  <a:cxn ang="0">
                    <a:pos x="18" y="3"/>
                  </a:cxn>
                  <a:cxn ang="0">
                    <a:pos x="16" y="3"/>
                  </a:cxn>
                  <a:cxn ang="0">
                    <a:pos x="13" y="3"/>
                  </a:cxn>
                  <a:cxn ang="0">
                    <a:pos x="13" y="0"/>
                  </a:cxn>
                  <a:cxn ang="0">
                    <a:pos x="10" y="0"/>
                  </a:cxn>
                  <a:cxn ang="0">
                    <a:pos x="8" y="0"/>
                  </a:cxn>
                  <a:cxn ang="0">
                    <a:pos x="6" y="0"/>
                  </a:cxn>
                  <a:cxn ang="0">
                    <a:pos x="4" y="0"/>
                  </a:cxn>
                  <a:cxn ang="0">
                    <a:pos x="1" y="0"/>
                  </a:cxn>
                  <a:cxn ang="0">
                    <a:pos x="1" y="3"/>
                  </a:cxn>
                  <a:cxn ang="0">
                    <a:pos x="0" y="3"/>
                  </a:cxn>
                  <a:cxn ang="0">
                    <a:pos x="8" y="18"/>
                  </a:cxn>
                  <a:cxn ang="0">
                    <a:pos x="6" y="18"/>
                  </a:cxn>
                  <a:cxn ang="0">
                    <a:pos x="18" y="3"/>
                  </a:cxn>
                </a:cxnLst>
                <a:rect l="0" t="0" r="r" b="b"/>
                <a:pathLst>
                  <a:path w="19" h="19">
                    <a:moveTo>
                      <a:pt x="18" y="3"/>
                    </a:moveTo>
                    <a:lnTo>
                      <a:pt x="16" y="3"/>
                    </a:lnTo>
                    <a:lnTo>
                      <a:pt x="13" y="3"/>
                    </a:lnTo>
                    <a:lnTo>
                      <a:pt x="13" y="0"/>
                    </a:lnTo>
                    <a:lnTo>
                      <a:pt x="10" y="0"/>
                    </a:lnTo>
                    <a:lnTo>
                      <a:pt x="8" y="0"/>
                    </a:lnTo>
                    <a:lnTo>
                      <a:pt x="6" y="0"/>
                    </a:lnTo>
                    <a:lnTo>
                      <a:pt x="4" y="0"/>
                    </a:lnTo>
                    <a:lnTo>
                      <a:pt x="1" y="0"/>
                    </a:lnTo>
                    <a:lnTo>
                      <a:pt x="1" y="3"/>
                    </a:lnTo>
                    <a:lnTo>
                      <a:pt x="0" y="3"/>
                    </a:lnTo>
                    <a:lnTo>
                      <a:pt x="8" y="18"/>
                    </a:lnTo>
                    <a:lnTo>
                      <a:pt x="6" y="18"/>
                    </a:lnTo>
                    <a:lnTo>
                      <a:pt x="18"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40" name="Freeform 166"/>
              <p:cNvSpPr>
                <a:spLocks/>
              </p:cNvSpPr>
              <p:nvPr/>
            </p:nvSpPr>
            <p:spPr bwMode="auto">
              <a:xfrm>
                <a:off x="1931" y="1021"/>
                <a:ext cx="21" cy="18"/>
              </a:xfrm>
              <a:custGeom>
                <a:avLst/>
                <a:gdLst/>
                <a:ahLst/>
                <a:cxnLst>
                  <a:cxn ang="0">
                    <a:pos x="12" y="9"/>
                  </a:cxn>
                  <a:cxn ang="0">
                    <a:pos x="20" y="9"/>
                  </a:cxn>
                  <a:cxn ang="0">
                    <a:pos x="9" y="0"/>
                  </a:cxn>
                  <a:cxn ang="0">
                    <a:pos x="0" y="7"/>
                  </a:cxn>
                  <a:cxn ang="0">
                    <a:pos x="12" y="16"/>
                  </a:cxn>
                  <a:cxn ang="0">
                    <a:pos x="20" y="16"/>
                  </a:cxn>
                  <a:cxn ang="0">
                    <a:pos x="12" y="16"/>
                  </a:cxn>
                  <a:cxn ang="0">
                    <a:pos x="15" y="17"/>
                  </a:cxn>
                  <a:cxn ang="0">
                    <a:pos x="20" y="16"/>
                  </a:cxn>
                  <a:cxn ang="0">
                    <a:pos x="12" y="9"/>
                  </a:cxn>
                </a:cxnLst>
                <a:rect l="0" t="0" r="r" b="b"/>
                <a:pathLst>
                  <a:path w="21" h="18">
                    <a:moveTo>
                      <a:pt x="12" y="9"/>
                    </a:moveTo>
                    <a:lnTo>
                      <a:pt x="20" y="9"/>
                    </a:lnTo>
                    <a:lnTo>
                      <a:pt x="9" y="0"/>
                    </a:lnTo>
                    <a:lnTo>
                      <a:pt x="0" y="7"/>
                    </a:lnTo>
                    <a:lnTo>
                      <a:pt x="12" y="16"/>
                    </a:lnTo>
                    <a:lnTo>
                      <a:pt x="20" y="16"/>
                    </a:lnTo>
                    <a:lnTo>
                      <a:pt x="12" y="16"/>
                    </a:lnTo>
                    <a:lnTo>
                      <a:pt x="15" y="17"/>
                    </a:lnTo>
                    <a:lnTo>
                      <a:pt x="20" y="16"/>
                    </a:lnTo>
                    <a:lnTo>
                      <a:pt x="12"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41" name="Freeform 167"/>
              <p:cNvSpPr>
                <a:spLocks/>
              </p:cNvSpPr>
              <p:nvPr/>
            </p:nvSpPr>
            <p:spPr bwMode="auto">
              <a:xfrm>
                <a:off x="1943" y="1017"/>
                <a:ext cx="38" cy="19"/>
              </a:xfrm>
              <a:custGeom>
                <a:avLst/>
                <a:gdLst/>
                <a:ahLst/>
                <a:cxnLst>
                  <a:cxn ang="0">
                    <a:pos x="26" y="4"/>
                  </a:cxn>
                  <a:cxn ang="0">
                    <a:pos x="30" y="0"/>
                  </a:cxn>
                  <a:cxn ang="0">
                    <a:pos x="28" y="1"/>
                  </a:cxn>
                  <a:cxn ang="0">
                    <a:pos x="26" y="1"/>
                  </a:cxn>
                  <a:cxn ang="0">
                    <a:pos x="24" y="1"/>
                  </a:cxn>
                  <a:cxn ang="0">
                    <a:pos x="22" y="1"/>
                  </a:cxn>
                  <a:cxn ang="0">
                    <a:pos x="22" y="2"/>
                  </a:cxn>
                  <a:cxn ang="0">
                    <a:pos x="21" y="2"/>
                  </a:cxn>
                  <a:cxn ang="0">
                    <a:pos x="20" y="2"/>
                  </a:cxn>
                  <a:cxn ang="0">
                    <a:pos x="18" y="2"/>
                  </a:cxn>
                  <a:cxn ang="0">
                    <a:pos x="16" y="4"/>
                  </a:cxn>
                  <a:cxn ang="0">
                    <a:pos x="14" y="4"/>
                  </a:cxn>
                  <a:cxn ang="0">
                    <a:pos x="13" y="4"/>
                  </a:cxn>
                  <a:cxn ang="0">
                    <a:pos x="13" y="5"/>
                  </a:cxn>
                  <a:cxn ang="0">
                    <a:pos x="11" y="5"/>
                  </a:cxn>
                  <a:cxn ang="0">
                    <a:pos x="9" y="5"/>
                  </a:cxn>
                  <a:cxn ang="0">
                    <a:pos x="9" y="7"/>
                  </a:cxn>
                  <a:cxn ang="0">
                    <a:pos x="7" y="7"/>
                  </a:cxn>
                  <a:cxn ang="0">
                    <a:pos x="5" y="7"/>
                  </a:cxn>
                  <a:cxn ang="0">
                    <a:pos x="4" y="8"/>
                  </a:cxn>
                  <a:cxn ang="0">
                    <a:pos x="2" y="8"/>
                  </a:cxn>
                  <a:cxn ang="0">
                    <a:pos x="2" y="9"/>
                  </a:cxn>
                  <a:cxn ang="0">
                    <a:pos x="1" y="9"/>
                  </a:cxn>
                  <a:cxn ang="0">
                    <a:pos x="0" y="11"/>
                  </a:cxn>
                  <a:cxn ang="0">
                    <a:pos x="5" y="18"/>
                  </a:cxn>
                  <a:cxn ang="0">
                    <a:pos x="7" y="17"/>
                  </a:cxn>
                  <a:cxn ang="0">
                    <a:pos x="9" y="17"/>
                  </a:cxn>
                  <a:cxn ang="0">
                    <a:pos x="11" y="15"/>
                  </a:cxn>
                  <a:cxn ang="0">
                    <a:pos x="13" y="15"/>
                  </a:cxn>
                  <a:cxn ang="0">
                    <a:pos x="13" y="14"/>
                  </a:cxn>
                  <a:cxn ang="0">
                    <a:pos x="14" y="14"/>
                  </a:cxn>
                  <a:cxn ang="0">
                    <a:pos x="16" y="14"/>
                  </a:cxn>
                  <a:cxn ang="0">
                    <a:pos x="16" y="12"/>
                  </a:cxn>
                  <a:cxn ang="0">
                    <a:pos x="18" y="12"/>
                  </a:cxn>
                  <a:cxn ang="0">
                    <a:pos x="20" y="12"/>
                  </a:cxn>
                  <a:cxn ang="0">
                    <a:pos x="21" y="11"/>
                  </a:cxn>
                  <a:cxn ang="0">
                    <a:pos x="22" y="11"/>
                  </a:cxn>
                  <a:cxn ang="0">
                    <a:pos x="24" y="11"/>
                  </a:cxn>
                  <a:cxn ang="0">
                    <a:pos x="26" y="9"/>
                  </a:cxn>
                  <a:cxn ang="0">
                    <a:pos x="28" y="9"/>
                  </a:cxn>
                  <a:cxn ang="0">
                    <a:pos x="30" y="9"/>
                  </a:cxn>
                  <a:cxn ang="0">
                    <a:pos x="32" y="9"/>
                  </a:cxn>
                  <a:cxn ang="0">
                    <a:pos x="33" y="9"/>
                  </a:cxn>
                  <a:cxn ang="0">
                    <a:pos x="37" y="4"/>
                  </a:cxn>
                  <a:cxn ang="0">
                    <a:pos x="33" y="9"/>
                  </a:cxn>
                  <a:cxn ang="0">
                    <a:pos x="37" y="8"/>
                  </a:cxn>
                  <a:cxn ang="0">
                    <a:pos x="37" y="4"/>
                  </a:cxn>
                  <a:cxn ang="0">
                    <a:pos x="26" y="4"/>
                  </a:cxn>
                </a:cxnLst>
                <a:rect l="0" t="0" r="r" b="b"/>
                <a:pathLst>
                  <a:path w="38" h="19">
                    <a:moveTo>
                      <a:pt x="26" y="4"/>
                    </a:moveTo>
                    <a:lnTo>
                      <a:pt x="30" y="0"/>
                    </a:lnTo>
                    <a:lnTo>
                      <a:pt x="28" y="1"/>
                    </a:lnTo>
                    <a:lnTo>
                      <a:pt x="26" y="1"/>
                    </a:lnTo>
                    <a:lnTo>
                      <a:pt x="24" y="1"/>
                    </a:lnTo>
                    <a:lnTo>
                      <a:pt x="22" y="1"/>
                    </a:lnTo>
                    <a:lnTo>
                      <a:pt x="22" y="2"/>
                    </a:lnTo>
                    <a:lnTo>
                      <a:pt x="21" y="2"/>
                    </a:lnTo>
                    <a:lnTo>
                      <a:pt x="20" y="2"/>
                    </a:lnTo>
                    <a:lnTo>
                      <a:pt x="18" y="2"/>
                    </a:lnTo>
                    <a:lnTo>
                      <a:pt x="16" y="4"/>
                    </a:lnTo>
                    <a:lnTo>
                      <a:pt x="14" y="4"/>
                    </a:lnTo>
                    <a:lnTo>
                      <a:pt x="13" y="4"/>
                    </a:lnTo>
                    <a:lnTo>
                      <a:pt x="13" y="5"/>
                    </a:lnTo>
                    <a:lnTo>
                      <a:pt x="11" y="5"/>
                    </a:lnTo>
                    <a:lnTo>
                      <a:pt x="9" y="5"/>
                    </a:lnTo>
                    <a:lnTo>
                      <a:pt x="9" y="7"/>
                    </a:lnTo>
                    <a:lnTo>
                      <a:pt x="7" y="7"/>
                    </a:lnTo>
                    <a:lnTo>
                      <a:pt x="5" y="7"/>
                    </a:lnTo>
                    <a:lnTo>
                      <a:pt x="4" y="8"/>
                    </a:lnTo>
                    <a:lnTo>
                      <a:pt x="2" y="8"/>
                    </a:lnTo>
                    <a:lnTo>
                      <a:pt x="2" y="9"/>
                    </a:lnTo>
                    <a:lnTo>
                      <a:pt x="1" y="9"/>
                    </a:lnTo>
                    <a:lnTo>
                      <a:pt x="0" y="11"/>
                    </a:lnTo>
                    <a:lnTo>
                      <a:pt x="5" y="18"/>
                    </a:lnTo>
                    <a:lnTo>
                      <a:pt x="7" y="17"/>
                    </a:lnTo>
                    <a:lnTo>
                      <a:pt x="9" y="17"/>
                    </a:lnTo>
                    <a:lnTo>
                      <a:pt x="11" y="15"/>
                    </a:lnTo>
                    <a:lnTo>
                      <a:pt x="13" y="15"/>
                    </a:lnTo>
                    <a:lnTo>
                      <a:pt x="13" y="14"/>
                    </a:lnTo>
                    <a:lnTo>
                      <a:pt x="14" y="14"/>
                    </a:lnTo>
                    <a:lnTo>
                      <a:pt x="16" y="14"/>
                    </a:lnTo>
                    <a:lnTo>
                      <a:pt x="16" y="12"/>
                    </a:lnTo>
                    <a:lnTo>
                      <a:pt x="18" y="12"/>
                    </a:lnTo>
                    <a:lnTo>
                      <a:pt x="20" y="12"/>
                    </a:lnTo>
                    <a:lnTo>
                      <a:pt x="21" y="11"/>
                    </a:lnTo>
                    <a:lnTo>
                      <a:pt x="22" y="11"/>
                    </a:lnTo>
                    <a:lnTo>
                      <a:pt x="24" y="11"/>
                    </a:lnTo>
                    <a:lnTo>
                      <a:pt x="26" y="9"/>
                    </a:lnTo>
                    <a:lnTo>
                      <a:pt x="28" y="9"/>
                    </a:lnTo>
                    <a:lnTo>
                      <a:pt x="30" y="9"/>
                    </a:lnTo>
                    <a:lnTo>
                      <a:pt x="32" y="9"/>
                    </a:lnTo>
                    <a:lnTo>
                      <a:pt x="33" y="9"/>
                    </a:lnTo>
                    <a:lnTo>
                      <a:pt x="37" y="4"/>
                    </a:lnTo>
                    <a:lnTo>
                      <a:pt x="33" y="9"/>
                    </a:lnTo>
                    <a:lnTo>
                      <a:pt x="37" y="8"/>
                    </a:lnTo>
                    <a:lnTo>
                      <a:pt x="37" y="4"/>
                    </a:lnTo>
                    <a:lnTo>
                      <a:pt x="26"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42" name="Freeform 168"/>
              <p:cNvSpPr>
                <a:spLocks/>
              </p:cNvSpPr>
              <p:nvPr/>
            </p:nvSpPr>
            <p:spPr bwMode="auto">
              <a:xfrm>
                <a:off x="1970" y="1010"/>
                <a:ext cx="19" cy="19"/>
              </a:xfrm>
              <a:custGeom>
                <a:avLst/>
                <a:gdLst/>
                <a:ahLst/>
                <a:cxnLst>
                  <a:cxn ang="0">
                    <a:pos x="0" y="0"/>
                  </a:cxn>
                  <a:cxn ang="0">
                    <a:pos x="0" y="18"/>
                  </a:cxn>
                  <a:cxn ang="0">
                    <a:pos x="18" y="18"/>
                  </a:cxn>
                  <a:cxn ang="0">
                    <a:pos x="18" y="0"/>
                  </a:cxn>
                  <a:cxn ang="0">
                    <a:pos x="18" y="2"/>
                  </a:cxn>
                  <a:cxn ang="0">
                    <a:pos x="0" y="0"/>
                  </a:cxn>
                </a:cxnLst>
                <a:rect l="0" t="0" r="r" b="b"/>
                <a:pathLst>
                  <a:path w="19" h="19">
                    <a:moveTo>
                      <a:pt x="0" y="0"/>
                    </a:moveTo>
                    <a:lnTo>
                      <a:pt x="0" y="18"/>
                    </a:lnTo>
                    <a:lnTo>
                      <a:pt x="18" y="18"/>
                    </a:lnTo>
                    <a:lnTo>
                      <a:pt x="18" y="0"/>
                    </a:lnTo>
                    <a:lnTo>
                      <a:pt x="18" y="2"/>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43" name="Freeform 169"/>
              <p:cNvSpPr>
                <a:spLocks/>
              </p:cNvSpPr>
              <p:nvPr/>
            </p:nvSpPr>
            <p:spPr bwMode="auto">
              <a:xfrm>
                <a:off x="1970" y="1005"/>
                <a:ext cx="19" cy="18"/>
              </a:xfrm>
              <a:custGeom>
                <a:avLst/>
                <a:gdLst/>
                <a:ahLst/>
                <a:cxnLst>
                  <a:cxn ang="0">
                    <a:pos x="14" y="0"/>
                  </a:cxn>
                  <a:cxn ang="0">
                    <a:pos x="12" y="0"/>
                  </a:cxn>
                  <a:cxn ang="0">
                    <a:pos x="9" y="0"/>
                  </a:cxn>
                  <a:cxn ang="0">
                    <a:pos x="9" y="3"/>
                  </a:cxn>
                  <a:cxn ang="0">
                    <a:pos x="6" y="3"/>
                  </a:cxn>
                  <a:cxn ang="0">
                    <a:pos x="3" y="5"/>
                  </a:cxn>
                  <a:cxn ang="0">
                    <a:pos x="3" y="8"/>
                  </a:cxn>
                  <a:cxn ang="0">
                    <a:pos x="0" y="8"/>
                  </a:cxn>
                  <a:cxn ang="0">
                    <a:pos x="0" y="11"/>
                  </a:cxn>
                  <a:cxn ang="0">
                    <a:pos x="0" y="14"/>
                  </a:cxn>
                  <a:cxn ang="0">
                    <a:pos x="18" y="17"/>
                  </a:cxn>
                  <a:cxn ang="0">
                    <a:pos x="14" y="17"/>
                  </a:cxn>
                  <a:cxn ang="0">
                    <a:pos x="14" y="0"/>
                  </a:cxn>
                </a:cxnLst>
                <a:rect l="0" t="0" r="r" b="b"/>
                <a:pathLst>
                  <a:path w="19" h="18">
                    <a:moveTo>
                      <a:pt x="14" y="0"/>
                    </a:moveTo>
                    <a:lnTo>
                      <a:pt x="12" y="0"/>
                    </a:lnTo>
                    <a:lnTo>
                      <a:pt x="9" y="0"/>
                    </a:lnTo>
                    <a:lnTo>
                      <a:pt x="9" y="3"/>
                    </a:lnTo>
                    <a:lnTo>
                      <a:pt x="6" y="3"/>
                    </a:lnTo>
                    <a:lnTo>
                      <a:pt x="3" y="5"/>
                    </a:lnTo>
                    <a:lnTo>
                      <a:pt x="3" y="8"/>
                    </a:lnTo>
                    <a:lnTo>
                      <a:pt x="0" y="8"/>
                    </a:lnTo>
                    <a:lnTo>
                      <a:pt x="0" y="11"/>
                    </a:lnTo>
                    <a:lnTo>
                      <a:pt x="0" y="14"/>
                    </a:lnTo>
                    <a:lnTo>
                      <a:pt x="18" y="17"/>
                    </a:lnTo>
                    <a:lnTo>
                      <a:pt x="14" y="17"/>
                    </a:lnTo>
                    <a:lnTo>
                      <a:pt x="1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44" name="Freeform 170"/>
              <p:cNvSpPr>
                <a:spLocks/>
              </p:cNvSpPr>
              <p:nvPr/>
            </p:nvSpPr>
            <p:spPr bwMode="auto">
              <a:xfrm>
                <a:off x="1979" y="1005"/>
                <a:ext cx="26" cy="18"/>
              </a:xfrm>
              <a:custGeom>
                <a:avLst/>
                <a:gdLst/>
                <a:ahLst/>
                <a:cxnLst>
                  <a:cxn ang="0">
                    <a:pos x="25" y="0"/>
                  </a:cxn>
                  <a:cxn ang="0">
                    <a:pos x="0" y="0"/>
                  </a:cxn>
                  <a:cxn ang="0">
                    <a:pos x="0" y="17"/>
                  </a:cxn>
                  <a:cxn ang="0">
                    <a:pos x="25" y="17"/>
                  </a:cxn>
                  <a:cxn ang="0">
                    <a:pos x="25" y="0"/>
                  </a:cxn>
                </a:cxnLst>
                <a:rect l="0" t="0" r="r" b="b"/>
                <a:pathLst>
                  <a:path w="26" h="18">
                    <a:moveTo>
                      <a:pt x="25" y="0"/>
                    </a:moveTo>
                    <a:lnTo>
                      <a:pt x="0" y="0"/>
                    </a:lnTo>
                    <a:lnTo>
                      <a:pt x="0" y="17"/>
                    </a:lnTo>
                    <a:lnTo>
                      <a:pt x="25" y="17"/>
                    </a:lnTo>
                    <a:lnTo>
                      <a:pt x="2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45" name="Freeform 171"/>
              <p:cNvSpPr>
                <a:spLocks/>
              </p:cNvSpPr>
              <p:nvPr/>
            </p:nvSpPr>
            <p:spPr bwMode="auto">
              <a:xfrm>
                <a:off x="2004" y="1005"/>
                <a:ext cx="19" cy="18"/>
              </a:xfrm>
              <a:custGeom>
                <a:avLst/>
                <a:gdLst/>
                <a:ahLst/>
                <a:cxnLst>
                  <a:cxn ang="0">
                    <a:pos x="18" y="14"/>
                  </a:cxn>
                  <a:cxn ang="0">
                    <a:pos x="18" y="11"/>
                  </a:cxn>
                  <a:cxn ang="0">
                    <a:pos x="16" y="8"/>
                  </a:cxn>
                  <a:cxn ang="0">
                    <a:pos x="16" y="5"/>
                  </a:cxn>
                  <a:cxn ang="0">
                    <a:pos x="13" y="5"/>
                  </a:cxn>
                  <a:cxn ang="0">
                    <a:pos x="13" y="3"/>
                  </a:cxn>
                  <a:cxn ang="0">
                    <a:pos x="8" y="3"/>
                  </a:cxn>
                  <a:cxn ang="0">
                    <a:pos x="8" y="0"/>
                  </a:cxn>
                  <a:cxn ang="0">
                    <a:pos x="6" y="0"/>
                  </a:cxn>
                  <a:cxn ang="0">
                    <a:pos x="2" y="0"/>
                  </a:cxn>
                  <a:cxn ang="0">
                    <a:pos x="0" y="0"/>
                  </a:cxn>
                  <a:cxn ang="0">
                    <a:pos x="0" y="17"/>
                  </a:cxn>
                  <a:cxn ang="0">
                    <a:pos x="0" y="14"/>
                  </a:cxn>
                  <a:cxn ang="0">
                    <a:pos x="18" y="14"/>
                  </a:cxn>
                </a:cxnLst>
                <a:rect l="0" t="0" r="r" b="b"/>
                <a:pathLst>
                  <a:path w="19" h="18">
                    <a:moveTo>
                      <a:pt x="18" y="14"/>
                    </a:moveTo>
                    <a:lnTo>
                      <a:pt x="18" y="11"/>
                    </a:lnTo>
                    <a:lnTo>
                      <a:pt x="16" y="8"/>
                    </a:lnTo>
                    <a:lnTo>
                      <a:pt x="16" y="5"/>
                    </a:lnTo>
                    <a:lnTo>
                      <a:pt x="13" y="5"/>
                    </a:lnTo>
                    <a:lnTo>
                      <a:pt x="13" y="3"/>
                    </a:lnTo>
                    <a:lnTo>
                      <a:pt x="8" y="3"/>
                    </a:lnTo>
                    <a:lnTo>
                      <a:pt x="8" y="0"/>
                    </a:lnTo>
                    <a:lnTo>
                      <a:pt x="6" y="0"/>
                    </a:lnTo>
                    <a:lnTo>
                      <a:pt x="2" y="0"/>
                    </a:lnTo>
                    <a:lnTo>
                      <a:pt x="0" y="0"/>
                    </a:lnTo>
                    <a:lnTo>
                      <a:pt x="0" y="17"/>
                    </a:lnTo>
                    <a:lnTo>
                      <a:pt x="0" y="14"/>
                    </a:lnTo>
                    <a:lnTo>
                      <a:pt x="18"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46" name="Freeform 172"/>
              <p:cNvSpPr>
                <a:spLocks/>
              </p:cNvSpPr>
              <p:nvPr/>
            </p:nvSpPr>
            <p:spPr bwMode="auto">
              <a:xfrm>
                <a:off x="2004" y="1010"/>
                <a:ext cx="19" cy="19"/>
              </a:xfrm>
              <a:custGeom>
                <a:avLst/>
                <a:gdLst/>
                <a:ahLst/>
                <a:cxnLst>
                  <a:cxn ang="0">
                    <a:pos x="8" y="7"/>
                  </a:cxn>
                  <a:cxn ang="0">
                    <a:pos x="18" y="12"/>
                  </a:cxn>
                  <a:cxn ang="0">
                    <a:pos x="18" y="0"/>
                  </a:cxn>
                  <a:cxn ang="0">
                    <a:pos x="0" y="0"/>
                  </a:cxn>
                  <a:cxn ang="0">
                    <a:pos x="0" y="12"/>
                  </a:cxn>
                  <a:cxn ang="0">
                    <a:pos x="6" y="18"/>
                  </a:cxn>
                  <a:cxn ang="0">
                    <a:pos x="0" y="12"/>
                  </a:cxn>
                  <a:cxn ang="0">
                    <a:pos x="0" y="17"/>
                  </a:cxn>
                  <a:cxn ang="0">
                    <a:pos x="6" y="18"/>
                  </a:cxn>
                  <a:cxn ang="0">
                    <a:pos x="8" y="7"/>
                  </a:cxn>
                </a:cxnLst>
                <a:rect l="0" t="0" r="r" b="b"/>
                <a:pathLst>
                  <a:path w="19" h="19">
                    <a:moveTo>
                      <a:pt x="8" y="7"/>
                    </a:moveTo>
                    <a:lnTo>
                      <a:pt x="18" y="12"/>
                    </a:lnTo>
                    <a:lnTo>
                      <a:pt x="18" y="0"/>
                    </a:lnTo>
                    <a:lnTo>
                      <a:pt x="0" y="0"/>
                    </a:lnTo>
                    <a:lnTo>
                      <a:pt x="0" y="12"/>
                    </a:lnTo>
                    <a:lnTo>
                      <a:pt x="6" y="18"/>
                    </a:lnTo>
                    <a:lnTo>
                      <a:pt x="0" y="12"/>
                    </a:lnTo>
                    <a:lnTo>
                      <a:pt x="0" y="17"/>
                    </a:lnTo>
                    <a:lnTo>
                      <a:pt x="6" y="18"/>
                    </a:lnTo>
                    <a:lnTo>
                      <a:pt x="8"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47" name="Freeform 173"/>
              <p:cNvSpPr>
                <a:spLocks/>
              </p:cNvSpPr>
              <p:nvPr/>
            </p:nvSpPr>
            <p:spPr bwMode="auto">
              <a:xfrm>
                <a:off x="2009" y="1017"/>
                <a:ext cx="33" cy="19"/>
              </a:xfrm>
              <a:custGeom>
                <a:avLst/>
                <a:gdLst/>
                <a:ahLst/>
                <a:cxnLst>
                  <a:cxn ang="0">
                    <a:pos x="23" y="11"/>
                  </a:cxn>
                  <a:cxn ang="0">
                    <a:pos x="31" y="11"/>
                  </a:cxn>
                  <a:cxn ang="0">
                    <a:pos x="31" y="9"/>
                  </a:cxn>
                  <a:cxn ang="0">
                    <a:pos x="29" y="9"/>
                  </a:cxn>
                  <a:cxn ang="0">
                    <a:pos x="27" y="8"/>
                  </a:cxn>
                  <a:cxn ang="0">
                    <a:pos x="25" y="8"/>
                  </a:cxn>
                  <a:cxn ang="0">
                    <a:pos x="25" y="7"/>
                  </a:cxn>
                  <a:cxn ang="0">
                    <a:pos x="23" y="7"/>
                  </a:cxn>
                  <a:cxn ang="0">
                    <a:pos x="22" y="7"/>
                  </a:cxn>
                  <a:cxn ang="0">
                    <a:pos x="20" y="5"/>
                  </a:cxn>
                  <a:cxn ang="0">
                    <a:pos x="19" y="5"/>
                  </a:cxn>
                  <a:cxn ang="0">
                    <a:pos x="17" y="4"/>
                  </a:cxn>
                  <a:cxn ang="0">
                    <a:pos x="16" y="4"/>
                  </a:cxn>
                  <a:cxn ang="0">
                    <a:pos x="14" y="4"/>
                  </a:cxn>
                  <a:cxn ang="0">
                    <a:pos x="14" y="2"/>
                  </a:cxn>
                  <a:cxn ang="0">
                    <a:pos x="12" y="2"/>
                  </a:cxn>
                  <a:cxn ang="0">
                    <a:pos x="11" y="2"/>
                  </a:cxn>
                  <a:cxn ang="0">
                    <a:pos x="9" y="2"/>
                  </a:cxn>
                  <a:cxn ang="0">
                    <a:pos x="7" y="1"/>
                  </a:cxn>
                  <a:cxn ang="0">
                    <a:pos x="5" y="1"/>
                  </a:cxn>
                  <a:cxn ang="0">
                    <a:pos x="4" y="1"/>
                  </a:cxn>
                  <a:cxn ang="0">
                    <a:pos x="3" y="0"/>
                  </a:cxn>
                  <a:cxn ang="0">
                    <a:pos x="1" y="0"/>
                  </a:cxn>
                  <a:cxn ang="0">
                    <a:pos x="0" y="9"/>
                  </a:cxn>
                  <a:cxn ang="0">
                    <a:pos x="1" y="9"/>
                  </a:cxn>
                  <a:cxn ang="0">
                    <a:pos x="3" y="9"/>
                  </a:cxn>
                  <a:cxn ang="0">
                    <a:pos x="4" y="9"/>
                  </a:cxn>
                  <a:cxn ang="0">
                    <a:pos x="5" y="9"/>
                  </a:cxn>
                  <a:cxn ang="0">
                    <a:pos x="5" y="11"/>
                  </a:cxn>
                  <a:cxn ang="0">
                    <a:pos x="7" y="11"/>
                  </a:cxn>
                  <a:cxn ang="0">
                    <a:pos x="9" y="11"/>
                  </a:cxn>
                  <a:cxn ang="0">
                    <a:pos x="11" y="11"/>
                  </a:cxn>
                  <a:cxn ang="0">
                    <a:pos x="11" y="11"/>
                  </a:cxn>
                  <a:cxn ang="0">
                    <a:pos x="12" y="11"/>
                  </a:cxn>
                  <a:cxn ang="0">
                    <a:pos x="14" y="11"/>
                  </a:cxn>
                  <a:cxn ang="0">
                    <a:pos x="16" y="13"/>
                  </a:cxn>
                  <a:cxn ang="0">
                    <a:pos x="17" y="13"/>
                  </a:cxn>
                  <a:cxn ang="0">
                    <a:pos x="19" y="14"/>
                  </a:cxn>
                  <a:cxn ang="0">
                    <a:pos x="20" y="14"/>
                  </a:cxn>
                  <a:cxn ang="0">
                    <a:pos x="20" y="16"/>
                  </a:cxn>
                  <a:cxn ang="0">
                    <a:pos x="22" y="16"/>
                  </a:cxn>
                  <a:cxn ang="0">
                    <a:pos x="23" y="16"/>
                  </a:cxn>
                  <a:cxn ang="0">
                    <a:pos x="23" y="17"/>
                  </a:cxn>
                  <a:cxn ang="0">
                    <a:pos x="25" y="17"/>
                  </a:cxn>
                  <a:cxn ang="0">
                    <a:pos x="32" y="17"/>
                  </a:cxn>
                  <a:cxn ang="0">
                    <a:pos x="25" y="17"/>
                  </a:cxn>
                  <a:cxn ang="0">
                    <a:pos x="29" y="18"/>
                  </a:cxn>
                  <a:cxn ang="0">
                    <a:pos x="32" y="17"/>
                  </a:cxn>
                  <a:cxn ang="0">
                    <a:pos x="23" y="11"/>
                  </a:cxn>
                </a:cxnLst>
                <a:rect l="0" t="0" r="r" b="b"/>
                <a:pathLst>
                  <a:path w="33" h="19">
                    <a:moveTo>
                      <a:pt x="23" y="11"/>
                    </a:moveTo>
                    <a:lnTo>
                      <a:pt x="31" y="11"/>
                    </a:lnTo>
                    <a:lnTo>
                      <a:pt x="31" y="9"/>
                    </a:lnTo>
                    <a:lnTo>
                      <a:pt x="29" y="9"/>
                    </a:lnTo>
                    <a:lnTo>
                      <a:pt x="27" y="8"/>
                    </a:lnTo>
                    <a:lnTo>
                      <a:pt x="25" y="8"/>
                    </a:lnTo>
                    <a:lnTo>
                      <a:pt x="25" y="7"/>
                    </a:lnTo>
                    <a:lnTo>
                      <a:pt x="23" y="7"/>
                    </a:lnTo>
                    <a:lnTo>
                      <a:pt x="22" y="7"/>
                    </a:lnTo>
                    <a:lnTo>
                      <a:pt x="20" y="5"/>
                    </a:lnTo>
                    <a:lnTo>
                      <a:pt x="19" y="5"/>
                    </a:lnTo>
                    <a:lnTo>
                      <a:pt x="17" y="4"/>
                    </a:lnTo>
                    <a:lnTo>
                      <a:pt x="16" y="4"/>
                    </a:lnTo>
                    <a:lnTo>
                      <a:pt x="14" y="4"/>
                    </a:lnTo>
                    <a:lnTo>
                      <a:pt x="14" y="2"/>
                    </a:lnTo>
                    <a:lnTo>
                      <a:pt x="12" y="2"/>
                    </a:lnTo>
                    <a:lnTo>
                      <a:pt x="11" y="2"/>
                    </a:lnTo>
                    <a:lnTo>
                      <a:pt x="9" y="2"/>
                    </a:lnTo>
                    <a:lnTo>
                      <a:pt x="7" y="1"/>
                    </a:lnTo>
                    <a:lnTo>
                      <a:pt x="5" y="1"/>
                    </a:lnTo>
                    <a:lnTo>
                      <a:pt x="4" y="1"/>
                    </a:lnTo>
                    <a:lnTo>
                      <a:pt x="3" y="0"/>
                    </a:lnTo>
                    <a:lnTo>
                      <a:pt x="1" y="0"/>
                    </a:lnTo>
                    <a:lnTo>
                      <a:pt x="0" y="9"/>
                    </a:lnTo>
                    <a:lnTo>
                      <a:pt x="1" y="9"/>
                    </a:lnTo>
                    <a:lnTo>
                      <a:pt x="3" y="9"/>
                    </a:lnTo>
                    <a:lnTo>
                      <a:pt x="4" y="9"/>
                    </a:lnTo>
                    <a:lnTo>
                      <a:pt x="5" y="9"/>
                    </a:lnTo>
                    <a:lnTo>
                      <a:pt x="5" y="11"/>
                    </a:lnTo>
                    <a:lnTo>
                      <a:pt x="7" y="11"/>
                    </a:lnTo>
                    <a:lnTo>
                      <a:pt x="9" y="11"/>
                    </a:lnTo>
                    <a:lnTo>
                      <a:pt x="11" y="11"/>
                    </a:lnTo>
                    <a:lnTo>
                      <a:pt x="11" y="11"/>
                    </a:lnTo>
                    <a:lnTo>
                      <a:pt x="12" y="11"/>
                    </a:lnTo>
                    <a:lnTo>
                      <a:pt x="14" y="11"/>
                    </a:lnTo>
                    <a:lnTo>
                      <a:pt x="16" y="13"/>
                    </a:lnTo>
                    <a:lnTo>
                      <a:pt x="17" y="13"/>
                    </a:lnTo>
                    <a:lnTo>
                      <a:pt x="19" y="14"/>
                    </a:lnTo>
                    <a:lnTo>
                      <a:pt x="20" y="14"/>
                    </a:lnTo>
                    <a:lnTo>
                      <a:pt x="20" y="16"/>
                    </a:lnTo>
                    <a:lnTo>
                      <a:pt x="22" y="16"/>
                    </a:lnTo>
                    <a:lnTo>
                      <a:pt x="23" y="16"/>
                    </a:lnTo>
                    <a:lnTo>
                      <a:pt x="23" y="17"/>
                    </a:lnTo>
                    <a:lnTo>
                      <a:pt x="25" y="17"/>
                    </a:lnTo>
                    <a:lnTo>
                      <a:pt x="32" y="17"/>
                    </a:lnTo>
                    <a:lnTo>
                      <a:pt x="25" y="17"/>
                    </a:lnTo>
                    <a:lnTo>
                      <a:pt x="29" y="18"/>
                    </a:lnTo>
                    <a:lnTo>
                      <a:pt x="32" y="17"/>
                    </a:lnTo>
                    <a:lnTo>
                      <a:pt x="23"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48" name="Freeform 174"/>
              <p:cNvSpPr>
                <a:spLocks/>
              </p:cNvSpPr>
              <p:nvPr/>
            </p:nvSpPr>
            <p:spPr bwMode="auto">
              <a:xfrm>
                <a:off x="2033" y="1021"/>
                <a:ext cx="20" cy="18"/>
              </a:xfrm>
              <a:custGeom>
                <a:avLst/>
                <a:gdLst/>
                <a:ahLst/>
                <a:cxnLst>
                  <a:cxn ang="0">
                    <a:pos x="11" y="0"/>
                  </a:cxn>
                  <a:cxn ang="0">
                    <a:pos x="0" y="9"/>
                  </a:cxn>
                  <a:cxn ang="0">
                    <a:pos x="9" y="17"/>
                  </a:cxn>
                  <a:cxn ang="0">
                    <a:pos x="19" y="7"/>
                  </a:cxn>
                  <a:cxn ang="0">
                    <a:pos x="11" y="0"/>
                  </a:cxn>
                </a:cxnLst>
                <a:rect l="0" t="0" r="r" b="b"/>
                <a:pathLst>
                  <a:path w="20" h="18">
                    <a:moveTo>
                      <a:pt x="11" y="0"/>
                    </a:moveTo>
                    <a:lnTo>
                      <a:pt x="0" y="9"/>
                    </a:lnTo>
                    <a:lnTo>
                      <a:pt x="9" y="17"/>
                    </a:lnTo>
                    <a:lnTo>
                      <a:pt x="19" y="7"/>
                    </a:lnTo>
                    <a:lnTo>
                      <a:pt x="11"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49" name="Freeform 175"/>
              <p:cNvSpPr>
                <a:spLocks/>
              </p:cNvSpPr>
              <p:nvPr/>
            </p:nvSpPr>
            <p:spPr bwMode="auto">
              <a:xfrm>
                <a:off x="2043" y="1019"/>
                <a:ext cx="20" cy="19"/>
              </a:xfrm>
              <a:custGeom>
                <a:avLst/>
                <a:gdLst/>
                <a:ahLst/>
                <a:cxnLst>
                  <a:cxn ang="0">
                    <a:pos x="19" y="3"/>
                  </a:cxn>
                  <a:cxn ang="0">
                    <a:pos x="17" y="3"/>
                  </a:cxn>
                  <a:cxn ang="0">
                    <a:pos x="13" y="3"/>
                  </a:cxn>
                  <a:cxn ang="0">
                    <a:pos x="13" y="0"/>
                  </a:cxn>
                  <a:cxn ang="0">
                    <a:pos x="11" y="0"/>
                  </a:cxn>
                  <a:cxn ang="0">
                    <a:pos x="8" y="0"/>
                  </a:cxn>
                  <a:cxn ang="0">
                    <a:pos x="7" y="0"/>
                  </a:cxn>
                  <a:cxn ang="0">
                    <a:pos x="3" y="0"/>
                  </a:cxn>
                  <a:cxn ang="0">
                    <a:pos x="1" y="0"/>
                  </a:cxn>
                  <a:cxn ang="0">
                    <a:pos x="1" y="3"/>
                  </a:cxn>
                  <a:cxn ang="0">
                    <a:pos x="0" y="3"/>
                  </a:cxn>
                  <a:cxn ang="0">
                    <a:pos x="8" y="18"/>
                  </a:cxn>
                  <a:cxn ang="0">
                    <a:pos x="7" y="18"/>
                  </a:cxn>
                  <a:cxn ang="0">
                    <a:pos x="19" y="3"/>
                  </a:cxn>
                </a:cxnLst>
                <a:rect l="0" t="0" r="r" b="b"/>
                <a:pathLst>
                  <a:path w="20" h="19">
                    <a:moveTo>
                      <a:pt x="19" y="3"/>
                    </a:moveTo>
                    <a:lnTo>
                      <a:pt x="17" y="3"/>
                    </a:lnTo>
                    <a:lnTo>
                      <a:pt x="13" y="3"/>
                    </a:lnTo>
                    <a:lnTo>
                      <a:pt x="13" y="0"/>
                    </a:lnTo>
                    <a:lnTo>
                      <a:pt x="11" y="0"/>
                    </a:lnTo>
                    <a:lnTo>
                      <a:pt x="8" y="0"/>
                    </a:lnTo>
                    <a:lnTo>
                      <a:pt x="7" y="0"/>
                    </a:lnTo>
                    <a:lnTo>
                      <a:pt x="3" y="0"/>
                    </a:lnTo>
                    <a:lnTo>
                      <a:pt x="1" y="0"/>
                    </a:lnTo>
                    <a:lnTo>
                      <a:pt x="1" y="3"/>
                    </a:lnTo>
                    <a:lnTo>
                      <a:pt x="0" y="3"/>
                    </a:lnTo>
                    <a:lnTo>
                      <a:pt x="8" y="18"/>
                    </a:lnTo>
                    <a:lnTo>
                      <a:pt x="7" y="18"/>
                    </a:lnTo>
                    <a:lnTo>
                      <a:pt x="19"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50" name="Freeform 176"/>
              <p:cNvSpPr>
                <a:spLocks/>
              </p:cNvSpPr>
              <p:nvPr/>
            </p:nvSpPr>
            <p:spPr bwMode="auto">
              <a:xfrm>
                <a:off x="2048" y="1021"/>
                <a:ext cx="26" cy="22"/>
              </a:xfrm>
              <a:custGeom>
                <a:avLst/>
                <a:gdLst/>
                <a:ahLst/>
                <a:cxnLst>
                  <a:cxn ang="0">
                    <a:pos x="25" y="15"/>
                  </a:cxn>
                  <a:cxn ang="0">
                    <a:pos x="8" y="0"/>
                  </a:cxn>
                  <a:cxn ang="0">
                    <a:pos x="0" y="6"/>
                  </a:cxn>
                  <a:cxn ang="0">
                    <a:pos x="18" y="21"/>
                  </a:cxn>
                  <a:cxn ang="0">
                    <a:pos x="25" y="15"/>
                  </a:cxn>
                </a:cxnLst>
                <a:rect l="0" t="0" r="r" b="b"/>
                <a:pathLst>
                  <a:path w="26" h="22">
                    <a:moveTo>
                      <a:pt x="25" y="15"/>
                    </a:moveTo>
                    <a:lnTo>
                      <a:pt x="8" y="0"/>
                    </a:lnTo>
                    <a:lnTo>
                      <a:pt x="0" y="6"/>
                    </a:lnTo>
                    <a:lnTo>
                      <a:pt x="18" y="21"/>
                    </a:lnTo>
                    <a:lnTo>
                      <a:pt x="25"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51" name="Freeform 177"/>
              <p:cNvSpPr>
                <a:spLocks/>
              </p:cNvSpPr>
              <p:nvPr/>
            </p:nvSpPr>
            <p:spPr bwMode="auto">
              <a:xfrm>
                <a:off x="2068" y="1037"/>
                <a:ext cx="18" cy="18"/>
              </a:xfrm>
              <a:custGeom>
                <a:avLst/>
                <a:gdLst/>
                <a:ahLst/>
                <a:cxnLst>
                  <a:cxn ang="0">
                    <a:pos x="11" y="17"/>
                  </a:cxn>
                  <a:cxn ang="0">
                    <a:pos x="15" y="17"/>
                  </a:cxn>
                  <a:cxn ang="0">
                    <a:pos x="15" y="15"/>
                  </a:cxn>
                  <a:cxn ang="0">
                    <a:pos x="17" y="12"/>
                  </a:cxn>
                  <a:cxn ang="0">
                    <a:pos x="17" y="11"/>
                  </a:cxn>
                  <a:cxn ang="0">
                    <a:pos x="17" y="8"/>
                  </a:cxn>
                  <a:cxn ang="0">
                    <a:pos x="17" y="6"/>
                  </a:cxn>
                  <a:cxn ang="0">
                    <a:pos x="17" y="4"/>
                  </a:cxn>
                  <a:cxn ang="0">
                    <a:pos x="15" y="4"/>
                  </a:cxn>
                  <a:cxn ang="0">
                    <a:pos x="15" y="1"/>
                  </a:cxn>
                  <a:cxn ang="0">
                    <a:pos x="15" y="0"/>
                  </a:cxn>
                  <a:cxn ang="0">
                    <a:pos x="11" y="0"/>
                  </a:cxn>
                  <a:cxn ang="0">
                    <a:pos x="0" y="11"/>
                  </a:cxn>
                  <a:cxn ang="0">
                    <a:pos x="0" y="8"/>
                  </a:cxn>
                  <a:cxn ang="0">
                    <a:pos x="11" y="17"/>
                  </a:cxn>
                </a:cxnLst>
                <a:rect l="0" t="0" r="r" b="b"/>
                <a:pathLst>
                  <a:path w="18" h="18">
                    <a:moveTo>
                      <a:pt x="11" y="17"/>
                    </a:moveTo>
                    <a:lnTo>
                      <a:pt x="15" y="17"/>
                    </a:lnTo>
                    <a:lnTo>
                      <a:pt x="15" y="15"/>
                    </a:lnTo>
                    <a:lnTo>
                      <a:pt x="17" y="12"/>
                    </a:lnTo>
                    <a:lnTo>
                      <a:pt x="17" y="11"/>
                    </a:lnTo>
                    <a:lnTo>
                      <a:pt x="17" y="8"/>
                    </a:lnTo>
                    <a:lnTo>
                      <a:pt x="17" y="6"/>
                    </a:lnTo>
                    <a:lnTo>
                      <a:pt x="17" y="4"/>
                    </a:lnTo>
                    <a:lnTo>
                      <a:pt x="15" y="4"/>
                    </a:lnTo>
                    <a:lnTo>
                      <a:pt x="15" y="1"/>
                    </a:lnTo>
                    <a:lnTo>
                      <a:pt x="15" y="0"/>
                    </a:lnTo>
                    <a:lnTo>
                      <a:pt x="11" y="0"/>
                    </a:lnTo>
                    <a:lnTo>
                      <a:pt x="0" y="11"/>
                    </a:lnTo>
                    <a:lnTo>
                      <a:pt x="0" y="8"/>
                    </a:lnTo>
                    <a:lnTo>
                      <a:pt x="1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52" name="Freeform 178"/>
              <p:cNvSpPr>
                <a:spLocks/>
              </p:cNvSpPr>
              <p:nvPr/>
            </p:nvSpPr>
            <p:spPr bwMode="auto">
              <a:xfrm>
                <a:off x="2056" y="1043"/>
                <a:ext cx="19" cy="18"/>
              </a:xfrm>
              <a:custGeom>
                <a:avLst/>
                <a:gdLst/>
                <a:ahLst/>
                <a:cxnLst>
                  <a:cxn ang="0">
                    <a:pos x="9" y="9"/>
                  </a:cxn>
                  <a:cxn ang="0">
                    <a:pos x="9" y="17"/>
                  </a:cxn>
                  <a:cxn ang="0">
                    <a:pos x="18" y="6"/>
                  </a:cxn>
                  <a:cxn ang="0">
                    <a:pos x="11" y="0"/>
                  </a:cxn>
                  <a:cxn ang="0">
                    <a:pos x="1" y="9"/>
                  </a:cxn>
                  <a:cxn ang="0">
                    <a:pos x="1" y="15"/>
                  </a:cxn>
                  <a:cxn ang="0">
                    <a:pos x="1" y="9"/>
                  </a:cxn>
                  <a:cxn ang="0">
                    <a:pos x="0" y="12"/>
                  </a:cxn>
                  <a:cxn ang="0">
                    <a:pos x="1" y="15"/>
                  </a:cxn>
                  <a:cxn ang="0">
                    <a:pos x="9" y="9"/>
                  </a:cxn>
                </a:cxnLst>
                <a:rect l="0" t="0" r="r" b="b"/>
                <a:pathLst>
                  <a:path w="19" h="18">
                    <a:moveTo>
                      <a:pt x="9" y="9"/>
                    </a:moveTo>
                    <a:lnTo>
                      <a:pt x="9" y="17"/>
                    </a:lnTo>
                    <a:lnTo>
                      <a:pt x="18" y="6"/>
                    </a:lnTo>
                    <a:lnTo>
                      <a:pt x="11" y="0"/>
                    </a:lnTo>
                    <a:lnTo>
                      <a:pt x="1" y="9"/>
                    </a:lnTo>
                    <a:lnTo>
                      <a:pt x="1" y="15"/>
                    </a:lnTo>
                    <a:lnTo>
                      <a:pt x="1" y="9"/>
                    </a:lnTo>
                    <a:lnTo>
                      <a:pt x="0" y="12"/>
                    </a:lnTo>
                    <a:lnTo>
                      <a:pt x="1" y="15"/>
                    </a:lnTo>
                    <a:lnTo>
                      <a:pt x="9"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53" name="Freeform 179"/>
              <p:cNvSpPr>
                <a:spLocks/>
              </p:cNvSpPr>
              <p:nvPr/>
            </p:nvSpPr>
            <p:spPr bwMode="auto">
              <a:xfrm>
                <a:off x="2057" y="1048"/>
                <a:ext cx="22" cy="30"/>
              </a:xfrm>
              <a:custGeom>
                <a:avLst/>
                <a:gdLst/>
                <a:ahLst/>
                <a:cxnLst>
                  <a:cxn ang="0">
                    <a:pos x="14" y="20"/>
                  </a:cxn>
                  <a:cxn ang="0">
                    <a:pos x="21" y="24"/>
                  </a:cxn>
                  <a:cxn ang="0">
                    <a:pos x="19" y="23"/>
                  </a:cxn>
                  <a:cxn ang="0">
                    <a:pos x="19" y="22"/>
                  </a:cxn>
                  <a:cxn ang="0">
                    <a:pos x="19" y="20"/>
                  </a:cxn>
                  <a:cxn ang="0">
                    <a:pos x="19" y="19"/>
                  </a:cxn>
                  <a:cxn ang="0">
                    <a:pos x="19" y="18"/>
                  </a:cxn>
                  <a:cxn ang="0">
                    <a:pos x="17" y="18"/>
                  </a:cxn>
                  <a:cxn ang="0">
                    <a:pos x="17" y="16"/>
                  </a:cxn>
                  <a:cxn ang="0">
                    <a:pos x="17" y="15"/>
                  </a:cxn>
                  <a:cxn ang="0">
                    <a:pos x="15" y="13"/>
                  </a:cxn>
                  <a:cxn ang="0">
                    <a:pos x="15" y="12"/>
                  </a:cxn>
                  <a:cxn ang="0">
                    <a:pos x="15" y="11"/>
                  </a:cxn>
                  <a:cxn ang="0">
                    <a:pos x="14" y="9"/>
                  </a:cxn>
                  <a:cxn ang="0">
                    <a:pos x="14" y="8"/>
                  </a:cxn>
                  <a:cxn ang="0">
                    <a:pos x="12" y="6"/>
                  </a:cxn>
                  <a:cxn ang="0">
                    <a:pos x="12" y="5"/>
                  </a:cxn>
                  <a:cxn ang="0">
                    <a:pos x="11" y="4"/>
                  </a:cxn>
                  <a:cxn ang="0">
                    <a:pos x="11" y="2"/>
                  </a:cxn>
                  <a:cxn ang="0">
                    <a:pos x="9" y="1"/>
                  </a:cxn>
                  <a:cxn ang="0">
                    <a:pos x="9" y="0"/>
                  </a:cxn>
                  <a:cxn ang="0">
                    <a:pos x="7" y="0"/>
                  </a:cxn>
                  <a:cxn ang="0">
                    <a:pos x="0" y="4"/>
                  </a:cxn>
                  <a:cxn ang="0">
                    <a:pos x="0" y="5"/>
                  </a:cxn>
                  <a:cxn ang="0">
                    <a:pos x="1" y="5"/>
                  </a:cxn>
                  <a:cxn ang="0">
                    <a:pos x="1" y="6"/>
                  </a:cxn>
                  <a:cxn ang="0">
                    <a:pos x="3" y="8"/>
                  </a:cxn>
                  <a:cxn ang="0">
                    <a:pos x="3" y="9"/>
                  </a:cxn>
                  <a:cxn ang="0">
                    <a:pos x="4" y="11"/>
                  </a:cxn>
                  <a:cxn ang="0">
                    <a:pos x="4" y="12"/>
                  </a:cxn>
                  <a:cxn ang="0">
                    <a:pos x="4" y="13"/>
                  </a:cxn>
                  <a:cxn ang="0">
                    <a:pos x="6" y="13"/>
                  </a:cxn>
                  <a:cxn ang="0">
                    <a:pos x="6" y="15"/>
                  </a:cxn>
                  <a:cxn ang="0">
                    <a:pos x="6" y="16"/>
                  </a:cxn>
                  <a:cxn ang="0">
                    <a:pos x="7" y="18"/>
                  </a:cxn>
                  <a:cxn ang="0">
                    <a:pos x="7" y="19"/>
                  </a:cxn>
                  <a:cxn ang="0">
                    <a:pos x="7" y="20"/>
                  </a:cxn>
                  <a:cxn ang="0">
                    <a:pos x="9" y="22"/>
                  </a:cxn>
                  <a:cxn ang="0">
                    <a:pos x="9" y="23"/>
                  </a:cxn>
                  <a:cxn ang="0">
                    <a:pos x="9" y="24"/>
                  </a:cxn>
                  <a:cxn ang="0">
                    <a:pos x="9" y="26"/>
                  </a:cxn>
                  <a:cxn ang="0">
                    <a:pos x="14" y="29"/>
                  </a:cxn>
                  <a:cxn ang="0">
                    <a:pos x="9" y="26"/>
                  </a:cxn>
                  <a:cxn ang="0">
                    <a:pos x="11" y="29"/>
                  </a:cxn>
                  <a:cxn ang="0">
                    <a:pos x="14" y="29"/>
                  </a:cxn>
                  <a:cxn ang="0">
                    <a:pos x="14" y="20"/>
                  </a:cxn>
                </a:cxnLst>
                <a:rect l="0" t="0" r="r" b="b"/>
                <a:pathLst>
                  <a:path w="22" h="30">
                    <a:moveTo>
                      <a:pt x="14" y="20"/>
                    </a:moveTo>
                    <a:lnTo>
                      <a:pt x="21" y="24"/>
                    </a:lnTo>
                    <a:lnTo>
                      <a:pt x="19" y="23"/>
                    </a:lnTo>
                    <a:lnTo>
                      <a:pt x="19" y="22"/>
                    </a:lnTo>
                    <a:lnTo>
                      <a:pt x="19" y="20"/>
                    </a:lnTo>
                    <a:lnTo>
                      <a:pt x="19" y="19"/>
                    </a:lnTo>
                    <a:lnTo>
                      <a:pt x="19" y="18"/>
                    </a:lnTo>
                    <a:lnTo>
                      <a:pt x="17" y="18"/>
                    </a:lnTo>
                    <a:lnTo>
                      <a:pt x="17" y="16"/>
                    </a:lnTo>
                    <a:lnTo>
                      <a:pt x="17" y="15"/>
                    </a:lnTo>
                    <a:lnTo>
                      <a:pt x="15" y="13"/>
                    </a:lnTo>
                    <a:lnTo>
                      <a:pt x="15" y="12"/>
                    </a:lnTo>
                    <a:lnTo>
                      <a:pt x="15" y="11"/>
                    </a:lnTo>
                    <a:lnTo>
                      <a:pt x="14" y="9"/>
                    </a:lnTo>
                    <a:lnTo>
                      <a:pt x="14" y="8"/>
                    </a:lnTo>
                    <a:lnTo>
                      <a:pt x="12" y="6"/>
                    </a:lnTo>
                    <a:lnTo>
                      <a:pt x="12" y="5"/>
                    </a:lnTo>
                    <a:lnTo>
                      <a:pt x="11" y="4"/>
                    </a:lnTo>
                    <a:lnTo>
                      <a:pt x="11" y="2"/>
                    </a:lnTo>
                    <a:lnTo>
                      <a:pt x="9" y="1"/>
                    </a:lnTo>
                    <a:lnTo>
                      <a:pt x="9" y="0"/>
                    </a:lnTo>
                    <a:lnTo>
                      <a:pt x="7" y="0"/>
                    </a:lnTo>
                    <a:lnTo>
                      <a:pt x="0" y="4"/>
                    </a:lnTo>
                    <a:lnTo>
                      <a:pt x="0" y="5"/>
                    </a:lnTo>
                    <a:lnTo>
                      <a:pt x="1" y="5"/>
                    </a:lnTo>
                    <a:lnTo>
                      <a:pt x="1" y="6"/>
                    </a:lnTo>
                    <a:lnTo>
                      <a:pt x="3" y="8"/>
                    </a:lnTo>
                    <a:lnTo>
                      <a:pt x="3" y="9"/>
                    </a:lnTo>
                    <a:lnTo>
                      <a:pt x="4" y="11"/>
                    </a:lnTo>
                    <a:lnTo>
                      <a:pt x="4" y="12"/>
                    </a:lnTo>
                    <a:lnTo>
                      <a:pt x="4" y="13"/>
                    </a:lnTo>
                    <a:lnTo>
                      <a:pt x="6" y="13"/>
                    </a:lnTo>
                    <a:lnTo>
                      <a:pt x="6" y="15"/>
                    </a:lnTo>
                    <a:lnTo>
                      <a:pt x="6" y="16"/>
                    </a:lnTo>
                    <a:lnTo>
                      <a:pt x="7" y="18"/>
                    </a:lnTo>
                    <a:lnTo>
                      <a:pt x="7" y="19"/>
                    </a:lnTo>
                    <a:lnTo>
                      <a:pt x="7" y="20"/>
                    </a:lnTo>
                    <a:lnTo>
                      <a:pt x="9" y="22"/>
                    </a:lnTo>
                    <a:lnTo>
                      <a:pt x="9" y="23"/>
                    </a:lnTo>
                    <a:lnTo>
                      <a:pt x="9" y="24"/>
                    </a:lnTo>
                    <a:lnTo>
                      <a:pt x="9" y="26"/>
                    </a:lnTo>
                    <a:lnTo>
                      <a:pt x="14" y="29"/>
                    </a:lnTo>
                    <a:lnTo>
                      <a:pt x="9" y="26"/>
                    </a:lnTo>
                    <a:lnTo>
                      <a:pt x="11" y="29"/>
                    </a:lnTo>
                    <a:lnTo>
                      <a:pt x="14" y="29"/>
                    </a:lnTo>
                    <a:lnTo>
                      <a:pt x="14"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54" name="Freeform 180"/>
              <p:cNvSpPr>
                <a:spLocks/>
              </p:cNvSpPr>
              <p:nvPr/>
            </p:nvSpPr>
            <p:spPr bwMode="auto">
              <a:xfrm>
                <a:off x="2073" y="1069"/>
                <a:ext cx="19" cy="18"/>
              </a:xfrm>
              <a:custGeom>
                <a:avLst/>
                <a:gdLst/>
                <a:ahLst/>
                <a:cxnLst>
                  <a:cxn ang="0">
                    <a:pos x="18" y="0"/>
                  </a:cxn>
                  <a:cxn ang="0">
                    <a:pos x="0" y="0"/>
                  </a:cxn>
                  <a:cxn ang="0">
                    <a:pos x="0" y="17"/>
                  </a:cxn>
                  <a:cxn ang="0">
                    <a:pos x="15" y="17"/>
                  </a:cxn>
                  <a:cxn ang="0">
                    <a:pos x="18" y="0"/>
                  </a:cxn>
                </a:cxnLst>
                <a:rect l="0" t="0" r="r" b="b"/>
                <a:pathLst>
                  <a:path w="19" h="18">
                    <a:moveTo>
                      <a:pt x="18" y="0"/>
                    </a:moveTo>
                    <a:lnTo>
                      <a:pt x="0" y="0"/>
                    </a:lnTo>
                    <a:lnTo>
                      <a:pt x="0" y="17"/>
                    </a:lnTo>
                    <a:lnTo>
                      <a:pt x="15" y="17"/>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55" name="Freeform 181"/>
              <p:cNvSpPr>
                <a:spLocks/>
              </p:cNvSpPr>
              <p:nvPr/>
            </p:nvSpPr>
            <p:spPr bwMode="auto">
              <a:xfrm>
                <a:off x="2086" y="1069"/>
                <a:ext cx="18" cy="18"/>
              </a:xfrm>
              <a:custGeom>
                <a:avLst/>
                <a:gdLst/>
                <a:ahLst/>
                <a:cxnLst>
                  <a:cxn ang="0">
                    <a:pos x="17" y="17"/>
                  </a:cxn>
                  <a:cxn ang="0">
                    <a:pos x="17" y="15"/>
                  </a:cxn>
                  <a:cxn ang="0">
                    <a:pos x="17" y="11"/>
                  </a:cxn>
                  <a:cxn ang="0">
                    <a:pos x="17" y="9"/>
                  </a:cxn>
                  <a:cxn ang="0">
                    <a:pos x="13" y="9"/>
                  </a:cxn>
                  <a:cxn ang="0">
                    <a:pos x="13" y="5"/>
                  </a:cxn>
                  <a:cxn ang="0">
                    <a:pos x="11" y="5"/>
                  </a:cxn>
                  <a:cxn ang="0">
                    <a:pos x="11" y="3"/>
                  </a:cxn>
                  <a:cxn ang="0">
                    <a:pos x="9" y="3"/>
                  </a:cxn>
                  <a:cxn ang="0">
                    <a:pos x="6" y="0"/>
                  </a:cxn>
                  <a:cxn ang="0">
                    <a:pos x="3" y="0"/>
                  </a:cxn>
                  <a:cxn ang="0">
                    <a:pos x="0" y="17"/>
                  </a:cxn>
                  <a:cxn ang="0">
                    <a:pos x="17" y="17"/>
                  </a:cxn>
                </a:cxnLst>
                <a:rect l="0" t="0" r="r" b="b"/>
                <a:pathLst>
                  <a:path w="18" h="18">
                    <a:moveTo>
                      <a:pt x="17" y="17"/>
                    </a:moveTo>
                    <a:lnTo>
                      <a:pt x="17" y="15"/>
                    </a:lnTo>
                    <a:lnTo>
                      <a:pt x="17" y="11"/>
                    </a:lnTo>
                    <a:lnTo>
                      <a:pt x="17" y="9"/>
                    </a:lnTo>
                    <a:lnTo>
                      <a:pt x="13" y="9"/>
                    </a:lnTo>
                    <a:lnTo>
                      <a:pt x="13" y="5"/>
                    </a:lnTo>
                    <a:lnTo>
                      <a:pt x="11" y="5"/>
                    </a:lnTo>
                    <a:lnTo>
                      <a:pt x="11" y="3"/>
                    </a:lnTo>
                    <a:lnTo>
                      <a:pt x="9" y="3"/>
                    </a:lnTo>
                    <a:lnTo>
                      <a:pt x="6" y="0"/>
                    </a:lnTo>
                    <a:lnTo>
                      <a:pt x="3" y="0"/>
                    </a:lnTo>
                    <a:lnTo>
                      <a:pt x="0" y="17"/>
                    </a:lnTo>
                    <a:lnTo>
                      <a:pt x="17"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56" name="Freeform 182"/>
              <p:cNvSpPr>
                <a:spLocks/>
              </p:cNvSpPr>
              <p:nvPr/>
            </p:nvSpPr>
            <p:spPr bwMode="auto">
              <a:xfrm>
                <a:off x="2086" y="1076"/>
                <a:ext cx="18" cy="21"/>
              </a:xfrm>
              <a:custGeom>
                <a:avLst/>
                <a:gdLst/>
                <a:ahLst/>
                <a:cxnLst>
                  <a:cxn ang="0">
                    <a:pos x="17" y="20"/>
                  </a:cxn>
                  <a:cxn ang="0">
                    <a:pos x="17" y="0"/>
                  </a:cxn>
                  <a:cxn ang="0">
                    <a:pos x="0" y="0"/>
                  </a:cxn>
                  <a:cxn ang="0">
                    <a:pos x="0" y="20"/>
                  </a:cxn>
                  <a:cxn ang="0">
                    <a:pos x="17" y="20"/>
                  </a:cxn>
                </a:cxnLst>
                <a:rect l="0" t="0" r="r" b="b"/>
                <a:pathLst>
                  <a:path w="18" h="21">
                    <a:moveTo>
                      <a:pt x="17" y="20"/>
                    </a:moveTo>
                    <a:lnTo>
                      <a:pt x="17" y="0"/>
                    </a:lnTo>
                    <a:lnTo>
                      <a:pt x="0" y="0"/>
                    </a:lnTo>
                    <a:lnTo>
                      <a:pt x="0" y="20"/>
                    </a:lnTo>
                    <a:lnTo>
                      <a:pt x="17"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57" name="Freeform 183"/>
              <p:cNvSpPr>
                <a:spLocks/>
              </p:cNvSpPr>
              <p:nvPr/>
            </p:nvSpPr>
            <p:spPr bwMode="auto">
              <a:xfrm>
                <a:off x="2086" y="1096"/>
                <a:ext cx="18" cy="18"/>
              </a:xfrm>
              <a:custGeom>
                <a:avLst/>
                <a:gdLst/>
                <a:ahLst/>
                <a:cxnLst>
                  <a:cxn ang="0">
                    <a:pos x="0" y="17"/>
                  </a:cxn>
                  <a:cxn ang="0">
                    <a:pos x="3" y="17"/>
                  </a:cxn>
                  <a:cxn ang="0">
                    <a:pos x="6" y="17"/>
                  </a:cxn>
                  <a:cxn ang="0">
                    <a:pos x="9" y="17"/>
                  </a:cxn>
                  <a:cxn ang="0">
                    <a:pos x="9" y="15"/>
                  </a:cxn>
                  <a:cxn ang="0">
                    <a:pos x="11" y="15"/>
                  </a:cxn>
                  <a:cxn ang="0">
                    <a:pos x="13" y="12"/>
                  </a:cxn>
                  <a:cxn ang="0">
                    <a:pos x="13" y="9"/>
                  </a:cxn>
                  <a:cxn ang="0">
                    <a:pos x="17" y="9"/>
                  </a:cxn>
                  <a:cxn ang="0">
                    <a:pos x="17" y="6"/>
                  </a:cxn>
                  <a:cxn ang="0">
                    <a:pos x="17" y="2"/>
                  </a:cxn>
                  <a:cxn ang="0">
                    <a:pos x="0" y="2"/>
                  </a:cxn>
                  <a:cxn ang="0">
                    <a:pos x="0" y="0"/>
                  </a:cxn>
                  <a:cxn ang="0">
                    <a:pos x="3" y="0"/>
                  </a:cxn>
                  <a:cxn ang="0">
                    <a:pos x="0" y="17"/>
                  </a:cxn>
                </a:cxnLst>
                <a:rect l="0" t="0" r="r" b="b"/>
                <a:pathLst>
                  <a:path w="18" h="18">
                    <a:moveTo>
                      <a:pt x="0" y="17"/>
                    </a:moveTo>
                    <a:lnTo>
                      <a:pt x="3" y="17"/>
                    </a:lnTo>
                    <a:lnTo>
                      <a:pt x="6" y="17"/>
                    </a:lnTo>
                    <a:lnTo>
                      <a:pt x="9" y="17"/>
                    </a:lnTo>
                    <a:lnTo>
                      <a:pt x="9" y="15"/>
                    </a:lnTo>
                    <a:lnTo>
                      <a:pt x="11" y="15"/>
                    </a:lnTo>
                    <a:lnTo>
                      <a:pt x="13" y="12"/>
                    </a:lnTo>
                    <a:lnTo>
                      <a:pt x="13" y="9"/>
                    </a:lnTo>
                    <a:lnTo>
                      <a:pt x="17" y="9"/>
                    </a:lnTo>
                    <a:lnTo>
                      <a:pt x="17" y="6"/>
                    </a:lnTo>
                    <a:lnTo>
                      <a:pt x="17" y="2"/>
                    </a:lnTo>
                    <a:lnTo>
                      <a:pt x="0" y="2"/>
                    </a:lnTo>
                    <a:lnTo>
                      <a:pt x="0" y="0"/>
                    </a:lnTo>
                    <a:lnTo>
                      <a:pt x="3"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58" name="Freeform 184"/>
              <p:cNvSpPr>
                <a:spLocks/>
              </p:cNvSpPr>
              <p:nvPr/>
            </p:nvSpPr>
            <p:spPr bwMode="auto">
              <a:xfrm>
                <a:off x="2068" y="1096"/>
                <a:ext cx="21" cy="18"/>
              </a:xfrm>
              <a:custGeom>
                <a:avLst/>
                <a:gdLst/>
                <a:ahLst/>
                <a:cxnLst>
                  <a:cxn ang="0">
                    <a:pos x="11" y="12"/>
                  </a:cxn>
                  <a:cxn ang="0">
                    <a:pos x="4" y="17"/>
                  </a:cxn>
                  <a:cxn ang="0">
                    <a:pos x="18" y="17"/>
                  </a:cxn>
                  <a:cxn ang="0">
                    <a:pos x="20" y="0"/>
                  </a:cxn>
                  <a:cxn ang="0">
                    <a:pos x="4" y="0"/>
                  </a:cxn>
                  <a:cxn ang="0">
                    <a:pos x="0" y="6"/>
                  </a:cxn>
                  <a:cxn ang="0">
                    <a:pos x="4" y="0"/>
                  </a:cxn>
                  <a:cxn ang="0">
                    <a:pos x="1" y="0"/>
                  </a:cxn>
                  <a:cxn ang="0">
                    <a:pos x="0" y="6"/>
                  </a:cxn>
                  <a:cxn ang="0">
                    <a:pos x="11" y="12"/>
                  </a:cxn>
                </a:cxnLst>
                <a:rect l="0" t="0" r="r" b="b"/>
                <a:pathLst>
                  <a:path w="21" h="18">
                    <a:moveTo>
                      <a:pt x="11" y="12"/>
                    </a:moveTo>
                    <a:lnTo>
                      <a:pt x="4" y="17"/>
                    </a:lnTo>
                    <a:lnTo>
                      <a:pt x="18" y="17"/>
                    </a:lnTo>
                    <a:lnTo>
                      <a:pt x="20" y="0"/>
                    </a:lnTo>
                    <a:lnTo>
                      <a:pt x="4" y="0"/>
                    </a:lnTo>
                    <a:lnTo>
                      <a:pt x="0" y="6"/>
                    </a:lnTo>
                    <a:lnTo>
                      <a:pt x="4" y="0"/>
                    </a:lnTo>
                    <a:lnTo>
                      <a:pt x="1" y="0"/>
                    </a:lnTo>
                    <a:lnTo>
                      <a:pt x="0" y="6"/>
                    </a:lnTo>
                    <a:lnTo>
                      <a:pt x="11"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59" name="Freeform 185"/>
              <p:cNvSpPr>
                <a:spLocks/>
              </p:cNvSpPr>
              <p:nvPr/>
            </p:nvSpPr>
            <p:spPr bwMode="auto">
              <a:xfrm>
                <a:off x="2053" y="1099"/>
                <a:ext cx="26" cy="26"/>
              </a:xfrm>
              <a:custGeom>
                <a:avLst/>
                <a:gdLst/>
                <a:ahLst/>
                <a:cxnLst>
                  <a:cxn ang="0">
                    <a:pos x="11" y="20"/>
                  </a:cxn>
                  <a:cxn ang="0">
                    <a:pos x="11" y="25"/>
                  </a:cxn>
                  <a:cxn ang="0">
                    <a:pos x="11" y="24"/>
                  </a:cxn>
                  <a:cxn ang="0">
                    <a:pos x="13" y="24"/>
                  </a:cxn>
                  <a:cxn ang="0">
                    <a:pos x="13" y="22"/>
                  </a:cxn>
                  <a:cxn ang="0">
                    <a:pos x="15" y="21"/>
                  </a:cxn>
                  <a:cxn ang="0">
                    <a:pos x="15" y="20"/>
                  </a:cxn>
                  <a:cxn ang="0">
                    <a:pos x="15" y="18"/>
                  </a:cxn>
                  <a:cxn ang="0">
                    <a:pos x="15" y="17"/>
                  </a:cxn>
                  <a:cxn ang="0">
                    <a:pos x="18" y="16"/>
                  </a:cxn>
                  <a:cxn ang="0">
                    <a:pos x="18" y="15"/>
                  </a:cxn>
                  <a:cxn ang="0">
                    <a:pos x="19" y="13"/>
                  </a:cxn>
                  <a:cxn ang="0">
                    <a:pos x="19" y="13"/>
                  </a:cxn>
                  <a:cxn ang="0">
                    <a:pos x="19" y="11"/>
                  </a:cxn>
                  <a:cxn ang="0">
                    <a:pos x="21" y="11"/>
                  </a:cxn>
                  <a:cxn ang="0">
                    <a:pos x="21" y="10"/>
                  </a:cxn>
                  <a:cxn ang="0">
                    <a:pos x="21" y="8"/>
                  </a:cxn>
                  <a:cxn ang="0">
                    <a:pos x="21" y="7"/>
                  </a:cxn>
                  <a:cxn ang="0">
                    <a:pos x="23" y="7"/>
                  </a:cxn>
                  <a:cxn ang="0">
                    <a:pos x="23" y="6"/>
                  </a:cxn>
                  <a:cxn ang="0">
                    <a:pos x="23" y="4"/>
                  </a:cxn>
                  <a:cxn ang="0">
                    <a:pos x="23" y="3"/>
                  </a:cxn>
                  <a:cxn ang="0">
                    <a:pos x="23" y="2"/>
                  </a:cxn>
                  <a:cxn ang="0">
                    <a:pos x="25" y="2"/>
                  </a:cxn>
                  <a:cxn ang="0">
                    <a:pos x="13" y="0"/>
                  </a:cxn>
                  <a:cxn ang="0">
                    <a:pos x="13" y="0"/>
                  </a:cxn>
                  <a:cxn ang="0">
                    <a:pos x="13" y="2"/>
                  </a:cxn>
                  <a:cxn ang="0">
                    <a:pos x="13" y="3"/>
                  </a:cxn>
                  <a:cxn ang="0">
                    <a:pos x="13" y="4"/>
                  </a:cxn>
                  <a:cxn ang="0">
                    <a:pos x="11" y="4"/>
                  </a:cxn>
                  <a:cxn ang="0">
                    <a:pos x="11" y="6"/>
                  </a:cxn>
                  <a:cxn ang="0">
                    <a:pos x="11" y="7"/>
                  </a:cxn>
                  <a:cxn ang="0">
                    <a:pos x="11" y="8"/>
                  </a:cxn>
                  <a:cxn ang="0">
                    <a:pos x="10" y="8"/>
                  </a:cxn>
                  <a:cxn ang="0">
                    <a:pos x="10" y="10"/>
                  </a:cxn>
                  <a:cxn ang="0">
                    <a:pos x="10" y="11"/>
                  </a:cxn>
                  <a:cxn ang="0">
                    <a:pos x="7" y="13"/>
                  </a:cxn>
                  <a:cxn ang="0">
                    <a:pos x="7" y="13"/>
                  </a:cxn>
                  <a:cxn ang="0">
                    <a:pos x="7" y="15"/>
                  </a:cxn>
                  <a:cxn ang="0">
                    <a:pos x="6" y="15"/>
                  </a:cxn>
                  <a:cxn ang="0">
                    <a:pos x="6" y="16"/>
                  </a:cxn>
                  <a:cxn ang="0">
                    <a:pos x="4" y="17"/>
                  </a:cxn>
                  <a:cxn ang="0">
                    <a:pos x="4" y="18"/>
                  </a:cxn>
                  <a:cxn ang="0">
                    <a:pos x="3" y="18"/>
                  </a:cxn>
                  <a:cxn ang="0">
                    <a:pos x="3" y="20"/>
                  </a:cxn>
                  <a:cxn ang="0">
                    <a:pos x="3" y="25"/>
                  </a:cxn>
                  <a:cxn ang="0">
                    <a:pos x="3" y="20"/>
                  </a:cxn>
                  <a:cxn ang="0">
                    <a:pos x="0" y="22"/>
                  </a:cxn>
                  <a:cxn ang="0">
                    <a:pos x="3" y="25"/>
                  </a:cxn>
                  <a:cxn ang="0">
                    <a:pos x="11" y="20"/>
                  </a:cxn>
                </a:cxnLst>
                <a:rect l="0" t="0" r="r" b="b"/>
                <a:pathLst>
                  <a:path w="26" h="26">
                    <a:moveTo>
                      <a:pt x="11" y="20"/>
                    </a:moveTo>
                    <a:lnTo>
                      <a:pt x="11" y="25"/>
                    </a:lnTo>
                    <a:lnTo>
                      <a:pt x="11" y="24"/>
                    </a:lnTo>
                    <a:lnTo>
                      <a:pt x="13" y="24"/>
                    </a:lnTo>
                    <a:lnTo>
                      <a:pt x="13" y="22"/>
                    </a:lnTo>
                    <a:lnTo>
                      <a:pt x="15" y="21"/>
                    </a:lnTo>
                    <a:lnTo>
                      <a:pt x="15" y="20"/>
                    </a:lnTo>
                    <a:lnTo>
                      <a:pt x="15" y="18"/>
                    </a:lnTo>
                    <a:lnTo>
                      <a:pt x="15" y="17"/>
                    </a:lnTo>
                    <a:lnTo>
                      <a:pt x="18" y="16"/>
                    </a:lnTo>
                    <a:lnTo>
                      <a:pt x="18" y="15"/>
                    </a:lnTo>
                    <a:lnTo>
                      <a:pt x="19" y="13"/>
                    </a:lnTo>
                    <a:lnTo>
                      <a:pt x="19" y="13"/>
                    </a:lnTo>
                    <a:lnTo>
                      <a:pt x="19" y="11"/>
                    </a:lnTo>
                    <a:lnTo>
                      <a:pt x="21" y="11"/>
                    </a:lnTo>
                    <a:lnTo>
                      <a:pt x="21" y="10"/>
                    </a:lnTo>
                    <a:lnTo>
                      <a:pt x="21" y="8"/>
                    </a:lnTo>
                    <a:lnTo>
                      <a:pt x="21" y="7"/>
                    </a:lnTo>
                    <a:lnTo>
                      <a:pt x="23" y="7"/>
                    </a:lnTo>
                    <a:lnTo>
                      <a:pt x="23" y="6"/>
                    </a:lnTo>
                    <a:lnTo>
                      <a:pt x="23" y="4"/>
                    </a:lnTo>
                    <a:lnTo>
                      <a:pt x="23" y="3"/>
                    </a:lnTo>
                    <a:lnTo>
                      <a:pt x="23" y="2"/>
                    </a:lnTo>
                    <a:lnTo>
                      <a:pt x="25" y="2"/>
                    </a:lnTo>
                    <a:lnTo>
                      <a:pt x="13" y="0"/>
                    </a:lnTo>
                    <a:lnTo>
                      <a:pt x="13" y="0"/>
                    </a:lnTo>
                    <a:lnTo>
                      <a:pt x="13" y="2"/>
                    </a:lnTo>
                    <a:lnTo>
                      <a:pt x="13" y="3"/>
                    </a:lnTo>
                    <a:lnTo>
                      <a:pt x="13" y="4"/>
                    </a:lnTo>
                    <a:lnTo>
                      <a:pt x="11" y="4"/>
                    </a:lnTo>
                    <a:lnTo>
                      <a:pt x="11" y="6"/>
                    </a:lnTo>
                    <a:lnTo>
                      <a:pt x="11" y="7"/>
                    </a:lnTo>
                    <a:lnTo>
                      <a:pt x="11" y="8"/>
                    </a:lnTo>
                    <a:lnTo>
                      <a:pt x="10" y="8"/>
                    </a:lnTo>
                    <a:lnTo>
                      <a:pt x="10" y="10"/>
                    </a:lnTo>
                    <a:lnTo>
                      <a:pt x="10" y="11"/>
                    </a:lnTo>
                    <a:lnTo>
                      <a:pt x="7" y="13"/>
                    </a:lnTo>
                    <a:lnTo>
                      <a:pt x="7" y="13"/>
                    </a:lnTo>
                    <a:lnTo>
                      <a:pt x="7" y="15"/>
                    </a:lnTo>
                    <a:lnTo>
                      <a:pt x="6" y="15"/>
                    </a:lnTo>
                    <a:lnTo>
                      <a:pt x="6" y="16"/>
                    </a:lnTo>
                    <a:lnTo>
                      <a:pt x="4" y="17"/>
                    </a:lnTo>
                    <a:lnTo>
                      <a:pt x="4" y="18"/>
                    </a:lnTo>
                    <a:lnTo>
                      <a:pt x="3" y="18"/>
                    </a:lnTo>
                    <a:lnTo>
                      <a:pt x="3" y="20"/>
                    </a:lnTo>
                    <a:lnTo>
                      <a:pt x="3" y="25"/>
                    </a:lnTo>
                    <a:lnTo>
                      <a:pt x="3" y="20"/>
                    </a:lnTo>
                    <a:lnTo>
                      <a:pt x="0" y="22"/>
                    </a:lnTo>
                    <a:lnTo>
                      <a:pt x="3" y="25"/>
                    </a:lnTo>
                    <a:lnTo>
                      <a:pt x="11"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60" name="Freeform 186"/>
              <p:cNvSpPr>
                <a:spLocks/>
              </p:cNvSpPr>
              <p:nvPr/>
            </p:nvSpPr>
            <p:spPr bwMode="auto">
              <a:xfrm>
                <a:off x="2057" y="1120"/>
                <a:ext cx="19" cy="18"/>
              </a:xfrm>
              <a:custGeom>
                <a:avLst/>
                <a:gdLst/>
                <a:ahLst/>
                <a:cxnLst>
                  <a:cxn ang="0">
                    <a:pos x="18" y="8"/>
                  </a:cxn>
                  <a:cxn ang="0">
                    <a:pos x="8" y="0"/>
                  </a:cxn>
                  <a:cxn ang="0">
                    <a:pos x="0" y="6"/>
                  </a:cxn>
                  <a:cxn ang="0">
                    <a:pos x="10" y="17"/>
                  </a:cxn>
                  <a:cxn ang="0">
                    <a:pos x="18" y="8"/>
                  </a:cxn>
                </a:cxnLst>
                <a:rect l="0" t="0" r="r" b="b"/>
                <a:pathLst>
                  <a:path w="19" h="18">
                    <a:moveTo>
                      <a:pt x="18" y="8"/>
                    </a:moveTo>
                    <a:lnTo>
                      <a:pt x="8" y="0"/>
                    </a:lnTo>
                    <a:lnTo>
                      <a:pt x="0" y="6"/>
                    </a:lnTo>
                    <a:lnTo>
                      <a:pt x="10" y="17"/>
                    </a:lnTo>
                    <a:lnTo>
                      <a:pt x="18"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61" name="Freeform 187"/>
              <p:cNvSpPr>
                <a:spLocks/>
              </p:cNvSpPr>
              <p:nvPr/>
            </p:nvSpPr>
            <p:spPr bwMode="auto">
              <a:xfrm>
                <a:off x="2068" y="1127"/>
                <a:ext cx="18" cy="18"/>
              </a:xfrm>
              <a:custGeom>
                <a:avLst/>
                <a:gdLst/>
                <a:ahLst/>
                <a:cxnLst>
                  <a:cxn ang="0">
                    <a:pos x="11" y="17"/>
                  </a:cxn>
                  <a:cxn ang="0">
                    <a:pos x="15" y="17"/>
                  </a:cxn>
                  <a:cxn ang="0">
                    <a:pos x="15" y="15"/>
                  </a:cxn>
                  <a:cxn ang="0">
                    <a:pos x="17" y="15"/>
                  </a:cxn>
                  <a:cxn ang="0">
                    <a:pos x="17" y="12"/>
                  </a:cxn>
                  <a:cxn ang="0">
                    <a:pos x="17" y="10"/>
                  </a:cxn>
                  <a:cxn ang="0">
                    <a:pos x="17" y="7"/>
                  </a:cxn>
                  <a:cxn ang="0">
                    <a:pos x="17" y="6"/>
                  </a:cxn>
                  <a:cxn ang="0">
                    <a:pos x="17" y="3"/>
                  </a:cxn>
                  <a:cxn ang="0">
                    <a:pos x="15" y="3"/>
                  </a:cxn>
                  <a:cxn ang="0">
                    <a:pos x="15" y="1"/>
                  </a:cxn>
                  <a:cxn ang="0">
                    <a:pos x="11" y="0"/>
                  </a:cxn>
                  <a:cxn ang="0">
                    <a:pos x="0" y="10"/>
                  </a:cxn>
                  <a:cxn ang="0">
                    <a:pos x="0" y="7"/>
                  </a:cxn>
                  <a:cxn ang="0">
                    <a:pos x="11" y="17"/>
                  </a:cxn>
                </a:cxnLst>
                <a:rect l="0" t="0" r="r" b="b"/>
                <a:pathLst>
                  <a:path w="18" h="18">
                    <a:moveTo>
                      <a:pt x="11" y="17"/>
                    </a:moveTo>
                    <a:lnTo>
                      <a:pt x="15" y="17"/>
                    </a:lnTo>
                    <a:lnTo>
                      <a:pt x="15" y="15"/>
                    </a:lnTo>
                    <a:lnTo>
                      <a:pt x="17" y="15"/>
                    </a:lnTo>
                    <a:lnTo>
                      <a:pt x="17" y="12"/>
                    </a:lnTo>
                    <a:lnTo>
                      <a:pt x="17" y="10"/>
                    </a:lnTo>
                    <a:lnTo>
                      <a:pt x="17" y="7"/>
                    </a:lnTo>
                    <a:lnTo>
                      <a:pt x="17" y="6"/>
                    </a:lnTo>
                    <a:lnTo>
                      <a:pt x="17" y="3"/>
                    </a:lnTo>
                    <a:lnTo>
                      <a:pt x="15" y="3"/>
                    </a:lnTo>
                    <a:lnTo>
                      <a:pt x="15" y="1"/>
                    </a:lnTo>
                    <a:lnTo>
                      <a:pt x="11" y="0"/>
                    </a:lnTo>
                    <a:lnTo>
                      <a:pt x="0" y="10"/>
                    </a:lnTo>
                    <a:lnTo>
                      <a:pt x="0" y="7"/>
                    </a:lnTo>
                    <a:lnTo>
                      <a:pt x="1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62" name="Freeform 188"/>
              <p:cNvSpPr>
                <a:spLocks/>
              </p:cNvSpPr>
              <p:nvPr/>
            </p:nvSpPr>
            <p:spPr bwMode="auto">
              <a:xfrm>
                <a:off x="2048" y="1131"/>
                <a:ext cx="26" cy="21"/>
              </a:xfrm>
              <a:custGeom>
                <a:avLst/>
                <a:gdLst/>
                <a:ahLst/>
                <a:cxnLst>
                  <a:cxn ang="0">
                    <a:pos x="8" y="20"/>
                  </a:cxn>
                  <a:cxn ang="0">
                    <a:pos x="25" y="5"/>
                  </a:cxn>
                  <a:cxn ang="0">
                    <a:pos x="18" y="0"/>
                  </a:cxn>
                  <a:cxn ang="0">
                    <a:pos x="0" y="13"/>
                  </a:cxn>
                  <a:cxn ang="0">
                    <a:pos x="8" y="20"/>
                  </a:cxn>
                </a:cxnLst>
                <a:rect l="0" t="0" r="r" b="b"/>
                <a:pathLst>
                  <a:path w="26" h="21">
                    <a:moveTo>
                      <a:pt x="8" y="20"/>
                    </a:moveTo>
                    <a:lnTo>
                      <a:pt x="25" y="5"/>
                    </a:lnTo>
                    <a:lnTo>
                      <a:pt x="18" y="0"/>
                    </a:lnTo>
                    <a:lnTo>
                      <a:pt x="0" y="13"/>
                    </a:lnTo>
                    <a:lnTo>
                      <a:pt x="8"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63" name="Freeform 189"/>
              <p:cNvSpPr>
                <a:spLocks/>
              </p:cNvSpPr>
              <p:nvPr/>
            </p:nvSpPr>
            <p:spPr bwMode="auto">
              <a:xfrm>
                <a:off x="2043" y="1145"/>
                <a:ext cx="20" cy="19"/>
              </a:xfrm>
              <a:custGeom>
                <a:avLst/>
                <a:gdLst/>
                <a:ahLst/>
                <a:cxnLst>
                  <a:cxn ang="0">
                    <a:pos x="0" y="13"/>
                  </a:cxn>
                  <a:cxn ang="0">
                    <a:pos x="1" y="16"/>
                  </a:cxn>
                  <a:cxn ang="0">
                    <a:pos x="3" y="16"/>
                  </a:cxn>
                  <a:cxn ang="0">
                    <a:pos x="7" y="16"/>
                  </a:cxn>
                  <a:cxn ang="0">
                    <a:pos x="7" y="18"/>
                  </a:cxn>
                  <a:cxn ang="0">
                    <a:pos x="8" y="18"/>
                  </a:cxn>
                  <a:cxn ang="0">
                    <a:pos x="11" y="16"/>
                  </a:cxn>
                  <a:cxn ang="0">
                    <a:pos x="13" y="16"/>
                  </a:cxn>
                  <a:cxn ang="0">
                    <a:pos x="17" y="16"/>
                  </a:cxn>
                  <a:cxn ang="0">
                    <a:pos x="17" y="13"/>
                  </a:cxn>
                  <a:cxn ang="0">
                    <a:pos x="19" y="13"/>
                  </a:cxn>
                  <a:cxn ang="0">
                    <a:pos x="7" y="0"/>
                  </a:cxn>
                  <a:cxn ang="0">
                    <a:pos x="8" y="0"/>
                  </a:cxn>
                  <a:cxn ang="0">
                    <a:pos x="0" y="13"/>
                  </a:cxn>
                </a:cxnLst>
                <a:rect l="0" t="0" r="r" b="b"/>
                <a:pathLst>
                  <a:path w="20" h="19">
                    <a:moveTo>
                      <a:pt x="0" y="13"/>
                    </a:moveTo>
                    <a:lnTo>
                      <a:pt x="1" y="16"/>
                    </a:lnTo>
                    <a:lnTo>
                      <a:pt x="3" y="16"/>
                    </a:lnTo>
                    <a:lnTo>
                      <a:pt x="7" y="16"/>
                    </a:lnTo>
                    <a:lnTo>
                      <a:pt x="7" y="18"/>
                    </a:lnTo>
                    <a:lnTo>
                      <a:pt x="8" y="18"/>
                    </a:lnTo>
                    <a:lnTo>
                      <a:pt x="11" y="16"/>
                    </a:lnTo>
                    <a:lnTo>
                      <a:pt x="13" y="16"/>
                    </a:lnTo>
                    <a:lnTo>
                      <a:pt x="17" y="16"/>
                    </a:lnTo>
                    <a:lnTo>
                      <a:pt x="17" y="13"/>
                    </a:lnTo>
                    <a:lnTo>
                      <a:pt x="19" y="13"/>
                    </a:lnTo>
                    <a:lnTo>
                      <a:pt x="7" y="0"/>
                    </a:lnTo>
                    <a:lnTo>
                      <a:pt x="8" y="0"/>
                    </a:lnTo>
                    <a:lnTo>
                      <a:pt x="0"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64" name="Freeform 190"/>
              <p:cNvSpPr>
                <a:spLocks/>
              </p:cNvSpPr>
              <p:nvPr/>
            </p:nvSpPr>
            <p:spPr bwMode="auto">
              <a:xfrm>
                <a:off x="2033" y="1136"/>
                <a:ext cx="20" cy="19"/>
              </a:xfrm>
              <a:custGeom>
                <a:avLst/>
                <a:gdLst/>
                <a:ahLst/>
                <a:cxnLst>
                  <a:cxn ang="0">
                    <a:pos x="7" y="10"/>
                  </a:cxn>
                  <a:cxn ang="0">
                    <a:pos x="0" y="8"/>
                  </a:cxn>
                  <a:cxn ang="0">
                    <a:pos x="11" y="18"/>
                  </a:cxn>
                  <a:cxn ang="0">
                    <a:pos x="19" y="10"/>
                  </a:cxn>
                  <a:cxn ang="0">
                    <a:pos x="9" y="2"/>
                  </a:cxn>
                  <a:cxn ang="0">
                    <a:pos x="1" y="1"/>
                  </a:cxn>
                  <a:cxn ang="0">
                    <a:pos x="9" y="2"/>
                  </a:cxn>
                  <a:cxn ang="0">
                    <a:pos x="5" y="0"/>
                  </a:cxn>
                  <a:cxn ang="0">
                    <a:pos x="1" y="1"/>
                  </a:cxn>
                  <a:cxn ang="0">
                    <a:pos x="7" y="10"/>
                  </a:cxn>
                </a:cxnLst>
                <a:rect l="0" t="0" r="r" b="b"/>
                <a:pathLst>
                  <a:path w="20" h="19">
                    <a:moveTo>
                      <a:pt x="7" y="10"/>
                    </a:moveTo>
                    <a:lnTo>
                      <a:pt x="0" y="8"/>
                    </a:lnTo>
                    <a:lnTo>
                      <a:pt x="11" y="18"/>
                    </a:lnTo>
                    <a:lnTo>
                      <a:pt x="19" y="10"/>
                    </a:lnTo>
                    <a:lnTo>
                      <a:pt x="9" y="2"/>
                    </a:lnTo>
                    <a:lnTo>
                      <a:pt x="1" y="1"/>
                    </a:lnTo>
                    <a:lnTo>
                      <a:pt x="9" y="2"/>
                    </a:lnTo>
                    <a:lnTo>
                      <a:pt x="5" y="0"/>
                    </a:lnTo>
                    <a:lnTo>
                      <a:pt x="1" y="1"/>
                    </a:lnTo>
                    <a:lnTo>
                      <a:pt x="7"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65" name="Freeform 191"/>
              <p:cNvSpPr>
                <a:spLocks/>
              </p:cNvSpPr>
              <p:nvPr/>
            </p:nvSpPr>
            <p:spPr bwMode="auto">
              <a:xfrm>
                <a:off x="2004" y="1137"/>
                <a:ext cx="37" cy="19"/>
              </a:xfrm>
              <a:custGeom>
                <a:avLst/>
                <a:gdLst/>
                <a:ahLst/>
                <a:cxnLst>
                  <a:cxn ang="0">
                    <a:pos x="10" y="14"/>
                  </a:cxn>
                  <a:cxn ang="0">
                    <a:pos x="4" y="18"/>
                  </a:cxn>
                  <a:cxn ang="0">
                    <a:pos x="7" y="18"/>
                  </a:cxn>
                  <a:cxn ang="0">
                    <a:pos x="8" y="18"/>
                  </a:cxn>
                  <a:cxn ang="0">
                    <a:pos x="8" y="17"/>
                  </a:cxn>
                  <a:cxn ang="0">
                    <a:pos x="10" y="17"/>
                  </a:cxn>
                  <a:cxn ang="0">
                    <a:pos x="12" y="17"/>
                  </a:cxn>
                  <a:cxn ang="0">
                    <a:pos x="12" y="17"/>
                  </a:cxn>
                  <a:cxn ang="0">
                    <a:pos x="15" y="15"/>
                  </a:cxn>
                  <a:cxn ang="0">
                    <a:pos x="16" y="15"/>
                  </a:cxn>
                  <a:cxn ang="0">
                    <a:pos x="18" y="15"/>
                  </a:cxn>
                  <a:cxn ang="0">
                    <a:pos x="20" y="14"/>
                  </a:cxn>
                  <a:cxn ang="0">
                    <a:pos x="21" y="14"/>
                  </a:cxn>
                  <a:cxn ang="0">
                    <a:pos x="24" y="14"/>
                  </a:cxn>
                  <a:cxn ang="0">
                    <a:pos x="24" y="13"/>
                  </a:cxn>
                  <a:cxn ang="0">
                    <a:pos x="25" y="13"/>
                  </a:cxn>
                  <a:cxn ang="0">
                    <a:pos x="27" y="13"/>
                  </a:cxn>
                  <a:cxn ang="0">
                    <a:pos x="27" y="10"/>
                  </a:cxn>
                  <a:cxn ang="0">
                    <a:pos x="28" y="10"/>
                  </a:cxn>
                  <a:cxn ang="0">
                    <a:pos x="30" y="9"/>
                  </a:cxn>
                  <a:cxn ang="0">
                    <a:pos x="32" y="9"/>
                  </a:cxn>
                  <a:cxn ang="0">
                    <a:pos x="34" y="9"/>
                  </a:cxn>
                  <a:cxn ang="0">
                    <a:pos x="34" y="8"/>
                  </a:cxn>
                  <a:cxn ang="0">
                    <a:pos x="36" y="8"/>
                  </a:cxn>
                  <a:cxn ang="0">
                    <a:pos x="30" y="0"/>
                  </a:cxn>
                  <a:cxn ang="0">
                    <a:pos x="28" y="1"/>
                  </a:cxn>
                  <a:cxn ang="0">
                    <a:pos x="27" y="1"/>
                  </a:cxn>
                  <a:cxn ang="0">
                    <a:pos x="25" y="2"/>
                  </a:cxn>
                  <a:cxn ang="0">
                    <a:pos x="24" y="2"/>
                  </a:cxn>
                  <a:cxn ang="0">
                    <a:pos x="21" y="4"/>
                  </a:cxn>
                  <a:cxn ang="0">
                    <a:pos x="20" y="4"/>
                  </a:cxn>
                  <a:cxn ang="0">
                    <a:pos x="20" y="5"/>
                  </a:cxn>
                  <a:cxn ang="0">
                    <a:pos x="18" y="5"/>
                  </a:cxn>
                  <a:cxn ang="0">
                    <a:pos x="16" y="5"/>
                  </a:cxn>
                  <a:cxn ang="0">
                    <a:pos x="15" y="7"/>
                  </a:cxn>
                  <a:cxn ang="0">
                    <a:pos x="12" y="7"/>
                  </a:cxn>
                  <a:cxn ang="0">
                    <a:pos x="12" y="7"/>
                  </a:cxn>
                  <a:cxn ang="0">
                    <a:pos x="10" y="8"/>
                  </a:cxn>
                  <a:cxn ang="0">
                    <a:pos x="8" y="8"/>
                  </a:cxn>
                  <a:cxn ang="0">
                    <a:pos x="7" y="8"/>
                  </a:cxn>
                  <a:cxn ang="0">
                    <a:pos x="4" y="8"/>
                  </a:cxn>
                  <a:cxn ang="0">
                    <a:pos x="3" y="9"/>
                  </a:cxn>
                  <a:cxn ang="0">
                    <a:pos x="0" y="14"/>
                  </a:cxn>
                  <a:cxn ang="0">
                    <a:pos x="3" y="9"/>
                  </a:cxn>
                  <a:cxn ang="0">
                    <a:pos x="0" y="9"/>
                  </a:cxn>
                  <a:cxn ang="0">
                    <a:pos x="0" y="14"/>
                  </a:cxn>
                  <a:cxn ang="0">
                    <a:pos x="10" y="14"/>
                  </a:cxn>
                </a:cxnLst>
                <a:rect l="0" t="0" r="r" b="b"/>
                <a:pathLst>
                  <a:path w="37" h="19">
                    <a:moveTo>
                      <a:pt x="10" y="14"/>
                    </a:moveTo>
                    <a:lnTo>
                      <a:pt x="4" y="18"/>
                    </a:lnTo>
                    <a:lnTo>
                      <a:pt x="7" y="18"/>
                    </a:lnTo>
                    <a:lnTo>
                      <a:pt x="8" y="18"/>
                    </a:lnTo>
                    <a:lnTo>
                      <a:pt x="8" y="17"/>
                    </a:lnTo>
                    <a:lnTo>
                      <a:pt x="10" y="17"/>
                    </a:lnTo>
                    <a:lnTo>
                      <a:pt x="12" y="17"/>
                    </a:lnTo>
                    <a:lnTo>
                      <a:pt x="12" y="17"/>
                    </a:lnTo>
                    <a:lnTo>
                      <a:pt x="15" y="15"/>
                    </a:lnTo>
                    <a:lnTo>
                      <a:pt x="16" y="15"/>
                    </a:lnTo>
                    <a:lnTo>
                      <a:pt x="18" y="15"/>
                    </a:lnTo>
                    <a:lnTo>
                      <a:pt x="20" y="14"/>
                    </a:lnTo>
                    <a:lnTo>
                      <a:pt x="21" y="14"/>
                    </a:lnTo>
                    <a:lnTo>
                      <a:pt x="24" y="14"/>
                    </a:lnTo>
                    <a:lnTo>
                      <a:pt x="24" y="13"/>
                    </a:lnTo>
                    <a:lnTo>
                      <a:pt x="25" y="13"/>
                    </a:lnTo>
                    <a:lnTo>
                      <a:pt x="27" y="13"/>
                    </a:lnTo>
                    <a:lnTo>
                      <a:pt x="27" y="10"/>
                    </a:lnTo>
                    <a:lnTo>
                      <a:pt x="28" y="10"/>
                    </a:lnTo>
                    <a:lnTo>
                      <a:pt x="30" y="9"/>
                    </a:lnTo>
                    <a:lnTo>
                      <a:pt x="32" y="9"/>
                    </a:lnTo>
                    <a:lnTo>
                      <a:pt x="34" y="9"/>
                    </a:lnTo>
                    <a:lnTo>
                      <a:pt x="34" y="8"/>
                    </a:lnTo>
                    <a:lnTo>
                      <a:pt x="36" y="8"/>
                    </a:lnTo>
                    <a:lnTo>
                      <a:pt x="30" y="0"/>
                    </a:lnTo>
                    <a:lnTo>
                      <a:pt x="28" y="1"/>
                    </a:lnTo>
                    <a:lnTo>
                      <a:pt x="27" y="1"/>
                    </a:lnTo>
                    <a:lnTo>
                      <a:pt x="25" y="2"/>
                    </a:lnTo>
                    <a:lnTo>
                      <a:pt x="24" y="2"/>
                    </a:lnTo>
                    <a:lnTo>
                      <a:pt x="21" y="4"/>
                    </a:lnTo>
                    <a:lnTo>
                      <a:pt x="20" y="4"/>
                    </a:lnTo>
                    <a:lnTo>
                      <a:pt x="20" y="5"/>
                    </a:lnTo>
                    <a:lnTo>
                      <a:pt x="18" y="5"/>
                    </a:lnTo>
                    <a:lnTo>
                      <a:pt x="16" y="5"/>
                    </a:lnTo>
                    <a:lnTo>
                      <a:pt x="15" y="7"/>
                    </a:lnTo>
                    <a:lnTo>
                      <a:pt x="12" y="7"/>
                    </a:lnTo>
                    <a:lnTo>
                      <a:pt x="12" y="7"/>
                    </a:lnTo>
                    <a:lnTo>
                      <a:pt x="10" y="8"/>
                    </a:lnTo>
                    <a:lnTo>
                      <a:pt x="8" y="8"/>
                    </a:lnTo>
                    <a:lnTo>
                      <a:pt x="7" y="8"/>
                    </a:lnTo>
                    <a:lnTo>
                      <a:pt x="4" y="8"/>
                    </a:lnTo>
                    <a:lnTo>
                      <a:pt x="3" y="9"/>
                    </a:lnTo>
                    <a:lnTo>
                      <a:pt x="0" y="14"/>
                    </a:lnTo>
                    <a:lnTo>
                      <a:pt x="3" y="9"/>
                    </a:lnTo>
                    <a:lnTo>
                      <a:pt x="0" y="9"/>
                    </a:lnTo>
                    <a:lnTo>
                      <a:pt x="0" y="14"/>
                    </a:lnTo>
                    <a:lnTo>
                      <a:pt x="10"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66" name="Freeform 192"/>
              <p:cNvSpPr>
                <a:spLocks/>
              </p:cNvSpPr>
              <p:nvPr/>
            </p:nvSpPr>
            <p:spPr bwMode="auto">
              <a:xfrm>
                <a:off x="2004" y="1150"/>
                <a:ext cx="19" cy="19"/>
              </a:xfrm>
              <a:custGeom>
                <a:avLst/>
                <a:gdLst/>
                <a:ahLst/>
                <a:cxnLst>
                  <a:cxn ang="0">
                    <a:pos x="18" y="18"/>
                  </a:cxn>
                  <a:cxn ang="0">
                    <a:pos x="18" y="0"/>
                  </a:cxn>
                  <a:cxn ang="0">
                    <a:pos x="0" y="0"/>
                  </a:cxn>
                  <a:cxn ang="0">
                    <a:pos x="0" y="18"/>
                  </a:cxn>
                  <a:cxn ang="0">
                    <a:pos x="18" y="18"/>
                  </a:cxn>
                </a:cxnLst>
                <a:rect l="0" t="0" r="r" b="b"/>
                <a:pathLst>
                  <a:path w="19" h="19">
                    <a:moveTo>
                      <a:pt x="18" y="18"/>
                    </a:moveTo>
                    <a:lnTo>
                      <a:pt x="18" y="0"/>
                    </a:lnTo>
                    <a:lnTo>
                      <a:pt x="0" y="0"/>
                    </a:lnTo>
                    <a:lnTo>
                      <a:pt x="0" y="18"/>
                    </a:lnTo>
                    <a:lnTo>
                      <a:pt x="18"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67" name="Freeform 193"/>
              <p:cNvSpPr>
                <a:spLocks/>
              </p:cNvSpPr>
              <p:nvPr/>
            </p:nvSpPr>
            <p:spPr bwMode="auto">
              <a:xfrm>
                <a:off x="2004" y="1159"/>
                <a:ext cx="19" cy="19"/>
              </a:xfrm>
              <a:custGeom>
                <a:avLst/>
                <a:gdLst/>
                <a:ahLst/>
                <a:cxnLst>
                  <a:cxn ang="0">
                    <a:pos x="0" y="18"/>
                  </a:cxn>
                  <a:cxn ang="0">
                    <a:pos x="2" y="18"/>
                  </a:cxn>
                  <a:cxn ang="0">
                    <a:pos x="6" y="18"/>
                  </a:cxn>
                  <a:cxn ang="0">
                    <a:pos x="8" y="18"/>
                  </a:cxn>
                  <a:cxn ang="0">
                    <a:pos x="8" y="14"/>
                  </a:cxn>
                  <a:cxn ang="0">
                    <a:pos x="13" y="14"/>
                  </a:cxn>
                  <a:cxn ang="0">
                    <a:pos x="16" y="12"/>
                  </a:cxn>
                  <a:cxn ang="0">
                    <a:pos x="16" y="8"/>
                  </a:cxn>
                  <a:cxn ang="0">
                    <a:pos x="18" y="8"/>
                  </a:cxn>
                  <a:cxn ang="0">
                    <a:pos x="18" y="6"/>
                  </a:cxn>
                  <a:cxn ang="0">
                    <a:pos x="18" y="3"/>
                  </a:cxn>
                  <a:cxn ang="0">
                    <a:pos x="0" y="3"/>
                  </a:cxn>
                  <a:cxn ang="0">
                    <a:pos x="0" y="0"/>
                  </a:cxn>
                  <a:cxn ang="0">
                    <a:pos x="0" y="18"/>
                  </a:cxn>
                </a:cxnLst>
                <a:rect l="0" t="0" r="r" b="b"/>
                <a:pathLst>
                  <a:path w="19" h="19">
                    <a:moveTo>
                      <a:pt x="0" y="18"/>
                    </a:moveTo>
                    <a:lnTo>
                      <a:pt x="2" y="18"/>
                    </a:lnTo>
                    <a:lnTo>
                      <a:pt x="6" y="18"/>
                    </a:lnTo>
                    <a:lnTo>
                      <a:pt x="8" y="18"/>
                    </a:lnTo>
                    <a:lnTo>
                      <a:pt x="8" y="14"/>
                    </a:lnTo>
                    <a:lnTo>
                      <a:pt x="13" y="14"/>
                    </a:lnTo>
                    <a:lnTo>
                      <a:pt x="16" y="12"/>
                    </a:lnTo>
                    <a:lnTo>
                      <a:pt x="16" y="8"/>
                    </a:lnTo>
                    <a:lnTo>
                      <a:pt x="18" y="8"/>
                    </a:lnTo>
                    <a:lnTo>
                      <a:pt x="18" y="6"/>
                    </a:lnTo>
                    <a:lnTo>
                      <a:pt x="18" y="3"/>
                    </a:lnTo>
                    <a:lnTo>
                      <a:pt x="0" y="3"/>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68" name="Freeform 194"/>
              <p:cNvSpPr>
                <a:spLocks/>
              </p:cNvSpPr>
              <p:nvPr/>
            </p:nvSpPr>
            <p:spPr bwMode="auto">
              <a:xfrm>
                <a:off x="1982" y="1088"/>
                <a:ext cx="19" cy="19"/>
              </a:xfrm>
              <a:custGeom>
                <a:avLst/>
                <a:gdLst/>
                <a:ahLst/>
                <a:cxnLst>
                  <a:cxn ang="0">
                    <a:pos x="0" y="12"/>
                  </a:cxn>
                  <a:cxn ang="0">
                    <a:pos x="1" y="14"/>
                  </a:cxn>
                  <a:cxn ang="0">
                    <a:pos x="3" y="14"/>
                  </a:cxn>
                  <a:cxn ang="0">
                    <a:pos x="3" y="18"/>
                  </a:cxn>
                  <a:cxn ang="0">
                    <a:pos x="5" y="18"/>
                  </a:cxn>
                  <a:cxn ang="0">
                    <a:pos x="6" y="18"/>
                  </a:cxn>
                  <a:cxn ang="0">
                    <a:pos x="7" y="18"/>
                  </a:cxn>
                  <a:cxn ang="0">
                    <a:pos x="10" y="18"/>
                  </a:cxn>
                  <a:cxn ang="0">
                    <a:pos x="11" y="18"/>
                  </a:cxn>
                  <a:cxn ang="0">
                    <a:pos x="13" y="18"/>
                  </a:cxn>
                  <a:cxn ang="0">
                    <a:pos x="13" y="14"/>
                  </a:cxn>
                  <a:cxn ang="0">
                    <a:pos x="14" y="14"/>
                  </a:cxn>
                  <a:cxn ang="0">
                    <a:pos x="17" y="14"/>
                  </a:cxn>
                  <a:cxn ang="0">
                    <a:pos x="17" y="12"/>
                  </a:cxn>
                  <a:cxn ang="0">
                    <a:pos x="18" y="12"/>
                  </a:cxn>
                  <a:cxn ang="0">
                    <a:pos x="10" y="0"/>
                  </a:cxn>
                  <a:cxn ang="0">
                    <a:pos x="7" y="0"/>
                  </a:cxn>
                  <a:cxn ang="0">
                    <a:pos x="6" y="0"/>
                  </a:cxn>
                  <a:cxn ang="0">
                    <a:pos x="0" y="12"/>
                  </a:cxn>
                </a:cxnLst>
                <a:rect l="0" t="0" r="r" b="b"/>
                <a:pathLst>
                  <a:path w="19" h="19">
                    <a:moveTo>
                      <a:pt x="0" y="12"/>
                    </a:moveTo>
                    <a:lnTo>
                      <a:pt x="1" y="14"/>
                    </a:lnTo>
                    <a:lnTo>
                      <a:pt x="3" y="14"/>
                    </a:lnTo>
                    <a:lnTo>
                      <a:pt x="3" y="18"/>
                    </a:lnTo>
                    <a:lnTo>
                      <a:pt x="5" y="18"/>
                    </a:lnTo>
                    <a:lnTo>
                      <a:pt x="6" y="18"/>
                    </a:lnTo>
                    <a:lnTo>
                      <a:pt x="7" y="18"/>
                    </a:lnTo>
                    <a:lnTo>
                      <a:pt x="10" y="18"/>
                    </a:lnTo>
                    <a:lnTo>
                      <a:pt x="11" y="18"/>
                    </a:lnTo>
                    <a:lnTo>
                      <a:pt x="13" y="18"/>
                    </a:lnTo>
                    <a:lnTo>
                      <a:pt x="13" y="14"/>
                    </a:lnTo>
                    <a:lnTo>
                      <a:pt x="14" y="14"/>
                    </a:lnTo>
                    <a:lnTo>
                      <a:pt x="17" y="14"/>
                    </a:lnTo>
                    <a:lnTo>
                      <a:pt x="17" y="12"/>
                    </a:lnTo>
                    <a:lnTo>
                      <a:pt x="18" y="12"/>
                    </a:lnTo>
                    <a:lnTo>
                      <a:pt x="10" y="0"/>
                    </a:lnTo>
                    <a:lnTo>
                      <a:pt x="7" y="0"/>
                    </a:lnTo>
                    <a:lnTo>
                      <a:pt x="6"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69" name="Freeform 195"/>
              <p:cNvSpPr>
                <a:spLocks/>
              </p:cNvSpPr>
              <p:nvPr/>
            </p:nvSpPr>
            <p:spPr bwMode="auto">
              <a:xfrm>
                <a:off x="1979" y="1079"/>
                <a:ext cx="18" cy="18"/>
              </a:xfrm>
              <a:custGeom>
                <a:avLst/>
                <a:gdLst/>
                <a:ahLst/>
                <a:cxnLst>
                  <a:cxn ang="0">
                    <a:pos x="6" y="0"/>
                  </a:cxn>
                  <a:cxn ang="0">
                    <a:pos x="6" y="1"/>
                  </a:cxn>
                  <a:cxn ang="0">
                    <a:pos x="3" y="1"/>
                  </a:cxn>
                  <a:cxn ang="0">
                    <a:pos x="3" y="3"/>
                  </a:cxn>
                  <a:cxn ang="0">
                    <a:pos x="0" y="3"/>
                  </a:cxn>
                  <a:cxn ang="0">
                    <a:pos x="0" y="5"/>
                  </a:cxn>
                  <a:cxn ang="0">
                    <a:pos x="0" y="6"/>
                  </a:cxn>
                  <a:cxn ang="0">
                    <a:pos x="0" y="8"/>
                  </a:cxn>
                  <a:cxn ang="0">
                    <a:pos x="0" y="9"/>
                  </a:cxn>
                  <a:cxn ang="0">
                    <a:pos x="0" y="10"/>
                  </a:cxn>
                  <a:cxn ang="0">
                    <a:pos x="0" y="12"/>
                  </a:cxn>
                  <a:cxn ang="0">
                    <a:pos x="0" y="13"/>
                  </a:cxn>
                  <a:cxn ang="0">
                    <a:pos x="3" y="13"/>
                  </a:cxn>
                  <a:cxn ang="0">
                    <a:pos x="3" y="16"/>
                  </a:cxn>
                  <a:cxn ang="0">
                    <a:pos x="6" y="17"/>
                  </a:cxn>
                  <a:cxn ang="0">
                    <a:pos x="17" y="10"/>
                  </a:cxn>
                  <a:cxn ang="0">
                    <a:pos x="17" y="9"/>
                  </a:cxn>
                  <a:cxn ang="0">
                    <a:pos x="17" y="8"/>
                  </a:cxn>
                  <a:cxn ang="0">
                    <a:pos x="6" y="0"/>
                  </a:cxn>
                </a:cxnLst>
                <a:rect l="0" t="0" r="r" b="b"/>
                <a:pathLst>
                  <a:path w="18" h="18">
                    <a:moveTo>
                      <a:pt x="6" y="0"/>
                    </a:moveTo>
                    <a:lnTo>
                      <a:pt x="6" y="1"/>
                    </a:lnTo>
                    <a:lnTo>
                      <a:pt x="3" y="1"/>
                    </a:lnTo>
                    <a:lnTo>
                      <a:pt x="3" y="3"/>
                    </a:lnTo>
                    <a:lnTo>
                      <a:pt x="0" y="3"/>
                    </a:lnTo>
                    <a:lnTo>
                      <a:pt x="0" y="5"/>
                    </a:lnTo>
                    <a:lnTo>
                      <a:pt x="0" y="6"/>
                    </a:lnTo>
                    <a:lnTo>
                      <a:pt x="0" y="8"/>
                    </a:lnTo>
                    <a:lnTo>
                      <a:pt x="0" y="9"/>
                    </a:lnTo>
                    <a:lnTo>
                      <a:pt x="0" y="10"/>
                    </a:lnTo>
                    <a:lnTo>
                      <a:pt x="0" y="12"/>
                    </a:lnTo>
                    <a:lnTo>
                      <a:pt x="0" y="13"/>
                    </a:lnTo>
                    <a:lnTo>
                      <a:pt x="3" y="13"/>
                    </a:lnTo>
                    <a:lnTo>
                      <a:pt x="3" y="16"/>
                    </a:lnTo>
                    <a:lnTo>
                      <a:pt x="6" y="17"/>
                    </a:lnTo>
                    <a:lnTo>
                      <a:pt x="17" y="10"/>
                    </a:lnTo>
                    <a:lnTo>
                      <a:pt x="17" y="9"/>
                    </a:lnTo>
                    <a:lnTo>
                      <a:pt x="17" y="8"/>
                    </a:lnTo>
                    <a:lnTo>
                      <a:pt x="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70" name="Freeform 196"/>
              <p:cNvSpPr>
                <a:spLocks/>
              </p:cNvSpPr>
              <p:nvPr/>
            </p:nvSpPr>
            <p:spPr bwMode="auto">
              <a:xfrm>
                <a:off x="1982" y="1076"/>
                <a:ext cx="19" cy="19"/>
              </a:xfrm>
              <a:custGeom>
                <a:avLst/>
                <a:gdLst/>
                <a:ahLst/>
                <a:cxnLst>
                  <a:cxn ang="0">
                    <a:pos x="18" y="3"/>
                  </a:cxn>
                  <a:cxn ang="0">
                    <a:pos x="17" y="3"/>
                  </a:cxn>
                  <a:cxn ang="0">
                    <a:pos x="14" y="1"/>
                  </a:cxn>
                  <a:cxn ang="0">
                    <a:pos x="13" y="1"/>
                  </a:cxn>
                  <a:cxn ang="0">
                    <a:pos x="11" y="0"/>
                  </a:cxn>
                  <a:cxn ang="0">
                    <a:pos x="10" y="0"/>
                  </a:cxn>
                  <a:cxn ang="0">
                    <a:pos x="7" y="0"/>
                  </a:cxn>
                  <a:cxn ang="0">
                    <a:pos x="6" y="0"/>
                  </a:cxn>
                  <a:cxn ang="0">
                    <a:pos x="5" y="0"/>
                  </a:cxn>
                  <a:cxn ang="0">
                    <a:pos x="5" y="1"/>
                  </a:cxn>
                  <a:cxn ang="0">
                    <a:pos x="3" y="1"/>
                  </a:cxn>
                  <a:cxn ang="0">
                    <a:pos x="1" y="1"/>
                  </a:cxn>
                  <a:cxn ang="0">
                    <a:pos x="1" y="3"/>
                  </a:cxn>
                  <a:cxn ang="0">
                    <a:pos x="0" y="3"/>
                  </a:cxn>
                  <a:cxn ang="0">
                    <a:pos x="6" y="18"/>
                  </a:cxn>
                  <a:cxn ang="0">
                    <a:pos x="7" y="18"/>
                  </a:cxn>
                  <a:cxn ang="0">
                    <a:pos x="7" y="15"/>
                  </a:cxn>
                  <a:cxn ang="0">
                    <a:pos x="10" y="15"/>
                  </a:cxn>
                  <a:cxn ang="0">
                    <a:pos x="10" y="18"/>
                  </a:cxn>
                  <a:cxn ang="0">
                    <a:pos x="18" y="3"/>
                  </a:cxn>
                </a:cxnLst>
                <a:rect l="0" t="0" r="r" b="b"/>
                <a:pathLst>
                  <a:path w="19" h="19">
                    <a:moveTo>
                      <a:pt x="18" y="3"/>
                    </a:moveTo>
                    <a:lnTo>
                      <a:pt x="17" y="3"/>
                    </a:lnTo>
                    <a:lnTo>
                      <a:pt x="14" y="1"/>
                    </a:lnTo>
                    <a:lnTo>
                      <a:pt x="13" y="1"/>
                    </a:lnTo>
                    <a:lnTo>
                      <a:pt x="11" y="0"/>
                    </a:lnTo>
                    <a:lnTo>
                      <a:pt x="10" y="0"/>
                    </a:lnTo>
                    <a:lnTo>
                      <a:pt x="7" y="0"/>
                    </a:lnTo>
                    <a:lnTo>
                      <a:pt x="6" y="0"/>
                    </a:lnTo>
                    <a:lnTo>
                      <a:pt x="5" y="0"/>
                    </a:lnTo>
                    <a:lnTo>
                      <a:pt x="5" y="1"/>
                    </a:lnTo>
                    <a:lnTo>
                      <a:pt x="3" y="1"/>
                    </a:lnTo>
                    <a:lnTo>
                      <a:pt x="1" y="1"/>
                    </a:lnTo>
                    <a:lnTo>
                      <a:pt x="1" y="3"/>
                    </a:lnTo>
                    <a:lnTo>
                      <a:pt x="0" y="3"/>
                    </a:lnTo>
                    <a:lnTo>
                      <a:pt x="6" y="18"/>
                    </a:lnTo>
                    <a:lnTo>
                      <a:pt x="7" y="18"/>
                    </a:lnTo>
                    <a:lnTo>
                      <a:pt x="7" y="15"/>
                    </a:lnTo>
                    <a:lnTo>
                      <a:pt x="10" y="15"/>
                    </a:lnTo>
                    <a:lnTo>
                      <a:pt x="10" y="18"/>
                    </a:lnTo>
                    <a:lnTo>
                      <a:pt x="18"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371" name="Freeform 197"/>
              <p:cNvSpPr>
                <a:spLocks/>
              </p:cNvSpPr>
              <p:nvPr/>
            </p:nvSpPr>
            <p:spPr bwMode="auto">
              <a:xfrm>
                <a:off x="1991" y="1079"/>
                <a:ext cx="20" cy="18"/>
              </a:xfrm>
              <a:custGeom>
                <a:avLst/>
                <a:gdLst/>
                <a:ahLst/>
                <a:cxnLst>
                  <a:cxn ang="0">
                    <a:pos x="13" y="17"/>
                  </a:cxn>
                  <a:cxn ang="0">
                    <a:pos x="13" y="16"/>
                  </a:cxn>
                  <a:cxn ang="0">
                    <a:pos x="15" y="16"/>
                  </a:cxn>
                  <a:cxn ang="0">
                    <a:pos x="15" y="13"/>
                  </a:cxn>
                  <a:cxn ang="0">
                    <a:pos x="15" y="12"/>
                  </a:cxn>
                  <a:cxn ang="0">
                    <a:pos x="19" y="10"/>
                  </a:cxn>
                  <a:cxn ang="0">
                    <a:pos x="19" y="9"/>
                  </a:cxn>
                  <a:cxn ang="0">
                    <a:pos x="19" y="8"/>
                  </a:cxn>
                  <a:cxn ang="0">
                    <a:pos x="19" y="6"/>
                  </a:cxn>
                  <a:cxn ang="0">
                    <a:pos x="15" y="5"/>
                  </a:cxn>
                  <a:cxn ang="0">
                    <a:pos x="15" y="3"/>
                  </a:cxn>
                  <a:cxn ang="0">
                    <a:pos x="15" y="1"/>
                  </a:cxn>
                  <a:cxn ang="0">
                    <a:pos x="13" y="1"/>
                  </a:cxn>
                  <a:cxn ang="0">
                    <a:pos x="13" y="0"/>
                  </a:cxn>
                  <a:cxn ang="0">
                    <a:pos x="0" y="8"/>
                  </a:cxn>
                  <a:cxn ang="0">
                    <a:pos x="0" y="9"/>
                  </a:cxn>
                  <a:cxn ang="0">
                    <a:pos x="0" y="10"/>
                  </a:cxn>
                  <a:cxn ang="0">
                    <a:pos x="13" y="17"/>
                  </a:cxn>
                </a:cxnLst>
                <a:rect l="0" t="0" r="r" b="b"/>
                <a:pathLst>
                  <a:path w="20" h="18">
                    <a:moveTo>
                      <a:pt x="13" y="17"/>
                    </a:moveTo>
                    <a:lnTo>
                      <a:pt x="13" y="16"/>
                    </a:lnTo>
                    <a:lnTo>
                      <a:pt x="15" y="16"/>
                    </a:lnTo>
                    <a:lnTo>
                      <a:pt x="15" y="13"/>
                    </a:lnTo>
                    <a:lnTo>
                      <a:pt x="15" y="12"/>
                    </a:lnTo>
                    <a:lnTo>
                      <a:pt x="19" y="10"/>
                    </a:lnTo>
                    <a:lnTo>
                      <a:pt x="19" y="9"/>
                    </a:lnTo>
                    <a:lnTo>
                      <a:pt x="19" y="8"/>
                    </a:lnTo>
                    <a:lnTo>
                      <a:pt x="19" y="6"/>
                    </a:lnTo>
                    <a:lnTo>
                      <a:pt x="15" y="5"/>
                    </a:lnTo>
                    <a:lnTo>
                      <a:pt x="15" y="3"/>
                    </a:lnTo>
                    <a:lnTo>
                      <a:pt x="15" y="1"/>
                    </a:lnTo>
                    <a:lnTo>
                      <a:pt x="13" y="1"/>
                    </a:lnTo>
                    <a:lnTo>
                      <a:pt x="13" y="0"/>
                    </a:lnTo>
                    <a:lnTo>
                      <a:pt x="0" y="8"/>
                    </a:lnTo>
                    <a:lnTo>
                      <a:pt x="0" y="9"/>
                    </a:lnTo>
                    <a:lnTo>
                      <a:pt x="0" y="10"/>
                    </a:lnTo>
                    <a:lnTo>
                      <a:pt x="13"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grpSp>
      </p:grpSp>
      <p:grpSp>
        <p:nvGrpSpPr>
          <p:cNvPr id="723" name="Group 198"/>
          <p:cNvGrpSpPr>
            <a:grpSpLocks/>
          </p:cNvGrpSpPr>
          <p:nvPr/>
        </p:nvGrpSpPr>
        <p:grpSpPr bwMode="auto">
          <a:xfrm>
            <a:off x="2057400" y="4935537"/>
            <a:ext cx="576263" cy="561985"/>
            <a:chOff x="1234" y="2467"/>
            <a:chExt cx="632" cy="495"/>
          </a:xfrm>
        </p:grpSpPr>
        <p:sp>
          <p:nvSpPr>
            <p:cNvPr id="1050" name="Rectangle 199"/>
            <p:cNvSpPr>
              <a:spLocks noChangeArrowheads="1"/>
            </p:cNvSpPr>
            <p:nvPr/>
          </p:nvSpPr>
          <p:spPr bwMode="auto">
            <a:xfrm>
              <a:off x="1234" y="2467"/>
              <a:ext cx="632" cy="200"/>
            </a:xfrm>
            <a:prstGeom prst="rect">
              <a:avLst/>
            </a:prstGeom>
            <a:noFill/>
            <a:ln w="9525">
              <a:noFill/>
              <a:miter lim="800000"/>
              <a:headEnd/>
              <a:tailEnd/>
            </a:ln>
            <a:effectLst/>
          </p:spPr>
          <p:txBody>
            <a:bodyPr lIns="76723" tIns="38362" rIns="76723" bIns="38362">
              <a:spAutoFit/>
            </a:bodyPr>
            <a:lstStyle/>
            <a:p>
              <a:pPr algn="ctr" eaLnBrk="0" hangingPunct="0"/>
              <a:r>
                <a:rPr kumimoji="0" lang="en-US" altLang="zh-CN" sz="1000" dirty="0">
                  <a:solidFill>
                    <a:srgbClr val="0B3C96"/>
                  </a:solidFill>
                  <a:latin typeface="Arial" pitchFamily="34" charset="0"/>
                </a:rPr>
                <a:t> </a:t>
              </a:r>
            </a:p>
          </p:txBody>
        </p:sp>
        <p:grpSp>
          <p:nvGrpSpPr>
            <p:cNvPr id="1051" name="Group 200"/>
            <p:cNvGrpSpPr>
              <a:grpSpLocks/>
            </p:cNvGrpSpPr>
            <p:nvPr/>
          </p:nvGrpSpPr>
          <p:grpSpPr bwMode="auto">
            <a:xfrm>
              <a:off x="1403" y="2644"/>
              <a:ext cx="412" cy="318"/>
              <a:chOff x="1655" y="824"/>
              <a:chExt cx="449" cy="355"/>
            </a:xfrm>
          </p:grpSpPr>
          <p:sp>
            <p:nvSpPr>
              <p:cNvPr id="1052" name="Freeform 201"/>
              <p:cNvSpPr>
                <a:spLocks/>
              </p:cNvSpPr>
              <p:nvPr/>
            </p:nvSpPr>
            <p:spPr bwMode="auto">
              <a:xfrm>
                <a:off x="1749" y="824"/>
                <a:ext cx="254" cy="198"/>
              </a:xfrm>
              <a:custGeom>
                <a:avLst/>
                <a:gdLst/>
                <a:ahLst/>
                <a:cxnLst>
                  <a:cxn ang="0">
                    <a:pos x="228" y="42"/>
                  </a:cxn>
                  <a:cxn ang="0">
                    <a:pos x="219" y="57"/>
                  </a:cxn>
                  <a:cxn ang="0">
                    <a:pos x="223" y="63"/>
                  </a:cxn>
                  <a:cxn ang="0">
                    <a:pos x="226" y="69"/>
                  </a:cxn>
                  <a:cxn ang="0">
                    <a:pos x="228" y="77"/>
                  </a:cxn>
                  <a:cxn ang="0">
                    <a:pos x="250" y="81"/>
                  </a:cxn>
                  <a:cxn ang="0">
                    <a:pos x="253" y="113"/>
                  </a:cxn>
                  <a:cxn ang="0">
                    <a:pos x="231" y="116"/>
                  </a:cxn>
                  <a:cxn ang="0">
                    <a:pos x="227" y="124"/>
                  </a:cxn>
                  <a:cxn ang="0">
                    <a:pos x="224" y="132"/>
                  </a:cxn>
                  <a:cxn ang="0">
                    <a:pos x="219" y="139"/>
                  </a:cxn>
                  <a:cxn ang="0">
                    <a:pos x="215" y="144"/>
                  </a:cxn>
                  <a:cxn ang="0">
                    <a:pos x="228" y="159"/>
                  </a:cxn>
                  <a:cxn ang="0">
                    <a:pos x="200" y="179"/>
                  </a:cxn>
                  <a:cxn ang="0">
                    <a:pos x="182" y="170"/>
                  </a:cxn>
                  <a:cxn ang="0">
                    <a:pos x="173" y="174"/>
                  </a:cxn>
                  <a:cxn ang="0">
                    <a:pos x="162" y="176"/>
                  </a:cxn>
                  <a:cxn ang="0">
                    <a:pos x="153" y="179"/>
                  </a:cxn>
                  <a:cxn ang="0">
                    <a:pos x="148" y="197"/>
                  </a:cxn>
                  <a:cxn ang="0">
                    <a:pos x="109" y="198"/>
                  </a:cxn>
                  <a:cxn ang="0">
                    <a:pos x="106" y="180"/>
                  </a:cxn>
                  <a:cxn ang="0">
                    <a:pos x="95" y="178"/>
                  </a:cxn>
                  <a:cxn ang="0">
                    <a:pos x="86" y="175"/>
                  </a:cxn>
                  <a:cxn ang="0">
                    <a:pos x="77" y="173"/>
                  </a:cxn>
                  <a:cxn ang="0">
                    <a:pos x="68" y="168"/>
                  </a:cxn>
                  <a:cxn ang="0">
                    <a:pos x="50" y="179"/>
                  </a:cxn>
                  <a:cxn ang="0">
                    <a:pos x="23" y="155"/>
                  </a:cxn>
                  <a:cxn ang="0">
                    <a:pos x="34" y="140"/>
                  </a:cxn>
                  <a:cxn ang="0">
                    <a:pos x="30" y="132"/>
                  </a:cxn>
                  <a:cxn ang="0">
                    <a:pos x="27" y="127"/>
                  </a:cxn>
                  <a:cxn ang="0">
                    <a:pos x="23" y="119"/>
                  </a:cxn>
                  <a:cxn ang="0">
                    <a:pos x="3" y="114"/>
                  </a:cxn>
                  <a:cxn ang="0">
                    <a:pos x="1" y="84"/>
                  </a:cxn>
                  <a:cxn ang="0">
                    <a:pos x="23" y="81"/>
                  </a:cxn>
                  <a:cxn ang="0">
                    <a:pos x="25" y="73"/>
                  </a:cxn>
                  <a:cxn ang="0">
                    <a:pos x="29" y="66"/>
                  </a:cxn>
                  <a:cxn ang="0">
                    <a:pos x="34" y="59"/>
                  </a:cxn>
                  <a:cxn ang="0">
                    <a:pos x="25" y="43"/>
                  </a:cxn>
                  <a:cxn ang="0">
                    <a:pos x="25" y="38"/>
                  </a:cxn>
                  <a:cxn ang="0">
                    <a:pos x="68" y="28"/>
                  </a:cxn>
                  <a:cxn ang="0">
                    <a:pos x="75" y="26"/>
                  </a:cxn>
                  <a:cxn ang="0">
                    <a:pos x="82" y="23"/>
                  </a:cxn>
                  <a:cxn ang="0">
                    <a:pos x="90" y="21"/>
                  </a:cxn>
                  <a:cxn ang="0">
                    <a:pos x="99" y="18"/>
                  </a:cxn>
                  <a:cxn ang="0">
                    <a:pos x="106" y="2"/>
                  </a:cxn>
                  <a:cxn ang="0">
                    <a:pos x="144" y="0"/>
                  </a:cxn>
                  <a:cxn ang="0">
                    <a:pos x="148" y="17"/>
                  </a:cxn>
                  <a:cxn ang="0">
                    <a:pos x="157" y="19"/>
                  </a:cxn>
                  <a:cxn ang="0">
                    <a:pos x="166" y="22"/>
                  </a:cxn>
                  <a:cxn ang="0">
                    <a:pos x="175" y="25"/>
                  </a:cxn>
                  <a:cxn ang="0">
                    <a:pos x="182" y="28"/>
                  </a:cxn>
                  <a:cxn ang="0">
                    <a:pos x="202" y="18"/>
                  </a:cxn>
                  <a:cxn ang="0">
                    <a:pos x="128" y="93"/>
                  </a:cxn>
                  <a:cxn ang="0">
                    <a:pos x="136" y="97"/>
                  </a:cxn>
                  <a:cxn ang="0">
                    <a:pos x="135" y="104"/>
                  </a:cxn>
                  <a:cxn ang="0">
                    <a:pos x="127" y="108"/>
                  </a:cxn>
                  <a:cxn ang="0">
                    <a:pos x="119" y="105"/>
                  </a:cxn>
                  <a:cxn ang="0">
                    <a:pos x="118" y="98"/>
                  </a:cxn>
                  <a:cxn ang="0">
                    <a:pos x="121" y="93"/>
                  </a:cxn>
                </a:cxnLst>
                <a:rect l="0" t="0" r="r" b="b"/>
                <a:pathLst>
                  <a:path w="254" h="199">
                    <a:moveTo>
                      <a:pt x="205" y="19"/>
                    </a:moveTo>
                    <a:lnTo>
                      <a:pt x="227" y="38"/>
                    </a:lnTo>
                    <a:lnTo>
                      <a:pt x="228" y="38"/>
                    </a:lnTo>
                    <a:lnTo>
                      <a:pt x="228" y="40"/>
                    </a:lnTo>
                    <a:lnTo>
                      <a:pt x="228" y="40"/>
                    </a:lnTo>
                    <a:lnTo>
                      <a:pt x="228" y="42"/>
                    </a:lnTo>
                    <a:lnTo>
                      <a:pt x="228" y="43"/>
                    </a:lnTo>
                    <a:lnTo>
                      <a:pt x="227" y="43"/>
                    </a:lnTo>
                    <a:lnTo>
                      <a:pt x="215" y="53"/>
                    </a:lnTo>
                    <a:lnTo>
                      <a:pt x="217" y="54"/>
                    </a:lnTo>
                    <a:lnTo>
                      <a:pt x="217" y="55"/>
                    </a:lnTo>
                    <a:lnTo>
                      <a:pt x="219" y="57"/>
                    </a:lnTo>
                    <a:lnTo>
                      <a:pt x="219" y="58"/>
                    </a:lnTo>
                    <a:lnTo>
                      <a:pt x="220" y="59"/>
                    </a:lnTo>
                    <a:lnTo>
                      <a:pt x="220" y="61"/>
                    </a:lnTo>
                    <a:lnTo>
                      <a:pt x="223" y="61"/>
                    </a:lnTo>
                    <a:lnTo>
                      <a:pt x="223" y="62"/>
                    </a:lnTo>
                    <a:lnTo>
                      <a:pt x="223" y="63"/>
                    </a:lnTo>
                    <a:lnTo>
                      <a:pt x="224" y="63"/>
                    </a:lnTo>
                    <a:lnTo>
                      <a:pt x="224" y="65"/>
                    </a:lnTo>
                    <a:lnTo>
                      <a:pt x="224" y="66"/>
                    </a:lnTo>
                    <a:lnTo>
                      <a:pt x="226" y="66"/>
                    </a:lnTo>
                    <a:lnTo>
                      <a:pt x="226" y="68"/>
                    </a:lnTo>
                    <a:lnTo>
                      <a:pt x="226" y="69"/>
                    </a:lnTo>
                    <a:lnTo>
                      <a:pt x="227" y="70"/>
                    </a:lnTo>
                    <a:lnTo>
                      <a:pt x="227" y="72"/>
                    </a:lnTo>
                    <a:lnTo>
                      <a:pt x="227" y="73"/>
                    </a:lnTo>
                    <a:lnTo>
                      <a:pt x="228" y="74"/>
                    </a:lnTo>
                    <a:lnTo>
                      <a:pt x="228" y="76"/>
                    </a:lnTo>
                    <a:lnTo>
                      <a:pt x="228" y="77"/>
                    </a:lnTo>
                    <a:lnTo>
                      <a:pt x="228" y="78"/>
                    </a:lnTo>
                    <a:lnTo>
                      <a:pt x="231" y="78"/>
                    </a:lnTo>
                    <a:lnTo>
                      <a:pt x="231" y="79"/>
                    </a:lnTo>
                    <a:lnTo>
                      <a:pt x="231" y="81"/>
                    </a:lnTo>
                    <a:lnTo>
                      <a:pt x="248" y="81"/>
                    </a:lnTo>
                    <a:lnTo>
                      <a:pt x="250" y="81"/>
                    </a:lnTo>
                    <a:lnTo>
                      <a:pt x="250" y="82"/>
                    </a:lnTo>
                    <a:lnTo>
                      <a:pt x="252" y="82"/>
                    </a:lnTo>
                    <a:lnTo>
                      <a:pt x="253" y="84"/>
                    </a:lnTo>
                    <a:lnTo>
                      <a:pt x="253" y="85"/>
                    </a:lnTo>
                    <a:lnTo>
                      <a:pt x="253" y="112"/>
                    </a:lnTo>
                    <a:lnTo>
                      <a:pt x="253" y="113"/>
                    </a:lnTo>
                    <a:lnTo>
                      <a:pt x="253" y="114"/>
                    </a:lnTo>
                    <a:lnTo>
                      <a:pt x="252" y="114"/>
                    </a:lnTo>
                    <a:lnTo>
                      <a:pt x="250" y="114"/>
                    </a:lnTo>
                    <a:lnTo>
                      <a:pt x="250" y="116"/>
                    </a:lnTo>
                    <a:lnTo>
                      <a:pt x="248" y="116"/>
                    </a:lnTo>
                    <a:lnTo>
                      <a:pt x="231" y="116"/>
                    </a:lnTo>
                    <a:lnTo>
                      <a:pt x="231" y="117"/>
                    </a:lnTo>
                    <a:lnTo>
                      <a:pt x="231" y="119"/>
                    </a:lnTo>
                    <a:lnTo>
                      <a:pt x="228" y="120"/>
                    </a:lnTo>
                    <a:lnTo>
                      <a:pt x="228" y="122"/>
                    </a:lnTo>
                    <a:lnTo>
                      <a:pt x="228" y="123"/>
                    </a:lnTo>
                    <a:lnTo>
                      <a:pt x="227" y="124"/>
                    </a:lnTo>
                    <a:lnTo>
                      <a:pt x="227" y="125"/>
                    </a:lnTo>
                    <a:lnTo>
                      <a:pt x="227" y="127"/>
                    </a:lnTo>
                    <a:lnTo>
                      <a:pt x="226" y="128"/>
                    </a:lnTo>
                    <a:lnTo>
                      <a:pt x="226" y="129"/>
                    </a:lnTo>
                    <a:lnTo>
                      <a:pt x="226" y="131"/>
                    </a:lnTo>
                    <a:lnTo>
                      <a:pt x="224" y="132"/>
                    </a:lnTo>
                    <a:lnTo>
                      <a:pt x="224" y="133"/>
                    </a:lnTo>
                    <a:lnTo>
                      <a:pt x="223" y="135"/>
                    </a:lnTo>
                    <a:lnTo>
                      <a:pt x="223" y="136"/>
                    </a:lnTo>
                    <a:lnTo>
                      <a:pt x="220" y="138"/>
                    </a:lnTo>
                    <a:lnTo>
                      <a:pt x="220" y="139"/>
                    </a:lnTo>
                    <a:lnTo>
                      <a:pt x="219" y="139"/>
                    </a:lnTo>
                    <a:lnTo>
                      <a:pt x="219" y="140"/>
                    </a:lnTo>
                    <a:lnTo>
                      <a:pt x="219" y="142"/>
                    </a:lnTo>
                    <a:lnTo>
                      <a:pt x="217" y="142"/>
                    </a:lnTo>
                    <a:lnTo>
                      <a:pt x="217" y="143"/>
                    </a:lnTo>
                    <a:lnTo>
                      <a:pt x="217" y="144"/>
                    </a:lnTo>
                    <a:lnTo>
                      <a:pt x="215" y="144"/>
                    </a:lnTo>
                    <a:lnTo>
                      <a:pt x="227" y="154"/>
                    </a:lnTo>
                    <a:lnTo>
                      <a:pt x="228" y="154"/>
                    </a:lnTo>
                    <a:lnTo>
                      <a:pt x="228" y="155"/>
                    </a:lnTo>
                    <a:lnTo>
                      <a:pt x="228" y="156"/>
                    </a:lnTo>
                    <a:lnTo>
                      <a:pt x="228" y="158"/>
                    </a:lnTo>
                    <a:lnTo>
                      <a:pt x="228" y="159"/>
                    </a:lnTo>
                    <a:lnTo>
                      <a:pt x="227" y="161"/>
                    </a:lnTo>
                    <a:lnTo>
                      <a:pt x="205" y="178"/>
                    </a:lnTo>
                    <a:lnTo>
                      <a:pt x="203" y="178"/>
                    </a:lnTo>
                    <a:lnTo>
                      <a:pt x="203" y="179"/>
                    </a:lnTo>
                    <a:lnTo>
                      <a:pt x="202" y="179"/>
                    </a:lnTo>
                    <a:lnTo>
                      <a:pt x="200" y="179"/>
                    </a:lnTo>
                    <a:lnTo>
                      <a:pt x="198" y="179"/>
                    </a:lnTo>
                    <a:lnTo>
                      <a:pt x="198" y="178"/>
                    </a:lnTo>
                    <a:lnTo>
                      <a:pt x="196" y="178"/>
                    </a:lnTo>
                    <a:lnTo>
                      <a:pt x="184" y="168"/>
                    </a:lnTo>
                    <a:lnTo>
                      <a:pt x="182" y="170"/>
                    </a:lnTo>
                    <a:lnTo>
                      <a:pt x="182" y="170"/>
                    </a:lnTo>
                    <a:lnTo>
                      <a:pt x="182" y="171"/>
                    </a:lnTo>
                    <a:lnTo>
                      <a:pt x="179" y="171"/>
                    </a:lnTo>
                    <a:lnTo>
                      <a:pt x="178" y="173"/>
                    </a:lnTo>
                    <a:lnTo>
                      <a:pt x="176" y="173"/>
                    </a:lnTo>
                    <a:lnTo>
                      <a:pt x="175" y="174"/>
                    </a:lnTo>
                    <a:lnTo>
                      <a:pt x="173" y="174"/>
                    </a:lnTo>
                    <a:lnTo>
                      <a:pt x="171" y="175"/>
                    </a:lnTo>
                    <a:lnTo>
                      <a:pt x="169" y="175"/>
                    </a:lnTo>
                    <a:lnTo>
                      <a:pt x="167" y="175"/>
                    </a:lnTo>
                    <a:lnTo>
                      <a:pt x="166" y="176"/>
                    </a:lnTo>
                    <a:lnTo>
                      <a:pt x="164" y="176"/>
                    </a:lnTo>
                    <a:lnTo>
                      <a:pt x="162" y="176"/>
                    </a:lnTo>
                    <a:lnTo>
                      <a:pt x="162" y="178"/>
                    </a:lnTo>
                    <a:lnTo>
                      <a:pt x="160" y="178"/>
                    </a:lnTo>
                    <a:lnTo>
                      <a:pt x="159" y="178"/>
                    </a:lnTo>
                    <a:lnTo>
                      <a:pt x="157" y="179"/>
                    </a:lnTo>
                    <a:lnTo>
                      <a:pt x="155" y="179"/>
                    </a:lnTo>
                    <a:lnTo>
                      <a:pt x="153" y="179"/>
                    </a:lnTo>
                    <a:lnTo>
                      <a:pt x="152" y="179"/>
                    </a:lnTo>
                    <a:lnTo>
                      <a:pt x="150" y="180"/>
                    </a:lnTo>
                    <a:lnTo>
                      <a:pt x="148" y="180"/>
                    </a:lnTo>
                    <a:lnTo>
                      <a:pt x="148" y="194"/>
                    </a:lnTo>
                    <a:lnTo>
                      <a:pt x="148" y="195"/>
                    </a:lnTo>
                    <a:lnTo>
                      <a:pt x="148" y="197"/>
                    </a:lnTo>
                    <a:lnTo>
                      <a:pt x="147" y="197"/>
                    </a:lnTo>
                    <a:lnTo>
                      <a:pt x="147" y="198"/>
                    </a:lnTo>
                    <a:lnTo>
                      <a:pt x="146" y="198"/>
                    </a:lnTo>
                    <a:lnTo>
                      <a:pt x="144" y="198"/>
                    </a:lnTo>
                    <a:lnTo>
                      <a:pt x="111" y="198"/>
                    </a:lnTo>
                    <a:lnTo>
                      <a:pt x="109" y="198"/>
                    </a:lnTo>
                    <a:lnTo>
                      <a:pt x="107" y="198"/>
                    </a:lnTo>
                    <a:lnTo>
                      <a:pt x="107" y="197"/>
                    </a:lnTo>
                    <a:lnTo>
                      <a:pt x="106" y="197"/>
                    </a:lnTo>
                    <a:lnTo>
                      <a:pt x="106" y="195"/>
                    </a:lnTo>
                    <a:lnTo>
                      <a:pt x="106" y="194"/>
                    </a:lnTo>
                    <a:lnTo>
                      <a:pt x="106" y="180"/>
                    </a:lnTo>
                    <a:lnTo>
                      <a:pt x="103" y="180"/>
                    </a:lnTo>
                    <a:lnTo>
                      <a:pt x="102" y="180"/>
                    </a:lnTo>
                    <a:lnTo>
                      <a:pt x="101" y="179"/>
                    </a:lnTo>
                    <a:lnTo>
                      <a:pt x="99" y="179"/>
                    </a:lnTo>
                    <a:lnTo>
                      <a:pt x="98" y="179"/>
                    </a:lnTo>
                    <a:lnTo>
                      <a:pt x="95" y="178"/>
                    </a:lnTo>
                    <a:lnTo>
                      <a:pt x="94" y="178"/>
                    </a:lnTo>
                    <a:lnTo>
                      <a:pt x="92" y="178"/>
                    </a:lnTo>
                    <a:lnTo>
                      <a:pt x="90" y="176"/>
                    </a:lnTo>
                    <a:lnTo>
                      <a:pt x="88" y="176"/>
                    </a:lnTo>
                    <a:lnTo>
                      <a:pt x="87" y="176"/>
                    </a:lnTo>
                    <a:lnTo>
                      <a:pt x="86" y="175"/>
                    </a:lnTo>
                    <a:lnTo>
                      <a:pt x="83" y="175"/>
                    </a:lnTo>
                    <a:lnTo>
                      <a:pt x="82" y="175"/>
                    </a:lnTo>
                    <a:lnTo>
                      <a:pt x="82" y="174"/>
                    </a:lnTo>
                    <a:lnTo>
                      <a:pt x="80" y="174"/>
                    </a:lnTo>
                    <a:lnTo>
                      <a:pt x="78" y="173"/>
                    </a:lnTo>
                    <a:lnTo>
                      <a:pt x="77" y="173"/>
                    </a:lnTo>
                    <a:lnTo>
                      <a:pt x="75" y="171"/>
                    </a:lnTo>
                    <a:lnTo>
                      <a:pt x="74" y="171"/>
                    </a:lnTo>
                    <a:lnTo>
                      <a:pt x="71" y="170"/>
                    </a:lnTo>
                    <a:lnTo>
                      <a:pt x="70" y="170"/>
                    </a:lnTo>
                    <a:lnTo>
                      <a:pt x="70" y="168"/>
                    </a:lnTo>
                    <a:lnTo>
                      <a:pt x="68" y="168"/>
                    </a:lnTo>
                    <a:lnTo>
                      <a:pt x="56" y="178"/>
                    </a:lnTo>
                    <a:lnTo>
                      <a:pt x="56" y="179"/>
                    </a:lnTo>
                    <a:lnTo>
                      <a:pt x="54" y="179"/>
                    </a:lnTo>
                    <a:lnTo>
                      <a:pt x="53" y="179"/>
                    </a:lnTo>
                    <a:lnTo>
                      <a:pt x="51" y="179"/>
                    </a:lnTo>
                    <a:lnTo>
                      <a:pt x="50" y="179"/>
                    </a:lnTo>
                    <a:lnTo>
                      <a:pt x="50" y="178"/>
                    </a:lnTo>
                    <a:lnTo>
                      <a:pt x="25" y="161"/>
                    </a:lnTo>
                    <a:lnTo>
                      <a:pt x="25" y="159"/>
                    </a:lnTo>
                    <a:lnTo>
                      <a:pt x="23" y="158"/>
                    </a:lnTo>
                    <a:lnTo>
                      <a:pt x="23" y="156"/>
                    </a:lnTo>
                    <a:lnTo>
                      <a:pt x="23" y="155"/>
                    </a:lnTo>
                    <a:lnTo>
                      <a:pt x="25" y="155"/>
                    </a:lnTo>
                    <a:lnTo>
                      <a:pt x="25" y="154"/>
                    </a:lnTo>
                    <a:lnTo>
                      <a:pt x="37" y="144"/>
                    </a:lnTo>
                    <a:lnTo>
                      <a:pt x="37" y="143"/>
                    </a:lnTo>
                    <a:lnTo>
                      <a:pt x="36" y="142"/>
                    </a:lnTo>
                    <a:lnTo>
                      <a:pt x="34" y="140"/>
                    </a:lnTo>
                    <a:lnTo>
                      <a:pt x="34" y="139"/>
                    </a:lnTo>
                    <a:lnTo>
                      <a:pt x="32" y="138"/>
                    </a:lnTo>
                    <a:lnTo>
                      <a:pt x="32" y="136"/>
                    </a:lnTo>
                    <a:lnTo>
                      <a:pt x="30" y="135"/>
                    </a:lnTo>
                    <a:lnTo>
                      <a:pt x="30" y="133"/>
                    </a:lnTo>
                    <a:lnTo>
                      <a:pt x="30" y="132"/>
                    </a:lnTo>
                    <a:lnTo>
                      <a:pt x="29" y="132"/>
                    </a:lnTo>
                    <a:lnTo>
                      <a:pt x="29" y="131"/>
                    </a:lnTo>
                    <a:lnTo>
                      <a:pt x="29" y="129"/>
                    </a:lnTo>
                    <a:lnTo>
                      <a:pt x="27" y="129"/>
                    </a:lnTo>
                    <a:lnTo>
                      <a:pt x="27" y="128"/>
                    </a:lnTo>
                    <a:lnTo>
                      <a:pt x="27" y="127"/>
                    </a:lnTo>
                    <a:lnTo>
                      <a:pt x="25" y="125"/>
                    </a:lnTo>
                    <a:lnTo>
                      <a:pt x="25" y="124"/>
                    </a:lnTo>
                    <a:lnTo>
                      <a:pt x="25" y="123"/>
                    </a:lnTo>
                    <a:lnTo>
                      <a:pt x="25" y="122"/>
                    </a:lnTo>
                    <a:lnTo>
                      <a:pt x="23" y="120"/>
                    </a:lnTo>
                    <a:lnTo>
                      <a:pt x="23" y="119"/>
                    </a:lnTo>
                    <a:lnTo>
                      <a:pt x="23" y="117"/>
                    </a:lnTo>
                    <a:lnTo>
                      <a:pt x="23" y="116"/>
                    </a:lnTo>
                    <a:lnTo>
                      <a:pt x="22" y="116"/>
                    </a:lnTo>
                    <a:lnTo>
                      <a:pt x="5" y="116"/>
                    </a:lnTo>
                    <a:lnTo>
                      <a:pt x="3" y="116"/>
                    </a:lnTo>
                    <a:lnTo>
                      <a:pt x="3" y="114"/>
                    </a:lnTo>
                    <a:lnTo>
                      <a:pt x="1" y="114"/>
                    </a:lnTo>
                    <a:lnTo>
                      <a:pt x="1" y="113"/>
                    </a:lnTo>
                    <a:lnTo>
                      <a:pt x="0" y="112"/>
                    </a:lnTo>
                    <a:lnTo>
                      <a:pt x="0" y="85"/>
                    </a:lnTo>
                    <a:lnTo>
                      <a:pt x="1" y="85"/>
                    </a:lnTo>
                    <a:lnTo>
                      <a:pt x="1" y="84"/>
                    </a:lnTo>
                    <a:lnTo>
                      <a:pt x="1" y="82"/>
                    </a:lnTo>
                    <a:lnTo>
                      <a:pt x="3" y="82"/>
                    </a:lnTo>
                    <a:lnTo>
                      <a:pt x="5" y="82"/>
                    </a:lnTo>
                    <a:lnTo>
                      <a:pt x="5" y="81"/>
                    </a:lnTo>
                    <a:lnTo>
                      <a:pt x="22" y="81"/>
                    </a:lnTo>
                    <a:lnTo>
                      <a:pt x="23" y="81"/>
                    </a:lnTo>
                    <a:lnTo>
                      <a:pt x="23" y="79"/>
                    </a:lnTo>
                    <a:lnTo>
                      <a:pt x="23" y="78"/>
                    </a:lnTo>
                    <a:lnTo>
                      <a:pt x="23" y="77"/>
                    </a:lnTo>
                    <a:lnTo>
                      <a:pt x="25" y="76"/>
                    </a:lnTo>
                    <a:lnTo>
                      <a:pt x="25" y="74"/>
                    </a:lnTo>
                    <a:lnTo>
                      <a:pt x="25" y="73"/>
                    </a:lnTo>
                    <a:lnTo>
                      <a:pt x="25" y="72"/>
                    </a:lnTo>
                    <a:lnTo>
                      <a:pt x="27" y="72"/>
                    </a:lnTo>
                    <a:lnTo>
                      <a:pt x="27" y="70"/>
                    </a:lnTo>
                    <a:lnTo>
                      <a:pt x="27" y="69"/>
                    </a:lnTo>
                    <a:lnTo>
                      <a:pt x="29" y="68"/>
                    </a:lnTo>
                    <a:lnTo>
                      <a:pt x="29" y="66"/>
                    </a:lnTo>
                    <a:lnTo>
                      <a:pt x="30" y="65"/>
                    </a:lnTo>
                    <a:lnTo>
                      <a:pt x="30" y="63"/>
                    </a:lnTo>
                    <a:lnTo>
                      <a:pt x="30" y="62"/>
                    </a:lnTo>
                    <a:lnTo>
                      <a:pt x="32" y="61"/>
                    </a:lnTo>
                    <a:lnTo>
                      <a:pt x="32" y="59"/>
                    </a:lnTo>
                    <a:lnTo>
                      <a:pt x="34" y="59"/>
                    </a:lnTo>
                    <a:lnTo>
                      <a:pt x="34" y="58"/>
                    </a:lnTo>
                    <a:lnTo>
                      <a:pt x="36" y="57"/>
                    </a:lnTo>
                    <a:lnTo>
                      <a:pt x="36" y="55"/>
                    </a:lnTo>
                    <a:lnTo>
                      <a:pt x="37" y="54"/>
                    </a:lnTo>
                    <a:lnTo>
                      <a:pt x="37" y="53"/>
                    </a:lnTo>
                    <a:lnTo>
                      <a:pt x="25" y="43"/>
                    </a:lnTo>
                    <a:lnTo>
                      <a:pt x="25" y="42"/>
                    </a:lnTo>
                    <a:lnTo>
                      <a:pt x="23" y="42"/>
                    </a:lnTo>
                    <a:lnTo>
                      <a:pt x="23" y="40"/>
                    </a:lnTo>
                    <a:lnTo>
                      <a:pt x="23" y="40"/>
                    </a:lnTo>
                    <a:lnTo>
                      <a:pt x="25" y="40"/>
                    </a:lnTo>
                    <a:lnTo>
                      <a:pt x="25" y="38"/>
                    </a:lnTo>
                    <a:lnTo>
                      <a:pt x="50" y="19"/>
                    </a:lnTo>
                    <a:lnTo>
                      <a:pt x="51" y="18"/>
                    </a:lnTo>
                    <a:lnTo>
                      <a:pt x="53" y="18"/>
                    </a:lnTo>
                    <a:lnTo>
                      <a:pt x="54" y="18"/>
                    </a:lnTo>
                    <a:lnTo>
                      <a:pt x="56" y="19"/>
                    </a:lnTo>
                    <a:lnTo>
                      <a:pt x="68" y="28"/>
                    </a:lnTo>
                    <a:lnTo>
                      <a:pt x="70" y="28"/>
                    </a:lnTo>
                    <a:lnTo>
                      <a:pt x="71" y="28"/>
                    </a:lnTo>
                    <a:lnTo>
                      <a:pt x="71" y="27"/>
                    </a:lnTo>
                    <a:lnTo>
                      <a:pt x="74" y="27"/>
                    </a:lnTo>
                    <a:lnTo>
                      <a:pt x="74" y="26"/>
                    </a:lnTo>
                    <a:lnTo>
                      <a:pt x="75" y="26"/>
                    </a:lnTo>
                    <a:lnTo>
                      <a:pt x="77" y="26"/>
                    </a:lnTo>
                    <a:lnTo>
                      <a:pt x="77" y="25"/>
                    </a:lnTo>
                    <a:lnTo>
                      <a:pt x="78" y="25"/>
                    </a:lnTo>
                    <a:lnTo>
                      <a:pt x="80" y="25"/>
                    </a:lnTo>
                    <a:lnTo>
                      <a:pt x="80" y="23"/>
                    </a:lnTo>
                    <a:lnTo>
                      <a:pt x="82" y="23"/>
                    </a:lnTo>
                    <a:lnTo>
                      <a:pt x="83" y="23"/>
                    </a:lnTo>
                    <a:lnTo>
                      <a:pt x="83" y="22"/>
                    </a:lnTo>
                    <a:lnTo>
                      <a:pt x="86" y="22"/>
                    </a:lnTo>
                    <a:lnTo>
                      <a:pt x="87" y="22"/>
                    </a:lnTo>
                    <a:lnTo>
                      <a:pt x="88" y="21"/>
                    </a:lnTo>
                    <a:lnTo>
                      <a:pt x="90" y="21"/>
                    </a:lnTo>
                    <a:lnTo>
                      <a:pt x="92" y="21"/>
                    </a:lnTo>
                    <a:lnTo>
                      <a:pt x="94" y="19"/>
                    </a:lnTo>
                    <a:lnTo>
                      <a:pt x="95" y="19"/>
                    </a:lnTo>
                    <a:lnTo>
                      <a:pt x="98" y="19"/>
                    </a:lnTo>
                    <a:lnTo>
                      <a:pt x="98" y="18"/>
                    </a:lnTo>
                    <a:lnTo>
                      <a:pt x="99" y="18"/>
                    </a:lnTo>
                    <a:lnTo>
                      <a:pt x="101" y="18"/>
                    </a:lnTo>
                    <a:lnTo>
                      <a:pt x="102" y="18"/>
                    </a:lnTo>
                    <a:lnTo>
                      <a:pt x="103" y="18"/>
                    </a:lnTo>
                    <a:lnTo>
                      <a:pt x="106" y="17"/>
                    </a:lnTo>
                    <a:lnTo>
                      <a:pt x="106" y="3"/>
                    </a:lnTo>
                    <a:lnTo>
                      <a:pt x="106" y="2"/>
                    </a:lnTo>
                    <a:lnTo>
                      <a:pt x="106" y="1"/>
                    </a:lnTo>
                    <a:lnTo>
                      <a:pt x="107" y="1"/>
                    </a:lnTo>
                    <a:lnTo>
                      <a:pt x="107" y="0"/>
                    </a:lnTo>
                    <a:lnTo>
                      <a:pt x="109" y="0"/>
                    </a:lnTo>
                    <a:lnTo>
                      <a:pt x="111" y="0"/>
                    </a:lnTo>
                    <a:lnTo>
                      <a:pt x="144" y="0"/>
                    </a:lnTo>
                    <a:lnTo>
                      <a:pt x="146" y="0"/>
                    </a:lnTo>
                    <a:lnTo>
                      <a:pt x="147" y="1"/>
                    </a:lnTo>
                    <a:lnTo>
                      <a:pt x="148" y="1"/>
                    </a:lnTo>
                    <a:lnTo>
                      <a:pt x="148" y="2"/>
                    </a:lnTo>
                    <a:lnTo>
                      <a:pt x="148" y="3"/>
                    </a:lnTo>
                    <a:lnTo>
                      <a:pt x="148" y="17"/>
                    </a:lnTo>
                    <a:lnTo>
                      <a:pt x="150" y="18"/>
                    </a:lnTo>
                    <a:lnTo>
                      <a:pt x="152" y="18"/>
                    </a:lnTo>
                    <a:lnTo>
                      <a:pt x="153" y="18"/>
                    </a:lnTo>
                    <a:lnTo>
                      <a:pt x="155" y="18"/>
                    </a:lnTo>
                    <a:lnTo>
                      <a:pt x="155" y="19"/>
                    </a:lnTo>
                    <a:lnTo>
                      <a:pt x="157" y="19"/>
                    </a:lnTo>
                    <a:lnTo>
                      <a:pt x="159" y="19"/>
                    </a:lnTo>
                    <a:lnTo>
                      <a:pt x="160" y="19"/>
                    </a:lnTo>
                    <a:lnTo>
                      <a:pt x="162" y="21"/>
                    </a:lnTo>
                    <a:lnTo>
                      <a:pt x="164" y="21"/>
                    </a:lnTo>
                    <a:lnTo>
                      <a:pt x="166" y="21"/>
                    </a:lnTo>
                    <a:lnTo>
                      <a:pt x="166" y="22"/>
                    </a:lnTo>
                    <a:lnTo>
                      <a:pt x="167" y="22"/>
                    </a:lnTo>
                    <a:lnTo>
                      <a:pt x="169" y="22"/>
                    </a:lnTo>
                    <a:lnTo>
                      <a:pt x="169" y="23"/>
                    </a:lnTo>
                    <a:lnTo>
                      <a:pt x="171" y="23"/>
                    </a:lnTo>
                    <a:lnTo>
                      <a:pt x="173" y="23"/>
                    </a:lnTo>
                    <a:lnTo>
                      <a:pt x="175" y="25"/>
                    </a:lnTo>
                    <a:lnTo>
                      <a:pt x="176" y="25"/>
                    </a:lnTo>
                    <a:lnTo>
                      <a:pt x="178" y="26"/>
                    </a:lnTo>
                    <a:lnTo>
                      <a:pt x="179" y="26"/>
                    </a:lnTo>
                    <a:lnTo>
                      <a:pt x="179" y="27"/>
                    </a:lnTo>
                    <a:lnTo>
                      <a:pt x="182" y="27"/>
                    </a:lnTo>
                    <a:lnTo>
                      <a:pt x="182" y="28"/>
                    </a:lnTo>
                    <a:lnTo>
                      <a:pt x="184" y="28"/>
                    </a:lnTo>
                    <a:lnTo>
                      <a:pt x="196" y="19"/>
                    </a:lnTo>
                    <a:lnTo>
                      <a:pt x="198" y="19"/>
                    </a:lnTo>
                    <a:lnTo>
                      <a:pt x="198" y="18"/>
                    </a:lnTo>
                    <a:lnTo>
                      <a:pt x="200" y="18"/>
                    </a:lnTo>
                    <a:lnTo>
                      <a:pt x="202" y="18"/>
                    </a:lnTo>
                    <a:lnTo>
                      <a:pt x="203" y="18"/>
                    </a:lnTo>
                    <a:lnTo>
                      <a:pt x="203" y="19"/>
                    </a:lnTo>
                    <a:lnTo>
                      <a:pt x="205" y="19"/>
                    </a:lnTo>
                    <a:lnTo>
                      <a:pt x="127" y="91"/>
                    </a:lnTo>
                    <a:lnTo>
                      <a:pt x="128" y="91"/>
                    </a:lnTo>
                    <a:lnTo>
                      <a:pt x="128" y="93"/>
                    </a:lnTo>
                    <a:lnTo>
                      <a:pt x="130" y="93"/>
                    </a:lnTo>
                    <a:lnTo>
                      <a:pt x="131" y="93"/>
                    </a:lnTo>
                    <a:lnTo>
                      <a:pt x="133" y="94"/>
                    </a:lnTo>
                    <a:lnTo>
                      <a:pt x="135" y="96"/>
                    </a:lnTo>
                    <a:lnTo>
                      <a:pt x="135" y="97"/>
                    </a:lnTo>
                    <a:lnTo>
                      <a:pt x="136" y="97"/>
                    </a:lnTo>
                    <a:lnTo>
                      <a:pt x="136" y="98"/>
                    </a:lnTo>
                    <a:lnTo>
                      <a:pt x="136" y="100"/>
                    </a:lnTo>
                    <a:lnTo>
                      <a:pt x="136" y="101"/>
                    </a:lnTo>
                    <a:lnTo>
                      <a:pt x="136" y="103"/>
                    </a:lnTo>
                    <a:lnTo>
                      <a:pt x="135" y="103"/>
                    </a:lnTo>
                    <a:lnTo>
                      <a:pt x="135" y="104"/>
                    </a:lnTo>
                    <a:lnTo>
                      <a:pt x="135" y="105"/>
                    </a:lnTo>
                    <a:lnTo>
                      <a:pt x="133" y="105"/>
                    </a:lnTo>
                    <a:lnTo>
                      <a:pt x="131" y="107"/>
                    </a:lnTo>
                    <a:lnTo>
                      <a:pt x="130" y="107"/>
                    </a:lnTo>
                    <a:lnTo>
                      <a:pt x="128" y="108"/>
                    </a:lnTo>
                    <a:lnTo>
                      <a:pt x="127" y="108"/>
                    </a:lnTo>
                    <a:lnTo>
                      <a:pt x="125" y="108"/>
                    </a:lnTo>
                    <a:lnTo>
                      <a:pt x="125" y="107"/>
                    </a:lnTo>
                    <a:lnTo>
                      <a:pt x="123" y="107"/>
                    </a:lnTo>
                    <a:lnTo>
                      <a:pt x="121" y="107"/>
                    </a:lnTo>
                    <a:lnTo>
                      <a:pt x="121" y="105"/>
                    </a:lnTo>
                    <a:lnTo>
                      <a:pt x="119" y="105"/>
                    </a:lnTo>
                    <a:lnTo>
                      <a:pt x="119" y="104"/>
                    </a:lnTo>
                    <a:lnTo>
                      <a:pt x="118" y="104"/>
                    </a:lnTo>
                    <a:lnTo>
                      <a:pt x="118" y="103"/>
                    </a:lnTo>
                    <a:lnTo>
                      <a:pt x="118" y="101"/>
                    </a:lnTo>
                    <a:lnTo>
                      <a:pt x="118" y="100"/>
                    </a:lnTo>
                    <a:lnTo>
                      <a:pt x="118" y="98"/>
                    </a:lnTo>
                    <a:lnTo>
                      <a:pt x="118" y="97"/>
                    </a:lnTo>
                    <a:lnTo>
                      <a:pt x="118" y="96"/>
                    </a:lnTo>
                    <a:lnTo>
                      <a:pt x="119" y="96"/>
                    </a:lnTo>
                    <a:lnTo>
                      <a:pt x="119" y="94"/>
                    </a:lnTo>
                    <a:lnTo>
                      <a:pt x="121" y="94"/>
                    </a:lnTo>
                    <a:lnTo>
                      <a:pt x="121" y="93"/>
                    </a:lnTo>
                    <a:lnTo>
                      <a:pt x="123" y="93"/>
                    </a:lnTo>
                    <a:lnTo>
                      <a:pt x="125" y="93"/>
                    </a:lnTo>
                    <a:lnTo>
                      <a:pt x="127" y="91"/>
                    </a:lnTo>
                    <a:lnTo>
                      <a:pt x="205" y="19"/>
                    </a:lnTo>
                  </a:path>
                </a:pathLst>
              </a:custGeom>
              <a:solidFill>
                <a:srgbClr val="FF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53" name="Freeform 202"/>
              <p:cNvSpPr>
                <a:spLocks/>
              </p:cNvSpPr>
              <p:nvPr/>
            </p:nvSpPr>
            <p:spPr bwMode="auto">
              <a:xfrm>
                <a:off x="1951" y="843"/>
                <a:ext cx="32" cy="25"/>
              </a:xfrm>
              <a:custGeom>
                <a:avLst/>
                <a:gdLst/>
                <a:ahLst/>
                <a:cxnLst>
                  <a:cxn ang="0">
                    <a:pos x="31" y="18"/>
                  </a:cxn>
                  <a:cxn ang="0">
                    <a:pos x="10" y="0"/>
                  </a:cxn>
                  <a:cxn ang="0">
                    <a:pos x="0" y="7"/>
                  </a:cxn>
                  <a:cxn ang="0">
                    <a:pos x="23" y="24"/>
                  </a:cxn>
                  <a:cxn ang="0">
                    <a:pos x="31" y="18"/>
                  </a:cxn>
                </a:cxnLst>
                <a:rect l="0" t="0" r="r" b="b"/>
                <a:pathLst>
                  <a:path w="32" h="25">
                    <a:moveTo>
                      <a:pt x="31" y="18"/>
                    </a:moveTo>
                    <a:lnTo>
                      <a:pt x="10" y="0"/>
                    </a:lnTo>
                    <a:lnTo>
                      <a:pt x="0" y="7"/>
                    </a:lnTo>
                    <a:lnTo>
                      <a:pt x="23" y="24"/>
                    </a:lnTo>
                    <a:lnTo>
                      <a:pt x="3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54" name="Freeform 203"/>
              <p:cNvSpPr>
                <a:spLocks/>
              </p:cNvSpPr>
              <p:nvPr/>
            </p:nvSpPr>
            <p:spPr bwMode="auto">
              <a:xfrm>
                <a:off x="1972" y="862"/>
                <a:ext cx="19" cy="19"/>
              </a:xfrm>
              <a:custGeom>
                <a:avLst/>
                <a:gdLst/>
                <a:ahLst/>
                <a:cxnLst>
                  <a:cxn ang="0">
                    <a:pos x="12" y="18"/>
                  </a:cxn>
                  <a:cxn ang="0">
                    <a:pos x="16" y="16"/>
                  </a:cxn>
                  <a:cxn ang="0">
                    <a:pos x="16" y="14"/>
                  </a:cxn>
                  <a:cxn ang="0">
                    <a:pos x="18" y="14"/>
                  </a:cxn>
                  <a:cxn ang="0">
                    <a:pos x="18" y="12"/>
                  </a:cxn>
                  <a:cxn ang="0">
                    <a:pos x="18" y="11"/>
                  </a:cxn>
                  <a:cxn ang="0">
                    <a:pos x="18" y="9"/>
                  </a:cxn>
                  <a:cxn ang="0">
                    <a:pos x="18" y="7"/>
                  </a:cxn>
                  <a:cxn ang="0">
                    <a:pos x="18" y="5"/>
                  </a:cxn>
                  <a:cxn ang="0">
                    <a:pos x="18" y="3"/>
                  </a:cxn>
                  <a:cxn ang="0">
                    <a:pos x="16" y="2"/>
                  </a:cxn>
                  <a:cxn ang="0">
                    <a:pos x="16" y="0"/>
                  </a:cxn>
                  <a:cxn ang="0">
                    <a:pos x="12" y="0"/>
                  </a:cxn>
                  <a:cxn ang="0">
                    <a:pos x="1" y="9"/>
                  </a:cxn>
                  <a:cxn ang="0">
                    <a:pos x="0" y="9"/>
                  </a:cxn>
                  <a:cxn ang="0">
                    <a:pos x="0" y="7"/>
                  </a:cxn>
                  <a:cxn ang="0">
                    <a:pos x="1" y="7"/>
                  </a:cxn>
                  <a:cxn ang="0">
                    <a:pos x="12" y="18"/>
                  </a:cxn>
                </a:cxnLst>
                <a:rect l="0" t="0" r="r" b="b"/>
                <a:pathLst>
                  <a:path w="19" h="19">
                    <a:moveTo>
                      <a:pt x="12" y="18"/>
                    </a:moveTo>
                    <a:lnTo>
                      <a:pt x="16" y="16"/>
                    </a:lnTo>
                    <a:lnTo>
                      <a:pt x="16" y="14"/>
                    </a:lnTo>
                    <a:lnTo>
                      <a:pt x="18" y="14"/>
                    </a:lnTo>
                    <a:lnTo>
                      <a:pt x="18" y="12"/>
                    </a:lnTo>
                    <a:lnTo>
                      <a:pt x="18" y="11"/>
                    </a:lnTo>
                    <a:lnTo>
                      <a:pt x="18" y="9"/>
                    </a:lnTo>
                    <a:lnTo>
                      <a:pt x="18" y="7"/>
                    </a:lnTo>
                    <a:lnTo>
                      <a:pt x="18" y="5"/>
                    </a:lnTo>
                    <a:lnTo>
                      <a:pt x="18" y="3"/>
                    </a:lnTo>
                    <a:lnTo>
                      <a:pt x="16" y="2"/>
                    </a:lnTo>
                    <a:lnTo>
                      <a:pt x="16" y="0"/>
                    </a:lnTo>
                    <a:lnTo>
                      <a:pt x="12" y="0"/>
                    </a:lnTo>
                    <a:lnTo>
                      <a:pt x="1" y="9"/>
                    </a:lnTo>
                    <a:lnTo>
                      <a:pt x="0" y="9"/>
                    </a:lnTo>
                    <a:lnTo>
                      <a:pt x="0" y="7"/>
                    </a:lnTo>
                    <a:lnTo>
                      <a:pt x="1"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55" name="Freeform 204"/>
              <p:cNvSpPr>
                <a:spLocks/>
              </p:cNvSpPr>
              <p:nvPr/>
            </p:nvSpPr>
            <p:spPr bwMode="auto">
              <a:xfrm>
                <a:off x="1956" y="869"/>
                <a:ext cx="27" cy="19"/>
              </a:xfrm>
              <a:custGeom>
                <a:avLst/>
                <a:gdLst/>
                <a:ahLst/>
                <a:cxnLst>
                  <a:cxn ang="0">
                    <a:pos x="13" y="11"/>
                  </a:cxn>
                  <a:cxn ang="0">
                    <a:pos x="13" y="18"/>
                  </a:cxn>
                  <a:cxn ang="0">
                    <a:pos x="26" y="7"/>
                  </a:cxn>
                  <a:cxn ang="0">
                    <a:pos x="17" y="0"/>
                  </a:cxn>
                  <a:cxn ang="0">
                    <a:pos x="3" y="10"/>
                  </a:cxn>
                  <a:cxn ang="0">
                    <a:pos x="3" y="17"/>
                  </a:cxn>
                  <a:cxn ang="0">
                    <a:pos x="3" y="10"/>
                  </a:cxn>
                  <a:cxn ang="0">
                    <a:pos x="0" y="14"/>
                  </a:cxn>
                  <a:cxn ang="0">
                    <a:pos x="3" y="17"/>
                  </a:cxn>
                  <a:cxn ang="0">
                    <a:pos x="13" y="11"/>
                  </a:cxn>
                </a:cxnLst>
                <a:rect l="0" t="0" r="r" b="b"/>
                <a:pathLst>
                  <a:path w="27" h="19">
                    <a:moveTo>
                      <a:pt x="13" y="11"/>
                    </a:moveTo>
                    <a:lnTo>
                      <a:pt x="13" y="18"/>
                    </a:lnTo>
                    <a:lnTo>
                      <a:pt x="26" y="7"/>
                    </a:lnTo>
                    <a:lnTo>
                      <a:pt x="17" y="0"/>
                    </a:lnTo>
                    <a:lnTo>
                      <a:pt x="3" y="10"/>
                    </a:lnTo>
                    <a:lnTo>
                      <a:pt x="3" y="17"/>
                    </a:lnTo>
                    <a:lnTo>
                      <a:pt x="3" y="10"/>
                    </a:lnTo>
                    <a:lnTo>
                      <a:pt x="0" y="14"/>
                    </a:lnTo>
                    <a:lnTo>
                      <a:pt x="3" y="17"/>
                    </a:lnTo>
                    <a:lnTo>
                      <a:pt x="13"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56" name="Freeform 205"/>
              <p:cNvSpPr>
                <a:spLocks/>
              </p:cNvSpPr>
              <p:nvPr/>
            </p:nvSpPr>
            <p:spPr bwMode="auto">
              <a:xfrm>
                <a:off x="1960" y="883"/>
                <a:ext cx="28" cy="36"/>
              </a:xfrm>
              <a:custGeom>
                <a:avLst/>
                <a:gdLst/>
                <a:ahLst/>
                <a:cxnLst>
                  <a:cxn ang="0">
                    <a:pos x="20" y="26"/>
                  </a:cxn>
                  <a:cxn ang="0">
                    <a:pos x="27" y="30"/>
                  </a:cxn>
                  <a:cxn ang="0">
                    <a:pos x="27" y="28"/>
                  </a:cxn>
                  <a:cxn ang="0">
                    <a:pos x="27" y="27"/>
                  </a:cxn>
                  <a:cxn ang="0">
                    <a:pos x="25" y="26"/>
                  </a:cxn>
                  <a:cxn ang="0">
                    <a:pos x="25" y="24"/>
                  </a:cxn>
                  <a:cxn ang="0">
                    <a:pos x="25" y="23"/>
                  </a:cxn>
                  <a:cxn ang="0">
                    <a:pos x="25" y="21"/>
                  </a:cxn>
                  <a:cxn ang="0">
                    <a:pos x="24" y="21"/>
                  </a:cxn>
                  <a:cxn ang="0">
                    <a:pos x="24" y="20"/>
                  </a:cxn>
                  <a:cxn ang="0">
                    <a:pos x="24" y="19"/>
                  </a:cxn>
                  <a:cxn ang="0">
                    <a:pos x="24" y="18"/>
                  </a:cxn>
                  <a:cxn ang="0">
                    <a:pos x="21" y="18"/>
                  </a:cxn>
                  <a:cxn ang="0">
                    <a:pos x="21" y="17"/>
                  </a:cxn>
                  <a:cxn ang="0">
                    <a:pos x="21" y="15"/>
                  </a:cxn>
                  <a:cxn ang="0">
                    <a:pos x="20" y="15"/>
                  </a:cxn>
                  <a:cxn ang="0">
                    <a:pos x="20" y="14"/>
                  </a:cxn>
                  <a:cxn ang="0">
                    <a:pos x="20" y="12"/>
                  </a:cxn>
                  <a:cxn ang="0">
                    <a:pos x="20" y="11"/>
                  </a:cxn>
                  <a:cxn ang="0">
                    <a:pos x="18" y="11"/>
                  </a:cxn>
                  <a:cxn ang="0">
                    <a:pos x="18" y="10"/>
                  </a:cxn>
                  <a:cxn ang="0">
                    <a:pos x="18" y="8"/>
                  </a:cxn>
                  <a:cxn ang="0">
                    <a:pos x="16" y="8"/>
                  </a:cxn>
                  <a:cxn ang="0">
                    <a:pos x="16" y="7"/>
                  </a:cxn>
                  <a:cxn ang="0">
                    <a:pos x="16" y="6"/>
                  </a:cxn>
                  <a:cxn ang="0">
                    <a:pos x="15" y="6"/>
                  </a:cxn>
                  <a:cxn ang="0">
                    <a:pos x="15" y="4"/>
                  </a:cxn>
                  <a:cxn ang="0">
                    <a:pos x="13" y="3"/>
                  </a:cxn>
                  <a:cxn ang="0">
                    <a:pos x="13" y="2"/>
                  </a:cxn>
                  <a:cxn ang="0">
                    <a:pos x="11" y="1"/>
                  </a:cxn>
                  <a:cxn ang="0">
                    <a:pos x="9" y="0"/>
                  </a:cxn>
                  <a:cxn ang="0">
                    <a:pos x="0" y="4"/>
                  </a:cxn>
                  <a:cxn ang="0">
                    <a:pos x="0" y="6"/>
                  </a:cxn>
                  <a:cxn ang="0">
                    <a:pos x="1" y="7"/>
                  </a:cxn>
                  <a:cxn ang="0">
                    <a:pos x="1" y="8"/>
                  </a:cxn>
                  <a:cxn ang="0">
                    <a:pos x="3" y="8"/>
                  </a:cxn>
                  <a:cxn ang="0">
                    <a:pos x="3" y="10"/>
                  </a:cxn>
                  <a:cxn ang="0">
                    <a:pos x="4" y="11"/>
                  </a:cxn>
                  <a:cxn ang="0">
                    <a:pos x="4" y="12"/>
                  </a:cxn>
                  <a:cxn ang="0">
                    <a:pos x="4" y="14"/>
                  </a:cxn>
                  <a:cxn ang="0">
                    <a:pos x="6" y="14"/>
                  </a:cxn>
                  <a:cxn ang="0">
                    <a:pos x="6" y="15"/>
                  </a:cxn>
                  <a:cxn ang="0">
                    <a:pos x="6" y="17"/>
                  </a:cxn>
                  <a:cxn ang="0">
                    <a:pos x="8" y="17"/>
                  </a:cxn>
                  <a:cxn ang="0">
                    <a:pos x="8" y="18"/>
                  </a:cxn>
                  <a:cxn ang="0">
                    <a:pos x="8" y="19"/>
                  </a:cxn>
                  <a:cxn ang="0">
                    <a:pos x="9" y="20"/>
                  </a:cxn>
                  <a:cxn ang="0">
                    <a:pos x="9" y="21"/>
                  </a:cxn>
                  <a:cxn ang="0">
                    <a:pos x="9" y="23"/>
                  </a:cxn>
                  <a:cxn ang="0">
                    <a:pos x="11" y="23"/>
                  </a:cxn>
                  <a:cxn ang="0">
                    <a:pos x="11" y="24"/>
                  </a:cxn>
                  <a:cxn ang="0">
                    <a:pos x="11" y="26"/>
                  </a:cxn>
                  <a:cxn ang="0">
                    <a:pos x="11" y="27"/>
                  </a:cxn>
                  <a:cxn ang="0">
                    <a:pos x="13" y="28"/>
                  </a:cxn>
                  <a:cxn ang="0">
                    <a:pos x="13" y="30"/>
                  </a:cxn>
                  <a:cxn ang="0">
                    <a:pos x="13" y="31"/>
                  </a:cxn>
                  <a:cxn ang="0">
                    <a:pos x="20" y="35"/>
                  </a:cxn>
                  <a:cxn ang="0">
                    <a:pos x="13" y="31"/>
                  </a:cxn>
                  <a:cxn ang="0">
                    <a:pos x="15" y="35"/>
                  </a:cxn>
                  <a:cxn ang="0">
                    <a:pos x="20" y="35"/>
                  </a:cxn>
                  <a:cxn ang="0">
                    <a:pos x="20" y="26"/>
                  </a:cxn>
                </a:cxnLst>
                <a:rect l="0" t="0" r="r" b="b"/>
                <a:pathLst>
                  <a:path w="28" h="36">
                    <a:moveTo>
                      <a:pt x="20" y="26"/>
                    </a:moveTo>
                    <a:lnTo>
                      <a:pt x="27" y="30"/>
                    </a:lnTo>
                    <a:lnTo>
                      <a:pt x="27" y="28"/>
                    </a:lnTo>
                    <a:lnTo>
                      <a:pt x="27" y="27"/>
                    </a:lnTo>
                    <a:lnTo>
                      <a:pt x="25" y="26"/>
                    </a:lnTo>
                    <a:lnTo>
                      <a:pt x="25" y="24"/>
                    </a:lnTo>
                    <a:lnTo>
                      <a:pt x="25" y="23"/>
                    </a:lnTo>
                    <a:lnTo>
                      <a:pt x="25" y="21"/>
                    </a:lnTo>
                    <a:lnTo>
                      <a:pt x="24" y="21"/>
                    </a:lnTo>
                    <a:lnTo>
                      <a:pt x="24" y="20"/>
                    </a:lnTo>
                    <a:lnTo>
                      <a:pt x="24" y="19"/>
                    </a:lnTo>
                    <a:lnTo>
                      <a:pt x="24" y="18"/>
                    </a:lnTo>
                    <a:lnTo>
                      <a:pt x="21" y="18"/>
                    </a:lnTo>
                    <a:lnTo>
                      <a:pt x="21" y="17"/>
                    </a:lnTo>
                    <a:lnTo>
                      <a:pt x="21" y="15"/>
                    </a:lnTo>
                    <a:lnTo>
                      <a:pt x="20" y="15"/>
                    </a:lnTo>
                    <a:lnTo>
                      <a:pt x="20" y="14"/>
                    </a:lnTo>
                    <a:lnTo>
                      <a:pt x="20" y="12"/>
                    </a:lnTo>
                    <a:lnTo>
                      <a:pt x="20" y="11"/>
                    </a:lnTo>
                    <a:lnTo>
                      <a:pt x="18" y="11"/>
                    </a:lnTo>
                    <a:lnTo>
                      <a:pt x="18" y="10"/>
                    </a:lnTo>
                    <a:lnTo>
                      <a:pt x="18" y="8"/>
                    </a:lnTo>
                    <a:lnTo>
                      <a:pt x="16" y="8"/>
                    </a:lnTo>
                    <a:lnTo>
                      <a:pt x="16" y="7"/>
                    </a:lnTo>
                    <a:lnTo>
                      <a:pt x="16" y="6"/>
                    </a:lnTo>
                    <a:lnTo>
                      <a:pt x="15" y="6"/>
                    </a:lnTo>
                    <a:lnTo>
                      <a:pt x="15" y="4"/>
                    </a:lnTo>
                    <a:lnTo>
                      <a:pt x="13" y="3"/>
                    </a:lnTo>
                    <a:lnTo>
                      <a:pt x="13" y="2"/>
                    </a:lnTo>
                    <a:lnTo>
                      <a:pt x="11" y="1"/>
                    </a:lnTo>
                    <a:lnTo>
                      <a:pt x="9" y="0"/>
                    </a:lnTo>
                    <a:lnTo>
                      <a:pt x="0" y="4"/>
                    </a:lnTo>
                    <a:lnTo>
                      <a:pt x="0" y="6"/>
                    </a:lnTo>
                    <a:lnTo>
                      <a:pt x="1" y="7"/>
                    </a:lnTo>
                    <a:lnTo>
                      <a:pt x="1" y="8"/>
                    </a:lnTo>
                    <a:lnTo>
                      <a:pt x="3" y="8"/>
                    </a:lnTo>
                    <a:lnTo>
                      <a:pt x="3" y="10"/>
                    </a:lnTo>
                    <a:lnTo>
                      <a:pt x="4" y="11"/>
                    </a:lnTo>
                    <a:lnTo>
                      <a:pt x="4" y="12"/>
                    </a:lnTo>
                    <a:lnTo>
                      <a:pt x="4" y="14"/>
                    </a:lnTo>
                    <a:lnTo>
                      <a:pt x="6" y="14"/>
                    </a:lnTo>
                    <a:lnTo>
                      <a:pt x="6" y="15"/>
                    </a:lnTo>
                    <a:lnTo>
                      <a:pt x="6" y="17"/>
                    </a:lnTo>
                    <a:lnTo>
                      <a:pt x="8" y="17"/>
                    </a:lnTo>
                    <a:lnTo>
                      <a:pt x="8" y="18"/>
                    </a:lnTo>
                    <a:lnTo>
                      <a:pt x="8" y="19"/>
                    </a:lnTo>
                    <a:lnTo>
                      <a:pt x="9" y="20"/>
                    </a:lnTo>
                    <a:lnTo>
                      <a:pt x="9" y="21"/>
                    </a:lnTo>
                    <a:lnTo>
                      <a:pt x="9" y="23"/>
                    </a:lnTo>
                    <a:lnTo>
                      <a:pt x="11" y="23"/>
                    </a:lnTo>
                    <a:lnTo>
                      <a:pt x="11" y="24"/>
                    </a:lnTo>
                    <a:lnTo>
                      <a:pt x="11" y="26"/>
                    </a:lnTo>
                    <a:lnTo>
                      <a:pt x="11" y="27"/>
                    </a:lnTo>
                    <a:lnTo>
                      <a:pt x="13" y="28"/>
                    </a:lnTo>
                    <a:lnTo>
                      <a:pt x="13" y="30"/>
                    </a:lnTo>
                    <a:lnTo>
                      <a:pt x="13" y="31"/>
                    </a:lnTo>
                    <a:lnTo>
                      <a:pt x="20" y="35"/>
                    </a:lnTo>
                    <a:lnTo>
                      <a:pt x="13" y="31"/>
                    </a:lnTo>
                    <a:lnTo>
                      <a:pt x="15" y="35"/>
                    </a:lnTo>
                    <a:lnTo>
                      <a:pt x="20" y="35"/>
                    </a:lnTo>
                    <a:lnTo>
                      <a:pt x="20" y="2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57" name="Freeform 206"/>
              <p:cNvSpPr>
                <a:spLocks/>
              </p:cNvSpPr>
              <p:nvPr/>
            </p:nvSpPr>
            <p:spPr bwMode="auto">
              <a:xfrm>
                <a:off x="1981" y="908"/>
                <a:ext cx="19" cy="19"/>
              </a:xfrm>
              <a:custGeom>
                <a:avLst/>
                <a:gdLst/>
                <a:ahLst/>
                <a:cxnLst>
                  <a:cxn ang="0">
                    <a:pos x="18" y="0"/>
                  </a:cxn>
                  <a:cxn ang="0">
                    <a:pos x="0" y="2"/>
                  </a:cxn>
                  <a:cxn ang="0">
                    <a:pos x="0" y="18"/>
                  </a:cxn>
                  <a:cxn ang="0">
                    <a:pos x="18" y="18"/>
                  </a:cxn>
                  <a:cxn ang="0">
                    <a:pos x="18" y="0"/>
                  </a:cxn>
                </a:cxnLst>
                <a:rect l="0" t="0" r="r" b="b"/>
                <a:pathLst>
                  <a:path w="19" h="19">
                    <a:moveTo>
                      <a:pt x="18" y="0"/>
                    </a:moveTo>
                    <a:lnTo>
                      <a:pt x="0" y="2"/>
                    </a:lnTo>
                    <a:lnTo>
                      <a:pt x="0" y="18"/>
                    </a:lnTo>
                    <a:lnTo>
                      <a:pt x="18" y="18"/>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58" name="Freeform 207"/>
              <p:cNvSpPr>
                <a:spLocks/>
              </p:cNvSpPr>
              <p:nvPr/>
            </p:nvSpPr>
            <p:spPr bwMode="auto">
              <a:xfrm>
                <a:off x="1996" y="906"/>
                <a:ext cx="19" cy="19"/>
              </a:xfrm>
              <a:custGeom>
                <a:avLst/>
                <a:gdLst/>
                <a:ahLst/>
                <a:cxnLst>
                  <a:cxn ang="0">
                    <a:pos x="18" y="15"/>
                  </a:cxn>
                  <a:cxn ang="0">
                    <a:pos x="18" y="13"/>
                  </a:cxn>
                  <a:cxn ang="0">
                    <a:pos x="18" y="10"/>
                  </a:cxn>
                  <a:cxn ang="0">
                    <a:pos x="18" y="9"/>
                  </a:cxn>
                  <a:cxn ang="0">
                    <a:pos x="16" y="9"/>
                  </a:cxn>
                  <a:cxn ang="0">
                    <a:pos x="16" y="6"/>
                  </a:cxn>
                  <a:cxn ang="0">
                    <a:pos x="12" y="6"/>
                  </a:cxn>
                  <a:cxn ang="0">
                    <a:pos x="12" y="4"/>
                  </a:cxn>
                  <a:cxn ang="0">
                    <a:pos x="11" y="4"/>
                  </a:cxn>
                  <a:cxn ang="0">
                    <a:pos x="11" y="2"/>
                  </a:cxn>
                  <a:cxn ang="0">
                    <a:pos x="8" y="2"/>
                  </a:cxn>
                  <a:cxn ang="0">
                    <a:pos x="6" y="2"/>
                  </a:cxn>
                  <a:cxn ang="0">
                    <a:pos x="4" y="2"/>
                  </a:cxn>
                  <a:cxn ang="0">
                    <a:pos x="4" y="0"/>
                  </a:cxn>
                  <a:cxn ang="0">
                    <a:pos x="1" y="0"/>
                  </a:cxn>
                  <a:cxn ang="0">
                    <a:pos x="1" y="18"/>
                  </a:cxn>
                  <a:cxn ang="0">
                    <a:pos x="0" y="18"/>
                  </a:cxn>
                  <a:cxn ang="0">
                    <a:pos x="0" y="15"/>
                  </a:cxn>
                  <a:cxn ang="0">
                    <a:pos x="18" y="15"/>
                  </a:cxn>
                </a:cxnLst>
                <a:rect l="0" t="0" r="r" b="b"/>
                <a:pathLst>
                  <a:path w="19" h="19">
                    <a:moveTo>
                      <a:pt x="18" y="15"/>
                    </a:moveTo>
                    <a:lnTo>
                      <a:pt x="18" y="13"/>
                    </a:lnTo>
                    <a:lnTo>
                      <a:pt x="18" y="10"/>
                    </a:lnTo>
                    <a:lnTo>
                      <a:pt x="18" y="9"/>
                    </a:lnTo>
                    <a:lnTo>
                      <a:pt x="16" y="9"/>
                    </a:lnTo>
                    <a:lnTo>
                      <a:pt x="16" y="6"/>
                    </a:lnTo>
                    <a:lnTo>
                      <a:pt x="12" y="6"/>
                    </a:lnTo>
                    <a:lnTo>
                      <a:pt x="12" y="4"/>
                    </a:lnTo>
                    <a:lnTo>
                      <a:pt x="11" y="4"/>
                    </a:lnTo>
                    <a:lnTo>
                      <a:pt x="11" y="2"/>
                    </a:lnTo>
                    <a:lnTo>
                      <a:pt x="8" y="2"/>
                    </a:lnTo>
                    <a:lnTo>
                      <a:pt x="6" y="2"/>
                    </a:lnTo>
                    <a:lnTo>
                      <a:pt x="4" y="2"/>
                    </a:lnTo>
                    <a:lnTo>
                      <a:pt x="4" y="0"/>
                    </a:lnTo>
                    <a:lnTo>
                      <a:pt x="1" y="0"/>
                    </a:lnTo>
                    <a:lnTo>
                      <a:pt x="1" y="18"/>
                    </a:lnTo>
                    <a:lnTo>
                      <a:pt x="0" y="18"/>
                    </a:lnTo>
                    <a:lnTo>
                      <a:pt x="0" y="15"/>
                    </a:lnTo>
                    <a:lnTo>
                      <a:pt x="18"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59" name="Freeform 208"/>
              <p:cNvSpPr>
                <a:spLocks/>
              </p:cNvSpPr>
              <p:nvPr/>
            </p:nvSpPr>
            <p:spPr bwMode="auto">
              <a:xfrm>
                <a:off x="1996" y="921"/>
                <a:ext cx="19" cy="26"/>
              </a:xfrm>
              <a:custGeom>
                <a:avLst/>
                <a:gdLst/>
                <a:ahLst/>
                <a:cxnLst>
                  <a:cxn ang="0">
                    <a:pos x="18" y="25"/>
                  </a:cxn>
                  <a:cxn ang="0">
                    <a:pos x="18" y="0"/>
                  </a:cxn>
                  <a:cxn ang="0">
                    <a:pos x="0" y="0"/>
                  </a:cxn>
                  <a:cxn ang="0">
                    <a:pos x="0" y="25"/>
                  </a:cxn>
                  <a:cxn ang="0">
                    <a:pos x="18" y="25"/>
                  </a:cxn>
                </a:cxnLst>
                <a:rect l="0" t="0" r="r" b="b"/>
                <a:pathLst>
                  <a:path w="19" h="26">
                    <a:moveTo>
                      <a:pt x="18" y="25"/>
                    </a:moveTo>
                    <a:lnTo>
                      <a:pt x="18" y="0"/>
                    </a:lnTo>
                    <a:lnTo>
                      <a:pt x="0" y="0"/>
                    </a:lnTo>
                    <a:lnTo>
                      <a:pt x="0" y="25"/>
                    </a:lnTo>
                    <a:lnTo>
                      <a:pt x="18" y="2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60" name="Freeform 209"/>
              <p:cNvSpPr>
                <a:spLocks/>
              </p:cNvSpPr>
              <p:nvPr/>
            </p:nvSpPr>
            <p:spPr bwMode="auto">
              <a:xfrm>
                <a:off x="1996" y="942"/>
                <a:ext cx="19" cy="19"/>
              </a:xfrm>
              <a:custGeom>
                <a:avLst/>
                <a:gdLst/>
                <a:ahLst/>
                <a:cxnLst>
                  <a:cxn ang="0">
                    <a:pos x="1" y="18"/>
                  </a:cxn>
                  <a:cxn ang="0">
                    <a:pos x="4" y="18"/>
                  </a:cxn>
                  <a:cxn ang="0">
                    <a:pos x="6" y="18"/>
                  </a:cxn>
                  <a:cxn ang="0">
                    <a:pos x="6" y="15"/>
                  </a:cxn>
                  <a:cxn ang="0">
                    <a:pos x="8" y="15"/>
                  </a:cxn>
                  <a:cxn ang="0">
                    <a:pos x="11" y="15"/>
                  </a:cxn>
                  <a:cxn ang="0">
                    <a:pos x="11" y="13"/>
                  </a:cxn>
                  <a:cxn ang="0">
                    <a:pos x="12" y="13"/>
                  </a:cxn>
                  <a:cxn ang="0">
                    <a:pos x="12" y="11"/>
                  </a:cxn>
                  <a:cxn ang="0">
                    <a:pos x="16" y="11"/>
                  </a:cxn>
                  <a:cxn ang="0">
                    <a:pos x="16" y="8"/>
                  </a:cxn>
                  <a:cxn ang="0">
                    <a:pos x="18" y="8"/>
                  </a:cxn>
                  <a:cxn ang="0">
                    <a:pos x="18" y="6"/>
                  </a:cxn>
                  <a:cxn ang="0">
                    <a:pos x="18" y="3"/>
                  </a:cxn>
                  <a:cxn ang="0">
                    <a:pos x="18" y="2"/>
                  </a:cxn>
                  <a:cxn ang="0">
                    <a:pos x="0" y="2"/>
                  </a:cxn>
                  <a:cxn ang="0">
                    <a:pos x="0" y="0"/>
                  </a:cxn>
                  <a:cxn ang="0">
                    <a:pos x="1" y="0"/>
                  </a:cxn>
                  <a:cxn ang="0">
                    <a:pos x="1" y="18"/>
                  </a:cxn>
                </a:cxnLst>
                <a:rect l="0" t="0" r="r" b="b"/>
                <a:pathLst>
                  <a:path w="19" h="19">
                    <a:moveTo>
                      <a:pt x="1" y="18"/>
                    </a:moveTo>
                    <a:lnTo>
                      <a:pt x="4" y="18"/>
                    </a:lnTo>
                    <a:lnTo>
                      <a:pt x="6" y="18"/>
                    </a:lnTo>
                    <a:lnTo>
                      <a:pt x="6" y="15"/>
                    </a:lnTo>
                    <a:lnTo>
                      <a:pt x="8" y="15"/>
                    </a:lnTo>
                    <a:lnTo>
                      <a:pt x="11" y="15"/>
                    </a:lnTo>
                    <a:lnTo>
                      <a:pt x="11" y="13"/>
                    </a:lnTo>
                    <a:lnTo>
                      <a:pt x="12" y="13"/>
                    </a:lnTo>
                    <a:lnTo>
                      <a:pt x="12" y="11"/>
                    </a:lnTo>
                    <a:lnTo>
                      <a:pt x="16" y="11"/>
                    </a:lnTo>
                    <a:lnTo>
                      <a:pt x="16" y="8"/>
                    </a:lnTo>
                    <a:lnTo>
                      <a:pt x="18" y="8"/>
                    </a:lnTo>
                    <a:lnTo>
                      <a:pt x="18" y="6"/>
                    </a:lnTo>
                    <a:lnTo>
                      <a:pt x="18" y="3"/>
                    </a:lnTo>
                    <a:lnTo>
                      <a:pt x="18" y="2"/>
                    </a:lnTo>
                    <a:lnTo>
                      <a:pt x="0" y="2"/>
                    </a:lnTo>
                    <a:lnTo>
                      <a:pt x="0" y="0"/>
                    </a:lnTo>
                    <a:lnTo>
                      <a:pt x="1" y="0"/>
                    </a:lnTo>
                    <a:lnTo>
                      <a:pt x="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61" name="Freeform 210"/>
              <p:cNvSpPr>
                <a:spLocks/>
              </p:cNvSpPr>
              <p:nvPr/>
            </p:nvSpPr>
            <p:spPr bwMode="auto">
              <a:xfrm>
                <a:off x="1973" y="942"/>
                <a:ext cx="25" cy="19"/>
              </a:xfrm>
              <a:custGeom>
                <a:avLst/>
                <a:gdLst/>
                <a:ahLst/>
                <a:cxnLst>
                  <a:cxn ang="0">
                    <a:pos x="14" y="11"/>
                  </a:cxn>
                  <a:cxn ang="0">
                    <a:pos x="6" y="18"/>
                  </a:cxn>
                  <a:cxn ang="0">
                    <a:pos x="24" y="18"/>
                  </a:cxn>
                  <a:cxn ang="0">
                    <a:pos x="24" y="0"/>
                  </a:cxn>
                  <a:cxn ang="0">
                    <a:pos x="6" y="0"/>
                  </a:cxn>
                  <a:cxn ang="0">
                    <a:pos x="0" y="6"/>
                  </a:cxn>
                  <a:cxn ang="0">
                    <a:pos x="6" y="0"/>
                  </a:cxn>
                  <a:cxn ang="0">
                    <a:pos x="1" y="0"/>
                  </a:cxn>
                  <a:cxn ang="0">
                    <a:pos x="0" y="6"/>
                  </a:cxn>
                  <a:cxn ang="0">
                    <a:pos x="14" y="11"/>
                  </a:cxn>
                </a:cxnLst>
                <a:rect l="0" t="0" r="r" b="b"/>
                <a:pathLst>
                  <a:path w="25" h="19">
                    <a:moveTo>
                      <a:pt x="14" y="11"/>
                    </a:moveTo>
                    <a:lnTo>
                      <a:pt x="6" y="18"/>
                    </a:lnTo>
                    <a:lnTo>
                      <a:pt x="24" y="18"/>
                    </a:lnTo>
                    <a:lnTo>
                      <a:pt x="24" y="0"/>
                    </a:lnTo>
                    <a:lnTo>
                      <a:pt x="6" y="0"/>
                    </a:lnTo>
                    <a:lnTo>
                      <a:pt x="0" y="6"/>
                    </a:lnTo>
                    <a:lnTo>
                      <a:pt x="6" y="0"/>
                    </a:lnTo>
                    <a:lnTo>
                      <a:pt x="1" y="0"/>
                    </a:lnTo>
                    <a:lnTo>
                      <a:pt x="0" y="6"/>
                    </a:lnTo>
                    <a:lnTo>
                      <a:pt x="14"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62" name="Freeform 211"/>
              <p:cNvSpPr>
                <a:spLocks/>
              </p:cNvSpPr>
              <p:nvPr/>
            </p:nvSpPr>
            <p:spPr bwMode="auto">
              <a:xfrm>
                <a:off x="1956" y="950"/>
                <a:ext cx="32" cy="35"/>
              </a:xfrm>
              <a:custGeom>
                <a:avLst/>
                <a:gdLst/>
                <a:ahLst/>
                <a:cxnLst>
                  <a:cxn ang="0">
                    <a:pos x="13" y="25"/>
                  </a:cxn>
                  <a:cxn ang="0">
                    <a:pos x="13" y="33"/>
                  </a:cxn>
                  <a:cxn ang="0">
                    <a:pos x="16" y="33"/>
                  </a:cxn>
                  <a:cxn ang="0">
                    <a:pos x="16" y="31"/>
                  </a:cxn>
                  <a:cxn ang="0">
                    <a:pos x="16" y="30"/>
                  </a:cxn>
                  <a:cxn ang="0">
                    <a:pos x="16" y="28"/>
                  </a:cxn>
                  <a:cxn ang="0">
                    <a:pos x="18" y="27"/>
                  </a:cxn>
                  <a:cxn ang="0">
                    <a:pos x="20" y="25"/>
                  </a:cxn>
                  <a:cxn ang="0">
                    <a:pos x="20" y="24"/>
                  </a:cxn>
                  <a:cxn ang="0">
                    <a:pos x="22" y="23"/>
                  </a:cxn>
                  <a:cxn ang="0">
                    <a:pos x="22" y="21"/>
                  </a:cxn>
                  <a:cxn ang="0">
                    <a:pos x="24" y="20"/>
                  </a:cxn>
                  <a:cxn ang="0">
                    <a:pos x="24" y="18"/>
                  </a:cxn>
                  <a:cxn ang="0">
                    <a:pos x="24" y="17"/>
                  </a:cxn>
                  <a:cxn ang="0">
                    <a:pos x="25" y="17"/>
                  </a:cxn>
                  <a:cxn ang="0">
                    <a:pos x="25" y="16"/>
                  </a:cxn>
                  <a:cxn ang="0">
                    <a:pos x="25" y="15"/>
                  </a:cxn>
                  <a:cxn ang="0">
                    <a:pos x="27" y="13"/>
                  </a:cxn>
                  <a:cxn ang="0">
                    <a:pos x="27" y="12"/>
                  </a:cxn>
                  <a:cxn ang="0">
                    <a:pos x="27" y="11"/>
                  </a:cxn>
                  <a:cxn ang="0">
                    <a:pos x="29" y="9"/>
                  </a:cxn>
                  <a:cxn ang="0">
                    <a:pos x="29" y="8"/>
                  </a:cxn>
                  <a:cxn ang="0">
                    <a:pos x="29" y="7"/>
                  </a:cxn>
                  <a:cxn ang="0">
                    <a:pos x="29" y="5"/>
                  </a:cxn>
                  <a:cxn ang="0">
                    <a:pos x="31" y="4"/>
                  </a:cxn>
                  <a:cxn ang="0">
                    <a:pos x="31" y="2"/>
                  </a:cxn>
                  <a:cxn ang="0">
                    <a:pos x="16" y="0"/>
                  </a:cxn>
                  <a:cxn ang="0">
                    <a:pos x="16" y="1"/>
                  </a:cxn>
                  <a:cxn ang="0">
                    <a:pos x="16" y="2"/>
                  </a:cxn>
                  <a:cxn ang="0">
                    <a:pos x="16" y="4"/>
                  </a:cxn>
                  <a:cxn ang="0">
                    <a:pos x="16" y="4"/>
                  </a:cxn>
                  <a:cxn ang="0">
                    <a:pos x="16" y="5"/>
                  </a:cxn>
                  <a:cxn ang="0">
                    <a:pos x="16" y="7"/>
                  </a:cxn>
                  <a:cxn ang="0">
                    <a:pos x="16" y="8"/>
                  </a:cxn>
                  <a:cxn ang="0">
                    <a:pos x="13" y="9"/>
                  </a:cxn>
                  <a:cxn ang="0">
                    <a:pos x="13" y="11"/>
                  </a:cxn>
                  <a:cxn ang="0">
                    <a:pos x="12" y="12"/>
                  </a:cxn>
                  <a:cxn ang="0">
                    <a:pos x="12" y="13"/>
                  </a:cxn>
                  <a:cxn ang="0">
                    <a:pos x="12" y="15"/>
                  </a:cxn>
                  <a:cxn ang="0">
                    <a:pos x="10" y="16"/>
                  </a:cxn>
                  <a:cxn ang="0">
                    <a:pos x="10" y="17"/>
                  </a:cxn>
                  <a:cxn ang="0">
                    <a:pos x="8" y="18"/>
                  </a:cxn>
                  <a:cxn ang="0">
                    <a:pos x="8" y="20"/>
                  </a:cxn>
                  <a:cxn ang="0">
                    <a:pos x="7" y="21"/>
                  </a:cxn>
                  <a:cxn ang="0">
                    <a:pos x="7" y="23"/>
                  </a:cxn>
                  <a:cxn ang="0">
                    <a:pos x="4" y="24"/>
                  </a:cxn>
                  <a:cxn ang="0">
                    <a:pos x="4" y="25"/>
                  </a:cxn>
                  <a:cxn ang="0">
                    <a:pos x="3" y="25"/>
                  </a:cxn>
                  <a:cxn ang="0">
                    <a:pos x="3" y="27"/>
                  </a:cxn>
                  <a:cxn ang="0">
                    <a:pos x="3" y="34"/>
                  </a:cxn>
                  <a:cxn ang="0">
                    <a:pos x="3" y="27"/>
                  </a:cxn>
                  <a:cxn ang="0">
                    <a:pos x="0" y="31"/>
                  </a:cxn>
                  <a:cxn ang="0">
                    <a:pos x="3" y="34"/>
                  </a:cxn>
                  <a:cxn ang="0">
                    <a:pos x="13" y="25"/>
                  </a:cxn>
                </a:cxnLst>
                <a:rect l="0" t="0" r="r" b="b"/>
                <a:pathLst>
                  <a:path w="32" h="35">
                    <a:moveTo>
                      <a:pt x="13" y="25"/>
                    </a:moveTo>
                    <a:lnTo>
                      <a:pt x="13" y="33"/>
                    </a:lnTo>
                    <a:lnTo>
                      <a:pt x="16" y="33"/>
                    </a:lnTo>
                    <a:lnTo>
                      <a:pt x="16" y="31"/>
                    </a:lnTo>
                    <a:lnTo>
                      <a:pt x="16" y="30"/>
                    </a:lnTo>
                    <a:lnTo>
                      <a:pt x="16" y="28"/>
                    </a:lnTo>
                    <a:lnTo>
                      <a:pt x="18" y="27"/>
                    </a:lnTo>
                    <a:lnTo>
                      <a:pt x="20" y="25"/>
                    </a:lnTo>
                    <a:lnTo>
                      <a:pt x="20" y="24"/>
                    </a:lnTo>
                    <a:lnTo>
                      <a:pt x="22" y="23"/>
                    </a:lnTo>
                    <a:lnTo>
                      <a:pt x="22" y="21"/>
                    </a:lnTo>
                    <a:lnTo>
                      <a:pt x="24" y="20"/>
                    </a:lnTo>
                    <a:lnTo>
                      <a:pt x="24" y="18"/>
                    </a:lnTo>
                    <a:lnTo>
                      <a:pt x="24" y="17"/>
                    </a:lnTo>
                    <a:lnTo>
                      <a:pt x="25" y="17"/>
                    </a:lnTo>
                    <a:lnTo>
                      <a:pt x="25" y="16"/>
                    </a:lnTo>
                    <a:lnTo>
                      <a:pt x="25" y="15"/>
                    </a:lnTo>
                    <a:lnTo>
                      <a:pt x="27" y="13"/>
                    </a:lnTo>
                    <a:lnTo>
                      <a:pt x="27" y="12"/>
                    </a:lnTo>
                    <a:lnTo>
                      <a:pt x="27" y="11"/>
                    </a:lnTo>
                    <a:lnTo>
                      <a:pt x="29" y="9"/>
                    </a:lnTo>
                    <a:lnTo>
                      <a:pt x="29" y="8"/>
                    </a:lnTo>
                    <a:lnTo>
                      <a:pt x="29" y="7"/>
                    </a:lnTo>
                    <a:lnTo>
                      <a:pt x="29" y="5"/>
                    </a:lnTo>
                    <a:lnTo>
                      <a:pt x="31" y="4"/>
                    </a:lnTo>
                    <a:lnTo>
                      <a:pt x="31" y="2"/>
                    </a:lnTo>
                    <a:lnTo>
                      <a:pt x="16" y="0"/>
                    </a:lnTo>
                    <a:lnTo>
                      <a:pt x="16" y="1"/>
                    </a:lnTo>
                    <a:lnTo>
                      <a:pt x="16" y="2"/>
                    </a:lnTo>
                    <a:lnTo>
                      <a:pt x="16" y="4"/>
                    </a:lnTo>
                    <a:lnTo>
                      <a:pt x="16" y="4"/>
                    </a:lnTo>
                    <a:lnTo>
                      <a:pt x="16" y="5"/>
                    </a:lnTo>
                    <a:lnTo>
                      <a:pt x="16" y="7"/>
                    </a:lnTo>
                    <a:lnTo>
                      <a:pt x="16" y="8"/>
                    </a:lnTo>
                    <a:lnTo>
                      <a:pt x="13" y="9"/>
                    </a:lnTo>
                    <a:lnTo>
                      <a:pt x="13" y="11"/>
                    </a:lnTo>
                    <a:lnTo>
                      <a:pt x="12" y="12"/>
                    </a:lnTo>
                    <a:lnTo>
                      <a:pt x="12" y="13"/>
                    </a:lnTo>
                    <a:lnTo>
                      <a:pt x="12" y="15"/>
                    </a:lnTo>
                    <a:lnTo>
                      <a:pt x="10" y="16"/>
                    </a:lnTo>
                    <a:lnTo>
                      <a:pt x="10" y="17"/>
                    </a:lnTo>
                    <a:lnTo>
                      <a:pt x="8" y="18"/>
                    </a:lnTo>
                    <a:lnTo>
                      <a:pt x="8" y="20"/>
                    </a:lnTo>
                    <a:lnTo>
                      <a:pt x="7" y="21"/>
                    </a:lnTo>
                    <a:lnTo>
                      <a:pt x="7" y="23"/>
                    </a:lnTo>
                    <a:lnTo>
                      <a:pt x="4" y="24"/>
                    </a:lnTo>
                    <a:lnTo>
                      <a:pt x="4" y="25"/>
                    </a:lnTo>
                    <a:lnTo>
                      <a:pt x="3" y="25"/>
                    </a:lnTo>
                    <a:lnTo>
                      <a:pt x="3" y="27"/>
                    </a:lnTo>
                    <a:lnTo>
                      <a:pt x="3" y="34"/>
                    </a:lnTo>
                    <a:lnTo>
                      <a:pt x="3" y="27"/>
                    </a:lnTo>
                    <a:lnTo>
                      <a:pt x="0" y="31"/>
                    </a:lnTo>
                    <a:lnTo>
                      <a:pt x="3" y="34"/>
                    </a:lnTo>
                    <a:lnTo>
                      <a:pt x="13" y="2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63" name="Freeform 212"/>
              <p:cNvSpPr>
                <a:spLocks/>
              </p:cNvSpPr>
              <p:nvPr/>
            </p:nvSpPr>
            <p:spPr bwMode="auto">
              <a:xfrm>
                <a:off x="1960" y="976"/>
                <a:ext cx="23" cy="19"/>
              </a:xfrm>
              <a:custGeom>
                <a:avLst/>
                <a:gdLst/>
                <a:ahLst/>
                <a:cxnLst>
                  <a:cxn ang="0">
                    <a:pos x="22" y="11"/>
                  </a:cxn>
                  <a:cxn ang="0">
                    <a:pos x="22" y="9"/>
                  </a:cxn>
                  <a:cxn ang="0">
                    <a:pos x="9" y="0"/>
                  </a:cxn>
                  <a:cxn ang="0">
                    <a:pos x="0" y="8"/>
                  </a:cxn>
                  <a:cxn ang="0">
                    <a:pos x="13" y="18"/>
                  </a:cxn>
                  <a:cxn ang="0">
                    <a:pos x="12" y="18"/>
                  </a:cxn>
                  <a:cxn ang="0">
                    <a:pos x="22" y="11"/>
                  </a:cxn>
                </a:cxnLst>
                <a:rect l="0" t="0" r="r" b="b"/>
                <a:pathLst>
                  <a:path w="23" h="19">
                    <a:moveTo>
                      <a:pt x="22" y="11"/>
                    </a:moveTo>
                    <a:lnTo>
                      <a:pt x="22" y="9"/>
                    </a:lnTo>
                    <a:lnTo>
                      <a:pt x="9" y="0"/>
                    </a:lnTo>
                    <a:lnTo>
                      <a:pt x="0" y="8"/>
                    </a:lnTo>
                    <a:lnTo>
                      <a:pt x="13" y="18"/>
                    </a:lnTo>
                    <a:lnTo>
                      <a:pt x="12" y="18"/>
                    </a:lnTo>
                    <a:lnTo>
                      <a:pt x="22"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64" name="Freeform 213"/>
              <p:cNvSpPr>
                <a:spLocks/>
              </p:cNvSpPr>
              <p:nvPr/>
            </p:nvSpPr>
            <p:spPr bwMode="auto">
              <a:xfrm>
                <a:off x="1972" y="989"/>
                <a:ext cx="19" cy="19"/>
              </a:xfrm>
              <a:custGeom>
                <a:avLst/>
                <a:gdLst/>
                <a:ahLst/>
                <a:cxnLst>
                  <a:cxn ang="0">
                    <a:pos x="12" y="18"/>
                  </a:cxn>
                  <a:cxn ang="0">
                    <a:pos x="16" y="18"/>
                  </a:cxn>
                  <a:cxn ang="0">
                    <a:pos x="16" y="15"/>
                  </a:cxn>
                  <a:cxn ang="0">
                    <a:pos x="18" y="13"/>
                  </a:cxn>
                  <a:cxn ang="0">
                    <a:pos x="18" y="11"/>
                  </a:cxn>
                  <a:cxn ang="0">
                    <a:pos x="18" y="9"/>
                  </a:cxn>
                  <a:cxn ang="0">
                    <a:pos x="18" y="7"/>
                  </a:cxn>
                  <a:cxn ang="0">
                    <a:pos x="18" y="5"/>
                  </a:cxn>
                  <a:cxn ang="0">
                    <a:pos x="18" y="3"/>
                  </a:cxn>
                  <a:cxn ang="0">
                    <a:pos x="16" y="1"/>
                  </a:cxn>
                  <a:cxn ang="0">
                    <a:pos x="16" y="0"/>
                  </a:cxn>
                  <a:cxn ang="0">
                    <a:pos x="12" y="0"/>
                  </a:cxn>
                  <a:cxn ang="0">
                    <a:pos x="0" y="9"/>
                  </a:cxn>
                  <a:cxn ang="0">
                    <a:pos x="0" y="7"/>
                  </a:cxn>
                  <a:cxn ang="0">
                    <a:pos x="1" y="7"/>
                  </a:cxn>
                  <a:cxn ang="0">
                    <a:pos x="12" y="18"/>
                  </a:cxn>
                </a:cxnLst>
                <a:rect l="0" t="0" r="r" b="b"/>
                <a:pathLst>
                  <a:path w="19" h="19">
                    <a:moveTo>
                      <a:pt x="12" y="18"/>
                    </a:moveTo>
                    <a:lnTo>
                      <a:pt x="16" y="18"/>
                    </a:lnTo>
                    <a:lnTo>
                      <a:pt x="16" y="15"/>
                    </a:lnTo>
                    <a:lnTo>
                      <a:pt x="18" y="13"/>
                    </a:lnTo>
                    <a:lnTo>
                      <a:pt x="18" y="11"/>
                    </a:lnTo>
                    <a:lnTo>
                      <a:pt x="18" y="9"/>
                    </a:lnTo>
                    <a:lnTo>
                      <a:pt x="18" y="7"/>
                    </a:lnTo>
                    <a:lnTo>
                      <a:pt x="18" y="5"/>
                    </a:lnTo>
                    <a:lnTo>
                      <a:pt x="18" y="3"/>
                    </a:lnTo>
                    <a:lnTo>
                      <a:pt x="16" y="1"/>
                    </a:lnTo>
                    <a:lnTo>
                      <a:pt x="16" y="0"/>
                    </a:lnTo>
                    <a:lnTo>
                      <a:pt x="12" y="0"/>
                    </a:lnTo>
                    <a:lnTo>
                      <a:pt x="0" y="9"/>
                    </a:lnTo>
                    <a:lnTo>
                      <a:pt x="0" y="7"/>
                    </a:lnTo>
                    <a:lnTo>
                      <a:pt x="1"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65" name="Freeform 214"/>
              <p:cNvSpPr>
                <a:spLocks/>
              </p:cNvSpPr>
              <p:nvPr/>
            </p:nvSpPr>
            <p:spPr bwMode="auto">
              <a:xfrm>
                <a:off x="1951" y="994"/>
                <a:ext cx="32" cy="27"/>
              </a:xfrm>
              <a:custGeom>
                <a:avLst/>
                <a:gdLst/>
                <a:ahLst/>
                <a:cxnLst>
                  <a:cxn ang="0">
                    <a:pos x="10" y="26"/>
                  </a:cxn>
                  <a:cxn ang="0">
                    <a:pos x="31" y="7"/>
                  </a:cxn>
                  <a:cxn ang="0">
                    <a:pos x="23" y="0"/>
                  </a:cxn>
                  <a:cxn ang="0">
                    <a:pos x="0" y="18"/>
                  </a:cxn>
                  <a:cxn ang="0">
                    <a:pos x="10" y="26"/>
                  </a:cxn>
                </a:cxnLst>
                <a:rect l="0" t="0" r="r" b="b"/>
                <a:pathLst>
                  <a:path w="32" h="27">
                    <a:moveTo>
                      <a:pt x="10" y="26"/>
                    </a:moveTo>
                    <a:lnTo>
                      <a:pt x="31" y="7"/>
                    </a:lnTo>
                    <a:lnTo>
                      <a:pt x="23" y="0"/>
                    </a:lnTo>
                    <a:lnTo>
                      <a:pt x="0" y="18"/>
                    </a:lnTo>
                    <a:lnTo>
                      <a:pt x="10" y="2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66" name="Freeform 215"/>
              <p:cNvSpPr>
                <a:spLocks/>
              </p:cNvSpPr>
              <p:nvPr/>
            </p:nvSpPr>
            <p:spPr bwMode="auto">
              <a:xfrm>
                <a:off x="1943" y="1012"/>
                <a:ext cx="19" cy="19"/>
              </a:xfrm>
              <a:custGeom>
                <a:avLst/>
                <a:gdLst/>
                <a:ahLst/>
                <a:cxnLst>
                  <a:cxn ang="0">
                    <a:pos x="0" y="12"/>
                  </a:cxn>
                  <a:cxn ang="0">
                    <a:pos x="0" y="16"/>
                  </a:cxn>
                  <a:cxn ang="0">
                    <a:pos x="1" y="16"/>
                  </a:cxn>
                  <a:cxn ang="0">
                    <a:pos x="2" y="16"/>
                  </a:cxn>
                  <a:cxn ang="0">
                    <a:pos x="2" y="18"/>
                  </a:cxn>
                  <a:cxn ang="0">
                    <a:pos x="4" y="18"/>
                  </a:cxn>
                  <a:cxn ang="0">
                    <a:pos x="7" y="18"/>
                  </a:cxn>
                  <a:cxn ang="0">
                    <a:pos x="9" y="18"/>
                  </a:cxn>
                  <a:cxn ang="0">
                    <a:pos x="10" y="18"/>
                  </a:cxn>
                  <a:cxn ang="0">
                    <a:pos x="12" y="18"/>
                  </a:cxn>
                  <a:cxn ang="0">
                    <a:pos x="12" y="16"/>
                  </a:cxn>
                  <a:cxn ang="0">
                    <a:pos x="14" y="16"/>
                  </a:cxn>
                  <a:cxn ang="0">
                    <a:pos x="16" y="16"/>
                  </a:cxn>
                  <a:cxn ang="0">
                    <a:pos x="16" y="12"/>
                  </a:cxn>
                  <a:cxn ang="0">
                    <a:pos x="18" y="12"/>
                  </a:cxn>
                  <a:cxn ang="0">
                    <a:pos x="7" y="0"/>
                  </a:cxn>
                  <a:cxn ang="0">
                    <a:pos x="9" y="0"/>
                  </a:cxn>
                  <a:cxn ang="0">
                    <a:pos x="0" y="12"/>
                  </a:cxn>
                </a:cxnLst>
                <a:rect l="0" t="0" r="r" b="b"/>
                <a:pathLst>
                  <a:path w="19" h="19">
                    <a:moveTo>
                      <a:pt x="0" y="12"/>
                    </a:moveTo>
                    <a:lnTo>
                      <a:pt x="0" y="16"/>
                    </a:lnTo>
                    <a:lnTo>
                      <a:pt x="1" y="16"/>
                    </a:lnTo>
                    <a:lnTo>
                      <a:pt x="2" y="16"/>
                    </a:lnTo>
                    <a:lnTo>
                      <a:pt x="2" y="18"/>
                    </a:lnTo>
                    <a:lnTo>
                      <a:pt x="4" y="18"/>
                    </a:lnTo>
                    <a:lnTo>
                      <a:pt x="7" y="18"/>
                    </a:lnTo>
                    <a:lnTo>
                      <a:pt x="9" y="18"/>
                    </a:lnTo>
                    <a:lnTo>
                      <a:pt x="10" y="18"/>
                    </a:lnTo>
                    <a:lnTo>
                      <a:pt x="12" y="18"/>
                    </a:lnTo>
                    <a:lnTo>
                      <a:pt x="12" y="16"/>
                    </a:lnTo>
                    <a:lnTo>
                      <a:pt x="14" y="16"/>
                    </a:lnTo>
                    <a:lnTo>
                      <a:pt x="16" y="16"/>
                    </a:lnTo>
                    <a:lnTo>
                      <a:pt x="16" y="12"/>
                    </a:lnTo>
                    <a:lnTo>
                      <a:pt x="18" y="12"/>
                    </a:lnTo>
                    <a:lnTo>
                      <a:pt x="7"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67" name="Freeform 216"/>
              <p:cNvSpPr>
                <a:spLocks/>
              </p:cNvSpPr>
              <p:nvPr/>
            </p:nvSpPr>
            <p:spPr bwMode="auto">
              <a:xfrm>
                <a:off x="1929" y="1000"/>
                <a:ext cx="24" cy="21"/>
              </a:xfrm>
              <a:custGeom>
                <a:avLst/>
                <a:gdLst/>
                <a:ahLst/>
                <a:cxnLst>
                  <a:cxn ang="0">
                    <a:pos x="8" y="11"/>
                  </a:cxn>
                  <a:cxn ang="0">
                    <a:pos x="0" y="11"/>
                  </a:cxn>
                  <a:cxn ang="0">
                    <a:pos x="14" y="20"/>
                  </a:cxn>
                  <a:cxn ang="0">
                    <a:pos x="23" y="12"/>
                  </a:cxn>
                  <a:cxn ang="0">
                    <a:pos x="10" y="2"/>
                  </a:cxn>
                  <a:cxn ang="0">
                    <a:pos x="2" y="2"/>
                  </a:cxn>
                  <a:cxn ang="0">
                    <a:pos x="10" y="2"/>
                  </a:cxn>
                  <a:cxn ang="0">
                    <a:pos x="7" y="0"/>
                  </a:cxn>
                  <a:cxn ang="0">
                    <a:pos x="2" y="2"/>
                  </a:cxn>
                  <a:cxn ang="0">
                    <a:pos x="8" y="11"/>
                  </a:cxn>
                </a:cxnLst>
                <a:rect l="0" t="0" r="r" b="b"/>
                <a:pathLst>
                  <a:path w="24" h="21">
                    <a:moveTo>
                      <a:pt x="8" y="11"/>
                    </a:moveTo>
                    <a:lnTo>
                      <a:pt x="0" y="11"/>
                    </a:lnTo>
                    <a:lnTo>
                      <a:pt x="14" y="20"/>
                    </a:lnTo>
                    <a:lnTo>
                      <a:pt x="23" y="12"/>
                    </a:lnTo>
                    <a:lnTo>
                      <a:pt x="10" y="2"/>
                    </a:lnTo>
                    <a:lnTo>
                      <a:pt x="2" y="2"/>
                    </a:lnTo>
                    <a:lnTo>
                      <a:pt x="10" y="2"/>
                    </a:lnTo>
                    <a:lnTo>
                      <a:pt x="7" y="0"/>
                    </a:lnTo>
                    <a:lnTo>
                      <a:pt x="2" y="2"/>
                    </a:lnTo>
                    <a:lnTo>
                      <a:pt x="8"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68" name="Freeform 217"/>
              <p:cNvSpPr>
                <a:spLocks/>
              </p:cNvSpPr>
              <p:nvPr/>
            </p:nvSpPr>
            <p:spPr bwMode="auto">
              <a:xfrm>
                <a:off x="1893" y="1003"/>
                <a:ext cx="45" cy="23"/>
              </a:xfrm>
              <a:custGeom>
                <a:avLst/>
                <a:gdLst/>
                <a:ahLst/>
                <a:cxnLst>
                  <a:cxn ang="0">
                    <a:pos x="12" y="16"/>
                  </a:cxn>
                  <a:cxn ang="0">
                    <a:pos x="7" y="22"/>
                  </a:cxn>
                  <a:cxn ang="0">
                    <a:pos x="9" y="20"/>
                  </a:cxn>
                  <a:cxn ang="0">
                    <a:pos x="10" y="20"/>
                  </a:cxn>
                  <a:cxn ang="0">
                    <a:pos x="12" y="20"/>
                  </a:cxn>
                  <a:cxn ang="0">
                    <a:pos x="14" y="20"/>
                  </a:cxn>
                  <a:cxn ang="0">
                    <a:pos x="16" y="19"/>
                  </a:cxn>
                  <a:cxn ang="0">
                    <a:pos x="17" y="19"/>
                  </a:cxn>
                  <a:cxn ang="0">
                    <a:pos x="19" y="19"/>
                  </a:cxn>
                  <a:cxn ang="0">
                    <a:pos x="21" y="17"/>
                  </a:cxn>
                  <a:cxn ang="0">
                    <a:pos x="22" y="17"/>
                  </a:cxn>
                  <a:cxn ang="0">
                    <a:pos x="24" y="17"/>
                  </a:cxn>
                  <a:cxn ang="0">
                    <a:pos x="26" y="16"/>
                  </a:cxn>
                  <a:cxn ang="0">
                    <a:pos x="27" y="16"/>
                  </a:cxn>
                  <a:cxn ang="0">
                    <a:pos x="28" y="15"/>
                  </a:cxn>
                  <a:cxn ang="0">
                    <a:pos x="31" y="15"/>
                  </a:cxn>
                  <a:cxn ang="0">
                    <a:pos x="32" y="13"/>
                  </a:cxn>
                  <a:cxn ang="0">
                    <a:pos x="34" y="13"/>
                  </a:cxn>
                  <a:cxn ang="0">
                    <a:pos x="36" y="12"/>
                  </a:cxn>
                  <a:cxn ang="0">
                    <a:pos x="37" y="12"/>
                  </a:cxn>
                  <a:cxn ang="0">
                    <a:pos x="39" y="12"/>
                  </a:cxn>
                  <a:cxn ang="0">
                    <a:pos x="39" y="10"/>
                  </a:cxn>
                  <a:cxn ang="0">
                    <a:pos x="40" y="10"/>
                  </a:cxn>
                  <a:cxn ang="0">
                    <a:pos x="43" y="10"/>
                  </a:cxn>
                  <a:cxn ang="0">
                    <a:pos x="43" y="9"/>
                  </a:cxn>
                  <a:cxn ang="0">
                    <a:pos x="44" y="9"/>
                  </a:cxn>
                  <a:cxn ang="0">
                    <a:pos x="44" y="8"/>
                  </a:cxn>
                  <a:cxn ang="0">
                    <a:pos x="37" y="0"/>
                  </a:cxn>
                  <a:cxn ang="0">
                    <a:pos x="36" y="0"/>
                  </a:cxn>
                  <a:cxn ang="0">
                    <a:pos x="34" y="1"/>
                  </a:cxn>
                  <a:cxn ang="0">
                    <a:pos x="32" y="1"/>
                  </a:cxn>
                  <a:cxn ang="0">
                    <a:pos x="32" y="2"/>
                  </a:cxn>
                  <a:cxn ang="0">
                    <a:pos x="31" y="2"/>
                  </a:cxn>
                  <a:cxn ang="0">
                    <a:pos x="28" y="2"/>
                  </a:cxn>
                  <a:cxn ang="0">
                    <a:pos x="28" y="4"/>
                  </a:cxn>
                  <a:cxn ang="0">
                    <a:pos x="27" y="4"/>
                  </a:cxn>
                  <a:cxn ang="0">
                    <a:pos x="26" y="5"/>
                  </a:cxn>
                  <a:cxn ang="0">
                    <a:pos x="24" y="5"/>
                  </a:cxn>
                  <a:cxn ang="0">
                    <a:pos x="22" y="5"/>
                  </a:cxn>
                  <a:cxn ang="0">
                    <a:pos x="22" y="6"/>
                  </a:cxn>
                  <a:cxn ang="0">
                    <a:pos x="21" y="6"/>
                  </a:cxn>
                  <a:cxn ang="0">
                    <a:pos x="19" y="6"/>
                  </a:cxn>
                  <a:cxn ang="0">
                    <a:pos x="19" y="8"/>
                  </a:cxn>
                  <a:cxn ang="0">
                    <a:pos x="17" y="8"/>
                  </a:cxn>
                  <a:cxn ang="0">
                    <a:pos x="16" y="8"/>
                  </a:cxn>
                  <a:cxn ang="0">
                    <a:pos x="14" y="8"/>
                  </a:cxn>
                  <a:cxn ang="0">
                    <a:pos x="12" y="9"/>
                  </a:cxn>
                  <a:cxn ang="0">
                    <a:pos x="10" y="9"/>
                  </a:cxn>
                  <a:cxn ang="0">
                    <a:pos x="9" y="9"/>
                  </a:cxn>
                  <a:cxn ang="0">
                    <a:pos x="7" y="10"/>
                  </a:cxn>
                  <a:cxn ang="0">
                    <a:pos x="5" y="10"/>
                  </a:cxn>
                  <a:cxn ang="0">
                    <a:pos x="4" y="10"/>
                  </a:cxn>
                  <a:cxn ang="0">
                    <a:pos x="0" y="16"/>
                  </a:cxn>
                  <a:cxn ang="0">
                    <a:pos x="4" y="10"/>
                  </a:cxn>
                  <a:cxn ang="0">
                    <a:pos x="0" y="12"/>
                  </a:cxn>
                  <a:cxn ang="0">
                    <a:pos x="0" y="16"/>
                  </a:cxn>
                  <a:cxn ang="0">
                    <a:pos x="12" y="16"/>
                  </a:cxn>
                </a:cxnLst>
                <a:rect l="0" t="0" r="r" b="b"/>
                <a:pathLst>
                  <a:path w="45" h="23">
                    <a:moveTo>
                      <a:pt x="12" y="16"/>
                    </a:moveTo>
                    <a:lnTo>
                      <a:pt x="7" y="22"/>
                    </a:lnTo>
                    <a:lnTo>
                      <a:pt x="9" y="20"/>
                    </a:lnTo>
                    <a:lnTo>
                      <a:pt x="10" y="20"/>
                    </a:lnTo>
                    <a:lnTo>
                      <a:pt x="12" y="20"/>
                    </a:lnTo>
                    <a:lnTo>
                      <a:pt x="14" y="20"/>
                    </a:lnTo>
                    <a:lnTo>
                      <a:pt x="16" y="19"/>
                    </a:lnTo>
                    <a:lnTo>
                      <a:pt x="17" y="19"/>
                    </a:lnTo>
                    <a:lnTo>
                      <a:pt x="19" y="19"/>
                    </a:lnTo>
                    <a:lnTo>
                      <a:pt x="21" y="17"/>
                    </a:lnTo>
                    <a:lnTo>
                      <a:pt x="22" y="17"/>
                    </a:lnTo>
                    <a:lnTo>
                      <a:pt x="24" y="17"/>
                    </a:lnTo>
                    <a:lnTo>
                      <a:pt x="26" y="16"/>
                    </a:lnTo>
                    <a:lnTo>
                      <a:pt x="27" y="16"/>
                    </a:lnTo>
                    <a:lnTo>
                      <a:pt x="28" y="15"/>
                    </a:lnTo>
                    <a:lnTo>
                      <a:pt x="31" y="15"/>
                    </a:lnTo>
                    <a:lnTo>
                      <a:pt x="32" y="13"/>
                    </a:lnTo>
                    <a:lnTo>
                      <a:pt x="34" y="13"/>
                    </a:lnTo>
                    <a:lnTo>
                      <a:pt x="36" y="12"/>
                    </a:lnTo>
                    <a:lnTo>
                      <a:pt x="37" y="12"/>
                    </a:lnTo>
                    <a:lnTo>
                      <a:pt x="39" y="12"/>
                    </a:lnTo>
                    <a:lnTo>
                      <a:pt x="39" y="10"/>
                    </a:lnTo>
                    <a:lnTo>
                      <a:pt x="40" y="10"/>
                    </a:lnTo>
                    <a:lnTo>
                      <a:pt x="43" y="10"/>
                    </a:lnTo>
                    <a:lnTo>
                      <a:pt x="43" y="9"/>
                    </a:lnTo>
                    <a:lnTo>
                      <a:pt x="44" y="9"/>
                    </a:lnTo>
                    <a:lnTo>
                      <a:pt x="44" y="8"/>
                    </a:lnTo>
                    <a:lnTo>
                      <a:pt x="37" y="0"/>
                    </a:lnTo>
                    <a:lnTo>
                      <a:pt x="36" y="0"/>
                    </a:lnTo>
                    <a:lnTo>
                      <a:pt x="34" y="1"/>
                    </a:lnTo>
                    <a:lnTo>
                      <a:pt x="32" y="1"/>
                    </a:lnTo>
                    <a:lnTo>
                      <a:pt x="32" y="2"/>
                    </a:lnTo>
                    <a:lnTo>
                      <a:pt x="31" y="2"/>
                    </a:lnTo>
                    <a:lnTo>
                      <a:pt x="28" y="2"/>
                    </a:lnTo>
                    <a:lnTo>
                      <a:pt x="28" y="4"/>
                    </a:lnTo>
                    <a:lnTo>
                      <a:pt x="27" y="4"/>
                    </a:lnTo>
                    <a:lnTo>
                      <a:pt x="26" y="5"/>
                    </a:lnTo>
                    <a:lnTo>
                      <a:pt x="24" y="5"/>
                    </a:lnTo>
                    <a:lnTo>
                      <a:pt x="22" y="5"/>
                    </a:lnTo>
                    <a:lnTo>
                      <a:pt x="22" y="6"/>
                    </a:lnTo>
                    <a:lnTo>
                      <a:pt x="21" y="6"/>
                    </a:lnTo>
                    <a:lnTo>
                      <a:pt x="19" y="6"/>
                    </a:lnTo>
                    <a:lnTo>
                      <a:pt x="19" y="8"/>
                    </a:lnTo>
                    <a:lnTo>
                      <a:pt x="17" y="8"/>
                    </a:lnTo>
                    <a:lnTo>
                      <a:pt x="16" y="8"/>
                    </a:lnTo>
                    <a:lnTo>
                      <a:pt x="14" y="8"/>
                    </a:lnTo>
                    <a:lnTo>
                      <a:pt x="12" y="9"/>
                    </a:lnTo>
                    <a:lnTo>
                      <a:pt x="10" y="9"/>
                    </a:lnTo>
                    <a:lnTo>
                      <a:pt x="9" y="9"/>
                    </a:lnTo>
                    <a:lnTo>
                      <a:pt x="7" y="10"/>
                    </a:lnTo>
                    <a:lnTo>
                      <a:pt x="5" y="10"/>
                    </a:lnTo>
                    <a:lnTo>
                      <a:pt x="4" y="10"/>
                    </a:lnTo>
                    <a:lnTo>
                      <a:pt x="0" y="16"/>
                    </a:lnTo>
                    <a:lnTo>
                      <a:pt x="4" y="10"/>
                    </a:lnTo>
                    <a:lnTo>
                      <a:pt x="0" y="12"/>
                    </a:lnTo>
                    <a:lnTo>
                      <a:pt x="0" y="16"/>
                    </a:lnTo>
                    <a:lnTo>
                      <a:pt x="12"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69" name="Freeform 218"/>
              <p:cNvSpPr>
                <a:spLocks/>
              </p:cNvSpPr>
              <p:nvPr/>
            </p:nvSpPr>
            <p:spPr bwMode="auto">
              <a:xfrm>
                <a:off x="1893" y="1021"/>
                <a:ext cx="19" cy="19"/>
              </a:xfrm>
              <a:custGeom>
                <a:avLst/>
                <a:gdLst/>
                <a:ahLst/>
                <a:cxnLst>
                  <a:cxn ang="0">
                    <a:pos x="18" y="18"/>
                  </a:cxn>
                  <a:cxn ang="0">
                    <a:pos x="18" y="0"/>
                  </a:cxn>
                  <a:cxn ang="0">
                    <a:pos x="0" y="0"/>
                  </a:cxn>
                  <a:cxn ang="0">
                    <a:pos x="0" y="18"/>
                  </a:cxn>
                  <a:cxn ang="0">
                    <a:pos x="18" y="18"/>
                  </a:cxn>
                </a:cxnLst>
                <a:rect l="0" t="0" r="r" b="b"/>
                <a:pathLst>
                  <a:path w="19" h="19">
                    <a:moveTo>
                      <a:pt x="18" y="18"/>
                    </a:moveTo>
                    <a:lnTo>
                      <a:pt x="18" y="0"/>
                    </a:lnTo>
                    <a:lnTo>
                      <a:pt x="0" y="0"/>
                    </a:lnTo>
                    <a:lnTo>
                      <a:pt x="0" y="18"/>
                    </a:lnTo>
                    <a:lnTo>
                      <a:pt x="18"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70" name="Freeform 219"/>
              <p:cNvSpPr>
                <a:spLocks/>
              </p:cNvSpPr>
              <p:nvPr/>
            </p:nvSpPr>
            <p:spPr bwMode="auto">
              <a:xfrm>
                <a:off x="1893" y="1038"/>
                <a:ext cx="19" cy="18"/>
              </a:xfrm>
              <a:custGeom>
                <a:avLst/>
                <a:gdLst/>
                <a:ahLst/>
                <a:cxnLst>
                  <a:cxn ang="0">
                    <a:pos x="1" y="17"/>
                  </a:cxn>
                  <a:cxn ang="0">
                    <a:pos x="4" y="17"/>
                  </a:cxn>
                  <a:cxn ang="0">
                    <a:pos x="6" y="17"/>
                  </a:cxn>
                  <a:cxn ang="0">
                    <a:pos x="8" y="15"/>
                  </a:cxn>
                  <a:cxn ang="0">
                    <a:pos x="11" y="15"/>
                  </a:cxn>
                  <a:cxn ang="0">
                    <a:pos x="11" y="12"/>
                  </a:cxn>
                  <a:cxn ang="0">
                    <a:pos x="12" y="12"/>
                  </a:cxn>
                  <a:cxn ang="0">
                    <a:pos x="12" y="10"/>
                  </a:cxn>
                  <a:cxn ang="0">
                    <a:pos x="16" y="10"/>
                  </a:cxn>
                  <a:cxn ang="0">
                    <a:pos x="16" y="9"/>
                  </a:cxn>
                  <a:cxn ang="0">
                    <a:pos x="16" y="6"/>
                  </a:cxn>
                  <a:cxn ang="0">
                    <a:pos x="18" y="6"/>
                  </a:cxn>
                  <a:cxn ang="0">
                    <a:pos x="18" y="4"/>
                  </a:cxn>
                  <a:cxn ang="0">
                    <a:pos x="18" y="1"/>
                  </a:cxn>
                  <a:cxn ang="0">
                    <a:pos x="0" y="1"/>
                  </a:cxn>
                  <a:cxn ang="0">
                    <a:pos x="0" y="0"/>
                  </a:cxn>
                  <a:cxn ang="0">
                    <a:pos x="1" y="0"/>
                  </a:cxn>
                  <a:cxn ang="0">
                    <a:pos x="1" y="17"/>
                  </a:cxn>
                </a:cxnLst>
                <a:rect l="0" t="0" r="r" b="b"/>
                <a:pathLst>
                  <a:path w="19" h="18">
                    <a:moveTo>
                      <a:pt x="1" y="17"/>
                    </a:moveTo>
                    <a:lnTo>
                      <a:pt x="4" y="17"/>
                    </a:lnTo>
                    <a:lnTo>
                      <a:pt x="6" y="17"/>
                    </a:lnTo>
                    <a:lnTo>
                      <a:pt x="8" y="15"/>
                    </a:lnTo>
                    <a:lnTo>
                      <a:pt x="11" y="15"/>
                    </a:lnTo>
                    <a:lnTo>
                      <a:pt x="11" y="12"/>
                    </a:lnTo>
                    <a:lnTo>
                      <a:pt x="12" y="12"/>
                    </a:lnTo>
                    <a:lnTo>
                      <a:pt x="12" y="10"/>
                    </a:lnTo>
                    <a:lnTo>
                      <a:pt x="16" y="10"/>
                    </a:lnTo>
                    <a:lnTo>
                      <a:pt x="16" y="9"/>
                    </a:lnTo>
                    <a:lnTo>
                      <a:pt x="16" y="6"/>
                    </a:lnTo>
                    <a:lnTo>
                      <a:pt x="18" y="6"/>
                    </a:lnTo>
                    <a:lnTo>
                      <a:pt x="18" y="4"/>
                    </a:lnTo>
                    <a:lnTo>
                      <a:pt x="18" y="1"/>
                    </a:lnTo>
                    <a:lnTo>
                      <a:pt x="0" y="1"/>
                    </a:lnTo>
                    <a:lnTo>
                      <a:pt x="0" y="0"/>
                    </a:lnTo>
                    <a:lnTo>
                      <a:pt x="1" y="0"/>
                    </a:lnTo>
                    <a:lnTo>
                      <a:pt x="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71" name="Freeform 220"/>
              <p:cNvSpPr>
                <a:spLocks/>
              </p:cNvSpPr>
              <p:nvPr/>
            </p:nvSpPr>
            <p:spPr bwMode="auto">
              <a:xfrm>
                <a:off x="1861" y="1038"/>
                <a:ext cx="33" cy="18"/>
              </a:xfrm>
              <a:custGeom>
                <a:avLst/>
                <a:gdLst/>
                <a:ahLst/>
                <a:cxnLst>
                  <a:cxn ang="0">
                    <a:pos x="0" y="17"/>
                  </a:cxn>
                  <a:cxn ang="0">
                    <a:pos x="32" y="17"/>
                  </a:cxn>
                  <a:cxn ang="0">
                    <a:pos x="32" y="0"/>
                  </a:cxn>
                  <a:cxn ang="0">
                    <a:pos x="0" y="0"/>
                  </a:cxn>
                  <a:cxn ang="0">
                    <a:pos x="0" y="17"/>
                  </a:cxn>
                </a:cxnLst>
                <a:rect l="0" t="0" r="r" b="b"/>
                <a:pathLst>
                  <a:path w="33" h="18">
                    <a:moveTo>
                      <a:pt x="0" y="17"/>
                    </a:moveTo>
                    <a:lnTo>
                      <a:pt x="32" y="17"/>
                    </a:lnTo>
                    <a:lnTo>
                      <a:pt x="32" y="0"/>
                    </a:lnTo>
                    <a:lnTo>
                      <a:pt x="0"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72" name="Freeform 221"/>
              <p:cNvSpPr>
                <a:spLocks/>
              </p:cNvSpPr>
              <p:nvPr/>
            </p:nvSpPr>
            <p:spPr bwMode="auto">
              <a:xfrm>
                <a:off x="1849" y="1038"/>
                <a:ext cx="19" cy="18"/>
              </a:xfrm>
              <a:custGeom>
                <a:avLst/>
                <a:gdLst/>
                <a:ahLst/>
                <a:cxnLst>
                  <a:cxn ang="0">
                    <a:pos x="0" y="1"/>
                  </a:cxn>
                  <a:cxn ang="0">
                    <a:pos x="0" y="4"/>
                  </a:cxn>
                  <a:cxn ang="0">
                    <a:pos x="0" y="6"/>
                  </a:cxn>
                  <a:cxn ang="0">
                    <a:pos x="0" y="9"/>
                  </a:cxn>
                  <a:cxn ang="0">
                    <a:pos x="1" y="9"/>
                  </a:cxn>
                  <a:cxn ang="0">
                    <a:pos x="1" y="10"/>
                  </a:cxn>
                  <a:cxn ang="0">
                    <a:pos x="4" y="12"/>
                  </a:cxn>
                  <a:cxn ang="0">
                    <a:pos x="6" y="15"/>
                  </a:cxn>
                  <a:cxn ang="0">
                    <a:pos x="9" y="15"/>
                  </a:cxn>
                  <a:cxn ang="0">
                    <a:pos x="9" y="17"/>
                  </a:cxn>
                  <a:cxn ang="0">
                    <a:pos x="10" y="17"/>
                  </a:cxn>
                  <a:cxn ang="0">
                    <a:pos x="12" y="17"/>
                  </a:cxn>
                  <a:cxn ang="0">
                    <a:pos x="15" y="17"/>
                  </a:cxn>
                  <a:cxn ang="0">
                    <a:pos x="15" y="0"/>
                  </a:cxn>
                  <a:cxn ang="0">
                    <a:pos x="18" y="0"/>
                  </a:cxn>
                  <a:cxn ang="0">
                    <a:pos x="18" y="1"/>
                  </a:cxn>
                  <a:cxn ang="0">
                    <a:pos x="0" y="1"/>
                  </a:cxn>
                </a:cxnLst>
                <a:rect l="0" t="0" r="r" b="b"/>
                <a:pathLst>
                  <a:path w="19" h="18">
                    <a:moveTo>
                      <a:pt x="0" y="1"/>
                    </a:moveTo>
                    <a:lnTo>
                      <a:pt x="0" y="4"/>
                    </a:lnTo>
                    <a:lnTo>
                      <a:pt x="0" y="6"/>
                    </a:lnTo>
                    <a:lnTo>
                      <a:pt x="0" y="9"/>
                    </a:lnTo>
                    <a:lnTo>
                      <a:pt x="1" y="9"/>
                    </a:lnTo>
                    <a:lnTo>
                      <a:pt x="1" y="10"/>
                    </a:lnTo>
                    <a:lnTo>
                      <a:pt x="4" y="12"/>
                    </a:lnTo>
                    <a:lnTo>
                      <a:pt x="6" y="15"/>
                    </a:lnTo>
                    <a:lnTo>
                      <a:pt x="9" y="15"/>
                    </a:lnTo>
                    <a:lnTo>
                      <a:pt x="9" y="17"/>
                    </a:lnTo>
                    <a:lnTo>
                      <a:pt x="10" y="17"/>
                    </a:lnTo>
                    <a:lnTo>
                      <a:pt x="12" y="17"/>
                    </a:lnTo>
                    <a:lnTo>
                      <a:pt x="15" y="17"/>
                    </a:lnTo>
                    <a:lnTo>
                      <a:pt x="15" y="0"/>
                    </a:lnTo>
                    <a:lnTo>
                      <a:pt x="18" y="0"/>
                    </a:lnTo>
                    <a:lnTo>
                      <a:pt x="18" y="1"/>
                    </a:lnTo>
                    <a:lnTo>
                      <a:pt x="0" y="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73" name="Freeform 222"/>
              <p:cNvSpPr>
                <a:spLocks/>
              </p:cNvSpPr>
              <p:nvPr/>
            </p:nvSpPr>
            <p:spPr bwMode="auto">
              <a:xfrm>
                <a:off x="1849" y="1018"/>
                <a:ext cx="19" cy="20"/>
              </a:xfrm>
              <a:custGeom>
                <a:avLst/>
                <a:gdLst/>
                <a:ahLst/>
                <a:cxnLst>
                  <a:cxn ang="0">
                    <a:pos x="6" y="11"/>
                  </a:cxn>
                  <a:cxn ang="0">
                    <a:pos x="0" y="5"/>
                  </a:cxn>
                  <a:cxn ang="0">
                    <a:pos x="0" y="19"/>
                  </a:cxn>
                  <a:cxn ang="0">
                    <a:pos x="18" y="19"/>
                  </a:cxn>
                  <a:cxn ang="0">
                    <a:pos x="18" y="5"/>
                  </a:cxn>
                  <a:cxn ang="0">
                    <a:pos x="9" y="0"/>
                  </a:cxn>
                  <a:cxn ang="0">
                    <a:pos x="18" y="5"/>
                  </a:cxn>
                  <a:cxn ang="0">
                    <a:pos x="18" y="1"/>
                  </a:cxn>
                  <a:cxn ang="0">
                    <a:pos x="9" y="0"/>
                  </a:cxn>
                  <a:cxn ang="0">
                    <a:pos x="6" y="11"/>
                  </a:cxn>
                </a:cxnLst>
                <a:rect l="0" t="0" r="r" b="b"/>
                <a:pathLst>
                  <a:path w="19" h="20">
                    <a:moveTo>
                      <a:pt x="6" y="11"/>
                    </a:moveTo>
                    <a:lnTo>
                      <a:pt x="0" y="5"/>
                    </a:lnTo>
                    <a:lnTo>
                      <a:pt x="0" y="19"/>
                    </a:lnTo>
                    <a:lnTo>
                      <a:pt x="18" y="19"/>
                    </a:lnTo>
                    <a:lnTo>
                      <a:pt x="18" y="5"/>
                    </a:lnTo>
                    <a:lnTo>
                      <a:pt x="9" y="0"/>
                    </a:lnTo>
                    <a:lnTo>
                      <a:pt x="18" y="5"/>
                    </a:lnTo>
                    <a:lnTo>
                      <a:pt x="18" y="1"/>
                    </a:lnTo>
                    <a:lnTo>
                      <a:pt x="9" y="0"/>
                    </a:lnTo>
                    <a:lnTo>
                      <a:pt x="6"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74" name="Freeform 223"/>
              <p:cNvSpPr>
                <a:spLocks/>
              </p:cNvSpPr>
              <p:nvPr/>
            </p:nvSpPr>
            <p:spPr bwMode="auto">
              <a:xfrm>
                <a:off x="1813" y="1005"/>
                <a:ext cx="44" cy="26"/>
              </a:xfrm>
              <a:custGeom>
                <a:avLst/>
                <a:gdLst/>
                <a:ahLst/>
                <a:cxnLst>
                  <a:cxn ang="0">
                    <a:pos x="10" y="11"/>
                  </a:cxn>
                  <a:cxn ang="0">
                    <a:pos x="1" y="11"/>
                  </a:cxn>
                  <a:cxn ang="0">
                    <a:pos x="3" y="12"/>
                  </a:cxn>
                  <a:cxn ang="0">
                    <a:pos x="4" y="14"/>
                  </a:cxn>
                  <a:cxn ang="0">
                    <a:pos x="7" y="14"/>
                  </a:cxn>
                  <a:cxn ang="0">
                    <a:pos x="8" y="15"/>
                  </a:cxn>
                  <a:cxn ang="0">
                    <a:pos x="10" y="15"/>
                  </a:cxn>
                  <a:cxn ang="0">
                    <a:pos x="12" y="16"/>
                  </a:cxn>
                  <a:cxn ang="0">
                    <a:pos x="14" y="16"/>
                  </a:cxn>
                  <a:cxn ang="0">
                    <a:pos x="15" y="18"/>
                  </a:cxn>
                  <a:cxn ang="0">
                    <a:pos x="16" y="18"/>
                  </a:cxn>
                  <a:cxn ang="0">
                    <a:pos x="19" y="18"/>
                  </a:cxn>
                  <a:cxn ang="0">
                    <a:pos x="19" y="19"/>
                  </a:cxn>
                  <a:cxn ang="0">
                    <a:pos x="20" y="19"/>
                  </a:cxn>
                  <a:cxn ang="0">
                    <a:pos x="22" y="19"/>
                  </a:cxn>
                  <a:cxn ang="0">
                    <a:pos x="22" y="20"/>
                  </a:cxn>
                  <a:cxn ang="0">
                    <a:pos x="24" y="20"/>
                  </a:cxn>
                  <a:cxn ang="0">
                    <a:pos x="26" y="20"/>
                  </a:cxn>
                  <a:cxn ang="0">
                    <a:pos x="28" y="20"/>
                  </a:cxn>
                  <a:cxn ang="0">
                    <a:pos x="28" y="22"/>
                  </a:cxn>
                  <a:cxn ang="0">
                    <a:pos x="28" y="22"/>
                  </a:cxn>
                  <a:cxn ang="0">
                    <a:pos x="30" y="22"/>
                  </a:cxn>
                  <a:cxn ang="0">
                    <a:pos x="32" y="22"/>
                  </a:cxn>
                  <a:cxn ang="0">
                    <a:pos x="32" y="23"/>
                  </a:cxn>
                  <a:cxn ang="0">
                    <a:pos x="34" y="23"/>
                  </a:cxn>
                  <a:cxn ang="0">
                    <a:pos x="36" y="23"/>
                  </a:cxn>
                  <a:cxn ang="0">
                    <a:pos x="38" y="23"/>
                  </a:cxn>
                  <a:cxn ang="0">
                    <a:pos x="39" y="25"/>
                  </a:cxn>
                  <a:cxn ang="0">
                    <a:pos x="41" y="25"/>
                  </a:cxn>
                  <a:cxn ang="0">
                    <a:pos x="43" y="14"/>
                  </a:cxn>
                  <a:cxn ang="0">
                    <a:pos x="41" y="14"/>
                  </a:cxn>
                  <a:cxn ang="0">
                    <a:pos x="39" y="14"/>
                  </a:cxn>
                  <a:cxn ang="0">
                    <a:pos x="39" y="12"/>
                  </a:cxn>
                  <a:cxn ang="0">
                    <a:pos x="38" y="12"/>
                  </a:cxn>
                  <a:cxn ang="0">
                    <a:pos x="36" y="12"/>
                  </a:cxn>
                  <a:cxn ang="0">
                    <a:pos x="34" y="12"/>
                  </a:cxn>
                  <a:cxn ang="0">
                    <a:pos x="32" y="11"/>
                  </a:cxn>
                  <a:cxn ang="0">
                    <a:pos x="30" y="11"/>
                  </a:cxn>
                  <a:cxn ang="0">
                    <a:pos x="28" y="11"/>
                  </a:cxn>
                  <a:cxn ang="0">
                    <a:pos x="28" y="9"/>
                  </a:cxn>
                  <a:cxn ang="0">
                    <a:pos x="26" y="9"/>
                  </a:cxn>
                  <a:cxn ang="0">
                    <a:pos x="24" y="8"/>
                  </a:cxn>
                  <a:cxn ang="0">
                    <a:pos x="22" y="8"/>
                  </a:cxn>
                  <a:cxn ang="0">
                    <a:pos x="20" y="6"/>
                  </a:cxn>
                  <a:cxn ang="0">
                    <a:pos x="19" y="6"/>
                  </a:cxn>
                  <a:cxn ang="0">
                    <a:pos x="16" y="5"/>
                  </a:cxn>
                  <a:cxn ang="0">
                    <a:pos x="15" y="5"/>
                  </a:cxn>
                  <a:cxn ang="0">
                    <a:pos x="14" y="4"/>
                  </a:cxn>
                  <a:cxn ang="0">
                    <a:pos x="12" y="4"/>
                  </a:cxn>
                  <a:cxn ang="0">
                    <a:pos x="12" y="2"/>
                  </a:cxn>
                  <a:cxn ang="0">
                    <a:pos x="10" y="2"/>
                  </a:cxn>
                  <a:cxn ang="0">
                    <a:pos x="8" y="2"/>
                  </a:cxn>
                  <a:cxn ang="0">
                    <a:pos x="0" y="2"/>
                  </a:cxn>
                  <a:cxn ang="0">
                    <a:pos x="8" y="2"/>
                  </a:cxn>
                  <a:cxn ang="0">
                    <a:pos x="4" y="0"/>
                  </a:cxn>
                  <a:cxn ang="0">
                    <a:pos x="0" y="2"/>
                  </a:cxn>
                  <a:cxn ang="0">
                    <a:pos x="10" y="11"/>
                  </a:cxn>
                </a:cxnLst>
                <a:rect l="0" t="0" r="r" b="b"/>
                <a:pathLst>
                  <a:path w="44" h="26">
                    <a:moveTo>
                      <a:pt x="10" y="11"/>
                    </a:moveTo>
                    <a:lnTo>
                      <a:pt x="1" y="11"/>
                    </a:lnTo>
                    <a:lnTo>
                      <a:pt x="3" y="12"/>
                    </a:lnTo>
                    <a:lnTo>
                      <a:pt x="4" y="14"/>
                    </a:lnTo>
                    <a:lnTo>
                      <a:pt x="7" y="14"/>
                    </a:lnTo>
                    <a:lnTo>
                      <a:pt x="8" y="15"/>
                    </a:lnTo>
                    <a:lnTo>
                      <a:pt x="10" y="15"/>
                    </a:lnTo>
                    <a:lnTo>
                      <a:pt x="12" y="16"/>
                    </a:lnTo>
                    <a:lnTo>
                      <a:pt x="14" y="16"/>
                    </a:lnTo>
                    <a:lnTo>
                      <a:pt x="15" y="18"/>
                    </a:lnTo>
                    <a:lnTo>
                      <a:pt x="16" y="18"/>
                    </a:lnTo>
                    <a:lnTo>
                      <a:pt x="19" y="18"/>
                    </a:lnTo>
                    <a:lnTo>
                      <a:pt x="19" y="19"/>
                    </a:lnTo>
                    <a:lnTo>
                      <a:pt x="20" y="19"/>
                    </a:lnTo>
                    <a:lnTo>
                      <a:pt x="22" y="19"/>
                    </a:lnTo>
                    <a:lnTo>
                      <a:pt x="22" y="20"/>
                    </a:lnTo>
                    <a:lnTo>
                      <a:pt x="24" y="20"/>
                    </a:lnTo>
                    <a:lnTo>
                      <a:pt x="26" y="20"/>
                    </a:lnTo>
                    <a:lnTo>
                      <a:pt x="28" y="20"/>
                    </a:lnTo>
                    <a:lnTo>
                      <a:pt x="28" y="22"/>
                    </a:lnTo>
                    <a:lnTo>
                      <a:pt x="28" y="22"/>
                    </a:lnTo>
                    <a:lnTo>
                      <a:pt x="30" y="22"/>
                    </a:lnTo>
                    <a:lnTo>
                      <a:pt x="32" y="22"/>
                    </a:lnTo>
                    <a:lnTo>
                      <a:pt x="32" y="23"/>
                    </a:lnTo>
                    <a:lnTo>
                      <a:pt x="34" y="23"/>
                    </a:lnTo>
                    <a:lnTo>
                      <a:pt x="36" y="23"/>
                    </a:lnTo>
                    <a:lnTo>
                      <a:pt x="38" y="23"/>
                    </a:lnTo>
                    <a:lnTo>
                      <a:pt x="39" y="25"/>
                    </a:lnTo>
                    <a:lnTo>
                      <a:pt x="41" y="25"/>
                    </a:lnTo>
                    <a:lnTo>
                      <a:pt x="43" y="14"/>
                    </a:lnTo>
                    <a:lnTo>
                      <a:pt x="41" y="14"/>
                    </a:lnTo>
                    <a:lnTo>
                      <a:pt x="39" y="14"/>
                    </a:lnTo>
                    <a:lnTo>
                      <a:pt x="39" y="12"/>
                    </a:lnTo>
                    <a:lnTo>
                      <a:pt x="38" y="12"/>
                    </a:lnTo>
                    <a:lnTo>
                      <a:pt x="36" y="12"/>
                    </a:lnTo>
                    <a:lnTo>
                      <a:pt x="34" y="12"/>
                    </a:lnTo>
                    <a:lnTo>
                      <a:pt x="32" y="11"/>
                    </a:lnTo>
                    <a:lnTo>
                      <a:pt x="30" y="11"/>
                    </a:lnTo>
                    <a:lnTo>
                      <a:pt x="28" y="11"/>
                    </a:lnTo>
                    <a:lnTo>
                      <a:pt x="28" y="9"/>
                    </a:lnTo>
                    <a:lnTo>
                      <a:pt x="26" y="9"/>
                    </a:lnTo>
                    <a:lnTo>
                      <a:pt x="24" y="8"/>
                    </a:lnTo>
                    <a:lnTo>
                      <a:pt x="22" y="8"/>
                    </a:lnTo>
                    <a:lnTo>
                      <a:pt x="20" y="6"/>
                    </a:lnTo>
                    <a:lnTo>
                      <a:pt x="19" y="6"/>
                    </a:lnTo>
                    <a:lnTo>
                      <a:pt x="16" y="5"/>
                    </a:lnTo>
                    <a:lnTo>
                      <a:pt x="15" y="5"/>
                    </a:lnTo>
                    <a:lnTo>
                      <a:pt x="14" y="4"/>
                    </a:lnTo>
                    <a:lnTo>
                      <a:pt x="12" y="4"/>
                    </a:lnTo>
                    <a:lnTo>
                      <a:pt x="12" y="2"/>
                    </a:lnTo>
                    <a:lnTo>
                      <a:pt x="10" y="2"/>
                    </a:lnTo>
                    <a:lnTo>
                      <a:pt x="8" y="2"/>
                    </a:lnTo>
                    <a:lnTo>
                      <a:pt x="0" y="2"/>
                    </a:lnTo>
                    <a:lnTo>
                      <a:pt x="8" y="2"/>
                    </a:lnTo>
                    <a:lnTo>
                      <a:pt x="4" y="0"/>
                    </a:lnTo>
                    <a:lnTo>
                      <a:pt x="0" y="2"/>
                    </a:lnTo>
                    <a:lnTo>
                      <a:pt x="10"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75" name="Freeform 224"/>
              <p:cNvSpPr>
                <a:spLocks/>
              </p:cNvSpPr>
              <p:nvPr/>
            </p:nvSpPr>
            <p:spPr bwMode="auto">
              <a:xfrm>
                <a:off x="1800" y="1008"/>
                <a:ext cx="24" cy="18"/>
              </a:xfrm>
              <a:custGeom>
                <a:avLst/>
                <a:gdLst/>
                <a:ahLst/>
                <a:cxnLst>
                  <a:cxn ang="0">
                    <a:pos x="10" y="17"/>
                  </a:cxn>
                  <a:cxn ang="0">
                    <a:pos x="23" y="8"/>
                  </a:cxn>
                  <a:cxn ang="0">
                    <a:pos x="12" y="0"/>
                  </a:cxn>
                  <a:cxn ang="0">
                    <a:pos x="0" y="9"/>
                  </a:cxn>
                  <a:cxn ang="0">
                    <a:pos x="10" y="17"/>
                  </a:cxn>
                </a:cxnLst>
                <a:rect l="0" t="0" r="r" b="b"/>
                <a:pathLst>
                  <a:path w="24" h="18">
                    <a:moveTo>
                      <a:pt x="10" y="17"/>
                    </a:moveTo>
                    <a:lnTo>
                      <a:pt x="23" y="8"/>
                    </a:lnTo>
                    <a:lnTo>
                      <a:pt x="12" y="0"/>
                    </a:lnTo>
                    <a:lnTo>
                      <a:pt x="0" y="9"/>
                    </a:lnTo>
                    <a:lnTo>
                      <a:pt x="1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76" name="Freeform 225"/>
              <p:cNvSpPr>
                <a:spLocks/>
              </p:cNvSpPr>
              <p:nvPr/>
            </p:nvSpPr>
            <p:spPr bwMode="auto">
              <a:xfrm>
                <a:off x="1795" y="1017"/>
                <a:ext cx="19" cy="19"/>
              </a:xfrm>
              <a:custGeom>
                <a:avLst/>
                <a:gdLst/>
                <a:ahLst/>
                <a:cxnLst>
                  <a:cxn ang="0">
                    <a:pos x="0" y="12"/>
                  </a:cxn>
                  <a:cxn ang="0">
                    <a:pos x="1" y="12"/>
                  </a:cxn>
                  <a:cxn ang="0">
                    <a:pos x="1" y="16"/>
                  </a:cxn>
                  <a:cxn ang="0">
                    <a:pos x="2" y="16"/>
                  </a:cxn>
                  <a:cxn ang="0">
                    <a:pos x="5" y="18"/>
                  </a:cxn>
                  <a:cxn ang="0">
                    <a:pos x="6" y="18"/>
                  </a:cxn>
                  <a:cxn ang="0">
                    <a:pos x="8" y="18"/>
                  </a:cxn>
                  <a:cxn ang="0">
                    <a:pos x="10" y="18"/>
                  </a:cxn>
                  <a:cxn ang="0">
                    <a:pos x="11" y="18"/>
                  </a:cxn>
                  <a:cxn ang="0">
                    <a:pos x="13" y="18"/>
                  </a:cxn>
                  <a:cxn ang="0">
                    <a:pos x="13" y="16"/>
                  </a:cxn>
                  <a:cxn ang="0">
                    <a:pos x="16" y="16"/>
                  </a:cxn>
                  <a:cxn ang="0">
                    <a:pos x="18" y="12"/>
                  </a:cxn>
                  <a:cxn ang="0">
                    <a:pos x="6" y="0"/>
                  </a:cxn>
                  <a:cxn ang="0">
                    <a:pos x="8" y="0"/>
                  </a:cxn>
                  <a:cxn ang="0">
                    <a:pos x="10" y="0"/>
                  </a:cxn>
                  <a:cxn ang="0">
                    <a:pos x="0" y="12"/>
                  </a:cxn>
                </a:cxnLst>
                <a:rect l="0" t="0" r="r" b="b"/>
                <a:pathLst>
                  <a:path w="19" h="19">
                    <a:moveTo>
                      <a:pt x="0" y="12"/>
                    </a:moveTo>
                    <a:lnTo>
                      <a:pt x="1" y="12"/>
                    </a:lnTo>
                    <a:lnTo>
                      <a:pt x="1" y="16"/>
                    </a:lnTo>
                    <a:lnTo>
                      <a:pt x="2" y="16"/>
                    </a:lnTo>
                    <a:lnTo>
                      <a:pt x="5" y="18"/>
                    </a:lnTo>
                    <a:lnTo>
                      <a:pt x="6" y="18"/>
                    </a:lnTo>
                    <a:lnTo>
                      <a:pt x="8" y="18"/>
                    </a:lnTo>
                    <a:lnTo>
                      <a:pt x="10" y="18"/>
                    </a:lnTo>
                    <a:lnTo>
                      <a:pt x="11" y="18"/>
                    </a:lnTo>
                    <a:lnTo>
                      <a:pt x="13" y="18"/>
                    </a:lnTo>
                    <a:lnTo>
                      <a:pt x="13" y="16"/>
                    </a:lnTo>
                    <a:lnTo>
                      <a:pt x="16" y="16"/>
                    </a:lnTo>
                    <a:lnTo>
                      <a:pt x="18" y="12"/>
                    </a:lnTo>
                    <a:lnTo>
                      <a:pt x="6" y="0"/>
                    </a:lnTo>
                    <a:lnTo>
                      <a:pt x="8" y="0"/>
                    </a:lnTo>
                    <a:lnTo>
                      <a:pt x="10"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77" name="Freeform 226"/>
              <p:cNvSpPr>
                <a:spLocks/>
              </p:cNvSpPr>
              <p:nvPr/>
            </p:nvSpPr>
            <p:spPr bwMode="auto">
              <a:xfrm>
                <a:off x="1770" y="999"/>
                <a:ext cx="35" cy="27"/>
              </a:xfrm>
              <a:custGeom>
                <a:avLst/>
                <a:gdLst/>
                <a:ahLst/>
                <a:cxnLst>
                  <a:cxn ang="0">
                    <a:pos x="0" y="7"/>
                  </a:cxn>
                  <a:cxn ang="0">
                    <a:pos x="24" y="26"/>
                  </a:cxn>
                  <a:cxn ang="0">
                    <a:pos x="34" y="18"/>
                  </a:cxn>
                  <a:cxn ang="0">
                    <a:pos x="10" y="0"/>
                  </a:cxn>
                  <a:cxn ang="0">
                    <a:pos x="0" y="7"/>
                  </a:cxn>
                </a:cxnLst>
                <a:rect l="0" t="0" r="r" b="b"/>
                <a:pathLst>
                  <a:path w="35" h="27">
                    <a:moveTo>
                      <a:pt x="0" y="7"/>
                    </a:moveTo>
                    <a:lnTo>
                      <a:pt x="24" y="26"/>
                    </a:lnTo>
                    <a:lnTo>
                      <a:pt x="34" y="18"/>
                    </a:lnTo>
                    <a:lnTo>
                      <a:pt x="10" y="0"/>
                    </a:lnTo>
                    <a:lnTo>
                      <a:pt x="0"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78" name="Freeform 227"/>
              <p:cNvSpPr>
                <a:spLocks/>
              </p:cNvSpPr>
              <p:nvPr/>
            </p:nvSpPr>
            <p:spPr bwMode="auto">
              <a:xfrm>
                <a:off x="1767" y="994"/>
                <a:ext cx="21" cy="18"/>
              </a:xfrm>
              <a:custGeom>
                <a:avLst/>
                <a:gdLst/>
                <a:ahLst/>
                <a:cxnLst>
                  <a:cxn ang="0">
                    <a:pos x="5" y="0"/>
                  </a:cxn>
                  <a:cxn ang="0">
                    <a:pos x="5" y="1"/>
                  </a:cxn>
                  <a:cxn ang="0">
                    <a:pos x="2" y="3"/>
                  </a:cxn>
                  <a:cxn ang="0">
                    <a:pos x="2" y="5"/>
                  </a:cxn>
                  <a:cxn ang="0">
                    <a:pos x="2" y="6"/>
                  </a:cxn>
                  <a:cxn ang="0">
                    <a:pos x="0" y="6"/>
                  </a:cxn>
                  <a:cxn ang="0">
                    <a:pos x="0" y="8"/>
                  </a:cxn>
                  <a:cxn ang="0">
                    <a:pos x="0" y="10"/>
                  </a:cxn>
                  <a:cxn ang="0">
                    <a:pos x="0" y="11"/>
                  </a:cxn>
                  <a:cxn ang="0">
                    <a:pos x="2" y="11"/>
                  </a:cxn>
                  <a:cxn ang="0">
                    <a:pos x="2" y="13"/>
                  </a:cxn>
                  <a:cxn ang="0">
                    <a:pos x="2" y="15"/>
                  </a:cxn>
                  <a:cxn ang="0">
                    <a:pos x="5" y="15"/>
                  </a:cxn>
                  <a:cxn ang="0">
                    <a:pos x="5" y="17"/>
                  </a:cxn>
                  <a:cxn ang="0">
                    <a:pos x="20" y="8"/>
                  </a:cxn>
                  <a:cxn ang="0">
                    <a:pos x="20" y="10"/>
                  </a:cxn>
                  <a:cxn ang="0">
                    <a:pos x="5" y="0"/>
                  </a:cxn>
                </a:cxnLst>
                <a:rect l="0" t="0" r="r" b="b"/>
                <a:pathLst>
                  <a:path w="21" h="18">
                    <a:moveTo>
                      <a:pt x="5" y="0"/>
                    </a:moveTo>
                    <a:lnTo>
                      <a:pt x="5" y="1"/>
                    </a:lnTo>
                    <a:lnTo>
                      <a:pt x="2" y="3"/>
                    </a:lnTo>
                    <a:lnTo>
                      <a:pt x="2" y="5"/>
                    </a:lnTo>
                    <a:lnTo>
                      <a:pt x="2" y="6"/>
                    </a:lnTo>
                    <a:lnTo>
                      <a:pt x="0" y="6"/>
                    </a:lnTo>
                    <a:lnTo>
                      <a:pt x="0" y="8"/>
                    </a:lnTo>
                    <a:lnTo>
                      <a:pt x="0" y="10"/>
                    </a:lnTo>
                    <a:lnTo>
                      <a:pt x="0" y="11"/>
                    </a:lnTo>
                    <a:lnTo>
                      <a:pt x="2" y="11"/>
                    </a:lnTo>
                    <a:lnTo>
                      <a:pt x="2" y="13"/>
                    </a:lnTo>
                    <a:lnTo>
                      <a:pt x="2" y="15"/>
                    </a:lnTo>
                    <a:lnTo>
                      <a:pt x="5" y="15"/>
                    </a:lnTo>
                    <a:lnTo>
                      <a:pt x="5" y="17"/>
                    </a:lnTo>
                    <a:lnTo>
                      <a:pt x="20" y="8"/>
                    </a:lnTo>
                    <a:lnTo>
                      <a:pt x="20" y="10"/>
                    </a:lnTo>
                    <a:lnTo>
                      <a:pt x="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79" name="Freeform 228"/>
              <p:cNvSpPr>
                <a:spLocks/>
              </p:cNvSpPr>
              <p:nvPr/>
            </p:nvSpPr>
            <p:spPr bwMode="auto">
              <a:xfrm>
                <a:off x="1770" y="984"/>
                <a:ext cx="28" cy="19"/>
              </a:xfrm>
              <a:custGeom>
                <a:avLst/>
                <a:gdLst/>
                <a:ahLst/>
                <a:cxnLst>
                  <a:cxn ang="0">
                    <a:pos x="12" y="7"/>
                  </a:cxn>
                  <a:cxn ang="0">
                    <a:pos x="13" y="0"/>
                  </a:cxn>
                  <a:cxn ang="0">
                    <a:pos x="0" y="9"/>
                  </a:cxn>
                  <a:cxn ang="0">
                    <a:pos x="10" y="18"/>
                  </a:cxn>
                  <a:cxn ang="0">
                    <a:pos x="22" y="8"/>
                  </a:cxn>
                  <a:cxn ang="0">
                    <a:pos x="24" y="1"/>
                  </a:cxn>
                  <a:cxn ang="0">
                    <a:pos x="22" y="8"/>
                  </a:cxn>
                  <a:cxn ang="0">
                    <a:pos x="27" y="5"/>
                  </a:cxn>
                  <a:cxn ang="0">
                    <a:pos x="24" y="1"/>
                  </a:cxn>
                  <a:cxn ang="0">
                    <a:pos x="12" y="7"/>
                  </a:cxn>
                </a:cxnLst>
                <a:rect l="0" t="0" r="r" b="b"/>
                <a:pathLst>
                  <a:path w="28" h="19">
                    <a:moveTo>
                      <a:pt x="12" y="7"/>
                    </a:moveTo>
                    <a:lnTo>
                      <a:pt x="13" y="0"/>
                    </a:lnTo>
                    <a:lnTo>
                      <a:pt x="0" y="9"/>
                    </a:lnTo>
                    <a:lnTo>
                      <a:pt x="10" y="18"/>
                    </a:lnTo>
                    <a:lnTo>
                      <a:pt x="22" y="8"/>
                    </a:lnTo>
                    <a:lnTo>
                      <a:pt x="24" y="1"/>
                    </a:lnTo>
                    <a:lnTo>
                      <a:pt x="22" y="8"/>
                    </a:lnTo>
                    <a:lnTo>
                      <a:pt x="27" y="5"/>
                    </a:lnTo>
                    <a:lnTo>
                      <a:pt x="24" y="1"/>
                    </a:lnTo>
                    <a:lnTo>
                      <a:pt x="12"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80" name="Freeform 229"/>
              <p:cNvSpPr>
                <a:spLocks/>
              </p:cNvSpPr>
              <p:nvPr/>
            </p:nvSpPr>
            <p:spPr bwMode="auto">
              <a:xfrm>
                <a:off x="1767" y="955"/>
                <a:ext cx="29" cy="36"/>
              </a:xfrm>
              <a:custGeom>
                <a:avLst/>
                <a:gdLst/>
                <a:ahLst/>
                <a:cxnLst>
                  <a:cxn ang="0">
                    <a:pos x="4" y="10"/>
                  </a:cxn>
                  <a:cxn ang="0">
                    <a:pos x="0" y="6"/>
                  </a:cxn>
                  <a:cxn ang="0">
                    <a:pos x="0" y="7"/>
                  </a:cxn>
                  <a:cxn ang="0">
                    <a:pos x="0" y="9"/>
                  </a:cxn>
                  <a:cxn ang="0">
                    <a:pos x="0" y="10"/>
                  </a:cxn>
                  <a:cxn ang="0">
                    <a:pos x="1" y="10"/>
                  </a:cxn>
                  <a:cxn ang="0">
                    <a:pos x="1" y="11"/>
                  </a:cxn>
                  <a:cxn ang="0">
                    <a:pos x="1" y="12"/>
                  </a:cxn>
                  <a:cxn ang="0">
                    <a:pos x="1" y="14"/>
                  </a:cxn>
                  <a:cxn ang="0">
                    <a:pos x="3" y="15"/>
                  </a:cxn>
                  <a:cxn ang="0">
                    <a:pos x="3" y="16"/>
                  </a:cxn>
                  <a:cxn ang="0">
                    <a:pos x="3" y="18"/>
                  </a:cxn>
                  <a:cxn ang="0">
                    <a:pos x="4" y="19"/>
                  </a:cxn>
                  <a:cxn ang="0">
                    <a:pos x="4" y="20"/>
                  </a:cxn>
                  <a:cxn ang="0">
                    <a:pos x="6" y="22"/>
                  </a:cxn>
                  <a:cxn ang="0">
                    <a:pos x="6" y="23"/>
                  </a:cxn>
                  <a:cxn ang="0">
                    <a:pos x="6" y="24"/>
                  </a:cxn>
                  <a:cxn ang="0">
                    <a:pos x="8" y="24"/>
                  </a:cxn>
                  <a:cxn ang="0">
                    <a:pos x="8" y="25"/>
                  </a:cxn>
                  <a:cxn ang="0">
                    <a:pos x="8" y="27"/>
                  </a:cxn>
                  <a:cxn ang="0">
                    <a:pos x="10" y="27"/>
                  </a:cxn>
                  <a:cxn ang="0">
                    <a:pos x="10" y="28"/>
                  </a:cxn>
                  <a:cxn ang="0">
                    <a:pos x="10" y="29"/>
                  </a:cxn>
                  <a:cxn ang="0">
                    <a:pos x="12" y="29"/>
                  </a:cxn>
                  <a:cxn ang="0">
                    <a:pos x="12" y="31"/>
                  </a:cxn>
                  <a:cxn ang="0">
                    <a:pos x="12" y="32"/>
                  </a:cxn>
                  <a:cxn ang="0">
                    <a:pos x="13" y="32"/>
                  </a:cxn>
                  <a:cxn ang="0">
                    <a:pos x="13" y="34"/>
                  </a:cxn>
                  <a:cxn ang="0">
                    <a:pos x="16" y="35"/>
                  </a:cxn>
                  <a:cxn ang="0">
                    <a:pos x="28" y="29"/>
                  </a:cxn>
                  <a:cxn ang="0">
                    <a:pos x="26" y="28"/>
                  </a:cxn>
                  <a:cxn ang="0">
                    <a:pos x="26" y="27"/>
                  </a:cxn>
                  <a:cxn ang="0">
                    <a:pos x="24" y="27"/>
                  </a:cxn>
                  <a:cxn ang="0">
                    <a:pos x="24" y="25"/>
                  </a:cxn>
                  <a:cxn ang="0">
                    <a:pos x="24" y="24"/>
                  </a:cxn>
                  <a:cxn ang="0">
                    <a:pos x="22" y="24"/>
                  </a:cxn>
                  <a:cxn ang="0">
                    <a:pos x="22" y="23"/>
                  </a:cxn>
                  <a:cxn ang="0">
                    <a:pos x="20" y="22"/>
                  </a:cxn>
                  <a:cxn ang="0">
                    <a:pos x="20" y="20"/>
                  </a:cxn>
                  <a:cxn ang="0">
                    <a:pos x="18" y="19"/>
                  </a:cxn>
                  <a:cxn ang="0">
                    <a:pos x="18" y="18"/>
                  </a:cxn>
                  <a:cxn ang="0">
                    <a:pos x="18" y="16"/>
                  </a:cxn>
                  <a:cxn ang="0">
                    <a:pos x="17" y="16"/>
                  </a:cxn>
                  <a:cxn ang="0">
                    <a:pos x="17" y="15"/>
                  </a:cxn>
                  <a:cxn ang="0">
                    <a:pos x="17" y="14"/>
                  </a:cxn>
                  <a:cxn ang="0">
                    <a:pos x="16" y="12"/>
                  </a:cxn>
                  <a:cxn ang="0">
                    <a:pos x="16" y="11"/>
                  </a:cxn>
                  <a:cxn ang="0">
                    <a:pos x="16" y="10"/>
                  </a:cxn>
                  <a:cxn ang="0">
                    <a:pos x="13" y="9"/>
                  </a:cxn>
                  <a:cxn ang="0">
                    <a:pos x="13" y="7"/>
                  </a:cxn>
                  <a:cxn ang="0">
                    <a:pos x="13" y="6"/>
                  </a:cxn>
                  <a:cxn ang="0">
                    <a:pos x="13" y="5"/>
                  </a:cxn>
                  <a:cxn ang="0">
                    <a:pos x="12" y="3"/>
                  </a:cxn>
                  <a:cxn ang="0">
                    <a:pos x="4" y="0"/>
                  </a:cxn>
                  <a:cxn ang="0">
                    <a:pos x="12" y="3"/>
                  </a:cxn>
                  <a:cxn ang="0">
                    <a:pos x="12" y="0"/>
                  </a:cxn>
                  <a:cxn ang="0">
                    <a:pos x="4" y="0"/>
                  </a:cxn>
                  <a:cxn ang="0">
                    <a:pos x="4" y="10"/>
                  </a:cxn>
                </a:cxnLst>
                <a:rect l="0" t="0" r="r" b="b"/>
                <a:pathLst>
                  <a:path w="29" h="36">
                    <a:moveTo>
                      <a:pt x="4" y="10"/>
                    </a:moveTo>
                    <a:lnTo>
                      <a:pt x="0" y="6"/>
                    </a:lnTo>
                    <a:lnTo>
                      <a:pt x="0" y="7"/>
                    </a:lnTo>
                    <a:lnTo>
                      <a:pt x="0" y="9"/>
                    </a:lnTo>
                    <a:lnTo>
                      <a:pt x="0" y="10"/>
                    </a:lnTo>
                    <a:lnTo>
                      <a:pt x="1" y="10"/>
                    </a:lnTo>
                    <a:lnTo>
                      <a:pt x="1" y="11"/>
                    </a:lnTo>
                    <a:lnTo>
                      <a:pt x="1" y="12"/>
                    </a:lnTo>
                    <a:lnTo>
                      <a:pt x="1" y="14"/>
                    </a:lnTo>
                    <a:lnTo>
                      <a:pt x="3" y="15"/>
                    </a:lnTo>
                    <a:lnTo>
                      <a:pt x="3" y="16"/>
                    </a:lnTo>
                    <a:lnTo>
                      <a:pt x="3" y="18"/>
                    </a:lnTo>
                    <a:lnTo>
                      <a:pt x="4" y="19"/>
                    </a:lnTo>
                    <a:lnTo>
                      <a:pt x="4" y="20"/>
                    </a:lnTo>
                    <a:lnTo>
                      <a:pt x="6" y="22"/>
                    </a:lnTo>
                    <a:lnTo>
                      <a:pt x="6" y="23"/>
                    </a:lnTo>
                    <a:lnTo>
                      <a:pt x="6" y="24"/>
                    </a:lnTo>
                    <a:lnTo>
                      <a:pt x="8" y="24"/>
                    </a:lnTo>
                    <a:lnTo>
                      <a:pt x="8" y="25"/>
                    </a:lnTo>
                    <a:lnTo>
                      <a:pt x="8" y="27"/>
                    </a:lnTo>
                    <a:lnTo>
                      <a:pt x="10" y="27"/>
                    </a:lnTo>
                    <a:lnTo>
                      <a:pt x="10" y="28"/>
                    </a:lnTo>
                    <a:lnTo>
                      <a:pt x="10" y="29"/>
                    </a:lnTo>
                    <a:lnTo>
                      <a:pt x="12" y="29"/>
                    </a:lnTo>
                    <a:lnTo>
                      <a:pt x="12" y="31"/>
                    </a:lnTo>
                    <a:lnTo>
                      <a:pt x="12" y="32"/>
                    </a:lnTo>
                    <a:lnTo>
                      <a:pt x="13" y="32"/>
                    </a:lnTo>
                    <a:lnTo>
                      <a:pt x="13" y="34"/>
                    </a:lnTo>
                    <a:lnTo>
                      <a:pt x="16" y="35"/>
                    </a:lnTo>
                    <a:lnTo>
                      <a:pt x="28" y="29"/>
                    </a:lnTo>
                    <a:lnTo>
                      <a:pt x="26" y="28"/>
                    </a:lnTo>
                    <a:lnTo>
                      <a:pt x="26" y="27"/>
                    </a:lnTo>
                    <a:lnTo>
                      <a:pt x="24" y="27"/>
                    </a:lnTo>
                    <a:lnTo>
                      <a:pt x="24" y="25"/>
                    </a:lnTo>
                    <a:lnTo>
                      <a:pt x="24" y="24"/>
                    </a:lnTo>
                    <a:lnTo>
                      <a:pt x="22" y="24"/>
                    </a:lnTo>
                    <a:lnTo>
                      <a:pt x="22" y="23"/>
                    </a:lnTo>
                    <a:lnTo>
                      <a:pt x="20" y="22"/>
                    </a:lnTo>
                    <a:lnTo>
                      <a:pt x="20" y="20"/>
                    </a:lnTo>
                    <a:lnTo>
                      <a:pt x="18" y="19"/>
                    </a:lnTo>
                    <a:lnTo>
                      <a:pt x="18" y="18"/>
                    </a:lnTo>
                    <a:lnTo>
                      <a:pt x="18" y="16"/>
                    </a:lnTo>
                    <a:lnTo>
                      <a:pt x="17" y="16"/>
                    </a:lnTo>
                    <a:lnTo>
                      <a:pt x="17" y="15"/>
                    </a:lnTo>
                    <a:lnTo>
                      <a:pt x="17" y="14"/>
                    </a:lnTo>
                    <a:lnTo>
                      <a:pt x="16" y="12"/>
                    </a:lnTo>
                    <a:lnTo>
                      <a:pt x="16" y="11"/>
                    </a:lnTo>
                    <a:lnTo>
                      <a:pt x="16" y="10"/>
                    </a:lnTo>
                    <a:lnTo>
                      <a:pt x="13" y="9"/>
                    </a:lnTo>
                    <a:lnTo>
                      <a:pt x="13" y="7"/>
                    </a:lnTo>
                    <a:lnTo>
                      <a:pt x="13" y="6"/>
                    </a:lnTo>
                    <a:lnTo>
                      <a:pt x="13" y="5"/>
                    </a:lnTo>
                    <a:lnTo>
                      <a:pt x="12" y="3"/>
                    </a:lnTo>
                    <a:lnTo>
                      <a:pt x="4" y="0"/>
                    </a:lnTo>
                    <a:lnTo>
                      <a:pt x="12" y="3"/>
                    </a:lnTo>
                    <a:lnTo>
                      <a:pt x="12" y="0"/>
                    </a:lnTo>
                    <a:lnTo>
                      <a:pt x="4" y="0"/>
                    </a:lnTo>
                    <a:lnTo>
                      <a:pt x="4"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81" name="Freeform 230"/>
              <p:cNvSpPr>
                <a:spLocks/>
              </p:cNvSpPr>
              <p:nvPr/>
            </p:nvSpPr>
            <p:spPr bwMode="auto">
              <a:xfrm>
                <a:off x="1754" y="955"/>
                <a:ext cx="20" cy="19"/>
              </a:xfrm>
              <a:custGeom>
                <a:avLst/>
                <a:gdLst/>
                <a:ahLst/>
                <a:cxnLst>
                  <a:cxn ang="0">
                    <a:pos x="0" y="18"/>
                  </a:cxn>
                  <a:cxn ang="0">
                    <a:pos x="19" y="18"/>
                  </a:cxn>
                  <a:cxn ang="0">
                    <a:pos x="19" y="0"/>
                  </a:cxn>
                  <a:cxn ang="0">
                    <a:pos x="0" y="0"/>
                  </a:cxn>
                  <a:cxn ang="0">
                    <a:pos x="1" y="0"/>
                  </a:cxn>
                  <a:cxn ang="0">
                    <a:pos x="0" y="18"/>
                  </a:cxn>
                </a:cxnLst>
                <a:rect l="0" t="0" r="r" b="b"/>
                <a:pathLst>
                  <a:path w="20" h="19">
                    <a:moveTo>
                      <a:pt x="0" y="18"/>
                    </a:moveTo>
                    <a:lnTo>
                      <a:pt x="19" y="18"/>
                    </a:lnTo>
                    <a:lnTo>
                      <a:pt x="19" y="0"/>
                    </a:lnTo>
                    <a:lnTo>
                      <a:pt x="0" y="0"/>
                    </a:lnTo>
                    <a:lnTo>
                      <a:pt x="1"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82" name="Freeform 231"/>
              <p:cNvSpPr>
                <a:spLocks/>
              </p:cNvSpPr>
              <p:nvPr/>
            </p:nvSpPr>
            <p:spPr bwMode="auto">
              <a:xfrm>
                <a:off x="1744" y="955"/>
                <a:ext cx="19" cy="19"/>
              </a:xfrm>
              <a:custGeom>
                <a:avLst/>
                <a:gdLst/>
                <a:ahLst/>
                <a:cxnLst>
                  <a:cxn ang="0">
                    <a:pos x="0" y="2"/>
                  </a:cxn>
                  <a:cxn ang="0">
                    <a:pos x="0" y="3"/>
                  </a:cxn>
                  <a:cxn ang="0">
                    <a:pos x="1" y="3"/>
                  </a:cxn>
                  <a:cxn ang="0">
                    <a:pos x="1" y="6"/>
                  </a:cxn>
                  <a:cxn ang="0">
                    <a:pos x="1" y="8"/>
                  </a:cxn>
                  <a:cxn ang="0">
                    <a:pos x="4" y="11"/>
                  </a:cxn>
                  <a:cxn ang="0">
                    <a:pos x="4" y="13"/>
                  </a:cxn>
                  <a:cxn ang="0">
                    <a:pos x="6" y="13"/>
                  </a:cxn>
                  <a:cxn ang="0">
                    <a:pos x="8" y="15"/>
                  </a:cxn>
                  <a:cxn ang="0">
                    <a:pos x="11" y="15"/>
                  </a:cxn>
                  <a:cxn ang="0">
                    <a:pos x="12" y="15"/>
                  </a:cxn>
                  <a:cxn ang="0">
                    <a:pos x="12" y="18"/>
                  </a:cxn>
                  <a:cxn ang="0">
                    <a:pos x="16" y="18"/>
                  </a:cxn>
                  <a:cxn ang="0">
                    <a:pos x="18" y="0"/>
                  </a:cxn>
                  <a:cxn ang="0">
                    <a:pos x="18" y="2"/>
                  </a:cxn>
                  <a:cxn ang="0">
                    <a:pos x="0" y="2"/>
                  </a:cxn>
                </a:cxnLst>
                <a:rect l="0" t="0" r="r" b="b"/>
                <a:pathLst>
                  <a:path w="19" h="19">
                    <a:moveTo>
                      <a:pt x="0" y="2"/>
                    </a:moveTo>
                    <a:lnTo>
                      <a:pt x="0" y="3"/>
                    </a:lnTo>
                    <a:lnTo>
                      <a:pt x="1" y="3"/>
                    </a:lnTo>
                    <a:lnTo>
                      <a:pt x="1" y="6"/>
                    </a:lnTo>
                    <a:lnTo>
                      <a:pt x="1" y="8"/>
                    </a:lnTo>
                    <a:lnTo>
                      <a:pt x="4" y="11"/>
                    </a:lnTo>
                    <a:lnTo>
                      <a:pt x="4" y="13"/>
                    </a:lnTo>
                    <a:lnTo>
                      <a:pt x="6" y="13"/>
                    </a:lnTo>
                    <a:lnTo>
                      <a:pt x="8" y="15"/>
                    </a:lnTo>
                    <a:lnTo>
                      <a:pt x="11" y="15"/>
                    </a:lnTo>
                    <a:lnTo>
                      <a:pt x="12" y="15"/>
                    </a:lnTo>
                    <a:lnTo>
                      <a:pt x="12" y="18"/>
                    </a:lnTo>
                    <a:lnTo>
                      <a:pt x="16" y="18"/>
                    </a:lnTo>
                    <a:lnTo>
                      <a:pt x="18" y="0"/>
                    </a:lnTo>
                    <a:lnTo>
                      <a:pt x="18"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83" name="Freeform 232"/>
              <p:cNvSpPr>
                <a:spLocks/>
              </p:cNvSpPr>
              <p:nvPr/>
            </p:nvSpPr>
            <p:spPr bwMode="auto">
              <a:xfrm>
                <a:off x="1744" y="931"/>
                <a:ext cx="19" cy="26"/>
              </a:xfrm>
              <a:custGeom>
                <a:avLst/>
                <a:gdLst/>
                <a:ahLst/>
                <a:cxnLst>
                  <a:cxn ang="0">
                    <a:pos x="0" y="0"/>
                  </a:cxn>
                  <a:cxn ang="0">
                    <a:pos x="0" y="25"/>
                  </a:cxn>
                  <a:cxn ang="0">
                    <a:pos x="18" y="25"/>
                  </a:cxn>
                  <a:cxn ang="0">
                    <a:pos x="18" y="0"/>
                  </a:cxn>
                  <a:cxn ang="0">
                    <a:pos x="0" y="0"/>
                  </a:cxn>
                </a:cxnLst>
                <a:rect l="0" t="0" r="r" b="b"/>
                <a:pathLst>
                  <a:path w="19" h="26">
                    <a:moveTo>
                      <a:pt x="0" y="0"/>
                    </a:moveTo>
                    <a:lnTo>
                      <a:pt x="0" y="25"/>
                    </a:lnTo>
                    <a:lnTo>
                      <a:pt x="18" y="25"/>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84" name="Freeform 233"/>
              <p:cNvSpPr>
                <a:spLocks/>
              </p:cNvSpPr>
              <p:nvPr/>
            </p:nvSpPr>
            <p:spPr bwMode="auto">
              <a:xfrm>
                <a:off x="1744" y="920"/>
                <a:ext cx="19" cy="19"/>
              </a:xfrm>
              <a:custGeom>
                <a:avLst/>
                <a:gdLst/>
                <a:ahLst/>
                <a:cxnLst>
                  <a:cxn ang="0">
                    <a:pos x="16" y="0"/>
                  </a:cxn>
                  <a:cxn ang="0">
                    <a:pos x="12" y="0"/>
                  </a:cxn>
                  <a:cxn ang="0">
                    <a:pos x="12" y="2"/>
                  </a:cxn>
                  <a:cxn ang="0">
                    <a:pos x="11" y="2"/>
                  </a:cxn>
                  <a:cxn ang="0">
                    <a:pos x="8" y="2"/>
                  </a:cxn>
                  <a:cxn ang="0">
                    <a:pos x="8" y="4"/>
                  </a:cxn>
                  <a:cxn ang="0">
                    <a:pos x="6" y="4"/>
                  </a:cxn>
                  <a:cxn ang="0">
                    <a:pos x="4" y="6"/>
                  </a:cxn>
                  <a:cxn ang="0">
                    <a:pos x="4" y="9"/>
                  </a:cxn>
                  <a:cxn ang="0">
                    <a:pos x="1" y="9"/>
                  </a:cxn>
                  <a:cxn ang="0">
                    <a:pos x="1" y="10"/>
                  </a:cxn>
                  <a:cxn ang="0">
                    <a:pos x="1" y="13"/>
                  </a:cxn>
                  <a:cxn ang="0">
                    <a:pos x="0" y="13"/>
                  </a:cxn>
                  <a:cxn ang="0">
                    <a:pos x="0" y="15"/>
                  </a:cxn>
                  <a:cxn ang="0">
                    <a:pos x="18" y="15"/>
                  </a:cxn>
                  <a:cxn ang="0">
                    <a:pos x="18" y="18"/>
                  </a:cxn>
                  <a:cxn ang="0">
                    <a:pos x="16" y="18"/>
                  </a:cxn>
                  <a:cxn ang="0">
                    <a:pos x="16" y="0"/>
                  </a:cxn>
                </a:cxnLst>
                <a:rect l="0" t="0" r="r" b="b"/>
                <a:pathLst>
                  <a:path w="19" h="19">
                    <a:moveTo>
                      <a:pt x="16" y="0"/>
                    </a:moveTo>
                    <a:lnTo>
                      <a:pt x="12" y="0"/>
                    </a:lnTo>
                    <a:lnTo>
                      <a:pt x="12" y="2"/>
                    </a:lnTo>
                    <a:lnTo>
                      <a:pt x="11" y="2"/>
                    </a:lnTo>
                    <a:lnTo>
                      <a:pt x="8" y="2"/>
                    </a:lnTo>
                    <a:lnTo>
                      <a:pt x="8" y="4"/>
                    </a:lnTo>
                    <a:lnTo>
                      <a:pt x="6" y="4"/>
                    </a:lnTo>
                    <a:lnTo>
                      <a:pt x="4" y="6"/>
                    </a:lnTo>
                    <a:lnTo>
                      <a:pt x="4" y="9"/>
                    </a:lnTo>
                    <a:lnTo>
                      <a:pt x="1" y="9"/>
                    </a:lnTo>
                    <a:lnTo>
                      <a:pt x="1" y="10"/>
                    </a:lnTo>
                    <a:lnTo>
                      <a:pt x="1" y="13"/>
                    </a:lnTo>
                    <a:lnTo>
                      <a:pt x="0" y="13"/>
                    </a:lnTo>
                    <a:lnTo>
                      <a:pt x="0" y="15"/>
                    </a:lnTo>
                    <a:lnTo>
                      <a:pt x="18" y="15"/>
                    </a:lnTo>
                    <a:lnTo>
                      <a:pt x="18" y="18"/>
                    </a:lnTo>
                    <a:lnTo>
                      <a:pt x="16" y="18"/>
                    </a:lnTo>
                    <a:lnTo>
                      <a:pt x="1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85" name="Freeform 234"/>
              <p:cNvSpPr>
                <a:spLocks/>
              </p:cNvSpPr>
              <p:nvPr/>
            </p:nvSpPr>
            <p:spPr bwMode="auto">
              <a:xfrm>
                <a:off x="1754" y="920"/>
                <a:ext cx="26" cy="19"/>
              </a:xfrm>
              <a:custGeom>
                <a:avLst/>
                <a:gdLst/>
                <a:ahLst/>
                <a:cxnLst>
                  <a:cxn ang="0">
                    <a:pos x="12" y="9"/>
                  </a:cxn>
                  <a:cxn ang="0">
                    <a:pos x="19" y="2"/>
                  </a:cxn>
                  <a:cxn ang="0">
                    <a:pos x="0" y="0"/>
                  </a:cxn>
                  <a:cxn ang="0">
                    <a:pos x="0" y="18"/>
                  </a:cxn>
                  <a:cxn ang="0">
                    <a:pos x="17" y="18"/>
                  </a:cxn>
                  <a:cxn ang="0">
                    <a:pos x="25" y="10"/>
                  </a:cxn>
                  <a:cxn ang="0">
                    <a:pos x="17" y="18"/>
                  </a:cxn>
                  <a:cxn ang="0">
                    <a:pos x="25" y="18"/>
                  </a:cxn>
                  <a:cxn ang="0">
                    <a:pos x="25" y="10"/>
                  </a:cxn>
                  <a:cxn ang="0">
                    <a:pos x="12" y="9"/>
                  </a:cxn>
                </a:cxnLst>
                <a:rect l="0" t="0" r="r" b="b"/>
                <a:pathLst>
                  <a:path w="26" h="19">
                    <a:moveTo>
                      <a:pt x="12" y="9"/>
                    </a:moveTo>
                    <a:lnTo>
                      <a:pt x="19" y="2"/>
                    </a:lnTo>
                    <a:lnTo>
                      <a:pt x="0" y="0"/>
                    </a:lnTo>
                    <a:lnTo>
                      <a:pt x="0" y="18"/>
                    </a:lnTo>
                    <a:lnTo>
                      <a:pt x="17" y="18"/>
                    </a:lnTo>
                    <a:lnTo>
                      <a:pt x="25" y="10"/>
                    </a:lnTo>
                    <a:lnTo>
                      <a:pt x="17" y="18"/>
                    </a:lnTo>
                    <a:lnTo>
                      <a:pt x="25" y="18"/>
                    </a:lnTo>
                    <a:lnTo>
                      <a:pt x="25" y="10"/>
                    </a:lnTo>
                    <a:lnTo>
                      <a:pt x="12"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86" name="Freeform 235"/>
              <p:cNvSpPr>
                <a:spLocks/>
              </p:cNvSpPr>
              <p:nvPr/>
            </p:nvSpPr>
            <p:spPr bwMode="auto">
              <a:xfrm>
                <a:off x="1767" y="894"/>
                <a:ext cx="30" cy="33"/>
              </a:xfrm>
              <a:custGeom>
                <a:avLst/>
                <a:gdLst/>
                <a:ahLst/>
                <a:cxnLst>
                  <a:cxn ang="0">
                    <a:pos x="16" y="7"/>
                  </a:cxn>
                  <a:cxn ang="0">
                    <a:pos x="15" y="1"/>
                  </a:cxn>
                  <a:cxn ang="0">
                    <a:pos x="15" y="2"/>
                  </a:cxn>
                  <a:cxn ang="0">
                    <a:pos x="13" y="2"/>
                  </a:cxn>
                  <a:cxn ang="0">
                    <a:pos x="13" y="3"/>
                  </a:cxn>
                  <a:cxn ang="0">
                    <a:pos x="12" y="4"/>
                  </a:cxn>
                  <a:cxn ang="0">
                    <a:pos x="12" y="6"/>
                  </a:cxn>
                  <a:cxn ang="0">
                    <a:pos x="10" y="7"/>
                  </a:cxn>
                  <a:cxn ang="0">
                    <a:pos x="10" y="9"/>
                  </a:cxn>
                  <a:cxn ang="0">
                    <a:pos x="8" y="10"/>
                  </a:cxn>
                  <a:cxn ang="0">
                    <a:pos x="8" y="12"/>
                  </a:cxn>
                  <a:cxn ang="0">
                    <a:pos x="6" y="12"/>
                  </a:cxn>
                  <a:cxn ang="0">
                    <a:pos x="6" y="14"/>
                  </a:cxn>
                  <a:cxn ang="0">
                    <a:pos x="4" y="15"/>
                  </a:cxn>
                  <a:cxn ang="0">
                    <a:pos x="4" y="16"/>
                  </a:cxn>
                  <a:cxn ang="0">
                    <a:pos x="3" y="18"/>
                  </a:cxn>
                  <a:cxn ang="0">
                    <a:pos x="3" y="19"/>
                  </a:cxn>
                  <a:cxn ang="0">
                    <a:pos x="3" y="21"/>
                  </a:cxn>
                  <a:cxn ang="0">
                    <a:pos x="1" y="22"/>
                  </a:cxn>
                  <a:cxn ang="0">
                    <a:pos x="1" y="23"/>
                  </a:cxn>
                  <a:cxn ang="0">
                    <a:pos x="1" y="25"/>
                  </a:cxn>
                  <a:cxn ang="0">
                    <a:pos x="1" y="26"/>
                  </a:cxn>
                  <a:cxn ang="0">
                    <a:pos x="0" y="27"/>
                  </a:cxn>
                  <a:cxn ang="0">
                    <a:pos x="0" y="29"/>
                  </a:cxn>
                  <a:cxn ang="0">
                    <a:pos x="0" y="29"/>
                  </a:cxn>
                  <a:cxn ang="0">
                    <a:pos x="0" y="31"/>
                  </a:cxn>
                  <a:cxn ang="0">
                    <a:pos x="12" y="32"/>
                  </a:cxn>
                  <a:cxn ang="0">
                    <a:pos x="13" y="32"/>
                  </a:cxn>
                  <a:cxn ang="0">
                    <a:pos x="13" y="31"/>
                  </a:cxn>
                  <a:cxn ang="0">
                    <a:pos x="13" y="29"/>
                  </a:cxn>
                  <a:cxn ang="0">
                    <a:pos x="13" y="29"/>
                  </a:cxn>
                  <a:cxn ang="0">
                    <a:pos x="13" y="27"/>
                  </a:cxn>
                  <a:cxn ang="0">
                    <a:pos x="15" y="27"/>
                  </a:cxn>
                  <a:cxn ang="0">
                    <a:pos x="15" y="26"/>
                  </a:cxn>
                  <a:cxn ang="0">
                    <a:pos x="15" y="25"/>
                  </a:cxn>
                  <a:cxn ang="0">
                    <a:pos x="15" y="23"/>
                  </a:cxn>
                  <a:cxn ang="0">
                    <a:pos x="16" y="22"/>
                  </a:cxn>
                  <a:cxn ang="0">
                    <a:pos x="16" y="21"/>
                  </a:cxn>
                  <a:cxn ang="0">
                    <a:pos x="16" y="19"/>
                  </a:cxn>
                  <a:cxn ang="0">
                    <a:pos x="18" y="19"/>
                  </a:cxn>
                  <a:cxn ang="0">
                    <a:pos x="18" y="18"/>
                  </a:cxn>
                  <a:cxn ang="0">
                    <a:pos x="18" y="16"/>
                  </a:cxn>
                  <a:cxn ang="0">
                    <a:pos x="20" y="15"/>
                  </a:cxn>
                  <a:cxn ang="0">
                    <a:pos x="20" y="14"/>
                  </a:cxn>
                  <a:cxn ang="0">
                    <a:pos x="22" y="14"/>
                  </a:cxn>
                  <a:cxn ang="0">
                    <a:pos x="22" y="12"/>
                  </a:cxn>
                  <a:cxn ang="0">
                    <a:pos x="22" y="12"/>
                  </a:cxn>
                  <a:cxn ang="0">
                    <a:pos x="24" y="12"/>
                  </a:cxn>
                  <a:cxn ang="0">
                    <a:pos x="24" y="10"/>
                  </a:cxn>
                  <a:cxn ang="0">
                    <a:pos x="25" y="9"/>
                  </a:cxn>
                  <a:cxn ang="0">
                    <a:pos x="25" y="7"/>
                  </a:cxn>
                  <a:cxn ang="0">
                    <a:pos x="28" y="6"/>
                  </a:cxn>
                  <a:cxn ang="0">
                    <a:pos x="25" y="0"/>
                  </a:cxn>
                  <a:cxn ang="0">
                    <a:pos x="28" y="6"/>
                  </a:cxn>
                  <a:cxn ang="0">
                    <a:pos x="29" y="3"/>
                  </a:cxn>
                  <a:cxn ang="0">
                    <a:pos x="25" y="0"/>
                  </a:cxn>
                  <a:cxn ang="0">
                    <a:pos x="16" y="7"/>
                  </a:cxn>
                </a:cxnLst>
                <a:rect l="0" t="0" r="r" b="b"/>
                <a:pathLst>
                  <a:path w="30" h="33">
                    <a:moveTo>
                      <a:pt x="16" y="7"/>
                    </a:moveTo>
                    <a:lnTo>
                      <a:pt x="15" y="1"/>
                    </a:lnTo>
                    <a:lnTo>
                      <a:pt x="15" y="2"/>
                    </a:lnTo>
                    <a:lnTo>
                      <a:pt x="13" y="2"/>
                    </a:lnTo>
                    <a:lnTo>
                      <a:pt x="13" y="3"/>
                    </a:lnTo>
                    <a:lnTo>
                      <a:pt x="12" y="4"/>
                    </a:lnTo>
                    <a:lnTo>
                      <a:pt x="12" y="6"/>
                    </a:lnTo>
                    <a:lnTo>
                      <a:pt x="10" y="7"/>
                    </a:lnTo>
                    <a:lnTo>
                      <a:pt x="10" y="9"/>
                    </a:lnTo>
                    <a:lnTo>
                      <a:pt x="8" y="10"/>
                    </a:lnTo>
                    <a:lnTo>
                      <a:pt x="8" y="12"/>
                    </a:lnTo>
                    <a:lnTo>
                      <a:pt x="6" y="12"/>
                    </a:lnTo>
                    <a:lnTo>
                      <a:pt x="6" y="14"/>
                    </a:lnTo>
                    <a:lnTo>
                      <a:pt x="4" y="15"/>
                    </a:lnTo>
                    <a:lnTo>
                      <a:pt x="4" y="16"/>
                    </a:lnTo>
                    <a:lnTo>
                      <a:pt x="3" y="18"/>
                    </a:lnTo>
                    <a:lnTo>
                      <a:pt x="3" y="19"/>
                    </a:lnTo>
                    <a:lnTo>
                      <a:pt x="3" y="21"/>
                    </a:lnTo>
                    <a:lnTo>
                      <a:pt x="1" y="22"/>
                    </a:lnTo>
                    <a:lnTo>
                      <a:pt x="1" y="23"/>
                    </a:lnTo>
                    <a:lnTo>
                      <a:pt x="1" y="25"/>
                    </a:lnTo>
                    <a:lnTo>
                      <a:pt x="1" y="26"/>
                    </a:lnTo>
                    <a:lnTo>
                      <a:pt x="0" y="27"/>
                    </a:lnTo>
                    <a:lnTo>
                      <a:pt x="0" y="29"/>
                    </a:lnTo>
                    <a:lnTo>
                      <a:pt x="0" y="29"/>
                    </a:lnTo>
                    <a:lnTo>
                      <a:pt x="0" y="31"/>
                    </a:lnTo>
                    <a:lnTo>
                      <a:pt x="12" y="32"/>
                    </a:lnTo>
                    <a:lnTo>
                      <a:pt x="13" y="32"/>
                    </a:lnTo>
                    <a:lnTo>
                      <a:pt x="13" y="31"/>
                    </a:lnTo>
                    <a:lnTo>
                      <a:pt x="13" y="29"/>
                    </a:lnTo>
                    <a:lnTo>
                      <a:pt x="13" y="29"/>
                    </a:lnTo>
                    <a:lnTo>
                      <a:pt x="13" y="27"/>
                    </a:lnTo>
                    <a:lnTo>
                      <a:pt x="15" y="27"/>
                    </a:lnTo>
                    <a:lnTo>
                      <a:pt x="15" y="26"/>
                    </a:lnTo>
                    <a:lnTo>
                      <a:pt x="15" y="25"/>
                    </a:lnTo>
                    <a:lnTo>
                      <a:pt x="15" y="23"/>
                    </a:lnTo>
                    <a:lnTo>
                      <a:pt x="16" y="22"/>
                    </a:lnTo>
                    <a:lnTo>
                      <a:pt x="16" y="21"/>
                    </a:lnTo>
                    <a:lnTo>
                      <a:pt x="16" y="19"/>
                    </a:lnTo>
                    <a:lnTo>
                      <a:pt x="18" y="19"/>
                    </a:lnTo>
                    <a:lnTo>
                      <a:pt x="18" y="18"/>
                    </a:lnTo>
                    <a:lnTo>
                      <a:pt x="18" y="16"/>
                    </a:lnTo>
                    <a:lnTo>
                      <a:pt x="20" y="15"/>
                    </a:lnTo>
                    <a:lnTo>
                      <a:pt x="20" y="14"/>
                    </a:lnTo>
                    <a:lnTo>
                      <a:pt x="22" y="14"/>
                    </a:lnTo>
                    <a:lnTo>
                      <a:pt x="22" y="12"/>
                    </a:lnTo>
                    <a:lnTo>
                      <a:pt x="22" y="12"/>
                    </a:lnTo>
                    <a:lnTo>
                      <a:pt x="24" y="12"/>
                    </a:lnTo>
                    <a:lnTo>
                      <a:pt x="24" y="10"/>
                    </a:lnTo>
                    <a:lnTo>
                      <a:pt x="25" y="9"/>
                    </a:lnTo>
                    <a:lnTo>
                      <a:pt x="25" y="7"/>
                    </a:lnTo>
                    <a:lnTo>
                      <a:pt x="28" y="6"/>
                    </a:lnTo>
                    <a:lnTo>
                      <a:pt x="25" y="0"/>
                    </a:lnTo>
                    <a:lnTo>
                      <a:pt x="28" y="6"/>
                    </a:lnTo>
                    <a:lnTo>
                      <a:pt x="29" y="3"/>
                    </a:lnTo>
                    <a:lnTo>
                      <a:pt x="25" y="0"/>
                    </a:lnTo>
                    <a:lnTo>
                      <a:pt x="16"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87" name="Freeform 236"/>
              <p:cNvSpPr>
                <a:spLocks/>
              </p:cNvSpPr>
              <p:nvPr/>
            </p:nvSpPr>
            <p:spPr bwMode="auto">
              <a:xfrm>
                <a:off x="1770" y="885"/>
                <a:ext cx="23" cy="19"/>
              </a:xfrm>
              <a:custGeom>
                <a:avLst/>
                <a:gdLst/>
                <a:ahLst/>
                <a:cxnLst>
                  <a:cxn ang="0">
                    <a:pos x="0" y="7"/>
                  </a:cxn>
                  <a:cxn ang="0">
                    <a:pos x="13" y="18"/>
                  </a:cxn>
                  <a:cxn ang="0">
                    <a:pos x="22" y="10"/>
                  </a:cxn>
                  <a:cxn ang="0">
                    <a:pos x="9" y="0"/>
                  </a:cxn>
                  <a:cxn ang="0">
                    <a:pos x="0" y="7"/>
                  </a:cxn>
                </a:cxnLst>
                <a:rect l="0" t="0" r="r" b="b"/>
                <a:pathLst>
                  <a:path w="23" h="19">
                    <a:moveTo>
                      <a:pt x="0" y="7"/>
                    </a:moveTo>
                    <a:lnTo>
                      <a:pt x="13" y="18"/>
                    </a:lnTo>
                    <a:lnTo>
                      <a:pt x="22" y="10"/>
                    </a:lnTo>
                    <a:lnTo>
                      <a:pt x="9" y="0"/>
                    </a:lnTo>
                    <a:lnTo>
                      <a:pt x="0"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88" name="Freeform 237"/>
              <p:cNvSpPr>
                <a:spLocks/>
              </p:cNvSpPr>
              <p:nvPr/>
            </p:nvSpPr>
            <p:spPr bwMode="auto">
              <a:xfrm>
                <a:off x="1767" y="879"/>
                <a:ext cx="21" cy="19"/>
              </a:xfrm>
              <a:custGeom>
                <a:avLst/>
                <a:gdLst/>
                <a:ahLst/>
                <a:cxnLst>
                  <a:cxn ang="0">
                    <a:pos x="5" y="0"/>
                  </a:cxn>
                  <a:cxn ang="0">
                    <a:pos x="5" y="2"/>
                  </a:cxn>
                  <a:cxn ang="0">
                    <a:pos x="2" y="2"/>
                  </a:cxn>
                  <a:cxn ang="0">
                    <a:pos x="2" y="3"/>
                  </a:cxn>
                  <a:cxn ang="0">
                    <a:pos x="2" y="5"/>
                  </a:cxn>
                  <a:cxn ang="0">
                    <a:pos x="0" y="5"/>
                  </a:cxn>
                  <a:cxn ang="0">
                    <a:pos x="0" y="7"/>
                  </a:cxn>
                  <a:cxn ang="0">
                    <a:pos x="0" y="9"/>
                  </a:cxn>
                  <a:cxn ang="0">
                    <a:pos x="0" y="11"/>
                  </a:cxn>
                  <a:cxn ang="0">
                    <a:pos x="2" y="11"/>
                  </a:cxn>
                  <a:cxn ang="0">
                    <a:pos x="2" y="12"/>
                  </a:cxn>
                  <a:cxn ang="0">
                    <a:pos x="2" y="14"/>
                  </a:cxn>
                  <a:cxn ang="0">
                    <a:pos x="2" y="16"/>
                  </a:cxn>
                  <a:cxn ang="0">
                    <a:pos x="5" y="16"/>
                  </a:cxn>
                  <a:cxn ang="0">
                    <a:pos x="5" y="18"/>
                  </a:cxn>
                  <a:cxn ang="0">
                    <a:pos x="20" y="7"/>
                  </a:cxn>
                  <a:cxn ang="0">
                    <a:pos x="20" y="9"/>
                  </a:cxn>
                  <a:cxn ang="0">
                    <a:pos x="5" y="0"/>
                  </a:cxn>
                </a:cxnLst>
                <a:rect l="0" t="0" r="r" b="b"/>
                <a:pathLst>
                  <a:path w="21" h="19">
                    <a:moveTo>
                      <a:pt x="5" y="0"/>
                    </a:moveTo>
                    <a:lnTo>
                      <a:pt x="5" y="2"/>
                    </a:lnTo>
                    <a:lnTo>
                      <a:pt x="2" y="2"/>
                    </a:lnTo>
                    <a:lnTo>
                      <a:pt x="2" y="3"/>
                    </a:lnTo>
                    <a:lnTo>
                      <a:pt x="2" y="5"/>
                    </a:lnTo>
                    <a:lnTo>
                      <a:pt x="0" y="5"/>
                    </a:lnTo>
                    <a:lnTo>
                      <a:pt x="0" y="7"/>
                    </a:lnTo>
                    <a:lnTo>
                      <a:pt x="0" y="9"/>
                    </a:lnTo>
                    <a:lnTo>
                      <a:pt x="0" y="11"/>
                    </a:lnTo>
                    <a:lnTo>
                      <a:pt x="2" y="11"/>
                    </a:lnTo>
                    <a:lnTo>
                      <a:pt x="2" y="12"/>
                    </a:lnTo>
                    <a:lnTo>
                      <a:pt x="2" y="14"/>
                    </a:lnTo>
                    <a:lnTo>
                      <a:pt x="2" y="16"/>
                    </a:lnTo>
                    <a:lnTo>
                      <a:pt x="5" y="16"/>
                    </a:lnTo>
                    <a:lnTo>
                      <a:pt x="5" y="18"/>
                    </a:lnTo>
                    <a:lnTo>
                      <a:pt x="20" y="7"/>
                    </a:lnTo>
                    <a:lnTo>
                      <a:pt x="20" y="9"/>
                    </a:lnTo>
                    <a:lnTo>
                      <a:pt x="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89" name="Freeform 238"/>
              <p:cNvSpPr>
                <a:spLocks/>
              </p:cNvSpPr>
              <p:nvPr/>
            </p:nvSpPr>
            <p:spPr bwMode="auto">
              <a:xfrm>
                <a:off x="1770" y="861"/>
                <a:ext cx="35" cy="25"/>
              </a:xfrm>
              <a:custGeom>
                <a:avLst/>
                <a:gdLst/>
                <a:ahLst/>
                <a:cxnLst>
                  <a:cxn ang="0">
                    <a:pos x="24" y="0"/>
                  </a:cxn>
                  <a:cxn ang="0">
                    <a:pos x="0" y="18"/>
                  </a:cxn>
                  <a:cxn ang="0">
                    <a:pos x="10" y="24"/>
                  </a:cxn>
                  <a:cxn ang="0">
                    <a:pos x="34" y="7"/>
                  </a:cxn>
                  <a:cxn ang="0">
                    <a:pos x="24" y="0"/>
                  </a:cxn>
                </a:cxnLst>
                <a:rect l="0" t="0" r="r" b="b"/>
                <a:pathLst>
                  <a:path w="35" h="25">
                    <a:moveTo>
                      <a:pt x="24" y="0"/>
                    </a:moveTo>
                    <a:lnTo>
                      <a:pt x="0" y="18"/>
                    </a:lnTo>
                    <a:lnTo>
                      <a:pt x="10" y="24"/>
                    </a:lnTo>
                    <a:lnTo>
                      <a:pt x="34" y="7"/>
                    </a:lnTo>
                    <a:lnTo>
                      <a:pt x="2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90" name="Freeform 239"/>
              <p:cNvSpPr>
                <a:spLocks/>
              </p:cNvSpPr>
              <p:nvPr/>
            </p:nvSpPr>
            <p:spPr bwMode="auto">
              <a:xfrm>
                <a:off x="1795" y="858"/>
                <a:ext cx="19" cy="19"/>
              </a:xfrm>
              <a:custGeom>
                <a:avLst/>
                <a:gdLst/>
                <a:ahLst/>
                <a:cxnLst>
                  <a:cxn ang="0">
                    <a:pos x="18" y="4"/>
                  </a:cxn>
                  <a:cxn ang="0">
                    <a:pos x="16" y="4"/>
                  </a:cxn>
                  <a:cxn ang="0">
                    <a:pos x="16" y="2"/>
                  </a:cxn>
                  <a:cxn ang="0">
                    <a:pos x="13" y="2"/>
                  </a:cxn>
                  <a:cxn ang="0">
                    <a:pos x="11" y="2"/>
                  </a:cxn>
                  <a:cxn ang="0">
                    <a:pos x="11" y="0"/>
                  </a:cxn>
                  <a:cxn ang="0">
                    <a:pos x="10" y="0"/>
                  </a:cxn>
                  <a:cxn ang="0">
                    <a:pos x="8" y="0"/>
                  </a:cxn>
                  <a:cxn ang="0">
                    <a:pos x="6" y="0"/>
                  </a:cxn>
                  <a:cxn ang="0">
                    <a:pos x="5" y="0"/>
                  </a:cxn>
                  <a:cxn ang="0">
                    <a:pos x="5" y="2"/>
                  </a:cxn>
                  <a:cxn ang="0">
                    <a:pos x="2" y="2"/>
                  </a:cxn>
                  <a:cxn ang="0">
                    <a:pos x="1" y="2"/>
                  </a:cxn>
                  <a:cxn ang="0">
                    <a:pos x="1" y="4"/>
                  </a:cxn>
                  <a:cxn ang="0">
                    <a:pos x="0" y="4"/>
                  </a:cxn>
                  <a:cxn ang="0">
                    <a:pos x="10" y="18"/>
                  </a:cxn>
                  <a:cxn ang="0">
                    <a:pos x="8" y="18"/>
                  </a:cxn>
                  <a:cxn ang="0">
                    <a:pos x="6" y="18"/>
                  </a:cxn>
                  <a:cxn ang="0">
                    <a:pos x="18" y="4"/>
                  </a:cxn>
                </a:cxnLst>
                <a:rect l="0" t="0" r="r" b="b"/>
                <a:pathLst>
                  <a:path w="19" h="19">
                    <a:moveTo>
                      <a:pt x="18" y="4"/>
                    </a:moveTo>
                    <a:lnTo>
                      <a:pt x="16" y="4"/>
                    </a:lnTo>
                    <a:lnTo>
                      <a:pt x="16" y="2"/>
                    </a:lnTo>
                    <a:lnTo>
                      <a:pt x="13" y="2"/>
                    </a:lnTo>
                    <a:lnTo>
                      <a:pt x="11" y="2"/>
                    </a:lnTo>
                    <a:lnTo>
                      <a:pt x="11" y="0"/>
                    </a:lnTo>
                    <a:lnTo>
                      <a:pt x="10" y="0"/>
                    </a:lnTo>
                    <a:lnTo>
                      <a:pt x="8" y="0"/>
                    </a:lnTo>
                    <a:lnTo>
                      <a:pt x="6" y="0"/>
                    </a:lnTo>
                    <a:lnTo>
                      <a:pt x="5" y="0"/>
                    </a:lnTo>
                    <a:lnTo>
                      <a:pt x="5" y="2"/>
                    </a:lnTo>
                    <a:lnTo>
                      <a:pt x="2" y="2"/>
                    </a:lnTo>
                    <a:lnTo>
                      <a:pt x="1" y="2"/>
                    </a:lnTo>
                    <a:lnTo>
                      <a:pt x="1" y="4"/>
                    </a:lnTo>
                    <a:lnTo>
                      <a:pt x="0" y="4"/>
                    </a:lnTo>
                    <a:lnTo>
                      <a:pt x="10" y="18"/>
                    </a:lnTo>
                    <a:lnTo>
                      <a:pt x="8" y="18"/>
                    </a:lnTo>
                    <a:lnTo>
                      <a:pt x="6"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91" name="Freeform 240"/>
              <p:cNvSpPr>
                <a:spLocks/>
              </p:cNvSpPr>
              <p:nvPr/>
            </p:nvSpPr>
            <p:spPr bwMode="auto">
              <a:xfrm>
                <a:off x="1800" y="861"/>
                <a:ext cx="24" cy="21"/>
              </a:xfrm>
              <a:custGeom>
                <a:avLst/>
                <a:gdLst/>
                <a:ahLst/>
                <a:cxnLst>
                  <a:cxn ang="0">
                    <a:pos x="14" y="9"/>
                  </a:cxn>
                  <a:cxn ang="0">
                    <a:pos x="23" y="10"/>
                  </a:cxn>
                  <a:cxn ang="0">
                    <a:pos x="10" y="0"/>
                  </a:cxn>
                  <a:cxn ang="0">
                    <a:pos x="0" y="8"/>
                  </a:cxn>
                  <a:cxn ang="0">
                    <a:pos x="14" y="17"/>
                  </a:cxn>
                  <a:cxn ang="0">
                    <a:pos x="23" y="19"/>
                  </a:cxn>
                  <a:cxn ang="0">
                    <a:pos x="14" y="17"/>
                  </a:cxn>
                  <a:cxn ang="0">
                    <a:pos x="17" y="20"/>
                  </a:cxn>
                  <a:cxn ang="0">
                    <a:pos x="23" y="19"/>
                  </a:cxn>
                  <a:cxn ang="0">
                    <a:pos x="14" y="9"/>
                  </a:cxn>
                </a:cxnLst>
                <a:rect l="0" t="0" r="r" b="b"/>
                <a:pathLst>
                  <a:path w="24" h="21">
                    <a:moveTo>
                      <a:pt x="14" y="9"/>
                    </a:moveTo>
                    <a:lnTo>
                      <a:pt x="23" y="10"/>
                    </a:lnTo>
                    <a:lnTo>
                      <a:pt x="10" y="0"/>
                    </a:lnTo>
                    <a:lnTo>
                      <a:pt x="0" y="8"/>
                    </a:lnTo>
                    <a:lnTo>
                      <a:pt x="14" y="17"/>
                    </a:lnTo>
                    <a:lnTo>
                      <a:pt x="23" y="19"/>
                    </a:lnTo>
                    <a:lnTo>
                      <a:pt x="14" y="17"/>
                    </a:lnTo>
                    <a:lnTo>
                      <a:pt x="17" y="20"/>
                    </a:lnTo>
                    <a:lnTo>
                      <a:pt x="23" y="19"/>
                    </a:lnTo>
                    <a:lnTo>
                      <a:pt x="14"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92" name="Freeform 241"/>
              <p:cNvSpPr>
                <a:spLocks/>
              </p:cNvSpPr>
              <p:nvPr/>
            </p:nvSpPr>
            <p:spPr bwMode="auto">
              <a:xfrm>
                <a:off x="1815" y="857"/>
                <a:ext cx="49" cy="22"/>
              </a:xfrm>
              <a:custGeom>
                <a:avLst/>
                <a:gdLst/>
                <a:ahLst/>
                <a:cxnLst>
                  <a:cxn ang="0">
                    <a:pos x="34" y="4"/>
                  </a:cxn>
                  <a:cxn ang="0">
                    <a:pos x="38" y="0"/>
                  </a:cxn>
                  <a:cxn ang="0">
                    <a:pos x="37" y="0"/>
                  </a:cxn>
                  <a:cxn ang="0">
                    <a:pos x="36" y="0"/>
                  </a:cxn>
                  <a:cxn ang="0">
                    <a:pos x="34" y="0"/>
                  </a:cxn>
                  <a:cxn ang="0">
                    <a:pos x="32" y="0"/>
                  </a:cxn>
                  <a:cxn ang="0">
                    <a:pos x="30" y="2"/>
                  </a:cxn>
                  <a:cxn ang="0">
                    <a:pos x="28" y="2"/>
                  </a:cxn>
                  <a:cxn ang="0">
                    <a:pos x="26" y="2"/>
                  </a:cxn>
                  <a:cxn ang="0">
                    <a:pos x="25" y="3"/>
                  </a:cxn>
                  <a:cxn ang="0">
                    <a:pos x="24" y="3"/>
                  </a:cxn>
                  <a:cxn ang="0">
                    <a:pos x="22" y="3"/>
                  </a:cxn>
                  <a:cxn ang="0">
                    <a:pos x="20" y="4"/>
                  </a:cxn>
                  <a:cxn ang="0">
                    <a:pos x="18" y="4"/>
                  </a:cxn>
                  <a:cxn ang="0">
                    <a:pos x="16" y="6"/>
                  </a:cxn>
                  <a:cxn ang="0">
                    <a:pos x="14" y="6"/>
                  </a:cxn>
                  <a:cxn ang="0">
                    <a:pos x="13" y="6"/>
                  </a:cxn>
                  <a:cxn ang="0">
                    <a:pos x="13" y="7"/>
                  </a:cxn>
                  <a:cxn ang="0">
                    <a:pos x="12" y="7"/>
                  </a:cxn>
                  <a:cxn ang="0">
                    <a:pos x="10" y="7"/>
                  </a:cxn>
                  <a:cxn ang="0">
                    <a:pos x="8" y="8"/>
                  </a:cxn>
                  <a:cxn ang="0">
                    <a:pos x="6" y="9"/>
                  </a:cxn>
                  <a:cxn ang="0">
                    <a:pos x="4" y="9"/>
                  </a:cxn>
                  <a:cxn ang="0">
                    <a:pos x="2" y="11"/>
                  </a:cxn>
                  <a:cxn ang="0">
                    <a:pos x="1" y="11"/>
                  </a:cxn>
                  <a:cxn ang="0">
                    <a:pos x="1" y="12"/>
                  </a:cxn>
                  <a:cxn ang="0">
                    <a:pos x="0" y="12"/>
                  </a:cxn>
                  <a:cxn ang="0">
                    <a:pos x="8" y="21"/>
                  </a:cxn>
                  <a:cxn ang="0">
                    <a:pos x="8" y="20"/>
                  </a:cxn>
                  <a:cxn ang="0">
                    <a:pos x="10" y="20"/>
                  </a:cxn>
                  <a:cxn ang="0">
                    <a:pos x="12" y="18"/>
                  </a:cxn>
                  <a:cxn ang="0">
                    <a:pos x="13" y="18"/>
                  </a:cxn>
                  <a:cxn ang="0">
                    <a:pos x="14" y="17"/>
                  </a:cxn>
                  <a:cxn ang="0">
                    <a:pos x="16" y="17"/>
                  </a:cxn>
                  <a:cxn ang="0">
                    <a:pos x="16" y="16"/>
                  </a:cxn>
                  <a:cxn ang="0">
                    <a:pos x="18" y="16"/>
                  </a:cxn>
                  <a:cxn ang="0">
                    <a:pos x="20" y="16"/>
                  </a:cxn>
                  <a:cxn ang="0">
                    <a:pos x="20" y="15"/>
                  </a:cxn>
                  <a:cxn ang="0">
                    <a:pos x="22" y="15"/>
                  </a:cxn>
                  <a:cxn ang="0">
                    <a:pos x="24" y="15"/>
                  </a:cxn>
                  <a:cxn ang="0">
                    <a:pos x="25" y="13"/>
                  </a:cxn>
                  <a:cxn ang="0">
                    <a:pos x="26" y="13"/>
                  </a:cxn>
                  <a:cxn ang="0">
                    <a:pos x="28" y="13"/>
                  </a:cxn>
                  <a:cxn ang="0">
                    <a:pos x="28" y="12"/>
                  </a:cxn>
                  <a:cxn ang="0">
                    <a:pos x="30" y="12"/>
                  </a:cxn>
                  <a:cxn ang="0">
                    <a:pos x="32" y="12"/>
                  </a:cxn>
                  <a:cxn ang="0">
                    <a:pos x="34" y="11"/>
                  </a:cxn>
                  <a:cxn ang="0">
                    <a:pos x="36" y="11"/>
                  </a:cxn>
                  <a:cxn ang="0">
                    <a:pos x="37" y="11"/>
                  </a:cxn>
                  <a:cxn ang="0">
                    <a:pos x="38" y="11"/>
                  </a:cxn>
                  <a:cxn ang="0">
                    <a:pos x="41" y="9"/>
                  </a:cxn>
                  <a:cxn ang="0">
                    <a:pos x="42" y="9"/>
                  </a:cxn>
                  <a:cxn ang="0">
                    <a:pos x="48" y="4"/>
                  </a:cxn>
                  <a:cxn ang="0">
                    <a:pos x="42" y="9"/>
                  </a:cxn>
                  <a:cxn ang="0">
                    <a:pos x="48" y="9"/>
                  </a:cxn>
                  <a:cxn ang="0">
                    <a:pos x="48" y="4"/>
                  </a:cxn>
                  <a:cxn ang="0">
                    <a:pos x="34" y="4"/>
                  </a:cxn>
                </a:cxnLst>
                <a:rect l="0" t="0" r="r" b="b"/>
                <a:pathLst>
                  <a:path w="49" h="22">
                    <a:moveTo>
                      <a:pt x="34" y="4"/>
                    </a:moveTo>
                    <a:lnTo>
                      <a:pt x="38" y="0"/>
                    </a:lnTo>
                    <a:lnTo>
                      <a:pt x="37" y="0"/>
                    </a:lnTo>
                    <a:lnTo>
                      <a:pt x="36" y="0"/>
                    </a:lnTo>
                    <a:lnTo>
                      <a:pt x="34" y="0"/>
                    </a:lnTo>
                    <a:lnTo>
                      <a:pt x="32" y="0"/>
                    </a:lnTo>
                    <a:lnTo>
                      <a:pt x="30" y="2"/>
                    </a:lnTo>
                    <a:lnTo>
                      <a:pt x="28" y="2"/>
                    </a:lnTo>
                    <a:lnTo>
                      <a:pt x="26" y="2"/>
                    </a:lnTo>
                    <a:lnTo>
                      <a:pt x="25" y="3"/>
                    </a:lnTo>
                    <a:lnTo>
                      <a:pt x="24" y="3"/>
                    </a:lnTo>
                    <a:lnTo>
                      <a:pt x="22" y="3"/>
                    </a:lnTo>
                    <a:lnTo>
                      <a:pt x="20" y="4"/>
                    </a:lnTo>
                    <a:lnTo>
                      <a:pt x="18" y="4"/>
                    </a:lnTo>
                    <a:lnTo>
                      <a:pt x="16" y="6"/>
                    </a:lnTo>
                    <a:lnTo>
                      <a:pt x="14" y="6"/>
                    </a:lnTo>
                    <a:lnTo>
                      <a:pt x="13" y="6"/>
                    </a:lnTo>
                    <a:lnTo>
                      <a:pt x="13" y="7"/>
                    </a:lnTo>
                    <a:lnTo>
                      <a:pt x="12" y="7"/>
                    </a:lnTo>
                    <a:lnTo>
                      <a:pt x="10" y="7"/>
                    </a:lnTo>
                    <a:lnTo>
                      <a:pt x="8" y="8"/>
                    </a:lnTo>
                    <a:lnTo>
                      <a:pt x="6" y="9"/>
                    </a:lnTo>
                    <a:lnTo>
                      <a:pt x="4" y="9"/>
                    </a:lnTo>
                    <a:lnTo>
                      <a:pt x="2" y="11"/>
                    </a:lnTo>
                    <a:lnTo>
                      <a:pt x="1" y="11"/>
                    </a:lnTo>
                    <a:lnTo>
                      <a:pt x="1" y="12"/>
                    </a:lnTo>
                    <a:lnTo>
                      <a:pt x="0" y="12"/>
                    </a:lnTo>
                    <a:lnTo>
                      <a:pt x="8" y="21"/>
                    </a:lnTo>
                    <a:lnTo>
                      <a:pt x="8" y="20"/>
                    </a:lnTo>
                    <a:lnTo>
                      <a:pt x="10" y="20"/>
                    </a:lnTo>
                    <a:lnTo>
                      <a:pt x="12" y="18"/>
                    </a:lnTo>
                    <a:lnTo>
                      <a:pt x="13" y="18"/>
                    </a:lnTo>
                    <a:lnTo>
                      <a:pt x="14" y="17"/>
                    </a:lnTo>
                    <a:lnTo>
                      <a:pt x="16" y="17"/>
                    </a:lnTo>
                    <a:lnTo>
                      <a:pt x="16" y="16"/>
                    </a:lnTo>
                    <a:lnTo>
                      <a:pt x="18" y="16"/>
                    </a:lnTo>
                    <a:lnTo>
                      <a:pt x="20" y="16"/>
                    </a:lnTo>
                    <a:lnTo>
                      <a:pt x="20" y="15"/>
                    </a:lnTo>
                    <a:lnTo>
                      <a:pt x="22" y="15"/>
                    </a:lnTo>
                    <a:lnTo>
                      <a:pt x="24" y="15"/>
                    </a:lnTo>
                    <a:lnTo>
                      <a:pt x="25" y="13"/>
                    </a:lnTo>
                    <a:lnTo>
                      <a:pt x="26" y="13"/>
                    </a:lnTo>
                    <a:lnTo>
                      <a:pt x="28" y="13"/>
                    </a:lnTo>
                    <a:lnTo>
                      <a:pt x="28" y="12"/>
                    </a:lnTo>
                    <a:lnTo>
                      <a:pt x="30" y="12"/>
                    </a:lnTo>
                    <a:lnTo>
                      <a:pt x="32" y="12"/>
                    </a:lnTo>
                    <a:lnTo>
                      <a:pt x="34" y="11"/>
                    </a:lnTo>
                    <a:lnTo>
                      <a:pt x="36" y="11"/>
                    </a:lnTo>
                    <a:lnTo>
                      <a:pt x="37" y="11"/>
                    </a:lnTo>
                    <a:lnTo>
                      <a:pt x="38" y="11"/>
                    </a:lnTo>
                    <a:lnTo>
                      <a:pt x="41" y="9"/>
                    </a:lnTo>
                    <a:lnTo>
                      <a:pt x="42" y="9"/>
                    </a:lnTo>
                    <a:lnTo>
                      <a:pt x="48" y="4"/>
                    </a:lnTo>
                    <a:lnTo>
                      <a:pt x="42" y="9"/>
                    </a:lnTo>
                    <a:lnTo>
                      <a:pt x="48" y="9"/>
                    </a:lnTo>
                    <a:lnTo>
                      <a:pt x="48" y="4"/>
                    </a:lnTo>
                    <a:lnTo>
                      <a:pt x="34"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93" name="Freeform 242"/>
              <p:cNvSpPr>
                <a:spLocks/>
              </p:cNvSpPr>
              <p:nvPr/>
            </p:nvSpPr>
            <p:spPr bwMode="auto">
              <a:xfrm>
                <a:off x="1849" y="849"/>
                <a:ext cx="19" cy="19"/>
              </a:xfrm>
              <a:custGeom>
                <a:avLst/>
                <a:gdLst/>
                <a:ahLst/>
                <a:cxnLst>
                  <a:cxn ang="0">
                    <a:pos x="0" y="0"/>
                  </a:cxn>
                  <a:cxn ang="0">
                    <a:pos x="0" y="18"/>
                  </a:cxn>
                  <a:cxn ang="0">
                    <a:pos x="18" y="18"/>
                  </a:cxn>
                  <a:cxn ang="0">
                    <a:pos x="18" y="0"/>
                  </a:cxn>
                  <a:cxn ang="0">
                    <a:pos x="0" y="0"/>
                  </a:cxn>
                </a:cxnLst>
                <a:rect l="0" t="0" r="r" b="b"/>
                <a:pathLst>
                  <a:path w="19" h="19">
                    <a:moveTo>
                      <a:pt x="0" y="0"/>
                    </a:moveTo>
                    <a:lnTo>
                      <a:pt x="0" y="18"/>
                    </a:lnTo>
                    <a:lnTo>
                      <a:pt x="18" y="18"/>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94" name="Freeform 243"/>
              <p:cNvSpPr>
                <a:spLocks/>
              </p:cNvSpPr>
              <p:nvPr/>
            </p:nvSpPr>
            <p:spPr bwMode="auto">
              <a:xfrm>
                <a:off x="1849" y="840"/>
                <a:ext cx="19" cy="18"/>
              </a:xfrm>
              <a:custGeom>
                <a:avLst/>
                <a:gdLst/>
                <a:ahLst/>
                <a:cxnLst>
                  <a:cxn ang="0">
                    <a:pos x="15" y="0"/>
                  </a:cxn>
                  <a:cxn ang="0">
                    <a:pos x="12" y="0"/>
                  </a:cxn>
                  <a:cxn ang="0">
                    <a:pos x="10" y="0"/>
                  </a:cxn>
                  <a:cxn ang="0">
                    <a:pos x="9" y="1"/>
                  </a:cxn>
                  <a:cxn ang="0">
                    <a:pos x="6" y="1"/>
                  </a:cxn>
                  <a:cxn ang="0">
                    <a:pos x="6" y="3"/>
                  </a:cxn>
                  <a:cxn ang="0">
                    <a:pos x="4" y="3"/>
                  </a:cxn>
                  <a:cxn ang="0">
                    <a:pos x="1" y="6"/>
                  </a:cxn>
                  <a:cxn ang="0">
                    <a:pos x="1" y="7"/>
                  </a:cxn>
                  <a:cxn ang="0">
                    <a:pos x="0" y="7"/>
                  </a:cxn>
                  <a:cxn ang="0">
                    <a:pos x="0" y="10"/>
                  </a:cxn>
                  <a:cxn ang="0">
                    <a:pos x="0" y="12"/>
                  </a:cxn>
                  <a:cxn ang="0">
                    <a:pos x="0" y="14"/>
                  </a:cxn>
                  <a:cxn ang="0">
                    <a:pos x="18" y="14"/>
                  </a:cxn>
                  <a:cxn ang="0">
                    <a:pos x="18" y="17"/>
                  </a:cxn>
                  <a:cxn ang="0">
                    <a:pos x="15" y="17"/>
                  </a:cxn>
                  <a:cxn ang="0">
                    <a:pos x="15" y="0"/>
                  </a:cxn>
                </a:cxnLst>
                <a:rect l="0" t="0" r="r" b="b"/>
                <a:pathLst>
                  <a:path w="19" h="18">
                    <a:moveTo>
                      <a:pt x="15" y="0"/>
                    </a:moveTo>
                    <a:lnTo>
                      <a:pt x="12" y="0"/>
                    </a:lnTo>
                    <a:lnTo>
                      <a:pt x="10" y="0"/>
                    </a:lnTo>
                    <a:lnTo>
                      <a:pt x="9" y="1"/>
                    </a:lnTo>
                    <a:lnTo>
                      <a:pt x="6" y="1"/>
                    </a:lnTo>
                    <a:lnTo>
                      <a:pt x="6" y="3"/>
                    </a:lnTo>
                    <a:lnTo>
                      <a:pt x="4" y="3"/>
                    </a:lnTo>
                    <a:lnTo>
                      <a:pt x="1" y="6"/>
                    </a:lnTo>
                    <a:lnTo>
                      <a:pt x="1" y="7"/>
                    </a:lnTo>
                    <a:lnTo>
                      <a:pt x="0" y="7"/>
                    </a:lnTo>
                    <a:lnTo>
                      <a:pt x="0" y="10"/>
                    </a:lnTo>
                    <a:lnTo>
                      <a:pt x="0" y="12"/>
                    </a:lnTo>
                    <a:lnTo>
                      <a:pt x="0" y="14"/>
                    </a:lnTo>
                    <a:lnTo>
                      <a:pt x="18" y="14"/>
                    </a:lnTo>
                    <a:lnTo>
                      <a:pt x="18" y="17"/>
                    </a:lnTo>
                    <a:lnTo>
                      <a:pt x="15" y="17"/>
                    </a:lnTo>
                    <a:lnTo>
                      <a:pt x="1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95" name="Freeform 244"/>
              <p:cNvSpPr>
                <a:spLocks/>
              </p:cNvSpPr>
              <p:nvPr/>
            </p:nvSpPr>
            <p:spPr bwMode="auto">
              <a:xfrm>
                <a:off x="1861" y="840"/>
                <a:ext cx="33" cy="18"/>
              </a:xfrm>
              <a:custGeom>
                <a:avLst/>
                <a:gdLst/>
                <a:ahLst/>
                <a:cxnLst>
                  <a:cxn ang="0">
                    <a:pos x="32" y="0"/>
                  </a:cxn>
                  <a:cxn ang="0">
                    <a:pos x="0" y="0"/>
                  </a:cxn>
                  <a:cxn ang="0">
                    <a:pos x="0" y="17"/>
                  </a:cxn>
                  <a:cxn ang="0">
                    <a:pos x="32" y="17"/>
                  </a:cxn>
                  <a:cxn ang="0">
                    <a:pos x="32" y="0"/>
                  </a:cxn>
                </a:cxnLst>
                <a:rect l="0" t="0" r="r" b="b"/>
                <a:pathLst>
                  <a:path w="33" h="18">
                    <a:moveTo>
                      <a:pt x="32" y="0"/>
                    </a:moveTo>
                    <a:lnTo>
                      <a:pt x="0" y="0"/>
                    </a:lnTo>
                    <a:lnTo>
                      <a:pt x="0" y="17"/>
                    </a:lnTo>
                    <a:lnTo>
                      <a:pt x="32" y="17"/>
                    </a:lnTo>
                    <a:lnTo>
                      <a:pt x="3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96" name="Freeform 245"/>
              <p:cNvSpPr>
                <a:spLocks/>
              </p:cNvSpPr>
              <p:nvPr/>
            </p:nvSpPr>
            <p:spPr bwMode="auto">
              <a:xfrm>
                <a:off x="1893" y="840"/>
                <a:ext cx="19" cy="18"/>
              </a:xfrm>
              <a:custGeom>
                <a:avLst/>
                <a:gdLst/>
                <a:ahLst/>
                <a:cxnLst>
                  <a:cxn ang="0">
                    <a:pos x="18" y="14"/>
                  </a:cxn>
                  <a:cxn ang="0">
                    <a:pos x="18" y="12"/>
                  </a:cxn>
                  <a:cxn ang="0">
                    <a:pos x="18" y="10"/>
                  </a:cxn>
                  <a:cxn ang="0">
                    <a:pos x="18" y="7"/>
                  </a:cxn>
                  <a:cxn ang="0">
                    <a:pos x="16" y="7"/>
                  </a:cxn>
                  <a:cxn ang="0">
                    <a:pos x="16" y="6"/>
                  </a:cxn>
                  <a:cxn ang="0">
                    <a:pos x="12" y="3"/>
                  </a:cxn>
                  <a:cxn ang="0">
                    <a:pos x="11" y="3"/>
                  </a:cxn>
                  <a:cxn ang="0">
                    <a:pos x="11" y="1"/>
                  </a:cxn>
                  <a:cxn ang="0">
                    <a:pos x="8" y="1"/>
                  </a:cxn>
                  <a:cxn ang="0">
                    <a:pos x="6" y="1"/>
                  </a:cxn>
                  <a:cxn ang="0">
                    <a:pos x="6" y="0"/>
                  </a:cxn>
                  <a:cxn ang="0">
                    <a:pos x="4" y="0"/>
                  </a:cxn>
                  <a:cxn ang="0">
                    <a:pos x="1" y="0"/>
                  </a:cxn>
                  <a:cxn ang="0">
                    <a:pos x="1" y="17"/>
                  </a:cxn>
                  <a:cxn ang="0">
                    <a:pos x="0" y="17"/>
                  </a:cxn>
                  <a:cxn ang="0">
                    <a:pos x="0" y="14"/>
                  </a:cxn>
                  <a:cxn ang="0">
                    <a:pos x="18" y="14"/>
                  </a:cxn>
                </a:cxnLst>
                <a:rect l="0" t="0" r="r" b="b"/>
                <a:pathLst>
                  <a:path w="19" h="18">
                    <a:moveTo>
                      <a:pt x="18" y="14"/>
                    </a:moveTo>
                    <a:lnTo>
                      <a:pt x="18" y="12"/>
                    </a:lnTo>
                    <a:lnTo>
                      <a:pt x="18" y="10"/>
                    </a:lnTo>
                    <a:lnTo>
                      <a:pt x="18" y="7"/>
                    </a:lnTo>
                    <a:lnTo>
                      <a:pt x="16" y="7"/>
                    </a:lnTo>
                    <a:lnTo>
                      <a:pt x="16" y="6"/>
                    </a:lnTo>
                    <a:lnTo>
                      <a:pt x="12" y="3"/>
                    </a:lnTo>
                    <a:lnTo>
                      <a:pt x="11" y="3"/>
                    </a:lnTo>
                    <a:lnTo>
                      <a:pt x="11" y="1"/>
                    </a:lnTo>
                    <a:lnTo>
                      <a:pt x="8" y="1"/>
                    </a:lnTo>
                    <a:lnTo>
                      <a:pt x="6" y="1"/>
                    </a:lnTo>
                    <a:lnTo>
                      <a:pt x="6" y="0"/>
                    </a:lnTo>
                    <a:lnTo>
                      <a:pt x="4" y="0"/>
                    </a:lnTo>
                    <a:lnTo>
                      <a:pt x="1" y="0"/>
                    </a:lnTo>
                    <a:lnTo>
                      <a:pt x="1" y="17"/>
                    </a:lnTo>
                    <a:lnTo>
                      <a:pt x="0" y="17"/>
                    </a:lnTo>
                    <a:lnTo>
                      <a:pt x="0" y="14"/>
                    </a:lnTo>
                    <a:lnTo>
                      <a:pt x="18"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97" name="Freeform 246"/>
              <p:cNvSpPr>
                <a:spLocks/>
              </p:cNvSpPr>
              <p:nvPr/>
            </p:nvSpPr>
            <p:spPr bwMode="auto">
              <a:xfrm>
                <a:off x="1893" y="849"/>
                <a:ext cx="19" cy="19"/>
              </a:xfrm>
              <a:custGeom>
                <a:avLst/>
                <a:gdLst/>
                <a:ahLst/>
                <a:cxnLst>
                  <a:cxn ang="0">
                    <a:pos x="11" y="9"/>
                  </a:cxn>
                  <a:cxn ang="0">
                    <a:pos x="18" y="13"/>
                  </a:cxn>
                  <a:cxn ang="0">
                    <a:pos x="18" y="0"/>
                  </a:cxn>
                  <a:cxn ang="0">
                    <a:pos x="0" y="0"/>
                  </a:cxn>
                  <a:cxn ang="0">
                    <a:pos x="0" y="13"/>
                  </a:cxn>
                  <a:cxn ang="0">
                    <a:pos x="6" y="18"/>
                  </a:cxn>
                  <a:cxn ang="0">
                    <a:pos x="0" y="13"/>
                  </a:cxn>
                  <a:cxn ang="0">
                    <a:pos x="0" y="18"/>
                  </a:cxn>
                  <a:cxn ang="0">
                    <a:pos x="6" y="18"/>
                  </a:cxn>
                  <a:cxn ang="0">
                    <a:pos x="11" y="9"/>
                  </a:cxn>
                </a:cxnLst>
                <a:rect l="0" t="0" r="r" b="b"/>
                <a:pathLst>
                  <a:path w="19" h="19">
                    <a:moveTo>
                      <a:pt x="11" y="9"/>
                    </a:moveTo>
                    <a:lnTo>
                      <a:pt x="18" y="13"/>
                    </a:lnTo>
                    <a:lnTo>
                      <a:pt x="18" y="0"/>
                    </a:lnTo>
                    <a:lnTo>
                      <a:pt x="0" y="0"/>
                    </a:lnTo>
                    <a:lnTo>
                      <a:pt x="0" y="13"/>
                    </a:lnTo>
                    <a:lnTo>
                      <a:pt x="6" y="18"/>
                    </a:lnTo>
                    <a:lnTo>
                      <a:pt x="0" y="13"/>
                    </a:lnTo>
                    <a:lnTo>
                      <a:pt x="0" y="18"/>
                    </a:lnTo>
                    <a:lnTo>
                      <a:pt x="6" y="18"/>
                    </a:lnTo>
                    <a:lnTo>
                      <a:pt x="11"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98" name="Freeform 247"/>
              <p:cNvSpPr>
                <a:spLocks/>
              </p:cNvSpPr>
              <p:nvPr/>
            </p:nvSpPr>
            <p:spPr bwMode="auto">
              <a:xfrm>
                <a:off x="1896" y="858"/>
                <a:ext cx="44" cy="25"/>
              </a:xfrm>
              <a:custGeom>
                <a:avLst/>
                <a:gdLst/>
                <a:ahLst/>
                <a:cxnLst>
                  <a:cxn ang="0">
                    <a:pos x="32" y="13"/>
                  </a:cxn>
                  <a:cxn ang="0">
                    <a:pos x="41" y="12"/>
                  </a:cxn>
                  <a:cxn ang="0">
                    <a:pos x="39" y="11"/>
                  </a:cxn>
                  <a:cxn ang="0">
                    <a:pos x="37" y="11"/>
                  </a:cxn>
                  <a:cxn ang="0">
                    <a:pos x="37" y="9"/>
                  </a:cxn>
                  <a:cxn ang="0">
                    <a:pos x="36" y="9"/>
                  </a:cxn>
                  <a:cxn ang="0">
                    <a:pos x="34" y="9"/>
                  </a:cxn>
                  <a:cxn ang="0">
                    <a:pos x="34" y="8"/>
                  </a:cxn>
                  <a:cxn ang="0">
                    <a:pos x="32" y="8"/>
                  </a:cxn>
                  <a:cxn ang="0">
                    <a:pos x="30" y="8"/>
                  </a:cxn>
                  <a:cxn ang="0">
                    <a:pos x="30" y="7"/>
                  </a:cxn>
                  <a:cxn ang="0">
                    <a:pos x="28" y="7"/>
                  </a:cxn>
                  <a:cxn ang="0">
                    <a:pos x="28" y="7"/>
                  </a:cxn>
                  <a:cxn ang="0">
                    <a:pos x="28" y="5"/>
                  </a:cxn>
                  <a:cxn ang="0">
                    <a:pos x="25" y="5"/>
                  </a:cxn>
                  <a:cxn ang="0">
                    <a:pos x="24" y="5"/>
                  </a:cxn>
                  <a:cxn ang="0">
                    <a:pos x="24" y="4"/>
                  </a:cxn>
                  <a:cxn ang="0">
                    <a:pos x="22" y="4"/>
                  </a:cxn>
                  <a:cxn ang="0">
                    <a:pos x="20" y="4"/>
                  </a:cxn>
                  <a:cxn ang="0">
                    <a:pos x="20" y="2"/>
                  </a:cxn>
                  <a:cxn ang="0">
                    <a:pos x="19" y="2"/>
                  </a:cxn>
                  <a:cxn ang="0">
                    <a:pos x="16" y="2"/>
                  </a:cxn>
                  <a:cxn ang="0">
                    <a:pos x="15" y="2"/>
                  </a:cxn>
                  <a:cxn ang="0">
                    <a:pos x="15" y="1"/>
                  </a:cxn>
                  <a:cxn ang="0">
                    <a:pos x="13" y="1"/>
                  </a:cxn>
                  <a:cxn ang="0">
                    <a:pos x="12" y="1"/>
                  </a:cxn>
                  <a:cxn ang="0">
                    <a:pos x="10" y="1"/>
                  </a:cxn>
                  <a:cxn ang="0">
                    <a:pos x="8" y="0"/>
                  </a:cxn>
                  <a:cxn ang="0">
                    <a:pos x="7" y="0"/>
                  </a:cxn>
                  <a:cxn ang="0">
                    <a:pos x="4" y="0"/>
                  </a:cxn>
                  <a:cxn ang="0">
                    <a:pos x="3" y="0"/>
                  </a:cxn>
                  <a:cxn ang="0">
                    <a:pos x="0" y="9"/>
                  </a:cxn>
                  <a:cxn ang="0">
                    <a:pos x="1" y="9"/>
                  </a:cxn>
                  <a:cxn ang="0">
                    <a:pos x="3" y="11"/>
                  </a:cxn>
                  <a:cxn ang="0">
                    <a:pos x="4" y="11"/>
                  </a:cxn>
                  <a:cxn ang="0">
                    <a:pos x="7" y="11"/>
                  </a:cxn>
                  <a:cxn ang="0">
                    <a:pos x="8" y="12"/>
                  </a:cxn>
                  <a:cxn ang="0">
                    <a:pos x="10" y="12"/>
                  </a:cxn>
                  <a:cxn ang="0">
                    <a:pos x="12" y="12"/>
                  </a:cxn>
                  <a:cxn ang="0">
                    <a:pos x="13" y="13"/>
                  </a:cxn>
                  <a:cxn ang="0">
                    <a:pos x="15" y="13"/>
                  </a:cxn>
                  <a:cxn ang="0">
                    <a:pos x="16" y="13"/>
                  </a:cxn>
                  <a:cxn ang="0">
                    <a:pos x="19" y="15"/>
                  </a:cxn>
                  <a:cxn ang="0">
                    <a:pos x="20" y="15"/>
                  </a:cxn>
                  <a:cxn ang="0">
                    <a:pos x="22" y="16"/>
                  </a:cxn>
                  <a:cxn ang="0">
                    <a:pos x="24" y="16"/>
                  </a:cxn>
                  <a:cxn ang="0">
                    <a:pos x="25" y="18"/>
                  </a:cxn>
                  <a:cxn ang="0">
                    <a:pos x="28" y="18"/>
                  </a:cxn>
                  <a:cxn ang="0">
                    <a:pos x="28" y="18"/>
                  </a:cxn>
                  <a:cxn ang="0">
                    <a:pos x="30" y="18"/>
                  </a:cxn>
                  <a:cxn ang="0">
                    <a:pos x="30" y="20"/>
                  </a:cxn>
                  <a:cxn ang="0">
                    <a:pos x="32" y="20"/>
                  </a:cxn>
                  <a:cxn ang="0">
                    <a:pos x="34" y="21"/>
                  </a:cxn>
                  <a:cxn ang="0">
                    <a:pos x="43" y="20"/>
                  </a:cxn>
                  <a:cxn ang="0">
                    <a:pos x="34" y="21"/>
                  </a:cxn>
                  <a:cxn ang="0">
                    <a:pos x="39" y="24"/>
                  </a:cxn>
                  <a:cxn ang="0">
                    <a:pos x="43" y="20"/>
                  </a:cxn>
                  <a:cxn ang="0">
                    <a:pos x="32" y="13"/>
                  </a:cxn>
                </a:cxnLst>
                <a:rect l="0" t="0" r="r" b="b"/>
                <a:pathLst>
                  <a:path w="44" h="25">
                    <a:moveTo>
                      <a:pt x="32" y="13"/>
                    </a:moveTo>
                    <a:lnTo>
                      <a:pt x="41" y="12"/>
                    </a:lnTo>
                    <a:lnTo>
                      <a:pt x="39" y="11"/>
                    </a:lnTo>
                    <a:lnTo>
                      <a:pt x="37" y="11"/>
                    </a:lnTo>
                    <a:lnTo>
                      <a:pt x="37" y="9"/>
                    </a:lnTo>
                    <a:lnTo>
                      <a:pt x="36" y="9"/>
                    </a:lnTo>
                    <a:lnTo>
                      <a:pt x="34" y="9"/>
                    </a:lnTo>
                    <a:lnTo>
                      <a:pt x="34" y="8"/>
                    </a:lnTo>
                    <a:lnTo>
                      <a:pt x="32" y="8"/>
                    </a:lnTo>
                    <a:lnTo>
                      <a:pt x="30" y="8"/>
                    </a:lnTo>
                    <a:lnTo>
                      <a:pt x="30" y="7"/>
                    </a:lnTo>
                    <a:lnTo>
                      <a:pt x="28" y="7"/>
                    </a:lnTo>
                    <a:lnTo>
                      <a:pt x="28" y="7"/>
                    </a:lnTo>
                    <a:lnTo>
                      <a:pt x="28" y="5"/>
                    </a:lnTo>
                    <a:lnTo>
                      <a:pt x="25" y="5"/>
                    </a:lnTo>
                    <a:lnTo>
                      <a:pt x="24" y="5"/>
                    </a:lnTo>
                    <a:lnTo>
                      <a:pt x="24" y="4"/>
                    </a:lnTo>
                    <a:lnTo>
                      <a:pt x="22" y="4"/>
                    </a:lnTo>
                    <a:lnTo>
                      <a:pt x="20" y="4"/>
                    </a:lnTo>
                    <a:lnTo>
                      <a:pt x="20" y="2"/>
                    </a:lnTo>
                    <a:lnTo>
                      <a:pt x="19" y="2"/>
                    </a:lnTo>
                    <a:lnTo>
                      <a:pt x="16" y="2"/>
                    </a:lnTo>
                    <a:lnTo>
                      <a:pt x="15" y="2"/>
                    </a:lnTo>
                    <a:lnTo>
                      <a:pt x="15" y="1"/>
                    </a:lnTo>
                    <a:lnTo>
                      <a:pt x="13" y="1"/>
                    </a:lnTo>
                    <a:lnTo>
                      <a:pt x="12" y="1"/>
                    </a:lnTo>
                    <a:lnTo>
                      <a:pt x="10" y="1"/>
                    </a:lnTo>
                    <a:lnTo>
                      <a:pt x="8" y="0"/>
                    </a:lnTo>
                    <a:lnTo>
                      <a:pt x="7" y="0"/>
                    </a:lnTo>
                    <a:lnTo>
                      <a:pt x="4" y="0"/>
                    </a:lnTo>
                    <a:lnTo>
                      <a:pt x="3" y="0"/>
                    </a:lnTo>
                    <a:lnTo>
                      <a:pt x="0" y="9"/>
                    </a:lnTo>
                    <a:lnTo>
                      <a:pt x="1" y="9"/>
                    </a:lnTo>
                    <a:lnTo>
                      <a:pt x="3" y="11"/>
                    </a:lnTo>
                    <a:lnTo>
                      <a:pt x="4" y="11"/>
                    </a:lnTo>
                    <a:lnTo>
                      <a:pt x="7" y="11"/>
                    </a:lnTo>
                    <a:lnTo>
                      <a:pt x="8" y="12"/>
                    </a:lnTo>
                    <a:lnTo>
                      <a:pt x="10" y="12"/>
                    </a:lnTo>
                    <a:lnTo>
                      <a:pt x="12" y="12"/>
                    </a:lnTo>
                    <a:lnTo>
                      <a:pt x="13" y="13"/>
                    </a:lnTo>
                    <a:lnTo>
                      <a:pt x="15" y="13"/>
                    </a:lnTo>
                    <a:lnTo>
                      <a:pt x="16" y="13"/>
                    </a:lnTo>
                    <a:lnTo>
                      <a:pt x="19" y="15"/>
                    </a:lnTo>
                    <a:lnTo>
                      <a:pt x="20" y="15"/>
                    </a:lnTo>
                    <a:lnTo>
                      <a:pt x="22" y="16"/>
                    </a:lnTo>
                    <a:lnTo>
                      <a:pt x="24" y="16"/>
                    </a:lnTo>
                    <a:lnTo>
                      <a:pt x="25" y="18"/>
                    </a:lnTo>
                    <a:lnTo>
                      <a:pt x="28" y="18"/>
                    </a:lnTo>
                    <a:lnTo>
                      <a:pt x="28" y="18"/>
                    </a:lnTo>
                    <a:lnTo>
                      <a:pt x="30" y="18"/>
                    </a:lnTo>
                    <a:lnTo>
                      <a:pt x="30" y="20"/>
                    </a:lnTo>
                    <a:lnTo>
                      <a:pt x="32" y="20"/>
                    </a:lnTo>
                    <a:lnTo>
                      <a:pt x="34" y="21"/>
                    </a:lnTo>
                    <a:lnTo>
                      <a:pt x="43" y="20"/>
                    </a:lnTo>
                    <a:lnTo>
                      <a:pt x="34" y="21"/>
                    </a:lnTo>
                    <a:lnTo>
                      <a:pt x="39" y="24"/>
                    </a:lnTo>
                    <a:lnTo>
                      <a:pt x="43" y="20"/>
                    </a:lnTo>
                    <a:lnTo>
                      <a:pt x="32"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99" name="Freeform 248"/>
              <p:cNvSpPr>
                <a:spLocks/>
              </p:cNvSpPr>
              <p:nvPr/>
            </p:nvSpPr>
            <p:spPr bwMode="auto">
              <a:xfrm>
                <a:off x="1929" y="861"/>
                <a:ext cx="24" cy="18"/>
              </a:xfrm>
              <a:custGeom>
                <a:avLst/>
                <a:gdLst/>
                <a:ahLst/>
                <a:cxnLst>
                  <a:cxn ang="0">
                    <a:pos x="14" y="0"/>
                  </a:cxn>
                  <a:cxn ang="0">
                    <a:pos x="0" y="10"/>
                  </a:cxn>
                  <a:cxn ang="0">
                    <a:pos x="10" y="17"/>
                  </a:cxn>
                  <a:cxn ang="0">
                    <a:pos x="23" y="8"/>
                  </a:cxn>
                  <a:cxn ang="0">
                    <a:pos x="14" y="0"/>
                  </a:cxn>
                </a:cxnLst>
                <a:rect l="0" t="0" r="r" b="b"/>
                <a:pathLst>
                  <a:path w="24" h="18">
                    <a:moveTo>
                      <a:pt x="14" y="0"/>
                    </a:moveTo>
                    <a:lnTo>
                      <a:pt x="0" y="10"/>
                    </a:lnTo>
                    <a:lnTo>
                      <a:pt x="10" y="17"/>
                    </a:lnTo>
                    <a:lnTo>
                      <a:pt x="23" y="8"/>
                    </a:lnTo>
                    <a:lnTo>
                      <a:pt x="1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00" name="Freeform 249"/>
              <p:cNvSpPr>
                <a:spLocks/>
              </p:cNvSpPr>
              <p:nvPr/>
            </p:nvSpPr>
            <p:spPr bwMode="auto">
              <a:xfrm>
                <a:off x="1943" y="858"/>
                <a:ext cx="19" cy="19"/>
              </a:xfrm>
              <a:custGeom>
                <a:avLst/>
                <a:gdLst/>
                <a:ahLst/>
                <a:cxnLst>
                  <a:cxn ang="0">
                    <a:pos x="18" y="4"/>
                  </a:cxn>
                  <a:cxn ang="0">
                    <a:pos x="16" y="4"/>
                  </a:cxn>
                  <a:cxn ang="0">
                    <a:pos x="16" y="2"/>
                  </a:cxn>
                  <a:cxn ang="0">
                    <a:pos x="14" y="2"/>
                  </a:cxn>
                  <a:cxn ang="0">
                    <a:pos x="12" y="2"/>
                  </a:cxn>
                  <a:cxn ang="0">
                    <a:pos x="12" y="0"/>
                  </a:cxn>
                  <a:cxn ang="0">
                    <a:pos x="10" y="0"/>
                  </a:cxn>
                  <a:cxn ang="0">
                    <a:pos x="9" y="0"/>
                  </a:cxn>
                  <a:cxn ang="0">
                    <a:pos x="7" y="0"/>
                  </a:cxn>
                  <a:cxn ang="0">
                    <a:pos x="4" y="0"/>
                  </a:cxn>
                  <a:cxn ang="0">
                    <a:pos x="2" y="2"/>
                  </a:cxn>
                  <a:cxn ang="0">
                    <a:pos x="1" y="2"/>
                  </a:cxn>
                  <a:cxn ang="0">
                    <a:pos x="0" y="4"/>
                  </a:cxn>
                  <a:cxn ang="0">
                    <a:pos x="9" y="18"/>
                  </a:cxn>
                  <a:cxn ang="0">
                    <a:pos x="7" y="18"/>
                  </a:cxn>
                  <a:cxn ang="0">
                    <a:pos x="18" y="4"/>
                  </a:cxn>
                </a:cxnLst>
                <a:rect l="0" t="0" r="r" b="b"/>
                <a:pathLst>
                  <a:path w="19" h="19">
                    <a:moveTo>
                      <a:pt x="18" y="4"/>
                    </a:moveTo>
                    <a:lnTo>
                      <a:pt x="16" y="4"/>
                    </a:lnTo>
                    <a:lnTo>
                      <a:pt x="16" y="2"/>
                    </a:lnTo>
                    <a:lnTo>
                      <a:pt x="14" y="2"/>
                    </a:lnTo>
                    <a:lnTo>
                      <a:pt x="12" y="2"/>
                    </a:lnTo>
                    <a:lnTo>
                      <a:pt x="12" y="0"/>
                    </a:lnTo>
                    <a:lnTo>
                      <a:pt x="10" y="0"/>
                    </a:lnTo>
                    <a:lnTo>
                      <a:pt x="9" y="0"/>
                    </a:lnTo>
                    <a:lnTo>
                      <a:pt x="7" y="0"/>
                    </a:lnTo>
                    <a:lnTo>
                      <a:pt x="4" y="0"/>
                    </a:lnTo>
                    <a:lnTo>
                      <a:pt x="2" y="2"/>
                    </a:lnTo>
                    <a:lnTo>
                      <a:pt x="1" y="2"/>
                    </a:lnTo>
                    <a:lnTo>
                      <a:pt x="0" y="4"/>
                    </a:lnTo>
                    <a:lnTo>
                      <a:pt x="9" y="18"/>
                    </a:lnTo>
                    <a:lnTo>
                      <a:pt x="7"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01" name="Freeform 250"/>
              <p:cNvSpPr>
                <a:spLocks/>
              </p:cNvSpPr>
              <p:nvPr/>
            </p:nvSpPr>
            <p:spPr bwMode="auto">
              <a:xfrm>
                <a:off x="1877" y="932"/>
                <a:ext cx="19" cy="18"/>
              </a:xfrm>
              <a:custGeom>
                <a:avLst/>
                <a:gdLst/>
                <a:ahLst/>
                <a:cxnLst>
                  <a:cxn ang="0">
                    <a:pos x="18" y="17"/>
                  </a:cxn>
                  <a:cxn ang="0">
                    <a:pos x="18" y="15"/>
                  </a:cxn>
                  <a:cxn ang="0">
                    <a:pos x="18" y="13"/>
                  </a:cxn>
                  <a:cxn ang="0">
                    <a:pos x="16" y="12"/>
                  </a:cxn>
                  <a:cxn ang="0">
                    <a:pos x="16" y="10"/>
                  </a:cxn>
                  <a:cxn ang="0">
                    <a:pos x="16" y="8"/>
                  </a:cxn>
                  <a:cxn ang="0">
                    <a:pos x="14" y="8"/>
                  </a:cxn>
                  <a:cxn ang="0">
                    <a:pos x="14" y="6"/>
                  </a:cxn>
                  <a:cxn ang="0">
                    <a:pos x="12" y="6"/>
                  </a:cxn>
                  <a:cxn ang="0">
                    <a:pos x="12" y="4"/>
                  </a:cxn>
                  <a:cxn ang="0">
                    <a:pos x="10" y="4"/>
                  </a:cxn>
                  <a:cxn ang="0">
                    <a:pos x="10" y="2"/>
                  </a:cxn>
                  <a:cxn ang="0">
                    <a:pos x="9" y="2"/>
                  </a:cxn>
                  <a:cxn ang="0">
                    <a:pos x="7" y="1"/>
                  </a:cxn>
                  <a:cxn ang="0">
                    <a:pos x="5" y="1"/>
                  </a:cxn>
                  <a:cxn ang="0">
                    <a:pos x="3" y="1"/>
                  </a:cxn>
                  <a:cxn ang="0">
                    <a:pos x="1" y="1"/>
                  </a:cxn>
                  <a:cxn ang="0">
                    <a:pos x="1" y="0"/>
                  </a:cxn>
                  <a:cxn ang="0">
                    <a:pos x="0" y="0"/>
                  </a:cxn>
                  <a:cxn ang="0">
                    <a:pos x="0" y="13"/>
                  </a:cxn>
                  <a:cxn ang="0">
                    <a:pos x="1" y="13"/>
                  </a:cxn>
                  <a:cxn ang="0">
                    <a:pos x="1" y="15"/>
                  </a:cxn>
                  <a:cxn ang="0">
                    <a:pos x="3" y="15"/>
                  </a:cxn>
                  <a:cxn ang="0">
                    <a:pos x="3" y="17"/>
                  </a:cxn>
                  <a:cxn ang="0">
                    <a:pos x="18" y="17"/>
                  </a:cxn>
                </a:cxnLst>
                <a:rect l="0" t="0" r="r" b="b"/>
                <a:pathLst>
                  <a:path w="19" h="18">
                    <a:moveTo>
                      <a:pt x="18" y="17"/>
                    </a:moveTo>
                    <a:lnTo>
                      <a:pt x="18" y="15"/>
                    </a:lnTo>
                    <a:lnTo>
                      <a:pt x="18" y="13"/>
                    </a:lnTo>
                    <a:lnTo>
                      <a:pt x="16" y="12"/>
                    </a:lnTo>
                    <a:lnTo>
                      <a:pt x="16" y="10"/>
                    </a:lnTo>
                    <a:lnTo>
                      <a:pt x="16" y="8"/>
                    </a:lnTo>
                    <a:lnTo>
                      <a:pt x="14" y="8"/>
                    </a:lnTo>
                    <a:lnTo>
                      <a:pt x="14" y="6"/>
                    </a:lnTo>
                    <a:lnTo>
                      <a:pt x="12" y="6"/>
                    </a:lnTo>
                    <a:lnTo>
                      <a:pt x="12" y="4"/>
                    </a:lnTo>
                    <a:lnTo>
                      <a:pt x="10" y="4"/>
                    </a:lnTo>
                    <a:lnTo>
                      <a:pt x="10" y="2"/>
                    </a:lnTo>
                    <a:lnTo>
                      <a:pt x="9" y="2"/>
                    </a:lnTo>
                    <a:lnTo>
                      <a:pt x="7" y="1"/>
                    </a:lnTo>
                    <a:lnTo>
                      <a:pt x="5" y="1"/>
                    </a:lnTo>
                    <a:lnTo>
                      <a:pt x="3" y="1"/>
                    </a:lnTo>
                    <a:lnTo>
                      <a:pt x="1" y="1"/>
                    </a:lnTo>
                    <a:lnTo>
                      <a:pt x="1" y="0"/>
                    </a:lnTo>
                    <a:lnTo>
                      <a:pt x="0" y="0"/>
                    </a:lnTo>
                    <a:lnTo>
                      <a:pt x="0" y="13"/>
                    </a:lnTo>
                    <a:lnTo>
                      <a:pt x="1" y="13"/>
                    </a:lnTo>
                    <a:lnTo>
                      <a:pt x="1" y="15"/>
                    </a:lnTo>
                    <a:lnTo>
                      <a:pt x="3" y="15"/>
                    </a:lnTo>
                    <a:lnTo>
                      <a:pt x="3" y="17"/>
                    </a:lnTo>
                    <a:lnTo>
                      <a:pt x="18"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02" name="Freeform 251"/>
              <p:cNvSpPr>
                <a:spLocks/>
              </p:cNvSpPr>
              <p:nvPr/>
            </p:nvSpPr>
            <p:spPr bwMode="auto">
              <a:xfrm>
                <a:off x="1877" y="945"/>
                <a:ext cx="19" cy="18"/>
              </a:xfrm>
              <a:custGeom>
                <a:avLst/>
                <a:gdLst/>
                <a:ahLst/>
                <a:cxnLst>
                  <a:cxn ang="0">
                    <a:pos x="0" y="17"/>
                  </a:cxn>
                  <a:cxn ang="0">
                    <a:pos x="1" y="17"/>
                  </a:cxn>
                  <a:cxn ang="0">
                    <a:pos x="3" y="16"/>
                  </a:cxn>
                  <a:cxn ang="0">
                    <a:pos x="5" y="16"/>
                  </a:cxn>
                  <a:cxn ang="0">
                    <a:pos x="7" y="16"/>
                  </a:cxn>
                  <a:cxn ang="0">
                    <a:pos x="9" y="13"/>
                  </a:cxn>
                  <a:cxn ang="0">
                    <a:pos x="10" y="13"/>
                  </a:cxn>
                  <a:cxn ang="0">
                    <a:pos x="10" y="12"/>
                  </a:cxn>
                  <a:cxn ang="0">
                    <a:pos x="12" y="12"/>
                  </a:cxn>
                  <a:cxn ang="0">
                    <a:pos x="12" y="9"/>
                  </a:cxn>
                  <a:cxn ang="0">
                    <a:pos x="14" y="9"/>
                  </a:cxn>
                  <a:cxn ang="0">
                    <a:pos x="14" y="8"/>
                  </a:cxn>
                  <a:cxn ang="0">
                    <a:pos x="16" y="8"/>
                  </a:cxn>
                  <a:cxn ang="0">
                    <a:pos x="16" y="6"/>
                  </a:cxn>
                  <a:cxn ang="0">
                    <a:pos x="16" y="4"/>
                  </a:cxn>
                  <a:cxn ang="0">
                    <a:pos x="18" y="3"/>
                  </a:cxn>
                  <a:cxn ang="0">
                    <a:pos x="18" y="1"/>
                  </a:cxn>
                  <a:cxn ang="0">
                    <a:pos x="18" y="0"/>
                  </a:cxn>
                  <a:cxn ang="0">
                    <a:pos x="3" y="0"/>
                  </a:cxn>
                  <a:cxn ang="0">
                    <a:pos x="3" y="1"/>
                  </a:cxn>
                  <a:cxn ang="0">
                    <a:pos x="1" y="1"/>
                  </a:cxn>
                  <a:cxn ang="0">
                    <a:pos x="1" y="3"/>
                  </a:cxn>
                  <a:cxn ang="0">
                    <a:pos x="0" y="3"/>
                  </a:cxn>
                  <a:cxn ang="0">
                    <a:pos x="0" y="17"/>
                  </a:cxn>
                </a:cxnLst>
                <a:rect l="0" t="0" r="r" b="b"/>
                <a:pathLst>
                  <a:path w="19" h="18">
                    <a:moveTo>
                      <a:pt x="0" y="17"/>
                    </a:moveTo>
                    <a:lnTo>
                      <a:pt x="1" y="17"/>
                    </a:lnTo>
                    <a:lnTo>
                      <a:pt x="3" y="16"/>
                    </a:lnTo>
                    <a:lnTo>
                      <a:pt x="5" y="16"/>
                    </a:lnTo>
                    <a:lnTo>
                      <a:pt x="7" y="16"/>
                    </a:lnTo>
                    <a:lnTo>
                      <a:pt x="9" y="13"/>
                    </a:lnTo>
                    <a:lnTo>
                      <a:pt x="10" y="13"/>
                    </a:lnTo>
                    <a:lnTo>
                      <a:pt x="10" y="12"/>
                    </a:lnTo>
                    <a:lnTo>
                      <a:pt x="12" y="12"/>
                    </a:lnTo>
                    <a:lnTo>
                      <a:pt x="12" y="9"/>
                    </a:lnTo>
                    <a:lnTo>
                      <a:pt x="14" y="9"/>
                    </a:lnTo>
                    <a:lnTo>
                      <a:pt x="14" y="8"/>
                    </a:lnTo>
                    <a:lnTo>
                      <a:pt x="16" y="8"/>
                    </a:lnTo>
                    <a:lnTo>
                      <a:pt x="16" y="6"/>
                    </a:lnTo>
                    <a:lnTo>
                      <a:pt x="16" y="4"/>
                    </a:lnTo>
                    <a:lnTo>
                      <a:pt x="18" y="3"/>
                    </a:lnTo>
                    <a:lnTo>
                      <a:pt x="18" y="1"/>
                    </a:lnTo>
                    <a:lnTo>
                      <a:pt x="18" y="0"/>
                    </a:lnTo>
                    <a:lnTo>
                      <a:pt x="3" y="0"/>
                    </a:lnTo>
                    <a:lnTo>
                      <a:pt x="3" y="1"/>
                    </a:lnTo>
                    <a:lnTo>
                      <a:pt x="1" y="1"/>
                    </a:lnTo>
                    <a:lnTo>
                      <a:pt x="1" y="3"/>
                    </a:lnTo>
                    <a:lnTo>
                      <a:pt x="0" y="3"/>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03" name="Freeform 252"/>
              <p:cNvSpPr>
                <a:spLocks/>
              </p:cNvSpPr>
              <p:nvPr/>
            </p:nvSpPr>
            <p:spPr bwMode="auto">
              <a:xfrm>
                <a:off x="1861" y="945"/>
                <a:ext cx="19" cy="18"/>
              </a:xfrm>
              <a:custGeom>
                <a:avLst/>
                <a:gdLst/>
                <a:ahLst/>
                <a:cxnLst>
                  <a:cxn ang="0">
                    <a:pos x="0" y="0"/>
                  </a:cxn>
                  <a:cxn ang="0">
                    <a:pos x="0" y="1"/>
                  </a:cxn>
                  <a:cxn ang="0">
                    <a:pos x="0" y="3"/>
                  </a:cxn>
                  <a:cxn ang="0">
                    <a:pos x="0" y="4"/>
                  </a:cxn>
                  <a:cxn ang="0">
                    <a:pos x="2" y="6"/>
                  </a:cxn>
                  <a:cxn ang="0">
                    <a:pos x="2" y="8"/>
                  </a:cxn>
                  <a:cxn ang="0">
                    <a:pos x="3" y="9"/>
                  </a:cxn>
                  <a:cxn ang="0">
                    <a:pos x="5" y="12"/>
                  </a:cxn>
                  <a:cxn ang="0">
                    <a:pos x="7" y="13"/>
                  </a:cxn>
                  <a:cxn ang="0">
                    <a:pos x="9" y="13"/>
                  </a:cxn>
                  <a:cxn ang="0">
                    <a:pos x="9" y="16"/>
                  </a:cxn>
                  <a:cxn ang="0">
                    <a:pos x="12" y="16"/>
                  </a:cxn>
                  <a:cxn ang="0">
                    <a:pos x="14" y="16"/>
                  </a:cxn>
                  <a:cxn ang="0">
                    <a:pos x="16" y="16"/>
                  </a:cxn>
                  <a:cxn ang="0">
                    <a:pos x="16" y="17"/>
                  </a:cxn>
                  <a:cxn ang="0">
                    <a:pos x="18" y="17"/>
                  </a:cxn>
                  <a:cxn ang="0">
                    <a:pos x="18" y="3"/>
                  </a:cxn>
                  <a:cxn ang="0">
                    <a:pos x="18" y="1"/>
                  </a:cxn>
                  <a:cxn ang="0">
                    <a:pos x="16" y="1"/>
                  </a:cxn>
                  <a:cxn ang="0">
                    <a:pos x="16" y="0"/>
                  </a:cxn>
                  <a:cxn ang="0">
                    <a:pos x="0" y="0"/>
                  </a:cxn>
                </a:cxnLst>
                <a:rect l="0" t="0" r="r" b="b"/>
                <a:pathLst>
                  <a:path w="19" h="18">
                    <a:moveTo>
                      <a:pt x="0" y="0"/>
                    </a:moveTo>
                    <a:lnTo>
                      <a:pt x="0" y="1"/>
                    </a:lnTo>
                    <a:lnTo>
                      <a:pt x="0" y="3"/>
                    </a:lnTo>
                    <a:lnTo>
                      <a:pt x="0" y="4"/>
                    </a:lnTo>
                    <a:lnTo>
                      <a:pt x="2" y="6"/>
                    </a:lnTo>
                    <a:lnTo>
                      <a:pt x="2" y="8"/>
                    </a:lnTo>
                    <a:lnTo>
                      <a:pt x="3" y="9"/>
                    </a:lnTo>
                    <a:lnTo>
                      <a:pt x="5" y="12"/>
                    </a:lnTo>
                    <a:lnTo>
                      <a:pt x="7" y="13"/>
                    </a:lnTo>
                    <a:lnTo>
                      <a:pt x="9" y="13"/>
                    </a:lnTo>
                    <a:lnTo>
                      <a:pt x="9" y="16"/>
                    </a:lnTo>
                    <a:lnTo>
                      <a:pt x="12" y="16"/>
                    </a:lnTo>
                    <a:lnTo>
                      <a:pt x="14" y="16"/>
                    </a:lnTo>
                    <a:lnTo>
                      <a:pt x="16" y="16"/>
                    </a:lnTo>
                    <a:lnTo>
                      <a:pt x="16" y="17"/>
                    </a:lnTo>
                    <a:lnTo>
                      <a:pt x="18" y="17"/>
                    </a:lnTo>
                    <a:lnTo>
                      <a:pt x="18" y="3"/>
                    </a:lnTo>
                    <a:lnTo>
                      <a:pt x="18" y="1"/>
                    </a:lnTo>
                    <a:lnTo>
                      <a:pt x="16" y="1"/>
                    </a:lnTo>
                    <a:lnTo>
                      <a:pt x="16"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04" name="Freeform 253"/>
              <p:cNvSpPr>
                <a:spLocks/>
              </p:cNvSpPr>
              <p:nvPr/>
            </p:nvSpPr>
            <p:spPr bwMode="auto">
              <a:xfrm>
                <a:off x="1861" y="932"/>
                <a:ext cx="19" cy="18"/>
              </a:xfrm>
              <a:custGeom>
                <a:avLst/>
                <a:gdLst/>
                <a:ahLst/>
                <a:cxnLst>
                  <a:cxn ang="0">
                    <a:pos x="18" y="0"/>
                  </a:cxn>
                  <a:cxn ang="0">
                    <a:pos x="16" y="1"/>
                  </a:cxn>
                  <a:cxn ang="0">
                    <a:pos x="14" y="1"/>
                  </a:cxn>
                  <a:cxn ang="0">
                    <a:pos x="12" y="1"/>
                  </a:cxn>
                  <a:cxn ang="0">
                    <a:pos x="9" y="1"/>
                  </a:cxn>
                  <a:cxn ang="0">
                    <a:pos x="9" y="2"/>
                  </a:cxn>
                  <a:cxn ang="0">
                    <a:pos x="7" y="2"/>
                  </a:cxn>
                  <a:cxn ang="0">
                    <a:pos x="5" y="4"/>
                  </a:cxn>
                  <a:cxn ang="0">
                    <a:pos x="3" y="6"/>
                  </a:cxn>
                  <a:cxn ang="0">
                    <a:pos x="2" y="8"/>
                  </a:cxn>
                  <a:cxn ang="0">
                    <a:pos x="2" y="10"/>
                  </a:cxn>
                  <a:cxn ang="0">
                    <a:pos x="0" y="12"/>
                  </a:cxn>
                  <a:cxn ang="0">
                    <a:pos x="0" y="13"/>
                  </a:cxn>
                  <a:cxn ang="0">
                    <a:pos x="0" y="15"/>
                  </a:cxn>
                  <a:cxn ang="0">
                    <a:pos x="0" y="17"/>
                  </a:cxn>
                  <a:cxn ang="0">
                    <a:pos x="16" y="17"/>
                  </a:cxn>
                  <a:cxn ang="0">
                    <a:pos x="16" y="15"/>
                  </a:cxn>
                  <a:cxn ang="0">
                    <a:pos x="18" y="15"/>
                  </a:cxn>
                  <a:cxn ang="0">
                    <a:pos x="18" y="13"/>
                  </a:cxn>
                  <a:cxn ang="0">
                    <a:pos x="18" y="0"/>
                  </a:cxn>
                </a:cxnLst>
                <a:rect l="0" t="0" r="r" b="b"/>
                <a:pathLst>
                  <a:path w="19" h="18">
                    <a:moveTo>
                      <a:pt x="18" y="0"/>
                    </a:moveTo>
                    <a:lnTo>
                      <a:pt x="16" y="1"/>
                    </a:lnTo>
                    <a:lnTo>
                      <a:pt x="14" y="1"/>
                    </a:lnTo>
                    <a:lnTo>
                      <a:pt x="12" y="1"/>
                    </a:lnTo>
                    <a:lnTo>
                      <a:pt x="9" y="1"/>
                    </a:lnTo>
                    <a:lnTo>
                      <a:pt x="9" y="2"/>
                    </a:lnTo>
                    <a:lnTo>
                      <a:pt x="7" y="2"/>
                    </a:lnTo>
                    <a:lnTo>
                      <a:pt x="5" y="4"/>
                    </a:lnTo>
                    <a:lnTo>
                      <a:pt x="3" y="6"/>
                    </a:lnTo>
                    <a:lnTo>
                      <a:pt x="2" y="8"/>
                    </a:lnTo>
                    <a:lnTo>
                      <a:pt x="2" y="10"/>
                    </a:lnTo>
                    <a:lnTo>
                      <a:pt x="0" y="12"/>
                    </a:lnTo>
                    <a:lnTo>
                      <a:pt x="0" y="13"/>
                    </a:lnTo>
                    <a:lnTo>
                      <a:pt x="0" y="15"/>
                    </a:lnTo>
                    <a:lnTo>
                      <a:pt x="0" y="17"/>
                    </a:lnTo>
                    <a:lnTo>
                      <a:pt x="16" y="17"/>
                    </a:lnTo>
                    <a:lnTo>
                      <a:pt x="16" y="15"/>
                    </a:lnTo>
                    <a:lnTo>
                      <a:pt x="18" y="15"/>
                    </a:lnTo>
                    <a:lnTo>
                      <a:pt x="18" y="13"/>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05" name="Freeform 254"/>
              <p:cNvSpPr>
                <a:spLocks/>
              </p:cNvSpPr>
              <p:nvPr/>
            </p:nvSpPr>
            <p:spPr bwMode="auto">
              <a:xfrm>
                <a:off x="1660" y="1015"/>
                <a:ext cx="198" cy="157"/>
              </a:xfrm>
              <a:custGeom>
                <a:avLst/>
                <a:gdLst/>
                <a:ahLst/>
                <a:cxnLst>
                  <a:cxn ang="0">
                    <a:pos x="1" y="65"/>
                  </a:cxn>
                  <a:cxn ang="0">
                    <a:pos x="19" y="62"/>
                  </a:cxn>
                  <a:cxn ang="0">
                    <a:pos x="21" y="55"/>
                  </a:cxn>
                  <a:cxn ang="0">
                    <a:pos x="23" y="49"/>
                  </a:cxn>
                  <a:cxn ang="0">
                    <a:pos x="28" y="43"/>
                  </a:cxn>
                  <a:cxn ang="0">
                    <a:pos x="19" y="33"/>
                  </a:cxn>
                  <a:cxn ang="0">
                    <a:pos x="40" y="14"/>
                  </a:cxn>
                  <a:cxn ang="0">
                    <a:pos x="54" y="22"/>
                  </a:cxn>
                  <a:cxn ang="0">
                    <a:pos x="60" y="19"/>
                  </a:cxn>
                  <a:cxn ang="0">
                    <a:pos x="69" y="17"/>
                  </a:cxn>
                  <a:cxn ang="0">
                    <a:pos x="76" y="15"/>
                  </a:cxn>
                  <a:cxn ang="0">
                    <a:pos x="81" y="2"/>
                  </a:cxn>
                  <a:cxn ang="0">
                    <a:pos x="86" y="0"/>
                  </a:cxn>
                  <a:cxn ang="0">
                    <a:pos x="115" y="3"/>
                  </a:cxn>
                  <a:cxn ang="0">
                    <a:pos x="122" y="15"/>
                  </a:cxn>
                  <a:cxn ang="0">
                    <a:pos x="131" y="17"/>
                  </a:cxn>
                  <a:cxn ang="0">
                    <a:pos x="139" y="21"/>
                  </a:cxn>
                  <a:cxn ang="0">
                    <a:pos x="144" y="24"/>
                  </a:cxn>
                  <a:cxn ang="0">
                    <a:pos x="158" y="15"/>
                  </a:cxn>
                  <a:cxn ang="0">
                    <a:pos x="178" y="34"/>
                  </a:cxn>
                  <a:cxn ang="0">
                    <a:pos x="171" y="46"/>
                  </a:cxn>
                  <a:cxn ang="0">
                    <a:pos x="175" y="52"/>
                  </a:cxn>
                  <a:cxn ang="0">
                    <a:pos x="178" y="56"/>
                  </a:cxn>
                  <a:cxn ang="0">
                    <a:pos x="180" y="62"/>
                  </a:cxn>
                  <a:cxn ang="0">
                    <a:pos x="197" y="65"/>
                  </a:cxn>
                  <a:cxn ang="0">
                    <a:pos x="197" y="90"/>
                  </a:cxn>
                  <a:cxn ang="0">
                    <a:pos x="180" y="93"/>
                  </a:cxn>
                  <a:cxn ang="0">
                    <a:pos x="178" y="98"/>
                  </a:cxn>
                  <a:cxn ang="0">
                    <a:pos x="175" y="102"/>
                  </a:cxn>
                  <a:cxn ang="0">
                    <a:pos x="171" y="109"/>
                  </a:cxn>
                  <a:cxn ang="0">
                    <a:pos x="178" y="120"/>
                  </a:cxn>
                  <a:cxn ang="0">
                    <a:pos x="158" y="139"/>
                  </a:cxn>
                  <a:cxn ang="0">
                    <a:pos x="144" y="131"/>
                  </a:cxn>
                  <a:cxn ang="0">
                    <a:pos x="137" y="135"/>
                  </a:cxn>
                  <a:cxn ang="0">
                    <a:pos x="129" y="138"/>
                  </a:cxn>
                  <a:cxn ang="0">
                    <a:pos x="120" y="141"/>
                  </a:cxn>
                  <a:cxn ang="0">
                    <a:pos x="115" y="153"/>
                  </a:cxn>
                  <a:cxn ang="0">
                    <a:pos x="84" y="155"/>
                  </a:cxn>
                  <a:cxn ang="0">
                    <a:pos x="81" y="151"/>
                  </a:cxn>
                  <a:cxn ang="0">
                    <a:pos x="76" y="139"/>
                  </a:cxn>
                  <a:cxn ang="0">
                    <a:pos x="68" y="138"/>
                  </a:cxn>
                  <a:cxn ang="0">
                    <a:pos x="60" y="135"/>
                  </a:cxn>
                  <a:cxn ang="0">
                    <a:pos x="54" y="132"/>
                  </a:cxn>
                  <a:cxn ang="0">
                    <a:pos x="40" y="141"/>
                  </a:cxn>
                  <a:cxn ang="0">
                    <a:pos x="19" y="122"/>
                  </a:cxn>
                  <a:cxn ang="0">
                    <a:pos x="28" y="111"/>
                  </a:cxn>
                  <a:cxn ang="0">
                    <a:pos x="23" y="106"/>
                  </a:cxn>
                  <a:cxn ang="0">
                    <a:pos x="21" y="100"/>
                  </a:cxn>
                  <a:cxn ang="0">
                    <a:pos x="19" y="93"/>
                  </a:cxn>
                  <a:cxn ang="0">
                    <a:pos x="1" y="90"/>
                  </a:cxn>
                  <a:cxn ang="0">
                    <a:pos x="93" y="80"/>
                  </a:cxn>
                  <a:cxn ang="0">
                    <a:pos x="93" y="77"/>
                  </a:cxn>
                  <a:cxn ang="0">
                    <a:pos x="95" y="71"/>
                  </a:cxn>
                  <a:cxn ang="0">
                    <a:pos x="103" y="71"/>
                  </a:cxn>
                  <a:cxn ang="0">
                    <a:pos x="106" y="78"/>
                  </a:cxn>
                  <a:cxn ang="0">
                    <a:pos x="100" y="82"/>
                  </a:cxn>
                  <a:cxn ang="0">
                    <a:pos x="0" y="87"/>
                  </a:cxn>
                </a:cxnLst>
                <a:rect l="0" t="0" r="r" b="b"/>
                <a:pathLst>
                  <a:path w="198" h="156">
                    <a:moveTo>
                      <a:pt x="0" y="87"/>
                    </a:moveTo>
                    <a:lnTo>
                      <a:pt x="0" y="67"/>
                    </a:lnTo>
                    <a:lnTo>
                      <a:pt x="0" y="66"/>
                    </a:lnTo>
                    <a:lnTo>
                      <a:pt x="1" y="66"/>
                    </a:lnTo>
                    <a:lnTo>
                      <a:pt x="1" y="65"/>
                    </a:lnTo>
                    <a:lnTo>
                      <a:pt x="3" y="65"/>
                    </a:lnTo>
                    <a:lnTo>
                      <a:pt x="4" y="65"/>
                    </a:lnTo>
                    <a:lnTo>
                      <a:pt x="19" y="65"/>
                    </a:lnTo>
                    <a:lnTo>
                      <a:pt x="19" y="63"/>
                    </a:lnTo>
                    <a:lnTo>
                      <a:pt x="19" y="62"/>
                    </a:lnTo>
                    <a:lnTo>
                      <a:pt x="19" y="60"/>
                    </a:lnTo>
                    <a:lnTo>
                      <a:pt x="20" y="59"/>
                    </a:lnTo>
                    <a:lnTo>
                      <a:pt x="20" y="58"/>
                    </a:lnTo>
                    <a:lnTo>
                      <a:pt x="20" y="56"/>
                    </a:lnTo>
                    <a:lnTo>
                      <a:pt x="21" y="55"/>
                    </a:lnTo>
                    <a:lnTo>
                      <a:pt x="21" y="54"/>
                    </a:lnTo>
                    <a:lnTo>
                      <a:pt x="21" y="52"/>
                    </a:lnTo>
                    <a:lnTo>
                      <a:pt x="23" y="52"/>
                    </a:lnTo>
                    <a:lnTo>
                      <a:pt x="23" y="50"/>
                    </a:lnTo>
                    <a:lnTo>
                      <a:pt x="23" y="49"/>
                    </a:lnTo>
                    <a:lnTo>
                      <a:pt x="24" y="49"/>
                    </a:lnTo>
                    <a:lnTo>
                      <a:pt x="24" y="47"/>
                    </a:lnTo>
                    <a:lnTo>
                      <a:pt x="27" y="46"/>
                    </a:lnTo>
                    <a:lnTo>
                      <a:pt x="27" y="45"/>
                    </a:lnTo>
                    <a:lnTo>
                      <a:pt x="28" y="43"/>
                    </a:lnTo>
                    <a:lnTo>
                      <a:pt x="28" y="42"/>
                    </a:lnTo>
                    <a:lnTo>
                      <a:pt x="30" y="42"/>
                    </a:lnTo>
                    <a:lnTo>
                      <a:pt x="20" y="34"/>
                    </a:lnTo>
                    <a:lnTo>
                      <a:pt x="19" y="34"/>
                    </a:lnTo>
                    <a:lnTo>
                      <a:pt x="19" y="33"/>
                    </a:lnTo>
                    <a:lnTo>
                      <a:pt x="19" y="31"/>
                    </a:lnTo>
                    <a:lnTo>
                      <a:pt x="19" y="30"/>
                    </a:lnTo>
                    <a:lnTo>
                      <a:pt x="20" y="30"/>
                    </a:lnTo>
                    <a:lnTo>
                      <a:pt x="39" y="15"/>
                    </a:lnTo>
                    <a:lnTo>
                      <a:pt x="40" y="14"/>
                    </a:lnTo>
                    <a:lnTo>
                      <a:pt x="42" y="14"/>
                    </a:lnTo>
                    <a:lnTo>
                      <a:pt x="42" y="15"/>
                    </a:lnTo>
                    <a:lnTo>
                      <a:pt x="43" y="15"/>
                    </a:lnTo>
                    <a:lnTo>
                      <a:pt x="54" y="24"/>
                    </a:lnTo>
                    <a:lnTo>
                      <a:pt x="54" y="22"/>
                    </a:lnTo>
                    <a:lnTo>
                      <a:pt x="56" y="22"/>
                    </a:lnTo>
                    <a:lnTo>
                      <a:pt x="57" y="22"/>
                    </a:lnTo>
                    <a:lnTo>
                      <a:pt x="57" y="21"/>
                    </a:lnTo>
                    <a:lnTo>
                      <a:pt x="59" y="21"/>
                    </a:lnTo>
                    <a:lnTo>
                      <a:pt x="60" y="19"/>
                    </a:lnTo>
                    <a:lnTo>
                      <a:pt x="62" y="19"/>
                    </a:lnTo>
                    <a:lnTo>
                      <a:pt x="64" y="18"/>
                    </a:lnTo>
                    <a:lnTo>
                      <a:pt x="66" y="18"/>
                    </a:lnTo>
                    <a:lnTo>
                      <a:pt x="68" y="17"/>
                    </a:lnTo>
                    <a:lnTo>
                      <a:pt x="69" y="17"/>
                    </a:lnTo>
                    <a:lnTo>
                      <a:pt x="71" y="17"/>
                    </a:lnTo>
                    <a:lnTo>
                      <a:pt x="71" y="15"/>
                    </a:lnTo>
                    <a:lnTo>
                      <a:pt x="72" y="15"/>
                    </a:lnTo>
                    <a:lnTo>
                      <a:pt x="74" y="15"/>
                    </a:lnTo>
                    <a:lnTo>
                      <a:pt x="76" y="15"/>
                    </a:lnTo>
                    <a:lnTo>
                      <a:pt x="77" y="14"/>
                    </a:lnTo>
                    <a:lnTo>
                      <a:pt x="79" y="14"/>
                    </a:lnTo>
                    <a:lnTo>
                      <a:pt x="81" y="14"/>
                    </a:lnTo>
                    <a:lnTo>
                      <a:pt x="81" y="3"/>
                    </a:lnTo>
                    <a:lnTo>
                      <a:pt x="81" y="2"/>
                    </a:lnTo>
                    <a:lnTo>
                      <a:pt x="83" y="2"/>
                    </a:lnTo>
                    <a:lnTo>
                      <a:pt x="83" y="1"/>
                    </a:lnTo>
                    <a:lnTo>
                      <a:pt x="84" y="1"/>
                    </a:lnTo>
                    <a:lnTo>
                      <a:pt x="84" y="0"/>
                    </a:lnTo>
                    <a:lnTo>
                      <a:pt x="86" y="0"/>
                    </a:lnTo>
                    <a:lnTo>
                      <a:pt x="112" y="0"/>
                    </a:lnTo>
                    <a:lnTo>
                      <a:pt x="113" y="1"/>
                    </a:lnTo>
                    <a:lnTo>
                      <a:pt x="115" y="1"/>
                    </a:lnTo>
                    <a:lnTo>
                      <a:pt x="115" y="2"/>
                    </a:lnTo>
                    <a:lnTo>
                      <a:pt x="115" y="3"/>
                    </a:lnTo>
                    <a:lnTo>
                      <a:pt x="115" y="14"/>
                    </a:lnTo>
                    <a:lnTo>
                      <a:pt x="117" y="14"/>
                    </a:lnTo>
                    <a:lnTo>
                      <a:pt x="119" y="14"/>
                    </a:lnTo>
                    <a:lnTo>
                      <a:pt x="120" y="14"/>
                    </a:lnTo>
                    <a:lnTo>
                      <a:pt x="122" y="15"/>
                    </a:lnTo>
                    <a:lnTo>
                      <a:pt x="123" y="15"/>
                    </a:lnTo>
                    <a:lnTo>
                      <a:pt x="125" y="15"/>
                    </a:lnTo>
                    <a:lnTo>
                      <a:pt x="127" y="17"/>
                    </a:lnTo>
                    <a:lnTo>
                      <a:pt x="129" y="17"/>
                    </a:lnTo>
                    <a:lnTo>
                      <a:pt x="131" y="17"/>
                    </a:lnTo>
                    <a:lnTo>
                      <a:pt x="132" y="18"/>
                    </a:lnTo>
                    <a:lnTo>
                      <a:pt x="135" y="18"/>
                    </a:lnTo>
                    <a:lnTo>
                      <a:pt x="135" y="19"/>
                    </a:lnTo>
                    <a:lnTo>
                      <a:pt x="137" y="19"/>
                    </a:lnTo>
                    <a:lnTo>
                      <a:pt x="139" y="21"/>
                    </a:lnTo>
                    <a:lnTo>
                      <a:pt x="140" y="21"/>
                    </a:lnTo>
                    <a:lnTo>
                      <a:pt x="140" y="22"/>
                    </a:lnTo>
                    <a:lnTo>
                      <a:pt x="142" y="22"/>
                    </a:lnTo>
                    <a:lnTo>
                      <a:pt x="144" y="22"/>
                    </a:lnTo>
                    <a:lnTo>
                      <a:pt x="144" y="24"/>
                    </a:lnTo>
                    <a:lnTo>
                      <a:pt x="155" y="15"/>
                    </a:lnTo>
                    <a:lnTo>
                      <a:pt x="156" y="15"/>
                    </a:lnTo>
                    <a:lnTo>
                      <a:pt x="156" y="14"/>
                    </a:lnTo>
                    <a:lnTo>
                      <a:pt x="158" y="14"/>
                    </a:lnTo>
                    <a:lnTo>
                      <a:pt x="158" y="15"/>
                    </a:lnTo>
                    <a:lnTo>
                      <a:pt x="159" y="15"/>
                    </a:lnTo>
                    <a:lnTo>
                      <a:pt x="178" y="30"/>
                    </a:lnTo>
                    <a:lnTo>
                      <a:pt x="178" y="31"/>
                    </a:lnTo>
                    <a:lnTo>
                      <a:pt x="178" y="33"/>
                    </a:lnTo>
                    <a:lnTo>
                      <a:pt x="178" y="34"/>
                    </a:lnTo>
                    <a:lnTo>
                      <a:pt x="168" y="42"/>
                    </a:lnTo>
                    <a:lnTo>
                      <a:pt x="169" y="43"/>
                    </a:lnTo>
                    <a:lnTo>
                      <a:pt x="169" y="45"/>
                    </a:lnTo>
                    <a:lnTo>
                      <a:pt x="171" y="45"/>
                    </a:lnTo>
                    <a:lnTo>
                      <a:pt x="171" y="46"/>
                    </a:lnTo>
                    <a:lnTo>
                      <a:pt x="173" y="47"/>
                    </a:lnTo>
                    <a:lnTo>
                      <a:pt x="173" y="49"/>
                    </a:lnTo>
                    <a:lnTo>
                      <a:pt x="175" y="50"/>
                    </a:lnTo>
                    <a:lnTo>
                      <a:pt x="175" y="52"/>
                    </a:lnTo>
                    <a:lnTo>
                      <a:pt x="175" y="52"/>
                    </a:lnTo>
                    <a:lnTo>
                      <a:pt x="176" y="52"/>
                    </a:lnTo>
                    <a:lnTo>
                      <a:pt x="176" y="54"/>
                    </a:lnTo>
                    <a:lnTo>
                      <a:pt x="176" y="55"/>
                    </a:lnTo>
                    <a:lnTo>
                      <a:pt x="176" y="56"/>
                    </a:lnTo>
                    <a:lnTo>
                      <a:pt x="178" y="56"/>
                    </a:lnTo>
                    <a:lnTo>
                      <a:pt x="178" y="58"/>
                    </a:lnTo>
                    <a:lnTo>
                      <a:pt x="178" y="59"/>
                    </a:lnTo>
                    <a:lnTo>
                      <a:pt x="178" y="60"/>
                    </a:lnTo>
                    <a:lnTo>
                      <a:pt x="180" y="60"/>
                    </a:lnTo>
                    <a:lnTo>
                      <a:pt x="180" y="62"/>
                    </a:lnTo>
                    <a:lnTo>
                      <a:pt x="180" y="63"/>
                    </a:lnTo>
                    <a:lnTo>
                      <a:pt x="180" y="65"/>
                    </a:lnTo>
                    <a:lnTo>
                      <a:pt x="193" y="65"/>
                    </a:lnTo>
                    <a:lnTo>
                      <a:pt x="196" y="65"/>
                    </a:lnTo>
                    <a:lnTo>
                      <a:pt x="197" y="65"/>
                    </a:lnTo>
                    <a:lnTo>
                      <a:pt x="197" y="66"/>
                    </a:lnTo>
                    <a:lnTo>
                      <a:pt x="197" y="67"/>
                    </a:lnTo>
                    <a:lnTo>
                      <a:pt x="197" y="87"/>
                    </a:lnTo>
                    <a:lnTo>
                      <a:pt x="197" y="89"/>
                    </a:lnTo>
                    <a:lnTo>
                      <a:pt x="197" y="90"/>
                    </a:lnTo>
                    <a:lnTo>
                      <a:pt x="196" y="90"/>
                    </a:lnTo>
                    <a:lnTo>
                      <a:pt x="193" y="90"/>
                    </a:lnTo>
                    <a:lnTo>
                      <a:pt x="180" y="90"/>
                    </a:lnTo>
                    <a:lnTo>
                      <a:pt x="180" y="91"/>
                    </a:lnTo>
                    <a:lnTo>
                      <a:pt x="180" y="93"/>
                    </a:lnTo>
                    <a:lnTo>
                      <a:pt x="180" y="94"/>
                    </a:lnTo>
                    <a:lnTo>
                      <a:pt x="178" y="94"/>
                    </a:lnTo>
                    <a:lnTo>
                      <a:pt x="178" y="95"/>
                    </a:lnTo>
                    <a:lnTo>
                      <a:pt x="178" y="97"/>
                    </a:lnTo>
                    <a:lnTo>
                      <a:pt x="178" y="98"/>
                    </a:lnTo>
                    <a:lnTo>
                      <a:pt x="176" y="98"/>
                    </a:lnTo>
                    <a:lnTo>
                      <a:pt x="176" y="100"/>
                    </a:lnTo>
                    <a:lnTo>
                      <a:pt x="176" y="101"/>
                    </a:lnTo>
                    <a:lnTo>
                      <a:pt x="176" y="102"/>
                    </a:lnTo>
                    <a:lnTo>
                      <a:pt x="175" y="102"/>
                    </a:lnTo>
                    <a:lnTo>
                      <a:pt x="175" y="104"/>
                    </a:lnTo>
                    <a:lnTo>
                      <a:pt x="175" y="104"/>
                    </a:lnTo>
                    <a:lnTo>
                      <a:pt x="173" y="106"/>
                    </a:lnTo>
                    <a:lnTo>
                      <a:pt x="173" y="107"/>
                    </a:lnTo>
                    <a:lnTo>
                      <a:pt x="171" y="109"/>
                    </a:lnTo>
                    <a:lnTo>
                      <a:pt x="171" y="110"/>
                    </a:lnTo>
                    <a:lnTo>
                      <a:pt x="169" y="110"/>
                    </a:lnTo>
                    <a:lnTo>
                      <a:pt x="169" y="111"/>
                    </a:lnTo>
                    <a:lnTo>
                      <a:pt x="168" y="113"/>
                    </a:lnTo>
                    <a:lnTo>
                      <a:pt x="178" y="120"/>
                    </a:lnTo>
                    <a:lnTo>
                      <a:pt x="178" y="122"/>
                    </a:lnTo>
                    <a:lnTo>
                      <a:pt x="178" y="123"/>
                    </a:lnTo>
                    <a:lnTo>
                      <a:pt x="178" y="125"/>
                    </a:lnTo>
                    <a:lnTo>
                      <a:pt x="159" y="139"/>
                    </a:lnTo>
                    <a:lnTo>
                      <a:pt x="158" y="139"/>
                    </a:lnTo>
                    <a:lnTo>
                      <a:pt x="158" y="141"/>
                    </a:lnTo>
                    <a:lnTo>
                      <a:pt x="156" y="141"/>
                    </a:lnTo>
                    <a:lnTo>
                      <a:pt x="156" y="139"/>
                    </a:lnTo>
                    <a:lnTo>
                      <a:pt x="155" y="139"/>
                    </a:lnTo>
                    <a:lnTo>
                      <a:pt x="144" y="131"/>
                    </a:lnTo>
                    <a:lnTo>
                      <a:pt x="144" y="132"/>
                    </a:lnTo>
                    <a:lnTo>
                      <a:pt x="142" y="132"/>
                    </a:lnTo>
                    <a:lnTo>
                      <a:pt x="140" y="134"/>
                    </a:lnTo>
                    <a:lnTo>
                      <a:pt x="139" y="134"/>
                    </a:lnTo>
                    <a:lnTo>
                      <a:pt x="137" y="135"/>
                    </a:lnTo>
                    <a:lnTo>
                      <a:pt x="135" y="135"/>
                    </a:lnTo>
                    <a:lnTo>
                      <a:pt x="135" y="136"/>
                    </a:lnTo>
                    <a:lnTo>
                      <a:pt x="132" y="136"/>
                    </a:lnTo>
                    <a:lnTo>
                      <a:pt x="131" y="138"/>
                    </a:lnTo>
                    <a:lnTo>
                      <a:pt x="129" y="138"/>
                    </a:lnTo>
                    <a:lnTo>
                      <a:pt x="127" y="138"/>
                    </a:lnTo>
                    <a:lnTo>
                      <a:pt x="125" y="139"/>
                    </a:lnTo>
                    <a:lnTo>
                      <a:pt x="123" y="139"/>
                    </a:lnTo>
                    <a:lnTo>
                      <a:pt x="122" y="139"/>
                    </a:lnTo>
                    <a:lnTo>
                      <a:pt x="120" y="141"/>
                    </a:lnTo>
                    <a:lnTo>
                      <a:pt x="119" y="141"/>
                    </a:lnTo>
                    <a:lnTo>
                      <a:pt x="117" y="141"/>
                    </a:lnTo>
                    <a:lnTo>
                      <a:pt x="115" y="141"/>
                    </a:lnTo>
                    <a:lnTo>
                      <a:pt x="115" y="151"/>
                    </a:lnTo>
                    <a:lnTo>
                      <a:pt x="115" y="153"/>
                    </a:lnTo>
                    <a:lnTo>
                      <a:pt x="115" y="154"/>
                    </a:lnTo>
                    <a:lnTo>
                      <a:pt x="113" y="154"/>
                    </a:lnTo>
                    <a:lnTo>
                      <a:pt x="112" y="155"/>
                    </a:lnTo>
                    <a:lnTo>
                      <a:pt x="86" y="155"/>
                    </a:lnTo>
                    <a:lnTo>
                      <a:pt x="84" y="155"/>
                    </a:lnTo>
                    <a:lnTo>
                      <a:pt x="84" y="154"/>
                    </a:lnTo>
                    <a:lnTo>
                      <a:pt x="83" y="154"/>
                    </a:lnTo>
                    <a:lnTo>
                      <a:pt x="83" y="153"/>
                    </a:lnTo>
                    <a:lnTo>
                      <a:pt x="81" y="153"/>
                    </a:lnTo>
                    <a:lnTo>
                      <a:pt x="81" y="151"/>
                    </a:lnTo>
                    <a:lnTo>
                      <a:pt x="81" y="141"/>
                    </a:lnTo>
                    <a:lnTo>
                      <a:pt x="79" y="141"/>
                    </a:lnTo>
                    <a:lnTo>
                      <a:pt x="77" y="141"/>
                    </a:lnTo>
                    <a:lnTo>
                      <a:pt x="77" y="139"/>
                    </a:lnTo>
                    <a:lnTo>
                      <a:pt x="76" y="139"/>
                    </a:lnTo>
                    <a:lnTo>
                      <a:pt x="74" y="139"/>
                    </a:lnTo>
                    <a:lnTo>
                      <a:pt x="72" y="139"/>
                    </a:lnTo>
                    <a:lnTo>
                      <a:pt x="71" y="138"/>
                    </a:lnTo>
                    <a:lnTo>
                      <a:pt x="69" y="138"/>
                    </a:lnTo>
                    <a:lnTo>
                      <a:pt x="68" y="138"/>
                    </a:lnTo>
                    <a:lnTo>
                      <a:pt x="68" y="136"/>
                    </a:lnTo>
                    <a:lnTo>
                      <a:pt x="66" y="136"/>
                    </a:lnTo>
                    <a:lnTo>
                      <a:pt x="64" y="136"/>
                    </a:lnTo>
                    <a:lnTo>
                      <a:pt x="62" y="135"/>
                    </a:lnTo>
                    <a:lnTo>
                      <a:pt x="60" y="135"/>
                    </a:lnTo>
                    <a:lnTo>
                      <a:pt x="59" y="134"/>
                    </a:lnTo>
                    <a:lnTo>
                      <a:pt x="57" y="134"/>
                    </a:lnTo>
                    <a:lnTo>
                      <a:pt x="57" y="132"/>
                    </a:lnTo>
                    <a:lnTo>
                      <a:pt x="56" y="132"/>
                    </a:lnTo>
                    <a:lnTo>
                      <a:pt x="54" y="132"/>
                    </a:lnTo>
                    <a:lnTo>
                      <a:pt x="54" y="131"/>
                    </a:lnTo>
                    <a:lnTo>
                      <a:pt x="43" y="139"/>
                    </a:lnTo>
                    <a:lnTo>
                      <a:pt x="42" y="139"/>
                    </a:lnTo>
                    <a:lnTo>
                      <a:pt x="42" y="141"/>
                    </a:lnTo>
                    <a:lnTo>
                      <a:pt x="40" y="141"/>
                    </a:lnTo>
                    <a:lnTo>
                      <a:pt x="39" y="139"/>
                    </a:lnTo>
                    <a:lnTo>
                      <a:pt x="20" y="125"/>
                    </a:lnTo>
                    <a:lnTo>
                      <a:pt x="19" y="125"/>
                    </a:lnTo>
                    <a:lnTo>
                      <a:pt x="19" y="123"/>
                    </a:lnTo>
                    <a:lnTo>
                      <a:pt x="19" y="122"/>
                    </a:lnTo>
                    <a:lnTo>
                      <a:pt x="19" y="120"/>
                    </a:lnTo>
                    <a:lnTo>
                      <a:pt x="20" y="120"/>
                    </a:lnTo>
                    <a:lnTo>
                      <a:pt x="30" y="113"/>
                    </a:lnTo>
                    <a:lnTo>
                      <a:pt x="28" y="113"/>
                    </a:lnTo>
                    <a:lnTo>
                      <a:pt x="28" y="111"/>
                    </a:lnTo>
                    <a:lnTo>
                      <a:pt x="27" y="110"/>
                    </a:lnTo>
                    <a:lnTo>
                      <a:pt x="27" y="109"/>
                    </a:lnTo>
                    <a:lnTo>
                      <a:pt x="24" y="107"/>
                    </a:lnTo>
                    <a:lnTo>
                      <a:pt x="24" y="106"/>
                    </a:lnTo>
                    <a:lnTo>
                      <a:pt x="23" y="106"/>
                    </a:lnTo>
                    <a:lnTo>
                      <a:pt x="23" y="104"/>
                    </a:lnTo>
                    <a:lnTo>
                      <a:pt x="23" y="104"/>
                    </a:lnTo>
                    <a:lnTo>
                      <a:pt x="21" y="102"/>
                    </a:lnTo>
                    <a:lnTo>
                      <a:pt x="21" y="101"/>
                    </a:lnTo>
                    <a:lnTo>
                      <a:pt x="21" y="100"/>
                    </a:lnTo>
                    <a:lnTo>
                      <a:pt x="20" y="98"/>
                    </a:lnTo>
                    <a:lnTo>
                      <a:pt x="20" y="97"/>
                    </a:lnTo>
                    <a:lnTo>
                      <a:pt x="20" y="95"/>
                    </a:lnTo>
                    <a:lnTo>
                      <a:pt x="19" y="94"/>
                    </a:lnTo>
                    <a:lnTo>
                      <a:pt x="19" y="93"/>
                    </a:lnTo>
                    <a:lnTo>
                      <a:pt x="19" y="91"/>
                    </a:lnTo>
                    <a:lnTo>
                      <a:pt x="19" y="90"/>
                    </a:lnTo>
                    <a:lnTo>
                      <a:pt x="4" y="90"/>
                    </a:lnTo>
                    <a:lnTo>
                      <a:pt x="3" y="90"/>
                    </a:lnTo>
                    <a:lnTo>
                      <a:pt x="1" y="90"/>
                    </a:lnTo>
                    <a:lnTo>
                      <a:pt x="1" y="89"/>
                    </a:lnTo>
                    <a:lnTo>
                      <a:pt x="0" y="89"/>
                    </a:lnTo>
                    <a:lnTo>
                      <a:pt x="0" y="87"/>
                    </a:lnTo>
                    <a:lnTo>
                      <a:pt x="95" y="80"/>
                    </a:lnTo>
                    <a:lnTo>
                      <a:pt x="93" y="80"/>
                    </a:lnTo>
                    <a:lnTo>
                      <a:pt x="93" y="79"/>
                    </a:lnTo>
                    <a:lnTo>
                      <a:pt x="93" y="78"/>
                    </a:lnTo>
                    <a:lnTo>
                      <a:pt x="93" y="77"/>
                    </a:lnTo>
                    <a:lnTo>
                      <a:pt x="91" y="77"/>
                    </a:lnTo>
                    <a:lnTo>
                      <a:pt x="93" y="77"/>
                    </a:lnTo>
                    <a:lnTo>
                      <a:pt x="93" y="75"/>
                    </a:lnTo>
                    <a:lnTo>
                      <a:pt x="93" y="74"/>
                    </a:lnTo>
                    <a:lnTo>
                      <a:pt x="93" y="72"/>
                    </a:lnTo>
                    <a:lnTo>
                      <a:pt x="95" y="72"/>
                    </a:lnTo>
                    <a:lnTo>
                      <a:pt x="95" y="71"/>
                    </a:lnTo>
                    <a:lnTo>
                      <a:pt x="97" y="71"/>
                    </a:lnTo>
                    <a:lnTo>
                      <a:pt x="99" y="71"/>
                    </a:lnTo>
                    <a:lnTo>
                      <a:pt x="100" y="71"/>
                    </a:lnTo>
                    <a:lnTo>
                      <a:pt x="101" y="71"/>
                    </a:lnTo>
                    <a:lnTo>
                      <a:pt x="103" y="71"/>
                    </a:lnTo>
                    <a:lnTo>
                      <a:pt x="104" y="72"/>
                    </a:lnTo>
                    <a:lnTo>
                      <a:pt x="106" y="74"/>
                    </a:lnTo>
                    <a:lnTo>
                      <a:pt x="106" y="75"/>
                    </a:lnTo>
                    <a:lnTo>
                      <a:pt x="106" y="77"/>
                    </a:lnTo>
                    <a:lnTo>
                      <a:pt x="106" y="78"/>
                    </a:lnTo>
                    <a:lnTo>
                      <a:pt x="106" y="79"/>
                    </a:lnTo>
                    <a:lnTo>
                      <a:pt x="104" y="80"/>
                    </a:lnTo>
                    <a:lnTo>
                      <a:pt x="103" y="82"/>
                    </a:lnTo>
                    <a:lnTo>
                      <a:pt x="101" y="82"/>
                    </a:lnTo>
                    <a:lnTo>
                      <a:pt x="100" y="82"/>
                    </a:lnTo>
                    <a:lnTo>
                      <a:pt x="99" y="82"/>
                    </a:lnTo>
                    <a:lnTo>
                      <a:pt x="97" y="82"/>
                    </a:lnTo>
                    <a:lnTo>
                      <a:pt x="95" y="82"/>
                    </a:lnTo>
                    <a:lnTo>
                      <a:pt x="95" y="80"/>
                    </a:lnTo>
                    <a:lnTo>
                      <a:pt x="0" y="87"/>
                    </a:lnTo>
                  </a:path>
                </a:pathLst>
              </a:custGeom>
              <a:solidFill>
                <a:srgbClr val="0000FF"/>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06" name="Freeform 255"/>
              <p:cNvSpPr>
                <a:spLocks/>
              </p:cNvSpPr>
              <p:nvPr/>
            </p:nvSpPr>
            <p:spPr bwMode="auto">
              <a:xfrm>
                <a:off x="1655" y="1086"/>
                <a:ext cx="19" cy="20"/>
              </a:xfrm>
              <a:custGeom>
                <a:avLst/>
                <a:gdLst/>
                <a:ahLst/>
                <a:cxnLst>
                  <a:cxn ang="0">
                    <a:pos x="0" y="0"/>
                  </a:cxn>
                  <a:cxn ang="0">
                    <a:pos x="0" y="19"/>
                  </a:cxn>
                  <a:cxn ang="0">
                    <a:pos x="18" y="19"/>
                  </a:cxn>
                  <a:cxn ang="0">
                    <a:pos x="18" y="0"/>
                  </a:cxn>
                  <a:cxn ang="0">
                    <a:pos x="0" y="0"/>
                  </a:cxn>
                </a:cxnLst>
                <a:rect l="0" t="0" r="r" b="b"/>
                <a:pathLst>
                  <a:path w="19" h="20">
                    <a:moveTo>
                      <a:pt x="0" y="0"/>
                    </a:moveTo>
                    <a:lnTo>
                      <a:pt x="0" y="19"/>
                    </a:lnTo>
                    <a:lnTo>
                      <a:pt x="18" y="19"/>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07" name="Freeform 256"/>
              <p:cNvSpPr>
                <a:spLocks/>
              </p:cNvSpPr>
              <p:nvPr/>
            </p:nvSpPr>
            <p:spPr bwMode="auto">
              <a:xfrm>
                <a:off x="1655" y="1077"/>
                <a:ext cx="19" cy="19"/>
              </a:xfrm>
              <a:custGeom>
                <a:avLst/>
                <a:gdLst/>
                <a:ahLst/>
                <a:cxnLst>
                  <a:cxn ang="0">
                    <a:pos x="15" y="0"/>
                  </a:cxn>
                  <a:cxn ang="0">
                    <a:pos x="12" y="0"/>
                  </a:cxn>
                  <a:cxn ang="0">
                    <a:pos x="9" y="0"/>
                  </a:cxn>
                  <a:cxn ang="0">
                    <a:pos x="7" y="0"/>
                  </a:cxn>
                  <a:cxn ang="0">
                    <a:pos x="7" y="1"/>
                  </a:cxn>
                  <a:cxn ang="0">
                    <a:pos x="4" y="1"/>
                  </a:cxn>
                  <a:cxn ang="0">
                    <a:pos x="4" y="4"/>
                  </a:cxn>
                  <a:cxn ang="0">
                    <a:pos x="2" y="4"/>
                  </a:cxn>
                  <a:cxn ang="0">
                    <a:pos x="2" y="7"/>
                  </a:cxn>
                  <a:cxn ang="0">
                    <a:pos x="0" y="7"/>
                  </a:cxn>
                  <a:cxn ang="0">
                    <a:pos x="0" y="9"/>
                  </a:cxn>
                  <a:cxn ang="0">
                    <a:pos x="0" y="12"/>
                  </a:cxn>
                  <a:cxn ang="0">
                    <a:pos x="0" y="16"/>
                  </a:cxn>
                  <a:cxn ang="0">
                    <a:pos x="18" y="16"/>
                  </a:cxn>
                  <a:cxn ang="0">
                    <a:pos x="18" y="18"/>
                  </a:cxn>
                  <a:cxn ang="0">
                    <a:pos x="15" y="18"/>
                  </a:cxn>
                  <a:cxn ang="0">
                    <a:pos x="15" y="0"/>
                  </a:cxn>
                </a:cxnLst>
                <a:rect l="0" t="0" r="r" b="b"/>
                <a:pathLst>
                  <a:path w="19" h="19">
                    <a:moveTo>
                      <a:pt x="15" y="0"/>
                    </a:moveTo>
                    <a:lnTo>
                      <a:pt x="12" y="0"/>
                    </a:lnTo>
                    <a:lnTo>
                      <a:pt x="9" y="0"/>
                    </a:lnTo>
                    <a:lnTo>
                      <a:pt x="7" y="0"/>
                    </a:lnTo>
                    <a:lnTo>
                      <a:pt x="7" y="1"/>
                    </a:lnTo>
                    <a:lnTo>
                      <a:pt x="4" y="1"/>
                    </a:lnTo>
                    <a:lnTo>
                      <a:pt x="4" y="4"/>
                    </a:lnTo>
                    <a:lnTo>
                      <a:pt x="2" y="4"/>
                    </a:lnTo>
                    <a:lnTo>
                      <a:pt x="2" y="7"/>
                    </a:lnTo>
                    <a:lnTo>
                      <a:pt x="0" y="7"/>
                    </a:lnTo>
                    <a:lnTo>
                      <a:pt x="0" y="9"/>
                    </a:lnTo>
                    <a:lnTo>
                      <a:pt x="0" y="12"/>
                    </a:lnTo>
                    <a:lnTo>
                      <a:pt x="0" y="16"/>
                    </a:lnTo>
                    <a:lnTo>
                      <a:pt x="18" y="16"/>
                    </a:lnTo>
                    <a:lnTo>
                      <a:pt x="18" y="18"/>
                    </a:lnTo>
                    <a:lnTo>
                      <a:pt x="15" y="18"/>
                    </a:lnTo>
                    <a:lnTo>
                      <a:pt x="1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08" name="Freeform 257"/>
              <p:cNvSpPr>
                <a:spLocks/>
              </p:cNvSpPr>
              <p:nvPr/>
            </p:nvSpPr>
            <p:spPr bwMode="auto">
              <a:xfrm>
                <a:off x="1663" y="1077"/>
                <a:ext cx="22" cy="19"/>
              </a:xfrm>
              <a:custGeom>
                <a:avLst/>
                <a:gdLst/>
                <a:ahLst/>
                <a:cxnLst>
                  <a:cxn ang="0">
                    <a:pos x="7" y="7"/>
                  </a:cxn>
                  <a:cxn ang="0">
                    <a:pos x="15" y="0"/>
                  </a:cxn>
                  <a:cxn ang="0">
                    <a:pos x="0" y="0"/>
                  </a:cxn>
                  <a:cxn ang="0">
                    <a:pos x="0" y="18"/>
                  </a:cxn>
                  <a:cxn ang="0">
                    <a:pos x="15" y="18"/>
                  </a:cxn>
                  <a:cxn ang="0">
                    <a:pos x="21" y="9"/>
                  </a:cxn>
                  <a:cxn ang="0">
                    <a:pos x="15" y="18"/>
                  </a:cxn>
                  <a:cxn ang="0">
                    <a:pos x="21" y="18"/>
                  </a:cxn>
                  <a:cxn ang="0">
                    <a:pos x="21" y="9"/>
                  </a:cxn>
                  <a:cxn ang="0">
                    <a:pos x="7" y="7"/>
                  </a:cxn>
                </a:cxnLst>
                <a:rect l="0" t="0" r="r" b="b"/>
                <a:pathLst>
                  <a:path w="22" h="19">
                    <a:moveTo>
                      <a:pt x="7" y="7"/>
                    </a:moveTo>
                    <a:lnTo>
                      <a:pt x="15" y="0"/>
                    </a:lnTo>
                    <a:lnTo>
                      <a:pt x="0" y="0"/>
                    </a:lnTo>
                    <a:lnTo>
                      <a:pt x="0" y="18"/>
                    </a:lnTo>
                    <a:lnTo>
                      <a:pt x="15" y="18"/>
                    </a:lnTo>
                    <a:lnTo>
                      <a:pt x="21" y="9"/>
                    </a:lnTo>
                    <a:lnTo>
                      <a:pt x="15" y="18"/>
                    </a:lnTo>
                    <a:lnTo>
                      <a:pt x="21" y="18"/>
                    </a:lnTo>
                    <a:lnTo>
                      <a:pt x="21" y="9"/>
                    </a:lnTo>
                    <a:lnTo>
                      <a:pt x="7"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09" name="Freeform 258"/>
              <p:cNvSpPr>
                <a:spLocks/>
              </p:cNvSpPr>
              <p:nvPr/>
            </p:nvSpPr>
            <p:spPr bwMode="auto">
              <a:xfrm>
                <a:off x="1671" y="1056"/>
                <a:ext cx="26" cy="28"/>
              </a:xfrm>
              <a:custGeom>
                <a:avLst/>
                <a:gdLst/>
                <a:ahLst/>
                <a:cxnLst>
                  <a:cxn ang="0">
                    <a:pos x="13" y="6"/>
                  </a:cxn>
                  <a:cxn ang="0">
                    <a:pos x="13" y="1"/>
                  </a:cxn>
                  <a:cxn ang="0">
                    <a:pos x="11" y="1"/>
                  </a:cxn>
                  <a:cxn ang="0">
                    <a:pos x="11" y="2"/>
                  </a:cxn>
                  <a:cxn ang="0">
                    <a:pos x="9" y="4"/>
                  </a:cxn>
                  <a:cxn ang="0">
                    <a:pos x="9" y="5"/>
                  </a:cxn>
                  <a:cxn ang="0">
                    <a:pos x="8" y="6"/>
                  </a:cxn>
                  <a:cxn ang="0">
                    <a:pos x="8" y="8"/>
                  </a:cxn>
                  <a:cxn ang="0">
                    <a:pos x="7" y="9"/>
                  </a:cxn>
                  <a:cxn ang="0">
                    <a:pos x="7" y="11"/>
                  </a:cxn>
                  <a:cxn ang="0">
                    <a:pos x="4" y="12"/>
                  </a:cxn>
                  <a:cxn ang="0">
                    <a:pos x="4" y="14"/>
                  </a:cxn>
                  <a:cxn ang="0">
                    <a:pos x="4" y="15"/>
                  </a:cxn>
                  <a:cxn ang="0">
                    <a:pos x="3" y="15"/>
                  </a:cxn>
                  <a:cxn ang="0">
                    <a:pos x="3" y="16"/>
                  </a:cxn>
                  <a:cxn ang="0">
                    <a:pos x="3" y="17"/>
                  </a:cxn>
                  <a:cxn ang="0">
                    <a:pos x="3" y="19"/>
                  </a:cxn>
                  <a:cxn ang="0">
                    <a:pos x="1" y="19"/>
                  </a:cxn>
                  <a:cxn ang="0">
                    <a:pos x="1" y="20"/>
                  </a:cxn>
                  <a:cxn ang="0">
                    <a:pos x="1" y="21"/>
                  </a:cxn>
                  <a:cxn ang="0">
                    <a:pos x="1" y="23"/>
                  </a:cxn>
                  <a:cxn ang="0">
                    <a:pos x="1" y="24"/>
                  </a:cxn>
                  <a:cxn ang="0">
                    <a:pos x="0" y="24"/>
                  </a:cxn>
                  <a:cxn ang="0">
                    <a:pos x="0" y="26"/>
                  </a:cxn>
                  <a:cxn ang="0">
                    <a:pos x="11" y="27"/>
                  </a:cxn>
                  <a:cxn ang="0">
                    <a:pos x="11" y="26"/>
                  </a:cxn>
                  <a:cxn ang="0">
                    <a:pos x="13" y="26"/>
                  </a:cxn>
                  <a:cxn ang="0">
                    <a:pos x="13" y="24"/>
                  </a:cxn>
                  <a:cxn ang="0">
                    <a:pos x="13" y="23"/>
                  </a:cxn>
                  <a:cxn ang="0">
                    <a:pos x="13" y="21"/>
                  </a:cxn>
                  <a:cxn ang="0">
                    <a:pos x="15" y="20"/>
                  </a:cxn>
                  <a:cxn ang="0">
                    <a:pos x="15" y="19"/>
                  </a:cxn>
                  <a:cxn ang="0">
                    <a:pos x="15" y="17"/>
                  </a:cxn>
                  <a:cxn ang="0">
                    <a:pos x="16" y="16"/>
                  </a:cxn>
                  <a:cxn ang="0">
                    <a:pos x="16" y="15"/>
                  </a:cxn>
                  <a:cxn ang="0">
                    <a:pos x="16" y="14"/>
                  </a:cxn>
                  <a:cxn ang="0">
                    <a:pos x="18" y="14"/>
                  </a:cxn>
                  <a:cxn ang="0">
                    <a:pos x="18" y="12"/>
                  </a:cxn>
                  <a:cxn ang="0">
                    <a:pos x="18" y="11"/>
                  </a:cxn>
                  <a:cxn ang="0">
                    <a:pos x="20" y="11"/>
                  </a:cxn>
                  <a:cxn ang="0">
                    <a:pos x="20" y="9"/>
                  </a:cxn>
                  <a:cxn ang="0">
                    <a:pos x="21" y="8"/>
                  </a:cxn>
                  <a:cxn ang="0">
                    <a:pos x="21" y="6"/>
                  </a:cxn>
                  <a:cxn ang="0">
                    <a:pos x="24" y="6"/>
                  </a:cxn>
                  <a:cxn ang="0">
                    <a:pos x="21" y="0"/>
                  </a:cxn>
                  <a:cxn ang="0">
                    <a:pos x="24" y="6"/>
                  </a:cxn>
                  <a:cxn ang="0">
                    <a:pos x="25" y="2"/>
                  </a:cxn>
                  <a:cxn ang="0">
                    <a:pos x="21" y="0"/>
                  </a:cxn>
                  <a:cxn ang="0">
                    <a:pos x="13" y="6"/>
                  </a:cxn>
                </a:cxnLst>
                <a:rect l="0" t="0" r="r" b="b"/>
                <a:pathLst>
                  <a:path w="26" h="28">
                    <a:moveTo>
                      <a:pt x="13" y="6"/>
                    </a:moveTo>
                    <a:lnTo>
                      <a:pt x="13" y="1"/>
                    </a:lnTo>
                    <a:lnTo>
                      <a:pt x="11" y="1"/>
                    </a:lnTo>
                    <a:lnTo>
                      <a:pt x="11" y="2"/>
                    </a:lnTo>
                    <a:lnTo>
                      <a:pt x="9" y="4"/>
                    </a:lnTo>
                    <a:lnTo>
                      <a:pt x="9" y="5"/>
                    </a:lnTo>
                    <a:lnTo>
                      <a:pt x="8" y="6"/>
                    </a:lnTo>
                    <a:lnTo>
                      <a:pt x="8" y="8"/>
                    </a:lnTo>
                    <a:lnTo>
                      <a:pt x="7" y="9"/>
                    </a:lnTo>
                    <a:lnTo>
                      <a:pt x="7" y="11"/>
                    </a:lnTo>
                    <a:lnTo>
                      <a:pt x="4" y="12"/>
                    </a:lnTo>
                    <a:lnTo>
                      <a:pt x="4" y="14"/>
                    </a:lnTo>
                    <a:lnTo>
                      <a:pt x="4" y="15"/>
                    </a:lnTo>
                    <a:lnTo>
                      <a:pt x="3" y="15"/>
                    </a:lnTo>
                    <a:lnTo>
                      <a:pt x="3" y="16"/>
                    </a:lnTo>
                    <a:lnTo>
                      <a:pt x="3" y="17"/>
                    </a:lnTo>
                    <a:lnTo>
                      <a:pt x="3" y="19"/>
                    </a:lnTo>
                    <a:lnTo>
                      <a:pt x="1" y="19"/>
                    </a:lnTo>
                    <a:lnTo>
                      <a:pt x="1" y="20"/>
                    </a:lnTo>
                    <a:lnTo>
                      <a:pt x="1" y="21"/>
                    </a:lnTo>
                    <a:lnTo>
                      <a:pt x="1" y="23"/>
                    </a:lnTo>
                    <a:lnTo>
                      <a:pt x="1" y="24"/>
                    </a:lnTo>
                    <a:lnTo>
                      <a:pt x="0" y="24"/>
                    </a:lnTo>
                    <a:lnTo>
                      <a:pt x="0" y="26"/>
                    </a:lnTo>
                    <a:lnTo>
                      <a:pt x="11" y="27"/>
                    </a:lnTo>
                    <a:lnTo>
                      <a:pt x="11" y="26"/>
                    </a:lnTo>
                    <a:lnTo>
                      <a:pt x="13" y="26"/>
                    </a:lnTo>
                    <a:lnTo>
                      <a:pt x="13" y="24"/>
                    </a:lnTo>
                    <a:lnTo>
                      <a:pt x="13" y="23"/>
                    </a:lnTo>
                    <a:lnTo>
                      <a:pt x="13" y="21"/>
                    </a:lnTo>
                    <a:lnTo>
                      <a:pt x="15" y="20"/>
                    </a:lnTo>
                    <a:lnTo>
                      <a:pt x="15" y="19"/>
                    </a:lnTo>
                    <a:lnTo>
                      <a:pt x="15" y="17"/>
                    </a:lnTo>
                    <a:lnTo>
                      <a:pt x="16" y="16"/>
                    </a:lnTo>
                    <a:lnTo>
                      <a:pt x="16" y="15"/>
                    </a:lnTo>
                    <a:lnTo>
                      <a:pt x="16" y="14"/>
                    </a:lnTo>
                    <a:lnTo>
                      <a:pt x="18" y="14"/>
                    </a:lnTo>
                    <a:lnTo>
                      <a:pt x="18" y="12"/>
                    </a:lnTo>
                    <a:lnTo>
                      <a:pt x="18" y="11"/>
                    </a:lnTo>
                    <a:lnTo>
                      <a:pt x="20" y="11"/>
                    </a:lnTo>
                    <a:lnTo>
                      <a:pt x="20" y="9"/>
                    </a:lnTo>
                    <a:lnTo>
                      <a:pt x="21" y="8"/>
                    </a:lnTo>
                    <a:lnTo>
                      <a:pt x="21" y="6"/>
                    </a:lnTo>
                    <a:lnTo>
                      <a:pt x="24" y="6"/>
                    </a:lnTo>
                    <a:lnTo>
                      <a:pt x="21" y="0"/>
                    </a:lnTo>
                    <a:lnTo>
                      <a:pt x="24" y="6"/>
                    </a:lnTo>
                    <a:lnTo>
                      <a:pt x="25" y="2"/>
                    </a:lnTo>
                    <a:lnTo>
                      <a:pt x="21" y="0"/>
                    </a:lnTo>
                    <a:lnTo>
                      <a:pt x="13"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10" name="Freeform 259"/>
              <p:cNvSpPr>
                <a:spLocks/>
              </p:cNvSpPr>
              <p:nvPr/>
            </p:nvSpPr>
            <p:spPr bwMode="auto">
              <a:xfrm>
                <a:off x="1675" y="1049"/>
                <a:ext cx="19" cy="19"/>
              </a:xfrm>
              <a:custGeom>
                <a:avLst/>
                <a:gdLst/>
                <a:ahLst/>
                <a:cxnLst>
                  <a:cxn ang="0">
                    <a:pos x="0" y="6"/>
                  </a:cxn>
                  <a:cxn ang="0">
                    <a:pos x="0" y="8"/>
                  </a:cxn>
                  <a:cxn ang="0">
                    <a:pos x="9" y="18"/>
                  </a:cxn>
                  <a:cxn ang="0">
                    <a:pos x="18" y="8"/>
                  </a:cxn>
                  <a:cxn ang="0">
                    <a:pos x="8" y="0"/>
                  </a:cxn>
                  <a:cxn ang="0">
                    <a:pos x="9" y="0"/>
                  </a:cxn>
                  <a:cxn ang="0">
                    <a:pos x="0" y="6"/>
                  </a:cxn>
                </a:cxnLst>
                <a:rect l="0" t="0" r="r" b="b"/>
                <a:pathLst>
                  <a:path w="19" h="19">
                    <a:moveTo>
                      <a:pt x="0" y="6"/>
                    </a:moveTo>
                    <a:lnTo>
                      <a:pt x="0" y="8"/>
                    </a:lnTo>
                    <a:lnTo>
                      <a:pt x="9" y="18"/>
                    </a:lnTo>
                    <a:lnTo>
                      <a:pt x="18" y="8"/>
                    </a:lnTo>
                    <a:lnTo>
                      <a:pt x="8" y="0"/>
                    </a:lnTo>
                    <a:lnTo>
                      <a:pt x="9"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11" name="Freeform 260"/>
              <p:cNvSpPr>
                <a:spLocks/>
              </p:cNvSpPr>
              <p:nvPr/>
            </p:nvSpPr>
            <p:spPr bwMode="auto">
              <a:xfrm>
                <a:off x="1672" y="1043"/>
                <a:ext cx="20" cy="19"/>
              </a:xfrm>
              <a:custGeom>
                <a:avLst/>
                <a:gdLst/>
                <a:ahLst/>
                <a:cxnLst>
                  <a:cxn ang="0">
                    <a:pos x="3" y="0"/>
                  </a:cxn>
                  <a:cxn ang="0">
                    <a:pos x="3" y="1"/>
                  </a:cxn>
                  <a:cxn ang="0">
                    <a:pos x="0" y="1"/>
                  </a:cxn>
                  <a:cxn ang="0">
                    <a:pos x="0" y="3"/>
                  </a:cxn>
                  <a:cxn ang="0">
                    <a:pos x="0" y="6"/>
                  </a:cxn>
                  <a:cxn ang="0">
                    <a:pos x="0" y="7"/>
                  </a:cxn>
                  <a:cxn ang="0">
                    <a:pos x="0" y="11"/>
                  </a:cxn>
                  <a:cxn ang="0">
                    <a:pos x="0" y="12"/>
                  </a:cxn>
                  <a:cxn ang="0">
                    <a:pos x="0" y="15"/>
                  </a:cxn>
                  <a:cxn ang="0">
                    <a:pos x="3" y="18"/>
                  </a:cxn>
                  <a:cxn ang="0">
                    <a:pos x="19" y="7"/>
                  </a:cxn>
                  <a:cxn ang="0">
                    <a:pos x="19" y="11"/>
                  </a:cxn>
                  <a:cxn ang="0">
                    <a:pos x="17" y="11"/>
                  </a:cxn>
                  <a:cxn ang="0">
                    <a:pos x="3" y="0"/>
                  </a:cxn>
                </a:cxnLst>
                <a:rect l="0" t="0" r="r" b="b"/>
                <a:pathLst>
                  <a:path w="20" h="19">
                    <a:moveTo>
                      <a:pt x="3" y="0"/>
                    </a:moveTo>
                    <a:lnTo>
                      <a:pt x="3" y="1"/>
                    </a:lnTo>
                    <a:lnTo>
                      <a:pt x="0" y="1"/>
                    </a:lnTo>
                    <a:lnTo>
                      <a:pt x="0" y="3"/>
                    </a:lnTo>
                    <a:lnTo>
                      <a:pt x="0" y="6"/>
                    </a:lnTo>
                    <a:lnTo>
                      <a:pt x="0" y="7"/>
                    </a:lnTo>
                    <a:lnTo>
                      <a:pt x="0" y="11"/>
                    </a:lnTo>
                    <a:lnTo>
                      <a:pt x="0" y="12"/>
                    </a:lnTo>
                    <a:lnTo>
                      <a:pt x="0" y="15"/>
                    </a:lnTo>
                    <a:lnTo>
                      <a:pt x="3" y="18"/>
                    </a:lnTo>
                    <a:lnTo>
                      <a:pt x="19" y="7"/>
                    </a:lnTo>
                    <a:lnTo>
                      <a:pt x="19" y="11"/>
                    </a:lnTo>
                    <a:lnTo>
                      <a:pt x="17" y="11"/>
                    </a:lnTo>
                    <a:lnTo>
                      <a:pt x="3"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12" name="Freeform 261"/>
              <p:cNvSpPr>
                <a:spLocks/>
              </p:cNvSpPr>
              <p:nvPr/>
            </p:nvSpPr>
            <p:spPr bwMode="auto">
              <a:xfrm>
                <a:off x="1675" y="1031"/>
                <a:ext cx="29" cy="21"/>
              </a:xfrm>
              <a:custGeom>
                <a:avLst/>
                <a:gdLst/>
                <a:ahLst/>
                <a:cxnLst>
                  <a:cxn ang="0">
                    <a:pos x="18" y="0"/>
                  </a:cxn>
                  <a:cxn ang="0">
                    <a:pos x="0" y="14"/>
                  </a:cxn>
                  <a:cxn ang="0">
                    <a:pos x="8" y="20"/>
                  </a:cxn>
                  <a:cxn ang="0">
                    <a:pos x="28" y="6"/>
                  </a:cxn>
                  <a:cxn ang="0">
                    <a:pos x="18" y="0"/>
                  </a:cxn>
                </a:cxnLst>
                <a:rect l="0" t="0" r="r" b="b"/>
                <a:pathLst>
                  <a:path w="29" h="21">
                    <a:moveTo>
                      <a:pt x="18" y="0"/>
                    </a:moveTo>
                    <a:lnTo>
                      <a:pt x="0" y="14"/>
                    </a:lnTo>
                    <a:lnTo>
                      <a:pt x="8" y="20"/>
                    </a:lnTo>
                    <a:lnTo>
                      <a:pt x="28" y="6"/>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13" name="Freeform 262"/>
              <p:cNvSpPr>
                <a:spLocks/>
              </p:cNvSpPr>
              <p:nvPr/>
            </p:nvSpPr>
            <p:spPr bwMode="auto">
              <a:xfrm>
                <a:off x="1693" y="1027"/>
                <a:ext cx="19" cy="19"/>
              </a:xfrm>
              <a:custGeom>
                <a:avLst/>
                <a:gdLst/>
                <a:ahLst/>
                <a:cxnLst>
                  <a:cxn ang="0">
                    <a:pos x="18" y="4"/>
                  </a:cxn>
                  <a:cxn ang="0">
                    <a:pos x="18" y="2"/>
                  </a:cxn>
                  <a:cxn ang="0">
                    <a:pos x="14" y="2"/>
                  </a:cxn>
                  <a:cxn ang="0">
                    <a:pos x="14" y="0"/>
                  </a:cxn>
                  <a:cxn ang="0">
                    <a:pos x="13" y="0"/>
                  </a:cxn>
                  <a:cxn ang="0">
                    <a:pos x="11" y="0"/>
                  </a:cxn>
                  <a:cxn ang="0">
                    <a:pos x="9" y="0"/>
                  </a:cxn>
                  <a:cxn ang="0">
                    <a:pos x="6" y="0"/>
                  </a:cxn>
                  <a:cxn ang="0">
                    <a:pos x="4" y="0"/>
                  </a:cxn>
                  <a:cxn ang="0">
                    <a:pos x="4" y="2"/>
                  </a:cxn>
                  <a:cxn ang="0">
                    <a:pos x="2" y="2"/>
                  </a:cxn>
                  <a:cxn ang="0">
                    <a:pos x="0" y="2"/>
                  </a:cxn>
                  <a:cxn ang="0">
                    <a:pos x="0" y="4"/>
                  </a:cxn>
                  <a:cxn ang="0">
                    <a:pos x="11" y="18"/>
                  </a:cxn>
                  <a:cxn ang="0">
                    <a:pos x="9" y="18"/>
                  </a:cxn>
                  <a:cxn ang="0">
                    <a:pos x="6" y="18"/>
                  </a:cxn>
                  <a:cxn ang="0">
                    <a:pos x="18" y="4"/>
                  </a:cxn>
                </a:cxnLst>
                <a:rect l="0" t="0" r="r" b="b"/>
                <a:pathLst>
                  <a:path w="19" h="19">
                    <a:moveTo>
                      <a:pt x="18" y="4"/>
                    </a:moveTo>
                    <a:lnTo>
                      <a:pt x="18" y="2"/>
                    </a:lnTo>
                    <a:lnTo>
                      <a:pt x="14" y="2"/>
                    </a:lnTo>
                    <a:lnTo>
                      <a:pt x="14" y="0"/>
                    </a:lnTo>
                    <a:lnTo>
                      <a:pt x="13" y="0"/>
                    </a:lnTo>
                    <a:lnTo>
                      <a:pt x="11" y="0"/>
                    </a:lnTo>
                    <a:lnTo>
                      <a:pt x="9" y="0"/>
                    </a:lnTo>
                    <a:lnTo>
                      <a:pt x="6" y="0"/>
                    </a:lnTo>
                    <a:lnTo>
                      <a:pt x="4" y="0"/>
                    </a:lnTo>
                    <a:lnTo>
                      <a:pt x="4" y="2"/>
                    </a:lnTo>
                    <a:lnTo>
                      <a:pt x="2" y="2"/>
                    </a:lnTo>
                    <a:lnTo>
                      <a:pt x="0" y="2"/>
                    </a:lnTo>
                    <a:lnTo>
                      <a:pt x="0" y="4"/>
                    </a:lnTo>
                    <a:lnTo>
                      <a:pt x="11" y="18"/>
                    </a:lnTo>
                    <a:lnTo>
                      <a:pt x="9" y="18"/>
                    </a:lnTo>
                    <a:lnTo>
                      <a:pt x="6"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14" name="Freeform 263"/>
              <p:cNvSpPr>
                <a:spLocks/>
              </p:cNvSpPr>
              <p:nvPr/>
            </p:nvSpPr>
            <p:spPr bwMode="auto">
              <a:xfrm>
                <a:off x="1700" y="1031"/>
                <a:ext cx="19" cy="18"/>
              </a:xfrm>
              <a:custGeom>
                <a:avLst/>
                <a:gdLst/>
                <a:ahLst/>
                <a:cxnLst>
                  <a:cxn ang="0">
                    <a:pos x="11" y="7"/>
                  </a:cxn>
                  <a:cxn ang="0">
                    <a:pos x="18" y="7"/>
                  </a:cxn>
                  <a:cxn ang="0">
                    <a:pos x="7" y="0"/>
                  </a:cxn>
                  <a:cxn ang="0">
                    <a:pos x="0" y="7"/>
                  </a:cxn>
                  <a:cxn ang="0">
                    <a:pos x="9" y="14"/>
                  </a:cxn>
                  <a:cxn ang="0">
                    <a:pos x="18" y="16"/>
                  </a:cxn>
                  <a:cxn ang="0">
                    <a:pos x="9" y="14"/>
                  </a:cxn>
                  <a:cxn ang="0">
                    <a:pos x="13" y="17"/>
                  </a:cxn>
                  <a:cxn ang="0">
                    <a:pos x="18" y="16"/>
                  </a:cxn>
                  <a:cxn ang="0">
                    <a:pos x="11" y="7"/>
                  </a:cxn>
                </a:cxnLst>
                <a:rect l="0" t="0" r="r" b="b"/>
                <a:pathLst>
                  <a:path w="19" h="18">
                    <a:moveTo>
                      <a:pt x="11" y="7"/>
                    </a:moveTo>
                    <a:lnTo>
                      <a:pt x="18" y="7"/>
                    </a:lnTo>
                    <a:lnTo>
                      <a:pt x="7" y="0"/>
                    </a:lnTo>
                    <a:lnTo>
                      <a:pt x="0" y="7"/>
                    </a:lnTo>
                    <a:lnTo>
                      <a:pt x="9" y="14"/>
                    </a:lnTo>
                    <a:lnTo>
                      <a:pt x="18" y="16"/>
                    </a:lnTo>
                    <a:lnTo>
                      <a:pt x="9" y="14"/>
                    </a:lnTo>
                    <a:lnTo>
                      <a:pt x="13" y="17"/>
                    </a:lnTo>
                    <a:lnTo>
                      <a:pt x="18" y="16"/>
                    </a:lnTo>
                    <a:lnTo>
                      <a:pt x="11"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15" name="Freeform 264"/>
              <p:cNvSpPr>
                <a:spLocks/>
              </p:cNvSpPr>
              <p:nvPr/>
            </p:nvSpPr>
            <p:spPr bwMode="auto">
              <a:xfrm>
                <a:off x="1710" y="1026"/>
                <a:ext cx="39" cy="20"/>
              </a:xfrm>
              <a:custGeom>
                <a:avLst/>
                <a:gdLst/>
                <a:ahLst/>
                <a:cxnLst>
                  <a:cxn ang="0">
                    <a:pos x="25" y="5"/>
                  </a:cxn>
                  <a:cxn ang="0">
                    <a:pos x="30" y="0"/>
                  </a:cxn>
                  <a:cxn ang="0">
                    <a:pos x="29" y="0"/>
                  </a:cxn>
                  <a:cxn ang="0">
                    <a:pos x="29" y="1"/>
                  </a:cxn>
                  <a:cxn ang="0">
                    <a:pos x="27" y="1"/>
                  </a:cxn>
                  <a:cxn ang="0">
                    <a:pos x="25" y="1"/>
                  </a:cxn>
                  <a:cxn ang="0">
                    <a:pos x="24" y="1"/>
                  </a:cxn>
                  <a:cxn ang="0">
                    <a:pos x="22" y="2"/>
                  </a:cxn>
                  <a:cxn ang="0">
                    <a:pos x="20" y="2"/>
                  </a:cxn>
                  <a:cxn ang="0">
                    <a:pos x="18" y="2"/>
                  </a:cxn>
                  <a:cxn ang="0">
                    <a:pos x="16" y="4"/>
                  </a:cxn>
                  <a:cxn ang="0">
                    <a:pos x="16" y="4"/>
                  </a:cxn>
                  <a:cxn ang="0">
                    <a:pos x="13" y="4"/>
                  </a:cxn>
                  <a:cxn ang="0">
                    <a:pos x="12" y="5"/>
                  </a:cxn>
                  <a:cxn ang="0">
                    <a:pos x="10" y="5"/>
                  </a:cxn>
                  <a:cxn ang="0">
                    <a:pos x="8" y="6"/>
                  </a:cxn>
                  <a:cxn ang="0">
                    <a:pos x="6" y="6"/>
                  </a:cxn>
                  <a:cxn ang="0">
                    <a:pos x="4" y="8"/>
                  </a:cxn>
                  <a:cxn ang="0">
                    <a:pos x="3" y="8"/>
                  </a:cxn>
                  <a:cxn ang="0">
                    <a:pos x="1" y="10"/>
                  </a:cxn>
                  <a:cxn ang="0">
                    <a:pos x="0" y="10"/>
                  </a:cxn>
                  <a:cxn ang="0">
                    <a:pos x="0" y="10"/>
                  </a:cxn>
                  <a:cxn ang="0">
                    <a:pos x="6" y="19"/>
                  </a:cxn>
                  <a:cxn ang="0">
                    <a:pos x="6" y="18"/>
                  </a:cxn>
                  <a:cxn ang="0">
                    <a:pos x="8" y="18"/>
                  </a:cxn>
                  <a:cxn ang="0">
                    <a:pos x="10" y="16"/>
                  </a:cxn>
                  <a:cxn ang="0">
                    <a:pos x="12" y="16"/>
                  </a:cxn>
                  <a:cxn ang="0">
                    <a:pos x="13" y="15"/>
                  </a:cxn>
                  <a:cxn ang="0">
                    <a:pos x="16" y="15"/>
                  </a:cxn>
                  <a:cxn ang="0">
                    <a:pos x="16" y="13"/>
                  </a:cxn>
                  <a:cxn ang="0">
                    <a:pos x="18" y="13"/>
                  </a:cxn>
                  <a:cxn ang="0">
                    <a:pos x="20" y="13"/>
                  </a:cxn>
                  <a:cxn ang="0">
                    <a:pos x="20" y="12"/>
                  </a:cxn>
                  <a:cxn ang="0">
                    <a:pos x="22" y="12"/>
                  </a:cxn>
                  <a:cxn ang="0">
                    <a:pos x="24" y="12"/>
                  </a:cxn>
                  <a:cxn ang="0">
                    <a:pos x="25" y="10"/>
                  </a:cxn>
                  <a:cxn ang="0">
                    <a:pos x="27" y="10"/>
                  </a:cxn>
                  <a:cxn ang="0">
                    <a:pos x="29" y="10"/>
                  </a:cxn>
                  <a:cxn ang="0">
                    <a:pos x="30" y="10"/>
                  </a:cxn>
                  <a:cxn ang="0">
                    <a:pos x="30" y="10"/>
                  </a:cxn>
                  <a:cxn ang="0">
                    <a:pos x="32" y="10"/>
                  </a:cxn>
                  <a:cxn ang="0">
                    <a:pos x="38" y="5"/>
                  </a:cxn>
                  <a:cxn ang="0">
                    <a:pos x="32" y="10"/>
                  </a:cxn>
                  <a:cxn ang="0">
                    <a:pos x="38" y="10"/>
                  </a:cxn>
                  <a:cxn ang="0">
                    <a:pos x="38" y="5"/>
                  </a:cxn>
                  <a:cxn ang="0">
                    <a:pos x="25" y="5"/>
                  </a:cxn>
                </a:cxnLst>
                <a:rect l="0" t="0" r="r" b="b"/>
                <a:pathLst>
                  <a:path w="39" h="20">
                    <a:moveTo>
                      <a:pt x="25" y="5"/>
                    </a:moveTo>
                    <a:lnTo>
                      <a:pt x="30" y="0"/>
                    </a:lnTo>
                    <a:lnTo>
                      <a:pt x="29" y="0"/>
                    </a:lnTo>
                    <a:lnTo>
                      <a:pt x="29" y="1"/>
                    </a:lnTo>
                    <a:lnTo>
                      <a:pt x="27" y="1"/>
                    </a:lnTo>
                    <a:lnTo>
                      <a:pt x="25" y="1"/>
                    </a:lnTo>
                    <a:lnTo>
                      <a:pt x="24" y="1"/>
                    </a:lnTo>
                    <a:lnTo>
                      <a:pt x="22" y="2"/>
                    </a:lnTo>
                    <a:lnTo>
                      <a:pt x="20" y="2"/>
                    </a:lnTo>
                    <a:lnTo>
                      <a:pt x="18" y="2"/>
                    </a:lnTo>
                    <a:lnTo>
                      <a:pt x="16" y="4"/>
                    </a:lnTo>
                    <a:lnTo>
                      <a:pt x="16" y="4"/>
                    </a:lnTo>
                    <a:lnTo>
                      <a:pt x="13" y="4"/>
                    </a:lnTo>
                    <a:lnTo>
                      <a:pt x="12" y="5"/>
                    </a:lnTo>
                    <a:lnTo>
                      <a:pt x="10" y="5"/>
                    </a:lnTo>
                    <a:lnTo>
                      <a:pt x="8" y="6"/>
                    </a:lnTo>
                    <a:lnTo>
                      <a:pt x="6" y="6"/>
                    </a:lnTo>
                    <a:lnTo>
                      <a:pt x="4" y="8"/>
                    </a:lnTo>
                    <a:lnTo>
                      <a:pt x="3" y="8"/>
                    </a:lnTo>
                    <a:lnTo>
                      <a:pt x="1" y="10"/>
                    </a:lnTo>
                    <a:lnTo>
                      <a:pt x="0" y="10"/>
                    </a:lnTo>
                    <a:lnTo>
                      <a:pt x="0" y="10"/>
                    </a:lnTo>
                    <a:lnTo>
                      <a:pt x="6" y="19"/>
                    </a:lnTo>
                    <a:lnTo>
                      <a:pt x="6" y="18"/>
                    </a:lnTo>
                    <a:lnTo>
                      <a:pt x="8" y="18"/>
                    </a:lnTo>
                    <a:lnTo>
                      <a:pt x="10" y="16"/>
                    </a:lnTo>
                    <a:lnTo>
                      <a:pt x="12" y="16"/>
                    </a:lnTo>
                    <a:lnTo>
                      <a:pt x="13" y="15"/>
                    </a:lnTo>
                    <a:lnTo>
                      <a:pt x="16" y="15"/>
                    </a:lnTo>
                    <a:lnTo>
                      <a:pt x="16" y="13"/>
                    </a:lnTo>
                    <a:lnTo>
                      <a:pt x="18" y="13"/>
                    </a:lnTo>
                    <a:lnTo>
                      <a:pt x="20" y="13"/>
                    </a:lnTo>
                    <a:lnTo>
                      <a:pt x="20" y="12"/>
                    </a:lnTo>
                    <a:lnTo>
                      <a:pt x="22" y="12"/>
                    </a:lnTo>
                    <a:lnTo>
                      <a:pt x="24" y="12"/>
                    </a:lnTo>
                    <a:lnTo>
                      <a:pt x="25" y="10"/>
                    </a:lnTo>
                    <a:lnTo>
                      <a:pt x="27" y="10"/>
                    </a:lnTo>
                    <a:lnTo>
                      <a:pt x="29" y="10"/>
                    </a:lnTo>
                    <a:lnTo>
                      <a:pt x="30" y="10"/>
                    </a:lnTo>
                    <a:lnTo>
                      <a:pt x="30" y="10"/>
                    </a:lnTo>
                    <a:lnTo>
                      <a:pt x="32" y="10"/>
                    </a:lnTo>
                    <a:lnTo>
                      <a:pt x="38" y="5"/>
                    </a:lnTo>
                    <a:lnTo>
                      <a:pt x="32" y="10"/>
                    </a:lnTo>
                    <a:lnTo>
                      <a:pt x="38" y="10"/>
                    </a:lnTo>
                    <a:lnTo>
                      <a:pt x="38" y="5"/>
                    </a:lnTo>
                    <a:lnTo>
                      <a:pt x="25"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16" name="Freeform 265"/>
              <p:cNvSpPr>
                <a:spLocks/>
              </p:cNvSpPr>
              <p:nvPr/>
            </p:nvSpPr>
            <p:spPr bwMode="auto">
              <a:xfrm>
                <a:off x="1736" y="1020"/>
                <a:ext cx="19" cy="19"/>
              </a:xfrm>
              <a:custGeom>
                <a:avLst/>
                <a:gdLst/>
                <a:ahLst/>
                <a:cxnLst>
                  <a:cxn ang="0">
                    <a:pos x="0" y="0"/>
                  </a:cxn>
                  <a:cxn ang="0">
                    <a:pos x="0" y="18"/>
                  </a:cxn>
                  <a:cxn ang="0">
                    <a:pos x="18" y="18"/>
                  </a:cxn>
                  <a:cxn ang="0">
                    <a:pos x="18" y="0"/>
                  </a:cxn>
                  <a:cxn ang="0">
                    <a:pos x="0" y="0"/>
                  </a:cxn>
                </a:cxnLst>
                <a:rect l="0" t="0" r="r" b="b"/>
                <a:pathLst>
                  <a:path w="19" h="19">
                    <a:moveTo>
                      <a:pt x="0" y="0"/>
                    </a:moveTo>
                    <a:lnTo>
                      <a:pt x="0" y="18"/>
                    </a:lnTo>
                    <a:lnTo>
                      <a:pt x="18" y="18"/>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17" name="Freeform 266"/>
              <p:cNvSpPr>
                <a:spLocks/>
              </p:cNvSpPr>
              <p:nvPr/>
            </p:nvSpPr>
            <p:spPr bwMode="auto">
              <a:xfrm>
                <a:off x="1736" y="1013"/>
                <a:ext cx="19" cy="19"/>
              </a:xfrm>
              <a:custGeom>
                <a:avLst/>
                <a:gdLst/>
                <a:ahLst/>
                <a:cxnLst>
                  <a:cxn ang="0">
                    <a:pos x="16" y="0"/>
                  </a:cxn>
                  <a:cxn ang="0">
                    <a:pos x="12" y="0"/>
                  </a:cxn>
                  <a:cxn ang="0">
                    <a:pos x="10" y="0"/>
                  </a:cxn>
                  <a:cxn ang="0">
                    <a:pos x="7" y="0"/>
                  </a:cxn>
                  <a:cxn ang="0">
                    <a:pos x="7" y="1"/>
                  </a:cxn>
                  <a:cxn ang="0">
                    <a:pos x="5" y="1"/>
                  </a:cxn>
                  <a:cxn ang="0">
                    <a:pos x="5" y="4"/>
                  </a:cxn>
                  <a:cxn ang="0">
                    <a:pos x="2" y="4"/>
                  </a:cxn>
                  <a:cxn ang="0">
                    <a:pos x="2" y="7"/>
                  </a:cxn>
                  <a:cxn ang="0">
                    <a:pos x="0" y="7"/>
                  </a:cxn>
                  <a:cxn ang="0">
                    <a:pos x="0" y="9"/>
                  </a:cxn>
                  <a:cxn ang="0">
                    <a:pos x="0" y="12"/>
                  </a:cxn>
                  <a:cxn ang="0">
                    <a:pos x="0" y="15"/>
                  </a:cxn>
                  <a:cxn ang="0">
                    <a:pos x="18" y="15"/>
                  </a:cxn>
                  <a:cxn ang="0">
                    <a:pos x="18" y="18"/>
                  </a:cxn>
                  <a:cxn ang="0">
                    <a:pos x="16" y="18"/>
                  </a:cxn>
                  <a:cxn ang="0">
                    <a:pos x="16" y="0"/>
                  </a:cxn>
                </a:cxnLst>
                <a:rect l="0" t="0" r="r" b="b"/>
                <a:pathLst>
                  <a:path w="19" h="19">
                    <a:moveTo>
                      <a:pt x="16" y="0"/>
                    </a:moveTo>
                    <a:lnTo>
                      <a:pt x="12" y="0"/>
                    </a:lnTo>
                    <a:lnTo>
                      <a:pt x="10" y="0"/>
                    </a:lnTo>
                    <a:lnTo>
                      <a:pt x="7" y="0"/>
                    </a:lnTo>
                    <a:lnTo>
                      <a:pt x="7" y="1"/>
                    </a:lnTo>
                    <a:lnTo>
                      <a:pt x="5" y="1"/>
                    </a:lnTo>
                    <a:lnTo>
                      <a:pt x="5" y="4"/>
                    </a:lnTo>
                    <a:lnTo>
                      <a:pt x="2" y="4"/>
                    </a:lnTo>
                    <a:lnTo>
                      <a:pt x="2" y="7"/>
                    </a:lnTo>
                    <a:lnTo>
                      <a:pt x="0" y="7"/>
                    </a:lnTo>
                    <a:lnTo>
                      <a:pt x="0" y="9"/>
                    </a:lnTo>
                    <a:lnTo>
                      <a:pt x="0" y="12"/>
                    </a:lnTo>
                    <a:lnTo>
                      <a:pt x="0" y="15"/>
                    </a:lnTo>
                    <a:lnTo>
                      <a:pt x="18" y="15"/>
                    </a:lnTo>
                    <a:lnTo>
                      <a:pt x="18" y="18"/>
                    </a:lnTo>
                    <a:lnTo>
                      <a:pt x="16" y="18"/>
                    </a:lnTo>
                    <a:lnTo>
                      <a:pt x="1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18" name="Freeform 267"/>
              <p:cNvSpPr>
                <a:spLocks/>
              </p:cNvSpPr>
              <p:nvPr/>
            </p:nvSpPr>
            <p:spPr bwMode="auto">
              <a:xfrm>
                <a:off x="1747" y="1013"/>
                <a:ext cx="26" cy="19"/>
              </a:xfrm>
              <a:custGeom>
                <a:avLst/>
                <a:gdLst/>
                <a:ahLst/>
                <a:cxnLst>
                  <a:cxn ang="0">
                    <a:pos x="25" y="0"/>
                  </a:cxn>
                  <a:cxn ang="0">
                    <a:pos x="0" y="0"/>
                  </a:cxn>
                  <a:cxn ang="0">
                    <a:pos x="0" y="18"/>
                  </a:cxn>
                  <a:cxn ang="0">
                    <a:pos x="25" y="18"/>
                  </a:cxn>
                  <a:cxn ang="0">
                    <a:pos x="25" y="0"/>
                  </a:cxn>
                </a:cxnLst>
                <a:rect l="0" t="0" r="r" b="b"/>
                <a:pathLst>
                  <a:path w="26" h="19">
                    <a:moveTo>
                      <a:pt x="25" y="0"/>
                    </a:moveTo>
                    <a:lnTo>
                      <a:pt x="0" y="0"/>
                    </a:lnTo>
                    <a:lnTo>
                      <a:pt x="0" y="18"/>
                    </a:lnTo>
                    <a:lnTo>
                      <a:pt x="25" y="18"/>
                    </a:lnTo>
                    <a:lnTo>
                      <a:pt x="2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19" name="Freeform 268"/>
              <p:cNvSpPr>
                <a:spLocks/>
              </p:cNvSpPr>
              <p:nvPr/>
            </p:nvSpPr>
            <p:spPr bwMode="auto">
              <a:xfrm>
                <a:off x="1770" y="1013"/>
                <a:ext cx="20" cy="19"/>
              </a:xfrm>
              <a:custGeom>
                <a:avLst/>
                <a:gdLst/>
                <a:ahLst/>
                <a:cxnLst>
                  <a:cxn ang="0">
                    <a:pos x="19" y="15"/>
                  </a:cxn>
                  <a:cxn ang="0">
                    <a:pos x="19" y="12"/>
                  </a:cxn>
                  <a:cxn ang="0">
                    <a:pos x="19" y="9"/>
                  </a:cxn>
                  <a:cxn ang="0">
                    <a:pos x="15" y="9"/>
                  </a:cxn>
                  <a:cxn ang="0">
                    <a:pos x="15" y="7"/>
                  </a:cxn>
                  <a:cxn ang="0">
                    <a:pos x="15" y="4"/>
                  </a:cxn>
                  <a:cxn ang="0">
                    <a:pos x="13" y="4"/>
                  </a:cxn>
                  <a:cxn ang="0">
                    <a:pos x="13" y="1"/>
                  </a:cxn>
                  <a:cxn ang="0">
                    <a:pos x="10" y="1"/>
                  </a:cxn>
                  <a:cxn ang="0">
                    <a:pos x="7" y="0"/>
                  </a:cxn>
                  <a:cxn ang="0">
                    <a:pos x="4" y="0"/>
                  </a:cxn>
                  <a:cxn ang="0">
                    <a:pos x="2" y="0"/>
                  </a:cxn>
                  <a:cxn ang="0">
                    <a:pos x="2" y="18"/>
                  </a:cxn>
                  <a:cxn ang="0">
                    <a:pos x="0" y="18"/>
                  </a:cxn>
                  <a:cxn ang="0">
                    <a:pos x="0" y="15"/>
                  </a:cxn>
                  <a:cxn ang="0">
                    <a:pos x="19" y="15"/>
                  </a:cxn>
                </a:cxnLst>
                <a:rect l="0" t="0" r="r" b="b"/>
                <a:pathLst>
                  <a:path w="20" h="19">
                    <a:moveTo>
                      <a:pt x="19" y="15"/>
                    </a:moveTo>
                    <a:lnTo>
                      <a:pt x="19" y="12"/>
                    </a:lnTo>
                    <a:lnTo>
                      <a:pt x="19" y="9"/>
                    </a:lnTo>
                    <a:lnTo>
                      <a:pt x="15" y="9"/>
                    </a:lnTo>
                    <a:lnTo>
                      <a:pt x="15" y="7"/>
                    </a:lnTo>
                    <a:lnTo>
                      <a:pt x="15" y="4"/>
                    </a:lnTo>
                    <a:lnTo>
                      <a:pt x="13" y="4"/>
                    </a:lnTo>
                    <a:lnTo>
                      <a:pt x="13" y="1"/>
                    </a:lnTo>
                    <a:lnTo>
                      <a:pt x="10" y="1"/>
                    </a:lnTo>
                    <a:lnTo>
                      <a:pt x="7" y="0"/>
                    </a:lnTo>
                    <a:lnTo>
                      <a:pt x="4" y="0"/>
                    </a:lnTo>
                    <a:lnTo>
                      <a:pt x="2" y="0"/>
                    </a:lnTo>
                    <a:lnTo>
                      <a:pt x="2" y="18"/>
                    </a:lnTo>
                    <a:lnTo>
                      <a:pt x="0" y="18"/>
                    </a:lnTo>
                    <a:lnTo>
                      <a:pt x="0" y="15"/>
                    </a:lnTo>
                    <a:lnTo>
                      <a:pt x="19"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20" name="Freeform 269"/>
              <p:cNvSpPr>
                <a:spLocks/>
              </p:cNvSpPr>
              <p:nvPr/>
            </p:nvSpPr>
            <p:spPr bwMode="auto">
              <a:xfrm>
                <a:off x="1770" y="1020"/>
                <a:ext cx="20" cy="19"/>
              </a:xfrm>
              <a:custGeom>
                <a:avLst/>
                <a:gdLst/>
                <a:ahLst/>
                <a:cxnLst>
                  <a:cxn ang="0">
                    <a:pos x="10" y="6"/>
                  </a:cxn>
                  <a:cxn ang="0">
                    <a:pos x="19" y="13"/>
                  </a:cxn>
                  <a:cxn ang="0">
                    <a:pos x="19" y="0"/>
                  </a:cxn>
                  <a:cxn ang="0">
                    <a:pos x="0" y="0"/>
                  </a:cxn>
                  <a:cxn ang="0">
                    <a:pos x="0" y="13"/>
                  </a:cxn>
                  <a:cxn ang="0">
                    <a:pos x="7" y="18"/>
                  </a:cxn>
                  <a:cxn ang="0">
                    <a:pos x="0" y="13"/>
                  </a:cxn>
                  <a:cxn ang="0">
                    <a:pos x="0" y="18"/>
                  </a:cxn>
                  <a:cxn ang="0">
                    <a:pos x="7" y="18"/>
                  </a:cxn>
                  <a:cxn ang="0">
                    <a:pos x="10" y="6"/>
                  </a:cxn>
                </a:cxnLst>
                <a:rect l="0" t="0" r="r" b="b"/>
                <a:pathLst>
                  <a:path w="20" h="19">
                    <a:moveTo>
                      <a:pt x="10" y="6"/>
                    </a:moveTo>
                    <a:lnTo>
                      <a:pt x="19" y="13"/>
                    </a:lnTo>
                    <a:lnTo>
                      <a:pt x="19" y="0"/>
                    </a:lnTo>
                    <a:lnTo>
                      <a:pt x="0" y="0"/>
                    </a:lnTo>
                    <a:lnTo>
                      <a:pt x="0" y="13"/>
                    </a:lnTo>
                    <a:lnTo>
                      <a:pt x="7" y="18"/>
                    </a:lnTo>
                    <a:lnTo>
                      <a:pt x="0" y="13"/>
                    </a:lnTo>
                    <a:lnTo>
                      <a:pt x="0" y="18"/>
                    </a:lnTo>
                    <a:lnTo>
                      <a:pt x="7" y="18"/>
                    </a:lnTo>
                    <a:lnTo>
                      <a:pt x="1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21" name="Freeform 270"/>
              <p:cNvSpPr>
                <a:spLocks/>
              </p:cNvSpPr>
              <p:nvPr/>
            </p:nvSpPr>
            <p:spPr bwMode="auto">
              <a:xfrm>
                <a:off x="1776" y="1026"/>
                <a:ext cx="33" cy="20"/>
              </a:xfrm>
              <a:custGeom>
                <a:avLst/>
                <a:gdLst/>
                <a:ahLst/>
                <a:cxnLst>
                  <a:cxn ang="0">
                    <a:pos x="24" y="10"/>
                  </a:cxn>
                  <a:cxn ang="0">
                    <a:pos x="31" y="10"/>
                  </a:cxn>
                  <a:cxn ang="0">
                    <a:pos x="31" y="9"/>
                  </a:cxn>
                  <a:cxn ang="0">
                    <a:pos x="28" y="9"/>
                  </a:cxn>
                  <a:cxn ang="0">
                    <a:pos x="27" y="9"/>
                  </a:cxn>
                  <a:cxn ang="0">
                    <a:pos x="27" y="8"/>
                  </a:cxn>
                  <a:cxn ang="0">
                    <a:pos x="26" y="8"/>
                  </a:cxn>
                  <a:cxn ang="0">
                    <a:pos x="24" y="8"/>
                  </a:cxn>
                  <a:cxn ang="0">
                    <a:pos x="24" y="6"/>
                  </a:cxn>
                  <a:cxn ang="0">
                    <a:pos x="22" y="6"/>
                  </a:cxn>
                  <a:cxn ang="0">
                    <a:pos x="20" y="5"/>
                  </a:cxn>
                  <a:cxn ang="0">
                    <a:pos x="19" y="5"/>
                  </a:cxn>
                  <a:cxn ang="0">
                    <a:pos x="17" y="5"/>
                  </a:cxn>
                  <a:cxn ang="0">
                    <a:pos x="17" y="3"/>
                  </a:cxn>
                  <a:cxn ang="0">
                    <a:pos x="15" y="3"/>
                  </a:cxn>
                  <a:cxn ang="0">
                    <a:pos x="14" y="3"/>
                  </a:cxn>
                  <a:cxn ang="0">
                    <a:pos x="12" y="2"/>
                  </a:cxn>
                  <a:cxn ang="0">
                    <a:pos x="11" y="2"/>
                  </a:cxn>
                  <a:cxn ang="0">
                    <a:pos x="9" y="2"/>
                  </a:cxn>
                  <a:cxn ang="0">
                    <a:pos x="7" y="1"/>
                  </a:cxn>
                  <a:cxn ang="0">
                    <a:pos x="6" y="1"/>
                  </a:cxn>
                  <a:cxn ang="0">
                    <a:pos x="4" y="1"/>
                  </a:cxn>
                  <a:cxn ang="0">
                    <a:pos x="3" y="1"/>
                  </a:cxn>
                  <a:cxn ang="0">
                    <a:pos x="3" y="0"/>
                  </a:cxn>
                  <a:cxn ang="0">
                    <a:pos x="1" y="0"/>
                  </a:cxn>
                  <a:cxn ang="0">
                    <a:pos x="0" y="9"/>
                  </a:cxn>
                  <a:cxn ang="0">
                    <a:pos x="1" y="9"/>
                  </a:cxn>
                  <a:cxn ang="0">
                    <a:pos x="1" y="10"/>
                  </a:cxn>
                  <a:cxn ang="0">
                    <a:pos x="3" y="10"/>
                  </a:cxn>
                  <a:cxn ang="0">
                    <a:pos x="4" y="10"/>
                  </a:cxn>
                  <a:cxn ang="0">
                    <a:pos x="6" y="10"/>
                  </a:cxn>
                  <a:cxn ang="0">
                    <a:pos x="7" y="12"/>
                  </a:cxn>
                  <a:cxn ang="0">
                    <a:pos x="9" y="12"/>
                  </a:cxn>
                  <a:cxn ang="0">
                    <a:pos x="11" y="12"/>
                  </a:cxn>
                  <a:cxn ang="0">
                    <a:pos x="11" y="13"/>
                  </a:cxn>
                  <a:cxn ang="0">
                    <a:pos x="12" y="13"/>
                  </a:cxn>
                  <a:cxn ang="0">
                    <a:pos x="14" y="13"/>
                  </a:cxn>
                  <a:cxn ang="0">
                    <a:pos x="15" y="14"/>
                  </a:cxn>
                  <a:cxn ang="0">
                    <a:pos x="17" y="14"/>
                  </a:cxn>
                  <a:cxn ang="0">
                    <a:pos x="17" y="15"/>
                  </a:cxn>
                  <a:cxn ang="0">
                    <a:pos x="19" y="15"/>
                  </a:cxn>
                  <a:cxn ang="0">
                    <a:pos x="20" y="15"/>
                  </a:cxn>
                  <a:cxn ang="0">
                    <a:pos x="20" y="17"/>
                  </a:cxn>
                  <a:cxn ang="0">
                    <a:pos x="22" y="17"/>
                  </a:cxn>
                  <a:cxn ang="0">
                    <a:pos x="24" y="17"/>
                  </a:cxn>
                  <a:cxn ang="0">
                    <a:pos x="24" y="18"/>
                  </a:cxn>
                  <a:cxn ang="0">
                    <a:pos x="32" y="17"/>
                  </a:cxn>
                  <a:cxn ang="0">
                    <a:pos x="24" y="18"/>
                  </a:cxn>
                  <a:cxn ang="0">
                    <a:pos x="28" y="19"/>
                  </a:cxn>
                  <a:cxn ang="0">
                    <a:pos x="32" y="17"/>
                  </a:cxn>
                  <a:cxn ang="0">
                    <a:pos x="24" y="10"/>
                  </a:cxn>
                </a:cxnLst>
                <a:rect l="0" t="0" r="r" b="b"/>
                <a:pathLst>
                  <a:path w="33" h="20">
                    <a:moveTo>
                      <a:pt x="24" y="10"/>
                    </a:moveTo>
                    <a:lnTo>
                      <a:pt x="31" y="10"/>
                    </a:lnTo>
                    <a:lnTo>
                      <a:pt x="31" y="9"/>
                    </a:lnTo>
                    <a:lnTo>
                      <a:pt x="28" y="9"/>
                    </a:lnTo>
                    <a:lnTo>
                      <a:pt x="27" y="9"/>
                    </a:lnTo>
                    <a:lnTo>
                      <a:pt x="27" y="8"/>
                    </a:lnTo>
                    <a:lnTo>
                      <a:pt x="26" y="8"/>
                    </a:lnTo>
                    <a:lnTo>
                      <a:pt x="24" y="8"/>
                    </a:lnTo>
                    <a:lnTo>
                      <a:pt x="24" y="6"/>
                    </a:lnTo>
                    <a:lnTo>
                      <a:pt x="22" y="6"/>
                    </a:lnTo>
                    <a:lnTo>
                      <a:pt x="20" y="5"/>
                    </a:lnTo>
                    <a:lnTo>
                      <a:pt x="19" y="5"/>
                    </a:lnTo>
                    <a:lnTo>
                      <a:pt x="17" y="5"/>
                    </a:lnTo>
                    <a:lnTo>
                      <a:pt x="17" y="3"/>
                    </a:lnTo>
                    <a:lnTo>
                      <a:pt x="15" y="3"/>
                    </a:lnTo>
                    <a:lnTo>
                      <a:pt x="14" y="3"/>
                    </a:lnTo>
                    <a:lnTo>
                      <a:pt x="12" y="2"/>
                    </a:lnTo>
                    <a:lnTo>
                      <a:pt x="11" y="2"/>
                    </a:lnTo>
                    <a:lnTo>
                      <a:pt x="9" y="2"/>
                    </a:lnTo>
                    <a:lnTo>
                      <a:pt x="7" y="1"/>
                    </a:lnTo>
                    <a:lnTo>
                      <a:pt x="6" y="1"/>
                    </a:lnTo>
                    <a:lnTo>
                      <a:pt x="4" y="1"/>
                    </a:lnTo>
                    <a:lnTo>
                      <a:pt x="3" y="1"/>
                    </a:lnTo>
                    <a:lnTo>
                      <a:pt x="3" y="0"/>
                    </a:lnTo>
                    <a:lnTo>
                      <a:pt x="1" y="0"/>
                    </a:lnTo>
                    <a:lnTo>
                      <a:pt x="0" y="9"/>
                    </a:lnTo>
                    <a:lnTo>
                      <a:pt x="1" y="9"/>
                    </a:lnTo>
                    <a:lnTo>
                      <a:pt x="1" y="10"/>
                    </a:lnTo>
                    <a:lnTo>
                      <a:pt x="3" y="10"/>
                    </a:lnTo>
                    <a:lnTo>
                      <a:pt x="4" y="10"/>
                    </a:lnTo>
                    <a:lnTo>
                      <a:pt x="6" y="10"/>
                    </a:lnTo>
                    <a:lnTo>
                      <a:pt x="7" y="12"/>
                    </a:lnTo>
                    <a:lnTo>
                      <a:pt x="9" y="12"/>
                    </a:lnTo>
                    <a:lnTo>
                      <a:pt x="11" y="12"/>
                    </a:lnTo>
                    <a:lnTo>
                      <a:pt x="11" y="13"/>
                    </a:lnTo>
                    <a:lnTo>
                      <a:pt x="12" y="13"/>
                    </a:lnTo>
                    <a:lnTo>
                      <a:pt x="14" y="13"/>
                    </a:lnTo>
                    <a:lnTo>
                      <a:pt x="15" y="14"/>
                    </a:lnTo>
                    <a:lnTo>
                      <a:pt x="17" y="14"/>
                    </a:lnTo>
                    <a:lnTo>
                      <a:pt x="17" y="15"/>
                    </a:lnTo>
                    <a:lnTo>
                      <a:pt x="19" y="15"/>
                    </a:lnTo>
                    <a:lnTo>
                      <a:pt x="20" y="15"/>
                    </a:lnTo>
                    <a:lnTo>
                      <a:pt x="20" y="17"/>
                    </a:lnTo>
                    <a:lnTo>
                      <a:pt x="22" y="17"/>
                    </a:lnTo>
                    <a:lnTo>
                      <a:pt x="24" y="17"/>
                    </a:lnTo>
                    <a:lnTo>
                      <a:pt x="24" y="18"/>
                    </a:lnTo>
                    <a:lnTo>
                      <a:pt x="32" y="17"/>
                    </a:lnTo>
                    <a:lnTo>
                      <a:pt x="24" y="18"/>
                    </a:lnTo>
                    <a:lnTo>
                      <a:pt x="28" y="19"/>
                    </a:lnTo>
                    <a:lnTo>
                      <a:pt x="32" y="17"/>
                    </a:lnTo>
                    <a:lnTo>
                      <a:pt x="24"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22" name="Freeform 271"/>
              <p:cNvSpPr>
                <a:spLocks/>
              </p:cNvSpPr>
              <p:nvPr/>
            </p:nvSpPr>
            <p:spPr bwMode="auto">
              <a:xfrm>
                <a:off x="1800" y="1029"/>
                <a:ext cx="21" cy="19"/>
              </a:xfrm>
              <a:custGeom>
                <a:avLst/>
                <a:gdLst/>
                <a:ahLst/>
                <a:cxnLst>
                  <a:cxn ang="0">
                    <a:pos x="9" y="0"/>
                  </a:cxn>
                  <a:cxn ang="0">
                    <a:pos x="9" y="1"/>
                  </a:cxn>
                  <a:cxn ang="0">
                    <a:pos x="0" y="9"/>
                  </a:cxn>
                  <a:cxn ang="0">
                    <a:pos x="9" y="18"/>
                  </a:cxn>
                  <a:cxn ang="0">
                    <a:pos x="20" y="9"/>
                  </a:cxn>
                  <a:cxn ang="0">
                    <a:pos x="9" y="0"/>
                  </a:cxn>
                </a:cxnLst>
                <a:rect l="0" t="0" r="r" b="b"/>
                <a:pathLst>
                  <a:path w="21" h="19">
                    <a:moveTo>
                      <a:pt x="9" y="0"/>
                    </a:moveTo>
                    <a:lnTo>
                      <a:pt x="9" y="1"/>
                    </a:lnTo>
                    <a:lnTo>
                      <a:pt x="0" y="9"/>
                    </a:lnTo>
                    <a:lnTo>
                      <a:pt x="9" y="18"/>
                    </a:lnTo>
                    <a:lnTo>
                      <a:pt x="20" y="9"/>
                    </a:lnTo>
                    <a:lnTo>
                      <a:pt x="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23" name="Freeform 272"/>
              <p:cNvSpPr>
                <a:spLocks/>
              </p:cNvSpPr>
              <p:nvPr/>
            </p:nvSpPr>
            <p:spPr bwMode="auto">
              <a:xfrm>
                <a:off x="1809" y="1027"/>
                <a:ext cx="19" cy="19"/>
              </a:xfrm>
              <a:custGeom>
                <a:avLst/>
                <a:gdLst/>
                <a:ahLst/>
                <a:cxnLst>
                  <a:cxn ang="0">
                    <a:pos x="18" y="4"/>
                  </a:cxn>
                  <a:cxn ang="0">
                    <a:pos x="16" y="2"/>
                  </a:cxn>
                  <a:cxn ang="0">
                    <a:pos x="13" y="2"/>
                  </a:cxn>
                  <a:cxn ang="0">
                    <a:pos x="13" y="0"/>
                  </a:cxn>
                  <a:cxn ang="0">
                    <a:pos x="12" y="0"/>
                  </a:cxn>
                  <a:cxn ang="0">
                    <a:pos x="9" y="0"/>
                  </a:cxn>
                  <a:cxn ang="0">
                    <a:pos x="8" y="0"/>
                  </a:cxn>
                  <a:cxn ang="0">
                    <a:pos x="6" y="0"/>
                  </a:cxn>
                  <a:cxn ang="0">
                    <a:pos x="3" y="0"/>
                  </a:cxn>
                  <a:cxn ang="0">
                    <a:pos x="1" y="2"/>
                  </a:cxn>
                  <a:cxn ang="0">
                    <a:pos x="0" y="2"/>
                  </a:cxn>
                  <a:cxn ang="0">
                    <a:pos x="9" y="18"/>
                  </a:cxn>
                  <a:cxn ang="0">
                    <a:pos x="8" y="18"/>
                  </a:cxn>
                  <a:cxn ang="0">
                    <a:pos x="18" y="4"/>
                  </a:cxn>
                </a:cxnLst>
                <a:rect l="0" t="0" r="r" b="b"/>
                <a:pathLst>
                  <a:path w="19" h="19">
                    <a:moveTo>
                      <a:pt x="18" y="4"/>
                    </a:moveTo>
                    <a:lnTo>
                      <a:pt x="16" y="2"/>
                    </a:lnTo>
                    <a:lnTo>
                      <a:pt x="13" y="2"/>
                    </a:lnTo>
                    <a:lnTo>
                      <a:pt x="13" y="0"/>
                    </a:lnTo>
                    <a:lnTo>
                      <a:pt x="12" y="0"/>
                    </a:lnTo>
                    <a:lnTo>
                      <a:pt x="9" y="0"/>
                    </a:lnTo>
                    <a:lnTo>
                      <a:pt x="8" y="0"/>
                    </a:lnTo>
                    <a:lnTo>
                      <a:pt x="6" y="0"/>
                    </a:lnTo>
                    <a:lnTo>
                      <a:pt x="3" y="0"/>
                    </a:lnTo>
                    <a:lnTo>
                      <a:pt x="1" y="2"/>
                    </a:lnTo>
                    <a:lnTo>
                      <a:pt x="0" y="2"/>
                    </a:lnTo>
                    <a:lnTo>
                      <a:pt x="9" y="18"/>
                    </a:lnTo>
                    <a:lnTo>
                      <a:pt x="8"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24" name="Freeform 273"/>
              <p:cNvSpPr>
                <a:spLocks/>
              </p:cNvSpPr>
              <p:nvPr/>
            </p:nvSpPr>
            <p:spPr bwMode="auto">
              <a:xfrm>
                <a:off x="1817" y="1031"/>
                <a:ext cx="25" cy="21"/>
              </a:xfrm>
              <a:custGeom>
                <a:avLst/>
                <a:gdLst/>
                <a:ahLst/>
                <a:cxnLst>
                  <a:cxn ang="0">
                    <a:pos x="24" y="14"/>
                  </a:cxn>
                  <a:cxn ang="0">
                    <a:pos x="8" y="0"/>
                  </a:cxn>
                  <a:cxn ang="0">
                    <a:pos x="0" y="6"/>
                  </a:cxn>
                  <a:cxn ang="0">
                    <a:pos x="16" y="20"/>
                  </a:cxn>
                  <a:cxn ang="0">
                    <a:pos x="24" y="14"/>
                  </a:cxn>
                </a:cxnLst>
                <a:rect l="0" t="0" r="r" b="b"/>
                <a:pathLst>
                  <a:path w="25" h="21">
                    <a:moveTo>
                      <a:pt x="24" y="14"/>
                    </a:moveTo>
                    <a:lnTo>
                      <a:pt x="8" y="0"/>
                    </a:lnTo>
                    <a:lnTo>
                      <a:pt x="0" y="6"/>
                    </a:lnTo>
                    <a:lnTo>
                      <a:pt x="16" y="20"/>
                    </a:lnTo>
                    <a:lnTo>
                      <a:pt x="24"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25" name="Freeform 274"/>
              <p:cNvSpPr>
                <a:spLocks/>
              </p:cNvSpPr>
              <p:nvPr/>
            </p:nvSpPr>
            <p:spPr bwMode="auto">
              <a:xfrm>
                <a:off x="1833" y="1043"/>
                <a:ext cx="19" cy="19"/>
              </a:xfrm>
              <a:custGeom>
                <a:avLst/>
                <a:gdLst/>
                <a:ahLst/>
                <a:cxnLst>
                  <a:cxn ang="0">
                    <a:pos x="12" y="18"/>
                  </a:cxn>
                  <a:cxn ang="0">
                    <a:pos x="12" y="16"/>
                  </a:cxn>
                  <a:cxn ang="0">
                    <a:pos x="16" y="16"/>
                  </a:cxn>
                  <a:cxn ang="0">
                    <a:pos x="16" y="13"/>
                  </a:cxn>
                  <a:cxn ang="0">
                    <a:pos x="18" y="13"/>
                  </a:cxn>
                  <a:cxn ang="0">
                    <a:pos x="18" y="11"/>
                  </a:cxn>
                  <a:cxn ang="0">
                    <a:pos x="18" y="10"/>
                  </a:cxn>
                  <a:cxn ang="0">
                    <a:pos x="18" y="7"/>
                  </a:cxn>
                  <a:cxn ang="0">
                    <a:pos x="18" y="6"/>
                  </a:cxn>
                  <a:cxn ang="0">
                    <a:pos x="18" y="3"/>
                  </a:cxn>
                  <a:cxn ang="0">
                    <a:pos x="16" y="3"/>
                  </a:cxn>
                  <a:cxn ang="0">
                    <a:pos x="16" y="1"/>
                  </a:cxn>
                  <a:cxn ang="0">
                    <a:pos x="12" y="1"/>
                  </a:cxn>
                  <a:cxn ang="0">
                    <a:pos x="12" y="0"/>
                  </a:cxn>
                  <a:cxn ang="0">
                    <a:pos x="0" y="10"/>
                  </a:cxn>
                  <a:cxn ang="0">
                    <a:pos x="0" y="7"/>
                  </a:cxn>
                  <a:cxn ang="0">
                    <a:pos x="12" y="18"/>
                  </a:cxn>
                </a:cxnLst>
                <a:rect l="0" t="0" r="r" b="b"/>
                <a:pathLst>
                  <a:path w="19" h="19">
                    <a:moveTo>
                      <a:pt x="12" y="18"/>
                    </a:moveTo>
                    <a:lnTo>
                      <a:pt x="12" y="16"/>
                    </a:lnTo>
                    <a:lnTo>
                      <a:pt x="16" y="16"/>
                    </a:lnTo>
                    <a:lnTo>
                      <a:pt x="16" y="13"/>
                    </a:lnTo>
                    <a:lnTo>
                      <a:pt x="18" y="13"/>
                    </a:lnTo>
                    <a:lnTo>
                      <a:pt x="18" y="11"/>
                    </a:lnTo>
                    <a:lnTo>
                      <a:pt x="18" y="10"/>
                    </a:lnTo>
                    <a:lnTo>
                      <a:pt x="18" y="7"/>
                    </a:lnTo>
                    <a:lnTo>
                      <a:pt x="18" y="6"/>
                    </a:lnTo>
                    <a:lnTo>
                      <a:pt x="18" y="3"/>
                    </a:lnTo>
                    <a:lnTo>
                      <a:pt x="16" y="3"/>
                    </a:lnTo>
                    <a:lnTo>
                      <a:pt x="16" y="1"/>
                    </a:lnTo>
                    <a:lnTo>
                      <a:pt x="12" y="1"/>
                    </a:lnTo>
                    <a:lnTo>
                      <a:pt x="12" y="0"/>
                    </a:lnTo>
                    <a:lnTo>
                      <a:pt x="0" y="10"/>
                    </a:lnTo>
                    <a:lnTo>
                      <a:pt x="0"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26" name="Freeform 275"/>
              <p:cNvSpPr>
                <a:spLocks/>
              </p:cNvSpPr>
              <p:nvPr/>
            </p:nvSpPr>
            <p:spPr bwMode="auto">
              <a:xfrm>
                <a:off x="1822" y="1049"/>
                <a:ext cx="20" cy="19"/>
              </a:xfrm>
              <a:custGeom>
                <a:avLst/>
                <a:gdLst/>
                <a:ahLst/>
                <a:cxnLst>
                  <a:cxn ang="0">
                    <a:pos x="10" y="11"/>
                  </a:cxn>
                  <a:cxn ang="0">
                    <a:pos x="10" y="18"/>
                  </a:cxn>
                  <a:cxn ang="0">
                    <a:pos x="19" y="8"/>
                  </a:cxn>
                  <a:cxn ang="0">
                    <a:pos x="10" y="0"/>
                  </a:cxn>
                  <a:cxn ang="0">
                    <a:pos x="3" y="8"/>
                  </a:cxn>
                  <a:cxn ang="0">
                    <a:pos x="1" y="18"/>
                  </a:cxn>
                  <a:cxn ang="0">
                    <a:pos x="3" y="8"/>
                  </a:cxn>
                  <a:cxn ang="0">
                    <a:pos x="0" y="12"/>
                  </a:cxn>
                  <a:cxn ang="0">
                    <a:pos x="1" y="18"/>
                  </a:cxn>
                  <a:cxn ang="0">
                    <a:pos x="10" y="11"/>
                  </a:cxn>
                </a:cxnLst>
                <a:rect l="0" t="0" r="r" b="b"/>
                <a:pathLst>
                  <a:path w="20" h="19">
                    <a:moveTo>
                      <a:pt x="10" y="11"/>
                    </a:moveTo>
                    <a:lnTo>
                      <a:pt x="10" y="18"/>
                    </a:lnTo>
                    <a:lnTo>
                      <a:pt x="19" y="8"/>
                    </a:lnTo>
                    <a:lnTo>
                      <a:pt x="10" y="0"/>
                    </a:lnTo>
                    <a:lnTo>
                      <a:pt x="3" y="8"/>
                    </a:lnTo>
                    <a:lnTo>
                      <a:pt x="1" y="18"/>
                    </a:lnTo>
                    <a:lnTo>
                      <a:pt x="3" y="8"/>
                    </a:lnTo>
                    <a:lnTo>
                      <a:pt x="0" y="12"/>
                    </a:lnTo>
                    <a:lnTo>
                      <a:pt x="1" y="18"/>
                    </a:lnTo>
                    <a:lnTo>
                      <a:pt x="10"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27" name="Freeform 276"/>
              <p:cNvSpPr>
                <a:spLocks/>
              </p:cNvSpPr>
              <p:nvPr/>
            </p:nvSpPr>
            <p:spPr bwMode="auto">
              <a:xfrm>
                <a:off x="1824" y="1058"/>
                <a:ext cx="25" cy="30"/>
              </a:xfrm>
              <a:custGeom>
                <a:avLst/>
                <a:gdLst/>
                <a:ahLst/>
                <a:cxnLst>
                  <a:cxn ang="0">
                    <a:pos x="16" y="19"/>
                  </a:cxn>
                  <a:cxn ang="0">
                    <a:pos x="24" y="23"/>
                  </a:cxn>
                  <a:cxn ang="0">
                    <a:pos x="22" y="22"/>
                  </a:cxn>
                  <a:cxn ang="0">
                    <a:pos x="22" y="20"/>
                  </a:cxn>
                  <a:cxn ang="0">
                    <a:pos x="22" y="19"/>
                  </a:cxn>
                  <a:cxn ang="0">
                    <a:pos x="22" y="18"/>
                  </a:cxn>
                  <a:cxn ang="0">
                    <a:pos x="20" y="16"/>
                  </a:cxn>
                  <a:cxn ang="0">
                    <a:pos x="20" y="16"/>
                  </a:cxn>
                  <a:cxn ang="0">
                    <a:pos x="20" y="14"/>
                  </a:cxn>
                  <a:cxn ang="0">
                    <a:pos x="18" y="13"/>
                  </a:cxn>
                  <a:cxn ang="0">
                    <a:pos x="18" y="12"/>
                  </a:cxn>
                  <a:cxn ang="0">
                    <a:pos x="16" y="10"/>
                  </a:cxn>
                  <a:cxn ang="0">
                    <a:pos x="16" y="9"/>
                  </a:cxn>
                  <a:cxn ang="0">
                    <a:pos x="16" y="7"/>
                  </a:cxn>
                  <a:cxn ang="0">
                    <a:pos x="15" y="7"/>
                  </a:cxn>
                  <a:cxn ang="0">
                    <a:pos x="15" y="6"/>
                  </a:cxn>
                  <a:cxn ang="0">
                    <a:pos x="15" y="4"/>
                  </a:cxn>
                  <a:cxn ang="0">
                    <a:pos x="13" y="4"/>
                  </a:cxn>
                  <a:cxn ang="0">
                    <a:pos x="13" y="3"/>
                  </a:cxn>
                  <a:cxn ang="0">
                    <a:pos x="13" y="2"/>
                  </a:cxn>
                  <a:cxn ang="0">
                    <a:pos x="12" y="2"/>
                  </a:cxn>
                  <a:cxn ang="0">
                    <a:pos x="12" y="1"/>
                  </a:cxn>
                  <a:cxn ang="0">
                    <a:pos x="10" y="0"/>
                  </a:cxn>
                  <a:cxn ang="0">
                    <a:pos x="0" y="4"/>
                  </a:cxn>
                  <a:cxn ang="0">
                    <a:pos x="1" y="6"/>
                  </a:cxn>
                  <a:cxn ang="0">
                    <a:pos x="1" y="7"/>
                  </a:cxn>
                  <a:cxn ang="0">
                    <a:pos x="3" y="7"/>
                  </a:cxn>
                  <a:cxn ang="0">
                    <a:pos x="3" y="9"/>
                  </a:cxn>
                  <a:cxn ang="0">
                    <a:pos x="4" y="10"/>
                  </a:cxn>
                  <a:cxn ang="0">
                    <a:pos x="4" y="12"/>
                  </a:cxn>
                  <a:cxn ang="0">
                    <a:pos x="6" y="13"/>
                  </a:cxn>
                  <a:cxn ang="0">
                    <a:pos x="6" y="14"/>
                  </a:cxn>
                  <a:cxn ang="0">
                    <a:pos x="6" y="16"/>
                  </a:cxn>
                  <a:cxn ang="0">
                    <a:pos x="8" y="16"/>
                  </a:cxn>
                  <a:cxn ang="0">
                    <a:pos x="8" y="16"/>
                  </a:cxn>
                  <a:cxn ang="0">
                    <a:pos x="8" y="18"/>
                  </a:cxn>
                  <a:cxn ang="0">
                    <a:pos x="8" y="19"/>
                  </a:cxn>
                  <a:cxn ang="0">
                    <a:pos x="10" y="19"/>
                  </a:cxn>
                  <a:cxn ang="0">
                    <a:pos x="10" y="20"/>
                  </a:cxn>
                  <a:cxn ang="0">
                    <a:pos x="10" y="22"/>
                  </a:cxn>
                  <a:cxn ang="0">
                    <a:pos x="10" y="23"/>
                  </a:cxn>
                  <a:cxn ang="0">
                    <a:pos x="12" y="25"/>
                  </a:cxn>
                  <a:cxn ang="0">
                    <a:pos x="16" y="29"/>
                  </a:cxn>
                  <a:cxn ang="0">
                    <a:pos x="12" y="25"/>
                  </a:cxn>
                  <a:cxn ang="0">
                    <a:pos x="12" y="29"/>
                  </a:cxn>
                  <a:cxn ang="0">
                    <a:pos x="16" y="29"/>
                  </a:cxn>
                  <a:cxn ang="0">
                    <a:pos x="16" y="19"/>
                  </a:cxn>
                </a:cxnLst>
                <a:rect l="0" t="0" r="r" b="b"/>
                <a:pathLst>
                  <a:path w="25" h="30">
                    <a:moveTo>
                      <a:pt x="16" y="19"/>
                    </a:moveTo>
                    <a:lnTo>
                      <a:pt x="24" y="23"/>
                    </a:lnTo>
                    <a:lnTo>
                      <a:pt x="22" y="22"/>
                    </a:lnTo>
                    <a:lnTo>
                      <a:pt x="22" y="20"/>
                    </a:lnTo>
                    <a:lnTo>
                      <a:pt x="22" y="19"/>
                    </a:lnTo>
                    <a:lnTo>
                      <a:pt x="22" y="18"/>
                    </a:lnTo>
                    <a:lnTo>
                      <a:pt x="20" y="16"/>
                    </a:lnTo>
                    <a:lnTo>
                      <a:pt x="20" y="16"/>
                    </a:lnTo>
                    <a:lnTo>
                      <a:pt x="20" y="14"/>
                    </a:lnTo>
                    <a:lnTo>
                      <a:pt x="18" y="13"/>
                    </a:lnTo>
                    <a:lnTo>
                      <a:pt x="18" y="12"/>
                    </a:lnTo>
                    <a:lnTo>
                      <a:pt x="16" y="10"/>
                    </a:lnTo>
                    <a:lnTo>
                      <a:pt x="16" y="9"/>
                    </a:lnTo>
                    <a:lnTo>
                      <a:pt x="16" y="7"/>
                    </a:lnTo>
                    <a:lnTo>
                      <a:pt x="15" y="7"/>
                    </a:lnTo>
                    <a:lnTo>
                      <a:pt x="15" y="6"/>
                    </a:lnTo>
                    <a:lnTo>
                      <a:pt x="15" y="4"/>
                    </a:lnTo>
                    <a:lnTo>
                      <a:pt x="13" y="4"/>
                    </a:lnTo>
                    <a:lnTo>
                      <a:pt x="13" y="3"/>
                    </a:lnTo>
                    <a:lnTo>
                      <a:pt x="13" y="2"/>
                    </a:lnTo>
                    <a:lnTo>
                      <a:pt x="12" y="2"/>
                    </a:lnTo>
                    <a:lnTo>
                      <a:pt x="12" y="1"/>
                    </a:lnTo>
                    <a:lnTo>
                      <a:pt x="10" y="0"/>
                    </a:lnTo>
                    <a:lnTo>
                      <a:pt x="0" y="4"/>
                    </a:lnTo>
                    <a:lnTo>
                      <a:pt x="1" y="6"/>
                    </a:lnTo>
                    <a:lnTo>
                      <a:pt x="1" y="7"/>
                    </a:lnTo>
                    <a:lnTo>
                      <a:pt x="3" y="7"/>
                    </a:lnTo>
                    <a:lnTo>
                      <a:pt x="3" y="9"/>
                    </a:lnTo>
                    <a:lnTo>
                      <a:pt x="4" y="10"/>
                    </a:lnTo>
                    <a:lnTo>
                      <a:pt x="4" y="12"/>
                    </a:lnTo>
                    <a:lnTo>
                      <a:pt x="6" y="13"/>
                    </a:lnTo>
                    <a:lnTo>
                      <a:pt x="6" y="14"/>
                    </a:lnTo>
                    <a:lnTo>
                      <a:pt x="6" y="16"/>
                    </a:lnTo>
                    <a:lnTo>
                      <a:pt x="8" y="16"/>
                    </a:lnTo>
                    <a:lnTo>
                      <a:pt x="8" y="16"/>
                    </a:lnTo>
                    <a:lnTo>
                      <a:pt x="8" y="18"/>
                    </a:lnTo>
                    <a:lnTo>
                      <a:pt x="8" y="19"/>
                    </a:lnTo>
                    <a:lnTo>
                      <a:pt x="10" y="19"/>
                    </a:lnTo>
                    <a:lnTo>
                      <a:pt x="10" y="20"/>
                    </a:lnTo>
                    <a:lnTo>
                      <a:pt x="10" y="22"/>
                    </a:lnTo>
                    <a:lnTo>
                      <a:pt x="10" y="23"/>
                    </a:lnTo>
                    <a:lnTo>
                      <a:pt x="12" y="25"/>
                    </a:lnTo>
                    <a:lnTo>
                      <a:pt x="16" y="29"/>
                    </a:lnTo>
                    <a:lnTo>
                      <a:pt x="12" y="25"/>
                    </a:lnTo>
                    <a:lnTo>
                      <a:pt x="12" y="29"/>
                    </a:lnTo>
                    <a:lnTo>
                      <a:pt x="16" y="29"/>
                    </a:lnTo>
                    <a:lnTo>
                      <a:pt x="16" y="1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28" name="Freeform 277"/>
              <p:cNvSpPr>
                <a:spLocks/>
              </p:cNvSpPr>
              <p:nvPr/>
            </p:nvSpPr>
            <p:spPr bwMode="auto">
              <a:xfrm>
                <a:off x="1841" y="1077"/>
                <a:ext cx="20" cy="19"/>
              </a:xfrm>
              <a:custGeom>
                <a:avLst/>
                <a:gdLst/>
                <a:ahLst/>
                <a:cxnLst>
                  <a:cxn ang="0">
                    <a:pos x="19" y="0"/>
                  </a:cxn>
                  <a:cxn ang="0">
                    <a:pos x="0" y="0"/>
                  </a:cxn>
                  <a:cxn ang="0">
                    <a:pos x="0" y="18"/>
                  </a:cxn>
                  <a:cxn ang="0">
                    <a:pos x="19" y="18"/>
                  </a:cxn>
                  <a:cxn ang="0">
                    <a:pos x="19" y="0"/>
                  </a:cxn>
                </a:cxnLst>
                <a:rect l="0" t="0" r="r" b="b"/>
                <a:pathLst>
                  <a:path w="20" h="19">
                    <a:moveTo>
                      <a:pt x="19" y="0"/>
                    </a:moveTo>
                    <a:lnTo>
                      <a:pt x="0" y="0"/>
                    </a:lnTo>
                    <a:lnTo>
                      <a:pt x="0" y="18"/>
                    </a:lnTo>
                    <a:lnTo>
                      <a:pt x="19" y="18"/>
                    </a:lnTo>
                    <a:lnTo>
                      <a:pt x="1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29" name="Freeform 278"/>
              <p:cNvSpPr>
                <a:spLocks/>
              </p:cNvSpPr>
              <p:nvPr/>
            </p:nvSpPr>
            <p:spPr bwMode="auto">
              <a:xfrm>
                <a:off x="1852" y="1077"/>
                <a:ext cx="19" cy="19"/>
              </a:xfrm>
              <a:custGeom>
                <a:avLst/>
                <a:gdLst/>
                <a:ahLst/>
                <a:cxnLst>
                  <a:cxn ang="0">
                    <a:pos x="18" y="16"/>
                  </a:cxn>
                  <a:cxn ang="0">
                    <a:pos x="18" y="12"/>
                  </a:cxn>
                  <a:cxn ang="0">
                    <a:pos x="18" y="9"/>
                  </a:cxn>
                  <a:cxn ang="0">
                    <a:pos x="16" y="9"/>
                  </a:cxn>
                  <a:cxn ang="0">
                    <a:pos x="16" y="7"/>
                  </a:cxn>
                  <a:cxn ang="0">
                    <a:pos x="16" y="4"/>
                  </a:cxn>
                  <a:cxn ang="0">
                    <a:pos x="12" y="4"/>
                  </a:cxn>
                  <a:cxn ang="0">
                    <a:pos x="12" y="1"/>
                  </a:cxn>
                  <a:cxn ang="0">
                    <a:pos x="10" y="1"/>
                  </a:cxn>
                  <a:cxn ang="0">
                    <a:pos x="7" y="0"/>
                  </a:cxn>
                  <a:cxn ang="0">
                    <a:pos x="5" y="0"/>
                  </a:cxn>
                  <a:cxn ang="0">
                    <a:pos x="2" y="0"/>
                  </a:cxn>
                  <a:cxn ang="0">
                    <a:pos x="2" y="18"/>
                  </a:cxn>
                  <a:cxn ang="0">
                    <a:pos x="0" y="18"/>
                  </a:cxn>
                  <a:cxn ang="0">
                    <a:pos x="0" y="16"/>
                  </a:cxn>
                  <a:cxn ang="0">
                    <a:pos x="18" y="16"/>
                  </a:cxn>
                </a:cxnLst>
                <a:rect l="0" t="0" r="r" b="b"/>
                <a:pathLst>
                  <a:path w="19" h="19">
                    <a:moveTo>
                      <a:pt x="18" y="16"/>
                    </a:moveTo>
                    <a:lnTo>
                      <a:pt x="18" y="12"/>
                    </a:lnTo>
                    <a:lnTo>
                      <a:pt x="18" y="9"/>
                    </a:lnTo>
                    <a:lnTo>
                      <a:pt x="16" y="9"/>
                    </a:lnTo>
                    <a:lnTo>
                      <a:pt x="16" y="7"/>
                    </a:lnTo>
                    <a:lnTo>
                      <a:pt x="16" y="4"/>
                    </a:lnTo>
                    <a:lnTo>
                      <a:pt x="12" y="4"/>
                    </a:lnTo>
                    <a:lnTo>
                      <a:pt x="12" y="1"/>
                    </a:lnTo>
                    <a:lnTo>
                      <a:pt x="10" y="1"/>
                    </a:lnTo>
                    <a:lnTo>
                      <a:pt x="7" y="0"/>
                    </a:lnTo>
                    <a:lnTo>
                      <a:pt x="5" y="0"/>
                    </a:lnTo>
                    <a:lnTo>
                      <a:pt x="2" y="0"/>
                    </a:lnTo>
                    <a:lnTo>
                      <a:pt x="2" y="18"/>
                    </a:lnTo>
                    <a:lnTo>
                      <a:pt x="0" y="18"/>
                    </a:lnTo>
                    <a:lnTo>
                      <a:pt x="0" y="16"/>
                    </a:lnTo>
                    <a:lnTo>
                      <a:pt x="18"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30" name="Freeform 279"/>
              <p:cNvSpPr>
                <a:spLocks/>
              </p:cNvSpPr>
              <p:nvPr/>
            </p:nvSpPr>
            <p:spPr bwMode="auto">
              <a:xfrm>
                <a:off x="1852" y="1086"/>
                <a:ext cx="19" cy="20"/>
              </a:xfrm>
              <a:custGeom>
                <a:avLst/>
                <a:gdLst/>
                <a:ahLst/>
                <a:cxnLst>
                  <a:cxn ang="0">
                    <a:pos x="18" y="19"/>
                  </a:cxn>
                  <a:cxn ang="0">
                    <a:pos x="18" y="0"/>
                  </a:cxn>
                  <a:cxn ang="0">
                    <a:pos x="0" y="0"/>
                  </a:cxn>
                  <a:cxn ang="0">
                    <a:pos x="0" y="19"/>
                  </a:cxn>
                  <a:cxn ang="0">
                    <a:pos x="18" y="19"/>
                  </a:cxn>
                </a:cxnLst>
                <a:rect l="0" t="0" r="r" b="b"/>
                <a:pathLst>
                  <a:path w="19" h="20">
                    <a:moveTo>
                      <a:pt x="18" y="19"/>
                    </a:moveTo>
                    <a:lnTo>
                      <a:pt x="18" y="0"/>
                    </a:lnTo>
                    <a:lnTo>
                      <a:pt x="0" y="0"/>
                    </a:lnTo>
                    <a:lnTo>
                      <a:pt x="0" y="19"/>
                    </a:lnTo>
                    <a:lnTo>
                      <a:pt x="18" y="1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31" name="Freeform 280"/>
              <p:cNvSpPr>
                <a:spLocks/>
              </p:cNvSpPr>
              <p:nvPr/>
            </p:nvSpPr>
            <p:spPr bwMode="auto">
              <a:xfrm>
                <a:off x="1852" y="1102"/>
                <a:ext cx="19" cy="19"/>
              </a:xfrm>
              <a:custGeom>
                <a:avLst/>
                <a:gdLst/>
                <a:ahLst/>
                <a:cxnLst>
                  <a:cxn ang="0">
                    <a:pos x="2" y="18"/>
                  </a:cxn>
                  <a:cxn ang="0">
                    <a:pos x="5" y="18"/>
                  </a:cxn>
                  <a:cxn ang="0">
                    <a:pos x="7" y="18"/>
                  </a:cxn>
                  <a:cxn ang="0">
                    <a:pos x="10" y="16"/>
                  </a:cxn>
                  <a:cxn ang="0">
                    <a:pos x="12" y="16"/>
                  </a:cxn>
                  <a:cxn ang="0">
                    <a:pos x="12" y="13"/>
                  </a:cxn>
                  <a:cxn ang="0">
                    <a:pos x="16" y="13"/>
                  </a:cxn>
                  <a:cxn ang="0">
                    <a:pos x="16" y="9"/>
                  </a:cxn>
                  <a:cxn ang="0">
                    <a:pos x="16" y="8"/>
                  </a:cxn>
                  <a:cxn ang="0">
                    <a:pos x="18" y="8"/>
                  </a:cxn>
                  <a:cxn ang="0">
                    <a:pos x="18" y="4"/>
                  </a:cxn>
                  <a:cxn ang="0">
                    <a:pos x="18" y="2"/>
                  </a:cxn>
                  <a:cxn ang="0">
                    <a:pos x="0" y="2"/>
                  </a:cxn>
                  <a:cxn ang="0">
                    <a:pos x="0" y="0"/>
                  </a:cxn>
                  <a:cxn ang="0">
                    <a:pos x="2" y="0"/>
                  </a:cxn>
                  <a:cxn ang="0">
                    <a:pos x="2" y="18"/>
                  </a:cxn>
                </a:cxnLst>
                <a:rect l="0" t="0" r="r" b="b"/>
                <a:pathLst>
                  <a:path w="19" h="19">
                    <a:moveTo>
                      <a:pt x="2" y="18"/>
                    </a:moveTo>
                    <a:lnTo>
                      <a:pt x="5" y="18"/>
                    </a:lnTo>
                    <a:lnTo>
                      <a:pt x="7" y="18"/>
                    </a:lnTo>
                    <a:lnTo>
                      <a:pt x="10" y="16"/>
                    </a:lnTo>
                    <a:lnTo>
                      <a:pt x="12" y="16"/>
                    </a:lnTo>
                    <a:lnTo>
                      <a:pt x="12" y="13"/>
                    </a:lnTo>
                    <a:lnTo>
                      <a:pt x="16" y="13"/>
                    </a:lnTo>
                    <a:lnTo>
                      <a:pt x="16" y="9"/>
                    </a:lnTo>
                    <a:lnTo>
                      <a:pt x="16" y="8"/>
                    </a:lnTo>
                    <a:lnTo>
                      <a:pt x="18" y="8"/>
                    </a:lnTo>
                    <a:lnTo>
                      <a:pt x="18" y="4"/>
                    </a:lnTo>
                    <a:lnTo>
                      <a:pt x="18" y="2"/>
                    </a:lnTo>
                    <a:lnTo>
                      <a:pt x="0" y="2"/>
                    </a:lnTo>
                    <a:lnTo>
                      <a:pt x="0" y="0"/>
                    </a:lnTo>
                    <a:lnTo>
                      <a:pt x="2" y="0"/>
                    </a:lnTo>
                    <a:lnTo>
                      <a:pt x="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32" name="Freeform 281"/>
              <p:cNvSpPr>
                <a:spLocks/>
              </p:cNvSpPr>
              <p:nvPr/>
            </p:nvSpPr>
            <p:spPr bwMode="auto">
              <a:xfrm>
                <a:off x="1835" y="1102"/>
                <a:ext cx="19" cy="19"/>
              </a:xfrm>
              <a:custGeom>
                <a:avLst/>
                <a:gdLst/>
                <a:ahLst/>
                <a:cxnLst>
                  <a:cxn ang="0">
                    <a:pos x="11" y="9"/>
                  </a:cxn>
                  <a:cxn ang="0">
                    <a:pos x="4" y="18"/>
                  </a:cxn>
                  <a:cxn ang="0">
                    <a:pos x="18" y="18"/>
                  </a:cxn>
                  <a:cxn ang="0">
                    <a:pos x="18" y="0"/>
                  </a:cxn>
                  <a:cxn ang="0">
                    <a:pos x="4" y="0"/>
                  </a:cxn>
                  <a:cxn ang="0">
                    <a:pos x="0" y="8"/>
                  </a:cxn>
                  <a:cxn ang="0">
                    <a:pos x="4" y="0"/>
                  </a:cxn>
                  <a:cxn ang="0">
                    <a:pos x="0" y="0"/>
                  </a:cxn>
                  <a:cxn ang="0">
                    <a:pos x="0" y="8"/>
                  </a:cxn>
                  <a:cxn ang="0">
                    <a:pos x="11" y="9"/>
                  </a:cxn>
                </a:cxnLst>
                <a:rect l="0" t="0" r="r" b="b"/>
                <a:pathLst>
                  <a:path w="19" h="19">
                    <a:moveTo>
                      <a:pt x="11" y="9"/>
                    </a:moveTo>
                    <a:lnTo>
                      <a:pt x="4" y="18"/>
                    </a:lnTo>
                    <a:lnTo>
                      <a:pt x="18" y="18"/>
                    </a:lnTo>
                    <a:lnTo>
                      <a:pt x="18" y="0"/>
                    </a:lnTo>
                    <a:lnTo>
                      <a:pt x="4" y="0"/>
                    </a:lnTo>
                    <a:lnTo>
                      <a:pt x="0" y="8"/>
                    </a:lnTo>
                    <a:lnTo>
                      <a:pt x="4" y="0"/>
                    </a:lnTo>
                    <a:lnTo>
                      <a:pt x="0" y="0"/>
                    </a:lnTo>
                    <a:lnTo>
                      <a:pt x="0" y="8"/>
                    </a:lnTo>
                    <a:lnTo>
                      <a:pt x="11"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33" name="Freeform 282"/>
              <p:cNvSpPr>
                <a:spLocks/>
              </p:cNvSpPr>
              <p:nvPr/>
            </p:nvSpPr>
            <p:spPr bwMode="auto">
              <a:xfrm>
                <a:off x="1822" y="1108"/>
                <a:ext cx="27" cy="26"/>
              </a:xfrm>
              <a:custGeom>
                <a:avLst/>
                <a:gdLst/>
                <a:ahLst/>
                <a:cxnLst>
                  <a:cxn ang="0">
                    <a:pos x="11" y="18"/>
                  </a:cxn>
                  <a:cxn ang="0">
                    <a:pos x="11" y="24"/>
                  </a:cxn>
                  <a:cxn ang="0">
                    <a:pos x="13" y="22"/>
                  </a:cxn>
                  <a:cxn ang="0">
                    <a:pos x="13" y="21"/>
                  </a:cxn>
                  <a:cxn ang="0">
                    <a:pos x="15" y="21"/>
                  </a:cxn>
                  <a:cxn ang="0">
                    <a:pos x="15" y="20"/>
                  </a:cxn>
                  <a:cxn ang="0">
                    <a:pos x="15" y="18"/>
                  </a:cxn>
                  <a:cxn ang="0">
                    <a:pos x="17" y="18"/>
                  </a:cxn>
                  <a:cxn ang="0">
                    <a:pos x="17" y="17"/>
                  </a:cxn>
                  <a:cxn ang="0">
                    <a:pos x="17" y="16"/>
                  </a:cxn>
                  <a:cxn ang="0">
                    <a:pos x="19" y="16"/>
                  </a:cxn>
                  <a:cxn ang="0">
                    <a:pos x="19" y="15"/>
                  </a:cxn>
                  <a:cxn ang="0">
                    <a:pos x="19" y="13"/>
                  </a:cxn>
                  <a:cxn ang="0">
                    <a:pos x="20" y="13"/>
                  </a:cxn>
                  <a:cxn ang="0">
                    <a:pos x="20" y="11"/>
                  </a:cxn>
                  <a:cxn ang="0">
                    <a:pos x="22" y="10"/>
                  </a:cxn>
                  <a:cxn ang="0">
                    <a:pos x="22" y="8"/>
                  </a:cxn>
                  <a:cxn ang="0">
                    <a:pos x="22" y="7"/>
                  </a:cxn>
                  <a:cxn ang="0">
                    <a:pos x="24" y="6"/>
                  </a:cxn>
                  <a:cxn ang="0">
                    <a:pos x="24" y="4"/>
                  </a:cxn>
                  <a:cxn ang="0">
                    <a:pos x="24" y="3"/>
                  </a:cxn>
                  <a:cxn ang="0">
                    <a:pos x="24" y="2"/>
                  </a:cxn>
                  <a:cxn ang="0">
                    <a:pos x="26" y="0"/>
                  </a:cxn>
                  <a:cxn ang="0">
                    <a:pos x="13" y="0"/>
                  </a:cxn>
                  <a:cxn ang="0">
                    <a:pos x="11" y="0"/>
                  </a:cxn>
                  <a:cxn ang="0">
                    <a:pos x="11" y="2"/>
                  </a:cxn>
                  <a:cxn ang="0">
                    <a:pos x="11" y="3"/>
                  </a:cxn>
                  <a:cxn ang="0">
                    <a:pos x="11" y="4"/>
                  </a:cxn>
                  <a:cxn ang="0">
                    <a:pos x="10" y="4"/>
                  </a:cxn>
                  <a:cxn ang="0">
                    <a:pos x="10" y="6"/>
                  </a:cxn>
                  <a:cxn ang="0">
                    <a:pos x="10" y="7"/>
                  </a:cxn>
                  <a:cxn ang="0">
                    <a:pos x="10" y="8"/>
                  </a:cxn>
                  <a:cxn ang="0">
                    <a:pos x="7" y="8"/>
                  </a:cxn>
                  <a:cxn ang="0">
                    <a:pos x="7" y="10"/>
                  </a:cxn>
                  <a:cxn ang="0">
                    <a:pos x="7" y="11"/>
                  </a:cxn>
                  <a:cxn ang="0">
                    <a:pos x="7" y="13"/>
                  </a:cxn>
                  <a:cxn ang="0">
                    <a:pos x="7" y="13"/>
                  </a:cxn>
                  <a:cxn ang="0">
                    <a:pos x="5" y="15"/>
                  </a:cxn>
                  <a:cxn ang="0">
                    <a:pos x="5" y="16"/>
                  </a:cxn>
                  <a:cxn ang="0">
                    <a:pos x="3" y="16"/>
                  </a:cxn>
                  <a:cxn ang="0">
                    <a:pos x="3" y="17"/>
                  </a:cxn>
                  <a:cxn ang="0">
                    <a:pos x="1" y="18"/>
                  </a:cxn>
                  <a:cxn ang="0">
                    <a:pos x="3" y="25"/>
                  </a:cxn>
                  <a:cxn ang="0">
                    <a:pos x="1" y="18"/>
                  </a:cxn>
                  <a:cxn ang="0">
                    <a:pos x="0" y="22"/>
                  </a:cxn>
                  <a:cxn ang="0">
                    <a:pos x="3" y="25"/>
                  </a:cxn>
                  <a:cxn ang="0">
                    <a:pos x="11" y="18"/>
                  </a:cxn>
                </a:cxnLst>
                <a:rect l="0" t="0" r="r" b="b"/>
                <a:pathLst>
                  <a:path w="27" h="26">
                    <a:moveTo>
                      <a:pt x="11" y="18"/>
                    </a:moveTo>
                    <a:lnTo>
                      <a:pt x="11" y="24"/>
                    </a:lnTo>
                    <a:lnTo>
                      <a:pt x="13" y="22"/>
                    </a:lnTo>
                    <a:lnTo>
                      <a:pt x="13" y="21"/>
                    </a:lnTo>
                    <a:lnTo>
                      <a:pt x="15" y="21"/>
                    </a:lnTo>
                    <a:lnTo>
                      <a:pt x="15" y="20"/>
                    </a:lnTo>
                    <a:lnTo>
                      <a:pt x="15" y="18"/>
                    </a:lnTo>
                    <a:lnTo>
                      <a:pt x="17" y="18"/>
                    </a:lnTo>
                    <a:lnTo>
                      <a:pt x="17" y="17"/>
                    </a:lnTo>
                    <a:lnTo>
                      <a:pt x="17" y="16"/>
                    </a:lnTo>
                    <a:lnTo>
                      <a:pt x="19" y="16"/>
                    </a:lnTo>
                    <a:lnTo>
                      <a:pt x="19" y="15"/>
                    </a:lnTo>
                    <a:lnTo>
                      <a:pt x="19" y="13"/>
                    </a:lnTo>
                    <a:lnTo>
                      <a:pt x="20" y="13"/>
                    </a:lnTo>
                    <a:lnTo>
                      <a:pt x="20" y="11"/>
                    </a:lnTo>
                    <a:lnTo>
                      <a:pt x="22" y="10"/>
                    </a:lnTo>
                    <a:lnTo>
                      <a:pt x="22" y="8"/>
                    </a:lnTo>
                    <a:lnTo>
                      <a:pt x="22" y="7"/>
                    </a:lnTo>
                    <a:lnTo>
                      <a:pt x="24" y="6"/>
                    </a:lnTo>
                    <a:lnTo>
                      <a:pt x="24" y="4"/>
                    </a:lnTo>
                    <a:lnTo>
                      <a:pt x="24" y="3"/>
                    </a:lnTo>
                    <a:lnTo>
                      <a:pt x="24" y="2"/>
                    </a:lnTo>
                    <a:lnTo>
                      <a:pt x="26" y="0"/>
                    </a:lnTo>
                    <a:lnTo>
                      <a:pt x="13" y="0"/>
                    </a:lnTo>
                    <a:lnTo>
                      <a:pt x="11" y="0"/>
                    </a:lnTo>
                    <a:lnTo>
                      <a:pt x="11" y="2"/>
                    </a:lnTo>
                    <a:lnTo>
                      <a:pt x="11" y="3"/>
                    </a:lnTo>
                    <a:lnTo>
                      <a:pt x="11" y="4"/>
                    </a:lnTo>
                    <a:lnTo>
                      <a:pt x="10" y="4"/>
                    </a:lnTo>
                    <a:lnTo>
                      <a:pt x="10" y="6"/>
                    </a:lnTo>
                    <a:lnTo>
                      <a:pt x="10" y="7"/>
                    </a:lnTo>
                    <a:lnTo>
                      <a:pt x="10" y="8"/>
                    </a:lnTo>
                    <a:lnTo>
                      <a:pt x="7" y="8"/>
                    </a:lnTo>
                    <a:lnTo>
                      <a:pt x="7" y="10"/>
                    </a:lnTo>
                    <a:lnTo>
                      <a:pt x="7" y="11"/>
                    </a:lnTo>
                    <a:lnTo>
                      <a:pt x="7" y="13"/>
                    </a:lnTo>
                    <a:lnTo>
                      <a:pt x="7" y="13"/>
                    </a:lnTo>
                    <a:lnTo>
                      <a:pt x="5" y="15"/>
                    </a:lnTo>
                    <a:lnTo>
                      <a:pt x="5" y="16"/>
                    </a:lnTo>
                    <a:lnTo>
                      <a:pt x="3" y="16"/>
                    </a:lnTo>
                    <a:lnTo>
                      <a:pt x="3" y="17"/>
                    </a:lnTo>
                    <a:lnTo>
                      <a:pt x="1" y="18"/>
                    </a:lnTo>
                    <a:lnTo>
                      <a:pt x="3" y="25"/>
                    </a:lnTo>
                    <a:lnTo>
                      <a:pt x="1" y="18"/>
                    </a:lnTo>
                    <a:lnTo>
                      <a:pt x="0" y="22"/>
                    </a:lnTo>
                    <a:lnTo>
                      <a:pt x="3" y="25"/>
                    </a:lnTo>
                    <a:lnTo>
                      <a:pt x="1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34" name="Freeform 283"/>
              <p:cNvSpPr>
                <a:spLocks/>
              </p:cNvSpPr>
              <p:nvPr/>
            </p:nvSpPr>
            <p:spPr bwMode="auto">
              <a:xfrm>
                <a:off x="1825" y="1127"/>
                <a:ext cx="19" cy="19"/>
              </a:xfrm>
              <a:custGeom>
                <a:avLst/>
                <a:gdLst/>
                <a:ahLst/>
                <a:cxnLst>
                  <a:cxn ang="0">
                    <a:pos x="18" y="11"/>
                  </a:cxn>
                  <a:cxn ang="0">
                    <a:pos x="18" y="9"/>
                  </a:cxn>
                  <a:cxn ang="0">
                    <a:pos x="9" y="0"/>
                  </a:cxn>
                  <a:cxn ang="0">
                    <a:pos x="0" y="9"/>
                  </a:cxn>
                  <a:cxn ang="0">
                    <a:pos x="9" y="18"/>
                  </a:cxn>
                  <a:cxn ang="0">
                    <a:pos x="18" y="11"/>
                  </a:cxn>
                </a:cxnLst>
                <a:rect l="0" t="0" r="r" b="b"/>
                <a:pathLst>
                  <a:path w="19" h="19">
                    <a:moveTo>
                      <a:pt x="18" y="11"/>
                    </a:moveTo>
                    <a:lnTo>
                      <a:pt x="18" y="9"/>
                    </a:lnTo>
                    <a:lnTo>
                      <a:pt x="9" y="0"/>
                    </a:lnTo>
                    <a:lnTo>
                      <a:pt x="0" y="9"/>
                    </a:lnTo>
                    <a:lnTo>
                      <a:pt x="9" y="18"/>
                    </a:lnTo>
                    <a:lnTo>
                      <a:pt x="18"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35" name="Freeform 284"/>
              <p:cNvSpPr>
                <a:spLocks/>
              </p:cNvSpPr>
              <p:nvPr/>
            </p:nvSpPr>
            <p:spPr bwMode="auto">
              <a:xfrm>
                <a:off x="1833" y="1134"/>
                <a:ext cx="19" cy="18"/>
              </a:xfrm>
              <a:custGeom>
                <a:avLst/>
                <a:gdLst/>
                <a:ahLst/>
                <a:cxnLst>
                  <a:cxn ang="0">
                    <a:pos x="12" y="17"/>
                  </a:cxn>
                  <a:cxn ang="0">
                    <a:pos x="16" y="15"/>
                  </a:cxn>
                  <a:cxn ang="0">
                    <a:pos x="16" y="12"/>
                  </a:cxn>
                  <a:cxn ang="0">
                    <a:pos x="18" y="12"/>
                  </a:cxn>
                  <a:cxn ang="0">
                    <a:pos x="18" y="10"/>
                  </a:cxn>
                  <a:cxn ang="0">
                    <a:pos x="18" y="7"/>
                  </a:cxn>
                  <a:cxn ang="0">
                    <a:pos x="18" y="6"/>
                  </a:cxn>
                  <a:cxn ang="0">
                    <a:pos x="18" y="3"/>
                  </a:cxn>
                  <a:cxn ang="0">
                    <a:pos x="18" y="1"/>
                  </a:cxn>
                  <a:cxn ang="0">
                    <a:pos x="16" y="1"/>
                  </a:cxn>
                  <a:cxn ang="0">
                    <a:pos x="16" y="0"/>
                  </a:cxn>
                  <a:cxn ang="0">
                    <a:pos x="12" y="0"/>
                  </a:cxn>
                  <a:cxn ang="0">
                    <a:pos x="0" y="7"/>
                  </a:cxn>
                  <a:cxn ang="0">
                    <a:pos x="0" y="6"/>
                  </a:cxn>
                  <a:cxn ang="0">
                    <a:pos x="12" y="17"/>
                  </a:cxn>
                </a:cxnLst>
                <a:rect l="0" t="0" r="r" b="b"/>
                <a:pathLst>
                  <a:path w="19" h="18">
                    <a:moveTo>
                      <a:pt x="12" y="17"/>
                    </a:moveTo>
                    <a:lnTo>
                      <a:pt x="16" y="15"/>
                    </a:lnTo>
                    <a:lnTo>
                      <a:pt x="16" y="12"/>
                    </a:lnTo>
                    <a:lnTo>
                      <a:pt x="18" y="12"/>
                    </a:lnTo>
                    <a:lnTo>
                      <a:pt x="18" y="10"/>
                    </a:lnTo>
                    <a:lnTo>
                      <a:pt x="18" y="7"/>
                    </a:lnTo>
                    <a:lnTo>
                      <a:pt x="18" y="6"/>
                    </a:lnTo>
                    <a:lnTo>
                      <a:pt x="18" y="3"/>
                    </a:lnTo>
                    <a:lnTo>
                      <a:pt x="18" y="1"/>
                    </a:lnTo>
                    <a:lnTo>
                      <a:pt x="16" y="1"/>
                    </a:lnTo>
                    <a:lnTo>
                      <a:pt x="16" y="0"/>
                    </a:lnTo>
                    <a:lnTo>
                      <a:pt x="12" y="0"/>
                    </a:lnTo>
                    <a:lnTo>
                      <a:pt x="0" y="7"/>
                    </a:lnTo>
                    <a:lnTo>
                      <a:pt x="0" y="6"/>
                    </a:lnTo>
                    <a:lnTo>
                      <a:pt x="12"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36" name="Freeform 285"/>
              <p:cNvSpPr>
                <a:spLocks/>
              </p:cNvSpPr>
              <p:nvPr/>
            </p:nvSpPr>
            <p:spPr bwMode="auto">
              <a:xfrm>
                <a:off x="1817" y="1136"/>
                <a:ext cx="25" cy="21"/>
              </a:xfrm>
              <a:custGeom>
                <a:avLst/>
                <a:gdLst/>
                <a:ahLst/>
                <a:cxnLst>
                  <a:cxn ang="0">
                    <a:pos x="8" y="20"/>
                  </a:cxn>
                  <a:cxn ang="0">
                    <a:pos x="24" y="6"/>
                  </a:cxn>
                  <a:cxn ang="0">
                    <a:pos x="16" y="0"/>
                  </a:cxn>
                  <a:cxn ang="0">
                    <a:pos x="0" y="13"/>
                  </a:cxn>
                  <a:cxn ang="0">
                    <a:pos x="8" y="20"/>
                  </a:cxn>
                </a:cxnLst>
                <a:rect l="0" t="0" r="r" b="b"/>
                <a:pathLst>
                  <a:path w="25" h="21">
                    <a:moveTo>
                      <a:pt x="8" y="20"/>
                    </a:moveTo>
                    <a:lnTo>
                      <a:pt x="24" y="6"/>
                    </a:lnTo>
                    <a:lnTo>
                      <a:pt x="16" y="0"/>
                    </a:lnTo>
                    <a:lnTo>
                      <a:pt x="0" y="13"/>
                    </a:lnTo>
                    <a:lnTo>
                      <a:pt x="8"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37" name="Freeform 286"/>
              <p:cNvSpPr>
                <a:spLocks/>
              </p:cNvSpPr>
              <p:nvPr/>
            </p:nvSpPr>
            <p:spPr bwMode="auto">
              <a:xfrm>
                <a:off x="1809" y="1147"/>
                <a:ext cx="19" cy="19"/>
              </a:xfrm>
              <a:custGeom>
                <a:avLst/>
                <a:gdLst/>
                <a:ahLst/>
                <a:cxnLst>
                  <a:cxn ang="0">
                    <a:pos x="0" y="12"/>
                  </a:cxn>
                  <a:cxn ang="0">
                    <a:pos x="0" y="16"/>
                  </a:cxn>
                  <a:cxn ang="0">
                    <a:pos x="1" y="16"/>
                  </a:cxn>
                  <a:cxn ang="0">
                    <a:pos x="3" y="18"/>
                  </a:cxn>
                  <a:cxn ang="0">
                    <a:pos x="6" y="18"/>
                  </a:cxn>
                  <a:cxn ang="0">
                    <a:pos x="8" y="18"/>
                  </a:cxn>
                  <a:cxn ang="0">
                    <a:pos x="9" y="18"/>
                  </a:cxn>
                  <a:cxn ang="0">
                    <a:pos x="12" y="18"/>
                  </a:cxn>
                  <a:cxn ang="0">
                    <a:pos x="13" y="18"/>
                  </a:cxn>
                  <a:cxn ang="0">
                    <a:pos x="13" y="16"/>
                  </a:cxn>
                  <a:cxn ang="0">
                    <a:pos x="16" y="16"/>
                  </a:cxn>
                  <a:cxn ang="0">
                    <a:pos x="18" y="12"/>
                  </a:cxn>
                  <a:cxn ang="0">
                    <a:pos x="8" y="0"/>
                  </a:cxn>
                  <a:cxn ang="0">
                    <a:pos x="9" y="0"/>
                  </a:cxn>
                  <a:cxn ang="0">
                    <a:pos x="0" y="12"/>
                  </a:cxn>
                </a:cxnLst>
                <a:rect l="0" t="0" r="r" b="b"/>
                <a:pathLst>
                  <a:path w="19" h="19">
                    <a:moveTo>
                      <a:pt x="0" y="12"/>
                    </a:moveTo>
                    <a:lnTo>
                      <a:pt x="0" y="16"/>
                    </a:lnTo>
                    <a:lnTo>
                      <a:pt x="1" y="16"/>
                    </a:lnTo>
                    <a:lnTo>
                      <a:pt x="3" y="18"/>
                    </a:lnTo>
                    <a:lnTo>
                      <a:pt x="6" y="18"/>
                    </a:lnTo>
                    <a:lnTo>
                      <a:pt x="8" y="18"/>
                    </a:lnTo>
                    <a:lnTo>
                      <a:pt x="9" y="18"/>
                    </a:lnTo>
                    <a:lnTo>
                      <a:pt x="12" y="18"/>
                    </a:lnTo>
                    <a:lnTo>
                      <a:pt x="13" y="18"/>
                    </a:lnTo>
                    <a:lnTo>
                      <a:pt x="13" y="16"/>
                    </a:lnTo>
                    <a:lnTo>
                      <a:pt x="16" y="16"/>
                    </a:lnTo>
                    <a:lnTo>
                      <a:pt x="18" y="12"/>
                    </a:lnTo>
                    <a:lnTo>
                      <a:pt x="8"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38" name="Freeform 287"/>
              <p:cNvSpPr>
                <a:spLocks/>
              </p:cNvSpPr>
              <p:nvPr/>
            </p:nvSpPr>
            <p:spPr bwMode="auto">
              <a:xfrm>
                <a:off x="1800" y="1138"/>
                <a:ext cx="21" cy="18"/>
              </a:xfrm>
              <a:custGeom>
                <a:avLst/>
                <a:gdLst/>
                <a:ahLst/>
                <a:cxnLst>
                  <a:cxn ang="0">
                    <a:pos x="8" y="9"/>
                  </a:cxn>
                  <a:cxn ang="0">
                    <a:pos x="0" y="9"/>
                  </a:cxn>
                  <a:cxn ang="0">
                    <a:pos x="9" y="17"/>
                  </a:cxn>
                  <a:cxn ang="0">
                    <a:pos x="20" y="9"/>
                  </a:cxn>
                  <a:cxn ang="0">
                    <a:pos x="9" y="2"/>
                  </a:cxn>
                  <a:cxn ang="0">
                    <a:pos x="0" y="1"/>
                  </a:cxn>
                  <a:cxn ang="0">
                    <a:pos x="9" y="2"/>
                  </a:cxn>
                  <a:cxn ang="0">
                    <a:pos x="5" y="0"/>
                  </a:cxn>
                  <a:cxn ang="0">
                    <a:pos x="0" y="1"/>
                  </a:cxn>
                  <a:cxn ang="0">
                    <a:pos x="8" y="9"/>
                  </a:cxn>
                </a:cxnLst>
                <a:rect l="0" t="0" r="r" b="b"/>
                <a:pathLst>
                  <a:path w="21" h="18">
                    <a:moveTo>
                      <a:pt x="8" y="9"/>
                    </a:moveTo>
                    <a:lnTo>
                      <a:pt x="0" y="9"/>
                    </a:lnTo>
                    <a:lnTo>
                      <a:pt x="9" y="17"/>
                    </a:lnTo>
                    <a:lnTo>
                      <a:pt x="20" y="9"/>
                    </a:lnTo>
                    <a:lnTo>
                      <a:pt x="9" y="2"/>
                    </a:lnTo>
                    <a:lnTo>
                      <a:pt x="0" y="1"/>
                    </a:lnTo>
                    <a:lnTo>
                      <a:pt x="9" y="2"/>
                    </a:lnTo>
                    <a:lnTo>
                      <a:pt x="5" y="0"/>
                    </a:lnTo>
                    <a:lnTo>
                      <a:pt x="0" y="1"/>
                    </a:lnTo>
                    <a:lnTo>
                      <a:pt x="8"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39" name="Freeform 288"/>
              <p:cNvSpPr>
                <a:spLocks/>
              </p:cNvSpPr>
              <p:nvPr/>
            </p:nvSpPr>
            <p:spPr bwMode="auto">
              <a:xfrm>
                <a:off x="1770" y="1139"/>
                <a:ext cx="38" cy="19"/>
              </a:xfrm>
              <a:custGeom>
                <a:avLst/>
                <a:gdLst/>
                <a:ahLst/>
                <a:cxnLst>
                  <a:cxn ang="0">
                    <a:pos x="11" y="13"/>
                  </a:cxn>
                  <a:cxn ang="0">
                    <a:pos x="5" y="18"/>
                  </a:cxn>
                  <a:cxn ang="0">
                    <a:pos x="7" y="17"/>
                  </a:cxn>
                  <a:cxn ang="0">
                    <a:pos x="9" y="17"/>
                  </a:cxn>
                  <a:cxn ang="0">
                    <a:pos x="11" y="17"/>
                  </a:cxn>
                  <a:cxn ang="0">
                    <a:pos x="13" y="17"/>
                  </a:cxn>
                  <a:cxn ang="0">
                    <a:pos x="14" y="16"/>
                  </a:cxn>
                  <a:cxn ang="0">
                    <a:pos x="16" y="16"/>
                  </a:cxn>
                  <a:cxn ang="0">
                    <a:pos x="18" y="16"/>
                  </a:cxn>
                  <a:cxn ang="0">
                    <a:pos x="20" y="14"/>
                  </a:cxn>
                  <a:cxn ang="0">
                    <a:pos x="21" y="14"/>
                  </a:cxn>
                  <a:cxn ang="0">
                    <a:pos x="23" y="14"/>
                  </a:cxn>
                  <a:cxn ang="0">
                    <a:pos x="23" y="13"/>
                  </a:cxn>
                  <a:cxn ang="0">
                    <a:pos x="24" y="13"/>
                  </a:cxn>
                  <a:cxn ang="0">
                    <a:pos x="26" y="13"/>
                  </a:cxn>
                  <a:cxn ang="0">
                    <a:pos x="28" y="11"/>
                  </a:cxn>
                  <a:cxn ang="0">
                    <a:pos x="30" y="11"/>
                  </a:cxn>
                  <a:cxn ang="0">
                    <a:pos x="30" y="10"/>
                  </a:cxn>
                  <a:cxn ang="0">
                    <a:pos x="32" y="10"/>
                  </a:cxn>
                  <a:cxn ang="0">
                    <a:pos x="33" y="10"/>
                  </a:cxn>
                  <a:cxn ang="0">
                    <a:pos x="33" y="8"/>
                  </a:cxn>
                  <a:cxn ang="0">
                    <a:pos x="35" y="8"/>
                  </a:cxn>
                  <a:cxn ang="0">
                    <a:pos x="37" y="8"/>
                  </a:cxn>
                  <a:cxn ang="0">
                    <a:pos x="37" y="8"/>
                  </a:cxn>
                  <a:cxn ang="0">
                    <a:pos x="30" y="0"/>
                  </a:cxn>
                  <a:cxn ang="0">
                    <a:pos x="30" y="1"/>
                  </a:cxn>
                  <a:cxn ang="0">
                    <a:pos x="28" y="1"/>
                  </a:cxn>
                  <a:cxn ang="0">
                    <a:pos x="26" y="1"/>
                  </a:cxn>
                  <a:cxn ang="0">
                    <a:pos x="26" y="2"/>
                  </a:cxn>
                  <a:cxn ang="0">
                    <a:pos x="24" y="2"/>
                  </a:cxn>
                  <a:cxn ang="0">
                    <a:pos x="23" y="2"/>
                  </a:cxn>
                  <a:cxn ang="0">
                    <a:pos x="23" y="4"/>
                  </a:cxn>
                  <a:cxn ang="0">
                    <a:pos x="21" y="4"/>
                  </a:cxn>
                  <a:cxn ang="0">
                    <a:pos x="20" y="4"/>
                  </a:cxn>
                  <a:cxn ang="0">
                    <a:pos x="18" y="4"/>
                  </a:cxn>
                  <a:cxn ang="0">
                    <a:pos x="16" y="4"/>
                  </a:cxn>
                  <a:cxn ang="0">
                    <a:pos x="16" y="6"/>
                  </a:cxn>
                  <a:cxn ang="0">
                    <a:pos x="14" y="6"/>
                  </a:cxn>
                  <a:cxn ang="0">
                    <a:pos x="13" y="6"/>
                  </a:cxn>
                  <a:cxn ang="0">
                    <a:pos x="11" y="8"/>
                  </a:cxn>
                  <a:cxn ang="0">
                    <a:pos x="9" y="8"/>
                  </a:cxn>
                  <a:cxn ang="0">
                    <a:pos x="7" y="8"/>
                  </a:cxn>
                  <a:cxn ang="0">
                    <a:pos x="5" y="8"/>
                  </a:cxn>
                  <a:cxn ang="0">
                    <a:pos x="4" y="8"/>
                  </a:cxn>
                  <a:cxn ang="0">
                    <a:pos x="0" y="13"/>
                  </a:cxn>
                  <a:cxn ang="0">
                    <a:pos x="4" y="8"/>
                  </a:cxn>
                  <a:cxn ang="0">
                    <a:pos x="0" y="8"/>
                  </a:cxn>
                  <a:cxn ang="0">
                    <a:pos x="0" y="13"/>
                  </a:cxn>
                  <a:cxn ang="0">
                    <a:pos x="11" y="13"/>
                  </a:cxn>
                </a:cxnLst>
                <a:rect l="0" t="0" r="r" b="b"/>
                <a:pathLst>
                  <a:path w="38" h="19">
                    <a:moveTo>
                      <a:pt x="11" y="13"/>
                    </a:moveTo>
                    <a:lnTo>
                      <a:pt x="5" y="18"/>
                    </a:lnTo>
                    <a:lnTo>
                      <a:pt x="7" y="17"/>
                    </a:lnTo>
                    <a:lnTo>
                      <a:pt x="9" y="17"/>
                    </a:lnTo>
                    <a:lnTo>
                      <a:pt x="11" y="17"/>
                    </a:lnTo>
                    <a:lnTo>
                      <a:pt x="13" y="17"/>
                    </a:lnTo>
                    <a:lnTo>
                      <a:pt x="14" y="16"/>
                    </a:lnTo>
                    <a:lnTo>
                      <a:pt x="16" y="16"/>
                    </a:lnTo>
                    <a:lnTo>
                      <a:pt x="18" y="16"/>
                    </a:lnTo>
                    <a:lnTo>
                      <a:pt x="20" y="14"/>
                    </a:lnTo>
                    <a:lnTo>
                      <a:pt x="21" y="14"/>
                    </a:lnTo>
                    <a:lnTo>
                      <a:pt x="23" y="14"/>
                    </a:lnTo>
                    <a:lnTo>
                      <a:pt x="23" y="13"/>
                    </a:lnTo>
                    <a:lnTo>
                      <a:pt x="24" y="13"/>
                    </a:lnTo>
                    <a:lnTo>
                      <a:pt x="26" y="13"/>
                    </a:lnTo>
                    <a:lnTo>
                      <a:pt x="28" y="11"/>
                    </a:lnTo>
                    <a:lnTo>
                      <a:pt x="30" y="11"/>
                    </a:lnTo>
                    <a:lnTo>
                      <a:pt x="30" y="10"/>
                    </a:lnTo>
                    <a:lnTo>
                      <a:pt x="32" y="10"/>
                    </a:lnTo>
                    <a:lnTo>
                      <a:pt x="33" y="10"/>
                    </a:lnTo>
                    <a:lnTo>
                      <a:pt x="33" y="8"/>
                    </a:lnTo>
                    <a:lnTo>
                      <a:pt x="35" y="8"/>
                    </a:lnTo>
                    <a:lnTo>
                      <a:pt x="37" y="8"/>
                    </a:lnTo>
                    <a:lnTo>
                      <a:pt x="37" y="8"/>
                    </a:lnTo>
                    <a:lnTo>
                      <a:pt x="30" y="0"/>
                    </a:lnTo>
                    <a:lnTo>
                      <a:pt x="30" y="1"/>
                    </a:lnTo>
                    <a:lnTo>
                      <a:pt x="28" y="1"/>
                    </a:lnTo>
                    <a:lnTo>
                      <a:pt x="26" y="1"/>
                    </a:lnTo>
                    <a:lnTo>
                      <a:pt x="26" y="2"/>
                    </a:lnTo>
                    <a:lnTo>
                      <a:pt x="24" y="2"/>
                    </a:lnTo>
                    <a:lnTo>
                      <a:pt x="23" y="2"/>
                    </a:lnTo>
                    <a:lnTo>
                      <a:pt x="23" y="4"/>
                    </a:lnTo>
                    <a:lnTo>
                      <a:pt x="21" y="4"/>
                    </a:lnTo>
                    <a:lnTo>
                      <a:pt x="20" y="4"/>
                    </a:lnTo>
                    <a:lnTo>
                      <a:pt x="18" y="4"/>
                    </a:lnTo>
                    <a:lnTo>
                      <a:pt x="16" y="4"/>
                    </a:lnTo>
                    <a:lnTo>
                      <a:pt x="16" y="6"/>
                    </a:lnTo>
                    <a:lnTo>
                      <a:pt x="14" y="6"/>
                    </a:lnTo>
                    <a:lnTo>
                      <a:pt x="13" y="6"/>
                    </a:lnTo>
                    <a:lnTo>
                      <a:pt x="11" y="8"/>
                    </a:lnTo>
                    <a:lnTo>
                      <a:pt x="9" y="8"/>
                    </a:lnTo>
                    <a:lnTo>
                      <a:pt x="7" y="8"/>
                    </a:lnTo>
                    <a:lnTo>
                      <a:pt x="5" y="8"/>
                    </a:lnTo>
                    <a:lnTo>
                      <a:pt x="4" y="8"/>
                    </a:lnTo>
                    <a:lnTo>
                      <a:pt x="0" y="13"/>
                    </a:lnTo>
                    <a:lnTo>
                      <a:pt x="4" y="8"/>
                    </a:lnTo>
                    <a:lnTo>
                      <a:pt x="0" y="8"/>
                    </a:lnTo>
                    <a:lnTo>
                      <a:pt x="0" y="13"/>
                    </a:lnTo>
                    <a:lnTo>
                      <a:pt x="11"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40" name="Freeform 289"/>
              <p:cNvSpPr>
                <a:spLocks/>
              </p:cNvSpPr>
              <p:nvPr/>
            </p:nvSpPr>
            <p:spPr bwMode="auto">
              <a:xfrm>
                <a:off x="1770" y="1151"/>
                <a:ext cx="20" cy="18"/>
              </a:xfrm>
              <a:custGeom>
                <a:avLst/>
                <a:gdLst/>
                <a:ahLst/>
                <a:cxnLst>
                  <a:cxn ang="0">
                    <a:pos x="19" y="17"/>
                  </a:cxn>
                  <a:cxn ang="0">
                    <a:pos x="19" y="0"/>
                  </a:cxn>
                  <a:cxn ang="0">
                    <a:pos x="0" y="0"/>
                  </a:cxn>
                  <a:cxn ang="0">
                    <a:pos x="0" y="17"/>
                  </a:cxn>
                  <a:cxn ang="0">
                    <a:pos x="19" y="17"/>
                  </a:cxn>
                </a:cxnLst>
                <a:rect l="0" t="0" r="r" b="b"/>
                <a:pathLst>
                  <a:path w="20" h="18">
                    <a:moveTo>
                      <a:pt x="19" y="17"/>
                    </a:moveTo>
                    <a:lnTo>
                      <a:pt x="19" y="0"/>
                    </a:lnTo>
                    <a:lnTo>
                      <a:pt x="0" y="0"/>
                    </a:lnTo>
                    <a:lnTo>
                      <a:pt x="0" y="17"/>
                    </a:lnTo>
                    <a:lnTo>
                      <a:pt x="19"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41" name="Freeform 290"/>
              <p:cNvSpPr>
                <a:spLocks/>
              </p:cNvSpPr>
              <p:nvPr/>
            </p:nvSpPr>
            <p:spPr bwMode="auto">
              <a:xfrm>
                <a:off x="1770" y="1160"/>
                <a:ext cx="20" cy="19"/>
              </a:xfrm>
              <a:custGeom>
                <a:avLst/>
                <a:gdLst/>
                <a:ahLst/>
                <a:cxnLst>
                  <a:cxn ang="0">
                    <a:pos x="2" y="18"/>
                  </a:cxn>
                  <a:cxn ang="0">
                    <a:pos x="4" y="18"/>
                  </a:cxn>
                  <a:cxn ang="0">
                    <a:pos x="7" y="18"/>
                  </a:cxn>
                  <a:cxn ang="0">
                    <a:pos x="10" y="15"/>
                  </a:cxn>
                  <a:cxn ang="0">
                    <a:pos x="13" y="15"/>
                  </a:cxn>
                  <a:cxn ang="0">
                    <a:pos x="13" y="12"/>
                  </a:cxn>
                  <a:cxn ang="0">
                    <a:pos x="15" y="12"/>
                  </a:cxn>
                  <a:cxn ang="0">
                    <a:pos x="15" y="9"/>
                  </a:cxn>
                  <a:cxn ang="0">
                    <a:pos x="15" y="7"/>
                  </a:cxn>
                  <a:cxn ang="0">
                    <a:pos x="19" y="7"/>
                  </a:cxn>
                  <a:cxn ang="0">
                    <a:pos x="19" y="4"/>
                  </a:cxn>
                  <a:cxn ang="0">
                    <a:pos x="19" y="1"/>
                  </a:cxn>
                  <a:cxn ang="0">
                    <a:pos x="0" y="1"/>
                  </a:cxn>
                  <a:cxn ang="0">
                    <a:pos x="0" y="0"/>
                  </a:cxn>
                  <a:cxn ang="0">
                    <a:pos x="2" y="0"/>
                  </a:cxn>
                  <a:cxn ang="0">
                    <a:pos x="2" y="18"/>
                  </a:cxn>
                </a:cxnLst>
                <a:rect l="0" t="0" r="r" b="b"/>
                <a:pathLst>
                  <a:path w="20" h="19">
                    <a:moveTo>
                      <a:pt x="2" y="18"/>
                    </a:moveTo>
                    <a:lnTo>
                      <a:pt x="4" y="18"/>
                    </a:lnTo>
                    <a:lnTo>
                      <a:pt x="7" y="18"/>
                    </a:lnTo>
                    <a:lnTo>
                      <a:pt x="10" y="15"/>
                    </a:lnTo>
                    <a:lnTo>
                      <a:pt x="13" y="15"/>
                    </a:lnTo>
                    <a:lnTo>
                      <a:pt x="13" y="12"/>
                    </a:lnTo>
                    <a:lnTo>
                      <a:pt x="15" y="12"/>
                    </a:lnTo>
                    <a:lnTo>
                      <a:pt x="15" y="9"/>
                    </a:lnTo>
                    <a:lnTo>
                      <a:pt x="15" y="7"/>
                    </a:lnTo>
                    <a:lnTo>
                      <a:pt x="19" y="7"/>
                    </a:lnTo>
                    <a:lnTo>
                      <a:pt x="19" y="4"/>
                    </a:lnTo>
                    <a:lnTo>
                      <a:pt x="19" y="1"/>
                    </a:lnTo>
                    <a:lnTo>
                      <a:pt x="0" y="1"/>
                    </a:lnTo>
                    <a:lnTo>
                      <a:pt x="0" y="0"/>
                    </a:lnTo>
                    <a:lnTo>
                      <a:pt x="2" y="0"/>
                    </a:lnTo>
                    <a:lnTo>
                      <a:pt x="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42" name="Freeform 291"/>
              <p:cNvSpPr>
                <a:spLocks/>
              </p:cNvSpPr>
              <p:nvPr/>
            </p:nvSpPr>
            <p:spPr bwMode="auto">
              <a:xfrm>
                <a:off x="1747" y="1160"/>
                <a:ext cx="26" cy="19"/>
              </a:xfrm>
              <a:custGeom>
                <a:avLst/>
                <a:gdLst/>
                <a:ahLst/>
                <a:cxnLst>
                  <a:cxn ang="0">
                    <a:pos x="0" y="18"/>
                  </a:cxn>
                  <a:cxn ang="0">
                    <a:pos x="25" y="18"/>
                  </a:cxn>
                  <a:cxn ang="0">
                    <a:pos x="25" y="0"/>
                  </a:cxn>
                  <a:cxn ang="0">
                    <a:pos x="0" y="0"/>
                  </a:cxn>
                  <a:cxn ang="0">
                    <a:pos x="0" y="18"/>
                  </a:cxn>
                </a:cxnLst>
                <a:rect l="0" t="0" r="r" b="b"/>
                <a:pathLst>
                  <a:path w="26" h="19">
                    <a:moveTo>
                      <a:pt x="0" y="18"/>
                    </a:moveTo>
                    <a:lnTo>
                      <a:pt x="25" y="18"/>
                    </a:lnTo>
                    <a:lnTo>
                      <a:pt x="25" y="0"/>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43" name="Freeform 292"/>
              <p:cNvSpPr>
                <a:spLocks/>
              </p:cNvSpPr>
              <p:nvPr/>
            </p:nvSpPr>
            <p:spPr bwMode="auto">
              <a:xfrm>
                <a:off x="1736" y="1160"/>
                <a:ext cx="19" cy="19"/>
              </a:xfrm>
              <a:custGeom>
                <a:avLst/>
                <a:gdLst/>
                <a:ahLst/>
                <a:cxnLst>
                  <a:cxn ang="0">
                    <a:pos x="0" y="1"/>
                  </a:cxn>
                  <a:cxn ang="0">
                    <a:pos x="0" y="4"/>
                  </a:cxn>
                  <a:cxn ang="0">
                    <a:pos x="0" y="7"/>
                  </a:cxn>
                  <a:cxn ang="0">
                    <a:pos x="0" y="9"/>
                  </a:cxn>
                  <a:cxn ang="0">
                    <a:pos x="2" y="9"/>
                  </a:cxn>
                  <a:cxn ang="0">
                    <a:pos x="2" y="12"/>
                  </a:cxn>
                  <a:cxn ang="0">
                    <a:pos x="5" y="12"/>
                  </a:cxn>
                  <a:cxn ang="0">
                    <a:pos x="5" y="15"/>
                  </a:cxn>
                  <a:cxn ang="0">
                    <a:pos x="7" y="15"/>
                  </a:cxn>
                  <a:cxn ang="0">
                    <a:pos x="7" y="18"/>
                  </a:cxn>
                  <a:cxn ang="0">
                    <a:pos x="10" y="18"/>
                  </a:cxn>
                  <a:cxn ang="0">
                    <a:pos x="12" y="18"/>
                  </a:cxn>
                  <a:cxn ang="0">
                    <a:pos x="16" y="18"/>
                  </a:cxn>
                  <a:cxn ang="0">
                    <a:pos x="16" y="0"/>
                  </a:cxn>
                  <a:cxn ang="0">
                    <a:pos x="18" y="0"/>
                  </a:cxn>
                  <a:cxn ang="0">
                    <a:pos x="18" y="1"/>
                  </a:cxn>
                  <a:cxn ang="0">
                    <a:pos x="0" y="1"/>
                  </a:cxn>
                </a:cxnLst>
                <a:rect l="0" t="0" r="r" b="b"/>
                <a:pathLst>
                  <a:path w="19" h="19">
                    <a:moveTo>
                      <a:pt x="0" y="1"/>
                    </a:moveTo>
                    <a:lnTo>
                      <a:pt x="0" y="4"/>
                    </a:lnTo>
                    <a:lnTo>
                      <a:pt x="0" y="7"/>
                    </a:lnTo>
                    <a:lnTo>
                      <a:pt x="0" y="9"/>
                    </a:lnTo>
                    <a:lnTo>
                      <a:pt x="2" y="9"/>
                    </a:lnTo>
                    <a:lnTo>
                      <a:pt x="2" y="12"/>
                    </a:lnTo>
                    <a:lnTo>
                      <a:pt x="5" y="12"/>
                    </a:lnTo>
                    <a:lnTo>
                      <a:pt x="5" y="15"/>
                    </a:lnTo>
                    <a:lnTo>
                      <a:pt x="7" y="15"/>
                    </a:lnTo>
                    <a:lnTo>
                      <a:pt x="7" y="18"/>
                    </a:lnTo>
                    <a:lnTo>
                      <a:pt x="10" y="18"/>
                    </a:lnTo>
                    <a:lnTo>
                      <a:pt x="12" y="18"/>
                    </a:lnTo>
                    <a:lnTo>
                      <a:pt x="16" y="18"/>
                    </a:lnTo>
                    <a:lnTo>
                      <a:pt x="16" y="0"/>
                    </a:lnTo>
                    <a:lnTo>
                      <a:pt x="18" y="0"/>
                    </a:lnTo>
                    <a:lnTo>
                      <a:pt x="18" y="1"/>
                    </a:lnTo>
                    <a:lnTo>
                      <a:pt x="0" y="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44" name="Freeform 293"/>
              <p:cNvSpPr>
                <a:spLocks/>
              </p:cNvSpPr>
              <p:nvPr/>
            </p:nvSpPr>
            <p:spPr bwMode="auto">
              <a:xfrm>
                <a:off x="1736" y="1147"/>
                <a:ext cx="19" cy="19"/>
              </a:xfrm>
              <a:custGeom>
                <a:avLst/>
                <a:gdLst/>
                <a:ahLst/>
                <a:cxnLst>
                  <a:cxn ang="0">
                    <a:pos x="7" y="11"/>
                  </a:cxn>
                  <a:cxn ang="0">
                    <a:pos x="0" y="5"/>
                  </a:cxn>
                  <a:cxn ang="0">
                    <a:pos x="0" y="18"/>
                  </a:cxn>
                  <a:cxn ang="0">
                    <a:pos x="18" y="18"/>
                  </a:cxn>
                  <a:cxn ang="0">
                    <a:pos x="18" y="5"/>
                  </a:cxn>
                  <a:cxn ang="0">
                    <a:pos x="10" y="0"/>
                  </a:cxn>
                  <a:cxn ang="0">
                    <a:pos x="18" y="5"/>
                  </a:cxn>
                  <a:cxn ang="0">
                    <a:pos x="18" y="0"/>
                  </a:cxn>
                  <a:cxn ang="0">
                    <a:pos x="10" y="0"/>
                  </a:cxn>
                  <a:cxn ang="0">
                    <a:pos x="7" y="11"/>
                  </a:cxn>
                </a:cxnLst>
                <a:rect l="0" t="0" r="r" b="b"/>
                <a:pathLst>
                  <a:path w="19" h="19">
                    <a:moveTo>
                      <a:pt x="7" y="11"/>
                    </a:moveTo>
                    <a:lnTo>
                      <a:pt x="0" y="5"/>
                    </a:lnTo>
                    <a:lnTo>
                      <a:pt x="0" y="18"/>
                    </a:lnTo>
                    <a:lnTo>
                      <a:pt x="18" y="18"/>
                    </a:lnTo>
                    <a:lnTo>
                      <a:pt x="18" y="5"/>
                    </a:lnTo>
                    <a:lnTo>
                      <a:pt x="10" y="0"/>
                    </a:lnTo>
                    <a:lnTo>
                      <a:pt x="18" y="5"/>
                    </a:lnTo>
                    <a:lnTo>
                      <a:pt x="18" y="0"/>
                    </a:lnTo>
                    <a:lnTo>
                      <a:pt x="10" y="0"/>
                    </a:lnTo>
                    <a:lnTo>
                      <a:pt x="7"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45" name="Freeform 294"/>
              <p:cNvSpPr>
                <a:spLocks/>
              </p:cNvSpPr>
              <p:nvPr/>
            </p:nvSpPr>
            <p:spPr bwMode="auto">
              <a:xfrm>
                <a:off x="1709" y="1137"/>
                <a:ext cx="35" cy="20"/>
              </a:xfrm>
              <a:custGeom>
                <a:avLst/>
                <a:gdLst/>
                <a:ahLst/>
                <a:cxnLst>
                  <a:cxn ang="0">
                    <a:pos x="7" y="8"/>
                  </a:cxn>
                  <a:cxn ang="0">
                    <a:pos x="1" y="8"/>
                  </a:cxn>
                  <a:cxn ang="0">
                    <a:pos x="1" y="10"/>
                  </a:cxn>
                  <a:cxn ang="0">
                    <a:pos x="3" y="10"/>
                  </a:cxn>
                  <a:cxn ang="0">
                    <a:pos x="5" y="10"/>
                  </a:cxn>
                  <a:cxn ang="0">
                    <a:pos x="5" y="11"/>
                  </a:cxn>
                  <a:cxn ang="0">
                    <a:pos x="7" y="11"/>
                  </a:cxn>
                  <a:cxn ang="0">
                    <a:pos x="7" y="12"/>
                  </a:cxn>
                  <a:cxn ang="0">
                    <a:pos x="9" y="12"/>
                  </a:cxn>
                  <a:cxn ang="0">
                    <a:pos x="11" y="14"/>
                  </a:cxn>
                  <a:cxn ang="0">
                    <a:pos x="13" y="14"/>
                  </a:cxn>
                  <a:cxn ang="0">
                    <a:pos x="15" y="15"/>
                  </a:cxn>
                  <a:cxn ang="0">
                    <a:pos x="17" y="15"/>
                  </a:cxn>
                  <a:cxn ang="0">
                    <a:pos x="19" y="15"/>
                  </a:cxn>
                  <a:cxn ang="0">
                    <a:pos x="19" y="17"/>
                  </a:cxn>
                  <a:cxn ang="0">
                    <a:pos x="21" y="17"/>
                  </a:cxn>
                  <a:cxn ang="0">
                    <a:pos x="23" y="17"/>
                  </a:cxn>
                  <a:cxn ang="0">
                    <a:pos x="25" y="18"/>
                  </a:cxn>
                  <a:cxn ang="0">
                    <a:pos x="27" y="18"/>
                  </a:cxn>
                  <a:cxn ang="0">
                    <a:pos x="28" y="18"/>
                  </a:cxn>
                  <a:cxn ang="0">
                    <a:pos x="30" y="18"/>
                  </a:cxn>
                  <a:cxn ang="0">
                    <a:pos x="32" y="19"/>
                  </a:cxn>
                  <a:cxn ang="0">
                    <a:pos x="34" y="10"/>
                  </a:cxn>
                  <a:cxn ang="0">
                    <a:pos x="32" y="8"/>
                  </a:cxn>
                  <a:cxn ang="0">
                    <a:pos x="30" y="8"/>
                  </a:cxn>
                  <a:cxn ang="0">
                    <a:pos x="28" y="8"/>
                  </a:cxn>
                  <a:cxn ang="0">
                    <a:pos x="27" y="8"/>
                  </a:cxn>
                  <a:cxn ang="0">
                    <a:pos x="27" y="8"/>
                  </a:cxn>
                  <a:cxn ang="0">
                    <a:pos x="25" y="8"/>
                  </a:cxn>
                  <a:cxn ang="0">
                    <a:pos x="23" y="8"/>
                  </a:cxn>
                  <a:cxn ang="0">
                    <a:pos x="21" y="8"/>
                  </a:cxn>
                  <a:cxn ang="0">
                    <a:pos x="21" y="6"/>
                  </a:cxn>
                  <a:cxn ang="0">
                    <a:pos x="19" y="6"/>
                  </a:cxn>
                  <a:cxn ang="0">
                    <a:pos x="19" y="6"/>
                  </a:cxn>
                  <a:cxn ang="0">
                    <a:pos x="17" y="4"/>
                  </a:cxn>
                  <a:cxn ang="0">
                    <a:pos x="15" y="4"/>
                  </a:cxn>
                  <a:cxn ang="0">
                    <a:pos x="13" y="3"/>
                  </a:cxn>
                  <a:cxn ang="0">
                    <a:pos x="11" y="3"/>
                  </a:cxn>
                  <a:cxn ang="0">
                    <a:pos x="9" y="2"/>
                  </a:cxn>
                  <a:cxn ang="0">
                    <a:pos x="7" y="2"/>
                  </a:cxn>
                  <a:cxn ang="0">
                    <a:pos x="7" y="1"/>
                  </a:cxn>
                  <a:cxn ang="0">
                    <a:pos x="0" y="2"/>
                  </a:cxn>
                  <a:cxn ang="0">
                    <a:pos x="7" y="1"/>
                  </a:cxn>
                  <a:cxn ang="0">
                    <a:pos x="3" y="0"/>
                  </a:cxn>
                  <a:cxn ang="0">
                    <a:pos x="0" y="2"/>
                  </a:cxn>
                  <a:cxn ang="0">
                    <a:pos x="7" y="8"/>
                  </a:cxn>
                </a:cxnLst>
                <a:rect l="0" t="0" r="r" b="b"/>
                <a:pathLst>
                  <a:path w="35" h="20">
                    <a:moveTo>
                      <a:pt x="7" y="8"/>
                    </a:moveTo>
                    <a:lnTo>
                      <a:pt x="1" y="8"/>
                    </a:lnTo>
                    <a:lnTo>
                      <a:pt x="1" y="10"/>
                    </a:lnTo>
                    <a:lnTo>
                      <a:pt x="3" y="10"/>
                    </a:lnTo>
                    <a:lnTo>
                      <a:pt x="5" y="10"/>
                    </a:lnTo>
                    <a:lnTo>
                      <a:pt x="5" y="11"/>
                    </a:lnTo>
                    <a:lnTo>
                      <a:pt x="7" y="11"/>
                    </a:lnTo>
                    <a:lnTo>
                      <a:pt x="7" y="12"/>
                    </a:lnTo>
                    <a:lnTo>
                      <a:pt x="9" y="12"/>
                    </a:lnTo>
                    <a:lnTo>
                      <a:pt x="11" y="14"/>
                    </a:lnTo>
                    <a:lnTo>
                      <a:pt x="13" y="14"/>
                    </a:lnTo>
                    <a:lnTo>
                      <a:pt x="15" y="15"/>
                    </a:lnTo>
                    <a:lnTo>
                      <a:pt x="17" y="15"/>
                    </a:lnTo>
                    <a:lnTo>
                      <a:pt x="19" y="15"/>
                    </a:lnTo>
                    <a:lnTo>
                      <a:pt x="19" y="17"/>
                    </a:lnTo>
                    <a:lnTo>
                      <a:pt x="21" y="17"/>
                    </a:lnTo>
                    <a:lnTo>
                      <a:pt x="23" y="17"/>
                    </a:lnTo>
                    <a:lnTo>
                      <a:pt x="25" y="18"/>
                    </a:lnTo>
                    <a:lnTo>
                      <a:pt x="27" y="18"/>
                    </a:lnTo>
                    <a:lnTo>
                      <a:pt x="28" y="18"/>
                    </a:lnTo>
                    <a:lnTo>
                      <a:pt x="30" y="18"/>
                    </a:lnTo>
                    <a:lnTo>
                      <a:pt x="32" y="19"/>
                    </a:lnTo>
                    <a:lnTo>
                      <a:pt x="34" y="10"/>
                    </a:lnTo>
                    <a:lnTo>
                      <a:pt x="32" y="8"/>
                    </a:lnTo>
                    <a:lnTo>
                      <a:pt x="30" y="8"/>
                    </a:lnTo>
                    <a:lnTo>
                      <a:pt x="28" y="8"/>
                    </a:lnTo>
                    <a:lnTo>
                      <a:pt x="27" y="8"/>
                    </a:lnTo>
                    <a:lnTo>
                      <a:pt x="27" y="8"/>
                    </a:lnTo>
                    <a:lnTo>
                      <a:pt x="25" y="8"/>
                    </a:lnTo>
                    <a:lnTo>
                      <a:pt x="23" y="8"/>
                    </a:lnTo>
                    <a:lnTo>
                      <a:pt x="21" y="8"/>
                    </a:lnTo>
                    <a:lnTo>
                      <a:pt x="21" y="6"/>
                    </a:lnTo>
                    <a:lnTo>
                      <a:pt x="19" y="6"/>
                    </a:lnTo>
                    <a:lnTo>
                      <a:pt x="19" y="6"/>
                    </a:lnTo>
                    <a:lnTo>
                      <a:pt x="17" y="4"/>
                    </a:lnTo>
                    <a:lnTo>
                      <a:pt x="15" y="4"/>
                    </a:lnTo>
                    <a:lnTo>
                      <a:pt x="13" y="3"/>
                    </a:lnTo>
                    <a:lnTo>
                      <a:pt x="11" y="3"/>
                    </a:lnTo>
                    <a:lnTo>
                      <a:pt x="9" y="2"/>
                    </a:lnTo>
                    <a:lnTo>
                      <a:pt x="7" y="2"/>
                    </a:lnTo>
                    <a:lnTo>
                      <a:pt x="7" y="1"/>
                    </a:lnTo>
                    <a:lnTo>
                      <a:pt x="0" y="2"/>
                    </a:lnTo>
                    <a:lnTo>
                      <a:pt x="7" y="1"/>
                    </a:lnTo>
                    <a:lnTo>
                      <a:pt x="3" y="0"/>
                    </a:lnTo>
                    <a:lnTo>
                      <a:pt x="0" y="2"/>
                    </a:lnTo>
                    <a:lnTo>
                      <a:pt x="7"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46" name="Freeform 295"/>
              <p:cNvSpPr>
                <a:spLocks/>
              </p:cNvSpPr>
              <p:nvPr/>
            </p:nvSpPr>
            <p:spPr bwMode="auto">
              <a:xfrm>
                <a:off x="1700" y="1139"/>
                <a:ext cx="19" cy="19"/>
              </a:xfrm>
              <a:custGeom>
                <a:avLst/>
                <a:gdLst/>
                <a:ahLst/>
                <a:cxnLst>
                  <a:cxn ang="0">
                    <a:pos x="7" y="18"/>
                  </a:cxn>
                  <a:cxn ang="0">
                    <a:pos x="18" y="9"/>
                  </a:cxn>
                  <a:cxn ang="0">
                    <a:pos x="9" y="0"/>
                  </a:cxn>
                  <a:cxn ang="0">
                    <a:pos x="0" y="9"/>
                  </a:cxn>
                  <a:cxn ang="0">
                    <a:pos x="7" y="18"/>
                  </a:cxn>
                </a:cxnLst>
                <a:rect l="0" t="0" r="r" b="b"/>
                <a:pathLst>
                  <a:path w="19" h="19">
                    <a:moveTo>
                      <a:pt x="7" y="18"/>
                    </a:moveTo>
                    <a:lnTo>
                      <a:pt x="18" y="9"/>
                    </a:lnTo>
                    <a:lnTo>
                      <a:pt x="9" y="0"/>
                    </a:lnTo>
                    <a:lnTo>
                      <a:pt x="0" y="9"/>
                    </a:lnTo>
                    <a:lnTo>
                      <a:pt x="7"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47" name="Freeform 296"/>
              <p:cNvSpPr>
                <a:spLocks/>
              </p:cNvSpPr>
              <p:nvPr/>
            </p:nvSpPr>
            <p:spPr bwMode="auto">
              <a:xfrm>
                <a:off x="1693" y="1146"/>
                <a:ext cx="19" cy="19"/>
              </a:xfrm>
              <a:custGeom>
                <a:avLst/>
                <a:gdLst/>
                <a:ahLst/>
                <a:cxnLst>
                  <a:cxn ang="0">
                    <a:pos x="0" y="12"/>
                  </a:cxn>
                  <a:cxn ang="0">
                    <a:pos x="0" y="16"/>
                  </a:cxn>
                  <a:cxn ang="0">
                    <a:pos x="2" y="16"/>
                  </a:cxn>
                  <a:cxn ang="0">
                    <a:pos x="4" y="18"/>
                  </a:cxn>
                  <a:cxn ang="0">
                    <a:pos x="6" y="18"/>
                  </a:cxn>
                  <a:cxn ang="0">
                    <a:pos x="9" y="18"/>
                  </a:cxn>
                  <a:cxn ang="0">
                    <a:pos x="11" y="18"/>
                  </a:cxn>
                  <a:cxn ang="0">
                    <a:pos x="13" y="18"/>
                  </a:cxn>
                  <a:cxn ang="0">
                    <a:pos x="14" y="18"/>
                  </a:cxn>
                  <a:cxn ang="0">
                    <a:pos x="14" y="16"/>
                  </a:cxn>
                  <a:cxn ang="0">
                    <a:pos x="18" y="16"/>
                  </a:cxn>
                  <a:cxn ang="0">
                    <a:pos x="18" y="12"/>
                  </a:cxn>
                  <a:cxn ang="0">
                    <a:pos x="6" y="0"/>
                  </a:cxn>
                  <a:cxn ang="0">
                    <a:pos x="9" y="0"/>
                  </a:cxn>
                  <a:cxn ang="0">
                    <a:pos x="11" y="0"/>
                  </a:cxn>
                  <a:cxn ang="0">
                    <a:pos x="0" y="12"/>
                  </a:cxn>
                </a:cxnLst>
                <a:rect l="0" t="0" r="r" b="b"/>
                <a:pathLst>
                  <a:path w="19" h="19">
                    <a:moveTo>
                      <a:pt x="0" y="12"/>
                    </a:moveTo>
                    <a:lnTo>
                      <a:pt x="0" y="16"/>
                    </a:lnTo>
                    <a:lnTo>
                      <a:pt x="2" y="16"/>
                    </a:lnTo>
                    <a:lnTo>
                      <a:pt x="4" y="18"/>
                    </a:lnTo>
                    <a:lnTo>
                      <a:pt x="6" y="18"/>
                    </a:lnTo>
                    <a:lnTo>
                      <a:pt x="9" y="18"/>
                    </a:lnTo>
                    <a:lnTo>
                      <a:pt x="11" y="18"/>
                    </a:lnTo>
                    <a:lnTo>
                      <a:pt x="13" y="18"/>
                    </a:lnTo>
                    <a:lnTo>
                      <a:pt x="14" y="18"/>
                    </a:lnTo>
                    <a:lnTo>
                      <a:pt x="14" y="16"/>
                    </a:lnTo>
                    <a:lnTo>
                      <a:pt x="18" y="16"/>
                    </a:lnTo>
                    <a:lnTo>
                      <a:pt x="18" y="12"/>
                    </a:lnTo>
                    <a:lnTo>
                      <a:pt x="6" y="0"/>
                    </a:lnTo>
                    <a:lnTo>
                      <a:pt x="9" y="0"/>
                    </a:lnTo>
                    <a:lnTo>
                      <a:pt x="11"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48" name="Freeform 297"/>
              <p:cNvSpPr>
                <a:spLocks/>
              </p:cNvSpPr>
              <p:nvPr/>
            </p:nvSpPr>
            <p:spPr bwMode="auto">
              <a:xfrm>
                <a:off x="1675" y="1132"/>
                <a:ext cx="29" cy="21"/>
              </a:xfrm>
              <a:custGeom>
                <a:avLst/>
                <a:gdLst/>
                <a:ahLst/>
                <a:cxnLst>
                  <a:cxn ang="0">
                    <a:pos x="0" y="6"/>
                  </a:cxn>
                  <a:cxn ang="0">
                    <a:pos x="18" y="20"/>
                  </a:cxn>
                  <a:cxn ang="0">
                    <a:pos x="28" y="13"/>
                  </a:cxn>
                  <a:cxn ang="0">
                    <a:pos x="8" y="0"/>
                  </a:cxn>
                  <a:cxn ang="0">
                    <a:pos x="0" y="6"/>
                  </a:cxn>
                </a:cxnLst>
                <a:rect l="0" t="0" r="r" b="b"/>
                <a:pathLst>
                  <a:path w="29" h="21">
                    <a:moveTo>
                      <a:pt x="0" y="6"/>
                    </a:moveTo>
                    <a:lnTo>
                      <a:pt x="18" y="20"/>
                    </a:lnTo>
                    <a:lnTo>
                      <a:pt x="28" y="13"/>
                    </a:lnTo>
                    <a:lnTo>
                      <a:pt x="8"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49" name="Freeform 298"/>
              <p:cNvSpPr>
                <a:spLocks/>
              </p:cNvSpPr>
              <p:nvPr/>
            </p:nvSpPr>
            <p:spPr bwMode="auto">
              <a:xfrm>
                <a:off x="1672" y="1127"/>
                <a:ext cx="20" cy="19"/>
              </a:xfrm>
              <a:custGeom>
                <a:avLst/>
                <a:gdLst/>
                <a:ahLst/>
                <a:cxnLst>
                  <a:cxn ang="0">
                    <a:pos x="3" y="0"/>
                  </a:cxn>
                  <a:cxn ang="0">
                    <a:pos x="3" y="1"/>
                  </a:cxn>
                  <a:cxn ang="0">
                    <a:pos x="0" y="1"/>
                  </a:cxn>
                  <a:cxn ang="0">
                    <a:pos x="0" y="3"/>
                  </a:cxn>
                  <a:cxn ang="0">
                    <a:pos x="0" y="5"/>
                  </a:cxn>
                  <a:cxn ang="0">
                    <a:pos x="0" y="7"/>
                  </a:cxn>
                  <a:cxn ang="0">
                    <a:pos x="0" y="9"/>
                  </a:cxn>
                  <a:cxn ang="0">
                    <a:pos x="0" y="12"/>
                  </a:cxn>
                  <a:cxn ang="0">
                    <a:pos x="0" y="13"/>
                  </a:cxn>
                  <a:cxn ang="0">
                    <a:pos x="0" y="16"/>
                  </a:cxn>
                  <a:cxn ang="0">
                    <a:pos x="3" y="16"/>
                  </a:cxn>
                  <a:cxn ang="0">
                    <a:pos x="3" y="18"/>
                  </a:cxn>
                  <a:cxn ang="0">
                    <a:pos x="17" y="7"/>
                  </a:cxn>
                  <a:cxn ang="0">
                    <a:pos x="19" y="7"/>
                  </a:cxn>
                  <a:cxn ang="0">
                    <a:pos x="19" y="9"/>
                  </a:cxn>
                  <a:cxn ang="0">
                    <a:pos x="17" y="9"/>
                  </a:cxn>
                  <a:cxn ang="0">
                    <a:pos x="3" y="0"/>
                  </a:cxn>
                </a:cxnLst>
                <a:rect l="0" t="0" r="r" b="b"/>
                <a:pathLst>
                  <a:path w="20" h="19">
                    <a:moveTo>
                      <a:pt x="3" y="0"/>
                    </a:moveTo>
                    <a:lnTo>
                      <a:pt x="3" y="1"/>
                    </a:lnTo>
                    <a:lnTo>
                      <a:pt x="0" y="1"/>
                    </a:lnTo>
                    <a:lnTo>
                      <a:pt x="0" y="3"/>
                    </a:lnTo>
                    <a:lnTo>
                      <a:pt x="0" y="5"/>
                    </a:lnTo>
                    <a:lnTo>
                      <a:pt x="0" y="7"/>
                    </a:lnTo>
                    <a:lnTo>
                      <a:pt x="0" y="9"/>
                    </a:lnTo>
                    <a:lnTo>
                      <a:pt x="0" y="12"/>
                    </a:lnTo>
                    <a:lnTo>
                      <a:pt x="0" y="13"/>
                    </a:lnTo>
                    <a:lnTo>
                      <a:pt x="0" y="16"/>
                    </a:lnTo>
                    <a:lnTo>
                      <a:pt x="3" y="16"/>
                    </a:lnTo>
                    <a:lnTo>
                      <a:pt x="3" y="18"/>
                    </a:lnTo>
                    <a:lnTo>
                      <a:pt x="17" y="7"/>
                    </a:lnTo>
                    <a:lnTo>
                      <a:pt x="19" y="7"/>
                    </a:lnTo>
                    <a:lnTo>
                      <a:pt x="19" y="9"/>
                    </a:lnTo>
                    <a:lnTo>
                      <a:pt x="17" y="9"/>
                    </a:lnTo>
                    <a:lnTo>
                      <a:pt x="3"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50" name="Freeform 299"/>
              <p:cNvSpPr>
                <a:spLocks/>
              </p:cNvSpPr>
              <p:nvPr/>
            </p:nvSpPr>
            <p:spPr bwMode="auto">
              <a:xfrm>
                <a:off x="1675" y="1120"/>
                <a:ext cx="22" cy="19"/>
              </a:xfrm>
              <a:custGeom>
                <a:avLst/>
                <a:gdLst/>
                <a:ahLst/>
                <a:cxnLst>
                  <a:cxn ang="0">
                    <a:pos x="9" y="7"/>
                  </a:cxn>
                  <a:cxn ang="0">
                    <a:pos x="9" y="0"/>
                  </a:cxn>
                  <a:cxn ang="0">
                    <a:pos x="0" y="9"/>
                  </a:cxn>
                  <a:cxn ang="0">
                    <a:pos x="7" y="18"/>
                  </a:cxn>
                  <a:cxn ang="0">
                    <a:pos x="17" y="9"/>
                  </a:cxn>
                  <a:cxn ang="0">
                    <a:pos x="17" y="0"/>
                  </a:cxn>
                  <a:cxn ang="0">
                    <a:pos x="17" y="9"/>
                  </a:cxn>
                  <a:cxn ang="0">
                    <a:pos x="21" y="5"/>
                  </a:cxn>
                  <a:cxn ang="0">
                    <a:pos x="17" y="0"/>
                  </a:cxn>
                  <a:cxn ang="0">
                    <a:pos x="9" y="7"/>
                  </a:cxn>
                </a:cxnLst>
                <a:rect l="0" t="0" r="r" b="b"/>
                <a:pathLst>
                  <a:path w="22" h="19">
                    <a:moveTo>
                      <a:pt x="9" y="7"/>
                    </a:moveTo>
                    <a:lnTo>
                      <a:pt x="9" y="0"/>
                    </a:lnTo>
                    <a:lnTo>
                      <a:pt x="0" y="9"/>
                    </a:lnTo>
                    <a:lnTo>
                      <a:pt x="7" y="18"/>
                    </a:lnTo>
                    <a:lnTo>
                      <a:pt x="17" y="9"/>
                    </a:lnTo>
                    <a:lnTo>
                      <a:pt x="17" y="0"/>
                    </a:lnTo>
                    <a:lnTo>
                      <a:pt x="17" y="9"/>
                    </a:lnTo>
                    <a:lnTo>
                      <a:pt x="21" y="5"/>
                    </a:lnTo>
                    <a:lnTo>
                      <a:pt x="17" y="0"/>
                    </a:lnTo>
                    <a:lnTo>
                      <a:pt x="9"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51" name="Freeform 300"/>
              <p:cNvSpPr>
                <a:spLocks/>
              </p:cNvSpPr>
              <p:nvPr/>
            </p:nvSpPr>
            <p:spPr bwMode="auto">
              <a:xfrm>
                <a:off x="1671" y="1096"/>
                <a:ext cx="22" cy="30"/>
              </a:xfrm>
              <a:custGeom>
                <a:avLst/>
                <a:gdLst/>
                <a:ahLst/>
                <a:cxnLst>
                  <a:cxn ang="0">
                    <a:pos x="7" y="9"/>
                  </a:cxn>
                  <a:cxn ang="0">
                    <a:pos x="0" y="4"/>
                  </a:cxn>
                  <a:cxn ang="0">
                    <a:pos x="0" y="6"/>
                  </a:cxn>
                  <a:cxn ang="0">
                    <a:pos x="1" y="6"/>
                  </a:cxn>
                  <a:cxn ang="0">
                    <a:pos x="1" y="7"/>
                  </a:cxn>
                  <a:cxn ang="0">
                    <a:pos x="1" y="9"/>
                  </a:cxn>
                  <a:cxn ang="0">
                    <a:pos x="1" y="10"/>
                  </a:cxn>
                  <a:cxn ang="0">
                    <a:pos x="1" y="11"/>
                  </a:cxn>
                  <a:cxn ang="0">
                    <a:pos x="3" y="11"/>
                  </a:cxn>
                  <a:cxn ang="0">
                    <a:pos x="3" y="13"/>
                  </a:cxn>
                  <a:cxn ang="0">
                    <a:pos x="3" y="14"/>
                  </a:cxn>
                  <a:cxn ang="0">
                    <a:pos x="3" y="16"/>
                  </a:cxn>
                  <a:cxn ang="0">
                    <a:pos x="4" y="16"/>
                  </a:cxn>
                  <a:cxn ang="0">
                    <a:pos x="4" y="17"/>
                  </a:cxn>
                  <a:cxn ang="0">
                    <a:pos x="4" y="18"/>
                  </a:cxn>
                  <a:cxn ang="0">
                    <a:pos x="7" y="18"/>
                  </a:cxn>
                  <a:cxn ang="0">
                    <a:pos x="7" y="19"/>
                  </a:cxn>
                  <a:cxn ang="0">
                    <a:pos x="7" y="21"/>
                  </a:cxn>
                  <a:cxn ang="0">
                    <a:pos x="7" y="22"/>
                  </a:cxn>
                  <a:cxn ang="0">
                    <a:pos x="7" y="24"/>
                  </a:cxn>
                  <a:cxn ang="0">
                    <a:pos x="9" y="25"/>
                  </a:cxn>
                  <a:cxn ang="0">
                    <a:pos x="9" y="26"/>
                  </a:cxn>
                  <a:cxn ang="0">
                    <a:pos x="11" y="26"/>
                  </a:cxn>
                  <a:cxn ang="0">
                    <a:pos x="11" y="28"/>
                  </a:cxn>
                  <a:cxn ang="0">
                    <a:pos x="12" y="29"/>
                  </a:cxn>
                  <a:cxn ang="0">
                    <a:pos x="21" y="24"/>
                  </a:cxn>
                  <a:cxn ang="0">
                    <a:pos x="21" y="22"/>
                  </a:cxn>
                  <a:cxn ang="0">
                    <a:pos x="20" y="21"/>
                  </a:cxn>
                  <a:cxn ang="0">
                    <a:pos x="20" y="19"/>
                  </a:cxn>
                  <a:cxn ang="0">
                    <a:pos x="18" y="18"/>
                  </a:cxn>
                  <a:cxn ang="0">
                    <a:pos x="18" y="17"/>
                  </a:cxn>
                  <a:cxn ang="0">
                    <a:pos x="16" y="17"/>
                  </a:cxn>
                  <a:cxn ang="0">
                    <a:pos x="16" y="16"/>
                  </a:cxn>
                  <a:cxn ang="0">
                    <a:pos x="16" y="14"/>
                  </a:cxn>
                  <a:cxn ang="0">
                    <a:pos x="14" y="13"/>
                  </a:cxn>
                  <a:cxn ang="0">
                    <a:pos x="14" y="11"/>
                  </a:cxn>
                  <a:cxn ang="0">
                    <a:pos x="14" y="10"/>
                  </a:cxn>
                  <a:cxn ang="0">
                    <a:pos x="12" y="9"/>
                  </a:cxn>
                  <a:cxn ang="0">
                    <a:pos x="12" y="7"/>
                  </a:cxn>
                  <a:cxn ang="0">
                    <a:pos x="12" y="6"/>
                  </a:cxn>
                  <a:cxn ang="0">
                    <a:pos x="12" y="4"/>
                  </a:cxn>
                  <a:cxn ang="0">
                    <a:pos x="11" y="4"/>
                  </a:cxn>
                  <a:cxn ang="0">
                    <a:pos x="11" y="4"/>
                  </a:cxn>
                  <a:cxn ang="0">
                    <a:pos x="7" y="0"/>
                  </a:cxn>
                  <a:cxn ang="0">
                    <a:pos x="11" y="4"/>
                  </a:cxn>
                  <a:cxn ang="0">
                    <a:pos x="11" y="0"/>
                  </a:cxn>
                  <a:cxn ang="0">
                    <a:pos x="7" y="0"/>
                  </a:cxn>
                  <a:cxn ang="0">
                    <a:pos x="7" y="9"/>
                  </a:cxn>
                </a:cxnLst>
                <a:rect l="0" t="0" r="r" b="b"/>
                <a:pathLst>
                  <a:path w="22" h="30">
                    <a:moveTo>
                      <a:pt x="7" y="9"/>
                    </a:moveTo>
                    <a:lnTo>
                      <a:pt x="0" y="4"/>
                    </a:lnTo>
                    <a:lnTo>
                      <a:pt x="0" y="6"/>
                    </a:lnTo>
                    <a:lnTo>
                      <a:pt x="1" y="6"/>
                    </a:lnTo>
                    <a:lnTo>
                      <a:pt x="1" y="7"/>
                    </a:lnTo>
                    <a:lnTo>
                      <a:pt x="1" y="9"/>
                    </a:lnTo>
                    <a:lnTo>
                      <a:pt x="1" y="10"/>
                    </a:lnTo>
                    <a:lnTo>
                      <a:pt x="1" y="11"/>
                    </a:lnTo>
                    <a:lnTo>
                      <a:pt x="3" y="11"/>
                    </a:lnTo>
                    <a:lnTo>
                      <a:pt x="3" y="13"/>
                    </a:lnTo>
                    <a:lnTo>
                      <a:pt x="3" y="14"/>
                    </a:lnTo>
                    <a:lnTo>
                      <a:pt x="3" y="16"/>
                    </a:lnTo>
                    <a:lnTo>
                      <a:pt x="4" y="16"/>
                    </a:lnTo>
                    <a:lnTo>
                      <a:pt x="4" y="17"/>
                    </a:lnTo>
                    <a:lnTo>
                      <a:pt x="4" y="18"/>
                    </a:lnTo>
                    <a:lnTo>
                      <a:pt x="7" y="18"/>
                    </a:lnTo>
                    <a:lnTo>
                      <a:pt x="7" y="19"/>
                    </a:lnTo>
                    <a:lnTo>
                      <a:pt x="7" y="21"/>
                    </a:lnTo>
                    <a:lnTo>
                      <a:pt x="7" y="22"/>
                    </a:lnTo>
                    <a:lnTo>
                      <a:pt x="7" y="24"/>
                    </a:lnTo>
                    <a:lnTo>
                      <a:pt x="9" y="25"/>
                    </a:lnTo>
                    <a:lnTo>
                      <a:pt x="9" y="26"/>
                    </a:lnTo>
                    <a:lnTo>
                      <a:pt x="11" y="26"/>
                    </a:lnTo>
                    <a:lnTo>
                      <a:pt x="11" y="28"/>
                    </a:lnTo>
                    <a:lnTo>
                      <a:pt x="12" y="29"/>
                    </a:lnTo>
                    <a:lnTo>
                      <a:pt x="21" y="24"/>
                    </a:lnTo>
                    <a:lnTo>
                      <a:pt x="21" y="22"/>
                    </a:lnTo>
                    <a:lnTo>
                      <a:pt x="20" y="21"/>
                    </a:lnTo>
                    <a:lnTo>
                      <a:pt x="20" y="19"/>
                    </a:lnTo>
                    <a:lnTo>
                      <a:pt x="18" y="18"/>
                    </a:lnTo>
                    <a:lnTo>
                      <a:pt x="18" y="17"/>
                    </a:lnTo>
                    <a:lnTo>
                      <a:pt x="16" y="17"/>
                    </a:lnTo>
                    <a:lnTo>
                      <a:pt x="16" y="16"/>
                    </a:lnTo>
                    <a:lnTo>
                      <a:pt x="16" y="14"/>
                    </a:lnTo>
                    <a:lnTo>
                      <a:pt x="14" y="13"/>
                    </a:lnTo>
                    <a:lnTo>
                      <a:pt x="14" y="11"/>
                    </a:lnTo>
                    <a:lnTo>
                      <a:pt x="14" y="10"/>
                    </a:lnTo>
                    <a:lnTo>
                      <a:pt x="12" y="9"/>
                    </a:lnTo>
                    <a:lnTo>
                      <a:pt x="12" y="7"/>
                    </a:lnTo>
                    <a:lnTo>
                      <a:pt x="12" y="6"/>
                    </a:lnTo>
                    <a:lnTo>
                      <a:pt x="12" y="4"/>
                    </a:lnTo>
                    <a:lnTo>
                      <a:pt x="11" y="4"/>
                    </a:lnTo>
                    <a:lnTo>
                      <a:pt x="11" y="4"/>
                    </a:lnTo>
                    <a:lnTo>
                      <a:pt x="7" y="0"/>
                    </a:lnTo>
                    <a:lnTo>
                      <a:pt x="11" y="4"/>
                    </a:lnTo>
                    <a:lnTo>
                      <a:pt x="11" y="0"/>
                    </a:lnTo>
                    <a:lnTo>
                      <a:pt x="7" y="0"/>
                    </a:lnTo>
                    <a:lnTo>
                      <a:pt x="7"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52" name="Freeform 301"/>
              <p:cNvSpPr>
                <a:spLocks/>
              </p:cNvSpPr>
              <p:nvPr/>
            </p:nvSpPr>
            <p:spPr bwMode="auto">
              <a:xfrm>
                <a:off x="1662" y="1096"/>
                <a:ext cx="19" cy="19"/>
              </a:xfrm>
              <a:custGeom>
                <a:avLst/>
                <a:gdLst/>
                <a:ahLst/>
                <a:cxnLst>
                  <a:cxn ang="0">
                    <a:pos x="0" y="18"/>
                  </a:cxn>
                  <a:cxn ang="0">
                    <a:pos x="1" y="18"/>
                  </a:cxn>
                  <a:cxn ang="0">
                    <a:pos x="18" y="18"/>
                  </a:cxn>
                  <a:cxn ang="0">
                    <a:pos x="18" y="0"/>
                  </a:cxn>
                  <a:cxn ang="0">
                    <a:pos x="1" y="0"/>
                  </a:cxn>
                  <a:cxn ang="0">
                    <a:pos x="0" y="18"/>
                  </a:cxn>
                </a:cxnLst>
                <a:rect l="0" t="0" r="r" b="b"/>
                <a:pathLst>
                  <a:path w="19" h="19">
                    <a:moveTo>
                      <a:pt x="0" y="18"/>
                    </a:moveTo>
                    <a:lnTo>
                      <a:pt x="1" y="18"/>
                    </a:lnTo>
                    <a:lnTo>
                      <a:pt x="18" y="18"/>
                    </a:lnTo>
                    <a:lnTo>
                      <a:pt x="18" y="0"/>
                    </a:lnTo>
                    <a:lnTo>
                      <a:pt x="1"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53" name="Freeform 302"/>
              <p:cNvSpPr>
                <a:spLocks/>
              </p:cNvSpPr>
              <p:nvPr/>
            </p:nvSpPr>
            <p:spPr bwMode="auto">
              <a:xfrm>
                <a:off x="1655" y="1096"/>
                <a:ext cx="19" cy="19"/>
              </a:xfrm>
              <a:custGeom>
                <a:avLst/>
                <a:gdLst/>
                <a:ahLst/>
                <a:cxnLst>
                  <a:cxn ang="0">
                    <a:pos x="0" y="2"/>
                  </a:cxn>
                  <a:cxn ang="0">
                    <a:pos x="0" y="4"/>
                  </a:cxn>
                  <a:cxn ang="0">
                    <a:pos x="0" y="8"/>
                  </a:cxn>
                  <a:cxn ang="0">
                    <a:pos x="0" y="9"/>
                  </a:cxn>
                  <a:cxn ang="0">
                    <a:pos x="2" y="9"/>
                  </a:cxn>
                  <a:cxn ang="0">
                    <a:pos x="2" y="13"/>
                  </a:cxn>
                  <a:cxn ang="0">
                    <a:pos x="4" y="13"/>
                  </a:cxn>
                  <a:cxn ang="0">
                    <a:pos x="4" y="16"/>
                  </a:cxn>
                  <a:cxn ang="0">
                    <a:pos x="7" y="16"/>
                  </a:cxn>
                  <a:cxn ang="0">
                    <a:pos x="7" y="18"/>
                  </a:cxn>
                  <a:cxn ang="0">
                    <a:pos x="9" y="18"/>
                  </a:cxn>
                  <a:cxn ang="0">
                    <a:pos x="12" y="18"/>
                  </a:cxn>
                  <a:cxn ang="0">
                    <a:pos x="15" y="0"/>
                  </a:cxn>
                  <a:cxn ang="0">
                    <a:pos x="18" y="0"/>
                  </a:cxn>
                  <a:cxn ang="0">
                    <a:pos x="18" y="2"/>
                  </a:cxn>
                  <a:cxn ang="0">
                    <a:pos x="0" y="2"/>
                  </a:cxn>
                </a:cxnLst>
                <a:rect l="0" t="0" r="r" b="b"/>
                <a:pathLst>
                  <a:path w="19" h="19">
                    <a:moveTo>
                      <a:pt x="0" y="2"/>
                    </a:moveTo>
                    <a:lnTo>
                      <a:pt x="0" y="4"/>
                    </a:lnTo>
                    <a:lnTo>
                      <a:pt x="0" y="8"/>
                    </a:lnTo>
                    <a:lnTo>
                      <a:pt x="0" y="9"/>
                    </a:lnTo>
                    <a:lnTo>
                      <a:pt x="2" y="9"/>
                    </a:lnTo>
                    <a:lnTo>
                      <a:pt x="2" y="13"/>
                    </a:lnTo>
                    <a:lnTo>
                      <a:pt x="4" y="13"/>
                    </a:lnTo>
                    <a:lnTo>
                      <a:pt x="4" y="16"/>
                    </a:lnTo>
                    <a:lnTo>
                      <a:pt x="7" y="16"/>
                    </a:lnTo>
                    <a:lnTo>
                      <a:pt x="7" y="18"/>
                    </a:lnTo>
                    <a:lnTo>
                      <a:pt x="9" y="18"/>
                    </a:lnTo>
                    <a:lnTo>
                      <a:pt x="12" y="18"/>
                    </a:lnTo>
                    <a:lnTo>
                      <a:pt x="15" y="0"/>
                    </a:lnTo>
                    <a:lnTo>
                      <a:pt x="18" y="0"/>
                    </a:lnTo>
                    <a:lnTo>
                      <a:pt x="18"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54" name="Freeform 303"/>
              <p:cNvSpPr>
                <a:spLocks/>
              </p:cNvSpPr>
              <p:nvPr/>
            </p:nvSpPr>
            <p:spPr bwMode="auto">
              <a:xfrm>
                <a:off x="1747" y="1078"/>
                <a:ext cx="19" cy="19"/>
              </a:xfrm>
              <a:custGeom>
                <a:avLst/>
                <a:gdLst/>
                <a:ahLst/>
                <a:cxnLst>
                  <a:cxn ang="0">
                    <a:pos x="4" y="0"/>
                  </a:cxn>
                  <a:cxn ang="0">
                    <a:pos x="4" y="1"/>
                  </a:cxn>
                  <a:cxn ang="0">
                    <a:pos x="2" y="1"/>
                  </a:cxn>
                  <a:cxn ang="0">
                    <a:pos x="2" y="2"/>
                  </a:cxn>
                  <a:cxn ang="0">
                    <a:pos x="2" y="4"/>
                  </a:cxn>
                  <a:cxn ang="0">
                    <a:pos x="0" y="4"/>
                  </a:cxn>
                  <a:cxn ang="0">
                    <a:pos x="0" y="6"/>
                  </a:cxn>
                  <a:cxn ang="0">
                    <a:pos x="0" y="7"/>
                  </a:cxn>
                  <a:cxn ang="0">
                    <a:pos x="0" y="9"/>
                  </a:cxn>
                  <a:cxn ang="0">
                    <a:pos x="0" y="10"/>
                  </a:cxn>
                  <a:cxn ang="0">
                    <a:pos x="0" y="11"/>
                  </a:cxn>
                  <a:cxn ang="0">
                    <a:pos x="0" y="13"/>
                  </a:cxn>
                  <a:cxn ang="0">
                    <a:pos x="2" y="13"/>
                  </a:cxn>
                  <a:cxn ang="0">
                    <a:pos x="2" y="14"/>
                  </a:cxn>
                  <a:cxn ang="0">
                    <a:pos x="2" y="17"/>
                  </a:cxn>
                  <a:cxn ang="0">
                    <a:pos x="4" y="17"/>
                  </a:cxn>
                  <a:cxn ang="0">
                    <a:pos x="4" y="18"/>
                  </a:cxn>
                  <a:cxn ang="0">
                    <a:pos x="18" y="10"/>
                  </a:cxn>
                  <a:cxn ang="0">
                    <a:pos x="18" y="9"/>
                  </a:cxn>
                  <a:cxn ang="0">
                    <a:pos x="18" y="7"/>
                  </a:cxn>
                  <a:cxn ang="0">
                    <a:pos x="4" y="0"/>
                  </a:cxn>
                </a:cxnLst>
                <a:rect l="0" t="0" r="r" b="b"/>
                <a:pathLst>
                  <a:path w="19" h="19">
                    <a:moveTo>
                      <a:pt x="4" y="0"/>
                    </a:moveTo>
                    <a:lnTo>
                      <a:pt x="4" y="1"/>
                    </a:lnTo>
                    <a:lnTo>
                      <a:pt x="2" y="1"/>
                    </a:lnTo>
                    <a:lnTo>
                      <a:pt x="2" y="2"/>
                    </a:lnTo>
                    <a:lnTo>
                      <a:pt x="2" y="4"/>
                    </a:lnTo>
                    <a:lnTo>
                      <a:pt x="0" y="4"/>
                    </a:lnTo>
                    <a:lnTo>
                      <a:pt x="0" y="6"/>
                    </a:lnTo>
                    <a:lnTo>
                      <a:pt x="0" y="7"/>
                    </a:lnTo>
                    <a:lnTo>
                      <a:pt x="0" y="9"/>
                    </a:lnTo>
                    <a:lnTo>
                      <a:pt x="0" y="10"/>
                    </a:lnTo>
                    <a:lnTo>
                      <a:pt x="0" y="11"/>
                    </a:lnTo>
                    <a:lnTo>
                      <a:pt x="0" y="13"/>
                    </a:lnTo>
                    <a:lnTo>
                      <a:pt x="2" y="13"/>
                    </a:lnTo>
                    <a:lnTo>
                      <a:pt x="2" y="14"/>
                    </a:lnTo>
                    <a:lnTo>
                      <a:pt x="2" y="17"/>
                    </a:lnTo>
                    <a:lnTo>
                      <a:pt x="4" y="17"/>
                    </a:lnTo>
                    <a:lnTo>
                      <a:pt x="4" y="18"/>
                    </a:lnTo>
                    <a:lnTo>
                      <a:pt x="18" y="10"/>
                    </a:lnTo>
                    <a:lnTo>
                      <a:pt x="18" y="9"/>
                    </a:lnTo>
                    <a:lnTo>
                      <a:pt x="18" y="7"/>
                    </a:lnTo>
                    <a:lnTo>
                      <a:pt x="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55" name="Freeform 304"/>
              <p:cNvSpPr>
                <a:spLocks/>
              </p:cNvSpPr>
              <p:nvPr/>
            </p:nvSpPr>
            <p:spPr bwMode="auto">
              <a:xfrm>
                <a:off x="1749" y="1077"/>
                <a:ext cx="20" cy="19"/>
              </a:xfrm>
              <a:custGeom>
                <a:avLst/>
                <a:gdLst/>
                <a:ahLst/>
                <a:cxnLst>
                  <a:cxn ang="0">
                    <a:pos x="19" y="5"/>
                  </a:cxn>
                  <a:cxn ang="0">
                    <a:pos x="18" y="2"/>
                  </a:cxn>
                  <a:cxn ang="0">
                    <a:pos x="16" y="2"/>
                  </a:cxn>
                  <a:cxn ang="0">
                    <a:pos x="14" y="2"/>
                  </a:cxn>
                  <a:cxn ang="0">
                    <a:pos x="14" y="0"/>
                  </a:cxn>
                  <a:cxn ang="0">
                    <a:pos x="12" y="0"/>
                  </a:cxn>
                  <a:cxn ang="0">
                    <a:pos x="10" y="0"/>
                  </a:cxn>
                  <a:cxn ang="0">
                    <a:pos x="9" y="0"/>
                  </a:cxn>
                  <a:cxn ang="0">
                    <a:pos x="7" y="0"/>
                  </a:cxn>
                  <a:cxn ang="0">
                    <a:pos x="5" y="2"/>
                  </a:cxn>
                  <a:cxn ang="0">
                    <a:pos x="3" y="2"/>
                  </a:cxn>
                  <a:cxn ang="0">
                    <a:pos x="2" y="2"/>
                  </a:cxn>
                  <a:cxn ang="0">
                    <a:pos x="2" y="5"/>
                  </a:cxn>
                  <a:cxn ang="0">
                    <a:pos x="0" y="5"/>
                  </a:cxn>
                  <a:cxn ang="0">
                    <a:pos x="9" y="18"/>
                  </a:cxn>
                  <a:cxn ang="0">
                    <a:pos x="10" y="18"/>
                  </a:cxn>
                  <a:cxn ang="0">
                    <a:pos x="19" y="5"/>
                  </a:cxn>
                </a:cxnLst>
                <a:rect l="0" t="0" r="r" b="b"/>
                <a:pathLst>
                  <a:path w="20" h="19">
                    <a:moveTo>
                      <a:pt x="19" y="5"/>
                    </a:moveTo>
                    <a:lnTo>
                      <a:pt x="18" y="2"/>
                    </a:lnTo>
                    <a:lnTo>
                      <a:pt x="16" y="2"/>
                    </a:lnTo>
                    <a:lnTo>
                      <a:pt x="14" y="2"/>
                    </a:lnTo>
                    <a:lnTo>
                      <a:pt x="14" y="0"/>
                    </a:lnTo>
                    <a:lnTo>
                      <a:pt x="12" y="0"/>
                    </a:lnTo>
                    <a:lnTo>
                      <a:pt x="10" y="0"/>
                    </a:lnTo>
                    <a:lnTo>
                      <a:pt x="9" y="0"/>
                    </a:lnTo>
                    <a:lnTo>
                      <a:pt x="7" y="0"/>
                    </a:lnTo>
                    <a:lnTo>
                      <a:pt x="5" y="2"/>
                    </a:lnTo>
                    <a:lnTo>
                      <a:pt x="3" y="2"/>
                    </a:lnTo>
                    <a:lnTo>
                      <a:pt x="2" y="2"/>
                    </a:lnTo>
                    <a:lnTo>
                      <a:pt x="2" y="5"/>
                    </a:lnTo>
                    <a:lnTo>
                      <a:pt x="0" y="5"/>
                    </a:lnTo>
                    <a:lnTo>
                      <a:pt x="9" y="18"/>
                    </a:lnTo>
                    <a:lnTo>
                      <a:pt x="10" y="18"/>
                    </a:lnTo>
                    <a:lnTo>
                      <a:pt x="19"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56" name="Freeform 305"/>
              <p:cNvSpPr>
                <a:spLocks/>
              </p:cNvSpPr>
              <p:nvPr/>
            </p:nvSpPr>
            <p:spPr bwMode="auto">
              <a:xfrm>
                <a:off x="1761" y="1078"/>
                <a:ext cx="19" cy="19"/>
              </a:xfrm>
              <a:custGeom>
                <a:avLst/>
                <a:gdLst/>
                <a:ahLst/>
                <a:cxnLst>
                  <a:cxn ang="0">
                    <a:pos x="11" y="18"/>
                  </a:cxn>
                  <a:cxn ang="0">
                    <a:pos x="14" y="17"/>
                  </a:cxn>
                  <a:cxn ang="0">
                    <a:pos x="14" y="14"/>
                  </a:cxn>
                  <a:cxn ang="0">
                    <a:pos x="16" y="14"/>
                  </a:cxn>
                  <a:cxn ang="0">
                    <a:pos x="16" y="13"/>
                  </a:cxn>
                  <a:cxn ang="0">
                    <a:pos x="16" y="11"/>
                  </a:cxn>
                  <a:cxn ang="0">
                    <a:pos x="18" y="11"/>
                  </a:cxn>
                  <a:cxn ang="0">
                    <a:pos x="18" y="10"/>
                  </a:cxn>
                  <a:cxn ang="0">
                    <a:pos x="18" y="9"/>
                  </a:cxn>
                  <a:cxn ang="0">
                    <a:pos x="18" y="7"/>
                  </a:cxn>
                  <a:cxn ang="0">
                    <a:pos x="18" y="6"/>
                  </a:cxn>
                  <a:cxn ang="0">
                    <a:pos x="16" y="6"/>
                  </a:cxn>
                  <a:cxn ang="0">
                    <a:pos x="16" y="4"/>
                  </a:cxn>
                  <a:cxn ang="0">
                    <a:pos x="16" y="2"/>
                  </a:cxn>
                  <a:cxn ang="0">
                    <a:pos x="14" y="2"/>
                  </a:cxn>
                  <a:cxn ang="0">
                    <a:pos x="14" y="1"/>
                  </a:cxn>
                  <a:cxn ang="0">
                    <a:pos x="11" y="0"/>
                  </a:cxn>
                  <a:cxn ang="0">
                    <a:pos x="0" y="7"/>
                  </a:cxn>
                  <a:cxn ang="0">
                    <a:pos x="1" y="7"/>
                  </a:cxn>
                  <a:cxn ang="0">
                    <a:pos x="1" y="9"/>
                  </a:cxn>
                  <a:cxn ang="0">
                    <a:pos x="1" y="10"/>
                  </a:cxn>
                  <a:cxn ang="0">
                    <a:pos x="0" y="10"/>
                  </a:cxn>
                  <a:cxn ang="0">
                    <a:pos x="11" y="18"/>
                  </a:cxn>
                </a:cxnLst>
                <a:rect l="0" t="0" r="r" b="b"/>
                <a:pathLst>
                  <a:path w="19" h="19">
                    <a:moveTo>
                      <a:pt x="11" y="18"/>
                    </a:moveTo>
                    <a:lnTo>
                      <a:pt x="14" y="17"/>
                    </a:lnTo>
                    <a:lnTo>
                      <a:pt x="14" y="14"/>
                    </a:lnTo>
                    <a:lnTo>
                      <a:pt x="16" y="14"/>
                    </a:lnTo>
                    <a:lnTo>
                      <a:pt x="16" y="13"/>
                    </a:lnTo>
                    <a:lnTo>
                      <a:pt x="16" y="11"/>
                    </a:lnTo>
                    <a:lnTo>
                      <a:pt x="18" y="11"/>
                    </a:lnTo>
                    <a:lnTo>
                      <a:pt x="18" y="10"/>
                    </a:lnTo>
                    <a:lnTo>
                      <a:pt x="18" y="9"/>
                    </a:lnTo>
                    <a:lnTo>
                      <a:pt x="18" y="7"/>
                    </a:lnTo>
                    <a:lnTo>
                      <a:pt x="18" y="6"/>
                    </a:lnTo>
                    <a:lnTo>
                      <a:pt x="16" y="6"/>
                    </a:lnTo>
                    <a:lnTo>
                      <a:pt x="16" y="4"/>
                    </a:lnTo>
                    <a:lnTo>
                      <a:pt x="16" y="2"/>
                    </a:lnTo>
                    <a:lnTo>
                      <a:pt x="14" y="2"/>
                    </a:lnTo>
                    <a:lnTo>
                      <a:pt x="14" y="1"/>
                    </a:lnTo>
                    <a:lnTo>
                      <a:pt x="11" y="0"/>
                    </a:lnTo>
                    <a:lnTo>
                      <a:pt x="0" y="7"/>
                    </a:lnTo>
                    <a:lnTo>
                      <a:pt x="1" y="7"/>
                    </a:lnTo>
                    <a:lnTo>
                      <a:pt x="1" y="9"/>
                    </a:lnTo>
                    <a:lnTo>
                      <a:pt x="1" y="10"/>
                    </a:lnTo>
                    <a:lnTo>
                      <a:pt x="0" y="10"/>
                    </a:lnTo>
                    <a:lnTo>
                      <a:pt x="1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57" name="Freeform 306"/>
              <p:cNvSpPr>
                <a:spLocks/>
              </p:cNvSpPr>
              <p:nvPr/>
            </p:nvSpPr>
            <p:spPr bwMode="auto">
              <a:xfrm>
                <a:off x="1749" y="1089"/>
                <a:ext cx="20" cy="19"/>
              </a:xfrm>
              <a:custGeom>
                <a:avLst/>
                <a:gdLst/>
                <a:ahLst/>
                <a:cxnLst>
                  <a:cxn ang="0">
                    <a:pos x="0" y="12"/>
                  </a:cxn>
                  <a:cxn ang="0">
                    <a:pos x="2" y="12"/>
                  </a:cxn>
                  <a:cxn ang="0">
                    <a:pos x="2" y="15"/>
                  </a:cxn>
                  <a:cxn ang="0">
                    <a:pos x="3" y="15"/>
                  </a:cxn>
                  <a:cxn ang="0">
                    <a:pos x="5" y="15"/>
                  </a:cxn>
                  <a:cxn ang="0">
                    <a:pos x="7" y="18"/>
                  </a:cxn>
                  <a:cxn ang="0">
                    <a:pos x="9" y="18"/>
                  </a:cxn>
                  <a:cxn ang="0">
                    <a:pos x="10" y="18"/>
                  </a:cxn>
                  <a:cxn ang="0">
                    <a:pos x="12" y="18"/>
                  </a:cxn>
                  <a:cxn ang="0">
                    <a:pos x="14" y="18"/>
                  </a:cxn>
                  <a:cxn ang="0">
                    <a:pos x="14" y="15"/>
                  </a:cxn>
                  <a:cxn ang="0">
                    <a:pos x="16" y="15"/>
                  </a:cxn>
                  <a:cxn ang="0">
                    <a:pos x="18" y="15"/>
                  </a:cxn>
                  <a:cxn ang="0">
                    <a:pos x="19" y="12"/>
                  </a:cxn>
                  <a:cxn ang="0">
                    <a:pos x="10" y="0"/>
                  </a:cxn>
                  <a:cxn ang="0">
                    <a:pos x="9" y="0"/>
                  </a:cxn>
                  <a:cxn ang="0">
                    <a:pos x="0" y="12"/>
                  </a:cxn>
                </a:cxnLst>
                <a:rect l="0" t="0" r="r" b="b"/>
                <a:pathLst>
                  <a:path w="20" h="19">
                    <a:moveTo>
                      <a:pt x="0" y="12"/>
                    </a:moveTo>
                    <a:lnTo>
                      <a:pt x="2" y="12"/>
                    </a:lnTo>
                    <a:lnTo>
                      <a:pt x="2" y="15"/>
                    </a:lnTo>
                    <a:lnTo>
                      <a:pt x="3" y="15"/>
                    </a:lnTo>
                    <a:lnTo>
                      <a:pt x="5" y="15"/>
                    </a:lnTo>
                    <a:lnTo>
                      <a:pt x="7" y="18"/>
                    </a:lnTo>
                    <a:lnTo>
                      <a:pt x="9" y="18"/>
                    </a:lnTo>
                    <a:lnTo>
                      <a:pt x="10" y="18"/>
                    </a:lnTo>
                    <a:lnTo>
                      <a:pt x="12" y="18"/>
                    </a:lnTo>
                    <a:lnTo>
                      <a:pt x="14" y="18"/>
                    </a:lnTo>
                    <a:lnTo>
                      <a:pt x="14" y="15"/>
                    </a:lnTo>
                    <a:lnTo>
                      <a:pt x="16" y="15"/>
                    </a:lnTo>
                    <a:lnTo>
                      <a:pt x="18" y="15"/>
                    </a:lnTo>
                    <a:lnTo>
                      <a:pt x="19" y="12"/>
                    </a:lnTo>
                    <a:lnTo>
                      <a:pt x="10"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58" name="Freeform 307"/>
              <p:cNvSpPr>
                <a:spLocks/>
              </p:cNvSpPr>
              <p:nvPr/>
            </p:nvSpPr>
            <p:spPr bwMode="auto">
              <a:xfrm>
                <a:off x="1894" y="1011"/>
                <a:ext cx="198" cy="155"/>
              </a:xfrm>
              <a:custGeom>
                <a:avLst/>
                <a:gdLst/>
                <a:ahLst/>
                <a:cxnLst>
                  <a:cxn ang="0">
                    <a:pos x="81" y="152"/>
                  </a:cxn>
                  <a:cxn ang="0">
                    <a:pos x="76" y="139"/>
                  </a:cxn>
                  <a:cxn ang="0">
                    <a:pos x="69" y="137"/>
                  </a:cxn>
                  <a:cxn ang="0">
                    <a:pos x="64" y="134"/>
                  </a:cxn>
                  <a:cxn ang="0">
                    <a:pos x="57" y="133"/>
                  </a:cxn>
                  <a:cxn ang="0">
                    <a:pos x="52" y="130"/>
                  </a:cxn>
                  <a:cxn ang="0">
                    <a:pos x="19" y="124"/>
                  </a:cxn>
                  <a:cxn ang="0">
                    <a:pos x="28" y="111"/>
                  </a:cxn>
                  <a:cxn ang="0">
                    <a:pos x="25" y="107"/>
                  </a:cxn>
                  <a:cxn ang="0">
                    <a:pos x="21" y="100"/>
                  </a:cxn>
                  <a:cxn ang="0">
                    <a:pos x="19" y="95"/>
                  </a:cxn>
                  <a:cxn ang="0">
                    <a:pos x="16" y="89"/>
                  </a:cxn>
                  <a:cxn ang="0">
                    <a:pos x="0" y="67"/>
                  </a:cxn>
                  <a:cxn ang="0">
                    <a:pos x="3" y="63"/>
                  </a:cxn>
                  <a:cxn ang="0">
                    <a:pos x="19" y="57"/>
                  </a:cxn>
                  <a:cxn ang="0">
                    <a:pos x="21" y="52"/>
                  </a:cxn>
                  <a:cxn ang="0">
                    <a:pos x="25" y="45"/>
                  </a:cxn>
                  <a:cxn ang="0">
                    <a:pos x="28" y="41"/>
                  </a:cxn>
                  <a:cxn ang="0">
                    <a:pos x="19" y="30"/>
                  </a:cxn>
                  <a:cxn ang="0">
                    <a:pos x="39" y="13"/>
                  </a:cxn>
                  <a:cxn ang="0">
                    <a:pos x="55" y="20"/>
                  </a:cxn>
                  <a:cxn ang="0">
                    <a:pos x="62" y="17"/>
                  </a:cxn>
                  <a:cxn ang="0">
                    <a:pos x="69" y="15"/>
                  </a:cxn>
                  <a:cxn ang="0">
                    <a:pos x="78" y="13"/>
                  </a:cxn>
                  <a:cxn ang="0">
                    <a:pos x="83" y="0"/>
                  </a:cxn>
                  <a:cxn ang="0">
                    <a:pos x="114" y="0"/>
                  </a:cxn>
                  <a:cxn ang="0">
                    <a:pos x="114" y="13"/>
                  </a:cxn>
                  <a:cxn ang="0">
                    <a:pos x="121" y="15"/>
                  </a:cxn>
                  <a:cxn ang="0">
                    <a:pos x="129" y="16"/>
                  </a:cxn>
                  <a:cxn ang="0">
                    <a:pos x="135" y="19"/>
                  </a:cxn>
                  <a:cxn ang="0">
                    <a:pos x="144" y="22"/>
                  </a:cxn>
                  <a:cxn ang="0">
                    <a:pos x="158" y="13"/>
                  </a:cxn>
                  <a:cxn ang="0">
                    <a:pos x="178" y="30"/>
                  </a:cxn>
                  <a:cxn ang="0">
                    <a:pos x="167" y="41"/>
                  </a:cxn>
                  <a:cxn ang="0">
                    <a:pos x="173" y="48"/>
                  </a:cxn>
                  <a:cxn ang="0">
                    <a:pos x="176" y="54"/>
                  </a:cxn>
                  <a:cxn ang="0">
                    <a:pos x="178" y="60"/>
                  </a:cxn>
                  <a:cxn ang="0">
                    <a:pos x="195" y="64"/>
                  </a:cxn>
                  <a:cxn ang="0">
                    <a:pos x="197" y="88"/>
                  </a:cxn>
                  <a:cxn ang="0">
                    <a:pos x="178" y="91"/>
                  </a:cxn>
                  <a:cxn ang="0">
                    <a:pos x="176" y="98"/>
                  </a:cxn>
                  <a:cxn ang="0">
                    <a:pos x="173" y="102"/>
                  </a:cxn>
                  <a:cxn ang="0">
                    <a:pos x="169" y="109"/>
                  </a:cxn>
                  <a:cxn ang="0">
                    <a:pos x="178" y="120"/>
                  </a:cxn>
                  <a:cxn ang="0">
                    <a:pos x="158" y="139"/>
                  </a:cxn>
                  <a:cxn ang="0">
                    <a:pos x="140" y="132"/>
                  </a:cxn>
                  <a:cxn ang="0">
                    <a:pos x="134" y="134"/>
                  </a:cxn>
                  <a:cxn ang="0">
                    <a:pos x="125" y="137"/>
                  </a:cxn>
                  <a:cxn ang="0">
                    <a:pos x="117" y="139"/>
                  </a:cxn>
                  <a:cxn ang="0">
                    <a:pos x="114" y="153"/>
                  </a:cxn>
                  <a:cxn ang="0">
                    <a:pos x="98" y="81"/>
                  </a:cxn>
                  <a:cxn ang="0">
                    <a:pos x="91" y="80"/>
                  </a:cxn>
                  <a:cxn ang="0">
                    <a:pos x="89" y="75"/>
                  </a:cxn>
                  <a:cxn ang="0">
                    <a:pos x="93" y="71"/>
                  </a:cxn>
                  <a:cxn ang="0">
                    <a:pos x="100" y="69"/>
                  </a:cxn>
                  <a:cxn ang="0">
                    <a:pos x="103" y="74"/>
                  </a:cxn>
                  <a:cxn ang="0">
                    <a:pos x="103" y="78"/>
                  </a:cxn>
                </a:cxnLst>
                <a:rect l="0" t="0" r="r" b="b"/>
                <a:pathLst>
                  <a:path w="198" h="154">
                    <a:moveTo>
                      <a:pt x="110" y="153"/>
                    </a:moveTo>
                    <a:lnTo>
                      <a:pt x="84" y="153"/>
                    </a:lnTo>
                    <a:lnTo>
                      <a:pt x="83" y="153"/>
                    </a:lnTo>
                    <a:lnTo>
                      <a:pt x="81" y="153"/>
                    </a:lnTo>
                    <a:lnTo>
                      <a:pt x="81" y="152"/>
                    </a:lnTo>
                    <a:lnTo>
                      <a:pt x="81" y="151"/>
                    </a:lnTo>
                    <a:lnTo>
                      <a:pt x="81" y="140"/>
                    </a:lnTo>
                    <a:lnTo>
                      <a:pt x="79" y="140"/>
                    </a:lnTo>
                    <a:lnTo>
                      <a:pt x="78" y="139"/>
                    </a:lnTo>
                    <a:lnTo>
                      <a:pt x="76" y="139"/>
                    </a:lnTo>
                    <a:lnTo>
                      <a:pt x="74" y="139"/>
                    </a:lnTo>
                    <a:lnTo>
                      <a:pt x="72" y="139"/>
                    </a:lnTo>
                    <a:lnTo>
                      <a:pt x="72" y="137"/>
                    </a:lnTo>
                    <a:lnTo>
                      <a:pt x="71" y="137"/>
                    </a:lnTo>
                    <a:lnTo>
                      <a:pt x="69" y="137"/>
                    </a:lnTo>
                    <a:lnTo>
                      <a:pt x="67" y="137"/>
                    </a:lnTo>
                    <a:lnTo>
                      <a:pt x="67" y="136"/>
                    </a:lnTo>
                    <a:lnTo>
                      <a:pt x="66" y="136"/>
                    </a:lnTo>
                    <a:lnTo>
                      <a:pt x="64" y="136"/>
                    </a:lnTo>
                    <a:lnTo>
                      <a:pt x="64" y="134"/>
                    </a:lnTo>
                    <a:lnTo>
                      <a:pt x="62" y="134"/>
                    </a:lnTo>
                    <a:lnTo>
                      <a:pt x="61" y="134"/>
                    </a:lnTo>
                    <a:lnTo>
                      <a:pt x="61" y="133"/>
                    </a:lnTo>
                    <a:lnTo>
                      <a:pt x="59" y="133"/>
                    </a:lnTo>
                    <a:lnTo>
                      <a:pt x="57" y="133"/>
                    </a:lnTo>
                    <a:lnTo>
                      <a:pt x="57" y="132"/>
                    </a:lnTo>
                    <a:lnTo>
                      <a:pt x="55" y="132"/>
                    </a:lnTo>
                    <a:lnTo>
                      <a:pt x="54" y="132"/>
                    </a:lnTo>
                    <a:lnTo>
                      <a:pt x="54" y="130"/>
                    </a:lnTo>
                    <a:lnTo>
                      <a:pt x="52" y="130"/>
                    </a:lnTo>
                    <a:lnTo>
                      <a:pt x="41" y="139"/>
                    </a:lnTo>
                    <a:lnTo>
                      <a:pt x="39" y="139"/>
                    </a:lnTo>
                    <a:lnTo>
                      <a:pt x="39" y="139"/>
                    </a:lnTo>
                    <a:lnTo>
                      <a:pt x="37" y="139"/>
                    </a:lnTo>
                    <a:lnTo>
                      <a:pt x="19" y="124"/>
                    </a:lnTo>
                    <a:lnTo>
                      <a:pt x="19" y="122"/>
                    </a:lnTo>
                    <a:lnTo>
                      <a:pt x="19" y="121"/>
                    </a:lnTo>
                    <a:lnTo>
                      <a:pt x="19" y="120"/>
                    </a:lnTo>
                    <a:lnTo>
                      <a:pt x="28" y="112"/>
                    </a:lnTo>
                    <a:lnTo>
                      <a:pt x="28" y="111"/>
                    </a:lnTo>
                    <a:lnTo>
                      <a:pt x="27" y="111"/>
                    </a:lnTo>
                    <a:lnTo>
                      <a:pt x="27" y="109"/>
                    </a:lnTo>
                    <a:lnTo>
                      <a:pt x="27" y="108"/>
                    </a:lnTo>
                    <a:lnTo>
                      <a:pt x="25" y="108"/>
                    </a:lnTo>
                    <a:lnTo>
                      <a:pt x="25" y="107"/>
                    </a:lnTo>
                    <a:lnTo>
                      <a:pt x="23" y="105"/>
                    </a:lnTo>
                    <a:lnTo>
                      <a:pt x="23" y="104"/>
                    </a:lnTo>
                    <a:lnTo>
                      <a:pt x="21" y="102"/>
                    </a:lnTo>
                    <a:lnTo>
                      <a:pt x="21" y="102"/>
                    </a:lnTo>
                    <a:lnTo>
                      <a:pt x="21" y="100"/>
                    </a:lnTo>
                    <a:lnTo>
                      <a:pt x="19" y="100"/>
                    </a:lnTo>
                    <a:lnTo>
                      <a:pt x="19" y="99"/>
                    </a:lnTo>
                    <a:lnTo>
                      <a:pt x="19" y="98"/>
                    </a:lnTo>
                    <a:lnTo>
                      <a:pt x="19" y="96"/>
                    </a:lnTo>
                    <a:lnTo>
                      <a:pt x="19" y="95"/>
                    </a:lnTo>
                    <a:lnTo>
                      <a:pt x="19" y="93"/>
                    </a:lnTo>
                    <a:lnTo>
                      <a:pt x="19" y="92"/>
                    </a:lnTo>
                    <a:lnTo>
                      <a:pt x="16" y="92"/>
                    </a:lnTo>
                    <a:lnTo>
                      <a:pt x="16" y="91"/>
                    </a:lnTo>
                    <a:lnTo>
                      <a:pt x="16" y="89"/>
                    </a:lnTo>
                    <a:lnTo>
                      <a:pt x="3" y="89"/>
                    </a:lnTo>
                    <a:lnTo>
                      <a:pt x="1" y="89"/>
                    </a:lnTo>
                    <a:lnTo>
                      <a:pt x="0" y="88"/>
                    </a:lnTo>
                    <a:lnTo>
                      <a:pt x="0" y="87"/>
                    </a:lnTo>
                    <a:lnTo>
                      <a:pt x="0" y="67"/>
                    </a:lnTo>
                    <a:lnTo>
                      <a:pt x="0" y="66"/>
                    </a:lnTo>
                    <a:lnTo>
                      <a:pt x="0" y="64"/>
                    </a:lnTo>
                    <a:lnTo>
                      <a:pt x="1" y="64"/>
                    </a:lnTo>
                    <a:lnTo>
                      <a:pt x="1" y="63"/>
                    </a:lnTo>
                    <a:lnTo>
                      <a:pt x="3" y="63"/>
                    </a:lnTo>
                    <a:lnTo>
                      <a:pt x="16" y="63"/>
                    </a:lnTo>
                    <a:lnTo>
                      <a:pt x="16" y="61"/>
                    </a:lnTo>
                    <a:lnTo>
                      <a:pt x="19" y="60"/>
                    </a:lnTo>
                    <a:lnTo>
                      <a:pt x="19" y="59"/>
                    </a:lnTo>
                    <a:lnTo>
                      <a:pt x="19" y="57"/>
                    </a:lnTo>
                    <a:lnTo>
                      <a:pt x="19" y="56"/>
                    </a:lnTo>
                    <a:lnTo>
                      <a:pt x="19" y="56"/>
                    </a:lnTo>
                    <a:lnTo>
                      <a:pt x="19" y="54"/>
                    </a:lnTo>
                    <a:lnTo>
                      <a:pt x="19" y="54"/>
                    </a:lnTo>
                    <a:lnTo>
                      <a:pt x="21" y="52"/>
                    </a:lnTo>
                    <a:lnTo>
                      <a:pt x="21" y="51"/>
                    </a:lnTo>
                    <a:lnTo>
                      <a:pt x="21" y="50"/>
                    </a:lnTo>
                    <a:lnTo>
                      <a:pt x="23" y="48"/>
                    </a:lnTo>
                    <a:lnTo>
                      <a:pt x="23" y="47"/>
                    </a:lnTo>
                    <a:lnTo>
                      <a:pt x="25" y="45"/>
                    </a:lnTo>
                    <a:lnTo>
                      <a:pt x="25" y="44"/>
                    </a:lnTo>
                    <a:lnTo>
                      <a:pt x="27" y="44"/>
                    </a:lnTo>
                    <a:lnTo>
                      <a:pt x="27" y="42"/>
                    </a:lnTo>
                    <a:lnTo>
                      <a:pt x="27" y="41"/>
                    </a:lnTo>
                    <a:lnTo>
                      <a:pt x="28" y="41"/>
                    </a:lnTo>
                    <a:lnTo>
                      <a:pt x="28" y="40"/>
                    </a:lnTo>
                    <a:lnTo>
                      <a:pt x="19" y="34"/>
                    </a:lnTo>
                    <a:lnTo>
                      <a:pt x="19" y="32"/>
                    </a:lnTo>
                    <a:lnTo>
                      <a:pt x="19" y="31"/>
                    </a:lnTo>
                    <a:lnTo>
                      <a:pt x="19" y="30"/>
                    </a:lnTo>
                    <a:lnTo>
                      <a:pt x="19" y="28"/>
                    </a:lnTo>
                    <a:lnTo>
                      <a:pt x="37" y="15"/>
                    </a:lnTo>
                    <a:lnTo>
                      <a:pt x="37" y="13"/>
                    </a:lnTo>
                    <a:lnTo>
                      <a:pt x="39" y="13"/>
                    </a:lnTo>
                    <a:lnTo>
                      <a:pt x="39" y="13"/>
                    </a:lnTo>
                    <a:lnTo>
                      <a:pt x="41" y="13"/>
                    </a:lnTo>
                    <a:lnTo>
                      <a:pt x="41" y="15"/>
                    </a:lnTo>
                    <a:lnTo>
                      <a:pt x="52" y="22"/>
                    </a:lnTo>
                    <a:lnTo>
                      <a:pt x="54" y="22"/>
                    </a:lnTo>
                    <a:lnTo>
                      <a:pt x="55" y="20"/>
                    </a:lnTo>
                    <a:lnTo>
                      <a:pt x="57" y="20"/>
                    </a:lnTo>
                    <a:lnTo>
                      <a:pt x="59" y="19"/>
                    </a:lnTo>
                    <a:lnTo>
                      <a:pt x="61" y="19"/>
                    </a:lnTo>
                    <a:lnTo>
                      <a:pt x="61" y="17"/>
                    </a:lnTo>
                    <a:lnTo>
                      <a:pt x="62" y="17"/>
                    </a:lnTo>
                    <a:lnTo>
                      <a:pt x="64" y="17"/>
                    </a:lnTo>
                    <a:lnTo>
                      <a:pt x="64" y="16"/>
                    </a:lnTo>
                    <a:lnTo>
                      <a:pt x="66" y="16"/>
                    </a:lnTo>
                    <a:lnTo>
                      <a:pt x="67" y="16"/>
                    </a:lnTo>
                    <a:lnTo>
                      <a:pt x="69" y="15"/>
                    </a:lnTo>
                    <a:lnTo>
                      <a:pt x="71" y="15"/>
                    </a:lnTo>
                    <a:lnTo>
                      <a:pt x="72" y="15"/>
                    </a:lnTo>
                    <a:lnTo>
                      <a:pt x="74" y="13"/>
                    </a:lnTo>
                    <a:lnTo>
                      <a:pt x="76" y="13"/>
                    </a:lnTo>
                    <a:lnTo>
                      <a:pt x="78" y="13"/>
                    </a:lnTo>
                    <a:lnTo>
                      <a:pt x="79" y="13"/>
                    </a:lnTo>
                    <a:lnTo>
                      <a:pt x="81" y="13"/>
                    </a:lnTo>
                    <a:lnTo>
                      <a:pt x="81" y="1"/>
                    </a:lnTo>
                    <a:lnTo>
                      <a:pt x="81" y="0"/>
                    </a:lnTo>
                    <a:lnTo>
                      <a:pt x="83" y="0"/>
                    </a:lnTo>
                    <a:lnTo>
                      <a:pt x="83" y="0"/>
                    </a:lnTo>
                    <a:lnTo>
                      <a:pt x="84" y="0"/>
                    </a:lnTo>
                    <a:lnTo>
                      <a:pt x="110" y="0"/>
                    </a:lnTo>
                    <a:lnTo>
                      <a:pt x="112" y="0"/>
                    </a:lnTo>
                    <a:lnTo>
                      <a:pt x="114" y="0"/>
                    </a:lnTo>
                    <a:lnTo>
                      <a:pt x="114" y="0"/>
                    </a:lnTo>
                    <a:lnTo>
                      <a:pt x="114" y="0"/>
                    </a:lnTo>
                    <a:lnTo>
                      <a:pt x="114" y="1"/>
                    </a:lnTo>
                    <a:lnTo>
                      <a:pt x="114" y="13"/>
                    </a:lnTo>
                    <a:lnTo>
                      <a:pt x="114" y="13"/>
                    </a:lnTo>
                    <a:lnTo>
                      <a:pt x="117" y="13"/>
                    </a:lnTo>
                    <a:lnTo>
                      <a:pt x="118" y="13"/>
                    </a:lnTo>
                    <a:lnTo>
                      <a:pt x="120" y="13"/>
                    </a:lnTo>
                    <a:lnTo>
                      <a:pt x="121" y="13"/>
                    </a:lnTo>
                    <a:lnTo>
                      <a:pt x="121" y="15"/>
                    </a:lnTo>
                    <a:lnTo>
                      <a:pt x="123" y="15"/>
                    </a:lnTo>
                    <a:lnTo>
                      <a:pt x="125" y="15"/>
                    </a:lnTo>
                    <a:lnTo>
                      <a:pt x="127" y="15"/>
                    </a:lnTo>
                    <a:lnTo>
                      <a:pt x="127" y="16"/>
                    </a:lnTo>
                    <a:lnTo>
                      <a:pt x="129" y="16"/>
                    </a:lnTo>
                    <a:lnTo>
                      <a:pt x="130" y="16"/>
                    </a:lnTo>
                    <a:lnTo>
                      <a:pt x="132" y="17"/>
                    </a:lnTo>
                    <a:lnTo>
                      <a:pt x="134" y="17"/>
                    </a:lnTo>
                    <a:lnTo>
                      <a:pt x="135" y="17"/>
                    </a:lnTo>
                    <a:lnTo>
                      <a:pt x="135" y="19"/>
                    </a:lnTo>
                    <a:lnTo>
                      <a:pt x="137" y="19"/>
                    </a:lnTo>
                    <a:lnTo>
                      <a:pt x="138" y="20"/>
                    </a:lnTo>
                    <a:lnTo>
                      <a:pt x="140" y="20"/>
                    </a:lnTo>
                    <a:lnTo>
                      <a:pt x="142" y="22"/>
                    </a:lnTo>
                    <a:lnTo>
                      <a:pt x="144" y="22"/>
                    </a:lnTo>
                    <a:lnTo>
                      <a:pt x="152" y="15"/>
                    </a:lnTo>
                    <a:lnTo>
                      <a:pt x="152" y="13"/>
                    </a:lnTo>
                    <a:lnTo>
                      <a:pt x="154" y="13"/>
                    </a:lnTo>
                    <a:lnTo>
                      <a:pt x="156" y="13"/>
                    </a:lnTo>
                    <a:lnTo>
                      <a:pt x="158" y="13"/>
                    </a:lnTo>
                    <a:lnTo>
                      <a:pt x="158" y="15"/>
                    </a:lnTo>
                    <a:lnTo>
                      <a:pt x="159" y="15"/>
                    </a:lnTo>
                    <a:lnTo>
                      <a:pt x="176" y="28"/>
                    </a:lnTo>
                    <a:lnTo>
                      <a:pt x="176" y="30"/>
                    </a:lnTo>
                    <a:lnTo>
                      <a:pt x="178" y="30"/>
                    </a:lnTo>
                    <a:lnTo>
                      <a:pt x="178" y="31"/>
                    </a:lnTo>
                    <a:lnTo>
                      <a:pt x="178" y="32"/>
                    </a:lnTo>
                    <a:lnTo>
                      <a:pt x="176" y="34"/>
                    </a:lnTo>
                    <a:lnTo>
                      <a:pt x="167" y="40"/>
                    </a:lnTo>
                    <a:lnTo>
                      <a:pt x="167" y="41"/>
                    </a:lnTo>
                    <a:lnTo>
                      <a:pt x="169" y="42"/>
                    </a:lnTo>
                    <a:lnTo>
                      <a:pt x="169" y="44"/>
                    </a:lnTo>
                    <a:lnTo>
                      <a:pt x="171" y="45"/>
                    </a:lnTo>
                    <a:lnTo>
                      <a:pt x="171" y="47"/>
                    </a:lnTo>
                    <a:lnTo>
                      <a:pt x="173" y="48"/>
                    </a:lnTo>
                    <a:lnTo>
                      <a:pt x="173" y="50"/>
                    </a:lnTo>
                    <a:lnTo>
                      <a:pt x="175" y="51"/>
                    </a:lnTo>
                    <a:lnTo>
                      <a:pt x="175" y="52"/>
                    </a:lnTo>
                    <a:lnTo>
                      <a:pt x="175" y="54"/>
                    </a:lnTo>
                    <a:lnTo>
                      <a:pt x="176" y="54"/>
                    </a:lnTo>
                    <a:lnTo>
                      <a:pt x="176" y="56"/>
                    </a:lnTo>
                    <a:lnTo>
                      <a:pt x="176" y="57"/>
                    </a:lnTo>
                    <a:lnTo>
                      <a:pt x="178" y="57"/>
                    </a:lnTo>
                    <a:lnTo>
                      <a:pt x="178" y="59"/>
                    </a:lnTo>
                    <a:lnTo>
                      <a:pt x="178" y="60"/>
                    </a:lnTo>
                    <a:lnTo>
                      <a:pt x="178" y="61"/>
                    </a:lnTo>
                    <a:lnTo>
                      <a:pt x="178" y="63"/>
                    </a:lnTo>
                    <a:lnTo>
                      <a:pt x="193" y="63"/>
                    </a:lnTo>
                    <a:lnTo>
                      <a:pt x="195" y="63"/>
                    </a:lnTo>
                    <a:lnTo>
                      <a:pt x="195" y="64"/>
                    </a:lnTo>
                    <a:lnTo>
                      <a:pt x="197" y="64"/>
                    </a:lnTo>
                    <a:lnTo>
                      <a:pt x="197" y="66"/>
                    </a:lnTo>
                    <a:lnTo>
                      <a:pt x="197" y="67"/>
                    </a:lnTo>
                    <a:lnTo>
                      <a:pt x="197" y="87"/>
                    </a:lnTo>
                    <a:lnTo>
                      <a:pt x="197" y="88"/>
                    </a:lnTo>
                    <a:lnTo>
                      <a:pt x="195" y="88"/>
                    </a:lnTo>
                    <a:lnTo>
                      <a:pt x="195" y="89"/>
                    </a:lnTo>
                    <a:lnTo>
                      <a:pt x="193" y="89"/>
                    </a:lnTo>
                    <a:lnTo>
                      <a:pt x="178" y="89"/>
                    </a:lnTo>
                    <a:lnTo>
                      <a:pt x="178" y="91"/>
                    </a:lnTo>
                    <a:lnTo>
                      <a:pt x="178" y="92"/>
                    </a:lnTo>
                    <a:lnTo>
                      <a:pt x="178" y="93"/>
                    </a:lnTo>
                    <a:lnTo>
                      <a:pt x="176" y="95"/>
                    </a:lnTo>
                    <a:lnTo>
                      <a:pt x="176" y="96"/>
                    </a:lnTo>
                    <a:lnTo>
                      <a:pt x="176" y="98"/>
                    </a:lnTo>
                    <a:lnTo>
                      <a:pt x="176" y="99"/>
                    </a:lnTo>
                    <a:lnTo>
                      <a:pt x="175" y="99"/>
                    </a:lnTo>
                    <a:lnTo>
                      <a:pt x="175" y="100"/>
                    </a:lnTo>
                    <a:lnTo>
                      <a:pt x="175" y="102"/>
                    </a:lnTo>
                    <a:lnTo>
                      <a:pt x="173" y="102"/>
                    </a:lnTo>
                    <a:lnTo>
                      <a:pt x="173" y="104"/>
                    </a:lnTo>
                    <a:lnTo>
                      <a:pt x="171" y="105"/>
                    </a:lnTo>
                    <a:lnTo>
                      <a:pt x="171" y="107"/>
                    </a:lnTo>
                    <a:lnTo>
                      <a:pt x="169" y="108"/>
                    </a:lnTo>
                    <a:lnTo>
                      <a:pt x="169" y="109"/>
                    </a:lnTo>
                    <a:lnTo>
                      <a:pt x="167" y="109"/>
                    </a:lnTo>
                    <a:lnTo>
                      <a:pt x="167" y="111"/>
                    </a:lnTo>
                    <a:lnTo>
                      <a:pt x="167" y="112"/>
                    </a:lnTo>
                    <a:lnTo>
                      <a:pt x="176" y="120"/>
                    </a:lnTo>
                    <a:lnTo>
                      <a:pt x="178" y="120"/>
                    </a:lnTo>
                    <a:lnTo>
                      <a:pt x="178" y="121"/>
                    </a:lnTo>
                    <a:lnTo>
                      <a:pt x="178" y="122"/>
                    </a:lnTo>
                    <a:lnTo>
                      <a:pt x="178" y="124"/>
                    </a:lnTo>
                    <a:lnTo>
                      <a:pt x="176" y="124"/>
                    </a:lnTo>
                    <a:lnTo>
                      <a:pt x="158" y="139"/>
                    </a:lnTo>
                    <a:lnTo>
                      <a:pt x="156" y="139"/>
                    </a:lnTo>
                    <a:lnTo>
                      <a:pt x="154" y="139"/>
                    </a:lnTo>
                    <a:lnTo>
                      <a:pt x="152" y="139"/>
                    </a:lnTo>
                    <a:lnTo>
                      <a:pt x="142" y="130"/>
                    </a:lnTo>
                    <a:lnTo>
                      <a:pt x="140" y="132"/>
                    </a:lnTo>
                    <a:lnTo>
                      <a:pt x="138" y="132"/>
                    </a:lnTo>
                    <a:lnTo>
                      <a:pt x="137" y="133"/>
                    </a:lnTo>
                    <a:lnTo>
                      <a:pt x="135" y="133"/>
                    </a:lnTo>
                    <a:lnTo>
                      <a:pt x="135" y="134"/>
                    </a:lnTo>
                    <a:lnTo>
                      <a:pt x="134" y="134"/>
                    </a:lnTo>
                    <a:lnTo>
                      <a:pt x="132" y="134"/>
                    </a:lnTo>
                    <a:lnTo>
                      <a:pt x="130" y="136"/>
                    </a:lnTo>
                    <a:lnTo>
                      <a:pt x="129" y="136"/>
                    </a:lnTo>
                    <a:lnTo>
                      <a:pt x="127" y="137"/>
                    </a:lnTo>
                    <a:lnTo>
                      <a:pt x="125" y="137"/>
                    </a:lnTo>
                    <a:lnTo>
                      <a:pt x="123" y="137"/>
                    </a:lnTo>
                    <a:lnTo>
                      <a:pt x="121" y="139"/>
                    </a:lnTo>
                    <a:lnTo>
                      <a:pt x="120" y="139"/>
                    </a:lnTo>
                    <a:lnTo>
                      <a:pt x="118" y="139"/>
                    </a:lnTo>
                    <a:lnTo>
                      <a:pt x="117" y="139"/>
                    </a:lnTo>
                    <a:lnTo>
                      <a:pt x="114" y="140"/>
                    </a:lnTo>
                    <a:lnTo>
                      <a:pt x="114" y="151"/>
                    </a:lnTo>
                    <a:lnTo>
                      <a:pt x="114" y="152"/>
                    </a:lnTo>
                    <a:lnTo>
                      <a:pt x="114" y="152"/>
                    </a:lnTo>
                    <a:lnTo>
                      <a:pt x="114" y="153"/>
                    </a:lnTo>
                    <a:lnTo>
                      <a:pt x="112" y="153"/>
                    </a:lnTo>
                    <a:lnTo>
                      <a:pt x="110" y="153"/>
                    </a:lnTo>
                    <a:lnTo>
                      <a:pt x="102" y="80"/>
                    </a:lnTo>
                    <a:lnTo>
                      <a:pt x="100" y="81"/>
                    </a:lnTo>
                    <a:lnTo>
                      <a:pt x="98" y="81"/>
                    </a:lnTo>
                    <a:lnTo>
                      <a:pt x="96" y="81"/>
                    </a:lnTo>
                    <a:lnTo>
                      <a:pt x="94" y="81"/>
                    </a:lnTo>
                    <a:lnTo>
                      <a:pt x="93" y="81"/>
                    </a:lnTo>
                    <a:lnTo>
                      <a:pt x="93" y="80"/>
                    </a:lnTo>
                    <a:lnTo>
                      <a:pt x="91" y="80"/>
                    </a:lnTo>
                    <a:lnTo>
                      <a:pt x="91" y="78"/>
                    </a:lnTo>
                    <a:lnTo>
                      <a:pt x="89" y="78"/>
                    </a:lnTo>
                    <a:lnTo>
                      <a:pt x="89" y="77"/>
                    </a:lnTo>
                    <a:lnTo>
                      <a:pt x="89" y="76"/>
                    </a:lnTo>
                    <a:lnTo>
                      <a:pt x="89" y="75"/>
                    </a:lnTo>
                    <a:lnTo>
                      <a:pt x="89" y="74"/>
                    </a:lnTo>
                    <a:lnTo>
                      <a:pt x="89" y="72"/>
                    </a:lnTo>
                    <a:lnTo>
                      <a:pt x="91" y="72"/>
                    </a:lnTo>
                    <a:lnTo>
                      <a:pt x="91" y="71"/>
                    </a:lnTo>
                    <a:lnTo>
                      <a:pt x="93" y="71"/>
                    </a:lnTo>
                    <a:lnTo>
                      <a:pt x="94" y="71"/>
                    </a:lnTo>
                    <a:lnTo>
                      <a:pt x="94" y="69"/>
                    </a:lnTo>
                    <a:lnTo>
                      <a:pt x="96" y="69"/>
                    </a:lnTo>
                    <a:lnTo>
                      <a:pt x="98" y="69"/>
                    </a:lnTo>
                    <a:lnTo>
                      <a:pt x="100" y="69"/>
                    </a:lnTo>
                    <a:lnTo>
                      <a:pt x="100" y="71"/>
                    </a:lnTo>
                    <a:lnTo>
                      <a:pt x="102" y="71"/>
                    </a:lnTo>
                    <a:lnTo>
                      <a:pt x="102" y="72"/>
                    </a:lnTo>
                    <a:lnTo>
                      <a:pt x="103" y="72"/>
                    </a:lnTo>
                    <a:lnTo>
                      <a:pt x="103" y="74"/>
                    </a:lnTo>
                    <a:lnTo>
                      <a:pt x="103" y="75"/>
                    </a:lnTo>
                    <a:lnTo>
                      <a:pt x="105" y="75"/>
                    </a:lnTo>
                    <a:lnTo>
                      <a:pt x="105" y="76"/>
                    </a:lnTo>
                    <a:lnTo>
                      <a:pt x="103" y="77"/>
                    </a:lnTo>
                    <a:lnTo>
                      <a:pt x="103" y="78"/>
                    </a:lnTo>
                    <a:lnTo>
                      <a:pt x="103" y="80"/>
                    </a:lnTo>
                    <a:lnTo>
                      <a:pt x="102" y="80"/>
                    </a:lnTo>
                    <a:lnTo>
                      <a:pt x="110" y="153"/>
                    </a:lnTo>
                  </a:path>
                </a:pathLst>
              </a:custGeom>
              <a:solidFill>
                <a:srgbClr val="00FF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59" name="Freeform 308"/>
              <p:cNvSpPr>
                <a:spLocks/>
              </p:cNvSpPr>
              <p:nvPr/>
            </p:nvSpPr>
            <p:spPr bwMode="auto">
              <a:xfrm>
                <a:off x="1979" y="1159"/>
                <a:ext cx="26" cy="19"/>
              </a:xfrm>
              <a:custGeom>
                <a:avLst/>
                <a:gdLst/>
                <a:ahLst/>
                <a:cxnLst>
                  <a:cxn ang="0">
                    <a:pos x="0" y="18"/>
                  </a:cxn>
                  <a:cxn ang="0">
                    <a:pos x="25" y="18"/>
                  </a:cxn>
                  <a:cxn ang="0">
                    <a:pos x="25" y="0"/>
                  </a:cxn>
                  <a:cxn ang="0">
                    <a:pos x="0" y="0"/>
                  </a:cxn>
                  <a:cxn ang="0">
                    <a:pos x="0" y="18"/>
                  </a:cxn>
                </a:cxnLst>
                <a:rect l="0" t="0" r="r" b="b"/>
                <a:pathLst>
                  <a:path w="26" h="19">
                    <a:moveTo>
                      <a:pt x="0" y="18"/>
                    </a:moveTo>
                    <a:lnTo>
                      <a:pt x="25" y="18"/>
                    </a:lnTo>
                    <a:lnTo>
                      <a:pt x="25" y="0"/>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60" name="Freeform 309"/>
              <p:cNvSpPr>
                <a:spLocks/>
              </p:cNvSpPr>
              <p:nvPr/>
            </p:nvSpPr>
            <p:spPr bwMode="auto">
              <a:xfrm>
                <a:off x="1970" y="1159"/>
                <a:ext cx="19" cy="19"/>
              </a:xfrm>
              <a:custGeom>
                <a:avLst/>
                <a:gdLst/>
                <a:ahLst/>
                <a:cxnLst>
                  <a:cxn ang="0">
                    <a:pos x="0" y="3"/>
                  </a:cxn>
                  <a:cxn ang="0">
                    <a:pos x="0" y="6"/>
                  </a:cxn>
                  <a:cxn ang="0">
                    <a:pos x="0" y="8"/>
                  </a:cxn>
                  <a:cxn ang="0">
                    <a:pos x="0" y="12"/>
                  </a:cxn>
                  <a:cxn ang="0">
                    <a:pos x="3" y="12"/>
                  </a:cxn>
                  <a:cxn ang="0">
                    <a:pos x="3" y="14"/>
                  </a:cxn>
                  <a:cxn ang="0">
                    <a:pos x="6" y="14"/>
                  </a:cxn>
                  <a:cxn ang="0">
                    <a:pos x="6" y="18"/>
                  </a:cxn>
                  <a:cxn ang="0">
                    <a:pos x="9" y="18"/>
                  </a:cxn>
                  <a:cxn ang="0">
                    <a:pos x="12" y="18"/>
                  </a:cxn>
                  <a:cxn ang="0">
                    <a:pos x="14" y="18"/>
                  </a:cxn>
                  <a:cxn ang="0">
                    <a:pos x="14" y="0"/>
                  </a:cxn>
                  <a:cxn ang="0">
                    <a:pos x="18" y="0"/>
                  </a:cxn>
                  <a:cxn ang="0">
                    <a:pos x="18" y="3"/>
                  </a:cxn>
                  <a:cxn ang="0">
                    <a:pos x="0" y="3"/>
                  </a:cxn>
                </a:cxnLst>
                <a:rect l="0" t="0" r="r" b="b"/>
                <a:pathLst>
                  <a:path w="19" h="19">
                    <a:moveTo>
                      <a:pt x="0" y="3"/>
                    </a:moveTo>
                    <a:lnTo>
                      <a:pt x="0" y="6"/>
                    </a:lnTo>
                    <a:lnTo>
                      <a:pt x="0" y="8"/>
                    </a:lnTo>
                    <a:lnTo>
                      <a:pt x="0" y="12"/>
                    </a:lnTo>
                    <a:lnTo>
                      <a:pt x="3" y="12"/>
                    </a:lnTo>
                    <a:lnTo>
                      <a:pt x="3" y="14"/>
                    </a:lnTo>
                    <a:lnTo>
                      <a:pt x="6" y="14"/>
                    </a:lnTo>
                    <a:lnTo>
                      <a:pt x="6" y="18"/>
                    </a:lnTo>
                    <a:lnTo>
                      <a:pt x="9" y="18"/>
                    </a:lnTo>
                    <a:lnTo>
                      <a:pt x="12" y="18"/>
                    </a:lnTo>
                    <a:lnTo>
                      <a:pt x="14" y="18"/>
                    </a:lnTo>
                    <a:lnTo>
                      <a:pt x="14" y="0"/>
                    </a:lnTo>
                    <a:lnTo>
                      <a:pt x="18" y="0"/>
                    </a:lnTo>
                    <a:lnTo>
                      <a:pt x="18" y="3"/>
                    </a:lnTo>
                    <a:lnTo>
                      <a:pt x="0"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61" name="Freeform 310"/>
              <p:cNvSpPr>
                <a:spLocks/>
              </p:cNvSpPr>
              <p:nvPr/>
            </p:nvSpPr>
            <p:spPr bwMode="auto">
              <a:xfrm>
                <a:off x="1970" y="1146"/>
                <a:ext cx="19" cy="19"/>
              </a:xfrm>
              <a:custGeom>
                <a:avLst/>
                <a:gdLst/>
                <a:ahLst/>
                <a:cxnLst>
                  <a:cxn ang="0">
                    <a:pos x="6" y="9"/>
                  </a:cxn>
                  <a:cxn ang="0">
                    <a:pos x="0" y="4"/>
                  </a:cxn>
                  <a:cxn ang="0">
                    <a:pos x="0" y="18"/>
                  </a:cxn>
                  <a:cxn ang="0">
                    <a:pos x="18" y="18"/>
                  </a:cxn>
                  <a:cxn ang="0">
                    <a:pos x="18" y="4"/>
                  </a:cxn>
                  <a:cxn ang="0">
                    <a:pos x="9" y="0"/>
                  </a:cxn>
                  <a:cxn ang="0">
                    <a:pos x="18" y="4"/>
                  </a:cxn>
                  <a:cxn ang="0">
                    <a:pos x="18" y="0"/>
                  </a:cxn>
                  <a:cxn ang="0">
                    <a:pos x="9" y="0"/>
                  </a:cxn>
                  <a:cxn ang="0">
                    <a:pos x="6" y="9"/>
                  </a:cxn>
                </a:cxnLst>
                <a:rect l="0" t="0" r="r" b="b"/>
                <a:pathLst>
                  <a:path w="19" h="19">
                    <a:moveTo>
                      <a:pt x="6" y="9"/>
                    </a:moveTo>
                    <a:lnTo>
                      <a:pt x="0" y="4"/>
                    </a:lnTo>
                    <a:lnTo>
                      <a:pt x="0" y="18"/>
                    </a:lnTo>
                    <a:lnTo>
                      <a:pt x="18" y="18"/>
                    </a:lnTo>
                    <a:lnTo>
                      <a:pt x="18" y="4"/>
                    </a:lnTo>
                    <a:lnTo>
                      <a:pt x="9" y="0"/>
                    </a:lnTo>
                    <a:lnTo>
                      <a:pt x="18" y="4"/>
                    </a:lnTo>
                    <a:lnTo>
                      <a:pt x="18" y="0"/>
                    </a:lnTo>
                    <a:lnTo>
                      <a:pt x="9" y="0"/>
                    </a:lnTo>
                    <a:lnTo>
                      <a:pt x="6"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62" name="Freeform 311"/>
              <p:cNvSpPr>
                <a:spLocks/>
              </p:cNvSpPr>
              <p:nvPr/>
            </p:nvSpPr>
            <p:spPr bwMode="auto">
              <a:xfrm>
                <a:off x="1943" y="1136"/>
                <a:ext cx="32" cy="19"/>
              </a:xfrm>
              <a:custGeom>
                <a:avLst/>
                <a:gdLst/>
                <a:ahLst/>
                <a:cxnLst>
                  <a:cxn ang="0">
                    <a:pos x="5" y="8"/>
                  </a:cxn>
                  <a:cxn ang="0">
                    <a:pos x="0" y="8"/>
                  </a:cxn>
                  <a:cxn ang="0">
                    <a:pos x="1" y="8"/>
                  </a:cxn>
                  <a:cxn ang="0">
                    <a:pos x="2" y="10"/>
                  </a:cxn>
                  <a:cxn ang="0">
                    <a:pos x="4" y="10"/>
                  </a:cxn>
                  <a:cxn ang="0">
                    <a:pos x="5" y="11"/>
                  </a:cxn>
                  <a:cxn ang="0">
                    <a:pos x="7" y="11"/>
                  </a:cxn>
                  <a:cxn ang="0">
                    <a:pos x="9" y="13"/>
                  </a:cxn>
                  <a:cxn ang="0">
                    <a:pos x="11" y="13"/>
                  </a:cxn>
                  <a:cxn ang="0">
                    <a:pos x="13" y="14"/>
                  </a:cxn>
                  <a:cxn ang="0">
                    <a:pos x="13" y="14"/>
                  </a:cxn>
                  <a:cxn ang="0">
                    <a:pos x="15" y="14"/>
                  </a:cxn>
                  <a:cxn ang="0">
                    <a:pos x="15" y="16"/>
                  </a:cxn>
                  <a:cxn ang="0">
                    <a:pos x="17" y="16"/>
                  </a:cxn>
                  <a:cxn ang="0">
                    <a:pos x="19" y="16"/>
                  </a:cxn>
                  <a:cxn ang="0">
                    <a:pos x="21" y="17"/>
                  </a:cxn>
                  <a:cxn ang="0">
                    <a:pos x="21" y="17"/>
                  </a:cxn>
                  <a:cxn ang="0">
                    <a:pos x="24" y="17"/>
                  </a:cxn>
                  <a:cxn ang="0">
                    <a:pos x="25" y="17"/>
                  </a:cxn>
                  <a:cxn ang="0">
                    <a:pos x="27" y="18"/>
                  </a:cxn>
                  <a:cxn ang="0">
                    <a:pos x="29" y="18"/>
                  </a:cxn>
                  <a:cxn ang="0">
                    <a:pos x="31" y="10"/>
                  </a:cxn>
                  <a:cxn ang="0">
                    <a:pos x="29" y="8"/>
                  </a:cxn>
                  <a:cxn ang="0">
                    <a:pos x="27" y="8"/>
                  </a:cxn>
                  <a:cxn ang="0">
                    <a:pos x="25" y="8"/>
                  </a:cxn>
                  <a:cxn ang="0">
                    <a:pos x="24" y="8"/>
                  </a:cxn>
                  <a:cxn ang="0">
                    <a:pos x="24" y="8"/>
                  </a:cxn>
                  <a:cxn ang="0">
                    <a:pos x="21" y="8"/>
                  </a:cxn>
                  <a:cxn ang="0">
                    <a:pos x="21" y="8"/>
                  </a:cxn>
                  <a:cxn ang="0">
                    <a:pos x="19" y="8"/>
                  </a:cxn>
                  <a:cxn ang="0">
                    <a:pos x="19" y="6"/>
                  </a:cxn>
                  <a:cxn ang="0">
                    <a:pos x="17" y="6"/>
                  </a:cxn>
                  <a:cxn ang="0">
                    <a:pos x="15" y="6"/>
                  </a:cxn>
                  <a:cxn ang="0">
                    <a:pos x="13" y="4"/>
                  </a:cxn>
                  <a:cxn ang="0">
                    <a:pos x="13" y="4"/>
                  </a:cxn>
                  <a:cxn ang="0">
                    <a:pos x="13" y="4"/>
                  </a:cxn>
                  <a:cxn ang="0">
                    <a:pos x="11" y="4"/>
                  </a:cxn>
                  <a:cxn ang="0">
                    <a:pos x="9" y="4"/>
                  </a:cxn>
                  <a:cxn ang="0">
                    <a:pos x="9" y="2"/>
                  </a:cxn>
                  <a:cxn ang="0">
                    <a:pos x="7" y="2"/>
                  </a:cxn>
                  <a:cxn ang="0">
                    <a:pos x="5" y="2"/>
                  </a:cxn>
                  <a:cxn ang="0">
                    <a:pos x="5" y="1"/>
                  </a:cxn>
                  <a:cxn ang="0">
                    <a:pos x="0" y="2"/>
                  </a:cxn>
                  <a:cxn ang="0">
                    <a:pos x="5" y="1"/>
                  </a:cxn>
                  <a:cxn ang="0">
                    <a:pos x="2" y="0"/>
                  </a:cxn>
                  <a:cxn ang="0">
                    <a:pos x="0" y="2"/>
                  </a:cxn>
                  <a:cxn ang="0">
                    <a:pos x="5" y="8"/>
                  </a:cxn>
                </a:cxnLst>
                <a:rect l="0" t="0" r="r" b="b"/>
                <a:pathLst>
                  <a:path w="32" h="19">
                    <a:moveTo>
                      <a:pt x="5" y="8"/>
                    </a:moveTo>
                    <a:lnTo>
                      <a:pt x="0" y="8"/>
                    </a:lnTo>
                    <a:lnTo>
                      <a:pt x="1" y="8"/>
                    </a:lnTo>
                    <a:lnTo>
                      <a:pt x="2" y="10"/>
                    </a:lnTo>
                    <a:lnTo>
                      <a:pt x="4" y="10"/>
                    </a:lnTo>
                    <a:lnTo>
                      <a:pt x="5" y="11"/>
                    </a:lnTo>
                    <a:lnTo>
                      <a:pt x="7" y="11"/>
                    </a:lnTo>
                    <a:lnTo>
                      <a:pt x="9" y="13"/>
                    </a:lnTo>
                    <a:lnTo>
                      <a:pt x="11" y="13"/>
                    </a:lnTo>
                    <a:lnTo>
                      <a:pt x="13" y="14"/>
                    </a:lnTo>
                    <a:lnTo>
                      <a:pt x="13" y="14"/>
                    </a:lnTo>
                    <a:lnTo>
                      <a:pt x="15" y="14"/>
                    </a:lnTo>
                    <a:lnTo>
                      <a:pt x="15" y="16"/>
                    </a:lnTo>
                    <a:lnTo>
                      <a:pt x="17" y="16"/>
                    </a:lnTo>
                    <a:lnTo>
                      <a:pt x="19" y="16"/>
                    </a:lnTo>
                    <a:lnTo>
                      <a:pt x="21" y="17"/>
                    </a:lnTo>
                    <a:lnTo>
                      <a:pt x="21" y="17"/>
                    </a:lnTo>
                    <a:lnTo>
                      <a:pt x="24" y="17"/>
                    </a:lnTo>
                    <a:lnTo>
                      <a:pt x="25" y="17"/>
                    </a:lnTo>
                    <a:lnTo>
                      <a:pt x="27" y="18"/>
                    </a:lnTo>
                    <a:lnTo>
                      <a:pt x="29" y="18"/>
                    </a:lnTo>
                    <a:lnTo>
                      <a:pt x="31" y="10"/>
                    </a:lnTo>
                    <a:lnTo>
                      <a:pt x="29" y="8"/>
                    </a:lnTo>
                    <a:lnTo>
                      <a:pt x="27" y="8"/>
                    </a:lnTo>
                    <a:lnTo>
                      <a:pt x="25" y="8"/>
                    </a:lnTo>
                    <a:lnTo>
                      <a:pt x="24" y="8"/>
                    </a:lnTo>
                    <a:lnTo>
                      <a:pt x="24" y="8"/>
                    </a:lnTo>
                    <a:lnTo>
                      <a:pt x="21" y="8"/>
                    </a:lnTo>
                    <a:lnTo>
                      <a:pt x="21" y="8"/>
                    </a:lnTo>
                    <a:lnTo>
                      <a:pt x="19" y="8"/>
                    </a:lnTo>
                    <a:lnTo>
                      <a:pt x="19" y="6"/>
                    </a:lnTo>
                    <a:lnTo>
                      <a:pt x="17" y="6"/>
                    </a:lnTo>
                    <a:lnTo>
                      <a:pt x="15" y="6"/>
                    </a:lnTo>
                    <a:lnTo>
                      <a:pt x="13" y="4"/>
                    </a:lnTo>
                    <a:lnTo>
                      <a:pt x="13" y="4"/>
                    </a:lnTo>
                    <a:lnTo>
                      <a:pt x="13" y="4"/>
                    </a:lnTo>
                    <a:lnTo>
                      <a:pt x="11" y="4"/>
                    </a:lnTo>
                    <a:lnTo>
                      <a:pt x="9" y="4"/>
                    </a:lnTo>
                    <a:lnTo>
                      <a:pt x="9" y="2"/>
                    </a:lnTo>
                    <a:lnTo>
                      <a:pt x="7" y="2"/>
                    </a:lnTo>
                    <a:lnTo>
                      <a:pt x="5" y="2"/>
                    </a:lnTo>
                    <a:lnTo>
                      <a:pt x="5" y="1"/>
                    </a:lnTo>
                    <a:lnTo>
                      <a:pt x="0" y="2"/>
                    </a:lnTo>
                    <a:lnTo>
                      <a:pt x="5" y="1"/>
                    </a:lnTo>
                    <a:lnTo>
                      <a:pt x="2" y="0"/>
                    </a:lnTo>
                    <a:lnTo>
                      <a:pt x="0" y="2"/>
                    </a:lnTo>
                    <a:lnTo>
                      <a:pt x="5"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63" name="Freeform 312"/>
              <p:cNvSpPr>
                <a:spLocks/>
              </p:cNvSpPr>
              <p:nvPr/>
            </p:nvSpPr>
            <p:spPr bwMode="auto">
              <a:xfrm>
                <a:off x="1931" y="1138"/>
                <a:ext cx="21" cy="19"/>
              </a:xfrm>
              <a:custGeom>
                <a:avLst/>
                <a:gdLst/>
                <a:ahLst/>
                <a:cxnLst>
                  <a:cxn ang="0">
                    <a:pos x="9" y="18"/>
                  </a:cxn>
                  <a:cxn ang="0">
                    <a:pos x="20" y="6"/>
                  </a:cxn>
                  <a:cxn ang="0">
                    <a:pos x="12" y="0"/>
                  </a:cxn>
                  <a:cxn ang="0">
                    <a:pos x="0" y="8"/>
                  </a:cxn>
                  <a:cxn ang="0">
                    <a:pos x="9" y="18"/>
                  </a:cxn>
                </a:cxnLst>
                <a:rect l="0" t="0" r="r" b="b"/>
                <a:pathLst>
                  <a:path w="21" h="19">
                    <a:moveTo>
                      <a:pt x="9" y="18"/>
                    </a:moveTo>
                    <a:lnTo>
                      <a:pt x="20" y="6"/>
                    </a:lnTo>
                    <a:lnTo>
                      <a:pt x="12" y="0"/>
                    </a:lnTo>
                    <a:lnTo>
                      <a:pt x="0" y="8"/>
                    </a:lnTo>
                    <a:lnTo>
                      <a:pt x="9"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64" name="Freeform 313"/>
              <p:cNvSpPr>
                <a:spLocks/>
              </p:cNvSpPr>
              <p:nvPr/>
            </p:nvSpPr>
            <p:spPr bwMode="auto">
              <a:xfrm>
                <a:off x="1928" y="1145"/>
                <a:ext cx="19" cy="19"/>
              </a:xfrm>
              <a:custGeom>
                <a:avLst/>
                <a:gdLst/>
                <a:ahLst/>
                <a:cxnLst>
                  <a:cxn ang="0">
                    <a:pos x="0" y="16"/>
                  </a:cxn>
                  <a:cxn ang="0">
                    <a:pos x="1" y="18"/>
                  </a:cxn>
                  <a:cxn ang="0">
                    <a:pos x="4" y="18"/>
                  </a:cxn>
                  <a:cxn ang="0">
                    <a:pos x="6" y="18"/>
                  </a:cxn>
                  <a:cxn ang="0">
                    <a:pos x="8" y="18"/>
                  </a:cxn>
                  <a:cxn ang="0">
                    <a:pos x="10" y="18"/>
                  </a:cxn>
                  <a:cxn ang="0">
                    <a:pos x="13" y="18"/>
                  </a:cxn>
                  <a:cxn ang="0">
                    <a:pos x="16" y="18"/>
                  </a:cxn>
                  <a:cxn ang="0">
                    <a:pos x="16" y="16"/>
                  </a:cxn>
                  <a:cxn ang="0">
                    <a:pos x="18" y="16"/>
                  </a:cxn>
                  <a:cxn ang="0">
                    <a:pos x="6" y="0"/>
                  </a:cxn>
                  <a:cxn ang="0">
                    <a:pos x="8" y="0"/>
                  </a:cxn>
                  <a:cxn ang="0">
                    <a:pos x="0" y="16"/>
                  </a:cxn>
                </a:cxnLst>
                <a:rect l="0" t="0" r="r" b="b"/>
                <a:pathLst>
                  <a:path w="19" h="19">
                    <a:moveTo>
                      <a:pt x="0" y="16"/>
                    </a:moveTo>
                    <a:lnTo>
                      <a:pt x="1" y="18"/>
                    </a:lnTo>
                    <a:lnTo>
                      <a:pt x="4" y="18"/>
                    </a:lnTo>
                    <a:lnTo>
                      <a:pt x="6" y="18"/>
                    </a:lnTo>
                    <a:lnTo>
                      <a:pt x="8" y="18"/>
                    </a:lnTo>
                    <a:lnTo>
                      <a:pt x="10" y="18"/>
                    </a:lnTo>
                    <a:lnTo>
                      <a:pt x="13" y="18"/>
                    </a:lnTo>
                    <a:lnTo>
                      <a:pt x="16" y="18"/>
                    </a:lnTo>
                    <a:lnTo>
                      <a:pt x="16" y="16"/>
                    </a:lnTo>
                    <a:lnTo>
                      <a:pt x="18" y="16"/>
                    </a:lnTo>
                    <a:lnTo>
                      <a:pt x="6" y="0"/>
                    </a:lnTo>
                    <a:lnTo>
                      <a:pt x="8" y="0"/>
                    </a:lnTo>
                    <a:lnTo>
                      <a:pt x="0"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65" name="Freeform 314"/>
              <p:cNvSpPr>
                <a:spLocks/>
              </p:cNvSpPr>
              <p:nvPr/>
            </p:nvSpPr>
            <p:spPr bwMode="auto">
              <a:xfrm>
                <a:off x="1909" y="1131"/>
                <a:ext cx="27" cy="21"/>
              </a:xfrm>
              <a:custGeom>
                <a:avLst/>
                <a:gdLst/>
                <a:ahLst/>
                <a:cxnLst>
                  <a:cxn ang="0">
                    <a:pos x="0" y="5"/>
                  </a:cxn>
                  <a:cxn ang="0">
                    <a:pos x="19" y="20"/>
                  </a:cxn>
                  <a:cxn ang="0">
                    <a:pos x="26" y="13"/>
                  </a:cxn>
                  <a:cxn ang="0">
                    <a:pos x="8" y="0"/>
                  </a:cxn>
                  <a:cxn ang="0">
                    <a:pos x="0" y="5"/>
                  </a:cxn>
                </a:cxnLst>
                <a:rect l="0" t="0" r="r" b="b"/>
                <a:pathLst>
                  <a:path w="27" h="21">
                    <a:moveTo>
                      <a:pt x="0" y="5"/>
                    </a:moveTo>
                    <a:lnTo>
                      <a:pt x="19" y="20"/>
                    </a:lnTo>
                    <a:lnTo>
                      <a:pt x="26" y="13"/>
                    </a:lnTo>
                    <a:lnTo>
                      <a:pt x="8" y="0"/>
                    </a:lnTo>
                    <a:lnTo>
                      <a:pt x="0"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66" name="Freeform 315"/>
              <p:cNvSpPr>
                <a:spLocks/>
              </p:cNvSpPr>
              <p:nvPr/>
            </p:nvSpPr>
            <p:spPr bwMode="auto">
              <a:xfrm>
                <a:off x="1908" y="1127"/>
                <a:ext cx="19" cy="18"/>
              </a:xfrm>
              <a:custGeom>
                <a:avLst/>
                <a:gdLst/>
                <a:ahLst/>
                <a:cxnLst>
                  <a:cxn ang="0">
                    <a:pos x="2" y="0"/>
                  </a:cxn>
                  <a:cxn ang="0">
                    <a:pos x="2" y="1"/>
                  </a:cxn>
                  <a:cxn ang="0">
                    <a:pos x="0" y="1"/>
                  </a:cxn>
                  <a:cxn ang="0">
                    <a:pos x="0" y="3"/>
                  </a:cxn>
                  <a:cxn ang="0">
                    <a:pos x="0" y="6"/>
                  </a:cxn>
                  <a:cxn ang="0">
                    <a:pos x="0" y="7"/>
                  </a:cxn>
                  <a:cxn ang="0">
                    <a:pos x="0" y="10"/>
                  </a:cxn>
                  <a:cxn ang="0">
                    <a:pos x="0" y="12"/>
                  </a:cxn>
                  <a:cxn ang="0">
                    <a:pos x="0" y="15"/>
                  </a:cxn>
                  <a:cxn ang="0">
                    <a:pos x="2" y="15"/>
                  </a:cxn>
                  <a:cxn ang="0">
                    <a:pos x="2" y="17"/>
                  </a:cxn>
                  <a:cxn ang="0">
                    <a:pos x="18" y="7"/>
                  </a:cxn>
                  <a:cxn ang="0">
                    <a:pos x="18" y="10"/>
                  </a:cxn>
                  <a:cxn ang="0">
                    <a:pos x="2" y="0"/>
                  </a:cxn>
                </a:cxnLst>
                <a:rect l="0" t="0" r="r" b="b"/>
                <a:pathLst>
                  <a:path w="19" h="18">
                    <a:moveTo>
                      <a:pt x="2" y="0"/>
                    </a:moveTo>
                    <a:lnTo>
                      <a:pt x="2" y="1"/>
                    </a:lnTo>
                    <a:lnTo>
                      <a:pt x="0" y="1"/>
                    </a:lnTo>
                    <a:lnTo>
                      <a:pt x="0" y="3"/>
                    </a:lnTo>
                    <a:lnTo>
                      <a:pt x="0" y="6"/>
                    </a:lnTo>
                    <a:lnTo>
                      <a:pt x="0" y="7"/>
                    </a:lnTo>
                    <a:lnTo>
                      <a:pt x="0" y="10"/>
                    </a:lnTo>
                    <a:lnTo>
                      <a:pt x="0" y="12"/>
                    </a:lnTo>
                    <a:lnTo>
                      <a:pt x="0" y="15"/>
                    </a:lnTo>
                    <a:lnTo>
                      <a:pt x="2" y="15"/>
                    </a:lnTo>
                    <a:lnTo>
                      <a:pt x="2" y="17"/>
                    </a:lnTo>
                    <a:lnTo>
                      <a:pt x="18" y="7"/>
                    </a:lnTo>
                    <a:lnTo>
                      <a:pt x="18" y="10"/>
                    </a:lnTo>
                    <a:lnTo>
                      <a:pt x="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67" name="Freeform 316"/>
              <p:cNvSpPr>
                <a:spLocks/>
              </p:cNvSpPr>
              <p:nvPr/>
            </p:nvSpPr>
            <p:spPr bwMode="auto">
              <a:xfrm>
                <a:off x="1909" y="1120"/>
                <a:ext cx="20" cy="18"/>
              </a:xfrm>
              <a:custGeom>
                <a:avLst/>
                <a:gdLst/>
                <a:ahLst/>
                <a:cxnLst>
                  <a:cxn ang="0">
                    <a:pos x="7" y="6"/>
                  </a:cxn>
                  <a:cxn ang="0">
                    <a:pos x="10" y="0"/>
                  </a:cxn>
                  <a:cxn ang="0">
                    <a:pos x="0" y="8"/>
                  </a:cxn>
                  <a:cxn ang="0">
                    <a:pos x="7" y="17"/>
                  </a:cxn>
                  <a:cxn ang="0">
                    <a:pos x="15" y="6"/>
                  </a:cxn>
                  <a:cxn ang="0">
                    <a:pos x="18" y="0"/>
                  </a:cxn>
                  <a:cxn ang="0">
                    <a:pos x="15" y="6"/>
                  </a:cxn>
                  <a:cxn ang="0">
                    <a:pos x="19" y="3"/>
                  </a:cxn>
                  <a:cxn ang="0">
                    <a:pos x="18" y="0"/>
                  </a:cxn>
                  <a:cxn ang="0">
                    <a:pos x="7" y="6"/>
                  </a:cxn>
                </a:cxnLst>
                <a:rect l="0" t="0" r="r" b="b"/>
                <a:pathLst>
                  <a:path w="20" h="18">
                    <a:moveTo>
                      <a:pt x="7" y="6"/>
                    </a:moveTo>
                    <a:lnTo>
                      <a:pt x="10" y="0"/>
                    </a:lnTo>
                    <a:lnTo>
                      <a:pt x="0" y="8"/>
                    </a:lnTo>
                    <a:lnTo>
                      <a:pt x="7" y="17"/>
                    </a:lnTo>
                    <a:lnTo>
                      <a:pt x="15" y="6"/>
                    </a:lnTo>
                    <a:lnTo>
                      <a:pt x="18" y="0"/>
                    </a:lnTo>
                    <a:lnTo>
                      <a:pt x="15" y="6"/>
                    </a:lnTo>
                    <a:lnTo>
                      <a:pt x="19" y="3"/>
                    </a:lnTo>
                    <a:lnTo>
                      <a:pt x="18" y="0"/>
                    </a:lnTo>
                    <a:lnTo>
                      <a:pt x="7"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68" name="Freeform 317"/>
              <p:cNvSpPr>
                <a:spLocks/>
              </p:cNvSpPr>
              <p:nvPr/>
            </p:nvSpPr>
            <p:spPr bwMode="auto">
              <a:xfrm>
                <a:off x="1905" y="1096"/>
                <a:ext cx="23" cy="29"/>
              </a:xfrm>
              <a:custGeom>
                <a:avLst/>
                <a:gdLst/>
                <a:ahLst/>
                <a:cxnLst>
                  <a:cxn ang="0">
                    <a:pos x="4" y="7"/>
                  </a:cxn>
                  <a:cxn ang="0">
                    <a:pos x="0" y="5"/>
                  </a:cxn>
                  <a:cxn ang="0">
                    <a:pos x="0" y="6"/>
                  </a:cxn>
                  <a:cxn ang="0">
                    <a:pos x="1" y="7"/>
                  </a:cxn>
                  <a:cxn ang="0">
                    <a:pos x="1" y="9"/>
                  </a:cxn>
                  <a:cxn ang="0">
                    <a:pos x="1" y="10"/>
                  </a:cxn>
                  <a:cxn ang="0">
                    <a:pos x="1" y="11"/>
                  </a:cxn>
                  <a:cxn ang="0">
                    <a:pos x="3" y="13"/>
                  </a:cxn>
                  <a:cxn ang="0">
                    <a:pos x="3" y="14"/>
                  </a:cxn>
                  <a:cxn ang="0">
                    <a:pos x="3" y="15"/>
                  </a:cxn>
                  <a:cxn ang="0">
                    <a:pos x="4" y="15"/>
                  </a:cxn>
                  <a:cxn ang="0">
                    <a:pos x="4" y="16"/>
                  </a:cxn>
                  <a:cxn ang="0">
                    <a:pos x="4" y="18"/>
                  </a:cxn>
                  <a:cxn ang="0">
                    <a:pos x="7" y="18"/>
                  </a:cxn>
                  <a:cxn ang="0">
                    <a:pos x="7" y="20"/>
                  </a:cxn>
                  <a:cxn ang="0">
                    <a:pos x="7" y="21"/>
                  </a:cxn>
                  <a:cxn ang="0">
                    <a:pos x="7" y="22"/>
                  </a:cxn>
                  <a:cxn ang="0">
                    <a:pos x="9" y="24"/>
                  </a:cxn>
                  <a:cxn ang="0">
                    <a:pos x="9" y="25"/>
                  </a:cxn>
                  <a:cxn ang="0">
                    <a:pos x="11" y="27"/>
                  </a:cxn>
                  <a:cxn ang="0">
                    <a:pos x="11" y="28"/>
                  </a:cxn>
                  <a:cxn ang="0">
                    <a:pos x="22" y="22"/>
                  </a:cxn>
                  <a:cxn ang="0">
                    <a:pos x="20" y="22"/>
                  </a:cxn>
                  <a:cxn ang="0">
                    <a:pos x="20" y="21"/>
                  </a:cxn>
                  <a:cxn ang="0">
                    <a:pos x="20" y="20"/>
                  </a:cxn>
                  <a:cxn ang="0">
                    <a:pos x="18" y="20"/>
                  </a:cxn>
                  <a:cxn ang="0">
                    <a:pos x="18" y="18"/>
                  </a:cxn>
                  <a:cxn ang="0">
                    <a:pos x="16" y="18"/>
                  </a:cxn>
                  <a:cxn ang="0">
                    <a:pos x="16" y="16"/>
                  </a:cxn>
                  <a:cxn ang="0">
                    <a:pos x="16" y="15"/>
                  </a:cxn>
                  <a:cxn ang="0">
                    <a:pos x="15" y="15"/>
                  </a:cxn>
                  <a:cxn ang="0">
                    <a:pos x="15" y="14"/>
                  </a:cxn>
                  <a:cxn ang="0">
                    <a:pos x="13" y="13"/>
                  </a:cxn>
                  <a:cxn ang="0">
                    <a:pos x="13" y="11"/>
                  </a:cxn>
                  <a:cxn ang="0">
                    <a:pos x="13" y="10"/>
                  </a:cxn>
                  <a:cxn ang="0">
                    <a:pos x="11" y="9"/>
                  </a:cxn>
                  <a:cxn ang="0">
                    <a:pos x="11" y="7"/>
                  </a:cxn>
                  <a:cxn ang="0">
                    <a:pos x="11" y="6"/>
                  </a:cxn>
                  <a:cxn ang="0">
                    <a:pos x="11" y="5"/>
                  </a:cxn>
                  <a:cxn ang="0">
                    <a:pos x="9" y="3"/>
                  </a:cxn>
                  <a:cxn ang="0">
                    <a:pos x="9" y="2"/>
                  </a:cxn>
                  <a:cxn ang="0">
                    <a:pos x="4" y="0"/>
                  </a:cxn>
                  <a:cxn ang="0">
                    <a:pos x="9" y="2"/>
                  </a:cxn>
                  <a:cxn ang="0">
                    <a:pos x="9" y="0"/>
                  </a:cxn>
                  <a:cxn ang="0">
                    <a:pos x="4" y="0"/>
                  </a:cxn>
                  <a:cxn ang="0">
                    <a:pos x="4" y="7"/>
                  </a:cxn>
                </a:cxnLst>
                <a:rect l="0" t="0" r="r" b="b"/>
                <a:pathLst>
                  <a:path w="23" h="29">
                    <a:moveTo>
                      <a:pt x="4" y="7"/>
                    </a:moveTo>
                    <a:lnTo>
                      <a:pt x="0" y="5"/>
                    </a:lnTo>
                    <a:lnTo>
                      <a:pt x="0" y="6"/>
                    </a:lnTo>
                    <a:lnTo>
                      <a:pt x="1" y="7"/>
                    </a:lnTo>
                    <a:lnTo>
                      <a:pt x="1" y="9"/>
                    </a:lnTo>
                    <a:lnTo>
                      <a:pt x="1" y="10"/>
                    </a:lnTo>
                    <a:lnTo>
                      <a:pt x="1" y="11"/>
                    </a:lnTo>
                    <a:lnTo>
                      <a:pt x="3" y="13"/>
                    </a:lnTo>
                    <a:lnTo>
                      <a:pt x="3" y="14"/>
                    </a:lnTo>
                    <a:lnTo>
                      <a:pt x="3" y="15"/>
                    </a:lnTo>
                    <a:lnTo>
                      <a:pt x="4" y="15"/>
                    </a:lnTo>
                    <a:lnTo>
                      <a:pt x="4" y="16"/>
                    </a:lnTo>
                    <a:lnTo>
                      <a:pt x="4" y="18"/>
                    </a:lnTo>
                    <a:lnTo>
                      <a:pt x="7" y="18"/>
                    </a:lnTo>
                    <a:lnTo>
                      <a:pt x="7" y="20"/>
                    </a:lnTo>
                    <a:lnTo>
                      <a:pt x="7" y="21"/>
                    </a:lnTo>
                    <a:lnTo>
                      <a:pt x="7" y="22"/>
                    </a:lnTo>
                    <a:lnTo>
                      <a:pt x="9" y="24"/>
                    </a:lnTo>
                    <a:lnTo>
                      <a:pt x="9" y="25"/>
                    </a:lnTo>
                    <a:lnTo>
                      <a:pt x="11" y="27"/>
                    </a:lnTo>
                    <a:lnTo>
                      <a:pt x="11" y="28"/>
                    </a:lnTo>
                    <a:lnTo>
                      <a:pt x="22" y="22"/>
                    </a:lnTo>
                    <a:lnTo>
                      <a:pt x="20" y="22"/>
                    </a:lnTo>
                    <a:lnTo>
                      <a:pt x="20" y="21"/>
                    </a:lnTo>
                    <a:lnTo>
                      <a:pt x="20" y="20"/>
                    </a:lnTo>
                    <a:lnTo>
                      <a:pt x="18" y="20"/>
                    </a:lnTo>
                    <a:lnTo>
                      <a:pt x="18" y="18"/>
                    </a:lnTo>
                    <a:lnTo>
                      <a:pt x="16" y="18"/>
                    </a:lnTo>
                    <a:lnTo>
                      <a:pt x="16" y="16"/>
                    </a:lnTo>
                    <a:lnTo>
                      <a:pt x="16" y="15"/>
                    </a:lnTo>
                    <a:lnTo>
                      <a:pt x="15" y="15"/>
                    </a:lnTo>
                    <a:lnTo>
                      <a:pt x="15" y="14"/>
                    </a:lnTo>
                    <a:lnTo>
                      <a:pt x="13" y="13"/>
                    </a:lnTo>
                    <a:lnTo>
                      <a:pt x="13" y="11"/>
                    </a:lnTo>
                    <a:lnTo>
                      <a:pt x="13" y="10"/>
                    </a:lnTo>
                    <a:lnTo>
                      <a:pt x="11" y="9"/>
                    </a:lnTo>
                    <a:lnTo>
                      <a:pt x="11" y="7"/>
                    </a:lnTo>
                    <a:lnTo>
                      <a:pt x="11" y="6"/>
                    </a:lnTo>
                    <a:lnTo>
                      <a:pt x="11" y="5"/>
                    </a:lnTo>
                    <a:lnTo>
                      <a:pt x="9" y="3"/>
                    </a:lnTo>
                    <a:lnTo>
                      <a:pt x="9" y="2"/>
                    </a:lnTo>
                    <a:lnTo>
                      <a:pt x="4" y="0"/>
                    </a:lnTo>
                    <a:lnTo>
                      <a:pt x="9" y="2"/>
                    </a:lnTo>
                    <a:lnTo>
                      <a:pt x="9" y="0"/>
                    </a:lnTo>
                    <a:lnTo>
                      <a:pt x="4" y="0"/>
                    </a:lnTo>
                    <a:lnTo>
                      <a:pt x="4"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69" name="Freeform 318"/>
              <p:cNvSpPr>
                <a:spLocks/>
              </p:cNvSpPr>
              <p:nvPr/>
            </p:nvSpPr>
            <p:spPr bwMode="auto">
              <a:xfrm>
                <a:off x="1896" y="1096"/>
                <a:ext cx="20" cy="18"/>
              </a:xfrm>
              <a:custGeom>
                <a:avLst/>
                <a:gdLst/>
                <a:ahLst/>
                <a:cxnLst>
                  <a:cxn ang="0">
                    <a:pos x="0" y="17"/>
                  </a:cxn>
                  <a:cxn ang="0">
                    <a:pos x="19" y="17"/>
                  </a:cxn>
                  <a:cxn ang="0">
                    <a:pos x="19" y="0"/>
                  </a:cxn>
                  <a:cxn ang="0">
                    <a:pos x="0" y="0"/>
                  </a:cxn>
                  <a:cxn ang="0">
                    <a:pos x="0" y="17"/>
                  </a:cxn>
                </a:cxnLst>
                <a:rect l="0" t="0" r="r" b="b"/>
                <a:pathLst>
                  <a:path w="20" h="18">
                    <a:moveTo>
                      <a:pt x="0" y="17"/>
                    </a:moveTo>
                    <a:lnTo>
                      <a:pt x="19" y="17"/>
                    </a:lnTo>
                    <a:lnTo>
                      <a:pt x="19" y="0"/>
                    </a:lnTo>
                    <a:lnTo>
                      <a:pt x="0"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70" name="Freeform 319"/>
              <p:cNvSpPr>
                <a:spLocks/>
              </p:cNvSpPr>
              <p:nvPr/>
            </p:nvSpPr>
            <p:spPr bwMode="auto">
              <a:xfrm>
                <a:off x="1887" y="1096"/>
                <a:ext cx="20" cy="18"/>
              </a:xfrm>
              <a:custGeom>
                <a:avLst/>
                <a:gdLst/>
                <a:ahLst/>
                <a:cxnLst>
                  <a:cxn ang="0">
                    <a:pos x="0" y="2"/>
                  </a:cxn>
                  <a:cxn ang="0">
                    <a:pos x="0" y="6"/>
                  </a:cxn>
                  <a:cxn ang="0">
                    <a:pos x="0" y="9"/>
                  </a:cxn>
                  <a:cxn ang="0">
                    <a:pos x="0" y="12"/>
                  </a:cxn>
                  <a:cxn ang="0">
                    <a:pos x="2" y="12"/>
                  </a:cxn>
                  <a:cxn ang="0">
                    <a:pos x="2" y="15"/>
                  </a:cxn>
                  <a:cxn ang="0">
                    <a:pos x="7" y="15"/>
                  </a:cxn>
                  <a:cxn ang="0">
                    <a:pos x="7" y="17"/>
                  </a:cxn>
                  <a:cxn ang="0">
                    <a:pos x="10" y="17"/>
                  </a:cxn>
                  <a:cxn ang="0">
                    <a:pos x="14" y="17"/>
                  </a:cxn>
                  <a:cxn ang="0">
                    <a:pos x="17" y="17"/>
                  </a:cxn>
                  <a:cxn ang="0">
                    <a:pos x="17" y="0"/>
                  </a:cxn>
                  <a:cxn ang="0">
                    <a:pos x="19" y="0"/>
                  </a:cxn>
                  <a:cxn ang="0">
                    <a:pos x="19" y="2"/>
                  </a:cxn>
                  <a:cxn ang="0">
                    <a:pos x="0" y="2"/>
                  </a:cxn>
                </a:cxnLst>
                <a:rect l="0" t="0" r="r" b="b"/>
                <a:pathLst>
                  <a:path w="20" h="18">
                    <a:moveTo>
                      <a:pt x="0" y="2"/>
                    </a:moveTo>
                    <a:lnTo>
                      <a:pt x="0" y="6"/>
                    </a:lnTo>
                    <a:lnTo>
                      <a:pt x="0" y="9"/>
                    </a:lnTo>
                    <a:lnTo>
                      <a:pt x="0" y="12"/>
                    </a:lnTo>
                    <a:lnTo>
                      <a:pt x="2" y="12"/>
                    </a:lnTo>
                    <a:lnTo>
                      <a:pt x="2" y="15"/>
                    </a:lnTo>
                    <a:lnTo>
                      <a:pt x="7" y="15"/>
                    </a:lnTo>
                    <a:lnTo>
                      <a:pt x="7" y="17"/>
                    </a:lnTo>
                    <a:lnTo>
                      <a:pt x="10" y="17"/>
                    </a:lnTo>
                    <a:lnTo>
                      <a:pt x="14" y="17"/>
                    </a:lnTo>
                    <a:lnTo>
                      <a:pt x="17" y="17"/>
                    </a:lnTo>
                    <a:lnTo>
                      <a:pt x="17" y="0"/>
                    </a:lnTo>
                    <a:lnTo>
                      <a:pt x="19" y="0"/>
                    </a:lnTo>
                    <a:lnTo>
                      <a:pt x="19"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71" name="Freeform 320"/>
              <p:cNvSpPr>
                <a:spLocks/>
              </p:cNvSpPr>
              <p:nvPr/>
            </p:nvSpPr>
            <p:spPr bwMode="auto">
              <a:xfrm>
                <a:off x="1887" y="1076"/>
                <a:ext cx="20" cy="21"/>
              </a:xfrm>
              <a:custGeom>
                <a:avLst/>
                <a:gdLst/>
                <a:ahLst/>
                <a:cxnLst>
                  <a:cxn ang="0">
                    <a:pos x="0" y="0"/>
                  </a:cxn>
                  <a:cxn ang="0">
                    <a:pos x="0" y="20"/>
                  </a:cxn>
                  <a:cxn ang="0">
                    <a:pos x="19" y="20"/>
                  </a:cxn>
                  <a:cxn ang="0">
                    <a:pos x="19" y="0"/>
                  </a:cxn>
                  <a:cxn ang="0">
                    <a:pos x="0" y="0"/>
                  </a:cxn>
                </a:cxnLst>
                <a:rect l="0" t="0" r="r" b="b"/>
                <a:pathLst>
                  <a:path w="20" h="21">
                    <a:moveTo>
                      <a:pt x="0" y="0"/>
                    </a:moveTo>
                    <a:lnTo>
                      <a:pt x="0" y="20"/>
                    </a:lnTo>
                    <a:lnTo>
                      <a:pt x="19" y="20"/>
                    </a:lnTo>
                    <a:lnTo>
                      <a:pt x="19"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72" name="Freeform 321"/>
              <p:cNvSpPr>
                <a:spLocks/>
              </p:cNvSpPr>
              <p:nvPr/>
            </p:nvSpPr>
            <p:spPr bwMode="auto">
              <a:xfrm>
                <a:off x="1887" y="1069"/>
                <a:ext cx="20" cy="18"/>
              </a:xfrm>
              <a:custGeom>
                <a:avLst/>
                <a:gdLst/>
                <a:ahLst/>
                <a:cxnLst>
                  <a:cxn ang="0">
                    <a:pos x="17" y="0"/>
                  </a:cxn>
                  <a:cxn ang="0">
                    <a:pos x="14" y="0"/>
                  </a:cxn>
                  <a:cxn ang="0">
                    <a:pos x="10" y="0"/>
                  </a:cxn>
                  <a:cxn ang="0">
                    <a:pos x="10" y="3"/>
                  </a:cxn>
                  <a:cxn ang="0">
                    <a:pos x="7" y="3"/>
                  </a:cxn>
                  <a:cxn ang="0">
                    <a:pos x="2" y="3"/>
                  </a:cxn>
                  <a:cxn ang="0">
                    <a:pos x="2" y="5"/>
                  </a:cxn>
                  <a:cxn ang="0">
                    <a:pos x="0" y="9"/>
                  </a:cxn>
                  <a:cxn ang="0">
                    <a:pos x="0" y="11"/>
                  </a:cxn>
                  <a:cxn ang="0">
                    <a:pos x="0" y="15"/>
                  </a:cxn>
                  <a:cxn ang="0">
                    <a:pos x="0" y="17"/>
                  </a:cxn>
                  <a:cxn ang="0">
                    <a:pos x="19" y="17"/>
                  </a:cxn>
                  <a:cxn ang="0">
                    <a:pos x="17" y="17"/>
                  </a:cxn>
                  <a:cxn ang="0">
                    <a:pos x="17" y="0"/>
                  </a:cxn>
                </a:cxnLst>
                <a:rect l="0" t="0" r="r" b="b"/>
                <a:pathLst>
                  <a:path w="20" h="18">
                    <a:moveTo>
                      <a:pt x="17" y="0"/>
                    </a:moveTo>
                    <a:lnTo>
                      <a:pt x="14" y="0"/>
                    </a:lnTo>
                    <a:lnTo>
                      <a:pt x="10" y="0"/>
                    </a:lnTo>
                    <a:lnTo>
                      <a:pt x="10" y="3"/>
                    </a:lnTo>
                    <a:lnTo>
                      <a:pt x="7" y="3"/>
                    </a:lnTo>
                    <a:lnTo>
                      <a:pt x="2" y="3"/>
                    </a:lnTo>
                    <a:lnTo>
                      <a:pt x="2" y="5"/>
                    </a:lnTo>
                    <a:lnTo>
                      <a:pt x="0" y="9"/>
                    </a:lnTo>
                    <a:lnTo>
                      <a:pt x="0" y="11"/>
                    </a:lnTo>
                    <a:lnTo>
                      <a:pt x="0" y="15"/>
                    </a:lnTo>
                    <a:lnTo>
                      <a:pt x="0" y="17"/>
                    </a:lnTo>
                    <a:lnTo>
                      <a:pt x="19" y="17"/>
                    </a:lnTo>
                    <a:lnTo>
                      <a:pt x="17" y="17"/>
                    </a:lnTo>
                    <a:lnTo>
                      <a:pt x="17"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73" name="Freeform 322"/>
              <p:cNvSpPr>
                <a:spLocks/>
              </p:cNvSpPr>
              <p:nvPr/>
            </p:nvSpPr>
            <p:spPr bwMode="auto">
              <a:xfrm>
                <a:off x="1896" y="1069"/>
                <a:ext cx="20" cy="18"/>
              </a:xfrm>
              <a:custGeom>
                <a:avLst/>
                <a:gdLst/>
                <a:ahLst/>
                <a:cxnLst>
                  <a:cxn ang="0">
                    <a:pos x="8" y="9"/>
                  </a:cxn>
                  <a:cxn ang="0">
                    <a:pos x="13" y="0"/>
                  </a:cxn>
                  <a:cxn ang="0">
                    <a:pos x="0" y="0"/>
                  </a:cxn>
                  <a:cxn ang="0">
                    <a:pos x="0" y="17"/>
                  </a:cxn>
                  <a:cxn ang="0">
                    <a:pos x="13" y="17"/>
                  </a:cxn>
                  <a:cxn ang="0">
                    <a:pos x="19" y="11"/>
                  </a:cxn>
                  <a:cxn ang="0">
                    <a:pos x="13" y="17"/>
                  </a:cxn>
                  <a:cxn ang="0">
                    <a:pos x="19" y="17"/>
                  </a:cxn>
                  <a:cxn ang="0">
                    <a:pos x="19" y="11"/>
                  </a:cxn>
                  <a:cxn ang="0">
                    <a:pos x="8" y="9"/>
                  </a:cxn>
                </a:cxnLst>
                <a:rect l="0" t="0" r="r" b="b"/>
                <a:pathLst>
                  <a:path w="20" h="18">
                    <a:moveTo>
                      <a:pt x="8" y="9"/>
                    </a:moveTo>
                    <a:lnTo>
                      <a:pt x="13" y="0"/>
                    </a:lnTo>
                    <a:lnTo>
                      <a:pt x="0" y="0"/>
                    </a:lnTo>
                    <a:lnTo>
                      <a:pt x="0" y="17"/>
                    </a:lnTo>
                    <a:lnTo>
                      <a:pt x="13" y="17"/>
                    </a:lnTo>
                    <a:lnTo>
                      <a:pt x="19" y="11"/>
                    </a:lnTo>
                    <a:lnTo>
                      <a:pt x="13" y="17"/>
                    </a:lnTo>
                    <a:lnTo>
                      <a:pt x="19" y="17"/>
                    </a:lnTo>
                    <a:lnTo>
                      <a:pt x="19" y="11"/>
                    </a:lnTo>
                    <a:lnTo>
                      <a:pt x="8"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74" name="Freeform 323"/>
              <p:cNvSpPr>
                <a:spLocks/>
              </p:cNvSpPr>
              <p:nvPr/>
            </p:nvSpPr>
            <p:spPr bwMode="auto">
              <a:xfrm>
                <a:off x="1905" y="1048"/>
                <a:ext cx="24" cy="27"/>
              </a:xfrm>
              <a:custGeom>
                <a:avLst/>
                <a:gdLst/>
                <a:ahLst/>
                <a:cxnLst>
                  <a:cxn ang="0">
                    <a:pos x="13" y="6"/>
                  </a:cxn>
                  <a:cxn ang="0">
                    <a:pos x="11" y="1"/>
                  </a:cxn>
                  <a:cxn ang="0">
                    <a:pos x="11" y="2"/>
                  </a:cxn>
                  <a:cxn ang="0">
                    <a:pos x="9" y="2"/>
                  </a:cxn>
                  <a:cxn ang="0">
                    <a:pos x="9" y="4"/>
                  </a:cxn>
                  <a:cxn ang="0">
                    <a:pos x="7" y="4"/>
                  </a:cxn>
                  <a:cxn ang="0">
                    <a:pos x="7" y="6"/>
                  </a:cxn>
                  <a:cxn ang="0">
                    <a:pos x="6" y="7"/>
                  </a:cxn>
                  <a:cxn ang="0">
                    <a:pos x="6" y="9"/>
                  </a:cxn>
                  <a:cxn ang="0">
                    <a:pos x="6" y="10"/>
                  </a:cxn>
                  <a:cxn ang="0">
                    <a:pos x="4" y="10"/>
                  </a:cxn>
                  <a:cxn ang="0">
                    <a:pos x="4" y="12"/>
                  </a:cxn>
                  <a:cxn ang="0">
                    <a:pos x="4" y="13"/>
                  </a:cxn>
                  <a:cxn ang="0">
                    <a:pos x="3" y="13"/>
                  </a:cxn>
                  <a:cxn ang="0">
                    <a:pos x="3" y="14"/>
                  </a:cxn>
                  <a:cxn ang="0">
                    <a:pos x="3" y="16"/>
                  </a:cxn>
                  <a:cxn ang="0">
                    <a:pos x="3" y="17"/>
                  </a:cxn>
                  <a:cxn ang="0">
                    <a:pos x="1" y="17"/>
                  </a:cxn>
                  <a:cxn ang="0">
                    <a:pos x="1" y="18"/>
                  </a:cxn>
                  <a:cxn ang="0">
                    <a:pos x="1" y="20"/>
                  </a:cxn>
                  <a:cxn ang="0">
                    <a:pos x="1" y="20"/>
                  </a:cxn>
                  <a:cxn ang="0">
                    <a:pos x="0" y="22"/>
                  </a:cxn>
                  <a:cxn ang="0">
                    <a:pos x="0" y="23"/>
                  </a:cxn>
                  <a:cxn ang="0">
                    <a:pos x="0" y="25"/>
                  </a:cxn>
                  <a:cxn ang="0">
                    <a:pos x="9" y="26"/>
                  </a:cxn>
                  <a:cxn ang="0">
                    <a:pos x="9" y="25"/>
                  </a:cxn>
                  <a:cxn ang="0">
                    <a:pos x="11" y="23"/>
                  </a:cxn>
                  <a:cxn ang="0">
                    <a:pos x="11" y="22"/>
                  </a:cxn>
                  <a:cxn ang="0">
                    <a:pos x="11" y="20"/>
                  </a:cxn>
                  <a:cxn ang="0">
                    <a:pos x="11" y="20"/>
                  </a:cxn>
                  <a:cxn ang="0">
                    <a:pos x="13" y="20"/>
                  </a:cxn>
                  <a:cxn ang="0">
                    <a:pos x="13" y="18"/>
                  </a:cxn>
                  <a:cxn ang="0">
                    <a:pos x="13" y="17"/>
                  </a:cxn>
                  <a:cxn ang="0">
                    <a:pos x="13" y="16"/>
                  </a:cxn>
                  <a:cxn ang="0">
                    <a:pos x="14" y="16"/>
                  </a:cxn>
                  <a:cxn ang="0">
                    <a:pos x="14" y="14"/>
                  </a:cxn>
                  <a:cxn ang="0">
                    <a:pos x="14" y="13"/>
                  </a:cxn>
                  <a:cxn ang="0">
                    <a:pos x="16" y="13"/>
                  </a:cxn>
                  <a:cxn ang="0">
                    <a:pos x="16" y="12"/>
                  </a:cxn>
                  <a:cxn ang="0">
                    <a:pos x="16" y="10"/>
                  </a:cxn>
                  <a:cxn ang="0">
                    <a:pos x="18" y="9"/>
                  </a:cxn>
                  <a:cxn ang="0">
                    <a:pos x="18" y="7"/>
                  </a:cxn>
                  <a:cxn ang="0">
                    <a:pos x="20" y="7"/>
                  </a:cxn>
                  <a:cxn ang="0">
                    <a:pos x="20" y="6"/>
                  </a:cxn>
                  <a:cxn ang="0">
                    <a:pos x="22" y="4"/>
                  </a:cxn>
                  <a:cxn ang="0">
                    <a:pos x="20" y="0"/>
                  </a:cxn>
                  <a:cxn ang="0">
                    <a:pos x="22" y="4"/>
                  </a:cxn>
                  <a:cxn ang="0">
                    <a:pos x="23" y="2"/>
                  </a:cxn>
                  <a:cxn ang="0">
                    <a:pos x="20" y="0"/>
                  </a:cxn>
                  <a:cxn ang="0">
                    <a:pos x="13" y="6"/>
                  </a:cxn>
                </a:cxnLst>
                <a:rect l="0" t="0" r="r" b="b"/>
                <a:pathLst>
                  <a:path w="24" h="27">
                    <a:moveTo>
                      <a:pt x="13" y="6"/>
                    </a:moveTo>
                    <a:lnTo>
                      <a:pt x="11" y="1"/>
                    </a:lnTo>
                    <a:lnTo>
                      <a:pt x="11" y="2"/>
                    </a:lnTo>
                    <a:lnTo>
                      <a:pt x="9" y="2"/>
                    </a:lnTo>
                    <a:lnTo>
                      <a:pt x="9" y="4"/>
                    </a:lnTo>
                    <a:lnTo>
                      <a:pt x="7" y="4"/>
                    </a:lnTo>
                    <a:lnTo>
                      <a:pt x="7" y="6"/>
                    </a:lnTo>
                    <a:lnTo>
                      <a:pt x="6" y="7"/>
                    </a:lnTo>
                    <a:lnTo>
                      <a:pt x="6" y="9"/>
                    </a:lnTo>
                    <a:lnTo>
                      <a:pt x="6" y="10"/>
                    </a:lnTo>
                    <a:lnTo>
                      <a:pt x="4" y="10"/>
                    </a:lnTo>
                    <a:lnTo>
                      <a:pt x="4" y="12"/>
                    </a:lnTo>
                    <a:lnTo>
                      <a:pt x="4" y="13"/>
                    </a:lnTo>
                    <a:lnTo>
                      <a:pt x="3" y="13"/>
                    </a:lnTo>
                    <a:lnTo>
                      <a:pt x="3" y="14"/>
                    </a:lnTo>
                    <a:lnTo>
                      <a:pt x="3" y="16"/>
                    </a:lnTo>
                    <a:lnTo>
                      <a:pt x="3" y="17"/>
                    </a:lnTo>
                    <a:lnTo>
                      <a:pt x="1" y="17"/>
                    </a:lnTo>
                    <a:lnTo>
                      <a:pt x="1" y="18"/>
                    </a:lnTo>
                    <a:lnTo>
                      <a:pt x="1" y="20"/>
                    </a:lnTo>
                    <a:lnTo>
                      <a:pt x="1" y="20"/>
                    </a:lnTo>
                    <a:lnTo>
                      <a:pt x="0" y="22"/>
                    </a:lnTo>
                    <a:lnTo>
                      <a:pt x="0" y="23"/>
                    </a:lnTo>
                    <a:lnTo>
                      <a:pt x="0" y="25"/>
                    </a:lnTo>
                    <a:lnTo>
                      <a:pt x="9" y="26"/>
                    </a:lnTo>
                    <a:lnTo>
                      <a:pt x="9" y="25"/>
                    </a:lnTo>
                    <a:lnTo>
                      <a:pt x="11" y="23"/>
                    </a:lnTo>
                    <a:lnTo>
                      <a:pt x="11" y="22"/>
                    </a:lnTo>
                    <a:lnTo>
                      <a:pt x="11" y="20"/>
                    </a:lnTo>
                    <a:lnTo>
                      <a:pt x="11" y="20"/>
                    </a:lnTo>
                    <a:lnTo>
                      <a:pt x="13" y="20"/>
                    </a:lnTo>
                    <a:lnTo>
                      <a:pt x="13" y="18"/>
                    </a:lnTo>
                    <a:lnTo>
                      <a:pt x="13" y="17"/>
                    </a:lnTo>
                    <a:lnTo>
                      <a:pt x="13" y="16"/>
                    </a:lnTo>
                    <a:lnTo>
                      <a:pt x="14" y="16"/>
                    </a:lnTo>
                    <a:lnTo>
                      <a:pt x="14" y="14"/>
                    </a:lnTo>
                    <a:lnTo>
                      <a:pt x="14" y="13"/>
                    </a:lnTo>
                    <a:lnTo>
                      <a:pt x="16" y="13"/>
                    </a:lnTo>
                    <a:lnTo>
                      <a:pt x="16" y="12"/>
                    </a:lnTo>
                    <a:lnTo>
                      <a:pt x="16" y="10"/>
                    </a:lnTo>
                    <a:lnTo>
                      <a:pt x="18" y="9"/>
                    </a:lnTo>
                    <a:lnTo>
                      <a:pt x="18" y="7"/>
                    </a:lnTo>
                    <a:lnTo>
                      <a:pt x="20" y="7"/>
                    </a:lnTo>
                    <a:lnTo>
                      <a:pt x="20" y="6"/>
                    </a:lnTo>
                    <a:lnTo>
                      <a:pt x="22" y="4"/>
                    </a:lnTo>
                    <a:lnTo>
                      <a:pt x="20" y="0"/>
                    </a:lnTo>
                    <a:lnTo>
                      <a:pt x="22" y="4"/>
                    </a:lnTo>
                    <a:lnTo>
                      <a:pt x="23" y="2"/>
                    </a:lnTo>
                    <a:lnTo>
                      <a:pt x="20" y="0"/>
                    </a:lnTo>
                    <a:lnTo>
                      <a:pt x="13"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75" name="Freeform 324"/>
              <p:cNvSpPr>
                <a:spLocks/>
              </p:cNvSpPr>
              <p:nvPr/>
            </p:nvSpPr>
            <p:spPr bwMode="auto">
              <a:xfrm>
                <a:off x="1909" y="1043"/>
                <a:ext cx="19" cy="18"/>
              </a:xfrm>
              <a:custGeom>
                <a:avLst/>
                <a:gdLst/>
                <a:ahLst/>
                <a:cxnLst>
                  <a:cxn ang="0">
                    <a:pos x="0" y="6"/>
                  </a:cxn>
                  <a:cxn ang="0">
                    <a:pos x="11" y="17"/>
                  </a:cxn>
                  <a:cxn ang="0">
                    <a:pos x="18" y="9"/>
                  </a:cxn>
                  <a:cxn ang="0">
                    <a:pos x="9" y="0"/>
                  </a:cxn>
                  <a:cxn ang="0">
                    <a:pos x="0" y="6"/>
                  </a:cxn>
                </a:cxnLst>
                <a:rect l="0" t="0" r="r" b="b"/>
                <a:pathLst>
                  <a:path w="19" h="18">
                    <a:moveTo>
                      <a:pt x="0" y="6"/>
                    </a:moveTo>
                    <a:lnTo>
                      <a:pt x="11" y="17"/>
                    </a:lnTo>
                    <a:lnTo>
                      <a:pt x="18" y="9"/>
                    </a:lnTo>
                    <a:lnTo>
                      <a:pt x="9"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76" name="Freeform 325"/>
              <p:cNvSpPr>
                <a:spLocks/>
              </p:cNvSpPr>
              <p:nvPr/>
            </p:nvSpPr>
            <p:spPr bwMode="auto">
              <a:xfrm>
                <a:off x="1908" y="1037"/>
                <a:ext cx="19" cy="18"/>
              </a:xfrm>
              <a:custGeom>
                <a:avLst/>
                <a:gdLst/>
                <a:ahLst/>
                <a:cxnLst>
                  <a:cxn ang="0">
                    <a:pos x="2" y="0"/>
                  </a:cxn>
                  <a:cxn ang="0">
                    <a:pos x="2" y="1"/>
                  </a:cxn>
                  <a:cxn ang="0">
                    <a:pos x="0" y="1"/>
                  </a:cxn>
                  <a:cxn ang="0">
                    <a:pos x="0" y="4"/>
                  </a:cxn>
                  <a:cxn ang="0">
                    <a:pos x="0" y="6"/>
                  </a:cxn>
                  <a:cxn ang="0">
                    <a:pos x="0" y="8"/>
                  </a:cxn>
                  <a:cxn ang="0">
                    <a:pos x="0" y="11"/>
                  </a:cxn>
                  <a:cxn ang="0">
                    <a:pos x="0" y="12"/>
                  </a:cxn>
                  <a:cxn ang="0">
                    <a:pos x="0" y="15"/>
                  </a:cxn>
                  <a:cxn ang="0">
                    <a:pos x="2" y="15"/>
                  </a:cxn>
                  <a:cxn ang="0">
                    <a:pos x="2" y="17"/>
                  </a:cxn>
                  <a:cxn ang="0">
                    <a:pos x="18" y="8"/>
                  </a:cxn>
                  <a:cxn ang="0">
                    <a:pos x="18" y="11"/>
                  </a:cxn>
                  <a:cxn ang="0">
                    <a:pos x="2" y="0"/>
                  </a:cxn>
                </a:cxnLst>
                <a:rect l="0" t="0" r="r" b="b"/>
                <a:pathLst>
                  <a:path w="19" h="18">
                    <a:moveTo>
                      <a:pt x="2" y="0"/>
                    </a:moveTo>
                    <a:lnTo>
                      <a:pt x="2" y="1"/>
                    </a:lnTo>
                    <a:lnTo>
                      <a:pt x="0" y="1"/>
                    </a:lnTo>
                    <a:lnTo>
                      <a:pt x="0" y="4"/>
                    </a:lnTo>
                    <a:lnTo>
                      <a:pt x="0" y="6"/>
                    </a:lnTo>
                    <a:lnTo>
                      <a:pt x="0" y="8"/>
                    </a:lnTo>
                    <a:lnTo>
                      <a:pt x="0" y="11"/>
                    </a:lnTo>
                    <a:lnTo>
                      <a:pt x="0" y="12"/>
                    </a:lnTo>
                    <a:lnTo>
                      <a:pt x="0" y="15"/>
                    </a:lnTo>
                    <a:lnTo>
                      <a:pt x="2" y="15"/>
                    </a:lnTo>
                    <a:lnTo>
                      <a:pt x="2" y="17"/>
                    </a:lnTo>
                    <a:lnTo>
                      <a:pt x="18" y="8"/>
                    </a:lnTo>
                    <a:lnTo>
                      <a:pt x="18" y="11"/>
                    </a:lnTo>
                    <a:lnTo>
                      <a:pt x="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77" name="Freeform 326"/>
              <p:cNvSpPr>
                <a:spLocks/>
              </p:cNvSpPr>
              <p:nvPr/>
            </p:nvSpPr>
            <p:spPr bwMode="auto">
              <a:xfrm>
                <a:off x="1909" y="1021"/>
                <a:ext cx="27" cy="22"/>
              </a:xfrm>
              <a:custGeom>
                <a:avLst/>
                <a:gdLst/>
                <a:ahLst/>
                <a:cxnLst>
                  <a:cxn ang="0">
                    <a:pos x="19" y="0"/>
                  </a:cxn>
                  <a:cxn ang="0">
                    <a:pos x="0" y="15"/>
                  </a:cxn>
                  <a:cxn ang="0">
                    <a:pos x="8" y="21"/>
                  </a:cxn>
                  <a:cxn ang="0">
                    <a:pos x="26" y="6"/>
                  </a:cxn>
                  <a:cxn ang="0">
                    <a:pos x="19" y="0"/>
                  </a:cxn>
                </a:cxnLst>
                <a:rect l="0" t="0" r="r" b="b"/>
                <a:pathLst>
                  <a:path w="27" h="22">
                    <a:moveTo>
                      <a:pt x="19" y="0"/>
                    </a:moveTo>
                    <a:lnTo>
                      <a:pt x="0" y="15"/>
                    </a:lnTo>
                    <a:lnTo>
                      <a:pt x="8" y="21"/>
                    </a:lnTo>
                    <a:lnTo>
                      <a:pt x="26" y="6"/>
                    </a:lnTo>
                    <a:lnTo>
                      <a:pt x="1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78" name="Freeform 327"/>
              <p:cNvSpPr>
                <a:spLocks/>
              </p:cNvSpPr>
              <p:nvPr/>
            </p:nvSpPr>
            <p:spPr bwMode="auto">
              <a:xfrm>
                <a:off x="1928" y="1019"/>
                <a:ext cx="19" cy="19"/>
              </a:xfrm>
              <a:custGeom>
                <a:avLst/>
                <a:gdLst/>
                <a:ahLst/>
                <a:cxnLst>
                  <a:cxn ang="0">
                    <a:pos x="18" y="3"/>
                  </a:cxn>
                  <a:cxn ang="0">
                    <a:pos x="16" y="3"/>
                  </a:cxn>
                  <a:cxn ang="0">
                    <a:pos x="13" y="3"/>
                  </a:cxn>
                  <a:cxn ang="0">
                    <a:pos x="13" y="0"/>
                  </a:cxn>
                  <a:cxn ang="0">
                    <a:pos x="10" y="0"/>
                  </a:cxn>
                  <a:cxn ang="0">
                    <a:pos x="8" y="0"/>
                  </a:cxn>
                  <a:cxn ang="0">
                    <a:pos x="6" y="0"/>
                  </a:cxn>
                  <a:cxn ang="0">
                    <a:pos x="4" y="0"/>
                  </a:cxn>
                  <a:cxn ang="0">
                    <a:pos x="1" y="0"/>
                  </a:cxn>
                  <a:cxn ang="0">
                    <a:pos x="1" y="3"/>
                  </a:cxn>
                  <a:cxn ang="0">
                    <a:pos x="0" y="3"/>
                  </a:cxn>
                  <a:cxn ang="0">
                    <a:pos x="8" y="18"/>
                  </a:cxn>
                  <a:cxn ang="0">
                    <a:pos x="6" y="18"/>
                  </a:cxn>
                  <a:cxn ang="0">
                    <a:pos x="18" y="3"/>
                  </a:cxn>
                </a:cxnLst>
                <a:rect l="0" t="0" r="r" b="b"/>
                <a:pathLst>
                  <a:path w="19" h="19">
                    <a:moveTo>
                      <a:pt x="18" y="3"/>
                    </a:moveTo>
                    <a:lnTo>
                      <a:pt x="16" y="3"/>
                    </a:lnTo>
                    <a:lnTo>
                      <a:pt x="13" y="3"/>
                    </a:lnTo>
                    <a:lnTo>
                      <a:pt x="13" y="0"/>
                    </a:lnTo>
                    <a:lnTo>
                      <a:pt x="10" y="0"/>
                    </a:lnTo>
                    <a:lnTo>
                      <a:pt x="8" y="0"/>
                    </a:lnTo>
                    <a:lnTo>
                      <a:pt x="6" y="0"/>
                    </a:lnTo>
                    <a:lnTo>
                      <a:pt x="4" y="0"/>
                    </a:lnTo>
                    <a:lnTo>
                      <a:pt x="1" y="0"/>
                    </a:lnTo>
                    <a:lnTo>
                      <a:pt x="1" y="3"/>
                    </a:lnTo>
                    <a:lnTo>
                      <a:pt x="0" y="3"/>
                    </a:lnTo>
                    <a:lnTo>
                      <a:pt x="8" y="18"/>
                    </a:lnTo>
                    <a:lnTo>
                      <a:pt x="6" y="18"/>
                    </a:lnTo>
                    <a:lnTo>
                      <a:pt x="18"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79" name="Freeform 328"/>
              <p:cNvSpPr>
                <a:spLocks/>
              </p:cNvSpPr>
              <p:nvPr/>
            </p:nvSpPr>
            <p:spPr bwMode="auto">
              <a:xfrm>
                <a:off x="1931" y="1021"/>
                <a:ext cx="21" cy="18"/>
              </a:xfrm>
              <a:custGeom>
                <a:avLst/>
                <a:gdLst/>
                <a:ahLst/>
                <a:cxnLst>
                  <a:cxn ang="0">
                    <a:pos x="12" y="9"/>
                  </a:cxn>
                  <a:cxn ang="0">
                    <a:pos x="20" y="9"/>
                  </a:cxn>
                  <a:cxn ang="0">
                    <a:pos x="9" y="0"/>
                  </a:cxn>
                  <a:cxn ang="0">
                    <a:pos x="0" y="7"/>
                  </a:cxn>
                  <a:cxn ang="0">
                    <a:pos x="12" y="16"/>
                  </a:cxn>
                  <a:cxn ang="0">
                    <a:pos x="20" y="16"/>
                  </a:cxn>
                  <a:cxn ang="0">
                    <a:pos x="12" y="16"/>
                  </a:cxn>
                  <a:cxn ang="0">
                    <a:pos x="15" y="17"/>
                  </a:cxn>
                  <a:cxn ang="0">
                    <a:pos x="20" y="16"/>
                  </a:cxn>
                  <a:cxn ang="0">
                    <a:pos x="12" y="9"/>
                  </a:cxn>
                </a:cxnLst>
                <a:rect l="0" t="0" r="r" b="b"/>
                <a:pathLst>
                  <a:path w="21" h="18">
                    <a:moveTo>
                      <a:pt x="12" y="9"/>
                    </a:moveTo>
                    <a:lnTo>
                      <a:pt x="20" y="9"/>
                    </a:lnTo>
                    <a:lnTo>
                      <a:pt x="9" y="0"/>
                    </a:lnTo>
                    <a:lnTo>
                      <a:pt x="0" y="7"/>
                    </a:lnTo>
                    <a:lnTo>
                      <a:pt x="12" y="16"/>
                    </a:lnTo>
                    <a:lnTo>
                      <a:pt x="20" y="16"/>
                    </a:lnTo>
                    <a:lnTo>
                      <a:pt x="12" y="16"/>
                    </a:lnTo>
                    <a:lnTo>
                      <a:pt x="15" y="17"/>
                    </a:lnTo>
                    <a:lnTo>
                      <a:pt x="20" y="16"/>
                    </a:lnTo>
                    <a:lnTo>
                      <a:pt x="12"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80" name="Freeform 329"/>
              <p:cNvSpPr>
                <a:spLocks/>
              </p:cNvSpPr>
              <p:nvPr/>
            </p:nvSpPr>
            <p:spPr bwMode="auto">
              <a:xfrm>
                <a:off x="1943" y="1017"/>
                <a:ext cx="38" cy="19"/>
              </a:xfrm>
              <a:custGeom>
                <a:avLst/>
                <a:gdLst/>
                <a:ahLst/>
                <a:cxnLst>
                  <a:cxn ang="0">
                    <a:pos x="26" y="4"/>
                  </a:cxn>
                  <a:cxn ang="0">
                    <a:pos x="30" y="0"/>
                  </a:cxn>
                  <a:cxn ang="0">
                    <a:pos x="28" y="1"/>
                  </a:cxn>
                  <a:cxn ang="0">
                    <a:pos x="26" y="1"/>
                  </a:cxn>
                  <a:cxn ang="0">
                    <a:pos x="24" y="1"/>
                  </a:cxn>
                  <a:cxn ang="0">
                    <a:pos x="22" y="1"/>
                  </a:cxn>
                  <a:cxn ang="0">
                    <a:pos x="22" y="2"/>
                  </a:cxn>
                  <a:cxn ang="0">
                    <a:pos x="21" y="2"/>
                  </a:cxn>
                  <a:cxn ang="0">
                    <a:pos x="20" y="2"/>
                  </a:cxn>
                  <a:cxn ang="0">
                    <a:pos x="18" y="2"/>
                  </a:cxn>
                  <a:cxn ang="0">
                    <a:pos x="16" y="4"/>
                  </a:cxn>
                  <a:cxn ang="0">
                    <a:pos x="14" y="4"/>
                  </a:cxn>
                  <a:cxn ang="0">
                    <a:pos x="13" y="4"/>
                  </a:cxn>
                  <a:cxn ang="0">
                    <a:pos x="13" y="5"/>
                  </a:cxn>
                  <a:cxn ang="0">
                    <a:pos x="11" y="5"/>
                  </a:cxn>
                  <a:cxn ang="0">
                    <a:pos x="9" y="5"/>
                  </a:cxn>
                  <a:cxn ang="0">
                    <a:pos x="9" y="7"/>
                  </a:cxn>
                  <a:cxn ang="0">
                    <a:pos x="7" y="7"/>
                  </a:cxn>
                  <a:cxn ang="0">
                    <a:pos x="5" y="7"/>
                  </a:cxn>
                  <a:cxn ang="0">
                    <a:pos x="4" y="8"/>
                  </a:cxn>
                  <a:cxn ang="0">
                    <a:pos x="2" y="8"/>
                  </a:cxn>
                  <a:cxn ang="0">
                    <a:pos x="2" y="9"/>
                  </a:cxn>
                  <a:cxn ang="0">
                    <a:pos x="1" y="9"/>
                  </a:cxn>
                  <a:cxn ang="0">
                    <a:pos x="0" y="11"/>
                  </a:cxn>
                  <a:cxn ang="0">
                    <a:pos x="5" y="18"/>
                  </a:cxn>
                  <a:cxn ang="0">
                    <a:pos x="7" y="17"/>
                  </a:cxn>
                  <a:cxn ang="0">
                    <a:pos x="9" y="17"/>
                  </a:cxn>
                  <a:cxn ang="0">
                    <a:pos x="11" y="15"/>
                  </a:cxn>
                  <a:cxn ang="0">
                    <a:pos x="13" y="15"/>
                  </a:cxn>
                  <a:cxn ang="0">
                    <a:pos x="13" y="14"/>
                  </a:cxn>
                  <a:cxn ang="0">
                    <a:pos x="14" y="14"/>
                  </a:cxn>
                  <a:cxn ang="0">
                    <a:pos x="16" y="14"/>
                  </a:cxn>
                  <a:cxn ang="0">
                    <a:pos x="16" y="12"/>
                  </a:cxn>
                  <a:cxn ang="0">
                    <a:pos x="18" y="12"/>
                  </a:cxn>
                  <a:cxn ang="0">
                    <a:pos x="20" y="12"/>
                  </a:cxn>
                  <a:cxn ang="0">
                    <a:pos x="21" y="11"/>
                  </a:cxn>
                  <a:cxn ang="0">
                    <a:pos x="22" y="11"/>
                  </a:cxn>
                  <a:cxn ang="0">
                    <a:pos x="24" y="11"/>
                  </a:cxn>
                  <a:cxn ang="0">
                    <a:pos x="26" y="9"/>
                  </a:cxn>
                  <a:cxn ang="0">
                    <a:pos x="28" y="9"/>
                  </a:cxn>
                  <a:cxn ang="0">
                    <a:pos x="30" y="9"/>
                  </a:cxn>
                  <a:cxn ang="0">
                    <a:pos x="32" y="9"/>
                  </a:cxn>
                  <a:cxn ang="0">
                    <a:pos x="33" y="9"/>
                  </a:cxn>
                  <a:cxn ang="0">
                    <a:pos x="37" y="4"/>
                  </a:cxn>
                  <a:cxn ang="0">
                    <a:pos x="33" y="9"/>
                  </a:cxn>
                  <a:cxn ang="0">
                    <a:pos x="37" y="8"/>
                  </a:cxn>
                  <a:cxn ang="0">
                    <a:pos x="37" y="4"/>
                  </a:cxn>
                  <a:cxn ang="0">
                    <a:pos x="26" y="4"/>
                  </a:cxn>
                </a:cxnLst>
                <a:rect l="0" t="0" r="r" b="b"/>
                <a:pathLst>
                  <a:path w="38" h="19">
                    <a:moveTo>
                      <a:pt x="26" y="4"/>
                    </a:moveTo>
                    <a:lnTo>
                      <a:pt x="30" y="0"/>
                    </a:lnTo>
                    <a:lnTo>
                      <a:pt x="28" y="1"/>
                    </a:lnTo>
                    <a:lnTo>
                      <a:pt x="26" y="1"/>
                    </a:lnTo>
                    <a:lnTo>
                      <a:pt x="24" y="1"/>
                    </a:lnTo>
                    <a:lnTo>
                      <a:pt x="22" y="1"/>
                    </a:lnTo>
                    <a:lnTo>
                      <a:pt x="22" y="2"/>
                    </a:lnTo>
                    <a:lnTo>
                      <a:pt x="21" y="2"/>
                    </a:lnTo>
                    <a:lnTo>
                      <a:pt x="20" y="2"/>
                    </a:lnTo>
                    <a:lnTo>
                      <a:pt x="18" y="2"/>
                    </a:lnTo>
                    <a:lnTo>
                      <a:pt x="16" y="4"/>
                    </a:lnTo>
                    <a:lnTo>
                      <a:pt x="14" y="4"/>
                    </a:lnTo>
                    <a:lnTo>
                      <a:pt x="13" y="4"/>
                    </a:lnTo>
                    <a:lnTo>
                      <a:pt x="13" y="5"/>
                    </a:lnTo>
                    <a:lnTo>
                      <a:pt x="11" y="5"/>
                    </a:lnTo>
                    <a:lnTo>
                      <a:pt x="9" y="5"/>
                    </a:lnTo>
                    <a:lnTo>
                      <a:pt x="9" y="7"/>
                    </a:lnTo>
                    <a:lnTo>
                      <a:pt x="7" y="7"/>
                    </a:lnTo>
                    <a:lnTo>
                      <a:pt x="5" y="7"/>
                    </a:lnTo>
                    <a:lnTo>
                      <a:pt x="4" y="8"/>
                    </a:lnTo>
                    <a:lnTo>
                      <a:pt x="2" y="8"/>
                    </a:lnTo>
                    <a:lnTo>
                      <a:pt x="2" y="9"/>
                    </a:lnTo>
                    <a:lnTo>
                      <a:pt x="1" y="9"/>
                    </a:lnTo>
                    <a:lnTo>
                      <a:pt x="0" y="11"/>
                    </a:lnTo>
                    <a:lnTo>
                      <a:pt x="5" y="18"/>
                    </a:lnTo>
                    <a:lnTo>
                      <a:pt x="7" y="17"/>
                    </a:lnTo>
                    <a:lnTo>
                      <a:pt x="9" y="17"/>
                    </a:lnTo>
                    <a:lnTo>
                      <a:pt x="11" y="15"/>
                    </a:lnTo>
                    <a:lnTo>
                      <a:pt x="13" y="15"/>
                    </a:lnTo>
                    <a:lnTo>
                      <a:pt x="13" y="14"/>
                    </a:lnTo>
                    <a:lnTo>
                      <a:pt x="14" y="14"/>
                    </a:lnTo>
                    <a:lnTo>
                      <a:pt x="16" y="14"/>
                    </a:lnTo>
                    <a:lnTo>
                      <a:pt x="16" y="12"/>
                    </a:lnTo>
                    <a:lnTo>
                      <a:pt x="18" y="12"/>
                    </a:lnTo>
                    <a:lnTo>
                      <a:pt x="20" y="12"/>
                    </a:lnTo>
                    <a:lnTo>
                      <a:pt x="21" y="11"/>
                    </a:lnTo>
                    <a:lnTo>
                      <a:pt x="22" y="11"/>
                    </a:lnTo>
                    <a:lnTo>
                      <a:pt x="24" y="11"/>
                    </a:lnTo>
                    <a:lnTo>
                      <a:pt x="26" y="9"/>
                    </a:lnTo>
                    <a:lnTo>
                      <a:pt x="28" y="9"/>
                    </a:lnTo>
                    <a:lnTo>
                      <a:pt x="30" y="9"/>
                    </a:lnTo>
                    <a:lnTo>
                      <a:pt x="32" y="9"/>
                    </a:lnTo>
                    <a:lnTo>
                      <a:pt x="33" y="9"/>
                    </a:lnTo>
                    <a:lnTo>
                      <a:pt x="37" y="4"/>
                    </a:lnTo>
                    <a:lnTo>
                      <a:pt x="33" y="9"/>
                    </a:lnTo>
                    <a:lnTo>
                      <a:pt x="37" y="8"/>
                    </a:lnTo>
                    <a:lnTo>
                      <a:pt x="37" y="4"/>
                    </a:lnTo>
                    <a:lnTo>
                      <a:pt x="26"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81" name="Freeform 330"/>
              <p:cNvSpPr>
                <a:spLocks/>
              </p:cNvSpPr>
              <p:nvPr/>
            </p:nvSpPr>
            <p:spPr bwMode="auto">
              <a:xfrm>
                <a:off x="1970" y="1010"/>
                <a:ext cx="19" cy="19"/>
              </a:xfrm>
              <a:custGeom>
                <a:avLst/>
                <a:gdLst/>
                <a:ahLst/>
                <a:cxnLst>
                  <a:cxn ang="0">
                    <a:pos x="0" y="0"/>
                  </a:cxn>
                  <a:cxn ang="0">
                    <a:pos x="0" y="18"/>
                  </a:cxn>
                  <a:cxn ang="0">
                    <a:pos x="18" y="18"/>
                  </a:cxn>
                  <a:cxn ang="0">
                    <a:pos x="18" y="0"/>
                  </a:cxn>
                  <a:cxn ang="0">
                    <a:pos x="18" y="2"/>
                  </a:cxn>
                  <a:cxn ang="0">
                    <a:pos x="0" y="0"/>
                  </a:cxn>
                </a:cxnLst>
                <a:rect l="0" t="0" r="r" b="b"/>
                <a:pathLst>
                  <a:path w="19" h="19">
                    <a:moveTo>
                      <a:pt x="0" y="0"/>
                    </a:moveTo>
                    <a:lnTo>
                      <a:pt x="0" y="18"/>
                    </a:lnTo>
                    <a:lnTo>
                      <a:pt x="18" y="18"/>
                    </a:lnTo>
                    <a:lnTo>
                      <a:pt x="18" y="0"/>
                    </a:lnTo>
                    <a:lnTo>
                      <a:pt x="18" y="2"/>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82" name="Freeform 331"/>
              <p:cNvSpPr>
                <a:spLocks/>
              </p:cNvSpPr>
              <p:nvPr/>
            </p:nvSpPr>
            <p:spPr bwMode="auto">
              <a:xfrm>
                <a:off x="1970" y="1005"/>
                <a:ext cx="19" cy="18"/>
              </a:xfrm>
              <a:custGeom>
                <a:avLst/>
                <a:gdLst/>
                <a:ahLst/>
                <a:cxnLst>
                  <a:cxn ang="0">
                    <a:pos x="14" y="0"/>
                  </a:cxn>
                  <a:cxn ang="0">
                    <a:pos x="12" y="0"/>
                  </a:cxn>
                  <a:cxn ang="0">
                    <a:pos x="9" y="0"/>
                  </a:cxn>
                  <a:cxn ang="0">
                    <a:pos x="9" y="3"/>
                  </a:cxn>
                  <a:cxn ang="0">
                    <a:pos x="6" y="3"/>
                  </a:cxn>
                  <a:cxn ang="0">
                    <a:pos x="3" y="5"/>
                  </a:cxn>
                  <a:cxn ang="0">
                    <a:pos x="3" y="8"/>
                  </a:cxn>
                  <a:cxn ang="0">
                    <a:pos x="0" y="8"/>
                  </a:cxn>
                  <a:cxn ang="0">
                    <a:pos x="0" y="11"/>
                  </a:cxn>
                  <a:cxn ang="0">
                    <a:pos x="0" y="14"/>
                  </a:cxn>
                  <a:cxn ang="0">
                    <a:pos x="18" y="17"/>
                  </a:cxn>
                  <a:cxn ang="0">
                    <a:pos x="14" y="17"/>
                  </a:cxn>
                  <a:cxn ang="0">
                    <a:pos x="14" y="0"/>
                  </a:cxn>
                </a:cxnLst>
                <a:rect l="0" t="0" r="r" b="b"/>
                <a:pathLst>
                  <a:path w="19" h="18">
                    <a:moveTo>
                      <a:pt x="14" y="0"/>
                    </a:moveTo>
                    <a:lnTo>
                      <a:pt x="12" y="0"/>
                    </a:lnTo>
                    <a:lnTo>
                      <a:pt x="9" y="0"/>
                    </a:lnTo>
                    <a:lnTo>
                      <a:pt x="9" y="3"/>
                    </a:lnTo>
                    <a:lnTo>
                      <a:pt x="6" y="3"/>
                    </a:lnTo>
                    <a:lnTo>
                      <a:pt x="3" y="5"/>
                    </a:lnTo>
                    <a:lnTo>
                      <a:pt x="3" y="8"/>
                    </a:lnTo>
                    <a:lnTo>
                      <a:pt x="0" y="8"/>
                    </a:lnTo>
                    <a:lnTo>
                      <a:pt x="0" y="11"/>
                    </a:lnTo>
                    <a:lnTo>
                      <a:pt x="0" y="14"/>
                    </a:lnTo>
                    <a:lnTo>
                      <a:pt x="18" y="17"/>
                    </a:lnTo>
                    <a:lnTo>
                      <a:pt x="14" y="17"/>
                    </a:lnTo>
                    <a:lnTo>
                      <a:pt x="1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83" name="Freeform 332"/>
              <p:cNvSpPr>
                <a:spLocks/>
              </p:cNvSpPr>
              <p:nvPr/>
            </p:nvSpPr>
            <p:spPr bwMode="auto">
              <a:xfrm>
                <a:off x="1979" y="1005"/>
                <a:ext cx="26" cy="18"/>
              </a:xfrm>
              <a:custGeom>
                <a:avLst/>
                <a:gdLst/>
                <a:ahLst/>
                <a:cxnLst>
                  <a:cxn ang="0">
                    <a:pos x="25" y="0"/>
                  </a:cxn>
                  <a:cxn ang="0">
                    <a:pos x="0" y="0"/>
                  </a:cxn>
                  <a:cxn ang="0">
                    <a:pos x="0" y="17"/>
                  </a:cxn>
                  <a:cxn ang="0">
                    <a:pos x="25" y="17"/>
                  </a:cxn>
                  <a:cxn ang="0">
                    <a:pos x="25" y="0"/>
                  </a:cxn>
                </a:cxnLst>
                <a:rect l="0" t="0" r="r" b="b"/>
                <a:pathLst>
                  <a:path w="26" h="18">
                    <a:moveTo>
                      <a:pt x="25" y="0"/>
                    </a:moveTo>
                    <a:lnTo>
                      <a:pt x="0" y="0"/>
                    </a:lnTo>
                    <a:lnTo>
                      <a:pt x="0" y="17"/>
                    </a:lnTo>
                    <a:lnTo>
                      <a:pt x="25" y="17"/>
                    </a:lnTo>
                    <a:lnTo>
                      <a:pt x="2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84" name="Freeform 333"/>
              <p:cNvSpPr>
                <a:spLocks/>
              </p:cNvSpPr>
              <p:nvPr/>
            </p:nvSpPr>
            <p:spPr bwMode="auto">
              <a:xfrm>
                <a:off x="2004" y="1005"/>
                <a:ext cx="19" cy="18"/>
              </a:xfrm>
              <a:custGeom>
                <a:avLst/>
                <a:gdLst/>
                <a:ahLst/>
                <a:cxnLst>
                  <a:cxn ang="0">
                    <a:pos x="18" y="14"/>
                  </a:cxn>
                  <a:cxn ang="0">
                    <a:pos x="18" y="11"/>
                  </a:cxn>
                  <a:cxn ang="0">
                    <a:pos x="16" y="8"/>
                  </a:cxn>
                  <a:cxn ang="0">
                    <a:pos x="16" y="5"/>
                  </a:cxn>
                  <a:cxn ang="0">
                    <a:pos x="13" y="5"/>
                  </a:cxn>
                  <a:cxn ang="0">
                    <a:pos x="13" y="3"/>
                  </a:cxn>
                  <a:cxn ang="0">
                    <a:pos x="8" y="3"/>
                  </a:cxn>
                  <a:cxn ang="0">
                    <a:pos x="8" y="0"/>
                  </a:cxn>
                  <a:cxn ang="0">
                    <a:pos x="6" y="0"/>
                  </a:cxn>
                  <a:cxn ang="0">
                    <a:pos x="2" y="0"/>
                  </a:cxn>
                  <a:cxn ang="0">
                    <a:pos x="0" y="0"/>
                  </a:cxn>
                  <a:cxn ang="0">
                    <a:pos x="0" y="17"/>
                  </a:cxn>
                  <a:cxn ang="0">
                    <a:pos x="0" y="14"/>
                  </a:cxn>
                  <a:cxn ang="0">
                    <a:pos x="18" y="14"/>
                  </a:cxn>
                </a:cxnLst>
                <a:rect l="0" t="0" r="r" b="b"/>
                <a:pathLst>
                  <a:path w="19" h="18">
                    <a:moveTo>
                      <a:pt x="18" y="14"/>
                    </a:moveTo>
                    <a:lnTo>
                      <a:pt x="18" y="11"/>
                    </a:lnTo>
                    <a:lnTo>
                      <a:pt x="16" y="8"/>
                    </a:lnTo>
                    <a:lnTo>
                      <a:pt x="16" y="5"/>
                    </a:lnTo>
                    <a:lnTo>
                      <a:pt x="13" y="5"/>
                    </a:lnTo>
                    <a:lnTo>
                      <a:pt x="13" y="3"/>
                    </a:lnTo>
                    <a:lnTo>
                      <a:pt x="8" y="3"/>
                    </a:lnTo>
                    <a:lnTo>
                      <a:pt x="8" y="0"/>
                    </a:lnTo>
                    <a:lnTo>
                      <a:pt x="6" y="0"/>
                    </a:lnTo>
                    <a:lnTo>
                      <a:pt x="2" y="0"/>
                    </a:lnTo>
                    <a:lnTo>
                      <a:pt x="0" y="0"/>
                    </a:lnTo>
                    <a:lnTo>
                      <a:pt x="0" y="17"/>
                    </a:lnTo>
                    <a:lnTo>
                      <a:pt x="0" y="14"/>
                    </a:lnTo>
                    <a:lnTo>
                      <a:pt x="18"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85" name="Freeform 334"/>
              <p:cNvSpPr>
                <a:spLocks/>
              </p:cNvSpPr>
              <p:nvPr/>
            </p:nvSpPr>
            <p:spPr bwMode="auto">
              <a:xfrm>
                <a:off x="2004" y="1010"/>
                <a:ext cx="19" cy="19"/>
              </a:xfrm>
              <a:custGeom>
                <a:avLst/>
                <a:gdLst/>
                <a:ahLst/>
                <a:cxnLst>
                  <a:cxn ang="0">
                    <a:pos x="8" y="7"/>
                  </a:cxn>
                  <a:cxn ang="0">
                    <a:pos x="18" y="12"/>
                  </a:cxn>
                  <a:cxn ang="0">
                    <a:pos x="18" y="0"/>
                  </a:cxn>
                  <a:cxn ang="0">
                    <a:pos x="0" y="0"/>
                  </a:cxn>
                  <a:cxn ang="0">
                    <a:pos x="0" y="12"/>
                  </a:cxn>
                  <a:cxn ang="0">
                    <a:pos x="6" y="18"/>
                  </a:cxn>
                  <a:cxn ang="0">
                    <a:pos x="0" y="12"/>
                  </a:cxn>
                  <a:cxn ang="0">
                    <a:pos x="0" y="17"/>
                  </a:cxn>
                  <a:cxn ang="0">
                    <a:pos x="6" y="18"/>
                  </a:cxn>
                  <a:cxn ang="0">
                    <a:pos x="8" y="7"/>
                  </a:cxn>
                </a:cxnLst>
                <a:rect l="0" t="0" r="r" b="b"/>
                <a:pathLst>
                  <a:path w="19" h="19">
                    <a:moveTo>
                      <a:pt x="8" y="7"/>
                    </a:moveTo>
                    <a:lnTo>
                      <a:pt x="18" y="12"/>
                    </a:lnTo>
                    <a:lnTo>
                      <a:pt x="18" y="0"/>
                    </a:lnTo>
                    <a:lnTo>
                      <a:pt x="0" y="0"/>
                    </a:lnTo>
                    <a:lnTo>
                      <a:pt x="0" y="12"/>
                    </a:lnTo>
                    <a:lnTo>
                      <a:pt x="6" y="18"/>
                    </a:lnTo>
                    <a:lnTo>
                      <a:pt x="0" y="12"/>
                    </a:lnTo>
                    <a:lnTo>
                      <a:pt x="0" y="17"/>
                    </a:lnTo>
                    <a:lnTo>
                      <a:pt x="6" y="18"/>
                    </a:lnTo>
                    <a:lnTo>
                      <a:pt x="8"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86" name="Freeform 335"/>
              <p:cNvSpPr>
                <a:spLocks/>
              </p:cNvSpPr>
              <p:nvPr/>
            </p:nvSpPr>
            <p:spPr bwMode="auto">
              <a:xfrm>
                <a:off x="2009" y="1017"/>
                <a:ext cx="33" cy="19"/>
              </a:xfrm>
              <a:custGeom>
                <a:avLst/>
                <a:gdLst/>
                <a:ahLst/>
                <a:cxnLst>
                  <a:cxn ang="0">
                    <a:pos x="23" y="11"/>
                  </a:cxn>
                  <a:cxn ang="0">
                    <a:pos x="31" y="11"/>
                  </a:cxn>
                  <a:cxn ang="0">
                    <a:pos x="31" y="9"/>
                  </a:cxn>
                  <a:cxn ang="0">
                    <a:pos x="29" y="9"/>
                  </a:cxn>
                  <a:cxn ang="0">
                    <a:pos x="27" y="8"/>
                  </a:cxn>
                  <a:cxn ang="0">
                    <a:pos x="25" y="8"/>
                  </a:cxn>
                  <a:cxn ang="0">
                    <a:pos x="25" y="7"/>
                  </a:cxn>
                  <a:cxn ang="0">
                    <a:pos x="23" y="7"/>
                  </a:cxn>
                  <a:cxn ang="0">
                    <a:pos x="22" y="7"/>
                  </a:cxn>
                  <a:cxn ang="0">
                    <a:pos x="20" y="5"/>
                  </a:cxn>
                  <a:cxn ang="0">
                    <a:pos x="19" y="5"/>
                  </a:cxn>
                  <a:cxn ang="0">
                    <a:pos x="17" y="4"/>
                  </a:cxn>
                  <a:cxn ang="0">
                    <a:pos x="16" y="4"/>
                  </a:cxn>
                  <a:cxn ang="0">
                    <a:pos x="14" y="4"/>
                  </a:cxn>
                  <a:cxn ang="0">
                    <a:pos x="14" y="2"/>
                  </a:cxn>
                  <a:cxn ang="0">
                    <a:pos x="12" y="2"/>
                  </a:cxn>
                  <a:cxn ang="0">
                    <a:pos x="11" y="2"/>
                  </a:cxn>
                  <a:cxn ang="0">
                    <a:pos x="9" y="2"/>
                  </a:cxn>
                  <a:cxn ang="0">
                    <a:pos x="7" y="1"/>
                  </a:cxn>
                  <a:cxn ang="0">
                    <a:pos x="5" y="1"/>
                  </a:cxn>
                  <a:cxn ang="0">
                    <a:pos x="4" y="1"/>
                  </a:cxn>
                  <a:cxn ang="0">
                    <a:pos x="3" y="0"/>
                  </a:cxn>
                  <a:cxn ang="0">
                    <a:pos x="1" y="0"/>
                  </a:cxn>
                  <a:cxn ang="0">
                    <a:pos x="0" y="9"/>
                  </a:cxn>
                  <a:cxn ang="0">
                    <a:pos x="1" y="9"/>
                  </a:cxn>
                  <a:cxn ang="0">
                    <a:pos x="3" y="9"/>
                  </a:cxn>
                  <a:cxn ang="0">
                    <a:pos x="4" y="9"/>
                  </a:cxn>
                  <a:cxn ang="0">
                    <a:pos x="5" y="9"/>
                  </a:cxn>
                  <a:cxn ang="0">
                    <a:pos x="5" y="11"/>
                  </a:cxn>
                  <a:cxn ang="0">
                    <a:pos x="7" y="11"/>
                  </a:cxn>
                  <a:cxn ang="0">
                    <a:pos x="9" y="11"/>
                  </a:cxn>
                  <a:cxn ang="0">
                    <a:pos x="11" y="11"/>
                  </a:cxn>
                  <a:cxn ang="0">
                    <a:pos x="11" y="11"/>
                  </a:cxn>
                  <a:cxn ang="0">
                    <a:pos x="12" y="11"/>
                  </a:cxn>
                  <a:cxn ang="0">
                    <a:pos x="14" y="11"/>
                  </a:cxn>
                  <a:cxn ang="0">
                    <a:pos x="16" y="13"/>
                  </a:cxn>
                  <a:cxn ang="0">
                    <a:pos x="17" y="13"/>
                  </a:cxn>
                  <a:cxn ang="0">
                    <a:pos x="19" y="14"/>
                  </a:cxn>
                  <a:cxn ang="0">
                    <a:pos x="20" y="14"/>
                  </a:cxn>
                  <a:cxn ang="0">
                    <a:pos x="20" y="16"/>
                  </a:cxn>
                  <a:cxn ang="0">
                    <a:pos x="22" y="16"/>
                  </a:cxn>
                  <a:cxn ang="0">
                    <a:pos x="23" y="16"/>
                  </a:cxn>
                  <a:cxn ang="0">
                    <a:pos x="23" y="17"/>
                  </a:cxn>
                  <a:cxn ang="0">
                    <a:pos x="25" y="17"/>
                  </a:cxn>
                  <a:cxn ang="0">
                    <a:pos x="32" y="17"/>
                  </a:cxn>
                  <a:cxn ang="0">
                    <a:pos x="25" y="17"/>
                  </a:cxn>
                  <a:cxn ang="0">
                    <a:pos x="29" y="18"/>
                  </a:cxn>
                  <a:cxn ang="0">
                    <a:pos x="32" y="17"/>
                  </a:cxn>
                  <a:cxn ang="0">
                    <a:pos x="23" y="11"/>
                  </a:cxn>
                </a:cxnLst>
                <a:rect l="0" t="0" r="r" b="b"/>
                <a:pathLst>
                  <a:path w="33" h="19">
                    <a:moveTo>
                      <a:pt x="23" y="11"/>
                    </a:moveTo>
                    <a:lnTo>
                      <a:pt x="31" y="11"/>
                    </a:lnTo>
                    <a:lnTo>
                      <a:pt x="31" y="9"/>
                    </a:lnTo>
                    <a:lnTo>
                      <a:pt x="29" y="9"/>
                    </a:lnTo>
                    <a:lnTo>
                      <a:pt x="27" y="8"/>
                    </a:lnTo>
                    <a:lnTo>
                      <a:pt x="25" y="8"/>
                    </a:lnTo>
                    <a:lnTo>
                      <a:pt x="25" y="7"/>
                    </a:lnTo>
                    <a:lnTo>
                      <a:pt x="23" y="7"/>
                    </a:lnTo>
                    <a:lnTo>
                      <a:pt x="22" y="7"/>
                    </a:lnTo>
                    <a:lnTo>
                      <a:pt x="20" y="5"/>
                    </a:lnTo>
                    <a:lnTo>
                      <a:pt x="19" y="5"/>
                    </a:lnTo>
                    <a:lnTo>
                      <a:pt x="17" y="4"/>
                    </a:lnTo>
                    <a:lnTo>
                      <a:pt x="16" y="4"/>
                    </a:lnTo>
                    <a:lnTo>
                      <a:pt x="14" y="4"/>
                    </a:lnTo>
                    <a:lnTo>
                      <a:pt x="14" y="2"/>
                    </a:lnTo>
                    <a:lnTo>
                      <a:pt x="12" y="2"/>
                    </a:lnTo>
                    <a:lnTo>
                      <a:pt x="11" y="2"/>
                    </a:lnTo>
                    <a:lnTo>
                      <a:pt x="9" y="2"/>
                    </a:lnTo>
                    <a:lnTo>
                      <a:pt x="7" y="1"/>
                    </a:lnTo>
                    <a:lnTo>
                      <a:pt x="5" y="1"/>
                    </a:lnTo>
                    <a:lnTo>
                      <a:pt x="4" y="1"/>
                    </a:lnTo>
                    <a:lnTo>
                      <a:pt x="3" y="0"/>
                    </a:lnTo>
                    <a:lnTo>
                      <a:pt x="1" y="0"/>
                    </a:lnTo>
                    <a:lnTo>
                      <a:pt x="0" y="9"/>
                    </a:lnTo>
                    <a:lnTo>
                      <a:pt x="1" y="9"/>
                    </a:lnTo>
                    <a:lnTo>
                      <a:pt x="3" y="9"/>
                    </a:lnTo>
                    <a:lnTo>
                      <a:pt x="4" y="9"/>
                    </a:lnTo>
                    <a:lnTo>
                      <a:pt x="5" y="9"/>
                    </a:lnTo>
                    <a:lnTo>
                      <a:pt x="5" y="11"/>
                    </a:lnTo>
                    <a:lnTo>
                      <a:pt x="7" y="11"/>
                    </a:lnTo>
                    <a:lnTo>
                      <a:pt x="9" y="11"/>
                    </a:lnTo>
                    <a:lnTo>
                      <a:pt x="11" y="11"/>
                    </a:lnTo>
                    <a:lnTo>
                      <a:pt x="11" y="11"/>
                    </a:lnTo>
                    <a:lnTo>
                      <a:pt x="12" y="11"/>
                    </a:lnTo>
                    <a:lnTo>
                      <a:pt x="14" y="11"/>
                    </a:lnTo>
                    <a:lnTo>
                      <a:pt x="16" y="13"/>
                    </a:lnTo>
                    <a:lnTo>
                      <a:pt x="17" y="13"/>
                    </a:lnTo>
                    <a:lnTo>
                      <a:pt x="19" y="14"/>
                    </a:lnTo>
                    <a:lnTo>
                      <a:pt x="20" y="14"/>
                    </a:lnTo>
                    <a:lnTo>
                      <a:pt x="20" y="16"/>
                    </a:lnTo>
                    <a:lnTo>
                      <a:pt x="22" y="16"/>
                    </a:lnTo>
                    <a:lnTo>
                      <a:pt x="23" y="16"/>
                    </a:lnTo>
                    <a:lnTo>
                      <a:pt x="23" y="17"/>
                    </a:lnTo>
                    <a:lnTo>
                      <a:pt x="25" y="17"/>
                    </a:lnTo>
                    <a:lnTo>
                      <a:pt x="32" y="17"/>
                    </a:lnTo>
                    <a:lnTo>
                      <a:pt x="25" y="17"/>
                    </a:lnTo>
                    <a:lnTo>
                      <a:pt x="29" y="18"/>
                    </a:lnTo>
                    <a:lnTo>
                      <a:pt x="32" y="17"/>
                    </a:lnTo>
                    <a:lnTo>
                      <a:pt x="23"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87" name="Freeform 336"/>
              <p:cNvSpPr>
                <a:spLocks/>
              </p:cNvSpPr>
              <p:nvPr/>
            </p:nvSpPr>
            <p:spPr bwMode="auto">
              <a:xfrm>
                <a:off x="2033" y="1021"/>
                <a:ext cx="20" cy="18"/>
              </a:xfrm>
              <a:custGeom>
                <a:avLst/>
                <a:gdLst/>
                <a:ahLst/>
                <a:cxnLst>
                  <a:cxn ang="0">
                    <a:pos x="11" y="0"/>
                  </a:cxn>
                  <a:cxn ang="0">
                    <a:pos x="0" y="9"/>
                  </a:cxn>
                  <a:cxn ang="0">
                    <a:pos x="9" y="17"/>
                  </a:cxn>
                  <a:cxn ang="0">
                    <a:pos x="19" y="7"/>
                  </a:cxn>
                  <a:cxn ang="0">
                    <a:pos x="11" y="0"/>
                  </a:cxn>
                </a:cxnLst>
                <a:rect l="0" t="0" r="r" b="b"/>
                <a:pathLst>
                  <a:path w="20" h="18">
                    <a:moveTo>
                      <a:pt x="11" y="0"/>
                    </a:moveTo>
                    <a:lnTo>
                      <a:pt x="0" y="9"/>
                    </a:lnTo>
                    <a:lnTo>
                      <a:pt x="9" y="17"/>
                    </a:lnTo>
                    <a:lnTo>
                      <a:pt x="19" y="7"/>
                    </a:lnTo>
                    <a:lnTo>
                      <a:pt x="11"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88" name="Freeform 337"/>
              <p:cNvSpPr>
                <a:spLocks/>
              </p:cNvSpPr>
              <p:nvPr/>
            </p:nvSpPr>
            <p:spPr bwMode="auto">
              <a:xfrm>
                <a:off x="2043" y="1019"/>
                <a:ext cx="20" cy="19"/>
              </a:xfrm>
              <a:custGeom>
                <a:avLst/>
                <a:gdLst/>
                <a:ahLst/>
                <a:cxnLst>
                  <a:cxn ang="0">
                    <a:pos x="19" y="3"/>
                  </a:cxn>
                  <a:cxn ang="0">
                    <a:pos x="17" y="3"/>
                  </a:cxn>
                  <a:cxn ang="0">
                    <a:pos x="13" y="3"/>
                  </a:cxn>
                  <a:cxn ang="0">
                    <a:pos x="13" y="0"/>
                  </a:cxn>
                  <a:cxn ang="0">
                    <a:pos x="11" y="0"/>
                  </a:cxn>
                  <a:cxn ang="0">
                    <a:pos x="8" y="0"/>
                  </a:cxn>
                  <a:cxn ang="0">
                    <a:pos x="7" y="0"/>
                  </a:cxn>
                  <a:cxn ang="0">
                    <a:pos x="3" y="0"/>
                  </a:cxn>
                  <a:cxn ang="0">
                    <a:pos x="1" y="0"/>
                  </a:cxn>
                  <a:cxn ang="0">
                    <a:pos x="1" y="3"/>
                  </a:cxn>
                  <a:cxn ang="0">
                    <a:pos x="0" y="3"/>
                  </a:cxn>
                  <a:cxn ang="0">
                    <a:pos x="8" y="18"/>
                  </a:cxn>
                  <a:cxn ang="0">
                    <a:pos x="7" y="18"/>
                  </a:cxn>
                  <a:cxn ang="0">
                    <a:pos x="19" y="3"/>
                  </a:cxn>
                </a:cxnLst>
                <a:rect l="0" t="0" r="r" b="b"/>
                <a:pathLst>
                  <a:path w="20" h="19">
                    <a:moveTo>
                      <a:pt x="19" y="3"/>
                    </a:moveTo>
                    <a:lnTo>
                      <a:pt x="17" y="3"/>
                    </a:lnTo>
                    <a:lnTo>
                      <a:pt x="13" y="3"/>
                    </a:lnTo>
                    <a:lnTo>
                      <a:pt x="13" y="0"/>
                    </a:lnTo>
                    <a:lnTo>
                      <a:pt x="11" y="0"/>
                    </a:lnTo>
                    <a:lnTo>
                      <a:pt x="8" y="0"/>
                    </a:lnTo>
                    <a:lnTo>
                      <a:pt x="7" y="0"/>
                    </a:lnTo>
                    <a:lnTo>
                      <a:pt x="3" y="0"/>
                    </a:lnTo>
                    <a:lnTo>
                      <a:pt x="1" y="0"/>
                    </a:lnTo>
                    <a:lnTo>
                      <a:pt x="1" y="3"/>
                    </a:lnTo>
                    <a:lnTo>
                      <a:pt x="0" y="3"/>
                    </a:lnTo>
                    <a:lnTo>
                      <a:pt x="8" y="18"/>
                    </a:lnTo>
                    <a:lnTo>
                      <a:pt x="7" y="18"/>
                    </a:lnTo>
                    <a:lnTo>
                      <a:pt x="19"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89" name="Freeform 338"/>
              <p:cNvSpPr>
                <a:spLocks/>
              </p:cNvSpPr>
              <p:nvPr/>
            </p:nvSpPr>
            <p:spPr bwMode="auto">
              <a:xfrm>
                <a:off x="2048" y="1021"/>
                <a:ext cx="26" cy="22"/>
              </a:xfrm>
              <a:custGeom>
                <a:avLst/>
                <a:gdLst/>
                <a:ahLst/>
                <a:cxnLst>
                  <a:cxn ang="0">
                    <a:pos x="25" y="15"/>
                  </a:cxn>
                  <a:cxn ang="0">
                    <a:pos x="8" y="0"/>
                  </a:cxn>
                  <a:cxn ang="0">
                    <a:pos x="0" y="6"/>
                  </a:cxn>
                  <a:cxn ang="0">
                    <a:pos x="18" y="21"/>
                  </a:cxn>
                  <a:cxn ang="0">
                    <a:pos x="25" y="15"/>
                  </a:cxn>
                </a:cxnLst>
                <a:rect l="0" t="0" r="r" b="b"/>
                <a:pathLst>
                  <a:path w="26" h="22">
                    <a:moveTo>
                      <a:pt x="25" y="15"/>
                    </a:moveTo>
                    <a:lnTo>
                      <a:pt x="8" y="0"/>
                    </a:lnTo>
                    <a:lnTo>
                      <a:pt x="0" y="6"/>
                    </a:lnTo>
                    <a:lnTo>
                      <a:pt x="18" y="21"/>
                    </a:lnTo>
                    <a:lnTo>
                      <a:pt x="25"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90" name="Freeform 339"/>
              <p:cNvSpPr>
                <a:spLocks/>
              </p:cNvSpPr>
              <p:nvPr/>
            </p:nvSpPr>
            <p:spPr bwMode="auto">
              <a:xfrm>
                <a:off x="2068" y="1037"/>
                <a:ext cx="18" cy="18"/>
              </a:xfrm>
              <a:custGeom>
                <a:avLst/>
                <a:gdLst/>
                <a:ahLst/>
                <a:cxnLst>
                  <a:cxn ang="0">
                    <a:pos x="11" y="17"/>
                  </a:cxn>
                  <a:cxn ang="0">
                    <a:pos x="15" y="17"/>
                  </a:cxn>
                  <a:cxn ang="0">
                    <a:pos x="15" y="15"/>
                  </a:cxn>
                  <a:cxn ang="0">
                    <a:pos x="17" y="12"/>
                  </a:cxn>
                  <a:cxn ang="0">
                    <a:pos x="17" y="11"/>
                  </a:cxn>
                  <a:cxn ang="0">
                    <a:pos x="17" y="8"/>
                  </a:cxn>
                  <a:cxn ang="0">
                    <a:pos x="17" y="6"/>
                  </a:cxn>
                  <a:cxn ang="0">
                    <a:pos x="17" y="4"/>
                  </a:cxn>
                  <a:cxn ang="0">
                    <a:pos x="15" y="4"/>
                  </a:cxn>
                  <a:cxn ang="0">
                    <a:pos x="15" y="1"/>
                  </a:cxn>
                  <a:cxn ang="0">
                    <a:pos x="15" y="0"/>
                  </a:cxn>
                  <a:cxn ang="0">
                    <a:pos x="11" y="0"/>
                  </a:cxn>
                  <a:cxn ang="0">
                    <a:pos x="0" y="11"/>
                  </a:cxn>
                  <a:cxn ang="0">
                    <a:pos x="0" y="8"/>
                  </a:cxn>
                  <a:cxn ang="0">
                    <a:pos x="11" y="17"/>
                  </a:cxn>
                </a:cxnLst>
                <a:rect l="0" t="0" r="r" b="b"/>
                <a:pathLst>
                  <a:path w="18" h="18">
                    <a:moveTo>
                      <a:pt x="11" y="17"/>
                    </a:moveTo>
                    <a:lnTo>
                      <a:pt x="15" y="17"/>
                    </a:lnTo>
                    <a:lnTo>
                      <a:pt x="15" y="15"/>
                    </a:lnTo>
                    <a:lnTo>
                      <a:pt x="17" y="12"/>
                    </a:lnTo>
                    <a:lnTo>
                      <a:pt x="17" y="11"/>
                    </a:lnTo>
                    <a:lnTo>
                      <a:pt x="17" y="8"/>
                    </a:lnTo>
                    <a:lnTo>
                      <a:pt x="17" y="6"/>
                    </a:lnTo>
                    <a:lnTo>
                      <a:pt x="17" y="4"/>
                    </a:lnTo>
                    <a:lnTo>
                      <a:pt x="15" y="4"/>
                    </a:lnTo>
                    <a:lnTo>
                      <a:pt x="15" y="1"/>
                    </a:lnTo>
                    <a:lnTo>
                      <a:pt x="15" y="0"/>
                    </a:lnTo>
                    <a:lnTo>
                      <a:pt x="11" y="0"/>
                    </a:lnTo>
                    <a:lnTo>
                      <a:pt x="0" y="11"/>
                    </a:lnTo>
                    <a:lnTo>
                      <a:pt x="0" y="8"/>
                    </a:lnTo>
                    <a:lnTo>
                      <a:pt x="1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91" name="Freeform 340"/>
              <p:cNvSpPr>
                <a:spLocks/>
              </p:cNvSpPr>
              <p:nvPr/>
            </p:nvSpPr>
            <p:spPr bwMode="auto">
              <a:xfrm>
                <a:off x="2056" y="1043"/>
                <a:ext cx="19" cy="18"/>
              </a:xfrm>
              <a:custGeom>
                <a:avLst/>
                <a:gdLst/>
                <a:ahLst/>
                <a:cxnLst>
                  <a:cxn ang="0">
                    <a:pos x="9" y="9"/>
                  </a:cxn>
                  <a:cxn ang="0">
                    <a:pos x="9" y="17"/>
                  </a:cxn>
                  <a:cxn ang="0">
                    <a:pos x="18" y="6"/>
                  </a:cxn>
                  <a:cxn ang="0">
                    <a:pos x="11" y="0"/>
                  </a:cxn>
                  <a:cxn ang="0">
                    <a:pos x="1" y="9"/>
                  </a:cxn>
                  <a:cxn ang="0">
                    <a:pos x="1" y="15"/>
                  </a:cxn>
                  <a:cxn ang="0">
                    <a:pos x="1" y="9"/>
                  </a:cxn>
                  <a:cxn ang="0">
                    <a:pos x="0" y="12"/>
                  </a:cxn>
                  <a:cxn ang="0">
                    <a:pos x="1" y="15"/>
                  </a:cxn>
                  <a:cxn ang="0">
                    <a:pos x="9" y="9"/>
                  </a:cxn>
                </a:cxnLst>
                <a:rect l="0" t="0" r="r" b="b"/>
                <a:pathLst>
                  <a:path w="19" h="18">
                    <a:moveTo>
                      <a:pt x="9" y="9"/>
                    </a:moveTo>
                    <a:lnTo>
                      <a:pt x="9" y="17"/>
                    </a:lnTo>
                    <a:lnTo>
                      <a:pt x="18" y="6"/>
                    </a:lnTo>
                    <a:lnTo>
                      <a:pt x="11" y="0"/>
                    </a:lnTo>
                    <a:lnTo>
                      <a:pt x="1" y="9"/>
                    </a:lnTo>
                    <a:lnTo>
                      <a:pt x="1" y="15"/>
                    </a:lnTo>
                    <a:lnTo>
                      <a:pt x="1" y="9"/>
                    </a:lnTo>
                    <a:lnTo>
                      <a:pt x="0" y="12"/>
                    </a:lnTo>
                    <a:lnTo>
                      <a:pt x="1" y="15"/>
                    </a:lnTo>
                    <a:lnTo>
                      <a:pt x="9"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92" name="Freeform 341"/>
              <p:cNvSpPr>
                <a:spLocks/>
              </p:cNvSpPr>
              <p:nvPr/>
            </p:nvSpPr>
            <p:spPr bwMode="auto">
              <a:xfrm>
                <a:off x="2057" y="1048"/>
                <a:ext cx="22" cy="30"/>
              </a:xfrm>
              <a:custGeom>
                <a:avLst/>
                <a:gdLst/>
                <a:ahLst/>
                <a:cxnLst>
                  <a:cxn ang="0">
                    <a:pos x="14" y="20"/>
                  </a:cxn>
                  <a:cxn ang="0">
                    <a:pos x="21" y="24"/>
                  </a:cxn>
                  <a:cxn ang="0">
                    <a:pos x="19" y="23"/>
                  </a:cxn>
                  <a:cxn ang="0">
                    <a:pos x="19" y="22"/>
                  </a:cxn>
                  <a:cxn ang="0">
                    <a:pos x="19" y="20"/>
                  </a:cxn>
                  <a:cxn ang="0">
                    <a:pos x="19" y="19"/>
                  </a:cxn>
                  <a:cxn ang="0">
                    <a:pos x="19" y="18"/>
                  </a:cxn>
                  <a:cxn ang="0">
                    <a:pos x="17" y="18"/>
                  </a:cxn>
                  <a:cxn ang="0">
                    <a:pos x="17" y="16"/>
                  </a:cxn>
                  <a:cxn ang="0">
                    <a:pos x="17" y="15"/>
                  </a:cxn>
                  <a:cxn ang="0">
                    <a:pos x="15" y="13"/>
                  </a:cxn>
                  <a:cxn ang="0">
                    <a:pos x="15" y="12"/>
                  </a:cxn>
                  <a:cxn ang="0">
                    <a:pos x="15" y="11"/>
                  </a:cxn>
                  <a:cxn ang="0">
                    <a:pos x="14" y="9"/>
                  </a:cxn>
                  <a:cxn ang="0">
                    <a:pos x="14" y="8"/>
                  </a:cxn>
                  <a:cxn ang="0">
                    <a:pos x="12" y="6"/>
                  </a:cxn>
                  <a:cxn ang="0">
                    <a:pos x="12" y="5"/>
                  </a:cxn>
                  <a:cxn ang="0">
                    <a:pos x="11" y="4"/>
                  </a:cxn>
                  <a:cxn ang="0">
                    <a:pos x="11" y="2"/>
                  </a:cxn>
                  <a:cxn ang="0">
                    <a:pos x="9" y="1"/>
                  </a:cxn>
                  <a:cxn ang="0">
                    <a:pos x="9" y="0"/>
                  </a:cxn>
                  <a:cxn ang="0">
                    <a:pos x="7" y="0"/>
                  </a:cxn>
                  <a:cxn ang="0">
                    <a:pos x="0" y="4"/>
                  </a:cxn>
                  <a:cxn ang="0">
                    <a:pos x="0" y="5"/>
                  </a:cxn>
                  <a:cxn ang="0">
                    <a:pos x="1" y="5"/>
                  </a:cxn>
                  <a:cxn ang="0">
                    <a:pos x="1" y="6"/>
                  </a:cxn>
                  <a:cxn ang="0">
                    <a:pos x="3" y="8"/>
                  </a:cxn>
                  <a:cxn ang="0">
                    <a:pos x="3" y="9"/>
                  </a:cxn>
                  <a:cxn ang="0">
                    <a:pos x="4" y="11"/>
                  </a:cxn>
                  <a:cxn ang="0">
                    <a:pos x="4" y="12"/>
                  </a:cxn>
                  <a:cxn ang="0">
                    <a:pos x="4" y="13"/>
                  </a:cxn>
                  <a:cxn ang="0">
                    <a:pos x="6" y="13"/>
                  </a:cxn>
                  <a:cxn ang="0">
                    <a:pos x="6" y="15"/>
                  </a:cxn>
                  <a:cxn ang="0">
                    <a:pos x="6" y="16"/>
                  </a:cxn>
                  <a:cxn ang="0">
                    <a:pos x="7" y="18"/>
                  </a:cxn>
                  <a:cxn ang="0">
                    <a:pos x="7" y="19"/>
                  </a:cxn>
                  <a:cxn ang="0">
                    <a:pos x="7" y="20"/>
                  </a:cxn>
                  <a:cxn ang="0">
                    <a:pos x="9" y="22"/>
                  </a:cxn>
                  <a:cxn ang="0">
                    <a:pos x="9" y="23"/>
                  </a:cxn>
                  <a:cxn ang="0">
                    <a:pos x="9" y="24"/>
                  </a:cxn>
                  <a:cxn ang="0">
                    <a:pos x="9" y="26"/>
                  </a:cxn>
                  <a:cxn ang="0">
                    <a:pos x="14" y="29"/>
                  </a:cxn>
                  <a:cxn ang="0">
                    <a:pos x="9" y="26"/>
                  </a:cxn>
                  <a:cxn ang="0">
                    <a:pos x="11" y="29"/>
                  </a:cxn>
                  <a:cxn ang="0">
                    <a:pos x="14" y="29"/>
                  </a:cxn>
                  <a:cxn ang="0">
                    <a:pos x="14" y="20"/>
                  </a:cxn>
                </a:cxnLst>
                <a:rect l="0" t="0" r="r" b="b"/>
                <a:pathLst>
                  <a:path w="22" h="30">
                    <a:moveTo>
                      <a:pt x="14" y="20"/>
                    </a:moveTo>
                    <a:lnTo>
                      <a:pt x="21" y="24"/>
                    </a:lnTo>
                    <a:lnTo>
                      <a:pt x="19" y="23"/>
                    </a:lnTo>
                    <a:lnTo>
                      <a:pt x="19" y="22"/>
                    </a:lnTo>
                    <a:lnTo>
                      <a:pt x="19" y="20"/>
                    </a:lnTo>
                    <a:lnTo>
                      <a:pt x="19" y="19"/>
                    </a:lnTo>
                    <a:lnTo>
                      <a:pt x="19" y="18"/>
                    </a:lnTo>
                    <a:lnTo>
                      <a:pt x="17" y="18"/>
                    </a:lnTo>
                    <a:lnTo>
                      <a:pt x="17" y="16"/>
                    </a:lnTo>
                    <a:lnTo>
                      <a:pt x="17" y="15"/>
                    </a:lnTo>
                    <a:lnTo>
                      <a:pt x="15" y="13"/>
                    </a:lnTo>
                    <a:lnTo>
                      <a:pt x="15" y="12"/>
                    </a:lnTo>
                    <a:lnTo>
                      <a:pt x="15" y="11"/>
                    </a:lnTo>
                    <a:lnTo>
                      <a:pt x="14" y="9"/>
                    </a:lnTo>
                    <a:lnTo>
                      <a:pt x="14" y="8"/>
                    </a:lnTo>
                    <a:lnTo>
                      <a:pt x="12" y="6"/>
                    </a:lnTo>
                    <a:lnTo>
                      <a:pt x="12" y="5"/>
                    </a:lnTo>
                    <a:lnTo>
                      <a:pt x="11" y="4"/>
                    </a:lnTo>
                    <a:lnTo>
                      <a:pt x="11" y="2"/>
                    </a:lnTo>
                    <a:lnTo>
                      <a:pt x="9" y="1"/>
                    </a:lnTo>
                    <a:lnTo>
                      <a:pt x="9" y="0"/>
                    </a:lnTo>
                    <a:lnTo>
                      <a:pt x="7" y="0"/>
                    </a:lnTo>
                    <a:lnTo>
                      <a:pt x="0" y="4"/>
                    </a:lnTo>
                    <a:lnTo>
                      <a:pt x="0" y="5"/>
                    </a:lnTo>
                    <a:lnTo>
                      <a:pt x="1" y="5"/>
                    </a:lnTo>
                    <a:lnTo>
                      <a:pt x="1" y="6"/>
                    </a:lnTo>
                    <a:lnTo>
                      <a:pt x="3" y="8"/>
                    </a:lnTo>
                    <a:lnTo>
                      <a:pt x="3" y="9"/>
                    </a:lnTo>
                    <a:lnTo>
                      <a:pt x="4" y="11"/>
                    </a:lnTo>
                    <a:lnTo>
                      <a:pt x="4" y="12"/>
                    </a:lnTo>
                    <a:lnTo>
                      <a:pt x="4" y="13"/>
                    </a:lnTo>
                    <a:lnTo>
                      <a:pt x="6" y="13"/>
                    </a:lnTo>
                    <a:lnTo>
                      <a:pt x="6" y="15"/>
                    </a:lnTo>
                    <a:lnTo>
                      <a:pt x="6" y="16"/>
                    </a:lnTo>
                    <a:lnTo>
                      <a:pt x="7" y="18"/>
                    </a:lnTo>
                    <a:lnTo>
                      <a:pt x="7" y="19"/>
                    </a:lnTo>
                    <a:lnTo>
                      <a:pt x="7" y="20"/>
                    </a:lnTo>
                    <a:lnTo>
                      <a:pt x="9" y="22"/>
                    </a:lnTo>
                    <a:lnTo>
                      <a:pt x="9" y="23"/>
                    </a:lnTo>
                    <a:lnTo>
                      <a:pt x="9" y="24"/>
                    </a:lnTo>
                    <a:lnTo>
                      <a:pt x="9" y="26"/>
                    </a:lnTo>
                    <a:lnTo>
                      <a:pt x="14" y="29"/>
                    </a:lnTo>
                    <a:lnTo>
                      <a:pt x="9" y="26"/>
                    </a:lnTo>
                    <a:lnTo>
                      <a:pt x="11" y="29"/>
                    </a:lnTo>
                    <a:lnTo>
                      <a:pt x="14" y="29"/>
                    </a:lnTo>
                    <a:lnTo>
                      <a:pt x="14"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93" name="Freeform 342"/>
              <p:cNvSpPr>
                <a:spLocks/>
              </p:cNvSpPr>
              <p:nvPr/>
            </p:nvSpPr>
            <p:spPr bwMode="auto">
              <a:xfrm>
                <a:off x="2073" y="1069"/>
                <a:ext cx="19" cy="18"/>
              </a:xfrm>
              <a:custGeom>
                <a:avLst/>
                <a:gdLst/>
                <a:ahLst/>
                <a:cxnLst>
                  <a:cxn ang="0">
                    <a:pos x="18" y="0"/>
                  </a:cxn>
                  <a:cxn ang="0">
                    <a:pos x="0" y="0"/>
                  </a:cxn>
                  <a:cxn ang="0">
                    <a:pos x="0" y="17"/>
                  </a:cxn>
                  <a:cxn ang="0">
                    <a:pos x="15" y="17"/>
                  </a:cxn>
                  <a:cxn ang="0">
                    <a:pos x="18" y="0"/>
                  </a:cxn>
                </a:cxnLst>
                <a:rect l="0" t="0" r="r" b="b"/>
                <a:pathLst>
                  <a:path w="19" h="18">
                    <a:moveTo>
                      <a:pt x="18" y="0"/>
                    </a:moveTo>
                    <a:lnTo>
                      <a:pt x="0" y="0"/>
                    </a:lnTo>
                    <a:lnTo>
                      <a:pt x="0" y="17"/>
                    </a:lnTo>
                    <a:lnTo>
                      <a:pt x="15" y="17"/>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94" name="Freeform 343"/>
              <p:cNvSpPr>
                <a:spLocks/>
              </p:cNvSpPr>
              <p:nvPr/>
            </p:nvSpPr>
            <p:spPr bwMode="auto">
              <a:xfrm>
                <a:off x="2086" y="1069"/>
                <a:ext cx="18" cy="18"/>
              </a:xfrm>
              <a:custGeom>
                <a:avLst/>
                <a:gdLst/>
                <a:ahLst/>
                <a:cxnLst>
                  <a:cxn ang="0">
                    <a:pos x="17" y="17"/>
                  </a:cxn>
                  <a:cxn ang="0">
                    <a:pos x="17" y="15"/>
                  </a:cxn>
                  <a:cxn ang="0">
                    <a:pos x="17" y="11"/>
                  </a:cxn>
                  <a:cxn ang="0">
                    <a:pos x="17" y="9"/>
                  </a:cxn>
                  <a:cxn ang="0">
                    <a:pos x="13" y="9"/>
                  </a:cxn>
                  <a:cxn ang="0">
                    <a:pos x="13" y="5"/>
                  </a:cxn>
                  <a:cxn ang="0">
                    <a:pos x="11" y="5"/>
                  </a:cxn>
                  <a:cxn ang="0">
                    <a:pos x="11" y="3"/>
                  </a:cxn>
                  <a:cxn ang="0">
                    <a:pos x="9" y="3"/>
                  </a:cxn>
                  <a:cxn ang="0">
                    <a:pos x="6" y="0"/>
                  </a:cxn>
                  <a:cxn ang="0">
                    <a:pos x="3" y="0"/>
                  </a:cxn>
                  <a:cxn ang="0">
                    <a:pos x="0" y="17"/>
                  </a:cxn>
                  <a:cxn ang="0">
                    <a:pos x="17" y="17"/>
                  </a:cxn>
                </a:cxnLst>
                <a:rect l="0" t="0" r="r" b="b"/>
                <a:pathLst>
                  <a:path w="18" h="18">
                    <a:moveTo>
                      <a:pt x="17" y="17"/>
                    </a:moveTo>
                    <a:lnTo>
                      <a:pt x="17" y="15"/>
                    </a:lnTo>
                    <a:lnTo>
                      <a:pt x="17" y="11"/>
                    </a:lnTo>
                    <a:lnTo>
                      <a:pt x="17" y="9"/>
                    </a:lnTo>
                    <a:lnTo>
                      <a:pt x="13" y="9"/>
                    </a:lnTo>
                    <a:lnTo>
                      <a:pt x="13" y="5"/>
                    </a:lnTo>
                    <a:lnTo>
                      <a:pt x="11" y="5"/>
                    </a:lnTo>
                    <a:lnTo>
                      <a:pt x="11" y="3"/>
                    </a:lnTo>
                    <a:lnTo>
                      <a:pt x="9" y="3"/>
                    </a:lnTo>
                    <a:lnTo>
                      <a:pt x="6" y="0"/>
                    </a:lnTo>
                    <a:lnTo>
                      <a:pt x="3" y="0"/>
                    </a:lnTo>
                    <a:lnTo>
                      <a:pt x="0" y="17"/>
                    </a:lnTo>
                    <a:lnTo>
                      <a:pt x="17"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95" name="Freeform 344"/>
              <p:cNvSpPr>
                <a:spLocks/>
              </p:cNvSpPr>
              <p:nvPr/>
            </p:nvSpPr>
            <p:spPr bwMode="auto">
              <a:xfrm>
                <a:off x="2086" y="1076"/>
                <a:ext cx="18" cy="21"/>
              </a:xfrm>
              <a:custGeom>
                <a:avLst/>
                <a:gdLst/>
                <a:ahLst/>
                <a:cxnLst>
                  <a:cxn ang="0">
                    <a:pos x="17" y="20"/>
                  </a:cxn>
                  <a:cxn ang="0">
                    <a:pos x="17" y="0"/>
                  </a:cxn>
                  <a:cxn ang="0">
                    <a:pos x="0" y="0"/>
                  </a:cxn>
                  <a:cxn ang="0">
                    <a:pos x="0" y="20"/>
                  </a:cxn>
                  <a:cxn ang="0">
                    <a:pos x="17" y="20"/>
                  </a:cxn>
                </a:cxnLst>
                <a:rect l="0" t="0" r="r" b="b"/>
                <a:pathLst>
                  <a:path w="18" h="21">
                    <a:moveTo>
                      <a:pt x="17" y="20"/>
                    </a:moveTo>
                    <a:lnTo>
                      <a:pt x="17" y="0"/>
                    </a:lnTo>
                    <a:lnTo>
                      <a:pt x="0" y="0"/>
                    </a:lnTo>
                    <a:lnTo>
                      <a:pt x="0" y="20"/>
                    </a:lnTo>
                    <a:lnTo>
                      <a:pt x="17"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96" name="Freeform 345"/>
              <p:cNvSpPr>
                <a:spLocks/>
              </p:cNvSpPr>
              <p:nvPr/>
            </p:nvSpPr>
            <p:spPr bwMode="auto">
              <a:xfrm>
                <a:off x="2086" y="1096"/>
                <a:ext cx="18" cy="18"/>
              </a:xfrm>
              <a:custGeom>
                <a:avLst/>
                <a:gdLst/>
                <a:ahLst/>
                <a:cxnLst>
                  <a:cxn ang="0">
                    <a:pos x="0" y="17"/>
                  </a:cxn>
                  <a:cxn ang="0">
                    <a:pos x="3" y="17"/>
                  </a:cxn>
                  <a:cxn ang="0">
                    <a:pos x="6" y="17"/>
                  </a:cxn>
                  <a:cxn ang="0">
                    <a:pos x="9" y="17"/>
                  </a:cxn>
                  <a:cxn ang="0">
                    <a:pos x="9" y="15"/>
                  </a:cxn>
                  <a:cxn ang="0">
                    <a:pos x="11" y="15"/>
                  </a:cxn>
                  <a:cxn ang="0">
                    <a:pos x="13" y="12"/>
                  </a:cxn>
                  <a:cxn ang="0">
                    <a:pos x="13" y="9"/>
                  </a:cxn>
                  <a:cxn ang="0">
                    <a:pos x="17" y="9"/>
                  </a:cxn>
                  <a:cxn ang="0">
                    <a:pos x="17" y="6"/>
                  </a:cxn>
                  <a:cxn ang="0">
                    <a:pos x="17" y="2"/>
                  </a:cxn>
                  <a:cxn ang="0">
                    <a:pos x="0" y="2"/>
                  </a:cxn>
                  <a:cxn ang="0">
                    <a:pos x="0" y="0"/>
                  </a:cxn>
                  <a:cxn ang="0">
                    <a:pos x="3" y="0"/>
                  </a:cxn>
                  <a:cxn ang="0">
                    <a:pos x="0" y="17"/>
                  </a:cxn>
                </a:cxnLst>
                <a:rect l="0" t="0" r="r" b="b"/>
                <a:pathLst>
                  <a:path w="18" h="18">
                    <a:moveTo>
                      <a:pt x="0" y="17"/>
                    </a:moveTo>
                    <a:lnTo>
                      <a:pt x="3" y="17"/>
                    </a:lnTo>
                    <a:lnTo>
                      <a:pt x="6" y="17"/>
                    </a:lnTo>
                    <a:lnTo>
                      <a:pt x="9" y="17"/>
                    </a:lnTo>
                    <a:lnTo>
                      <a:pt x="9" y="15"/>
                    </a:lnTo>
                    <a:lnTo>
                      <a:pt x="11" y="15"/>
                    </a:lnTo>
                    <a:lnTo>
                      <a:pt x="13" y="12"/>
                    </a:lnTo>
                    <a:lnTo>
                      <a:pt x="13" y="9"/>
                    </a:lnTo>
                    <a:lnTo>
                      <a:pt x="17" y="9"/>
                    </a:lnTo>
                    <a:lnTo>
                      <a:pt x="17" y="6"/>
                    </a:lnTo>
                    <a:lnTo>
                      <a:pt x="17" y="2"/>
                    </a:lnTo>
                    <a:lnTo>
                      <a:pt x="0" y="2"/>
                    </a:lnTo>
                    <a:lnTo>
                      <a:pt x="0" y="0"/>
                    </a:lnTo>
                    <a:lnTo>
                      <a:pt x="3"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97" name="Freeform 346"/>
              <p:cNvSpPr>
                <a:spLocks/>
              </p:cNvSpPr>
              <p:nvPr/>
            </p:nvSpPr>
            <p:spPr bwMode="auto">
              <a:xfrm>
                <a:off x="2068" y="1096"/>
                <a:ext cx="21" cy="18"/>
              </a:xfrm>
              <a:custGeom>
                <a:avLst/>
                <a:gdLst/>
                <a:ahLst/>
                <a:cxnLst>
                  <a:cxn ang="0">
                    <a:pos x="11" y="12"/>
                  </a:cxn>
                  <a:cxn ang="0">
                    <a:pos x="4" y="17"/>
                  </a:cxn>
                  <a:cxn ang="0">
                    <a:pos x="18" y="17"/>
                  </a:cxn>
                  <a:cxn ang="0">
                    <a:pos x="20" y="0"/>
                  </a:cxn>
                  <a:cxn ang="0">
                    <a:pos x="4" y="0"/>
                  </a:cxn>
                  <a:cxn ang="0">
                    <a:pos x="0" y="6"/>
                  </a:cxn>
                  <a:cxn ang="0">
                    <a:pos x="4" y="0"/>
                  </a:cxn>
                  <a:cxn ang="0">
                    <a:pos x="1" y="0"/>
                  </a:cxn>
                  <a:cxn ang="0">
                    <a:pos x="0" y="6"/>
                  </a:cxn>
                  <a:cxn ang="0">
                    <a:pos x="11" y="12"/>
                  </a:cxn>
                </a:cxnLst>
                <a:rect l="0" t="0" r="r" b="b"/>
                <a:pathLst>
                  <a:path w="21" h="18">
                    <a:moveTo>
                      <a:pt x="11" y="12"/>
                    </a:moveTo>
                    <a:lnTo>
                      <a:pt x="4" y="17"/>
                    </a:lnTo>
                    <a:lnTo>
                      <a:pt x="18" y="17"/>
                    </a:lnTo>
                    <a:lnTo>
                      <a:pt x="20" y="0"/>
                    </a:lnTo>
                    <a:lnTo>
                      <a:pt x="4" y="0"/>
                    </a:lnTo>
                    <a:lnTo>
                      <a:pt x="0" y="6"/>
                    </a:lnTo>
                    <a:lnTo>
                      <a:pt x="4" y="0"/>
                    </a:lnTo>
                    <a:lnTo>
                      <a:pt x="1" y="0"/>
                    </a:lnTo>
                    <a:lnTo>
                      <a:pt x="0" y="6"/>
                    </a:lnTo>
                    <a:lnTo>
                      <a:pt x="11"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98" name="Freeform 347"/>
              <p:cNvSpPr>
                <a:spLocks/>
              </p:cNvSpPr>
              <p:nvPr/>
            </p:nvSpPr>
            <p:spPr bwMode="auto">
              <a:xfrm>
                <a:off x="2053" y="1099"/>
                <a:ext cx="26" cy="26"/>
              </a:xfrm>
              <a:custGeom>
                <a:avLst/>
                <a:gdLst/>
                <a:ahLst/>
                <a:cxnLst>
                  <a:cxn ang="0">
                    <a:pos x="11" y="20"/>
                  </a:cxn>
                  <a:cxn ang="0">
                    <a:pos x="11" y="25"/>
                  </a:cxn>
                  <a:cxn ang="0">
                    <a:pos x="11" y="24"/>
                  </a:cxn>
                  <a:cxn ang="0">
                    <a:pos x="13" y="24"/>
                  </a:cxn>
                  <a:cxn ang="0">
                    <a:pos x="13" y="22"/>
                  </a:cxn>
                  <a:cxn ang="0">
                    <a:pos x="15" y="21"/>
                  </a:cxn>
                  <a:cxn ang="0">
                    <a:pos x="15" y="20"/>
                  </a:cxn>
                  <a:cxn ang="0">
                    <a:pos x="15" y="18"/>
                  </a:cxn>
                  <a:cxn ang="0">
                    <a:pos x="15" y="17"/>
                  </a:cxn>
                  <a:cxn ang="0">
                    <a:pos x="18" y="16"/>
                  </a:cxn>
                  <a:cxn ang="0">
                    <a:pos x="18" y="15"/>
                  </a:cxn>
                  <a:cxn ang="0">
                    <a:pos x="19" y="13"/>
                  </a:cxn>
                  <a:cxn ang="0">
                    <a:pos x="19" y="13"/>
                  </a:cxn>
                  <a:cxn ang="0">
                    <a:pos x="19" y="11"/>
                  </a:cxn>
                  <a:cxn ang="0">
                    <a:pos x="21" y="11"/>
                  </a:cxn>
                  <a:cxn ang="0">
                    <a:pos x="21" y="10"/>
                  </a:cxn>
                  <a:cxn ang="0">
                    <a:pos x="21" y="8"/>
                  </a:cxn>
                  <a:cxn ang="0">
                    <a:pos x="21" y="7"/>
                  </a:cxn>
                  <a:cxn ang="0">
                    <a:pos x="23" y="7"/>
                  </a:cxn>
                  <a:cxn ang="0">
                    <a:pos x="23" y="6"/>
                  </a:cxn>
                  <a:cxn ang="0">
                    <a:pos x="23" y="4"/>
                  </a:cxn>
                  <a:cxn ang="0">
                    <a:pos x="23" y="3"/>
                  </a:cxn>
                  <a:cxn ang="0">
                    <a:pos x="23" y="2"/>
                  </a:cxn>
                  <a:cxn ang="0">
                    <a:pos x="25" y="2"/>
                  </a:cxn>
                  <a:cxn ang="0">
                    <a:pos x="13" y="0"/>
                  </a:cxn>
                  <a:cxn ang="0">
                    <a:pos x="13" y="0"/>
                  </a:cxn>
                  <a:cxn ang="0">
                    <a:pos x="13" y="2"/>
                  </a:cxn>
                  <a:cxn ang="0">
                    <a:pos x="13" y="3"/>
                  </a:cxn>
                  <a:cxn ang="0">
                    <a:pos x="13" y="4"/>
                  </a:cxn>
                  <a:cxn ang="0">
                    <a:pos x="11" y="4"/>
                  </a:cxn>
                  <a:cxn ang="0">
                    <a:pos x="11" y="6"/>
                  </a:cxn>
                  <a:cxn ang="0">
                    <a:pos x="11" y="7"/>
                  </a:cxn>
                  <a:cxn ang="0">
                    <a:pos x="11" y="8"/>
                  </a:cxn>
                  <a:cxn ang="0">
                    <a:pos x="10" y="8"/>
                  </a:cxn>
                  <a:cxn ang="0">
                    <a:pos x="10" y="10"/>
                  </a:cxn>
                  <a:cxn ang="0">
                    <a:pos x="10" y="11"/>
                  </a:cxn>
                  <a:cxn ang="0">
                    <a:pos x="7" y="13"/>
                  </a:cxn>
                  <a:cxn ang="0">
                    <a:pos x="7" y="13"/>
                  </a:cxn>
                  <a:cxn ang="0">
                    <a:pos x="7" y="15"/>
                  </a:cxn>
                  <a:cxn ang="0">
                    <a:pos x="6" y="15"/>
                  </a:cxn>
                  <a:cxn ang="0">
                    <a:pos x="6" y="16"/>
                  </a:cxn>
                  <a:cxn ang="0">
                    <a:pos x="4" y="17"/>
                  </a:cxn>
                  <a:cxn ang="0">
                    <a:pos x="4" y="18"/>
                  </a:cxn>
                  <a:cxn ang="0">
                    <a:pos x="3" y="18"/>
                  </a:cxn>
                  <a:cxn ang="0">
                    <a:pos x="3" y="20"/>
                  </a:cxn>
                  <a:cxn ang="0">
                    <a:pos x="3" y="25"/>
                  </a:cxn>
                  <a:cxn ang="0">
                    <a:pos x="3" y="20"/>
                  </a:cxn>
                  <a:cxn ang="0">
                    <a:pos x="0" y="22"/>
                  </a:cxn>
                  <a:cxn ang="0">
                    <a:pos x="3" y="25"/>
                  </a:cxn>
                  <a:cxn ang="0">
                    <a:pos x="11" y="20"/>
                  </a:cxn>
                </a:cxnLst>
                <a:rect l="0" t="0" r="r" b="b"/>
                <a:pathLst>
                  <a:path w="26" h="26">
                    <a:moveTo>
                      <a:pt x="11" y="20"/>
                    </a:moveTo>
                    <a:lnTo>
                      <a:pt x="11" y="25"/>
                    </a:lnTo>
                    <a:lnTo>
                      <a:pt x="11" y="24"/>
                    </a:lnTo>
                    <a:lnTo>
                      <a:pt x="13" y="24"/>
                    </a:lnTo>
                    <a:lnTo>
                      <a:pt x="13" y="22"/>
                    </a:lnTo>
                    <a:lnTo>
                      <a:pt x="15" y="21"/>
                    </a:lnTo>
                    <a:lnTo>
                      <a:pt x="15" y="20"/>
                    </a:lnTo>
                    <a:lnTo>
                      <a:pt x="15" y="18"/>
                    </a:lnTo>
                    <a:lnTo>
                      <a:pt x="15" y="17"/>
                    </a:lnTo>
                    <a:lnTo>
                      <a:pt x="18" y="16"/>
                    </a:lnTo>
                    <a:lnTo>
                      <a:pt x="18" y="15"/>
                    </a:lnTo>
                    <a:lnTo>
                      <a:pt x="19" y="13"/>
                    </a:lnTo>
                    <a:lnTo>
                      <a:pt x="19" y="13"/>
                    </a:lnTo>
                    <a:lnTo>
                      <a:pt x="19" y="11"/>
                    </a:lnTo>
                    <a:lnTo>
                      <a:pt x="21" y="11"/>
                    </a:lnTo>
                    <a:lnTo>
                      <a:pt x="21" y="10"/>
                    </a:lnTo>
                    <a:lnTo>
                      <a:pt x="21" y="8"/>
                    </a:lnTo>
                    <a:lnTo>
                      <a:pt x="21" y="7"/>
                    </a:lnTo>
                    <a:lnTo>
                      <a:pt x="23" y="7"/>
                    </a:lnTo>
                    <a:lnTo>
                      <a:pt x="23" y="6"/>
                    </a:lnTo>
                    <a:lnTo>
                      <a:pt x="23" y="4"/>
                    </a:lnTo>
                    <a:lnTo>
                      <a:pt x="23" y="3"/>
                    </a:lnTo>
                    <a:lnTo>
                      <a:pt x="23" y="2"/>
                    </a:lnTo>
                    <a:lnTo>
                      <a:pt x="25" y="2"/>
                    </a:lnTo>
                    <a:lnTo>
                      <a:pt x="13" y="0"/>
                    </a:lnTo>
                    <a:lnTo>
                      <a:pt x="13" y="0"/>
                    </a:lnTo>
                    <a:lnTo>
                      <a:pt x="13" y="2"/>
                    </a:lnTo>
                    <a:lnTo>
                      <a:pt x="13" y="3"/>
                    </a:lnTo>
                    <a:lnTo>
                      <a:pt x="13" y="4"/>
                    </a:lnTo>
                    <a:lnTo>
                      <a:pt x="11" y="4"/>
                    </a:lnTo>
                    <a:lnTo>
                      <a:pt x="11" y="6"/>
                    </a:lnTo>
                    <a:lnTo>
                      <a:pt x="11" y="7"/>
                    </a:lnTo>
                    <a:lnTo>
                      <a:pt x="11" y="8"/>
                    </a:lnTo>
                    <a:lnTo>
                      <a:pt x="10" y="8"/>
                    </a:lnTo>
                    <a:lnTo>
                      <a:pt x="10" y="10"/>
                    </a:lnTo>
                    <a:lnTo>
                      <a:pt x="10" y="11"/>
                    </a:lnTo>
                    <a:lnTo>
                      <a:pt x="7" y="13"/>
                    </a:lnTo>
                    <a:lnTo>
                      <a:pt x="7" y="13"/>
                    </a:lnTo>
                    <a:lnTo>
                      <a:pt x="7" y="15"/>
                    </a:lnTo>
                    <a:lnTo>
                      <a:pt x="6" y="15"/>
                    </a:lnTo>
                    <a:lnTo>
                      <a:pt x="6" y="16"/>
                    </a:lnTo>
                    <a:lnTo>
                      <a:pt x="4" y="17"/>
                    </a:lnTo>
                    <a:lnTo>
                      <a:pt x="4" y="18"/>
                    </a:lnTo>
                    <a:lnTo>
                      <a:pt x="3" y="18"/>
                    </a:lnTo>
                    <a:lnTo>
                      <a:pt x="3" y="20"/>
                    </a:lnTo>
                    <a:lnTo>
                      <a:pt x="3" y="25"/>
                    </a:lnTo>
                    <a:lnTo>
                      <a:pt x="3" y="20"/>
                    </a:lnTo>
                    <a:lnTo>
                      <a:pt x="0" y="22"/>
                    </a:lnTo>
                    <a:lnTo>
                      <a:pt x="3" y="25"/>
                    </a:lnTo>
                    <a:lnTo>
                      <a:pt x="11"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199" name="Freeform 348"/>
              <p:cNvSpPr>
                <a:spLocks/>
              </p:cNvSpPr>
              <p:nvPr/>
            </p:nvSpPr>
            <p:spPr bwMode="auto">
              <a:xfrm>
                <a:off x="2057" y="1120"/>
                <a:ext cx="19" cy="18"/>
              </a:xfrm>
              <a:custGeom>
                <a:avLst/>
                <a:gdLst/>
                <a:ahLst/>
                <a:cxnLst>
                  <a:cxn ang="0">
                    <a:pos x="18" y="8"/>
                  </a:cxn>
                  <a:cxn ang="0">
                    <a:pos x="8" y="0"/>
                  </a:cxn>
                  <a:cxn ang="0">
                    <a:pos x="0" y="6"/>
                  </a:cxn>
                  <a:cxn ang="0">
                    <a:pos x="10" y="17"/>
                  </a:cxn>
                  <a:cxn ang="0">
                    <a:pos x="18" y="8"/>
                  </a:cxn>
                </a:cxnLst>
                <a:rect l="0" t="0" r="r" b="b"/>
                <a:pathLst>
                  <a:path w="19" h="18">
                    <a:moveTo>
                      <a:pt x="18" y="8"/>
                    </a:moveTo>
                    <a:lnTo>
                      <a:pt x="8" y="0"/>
                    </a:lnTo>
                    <a:lnTo>
                      <a:pt x="0" y="6"/>
                    </a:lnTo>
                    <a:lnTo>
                      <a:pt x="10" y="17"/>
                    </a:lnTo>
                    <a:lnTo>
                      <a:pt x="18"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00" name="Freeform 349"/>
              <p:cNvSpPr>
                <a:spLocks/>
              </p:cNvSpPr>
              <p:nvPr/>
            </p:nvSpPr>
            <p:spPr bwMode="auto">
              <a:xfrm>
                <a:off x="2068" y="1127"/>
                <a:ext cx="18" cy="18"/>
              </a:xfrm>
              <a:custGeom>
                <a:avLst/>
                <a:gdLst/>
                <a:ahLst/>
                <a:cxnLst>
                  <a:cxn ang="0">
                    <a:pos x="11" y="17"/>
                  </a:cxn>
                  <a:cxn ang="0">
                    <a:pos x="15" y="17"/>
                  </a:cxn>
                  <a:cxn ang="0">
                    <a:pos x="15" y="15"/>
                  </a:cxn>
                  <a:cxn ang="0">
                    <a:pos x="17" y="15"/>
                  </a:cxn>
                  <a:cxn ang="0">
                    <a:pos x="17" y="12"/>
                  </a:cxn>
                  <a:cxn ang="0">
                    <a:pos x="17" y="10"/>
                  </a:cxn>
                  <a:cxn ang="0">
                    <a:pos x="17" y="7"/>
                  </a:cxn>
                  <a:cxn ang="0">
                    <a:pos x="17" y="6"/>
                  </a:cxn>
                  <a:cxn ang="0">
                    <a:pos x="17" y="3"/>
                  </a:cxn>
                  <a:cxn ang="0">
                    <a:pos x="15" y="3"/>
                  </a:cxn>
                  <a:cxn ang="0">
                    <a:pos x="15" y="1"/>
                  </a:cxn>
                  <a:cxn ang="0">
                    <a:pos x="11" y="0"/>
                  </a:cxn>
                  <a:cxn ang="0">
                    <a:pos x="0" y="10"/>
                  </a:cxn>
                  <a:cxn ang="0">
                    <a:pos x="0" y="7"/>
                  </a:cxn>
                  <a:cxn ang="0">
                    <a:pos x="11" y="17"/>
                  </a:cxn>
                </a:cxnLst>
                <a:rect l="0" t="0" r="r" b="b"/>
                <a:pathLst>
                  <a:path w="18" h="18">
                    <a:moveTo>
                      <a:pt x="11" y="17"/>
                    </a:moveTo>
                    <a:lnTo>
                      <a:pt x="15" y="17"/>
                    </a:lnTo>
                    <a:lnTo>
                      <a:pt x="15" y="15"/>
                    </a:lnTo>
                    <a:lnTo>
                      <a:pt x="17" y="15"/>
                    </a:lnTo>
                    <a:lnTo>
                      <a:pt x="17" y="12"/>
                    </a:lnTo>
                    <a:lnTo>
                      <a:pt x="17" y="10"/>
                    </a:lnTo>
                    <a:lnTo>
                      <a:pt x="17" y="7"/>
                    </a:lnTo>
                    <a:lnTo>
                      <a:pt x="17" y="6"/>
                    </a:lnTo>
                    <a:lnTo>
                      <a:pt x="17" y="3"/>
                    </a:lnTo>
                    <a:lnTo>
                      <a:pt x="15" y="3"/>
                    </a:lnTo>
                    <a:lnTo>
                      <a:pt x="15" y="1"/>
                    </a:lnTo>
                    <a:lnTo>
                      <a:pt x="11" y="0"/>
                    </a:lnTo>
                    <a:lnTo>
                      <a:pt x="0" y="10"/>
                    </a:lnTo>
                    <a:lnTo>
                      <a:pt x="0" y="7"/>
                    </a:lnTo>
                    <a:lnTo>
                      <a:pt x="1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01" name="Freeform 350"/>
              <p:cNvSpPr>
                <a:spLocks/>
              </p:cNvSpPr>
              <p:nvPr/>
            </p:nvSpPr>
            <p:spPr bwMode="auto">
              <a:xfrm>
                <a:off x="2048" y="1131"/>
                <a:ext cx="26" cy="21"/>
              </a:xfrm>
              <a:custGeom>
                <a:avLst/>
                <a:gdLst/>
                <a:ahLst/>
                <a:cxnLst>
                  <a:cxn ang="0">
                    <a:pos x="8" y="20"/>
                  </a:cxn>
                  <a:cxn ang="0">
                    <a:pos x="25" y="5"/>
                  </a:cxn>
                  <a:cxn ang="0">
                    <a:pos x="18" y="0"/>
                  </a:cxn>
                  <a:cxn ang="0">
                    <a:pos x="0" y="13"/>
                  </a:cxn>
                  <a:cxn ang="0">
                    <a:pos x="8" y="20"/>
                  </a:cxn>
                </a:cxnLst>
                <a:rect l="0" t="0" r="r" b="b"/>
                <a:pathLst>
                  <a:path w="26" h="21">
                    <a:moveTo>
                      <a:pt x="8" y="20"/>
                    </a:moveTo>
                    <a:lnTo>
                      <a:pt x="25" y="5"/>
                    </a:lnTo>
                    <a:lnTo>
                      <a:pt x="18" y="0"/>
                    </a:lnTo>
                    <a:lnTo>
                      <a:pt x="0" y="13"/>
                    </a:lnTo>
                    <a:lnTo>
                      <a:pt x="8"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02" name="Freeform 351"/>
              <p:cNvSpPr>
                <a:spLocks/>
              </p:cNvSpPr>
              <p:nvPr/>
            </p:nvSpPr>
            <p:spPr bwMode="auto">
              <a:xfrm>
                <a:off x="2043" y="1145"/>
                <a:ext cx="20" cy="19"/>
              </a:xfrm>
              <a:custGeom>
                <a:avLst/>
                <a:gdLst/>
                <a:ahLst/>
                <a:cxnLst>
                  <a:cxn ang="0">
                    <a:pos x="0" y="13"/>
                  </a:cxn>
                  <a:cxn ang="0">
                    <a:pos x="1" y="16"/>
                  </a:cxn>
                  <a:cxn ang="0">
                    <a:pos x="3" y="16"/>
                  </a:cxn>
                  <a:cxn ang="0">
                    <a:pos x="7" y="16"/>
                  </a:cxn>
                  <a:cxn ang="0">
                    <a:pos x="7" y="18"/>
                  </a:cxn>
                  <a:cxn ang="0">
                    <a:pos x="8" y="18"/>
                  </a:cxn>
                  <a:cxn ang="0">
                    <a:pos x="11" y="16"/>
                  </a:cxn>
                  <a:cxn ang="0">
                    <a:pos x="13" y="16"/>
                  </a:cxn>
                  <a:cxn ang="0">
                    <a:pos x="17" y="16"/>
                  </a:cxn>
                  <a:cxn ang="0">
                    <a:pos x="17" y="13"/>
                  </a:cxn>
                  <a:cxn ang="0">
                    <a:pos x="19" y="13"/>
                  </a:cxn>
                  <a:cxn ang="0">
                    <a:pos x="7" y="0"/>
                  </a:cxn>
                  <a:cxn ang="0">
                    <a:pos x="8" y="0"/>
                  </a:cxn>
                  <a:cxn ang="0">
                    <a:pos x="0" y="13"/>
                  </a:cxn>
                </a:cxnLst>
                <a:rect l="0" t="0" r="r" b="b"/>
                <a:pathLst>
                  <a:path w="20" h="19">
                    <a:moveTo>
                      <a:pt x="0" y="13"/>
                    </a:moveTo>
                    <a:lnTo>
                      <a:pt x="1" y="16"/>
                    </a:lnTo>
                    <a:lnTo>
                      <a:pt x="3" y="16"/>
                    </a:lnTo>
                    <a:lnTo>
                      <a:pt x="7" y="16"/>
                    </a:lnTo>
                    <a:lnTo>
                      <a:pt x="7" y="18"/>
                    </a:lnTo>
                    <a:lnTo>
                      <a:pt x="8" y="18"/>
                    </a:lnTo>
                    <a:lnTo>
                      <a:pt x="11" y="16"/>
                    </a:lnTo>
                    <a:lnTo>
                      <a:pt x="13" y="16"/>
                    </a:lnTo>
                    <a:lnTo>
                      <a:pt x="17" y="16"/>
                    </a:lnTo>
                    <a:lnTo>
                      <a:pt x="17" y="13"/>
                    </a:lnTo>
                    <a:lnTo>
                      <a:pt x="19" y="13"/>
                    </a:lnTo>
                    <a:lnTo>
                      <a:pt x="7" y="0"/>
                    </a:lnTo>
                    <a:lnTo>
                      <a:pt x="8" y="0"/>
                    </a:lnTo>
                    <a:lnTo>
                      <a:pt x="0"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03" name="Freeform 352"/>
              <p:cNvSpPr>
                <a:spLocks/>
              </p:cNvSpPr>
              <p:nvPr/>
            </p:nvSpPr>
            <p:spPr bwMode="auto">
              <a:xfrm>
                <a:off x="2033" y="1136"/>
                <a:ext cx="20" cy="19"/>
              </a:xfrm>
              <a:custGeom>
                <a:avLst/>
                <a:gdLst/>
                <a:ahLst/>
                <a:cxnLst>
                  <a:cxn ang="0">
                    <a:pos x="7" y="10"/>
                  </a:cxn>
                  <a:cxn ang="0">
                    <a:pos x="0" y="8"/>
                  </a:cxn>
                  <a:cxn ang="0">
                    <a:pos x="11" y="18"/>
                  </a:cxn>
                  <a:cxn ang="0">
                    <a:pos x="19" y="10"/>
                  </a:cxn>
                  <a:cxn ang="0">
                    <a:pos x="9" y="2"/>
                  </a:cxn>
                  <a:cxn ang="0">
                    <a:pos x="1" y="1"/>
                  </a:cxn>
                  <a:cxn ang="0">
                    <a:pos x="9" y="2"/>
                  </a:cxn>
                  <a:cxn ang="0">
                    <a:pos x="5" y="0"/>
                  </a:cxn>
                  <a:cxn ang="0">
                    <a:pos x="1" y="1"/>
                  </a:cxn>
                  <a:cxn ang="0">
                    <a:pos x="7" y="10"/>
                  </a:cxn>
                </a:cxnLst>
                <a:rect l="0" t="0" r="r" b="b"/>
                <a:pathLst>
                  <a:path w="20" h="19">
                    <a:moveTo>
                      <a:pt x="7" y="10"/>
                    </a:moveTo>
                    <a:lnTo>
                      <a:pt x="0" y="8"/>
                    </a:lnTo>
                    <a:lnTo>
                      <a:pt x="11" y="18"/>
                    </a:lnTo>
                    <a:lnTo>
                      <a:pt x="19" y="10"/>
                    </a:lnTo>
                    <a:lnTo>
                      <a:pt x="9" y="2"/>
                    </a:lnTo>
                    <a:lnTo>
                      <a:pt x="1" y="1"/>
                    </a:lnTo>
                    <a:lnTo>
                      <a:pt x="9" y="2"/>
                    </a:lnTo>
                    <a:lnTo>
                      <a:pt x="5" y="0"/>
                    </a:lnTo>
                    <a:lnTo>
                      <a:pt x="1" y="1"/>
                    </a:lnTo>
                    <a:lnTo>
                      <a:pt x="7"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04" name="Freeform 353"/>
              <p:cNvSpPr>
                <a:spLocks/>
              </p:cNvSpPr>
              <p:nvPr/>
            </p:nvSpPr>
            <p:spPr bwMode="auto">
              <a:xfrm>
                <a:off x="2004" y="1137"/>
                <a:ext cx="37" cy="19"/>
              </a:xfrm>
              <a:custGeom>
                <a:avLst/>
                <a:gdLst/>
                <a:ahLst/>
                <a:cxnLst>
                  <a:cxn ang="0">
                    <a:pos x="10" y="14"/>
                  </a:cxn>
                  <a:cxn ang="0">
                    <a:pos x="4" y="18"/>
                  </a:cxn>
                  <a:cxn ang="0">
                    <a:pos x="7" y="18"/>
                  </a:cxn>
                  <a:cxn ang="0">
                    <a:pos x="8" y="18"/>
                  </a:cxn>
                  <a:cxn ang="0">
                    <a:pos x="8" y="17"/>
                  </a:cxn>
                  <a:cxn ang="0">
                    <a:pos x="10" y="17"/>
                  </a:cxn>
                  <a:cxn ang="0">
                    <a:pos x="12" y="17"/>
                  </a:cxn>
                  <a:cxn ang="0">
                    <a:pos x="12" y="17"/>
                  </a:cxn>
                  <a:cxn ang="0">
                    <a:pos x="15" y="15"/>
                  </a:cxn>
                  <a:cxn ang="0">
                    <a:pos x="16" y="15"/>
                  </a:cxn>
                  <a:cxn ang="0">
                    <a:pos x="18" y="15"/>
                  </a:cxn>
                  <a:cxn ang="0">
                    <a:pos x="20" y="14"/>
                  </a:cxn>
                  <a:cxn ang="0">
                    <a:pos x="21" y="14"/>
                  </a:cxn>
                  <a:cxn ang="0">
                    <a:pos x="24" y="14"/>
                  </a:cxn>
                  <a:cxn ang="0">
                    <a:pos x="24" y="13"/>
                  </a:cxn>
                  <a:cxn ang="0">
                    <a:pos x="25" y="13"/>
                  </a:cxn>
                  <a:cxn ang="0">
                    <a:pos x="27" y="13"/>
                  </a:cxn>
                  <a:cxn ang="0">
                    <a:pos x="27" y="10"/>
                  </a:cxn>
                  <a:cxn ang="0">
                    <a:pos x="28" y="10"/>
                  </a:cxn>
                  <a:cxn ang="0">
                    <a:pos x="30" y="9"/>
                  </a:cxn>
                  <a:cxn ang="0">
                    <a:pos x="32" y="9"/>
                  </a:cxn>
                  <a:cxn ang="0">
                    <a:pos x="34" y="9"/>
                  </a:cxn>
                  <a:cxn ang="0">
                    <a:pos x="34" y="8"/>
                  </a:cxn>
                  <a:cxn ang="0">
                    <a:pos x="36" y="8"/>
                  </a:cxn>
                  <a:cxn ang="0">
                    <a:pos x="30" y="0"/>
                  </a:cxn>
                  <a:cxn ang="0">
                    <a:pos x="28" y="1"/>
                  </a:cxn>
                  <a:cxn ang="0">
                    <a:pos x="27" y="1"/>
                  </a:cxn>
                  <a:cxn ang="0">
                    <a:pos x="25" y="2"/>
                  </a:cxn>
                  <a:cxn ang="0">
                    <a:pos x="24" y="2"/>
                  </a:cxn>
                  <a:cxn ang="0">
                    <a:pos x="21" y="4"/>
                  </a:cxn>
                  <a:cxn ang="0">
                    <a:pos x="20" y="4"/>
                  </a:cxn>
                  <a:cxn ang="0">
                    <a:pos x="20" y="5"/>
                  </a:cxn>
                  <a:cxn ang="0">
                    <a:pos x="18" y="5"/>
                  </a:cxn>
                  <a:cxn ang="0">
                    <a:pos x="16" y="5"/>
                  </a:cxn>
                  <a:cxn ang="0">
                    <a:pos x="15" y="7"/>
                  </a:cxn>
                  <a:cxn ang="0">
                    <a:pos x="12" y="7"/>
                  </a:cxn>
                  <a:cxn ang="0">
                    <a:pos x="12" y="7"/>
                  </a:cxn>
                  <a:cxn ang="0">
                    <a:pos x="10" y="8"/>
                  </a:cxn>
                  <a:cxn ang="0">
                    <a:pos x="8" y="8"/>
                  </a:cxn>
                  <a:cxn ang="0">
                    <a:pos x="7" y="8"/>
                  </a:cxn>
                  <a:cxn ang="0">
                    <a:pos x="4" y="8"/>
                  </a:cxn>
                  <a:cxn ang="0">
                    <a:pos x="3" y="9"/>
                  </a:cxn>
                  <a:cxn ang="0">
                    <a:pos x="0" y="14"/>
                  </a:cxn>
                  <a:cxn ang="0">
                    <a:pos x="3" y="9"/>
                  </a:cxn>
                  <a:cxn ang="0">
                    <a:pos x="0" y="9"/>
                  </a:cxn>
                  <a:cxn ang="0">
                    <a:pos x="0" y="14"/>
                  </a:cxn>
                  <a:cxn ang="0">
                    <a:pos x="10" y="14"/>
                  </a:cxn>
                </a:cxnLst>
                <a:rect l="0" t="0" r="r" b="b"/>
                <a:pathLst>
                  <a:path w="37" h="19">
                    <a:moveTo>
                      <a:pt x="10" y="14"/>
                    </a:moveTo>
                    <a:lnTo>
                      <a:pt x="4" y="18"/>
                    </a:lnTo>
                    <a:lnTo>
                      <a:pt x="7" y="18"/>
                    </a:lnTo>
                    <a:lnTo>
                      <a:pt x="8" y="18"/>
                    </a:lnTo>
                    <a:lnTo>
                      <a:pt x="8" y="17"/>
                    </a:lnTo>
                    <a:lnTo>
                      <a:pt x="10" y="17"/>
                    </a:lnTo>
                    <a:lnTo>
                      <a:pt x="12" y="17"/>
                    </a:lnTo>
                    <a:lnTo>
                      <a:pt x="12" y="17"/>
                    </a:lnTo>
                    <a:lnTo>
                      <a:pt x="15" y="15"/>
                    </a:lnTo>
                    <a:lnTo>
                      <a:pt x="16" y="15"/>
                    </a:lnTo>
                    <a:lnTo>
                      <a:pt x="18" y="15"/>
                    </a:lnTo>
                    <a:lnTo>
                      <a:pt x="20" y="14"/>
                    </a:lnTo>
                    <a:lnTo>
                      <a:pt x="21" y="14"/>
                    </a:lnTo>
                    <a:lnTo>
                      <a:pt x="24" y="14"/>
                    </a:lnTo>
                    <a:lnTo>
                      <a:pt x="24" y="13"/>
                    </a:lnTo>
                    <a:lnTo>
                      <a:pt x="25" y="13"/>
                    </a:lnTo>
                    <a:lnTo>
                      <a:pt x="27" y="13"/>
                    </a:lnTo>
                    <a:lnTo>
                      <a:pt x="27" y="10"/>
                    </a:lnTo>
                    <a:lnTo>
                      <a:pt x="28" y="10"/>
                    </a:lnTo>
                    <a:lnTo>
                      <a:pt x="30" y="9"/>
                    </a:lnTo>
                    <a:lnTo>
                      <a:pt x="32" y="9"/>
                    </a:lnTo>
                    <a:lnTo>
                      <a:pt x="34" y="9"/>
                    </a:lnTo>
                    <a:lnTo>
                      <a:pt x="34" y="8"/>
                    </a:lnTo>
                    <a:lnTo>
                      <a:pt x="36" y="8"/>
                    </a:lnTo>
                    <a:lnTo>
                      <a:pt x="30" y="0"/>
                    </a:lnTo>
                    <a:lnTo>
                      <a:pt x="28" y="1"/>
                    </a:lnTo>
                    <a:lnTo>
                      <a:pt x="27" y="1"/>
                    </a:lnTo>
                    <a:lnTo>
                      <a:pt x="25" y="2"/>
                    </a:lnTo>
                    <a:lnTo>
                      <a:pt x="24" y="2"/>
                    </a:lnTo>
                    <a:lnTo>
                      <a:pt x="21" y="4"/>
                    </a:lnTo>
                    <a:lnTo>
                      <a:pt x="20" y="4"/>
                    </a:lnTo>
                    <a:lnTo>
                      <a:pt x="20" y="5"/>
                    </a:lnTo>
                    <a:lnTo>
                      <a:pt x="18" y="5"/>
                    </a:lnTo>
                    <a:lnTo>
                      <a:pt x="16" y="5"/>
                    </a:lnTo>
                    <a:lnTo>
                      <a:pt x="15" y="7"/>
                    </a:lnTo>
                    <a:lnTo>
                      <a:pt x="12" y="7"/>
                    </a:lnTo>
                    <a:lnTo>
                      <a:pt x="12" y="7"/>
                    </a:lnTo>
                    <a:lnTo>
                      <a:pt x="10" y="8"/>
                    </a:lnTo>
                    <a:lnTo>
                      <a:pt x="8" y="8"/>
                    </a:lnTo>
                    <a:lnTo>
                      <a:pt x="7" y="8"/>
                    </a:lnTo>
                    <a:lnTo>
                      <a:pt x="4" y="8"/>
                    </a:lnTo>
                    <a:lnTo>
                      <a:pt x="3" y="9"/>
                    </a:lnTo>
                    <a:lnTo>
                      <a:pt x="0" y="14"/>
                    </a:lnTo>
                    <a:lnTo>
                      <a:pt x="3" y="9"/>
                    </a:lnTo>
                    <a:lnTo>
                      <a:pt x="0" y="9"/>
                    </a:lnTo>
                    <a:lnTo>
                      <a:pt x="0" y="14"/>
                    </a:lnTo>
                    <a:lnTo>
                      <a:pt x="10"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05" name="Freeform 354"/>
              <p:cNvSpPr>
                <a:spLocks/>
              </p:cNvSpPr>
              <p:nvPr/>
            </p:nvSpPr>
            <p:spPr bwMode="auto">
              <a:xfrm>
                <a:off x="2004" y="1150"/>
                <a:ext cx="19" cy="19"/>
              </a:xfrm>
              <a:custGeom>
                <a:avLst/>
                <a:gdLst/>
                <a:ahLst/>
                <a:cxnLst>
                  <a:cxn ang="0">
                    <a:pos x="18" y="18"/>
                  </a:cxn>
                  <a:cxn ang="0">
                    <a:pos x="18" y="0"/>
                  </a:cxn>
                  <a:cxn ang="0">
                    <a:pos x="0" y="0"/>
                  </a:cxn>
                  <a:cxn ang="0">
                    <a:pos x="0" y="18"/>
                  </a:cxn>
                  <a:cxn ang="0">
                    <a:pos x="18" y="18"/>
                  </a:cxn>
                </a:cxnLst>
                <a:rect l="0" t="0" r="r" b="b"/>
                <a:pathLst>
                  <a:path w="19" h="19">
                    <a:moveTo>
                      <a:pt x="18" y="18"/>
                    </a:moveTo>
                    <a:lnTo>
                      <a:pt x="18" y="0"/>
                    </a:lnTo>
                    <a:lnTo>
                      <a:pt x="0" y="0"/>
                    </a:lnTo>
                    <a:lnTo>
                      <a:pt x="0" y="18"/>
                    </a:lnTo>
                    <a:lnTo>
                      <a:pt x="18"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06" name="Freeform 355"/>
              <p:cNvSpPr>
                <a:spLocks/>
              </p:cNvSpPr>
              <p:nvPr/>
            </p:nvSpPr>
            <p:spPr bwMode="auto">
              <a:xfrm>
                <a:off x="2004" y="1159"/>
                <a:ext cx="19" cy="19"/>
              </a:xfrm>
              <a:custGeom>
                <a:avLst/>
                <a:gdLst/>
                <a:ahLst/>
                <a:cxnLst>
                  <a:cxn ang="0">
                    <a:pos x="0" y="18"/>
                  </a:cxn>
                  <a:cxn ang="0">
                    <a:pos x="2" y="18"/>
                  </a:cxn>
                  <a:cxn ang="0">
                    <a:pos x="6" y="18"/>
                  </a:cxn>
                  <a:cxn ang="0">
                    <a:pos x="8" y="18"/>
                  </a:cxn>
                  <a:cxn ang="0">
                    <a:pos x="8" y="14"/>
                  </a:cxn>
                  <a:cxn ang="0">
                    <a:pos x="13" y="14"/>
                  </a:cxn>
                  <a:cxn ang="0">
                    <a:pos x="16" y="12"/>
                  </a:cxn>
                  <a:cxn ang="0">
                    <a:pos x="16" y="8"/>
                  </a:cxn>
                  <a:cxn ang="0">
                    <a:pos x="18" y="8"/>
                  </a:cxn>
                  <a:cxn ang="0">
                    <a:pos x="18" y="6"/>
                  </a:cxn>
                  <a:cxn ang="0">
                    <a:pos x="18" y="3"/>
                  </a:cxn>
                  <a:cxn ang="0">
                    <a:pos x="0" y="3"/>
                  </a:cxn>
                  <a:cxn ang="0">
                    <a:pos x="0" y="0"/>
                  </a:cxn>
                  <a:cxn ang="0">
                    <a:pos x="0" y="18"/>
                  </a:cxn>
                </a:cxnLst>
                <a:rect l="0" t="0" r="r" b="b"/>
                <a:pathLst>
                  <a:path w="19" h="19">
                    <a:moveTo>
                      <a:pt x="0" y="18"/>
                    </a:moveTo>
                    <a:lnTo>
                      <a:pt x="2" y="18"/>
                    </a:lnTo>
                    <a:lnTo>
                      <a:pt x="6" y="18"/>
                    </a:lnTo>
                    <a:lnTo>
                      <a:pt x="8" y="18"/>
                    </a:lnTo>
                    <a:lnTo>
                      <a:pt x="8" y="14"/>
                    </a:lnTo>
                    <a:lnTo>
                      <a:pt x="13" y="14"/>
                    </a:lnTo>
                    <a:lnTo>
                      <a:pt x="16" y="12"/>
                    </a:lnTo>
                    <a:lnTo>
                      <a:pt x="16" y="8"/>
                    </a:lnTo>
                    <a:lnTo>
                      <a:pt x="18" y="8"/>
                    </a:lnTo>
                    <a:lnTo>
                      <a:pt x="18" y="6"/>
                    </a:lnTo>
                    <a:lnTo>
                      <a:pt x="18" y="3"/>
                    </a:lnTo>
                    <a:lnTo>
                      <a:pt x="0" y="3"/>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07" name="Freeform 356"/>
              <p:cNvSpPr>
                <a:spLocks/>
              </p:cNvSpPr>
              <p:nvPr/>
            </p:nvSpPr>
            <p:spPr bwMode="auto">
              <a:xfrm>
                <a:off x="1982" y="1088"/>
                <a:ext cx="19" cy="19"/>
              </a:xfrm>
              <a:custGeom>
                <a:avLst/>
                <a:gdLst/>
                <a:ahLst/>
                <a:cxnLst>
                  <a:cxn ang="0">
                    <a:pos x="0" y="12"/>
                  </a:cxn>
                  <a:cxn ang="0">
                    <a:pos x="1" y="14"/>
                  </a:cxn>
                  <a:cxn ang="0">
                    <a:pos x="3" y="14"/>
                  </a:cxn>
                  <a:cxn ang="0">
                    <a:pos x="3" y="18"/>
                  </a:cxn>
                  <a:cxn ang="0">
                    <a:pos x="5" y="18"/>
                  </a:cxn>
                  <a:cxn ang="0">
                    <a:pos x="6" y="18"/>
                  </a:cxn>
                  <a:cxn ang="0">
                    <a:pos x="7" y="18"/>
                  </a:cxn>
                  <a:cxn ang="0">
                    <a:pos x="10" y="18"/>
                  </a:cxn>
                  <a:cxn ang="0">
                    <a:pos x="11" y="18"/>
                  </a:cxn>
                  <a:cxn ang="0">
                    <a:pos x="13" y="18"/>
                  </a:cxn>
                  <a:cxn ang="0">
                    <a:pos x="13" y="14"/>
                  </a:cxn>
                  <a:cxn ang="0">
                    <a:pos x="14" y="14"/>
                  </a:cxn>
                  <a:cxn ang="0">
                    <a:pos x="17" y="14"/>
                  </a:cxn>
                  <a:cxn ang="0">
                    <a:pos x="17" y="12"/>
                  </a:cxn>
                  <a:cxn ang="0">
                    <a:pos x="18" y="12"/>
                  </a:cxn>
                  <a:cxn ang="0">
                    <a:pos x="10" y="0"/>
                  </a:cxn>
                  <a:cxn ang="0">
                    <a:pos x="7" y="0"/>
                  </a:cxn>
                  <a:cxn ang="0">
                    <a:pos x="6" y="0"/>
                  </a:cxn>
                  <a:cxn ang="0">
                    <a:pos x="0" y="12"/>
                  </a:cxn>
                </a:cxnLst>
                <a:rect l="0" t="0" r="r" b="b"/>
                <a:pathLst>
                  <a:path w="19" h="19">
                    <a:moveTo>
                      <a:pt x="0" y="12"/>
                    </a:moveTo>
                    <a:lnTo>
                      <a:pt x="1" y="14"/>
                    </a:lnTo>
                    <a:lnTo>
                      <a:pt x="3" y="14"/>
                    </a:lnTo>
                    <a:lnTo>
                      <a:pt x="3" y="18"/>
                    </a:lnTo>
                    <a:lnTo>
                      <a:pt x="5" y="18"/>
                    </a:lnTo>
                    <a:lnTo>
                      <a:pt x="6" y="18"/>
                    </a:lnTo>
                    <a:lnTo>
                      <a:pt x="7" y="18"/>
                    </a:lnTo>
                    <a:lnTo>
                      <a:pt x="10" y="18"/>
                    </a:lnTo>
                    <a:lnTo>
                      <a:pt x="11" y="18"/>
                    </a:lnTo>
                    <a:lnTo>
                      <a:pt x="13" y="18"/>
                    </a:lnTo>
                    <a:lnTo>
                      <a:pt x="13" y="14"/>
                    </a:lnTo>
                    <a:lnTo>
                      <a:pt x="14" y="14"/>
                    </a:lnTo>
                    <a:lnTo>
                      <a:pt x="17" y="14"/>
                    </a:lnTo>
                    <a:lnTo>
                      <a:pt x="17" y="12"/>
                    </a:lnTo>
                    <a:lnTo>
                      <a:pt x="18" y="12"/>
                    </a:lnTo>
                    <a:lnTo>
                      <a:pt x="10" y="0"/>
                    </a:lnTo>
                    <a:lnTo>
                      <a:pt x="7" y="0"/>
                    </a:lnTo>
                    <a:lnTo>
                      <a:pt x="6"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08" name="Freeform 357"/>
              <p:cNvSpPr>
                <a:spLocks/>
              </p:cNvSpPr>
              <p:nvPr/>
            </p:nvSpPr>
            <p:spPr bwMode="auto">
              <a:xfrm>
                <a:off x="1979" y="1079"/>
                <a:ext cx="18" cy="18"/>
              </a:xfrm>
              <a:custGeom>
                <a:avLst/>
                <a:gdLst/>
                <a:ahLst/>
                <a:cxnLst>
                  <a:cxn ang="0">
                    <a:pos x="6" y="0"/>
                  </a:cxn>
                  <a:cxn ang="0">
                    <a:pos x="6" y="1"/>
                  </a:cxn>
                  <a:cxn ang="0">
                    <a:pos x="3" y="1"/>
                  </a:cxn>
                  <a:cxn ang="0">
                    <a:pos x="3" y="3"/>
                  </a:cxn>
                  <a:cxn ang="0">
                    <a:pos x="0" y="3"/>
                  </a:cxn>
                  <a:cxn ang="0">
                    <a:pos x="0" y="5"/>
                  </a:cxn>
                  <a:cxn ang="0">
                    <a:pos x="0" y="6"/>
                  </a:cxn>
                  <a:cxn ang="0">
                    <a:pos x="0" y="8"/>
                  </a:cxn>
                  <a:cxn ang="0">
                    <a:pos x="0" y="9"/>
                  </a:cxn>
                  <a:cxn ang="0">
                    <a:pos x="0" y="10"/>
                  </a:cxn>
                  <a:cxn ang="0">
                    <a:pos x="0" y="12"/>
                  </a:cxn>
                  <a:cxn ang="0">
                    <a:pos x="0" y="13"/>
                  </a:cxn>
                  <a:cxn ang="0">
                    <a:pos x="3" y="13"/>
                  </a:cxn>
                  <a:cxn ang="0">
                    <a:pos x="3" y="16"/>
                  </a:cxn>
                  <a:cxn ang="0">
                    <a:pos x="6" y="17"/>
                  </a:cxn>
                  <a:cxn ang="0">
                    <a:pos x="17" y="10"/>
                  </a:cxn>
                  <a:cxn ang="0">
                    <a:pos x="17" y="9"/>
                  </a:cxn>
                  <a:cxn ang="0">
                    <a:pos x="17" y="8"/>
                  </a:cxn>
                  <a:cxn ang="0">
                    <a:pos x="6" y="0"/>
                  </a:cxn>
                </a:cxnLst>
                <a:rect l="0" t="0" r="r" b="b"/>
                <a:pathLst>
                  <a:path w="18" h="18">
                    <a:moveTo>
                      <a:pt x="6" y="0"/>
                    </a:moveTo>
                    <a:lnTo>
                      <a:pt x="6" y="1"/>
                    </a:lnTo>
                    <a:lnTo>
                      <a:pt x="3" y="1"/>
                    </a:lnTo>
                    <a:lnTo>
                      <a:pt x="3" y="3"/>
                    </a:lnTo>
                    <a:lnTo>
                      <a:pt x="0" y="3"/>
                    </a:lnTo>
                    <a:lnTo>
                      <a:pt x="0" y="5"/>
                    </a:lnTo>
                    <a:lnTo>
                      <a:pt x="0" y="6"/>
                    </a:lnTo>
                    <a:lnTo>
                      <a:pt x="0" y="8"/>
                    </a:lnTo>
                    <a:lnTo>
                      <a:pt x="0" y="9"/>
                    </a:lnTo>
                    <a:lnTo>
                      <a:pt x="0" y="10"/>
                    </a:lnTo>
                    <a:lnTo>
                      <a:pt x="0" y="12"/>
                    </a:lnTo>
                    <a:lnTo>
                      <a:pt x="0" y="13"/>
                    </a:lnTo>
                    <a:lnTo>
                      <a:pt x="3" y="13"/>
                    </a:lnTo>
                    <a:lnTo>
                      <a:pt x="3" y="16"/>
                    </a:lnTo>
                    <a:lnTo>
                      <a:pt x="6" y="17"/>
                    </a:lnTo>
                    <a:lnTo>
                      <a:pt x="17" y="10"/>
                    </a:lnTo>
                    <a:lnTo>
                      <a:pt x="17" y="9"/>
                    </a:lnTo>
                    <a:lnTo>
                      <a:pt x="17" y="8"/>
                    </a:lnTo>
                    <a:lnTo>
                      <a:pt x="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09" name="Freeform 358"/>
              <p:cNvSpPr>
                <a:spLocks/>
              </p:cNvSpPr>
              <p:nvPr/>
            </p:nvSpPr>
            <p:spPr bwMode="auto">
              <a:xfrm>
                <a:off x="1982" y="1076"/>
                <a:ext cx="19" cy="19"/>
              </a:xfrm>
              <a:custGeom>
                <a:avLst/>
                <a:gdLst/>
                <a:ahLst/>
                <a:cxnLst>
                  <a:cxn ang="0">
                    <a:pos x="18" y="3"/>
                  </a:cxn>
                  <a:cxn ang="0">
                    <a:pos x="17" y="3"/>
                  </a:cxn>
                  <a:cxn ang="0">
                    <a:pos x="14" y="1"/>
                  </a:cxn>
                  <a:cxn ang="0">
                    <a:pos x="13" y="1"/>
                  </a:cxn>
                  <a:cxn ang="0">
                    <a:pos x="11" y="0"/>
                  </a:cxn>
                  <a:cxn ang="0">
                    <a:pos x="10" y="0"/>
                  </a:cxn>
                  <a:cxn ang="0">
                    <a:pos x="7" y="0"/>
                  </a:cxn>
                  <a:cxn ang="0">
                    <a:pos x="6" y="0"/>
                  </a:cxn>
                  <a:cxn ang="0">
                    <a:pos x="5" y="0"/>
                  </a:cxn>
                  <a:cxn ang="0">
                    <a:pos x="5" y="1"/>
                  </a:cxn>
                  <a:cxn ang="0">
                    <a:pos x="3" y="1"/>
                  </a:cxn>
                  <a:cxn ang="0">
                    <a:pos x="1" y="1"/>
                  </a:cxn>
                  <a:cxn ang="0">
                    <a:pos x="1" y="3"/>
                  </a:cxn>
                  <a:cxn ang="0">
                    <a:pos x="0" y="3"/>
                  </a:cxn>
                  <a:cxn ang="0">
                    <a:pos x="6" y="18"/>
                  </a:cxn>
                  <a:cxn ang="0">
                    <a:pos x="7" y="18"/>
                  </a:cxn>
                  <a:cxn ang="0">
                    <a:pos x="7" y="15"/>
                  </a:cxn>
                  <a:cxn ang="0">
                    <a:pos x="10" y="15"/>
                  </a:cxn>
                  <a:cxn ang="0">
                    <a:pos x="10" y="18"/>
                  </a:cxn>
                  <a:cxn ang="0">
                    <a:pos x="18" y="3"/>
                  </a:cxn>
                </a:cxnLst>
                <a:rect l="0" t="0" r="r" b="b"/>
                <a:pathLst>
                  <a:path w="19" h="19">
                    <a:moveTo>
                      <a:pt x="18" y="3"/>
                    </a:moveTo>
                    <a:lnTo>
                      <a:pt x="17" y="3"/>
                    </a:lnTo>
                    <a:lnTo>
                      <a:pt x="14" y="1"/>
                    </a:lnTo>
                    <a:lnTo>
                      <a:pt x="13" y="1"/>
                    </a:lnTo>
                    <a:lnTo>
                      <a:pt x="11" y="0"/>
                    </a:lnTo>
                    <a:lnTo>
                      <a:pt x="10" y="0"/>
                    </a:lnTo>
                    <a:lnTo>
                      <a:pt x="7" y="0"/>
                    </a:lnTo>
                    <a:lnTo>
                      <a:pt x="6" y="0"/>
                    </a:lnTo>
                    <a:lnTo>
                      <a:pt x="5" y="0"/>
                    </a:lnTo>
                    <a:lnTo>
                      <a:pt x="5" y="1"/>
                    </a:lnTo>
                    <a:lnTo>
                      <a:pt x="3" y="1"/>
                    </a:lnTo>
                    <a:lnTo>
                      <a:pt x="1" y="1"/>
                    </a:lnTo>
                    <a:lnTo>
                      <a:pt x="1" y="3"/>
                    </a:lnTo>
                    <a:lnTo>
                      <a:pt x="0" y="3"/>
                    </a:lnTo>
                    <a:lnTo>
                      <a:pt x="6" y="18"/>
                    </a:lnTo>
                    <a:lnTo>
                      <a:pt x="7" y="18"/>
                    </a:lnTo>
                    <a:lnTo>
                      <a:pt x="7" y="15"/>
                    </a:lnTo>
                    <a:lnTo>
                      <a:pt x="10" y="15"/>
                    </a:lnTo>
                    <a:lnTo>
                      <a:pt x="10" y="18"/>
                    </a:lnTo>
                    <a:lnTo>
                      <a:pt x="18"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210" name="Freeform 359"/>
              <p:cNvSpPr>
                <a:spLocks/>
              </p:cNvSpPr>
              <p:nvPr/>
            </p:nvSpPr>
            <p:spPr bwMode="auto">
              <a:xfrm>
                <a:off x="1991" y="1079"/>
                <a:ext cx="20" cy="18"/>
              </a:xfrm>
              <a:custGeom>
                <a:avLst/>
                <a:gdLst/>
                <a:ahLst/>
                <a:cxnLst>
                  <a:cxn ang="0">
                    <a:pos x="13" y="17"/>
                  </a:cxn>
                  <a:cxn ang="0">
                    <a:pos x="13" y="16"/>
                  </a:cxn>
                  <a:cxn ang="0">
                    <a:pos x="15" y="16"/>
                  </a:cxn>
                  <a:cxn ang="0">
                    <a:pos x="15" y="13"/>
                  </a:cxn>
                  <a:cxn ang="0">
                    <a:pos x="15" y="12"/>
                  </a:cxn>
                  <a:cxn ang="0">
                    <a:pos x="19" y="10"/>
                  </a:cxn>
                  <a:cxn ang="0">
                    <a:pos x="19" y="9"/>
                  </a:cxn>
                  <a:cxn ang="0">
                    <a:pos x="19" y="8"/>
                  </a:cxn>
                  <a:cxn ang="0">
                    <a:pos x="19" y="6"/>
                  </a:cxn>
                  <a:cxn ang="0">
                    <a:pos x="15" y="5"/>
                  </a:cxn>
                  <a:cxn ang="0">
                    <a:pos x="15" y="3"/>
                  </a:cxn>
                  <a:cxn ang="0">
                    <a:pos x="15" y="1"/>
                  </a:cxn>
                  <a:cxn ang="0">
                    <a:pos x="13" y="1"/>
                  </a:cxn>
                  <a:cxn ang="0">
                    <a:pos x="13" y="0"/>
                  </a:cxn>
                  <a:cxn ang="0">
                    <a:pos x="0" y="8"/>
                  </a:cxn>
                  <a:cxn ang="0">
                    <a:pos x="0" y="9"/>
                  </a:cxn>
                  <a:cxn ang="0">
                    <a:pos x="0" y="10"/>
                  </a:cxn>
                  <a:cxn ang="0">
                    <a:pos x="13" y="17"/>
                  </a:cxn>
                </a:cxnLst>
                <a:rect l="0" t="0" r="r" b="b"/>
                <a:pathLst>
                  <a:path w="20" h="18">
                    <a:moveTo>
                      <a:pt x="13" y="17"/>
                    </a:moveTo>
                    <a:lnTo>
                      <a:pt x="13" y="16"/>
                    </a:lnTo>
                    <a:lnTo>
                      <a:pt x="15" y="16"/>
                    </a:lnTo>
                    <a:lnTo>
                      <a:pt x="15" y="13"/>
                    </a:lnTo>
                    <a:lnTo>
                      <a:pt x="15" y="12"/>
                    </a:lnTo>
                    <a:lnTo>
                      <a:pt x="19" y="10"/>
                    </a:lnTo>
                    <a:lnTo>
                      <a:pt x="19" y="9"/>
                    </a:lnTo>
                    <a:lnTo>
                      <a:pt x="19" y="8"/>
                    </a:lnTo>
                    <a:lnTo>
                      <a:pt x="19" y="6"/>
                    </a:lnTo>
                    <a:lnTo>
                      <a:pt x="15" y="5"/>
                    </a:lnTo>
                    <a:lnTo>
                      <a:pt x="15" y="3"/>
                    </a:lnTo>
                    <a:lnTo>
                      <a:pt x="15" y="1"/>
                    </a:lnTo>
                    <a:lnTo>
                      <a:pt x="13" y="1"/>
                    </a:lnTo>
                    <a:lnTo>
                      <a:pt x="13" y="0"/>
                    </a:lnTo>
                    <a:lnTo>
                      <a:pt x="0" y="8"/>
                    </a:lnTo>
                    <a:lnTo>
                      <a:pt x="0" y="9"/>
                    </a:lnTo>
                    <a:lnTo>
                      <a:pt x="0" y="10"/>
                    </a:lnTo>
                    <a:lnTo>
                      <a:pt x="13"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grpSp>
      </p:grpSp>
      <p:grpSp>
        <p:nvGrpSpPr>
          <p:cNvPr id="724" name="Group 360"/>
          <p:cNvGrpSpPr>
            <a:grpSpLocks/>
          </p:cNvGrpSpPr>
          <p:nvPr/>
        </p:nvGrpSpPr>
        <p:grpSpPr bwMode="auto">
          <a:xfrm>
            <a:off x="2514600" y="3411537"/>
            <a:ext cx="576263" cy="561985"/>
            <a:chOff x="1234" y="2467"/>
            <a:chExt cx="632" cy="495"/>
          </a:xfrm>
        </p:grpSpPr>
        <p:sp>
          <p:nvSpPr>
            <p:cNvPr id="889" name="Rectangle 361"/>
            <p:cNvSpPr>
              <a:spLocks noChangeArrowheads="1"/>
            </p:cNvSpPr>
            <p:nvPr/>
          </p:nvSpPr>
          <p:spPr bwMode="auto">
            <a:xfrm>
              <a:off x="1234" y="2467"/>
              <a:ext cx="632" cy="200"/>
            </a:xfrm>
            <a:prstGeom prst="rect">
              <a:avLst/>
            </a:prstGeom>
            <a:noFill/>
            <a:ln w="9525">
              <a:noFill/>
              <a:miter lim="800000"/>
              <a:headEnd/>
              <a:tailEnd/>
            </a:ln>
            <a:effectLst/>
          </p:spPr>
          <p:txBody>
            <a:bodyPr lIns="76723" tIns="38362" rIns="76723" bIns="38362">
              <a:spAutoFit/>
            </a:bodyPr>
            <a:lstStyle/>
            <a:p>
              <a:pPr algn="ctr" eaLnBrk="0" hangingPunct="0"/>
              <a:r>
                <a:rPr kumimoji="0" lang="en-US" altLang="zh-CN" sz="1000" dirty="0">
                  <a:solidFill>
                    <a:srgbClr val="0B3C96"/>
                  </a:solidFill>
                  <a:latin typeface="Arial" pitchFamily="34" charset="0"/>
                </a:rPr>
                <a:t> </a:t>
              </a:r>
            </a:p>
          </p:txBody>
        </p:sp>
        <p:grpSp>
          <p:nvGrpSpPr>
            <p:cNvPr id="890" name="Group 362"/>
            <p:cNvGrpSpPr>
              <a:grpSpLocks/>
            </p:cNvGrpSpPr>
            <p:nvPr/>
          </p:nvGrpSpPr>
          <p:grpSpPr bwMode="auto">
            <a:xfrm>
              <a:off x="1403" y="2644"/>
              <a:ext cx="412" cy="318"/>
              <a:chOff x="1655" y="824"/>
              <a:chExt cx="449" cy="355"/>
            </a:xfrm>
          </p:grpSpPr>
          <p:sp>
            <p:nvSpPr>
              <p:cNvPr id="891" name="Freeform 363"/>
              <p:cNvSpPr>
                <a:spLocks/>
              </p:cNvSpPr>
              <p:nvPr/>
            </p:nvSpPr>
            <p:spPr bwMode="auto">
              <a:xfrm>
                <a:off x="1749" y="824"/>
                <a:ext cx="254" cy="198"/>
              </a:xfrm>
              <a:custGeom>
                <a:avLst/>
                <a:gdLst/>
                <a:ahLst/>
                <a:cxnLst>
                  <a:cxn ang="0">
                    <a:pos x="228" y="42"/>
                  </a:cxn>
                  <a:cxn ang="0">
                    <a:pos x="219" y="57"/>
                  </a:cxn>
                  <a:cxn ang="0">
                    <a:pos x="223" y="63"/>
                  </a:cxn>
                  <a:cxn ang="0">
                    <a:pos x="226" y="69"/>
                  </a:cxn>
                  <a:cxn ang="0">
                    <a:pos x="228" y="77"/>
                  </a:cxn>
                  <a:cxn ang="0">
                    <a:pos x="250" y="81"/>
                  </a:cxn>
                  <a:cxn ang="0">
                    <a:pos x="253" y="113"/>
                  </a:cxn>
                  <a:cxn ang="0">
                    <a:pos x="231" y="116"/>
                  </a:cxn>
                  <a:cxn ang="0">
                    <a:pos x="227" y="124"/>
                  </a:cxn>
                  <a:cxn ang="0">
                    <a:pos x="224" y="132"/>
                  </a:cxn>
                  <a:cxn ang="0">
                    <a:pos x="219" y="139"/>
                  </a:cxn>
                  <a:cxn ang="0">
                    <a:pos x="215" y="144"/>
                  </a:cxn>
                  <a:cxn ang="0">
                    <a:pos x="228" y="159"/>
                  </a:cxn>
                  <a:cxn ang="0">
                    <a:pos x="200" y="179"/>
                  </a:cxn>
                  <a:cxn ang="0">
                    <a:pos x="182" y="170"/>
                  </a:cxn>
                  <a:cxn ang="0">
                    <a:pos x="173" y="174"/>
                  </a:cxn>
                  <a:cxn ang="0">
                    <a:pos x="162" y="176"/>
                  </a:cxn>
                  <a:cxn ang="0">
                    <a:pos x="153" y="179"/>
                  </a:cxn>
                  <a:cxn ang="0">
                    <a:pos x="148" y="197"/>
                  </a:cxn>
                  <a:cxn ang="0">
                    <a:pos x="109" y="198"/>
                  </a:cxn>
                  <a:cxn ang="0">
                    <a:pos x="106" y="180"/>
                  </a:cxn>
                  <a:cxn ang="0">
                    <a:pos x="95" y="178"/>
                  </a:cxn>
                  <a:cxn ang="0">
                    <a:pos x="86" y="175"/>
                  </a:cxn>
                  <a:cxn ang="0">
                    <a:pos x="77" y="173"/>
                  </a:cxn>
                  <a:cxn ang="0">
                    <a:pos x="68" y="168"/>
                  </a:cxn>
                  <a:cxn ang="0">
                    <a:pos x="50" y="179"/>
                  </a:cxn>
                  <a:cxn ang="0">
                    <a:pos x="23" y="155"/>
                  </a:cxn>
                  <a:cxn ang="0">
                    <a:pos x="34" y="140"/>
                  </a:cxn>
                  <a:cxn ang="0">
                    <a:pos x="30" y="132"/>
                  </a:cxn>
                  <a:cxn ang="0">
                    <a:pos x="27" y="127"/>
                  </a:cxn>
                  <a:cxn ang="0">
                    <a:pos x="23" y="119"/>
                  </a:cxn>
                  <a:cxn ang="0">
                    <a:pos x="3" y="114"/>
                  </a:cxn>
                  <a:cxn ang="0">
                    <a:pos x="1" y="84"/>
                  </a:cxn>
                  <a:cxn ang="0">
                    <a:pos x="23" y="81"/>
                  </a:cxn>
                  <a:cxn ang="0">
                    <a:pos x="25" y="73"/>
                  </a:cxn>
                  <a:cxn ang="0">
                    <a:pos x="29" y="66"/>
                  </a:cxn>
                  <a:cxn ang="0">
                    <a:pos x="34" y="59"/>
                  </a:cxn>
                  <a:cxn ang="0">
                    <a:pos x="25" y="43"/>
                  </a:cxn>
                  <a:cxn ang="0">
                    <a:pos x="25" y="38"/>
                  </a:cxn>
                  <a:cxn ang="0">
                    <a:pos x="68" y="28"/>
                  </a:cxn>
                  <a:cxn ang="0">
                    <a:pos x="75" y="26"/>
                  </a:cxn>
                  <a:cxn ang="0">
                    <a:pos x="82" y="23"/>
                  </a:cxn>
                  <a:cxn ang="0">
                    <a:pos x="90" y="21"/>
                  </a:cxn>
                  <a:cxn ang="0">
                    <a:pos x="99" y="18"/>
                  </a:cxn>
                  <a:cxn ang="0">
                    <a:pos x="106" y="2"/>
                  </a:cxn>
                  <a:cxn ang="0">
                    <a:pos x="144" y="0"/>
                  </a:cxn>
                  <a:cxn ang="0">
                    <a:pos x="148" y="17"/>
                  </a:cxn>
                  <a:cxn ang="0">
                    <a:pos x="157" y="19"/>
                  </a:cxn>
                  <a:cxn ang="0">
                    <a:pos x="166" y="22"/>
                  </a:cxn>
                  <a:cxn ang="0">
                    <a:pos x="175" y="25"/>
                  </a:cxn>
                  <a:cxn ang="0">
                    <a:pos x="182" y="28"/>
                  </a:cxn>
                  <a:cxn ang="0">
                    <a:pos x="202" y="18"/>
                  </a:cxn>
                  <a:cxn ang="0">
                    <a:pos x="128" y="93"/>
                  </a:cxn>
                  <a:cxn ang="0">
                    <a:pos x="136" y="97"/>
                  </a:cxn>
                  <a:cxn ang="0">
                    <a:pos x="135" y="104"/>
                  </a:cxn>
                  <a:cxn ang="0">
                    <a:pos x="127" y="108"/>
                  </a:cxn>
                  <a:cxn ang="0">
                    <a:pos x="119" y="105"/>
                  </a:cxn>
                  <a:cxn ang="0">
                    <a:pos x="118" y="98"/>
                  </a:cxn>
                  <a:cxn ang="0">
                    <a:pos x="121" y="93"/>
                  </a:cxn>
                </a:cxnLst>
                <a:rect l="0" t="0" r="r" b="b"/>
                <a:pathLst>
                  <a:path w="254" h="199">
                    <a:moveTo>
                      <a:pt x="205" y="19"/>
                    </a:moveTo>
                    <a:lnTo>
                      <a:pt x="227" y="38"/>
                    </a:lnTo>
                    <a:lnTo>
                      <a:pt x="228" y="38"/>
                    </a:lnTo>
                    <a:lnTo>
                      <a:pt x="228" y="40"/>
                    </a:lnTo>
                    <a:lnTo>
                      <a:pt x="228" y="40"/>
                    </a:lnTo>
                    <a:lnTo>
                      <a:pt x="228" y="42"/>
                    </a:lnTo>
                    <a:lnTo>
                      <a:pt x="228" y="43"/>
                    </a:lnTo>
                    <a:lnTo>
                      <a:pt x="227" y="43"/>
                    </a:lnTo>
                    <a:lnTo>
                      <a:pt x="215" y="53"/>
                    </a:lnTo>
                    <a:lnTo>
                      <a:pt x="217" y="54"/>
                    </a:lnTo>
                    <a:lnTo>
                      <a:pt x="217" y="55"/>
                    </a:lnTo>
                    <a:lnTo>
                      <a:pt x="219" y="57"/>
                    </a:lnTo>
                    <a:lnTo>
                      <a:pt x="219" y="58"/>
                    </a:lnTo>
                    <a:lnTo>
                      <a:pt x="220" y="59"/>
                    </a:lnTo>
                    <a:lnTo>
                      <a:pt x="220" y="61"/>
                    </a:lnTo>
                    <a:lnTo>
                      <a:pt x="223" y="61"/>
                    </a:lnTo>
                    <a:lnTo>
                      <a:pt x="223" y="62"/>
                    </a:lnTo>
                    <a:lnTo>
                      <a:pt x="223" y="63"/>
                    </a:lnTo>
                    <a:lnTo>
                      <a:pt x="224" y="63"/>
                    </a:lnTo>
                    <a:lnTo>
                      <a:pt x="224" y="65"/>
                    </a:lnTo>
                    <a:lnTo>
                      <a:pt x="224" y="66"/>
                    </a:lnTo>
                    <a:lnTo>
                      <a:pt x="226" y="66"/>
                    </a:lnTo>
                    <a:lnTo>
                      <a:pt x="226" y="68"/>
                    </a:lnTo>
                    <a:lnTo>
                      <a:pt x="226" y="69"/>
                    </a:lnTo>
                    <a:lnTo>
                      <a:pt x="227" y="70"/>
                    </a:lnTo>
                    <a:lnTo>
                      <a:pt x="227" y="72"/>
                    </a:lnTo>
                    <a:lnTo>
                      <a:pt x="227" y="73"/>
                    </a:lnTo>
                    <a:lnTo>
                      <a:pt x="228" y="74"/>
                    </a:lnTo>
                    <a:lnTo>
                      <a:pt x="228" y="76"/>
                    </a:lnTo>
                    <a:lnTo>
                      <a:pt x="228" y="77"/>
                    </a:lnTo>
                    <a:lnTo>
                      <a:pt x="228" y="78"/>
                    </a:lnTo>
                    <a:lnTo>
                      <a:pt x="231" y="78"/>
                    </a:lnTo>
                    <a:lnTo>
                      <a:pt x="231" y="79"/>
                    </a:lnTo>
                    <a:lnTo>
                      <a:pt x="231" y="81"/>
                    </a:lnTo>
                    <a:lnTo>
                      <a:pt x="248" y="81"/>
                    </a:lnTo>
                    <a:lnTo>
                      <a:pt x="250" y="81"/>
                    </a:lnTo>
                    <a:lnTo>
                      <a:pt x="250" y="82"/>
                    </a:lnTo>
                    <a:lnTo>
                      <a:pt x="252" y="82"/>
                    </a:lnTo>
                    <a:lnTo>
                      <a:pt x="253" y="84"/>
                    </a:lnTo>
                    <a:lnTo>
                      <a:pt x="253" y="85"/>
                    </a:lnTo>
                    <a:lnTo>
                      <a:pt x="253" y="112"/>
                    </a:lnTo>
                    <a:lnTo>
                      <a:pt x="253" y="113"/>
                    </a:lnTo>
                    <a:lnTo>
                      <a:pt x="253" y="114"/>
                    </a:lnTo>
                    <a:lnTo>
                      <a:pt x="252" y="114"/>
                    </a:lnTo>
                    <a:lnTo>
                      <a:pt x="250" y="114"/>
                    </a:lnTo>
                    <a:lnTo>
                      <a:pt x="250" y="116"/>
                    </a:lnTo>
                    <a:lnTo>
                      <a:pt x="248" y="116"/>
                    </a:lnTo>
                    <a:lnTo>
                      <a:pt x="231" y="116"/>
                    </a:lnTo>
                    <a:lnTo>
                      <a:pt x="231" y="117"/>
                    </a:lnTo>
                    <a:lnTo>
                      <a:pt x="231" y="119"/>
                    </a:lnTo>
                    <a:lnTo>
                      <a:pt x="228" y="120"/>
                    </a:lnTo>
                    <a:lnTo>
                      <a:pt x="228" y="122"/>
                    </a:lnTo>
                    <a:lnTo>
                      <a:pt x="228" y="123"/>
                    </a:lnTo>
                    <a:lnTo>
                      <a:pt x="227" y="124"/>
                    </a:lnTo>
                    <a:lnTo>
                      <a:pt x="227" y="125"/>
                    </a:lnTo>
                    <a:lnTo>
                      <a:pt x="227" y="127"/>
                    </a:lnTo>
                    <a:lnTo>
                      <a:pt x="226" y="128"/>
                    </a:lnTo>
                    <a:lnTo>
                      <a:pt x="226" y="129"/>
                    </a:lnTo>
                    <a:lnTo>
                      <a:pt x="226" y="131"/>
                    </a:lnTo>
                    <a:lnTo>
                      <a:pt x="224" y="132"/>
                    </a:lnTo>
                    <a:lnTo>
                      <a:pt x="224" y="133"/>
                    </a:lnTo>
                    <a:lnTo>
                      <a:pt x="223" y="135"/>
                    </a:lnTo>
                    <a:lnTo>
                      <a:pt x="223" y="136"/>
                    </a:lnTo>
                    <a:lnTo>
                      <a:pt x="220" y="138"/>
                    </a:lnTo>
                    <a:lnTo>
                      <a:pt x="220" y="139"/>
                    </a:lnTo>
                    <a:lnTo>
                      <a:pt x="219" y="139"/>
                    </a:lnTo>
                    <a:lnTo>
                      <a:pt x="219" y="140"/>
                    </a:lnTo>
                    <a:lnTo>
                      <a:pt x="219" y="142"/>
                    </a:lnTo>
                    <a:lnTo>
                      <a:pt x="217" y="142"/>
                    </a:lnTo>
                    <a:lnTo>
                      <a:pt x="217" y="143"/>
                    </a:lnTo>
                    <a:lnTo>
                      <a:pt x="217" y="144"/>
                    </a:lnTo>
                    <a:lnTo>
                      <a:pt x="215" y="144"/>
                    </a:lnTo>
                    <a:lnTo>
                      <a:pt x="227" y="154"/>
                    </a:lnTo>
                    <a:lnTo>
                      <a:pt x="228" y="154"/>
                    </a:lnTo>
                    <a:lnTo>
                      <a:pt x="228" y="155"/>
                    </a:lnTo>
                    <a:lnTo>
                      <a:pt x="228" y="156"/>
                    </a:lnTo>
                    <a:lnTo>
                      <a:pt x="228" y="158"/>
                    </a:lnTo>
                    <a:lnTo>
                      <a:pt x="228" y="159"/>
                    </a:lnTo>
                    <a:lnTo>
                      <a:pt x="227" y="161"/>
                    </a:lnTo>
                    <a:lnTo>
                      <a:pt x="205" y="178"/>
                    </a:lnTo>
                    <a:lnTo>
                      <a:pt x="203" y="178"/>
                    </a:lnTo>
                    <a:lnTo>
                      <a:pt x="203" y="179"/>
                    </a:lnTo>
                    <a:lnTo>
                      <a:pt x="202" y="179"/>
                    </a:lnTo>
                    <a:lnTo>
                      <a:pt x="200" y="179"/>
                    </a:lnTo>
                    <a:lnTo>
                      <a:pt x="198" y="179"/>
                    </a:lnTo>
                    <a:lnTo>
                      <a:pt x="198" y="178"/>
                    </a:lnTo>
                    <a:lnTo>
                      <a:pt x="196" y="178"/>
                    </a:lnTo>
                    <a:lnTo>
                      <a:pt x="184" y="168"/>
                    </a:lnTo>
                    <a:lnTo>
                      <a:pt x="182" y="170"/>
                    </a:lnTo>
                    <a:lnTo>
                      <a:pt x="182" y="170"/>
                    </a:lnTo>
                    <a:lnTo>
                      <a:pt x="182" y="171"/>
                    </a:lnTo>
                    <a:lnTo>
                      <a:pt x="179" y="171"/>
                    </a:lnTo>
                    <a:lnTo>
                      <a:pt x="178" y="173"/>
                    </a:lnTo>
                    <a:lnTo>
                      <a:pt x="176" y="173"/>
                    </a:lnTo>
                    <a:lnTo>
                      <a:pt x="175" y="174"/>
                    </a:lnTo>
                    <a:lnTo>
                      <a:pt x="173" y="174"/>
                    </a:lnTo>
                    <a:lnTo>
                      <a:pt x="171" y="175"/>
                    </a:lnTo>
                    <a:lnTo>
                      <a:pt x="169" y="175"/>
                    </a:lnTo>
                    <a:lnTo>
                      <a:pt x="167" y="175"/>
                    </a:lnTo>
                    <a:lnTo>
                      <a:pt x="166" y="176"/>
                    </a:lnTo>
                    <a:lnTo>
                      <a:pt x="164" y="176"/>
                    </a:lnTo>
                    <a:lnTo>
                      <a:pt x="162" y="176"/>
                    </a:lnTo>
                    <a:lnTo>
                      <a:pt x="162" y="178"/>
                    </a:lnTo>
                    <a:lnTo>
                      <a:pt x="160" y="178"/>
                    </a:lnTo>
                    <a:lnTo>
                      <a:pt x="159" y="178"/>
                    </a:lnTo>
                    <a:lnTo>
                      <a:pt x="157" y="179"/>
                    </a:lnTo>
                    <a:lnTo>
                      <a:pt x="155" y="179"/>
                    </a:lnTo>
                    <a:lnTo>
                      <a:pt x="153" y="179"/>
                    </a:lnTo>
                    <a:lnTo>
                      <a:pt x="152" y="179"/>
                    </a:lnTo>
                    <a:lnTo>
                      <a:pt x="150" y="180"/>
                    </a:lnTo>
                    <a:lnTo>
                      <a:pt x="148" y="180"/>
                    </a:lnTo>
                    <a:lnTo>
                      <a:pt x="148" y="194"/>
                    </a:lnTo>
                    <a:lnTo>
                      <a:pt x="148" y="195"/>
                    </a:lnTo>
                    <a:lnTo>
                      <a:pt x="148" y="197"/>
                    </a:lnTo>
                    <a:lnTo>
                      <a:pt x="147" y="197"/>
                    </a:lnTo>
                    <a:lnTo>
                      <a:pt x="147" y="198"/>
                    </a:lnTo>
                    <a:lnTo>
                      <a:pt x="146" y="198"/>
                    </a:lnTo>
                    <a:lnTo>
                      <a:pt x="144" y="198"/>
                    </a:lnTo>
                    <a:lnTo>
                      <a:pt x="111" y="198"/>
                    </a:lnTo>
                    <a:lnTo>
                      <a:pt x="109" y="198"/>
                    </a:lnTo>
                    <a:lnTo>
                      <a:pt x="107" y="198"/>
                    </a:lnTo>
                    <a:lnTo>
                      <a:pt x="107" y="197"/>
                    </a:lnTo>
                    <a:lnTo>
                      <a:pt x="106" y="197"/>
                    </a:lnTo>
                    <a:lnTo>
                      <a:pt x="106" y="195"/>
                    </a:lnTo>
                    <a:lnTo>
                      <a:pt x="106" y="194"/>
                    </a:lnTo>
                    <a:lnTo>
                      <a:pt x="106" y="180"/>
                    </a:lnTo>
                    <a:lnTo>
                      <a:pt x="103" y="180"/>
                    </a:lnTo>
                    <a:lnTo>
                      <a:pt x="102" y="180"/>
                    </a:lnTo>
                    <a:lnTo>
                      <a:pt x="101" y="179"/>
                    </a:lnTo>
                    <a:lnTo>
                      <a:pt x="99" y="179"/>
                    </a:lnTo>
                    <a:lnTo>
                      <a:pt x="98" y="179"/>
                    </a:lnTo>
                    <a:lnTo>
                      <a:pt x="95" y="178"/>
                    </a:lnTo>
                    <a:lnTo>
                      <a:pt x="94" y="178"/>
                    </a:lnTo>
                    <a:lnTo>
                      <a:pt x="92" y="178"/>
                    </a:lnTo>
                    <a:lnTo>
                      <a:pt x="90" y="176"/>
                    </a:lnTo>
                    <a:lnTo>
                      <a:pt x="88" y="176"/>
                    </a:lnTo>
                    <a:lnTo>
                      <a:pt x="87" y="176"/>
                    </a:lnTo>
                    <a:lnTo>
                      <a:pt x="86" y="175"/>
                    </a:lnTo>
                    <a:lnTo>
                      <a:pt x="83" y="175"/>
                    </a:lnTo>
                    <a:lnTo>
                      <a:pt x="82" y="175"/>
                    </a:lnTo>
                    <a:lnTo>
                      <a:pt x="82" y="174"/>
                    </a:lnTo>
                    <a:lnTo>
                      <a:pt x="80" y="174"/>
                    </a:lnTo>
                    <a:lnTo>
                      <a:pt x="78" y="173"/>
                    </a:lnTo>
                    <a:lnTo>
                      <a:pt x="77" y="173"/>
                    </a:lnTo>
                    <a:lnTo>
                      <a:pt x="75" y="171"/>
                    </a:lnTo>
                    <a:lnTo>
                      <a:pt x="74" y="171"/>
                    </a:lnTo>
                    <a:lnTo>
                      <a:pt x="71" y="170"/>
                    </a:lnTo>
                    <a:lnTo>
                      <a:pt x="70" y="170"/>
                    </a:lnTo>
                    <a:lnTo>
                      <a:pt x="70" y="168"/>
                    </a:lnTo>
                    <a:lnTo>
                      <a:pt x="68" y="168"/>
                    </a:lnTo>
                    <a:lnTo>
                      <a:pt x="56" y="178"/>
                    </a:lnTo>
                    <a:lnTo>
                      <a:pt x="56" y="179"/>
                    </a:lnTo>
                    <a:lnTo>
                      <a:pt x="54" y="179"/>
                    </a:lnTo>
                    <a:lnTo>
                      <a:pt x="53" y="179"/>
                    </a:lnTo>
                    <a:lnTo>
                      <a:pt x="51" y="179"/>
                    </a:lnTo>
                    <a:lnTo>
                      <a:pt x="50" y="179"/>
                    </a:lnTo>
                    <a:lnTo>
                      <a:pt x="50" y="178"/>
                    </a:lnTo>
                    <a:lnTo>
                      <a:pt x="25" y="161"/>
                    </a:lnTo>
                    <a:lnTo>
                      <a:pt x="25" y="159"/>
                    </a:lnTo>
                    <a:lnTo>
                      <a:pt x="23" y="158"/>
                    </a:lnTo>
                    <a:lnTo>
                      <a:pt x="23" y="156"/>
                    </a:lnTo>
                    <a:lnTo>
                      <a:pt x="23" y="155"/>
                    </a:lnTo>
                    <a:lnTo>
                      <a:pt x="25" y="155"/>
                    </a:lnTo>
                    <a:lnTo>
                      <a:pt x="25" y="154"/>
                    </a:lnTo>
                    <a:lnTo>
                      <a:pt x="37" y="144"/>
                    </a:lnTo>
                    <a:lnTo>
                      <a:pt x="37" y="143"/>
                    </a:lnTo>
                    <a:lnTo>
                      <a:pt x="36" y="142"/>
                    </a:lnTo>
                    <a:lnTo>
                      <a:pt x="34" y="140"/>
                    </a:lnTo>
                    <a:lnTo>
                      <a:pt x="34" y="139"/>
                    </a:lnTo>
                    <a:lnTo>
                      <a:pt x="32" y="138"/>
                    </a:lnTo>
                    <a:lnTo>
                      <a:pt x="32" y="136"/>
                    </a:lnTo>
                    <a:lnTo>
                      <a:pt x="30" y="135"/>
                    </a:lnTo>
                    <a:lnTo>
                      <a:pt x="30" y="133"/>
                    </a:lnTo>
                    <a:lnTo>
                      <a:pt x="30" y="132"/>
                    </a:lnTo>
                    <a:lnTo>
                      <a:pt x="29" y="132"/>
                    </a:lnTo>
                    <a:lnTo>
                      <a:pt x="29" y="131"/>
                    </a:lnTo>
                    <a:lnTo>
                      <a:pt x="29" y="129"/>
                    </a:lnTo>
                    <a:lnTo>
                      <a:pt x="27" y="129"/>
                    </a:lnTo>
                    <a:lnTo>
                      <a:pt x="27" y="128"/>
                    </a:lnTo>
                    <a:lnTo>
                      <a:pt x="27" y="127"/>
                    </a:lnTo>
                    <a:lnTo>
                      <a:pt x="25" y="125"/>
                    </a:lnTo>
                    <a:lnTo>
                      <a:pt x="25" y="124"/>
                    </a:lnTo>
                    <a:lnTo>
                      <a:pt x="25" y="123"/>
                    </a:lnTo>
                    <a:lnTo>
                      <a:pt x="25" y="122"/>
                    </a:lnTo>
                    <a:lnTo>
                      <a:pt x="23" y="120"/>
                    </a:lnTo>
                    <a:lnTo>
                      <a:pt x="23" y="119"/>
                    </a:lnTo>
                    <a:lnTo>
                      <a:pt x="23" y="117"/>
                    </a:lnTo>
                    <a:lnTo>
                      <a:pt x="23" y="116"/>
                    </a:lnTo>
                    <a:lnTo>
                      <a:pt x="22" y="116"/>
                    </a:lnTo>
                    <a:lnTo>
                      <a:pt x="5" y="116"/>
                    </a:lnTo>
                    <a:lnTo>
                      <a:pt x="3" y="116"/>
                    </a:lnTo>
                    <a:lnTo>
                      <a:pt x="3" y="114"/>
                    </a:lnTo>
                    <a:lnTo>
                      <a:pt x="1" y="114"/>
                    </a:lnTo>
                    <a:lnTo>
                      <a:pt x="1" y="113"/>
                    </a:lnTo>
                    <a:lnTo>
                      <a:pt x="0" y="112"/>
                    </a:lnTo>
                    <a:lnTo>
                      <a:pt x="0" y="85"/>
                    </a:lnTo>
                    <a:lnTo>
                      <a:pt x="1" y="85"/>
                    </a:lnTo>
                    <a:lnTo>
                      <a:pt x="1" y="84"/>
                    </a:lnTo>
                    <a:lnTo>
                      <a:pt x="1" y="82"/>
                    </a:lnTo>
                    <a:lnTo>
                      <a:pt x="3" y="82"/>
                    </a:lnTo>
                    <a:lnTo>
                      <a:pt x="5" y="82"/>
                    </a:lnTo>
                    <a:lnTo>
                      <a:pt x="5" y="81"/>
                    </a:lnTo>
                    <a:lnTo>
                      <a:pt x="22" y="81"/>
                    </a:lnTo>
                    <a:lnTo>
                      <a:pt x="23" y="81"/>
                    </a:lnTo>
                    <a:lnTo>
                      <a:pt x="23" y="79"/>
                    </a:lnTo>
                    <a:lnTo>
                      <a:pt x="23" y="78"/>
                    </a:lnTo>
                    <a:lnTo>
                      <a:pt x="23" y="77"/>
                    </a:lnTo>
                    <a:lnTo>
                      <a:pt x="25" y="76"/>
                    </a:lnTo>
                    <a:lnTo>
                      <a:pt x="25" y="74"/>
                    </a:lnTo>
                    <a:lnTo>
                      <a:pt x="25" y="73"/>
                    </a:lnTo>
                    <a:lnTo>
                      <a:pt x="25" y="72"/>
                    </a:lnTo>
                    <a:lnTo>
                      <a:pt x="27" y="72"/>
                    </a:lnTo>
                    <a:lnTo>
                      <a:pt x="27" y="70"/>
                    </a:lnTo>
                    <a:lnTo>
                      <a:pt x="27" y="69"/>
                    </a:lnTo>
                    <a:lnTo>
                      <a:pt x="29" y="68"/>
                    </a:lnTo>
                    <a:lnTo>
                      <a:pt x="29" y="66"/>
                    </a:lnTo>
                    <a:lnTo>
                      <a:pt x="30" y="65"/>
                    </a:lnTo>
                    <a:lnTo>
                      <a:pt x="30" y="63"/>
                    </a:lnTo>
                    <a:lnTo>
                      <a:pt x="30" y="62"/>
                    </a:lnTo>
                    <a:lnTo>
                      <a:pt x="32" y="61"/>
                    </a:lnTo>
                    <a:lnTo>
                      <a:pt x="32" y="59"/>
                    </a:lnTo>
                    <a:lnTo>
                      <a:pt x="34" y="59"/>
                    </a:lnTo>
                    <a:lnTo>
                      <a:pt x="34" y="58"/>
                    </a:lnTo>
                    <a:lnTo>
                      <a:pt x="36" y="57"/>
                    </a:lnTo>
                    <a:lnTo>
                      <a:pt x="36" y="55"/>
                    </a:lnTo>
                    <a:lnTo>
                      <a:pt x="37" y="54"/>
                    </a:lnTo>
                    <a:lnTo>
                      <a:pt x="37" y="53"/>
                    </a:lnTo>
                    <a:lnTo>
                      <a:pt x="25" y="43"/>
                    </a:lnTo>
                    <a:lnTo>
                      <a:pt x="25" y="42"/>
                    </a:lnTo>
                    <a:lnTo>
                      <a:pt x="23" y="42"/>
                    </a:lnTo>
                    <a:lnTo>
                      <a:pt x="23" y="40"/>
                    </a:lnTo>
                    <a:lnTo>
                      <a:pt x="23" y="40"/>
                    </a:lnTo>
                    <a:lnTo>
                      <a:pt x="25" y="40"/>
                    </a:lnTo>
                    <a:lnTo>
                      <a:pt x="25" y="38"/>
                    </a:lnTo>
                    <a:lnTo>
                      <a:pt x="50" y="19"/>
                    </a:lnTo>
                    <a:lnTo>
                      <a:pt x="51" y="18"/>
                    </a:lnTo>
                    <a:lnTo>
                      <a:pt x="53" y="18"/>
                    </a:lnTo>
                    <a:lnTo>
                      <a:pt x="54" y="18"/>
                    </a:lnTo>
                    <a:lnTo>
                      <a:pt x="56" y="19"/>
                    </a:lnTo>
                    <a:lnTo>
                      <a:pt x="68" y="28"/>
                    </a:lnTo>
                    <a:lnTo>
                      <a:pt x="70" y="28"/>
                    </a:lnTo>
                    <a:lnTo>
                      <a:pt x="71" y="28"/>
                    </a:lnTo>
                    <a:lnTo>
                      <a:pt x="71" y="27"/>
                    </a:lnTo>
                    <a:lnTo>
                      <a:pt x="74" y="27"/>
                    </a:lnTo>
                    <a:lnTo>
                      <a:pt x="74" y="26"/>
                    </a:lnTo>
                    <a:lnTo>
                      <a:pt x="75" y="26"/>
                    </a:lnTo>
                    <a:lnTo>
                      <a:pt x="77" y="26"/>
                    </a:lnTo>
                    <a:lnTo>
                      <a:pt x="77" y="25"/>
                    </a:lnTo>
                    <a:lnTo>
                      <a:pt x="78" y="25"/>
                    </a:lnTo>
                    <a:lnTo>
                      <a:pt x="80" y="25"/>
                    </a:lnTo>
                    <a:lnTo>
                      <a:pt x="80" y="23"/>
                    </a:lnTo>
                    <a:lnTo>
                      <a:pt x="82" y="23"/>
                    </a:lnTo>
                    <a:lnTo>
                      <a:pt x="83" y="23"/>
                    </a:lnTo>
                    <a:lnTo>
                      <a:pt x="83" y="22"/>
                    </a:lnTo>
                    <a:lnTo>
                      <a:pt x="86" y="22"/>
                    </a:lnTo>
                    <a:lnTo>
                      <a:pt x="87" y="22"/>
                    </a:lnTo>
                    <a:lnTo>
                      <a:pt x="88" y="21"/>
                    </a:lnTo>
                    <a:lnTo>
                      <a:pt x="90" y="21"/>
                    </a:lnTo>
                    <a:lnTo>
                      <a:pt x="92" y="21"/>
                    </a:lnTo>
                    <a:lnTo>
                      <a:pt x="94" y="19"/>
                    </a:lnTo>
                    <a:lnTo>
                      <a:pt x="95" y="19"/>
                    </a:lnTo>
                    <a:lnTo>
                      <a:pt x="98" y="19"/>
                    </a:lnTo>
                    <a:lnTo>
                      <a:pt x="98" y="18"/>
                    </a:lnTo>
                    <a:lnTo>
                      <a:pt x="99" y="18"/>
                    </a:lnTo>
                    <a:lnTo>
                      <a:pt x="101" y="18"/>
                    </a:lnTo>
                    <a:lnTo>
                      <a:pt x="102" y="18"/>
                    </a:lnTo>
                    <a:lnTo>
                      <a:pt x="103" y="18"/>
                    </a:lnTo>
                    <a:lnTo>
                      <a:pt x="106" y="17"/>
                    </a:lnTo>
                    <a:lnTo>
                      <a:pt x="106" y="3"/>
                    </a:lnTo>
                    <a:lnTo>
                      <a:pt x="106" y="2"/>
                    </a:lnTo>
                    <a:lnTo>
                      <a:pt x="106" y="1"/>
                    </a:lnTo>
                    <a:lnTo>
                      <a:pt x="107" y="1"/>
                    </a:lnTo>
                    <a:lnTo>
                      <a:pt x="107" y="0"/>
                    </a:lnTo>
                    <a:lnTo>
                      <a:pt x="109" y="0"/>
                    </a:lnTo>
                    <a:lnTo>
                      <a:pt x="111" y="0"/>
                    </a:lnTo>
                    <a:lnTo>
                      <a:pt x="144" y="0"/>
                    </a:lnTo>
                    <a:lnTo>
                      <a:pt x="146" y="0"/>
                    </a:lnTo>
                    <a:lnTo>
                      <a:pt x="147" y="1"/>
                    </a:lnTo>
                    <a:lnTo>
                      <a:pt x="148" y="1"/>
                    </a:lnTo>
                    <a:lnTo>
                      <a:pt x="148" y="2"/>
                    </a:lnTo>
                    <a:lnTo>
                      <a:pt x="148" y="3"/>
                    </a:lnTo>
                    <a:lnTo>
                      <a:pt x="148" y="17"/>
                    </a:lnTo>
                    <a:lnTo>
                      <a:pt x="150" y="18"/>
                    </a:lnTo>
                    <a:lnTo>
                      <a:pt x="152" y="18"/>
                    </a:lnTo>
                    <a:lnTo>
                      <a:pt x="153" y="18"/>
                    </a:lnTo>
                    <a:lnTo>
                      <a:pt x="155" y="18"/>
                    </a:lnTo>
                    <a:lnTo>
                      <a:pt x="155" y="19"/>
                    </a:lnTo>
                    <a:lnTo>
                      <a:pt x="157" y="19"/>
                    </a:lnTo>
                    <a:lnTo>
                      <a:pt x="159" y="19"/>
                    </a:lnTo>
                    <a:lnTo>
                      <a:pt x="160" y="19"/>
                    </a:lnTo>
                    <a:lnTo>
                      <a:pt x="162" y="21"/>
                    </a:lnTo>
                    <a:lnTo>
                      <a:pt x="164" y="21"/>
                    </a:lnTo>
                    <a:lnTo>
                      <a:pt x="166" y="21"/>
                    </a:lnTo>
                    <a:lnTo>
                      <a:pt x="166" y="22"/>
                    </a:lnTo>
                    <a:lnTo>
                      <a:pt x="167" y="22"/>
                    </a:lnTo>
                    <a:lnTo>
                      <a:pt x="169" y="22"/>
                    </a:lnTo>
                    <a:lnTo>
                      <a:pt x="169" y="23"/>
                    </a:lnTo>
                    <a:lnTo>
                      <a:pt x="171" y="23"/>
                    </a:lnTo>
                    <a:lnTo>
                      <a:pt x="173" y="23"/>
                    </a:lnTo>
                    <a:lnTo>
                      <a:pt x="175" y="25"/>
                    </a:lnTo>
                    <a:lnTo>
                      <a:pt x="176" y="25"/>
                    </a:lnTo>
                    <a:lnTo>
                      <a:pt x="178" y="26"/>
                    </a:lnTo>
                    <a:lnTo>
                      <a:pt x="179" y="26"/>
                    </a:lnTo>
                    <a:lnTo>
                      <a:pt x="179" y="27"/>
                    </a:lnTo>
                    <a:lnTo>
                      <a:pt x="182" y="27"/>
                    </a:lnTo>
                    <a:lnTo>
                      <a:pt x="182" y="28"/>
                    </a:lnTo>
                    <a:lnTo>
                      <a:pt x="184" y="28"/>
                    </a:lnTo>
                    <a:lnTo>
                      <a:pt x="196" y="19"/>
                    </a:lnTo>
                    <a:lnTo>
                      <a:pt x="198" y="19"/>
                    </a:lnTo>
                    <a:lnTo>
                      <a:pt x="198" y="18"/>
                    </a:lnTo>
                    <a:lnTo>
                      <a:pt x="200" y="18"/>
                    </a:lnTo>
                    <a:lnTo>
                      <a:pt x="202" y="18"/>
                    </a:lnTo>
                    <a:lnTo>
                      <a:pt x="203" y="18"/>
                    </a:lnTo>
                    <a:lnTo>
                      <a:pt x="203" y="19"/>
                    </a:lnTo>
                    <a:lnTo>
                      <a:pt x="205" y="19"/>
                    </a:lnTo>
                    <a:lnTo>
                      <a:pt x="127" y="91"/>
                    </a:lnTo>
                    <a:lnTo>
                      <a:pt x="128" y="91"/>
                    </a:lnTo>
                    <a:lnTo>
                      <a:pt x="128" y="93"/>
                    </a:lnTo>
                    <a:lnTo>
                      <a:pt x="130" y="93"/>
                    </a:lnTo>
                    <a:lnTo>
                      <a:pt x="131" y="93"/>
                    </a:lnTo>
                    <a:lnTo>
                      <a:pt x="133" y="94"/>
                    </a:lnTo>
                    <a:lnTo>
                      <a:pt x="135" y="96"/>
                    </a:lnTo>
                    <a:lnTo>
                      <a:pt x="135" y="97"/>
                    </a:lnTo>
                    <a:lnTo>
                      <a:pt x="136" y="97"/>
                    </a:lnTo>
                    <a:lnTo>
                      <a:pt x="136" y="98"/>
                    </a:lnTo>
                    <a:lnTo>
                      <a:pt x="136" y="100"/>
                    </a:lnTo>
                    <a:lnTo>
                      <a:pt x="136" y="101"/>
                    </a:lnTo>
                    <a:lnTo>
                      <a:pt x="136" y="103"/>
                    </a:lnTo>
                    <a:lnTo>
                      <a:pt x="135" y="103"/>
                    </a:lnTo>
                    <a:lnTo>
                      <a:pt x="135" y="104"/>
                    </a:lnTo>
                    <a:lnTo>
                      <a:pt x="135" y="105"/>
                    </a:lnTo>
                    <a:lnTo>
                      <a:pt x="133" y="105"/>
                    </a:lnTo>
                    <a:lnTo>
                      <a:pt x="131" y="107"/>
                    </a:lnTo>
                    <a:lnTo>
                      <a:pt x="130" y="107"/>
                    </a:lnTo>
                    <a:lnTo>
                      <a:pt x="128" y="108"/>
                    </a:lnTo>
                    <a:lnTo>
                      <a:pt x="127" y="108"/>
                    </a:lnTo>
                    <a:lnTo>
                      <a:pt x="125" y="108"/>
                    </a:lnTo>
                    <a:lnTo>
                      <a:pt x="125" y="107"/>
                    </a:lnTo>
                    <a:lnTo>
                      <a:pt x="123" y="107"/>
                    </a:lnTo>
                    <a:lnTo>
                      <a:pt x="121" y="107"/>
                    </a:lnTo>
                    <a:lnTo>
                      <a:pt x="121" y="105"/>
                    </a:lnTo>
                    <a:lnTo>
                      <a:pt x="119" y="105"/>
                    </a:lnTo>
                    <a:lnTo>
                      <a:pt x="119" y="104"/>
                    </a:lnTo>
                    <a:lnTo>
                      <a:pt x="118" y="104"/>
                    </a:lnTo>
                    <a:lnTo>
                      <a:pt x="118" y="103"/>
                    </a:lnTo>
                    <a:lnTo>
                      <a:pt x="118" y="101"/>
                    </a:lnTo>
                    <a:lnTo>
                      <a:pt x="118" y="100"/>
                    </a:lnTo>
                    <a:lnTo>
                      <a:pt x="118" y="98"/>
                    </a:lnTo>
                    <a:lnTo>
                      <a:pt x="118" y="97"/>
                    </a:lnTo>
                    <a:lnTo>
                      <a:pt x="118" y="96"/>
                    </a:lnTo>
                    <a:lnTo>
                      <a:pt x="119" y="96"/>
                    </a:lnTo>
                    <a:lnTo>
                      <a:pt x="119" y="94"/>
                    </a:lnTo>
                    <a:lnTo>
                      <a:pt x="121" y="94"/>
                    </a:lnTo>
                    <a:lnTo>
                      <a:pt x="121" y="93"/>
                    </a:lnTo>
                    <a:lnTo>
                      <a:pt x="123" y="93"/>
                    </a:lnTo>
                    <a:lnTo>
                      <a:pt x="125" y="93"/>
                    </a:lnTo>
                    <a:lnTo>
                      <a:pt x="127" y="91"/>
                    </a:lnTo>
                    <a:lnTo>
                      <a:pt x="205" y="19"/>
                    </a:lnTo>
                  </a:path>
                </a:pathLst>
              </a:custGeom>
              <a:solidFill>
                <a:srgbClr val="FF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92" name="Freeform 364"/>
              <p:cNvSpPr>
                <a:spLocks/>
              </p:cNvSpPr>
              <p:nvPr/>
            </p:nvSpPr>
            <p:spPr bwMode="auto">
              <a:xfrm>
                <a:off x="1951" y="843"/>
                <a:ext cx="32" cy="25"/>
              </a:xfrm>
              <a:custGeom>
                <a:avLst/>
                <a:gdLst/>
                <a:ahLst/>
                <a:cxnLst>
                  <a:cxn ang="0">
                    <a:pos x="31" y="18"/>
                  </a:cxn>
                  <a:cxn ang="0">
                    <a:pos x="10" y="0"/>
                  </a:cxn>
                  <a:cxn ang="0">
                    <a:pos x="0" y="7"/>
                  </a:cxn>
                  <a:cxn ang="0">
                    <a:pos x="23" y="24"/>
                  </a:cxn>
                  <a:cxn ang="0">
                    <a:pos x="31" y="18"/>
                  </a:cxn>
                </a:cxnLst>
                <a:rect l="0" t="0" r="r" b="b"/>
                <a:pathLst>
                  <a:path w="32" h="25">
                    <a:moveTo>
                      <a:pt x="31" y="18"/>
                    </a:moveTo>
                    <a:lnTo>
                      <a:pt x="10" y="0"/>
                    </a:lnTo>
                    <a:lnTo>
                      <a:pt x="0" y="7"/>
                    </a:lnTo>
                    <a:lnTo>
                      <a:pt x="23" y="24"/>
                    </a:lnTo>
                    <a:lnTo>
                      <a:pt x="3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93" name="Freeform 365"/>
              <p:cNvSpPr>
                <a:spLocks/>
              </p:cNvSpPr>
              <p:nvPr/>
            </p:nvSpPr>
            <p:spPr bwMode="auto">
              <a:xfrm>
                <a:off x="1972" y="862"/>
                <a:ext cx="19" cy="19"/>
              </a:xfrm>
              <a:custGeom>
                <a:avLst/>
                <a:gdLst/>
                <a:ahLst/>
                <a:cxnLst>
                  <a:cxn ang="0">
                    <a:pos x="12" y="18"/>
                  </a:cxn>
                  <a:cxn ang="0">
                    <a:pos x="16" y="16"/>
                  </a:cxn>
                  <a:cxn ang="0">
                    <a:pos x="16" y="14"/>
                  </a:cxn>
                  <a:cxn ang="0">
                    <a:pos x="18" y="14"/>
                  </a:cxn>
                  <a:cxn ang="0">
                    <a:pos x="18" y="12"/>
                  </a:cxn>
                  <a:cxn ang="0">
                    <a:pos x="18" y="11"/>
                  </a:cxn>
                  <a:cxn ang="0">
                    <a:pos x="18" y="9"/>
                  </a:cxn>
                  <a:cxn ang="0">
                    <a:pos x="18" y="7"/>
                  </a:cxn>
                  <a:cxn ang="0">
                    <a:pos x="18" y="5"/>
                  </a:cxn>
                  <a:cxn ang="0">
                    <a:pos x="18" y="3"/>
                  </a:cxn>
                  <a:cxn ang="0">
                    <a:pos x="16" y="2"/>
                  </a:cxn>
                  <a:cxn ang="0">
                    <a:pos x="16" y="0"/>
                  </a:cxn>
                  <a:cxn ang="0">
                    <a:pos x="12" y="0"/>
                  </a:cxn>
                  <a:cxn ang="0">
                    <a:pos x="1" y="9"/>
                  </a:cxn>
                  <a:cxn ang="0">
                    <a:pos x="0" y="9"/>
                  </a:cxn>
                  <a:cxn ang="0">
                    <a:pos x="0" y="7"/>
                  </a:cxn>
                  <a:cxn ang="0">
                    <a:pos x="1" y="7"/>
                  </a:cxn>
                  <a:cxn ang="0">
                    <a:pos x="12" y="18"/>
                  </a:cxn>
                </a:cxnLst>
                <a:rect l="0" t="0" r="r" b="b"/>
                <a:pathLst>
                  <a:path w="19" h="19">
                    <a:moveTo>
                      <a:pt x="12" y="18"/>
                    </a:moveTo>
                    <a:lnTo>
                      <a:pt x="16" y="16"/>
                    </a:lnTo>
                    <a:lnTo>
                      <a:pt x="16" y="14"/>
                    </a:lnTo>
                    <a:lnTo>
                      <a:pt x="18" y="14"/>
                    </a:lnTo>
                    <a:lnTo>
                      <a:pt x="18" y="12"/>
                    </a:lnTo>
                    <a:lnTo>
                      <a:pt x="18" y="11"/>
                    </a:lnTo>
                    <a:lnTo>
                      <a:pt x="18" y="9"/>
                    </a:lnTo>
                    <a:lnTo>
                      <a:pt x="18" y="7"/>
                    </a:lnTo>
                    <a:lnTo>
                      <a:pt x="18" y="5"/>
                    </a:lnTo>
                    <a:lnTo>
                      <a:pt x="18" y="3"/>
                    </a:lnTo>
                    <a:lnTo>
                      <a:pt x="16" y="2"/>
                    </a:lnTo>
                    <a:lnTo>
                      <a:pt x="16" y="0"/>
                    </a:lnTo>
                    <a:lnTo>
                      <a:pt x="12" y="0"/>
                    </a:lnTo>
                    <a:lnTo>
                      <a:pt x="1" y="9"/>
                    </a:lnTo>
                    <a:lnTo>
                      <a:pt x="0" y="9"/>
                    </a:lnTo>
                    <a:lnTo>
                      <a:pt x="0" y="7"/>
                    </a:lnTo>
                    <a:lnTo>
                      <a:pt x="1"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94" name="Freeform 366"/>
              <p:cNvSpPr>
                <a:spLocks/>
              </p:cNvSpPr>
              <p:nvPr/>
            </p:nvSpPr>
            <p:spPr bwMode="auto">
              <a:xfrm>
                <a:off x="1956" y="869"/>
                <a:ext cx="27" cy="19"/>
              </a:xfrm>
              <a:custGeom>
                <a:avLst/>
                <a:gdLst/>
                <a:ahLst/>
                <a:cxnLst>
                  <a:cxn ang="0">
                    <a:pos x="13" y="11"/>
                  </a:cxn>
                  <a:cxn ang="0">
                    <a:pos x="13" y="18"/>
                  </a:cxn>
                  <a:cxn ang="0">
                    <a:pos x="26" y="7"/>
                  </a:cxn>
                  <a:cxn ang="0">
                    <a:pos x="17" y="0"/>
                  </a:cxn>
                  <a:cxn ang="0">
                    <a:pos x="3" y="10"/>
                  </a:cxn>
                  <a:cxn ang="0">
                    <a:pos x="3" y="17"/>
                  </a:cxn>
                  <a:cxn ang="0">
                    <a:pos x="3" y="10"/>
                  </a:cxn>
                  <a:cxn ang="0">
                    <a:pos x="0" y="14"/>
                  </a:cxn>
                  <a:cxn ang="0">
                    <a:pos x="3" y="17"/>
                  </a:cxn>
                  <a:cxn ang="0">
                    <a:pos x="13" y="11"/>
                  </a:cxn>
                </a:cxnLst>
                <a:rect l="0" t="0" r="r" b="b"/>
                <a:pathLst>
                  <a:path w="27" h="19">
                    <a:moveTo>
                      <a:pt x="13" y="11"/>
                    </a:moveTo>
                    <a:lnTo>
                      <a:pt x="13" y="18"/>
                    </a:lnTo>
                    <a:lnTo>
                      <a:pt x="26" y="7"/>
                    </a:lnTo>
                    <a:lnTo>
                      <a:pt x="17" y="0"/>
                    </a:lnTo>
                    <a:lnTo>
                      <a:pt x="3" y="10"/>
                    </a:lnTo>
                    <a:lnTo>
                      <a:pt x="3" y="17"/>
                    </a:lnTo>
                    <a:lnTo>
                      <a:pt x="3" y="10"/>
                    </a:lnTo>
                    <a:lnTo>
                      <a:pt x="0" y="14"/>
                    </a:lnTo>
                    <a:lnTo>
                      <a:pt x="3" y="17"/>
                    </a:lnTo>
                    <a:lnTo>
                      <a:pt x="13"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95" name="Freeform 367"/>
              <p:cNvSpPr>
                <a:spLocks/>
              </p:cNvSpPr>
              <p:nvPr/>
            </p:nvSpPr>
            <p:spPr bwMode="auto">
              <a:xfrm>
                <a:off x="1960" y="883"/>
                <a:ext cx="28" cy="36"/>
              </a:xfrm>
              <a:custGeom>
                <a:avLst/>
                <a:gdLst/>
                <a:ahLst/>
                <a:cxnLst>
                  <a:cxn ang="0">
                    <a:pos x="20" y="26"/>
                  </a:cxn>
                  <a:cxn ang="0">
                    <a:pos x="27" y="30"/>
                  </a:cxn>
                  <a:cxn ang="0">
                    <a:pos x="27" y="28"/>
                  </a:cxn>
                  <a:cxn ang="0">
                    <a:pos x="27" y="27"/>
                  </a:cxn>
                  <a:cxn ang="0">
                    <a:pos x="25" y="26"/>
                  </a:cxn>
                  <a:cxn ang="0">
                    <a:pos x="25" y="24"/>
                  </a:cxn>
                  <a:cxn ang="0">
                    <a:pos x="25" y="23"/>
                  </a:cxn>
                  <a:cxn ang="0">
                    <a:pos x="25" y="21"/>
                  </a:cxn>
                  <a:cxn ang="0">
                    <a:pos x="24" y="21"/>
                  </a:cxn>
                  <a:cxn ang="0">
                    <a:pos x="24" y="20"/>
                  </a:cxn>
                  <a:cxn ang="0">
                    <a:pos x="24" y="19"/>
                  </a:cxn>
                  <a:cxn ang="0">
                    <a:pos x="24" y="18"/>
                  </a:cxn>
                  <a:cxn ang="0">
                    <a:pos x="21" y="18"/>
                  </a:cxn>
                  <a:cxn ang="0">
                    <a:pos x="21" y="17"/>
                  </a:cxn>
                  <a:cxn ang="0">
                    <a:pos x="21" y="15"/>
                  </a:cxn>
                  <a:cxn ang="0">
                    <a:pos x="20" y="15"/>
                  </a:cxn>
                  <a:cxn ang="0">
                    <a:pos x="20" y="14"/>
                  </a:cxn>
                  <a:cxn ang="0">
                    <a:pos x="20" y="12"/>
                  </a:cxn>
                  <a:cxn ang="0">
                    <a:pos x="20" y="11"/>
                  </a:cxn>
                  <a:cxn ang="0">
                    <a:pos x="18" y="11"/>
                  </a:cxn>
                  <a:cxn ang="0">
                    <a:pos x="18" y="10"/>
                  </a:cxn>
                  <a:cxn ang="0">
                    <a:pos x="18" y="8"/>
                  </a:cxn>
                  <a:cxn ang="0">
                    <a:pos x="16" y="8"/>
                  </a:cxn>
                  <a:cxn ang="0">
                    <a:pos x="16" y="7"/>
                  </a:cxn>
                  <a:cxn ang="0">
                    <a:pos x="16" y="6"/>
                  </a:cxn>
                  <a:cxn ang="0">
                    <a:pos x="15" y="6"/>
                  </a:cxn>
                  <a:cxn ang="0">
                    <a:pos x="15" y="4"/>
                  </a:cxn>
                  <a:cxn ang="0">
                    <a:pos x="13" y="3"/>
                  </a:cxn>
                  <a:cxn ang="0">
                    <a:pos x="13" y="2"/>
                  </a:cxn>
                  <a:cxn ang="0">
                    <a:pos x="11" y="1"/>
                  </a:cxn>
                  <a:cxn ang="0">
                    <a:pos x="9" y="0"/>
                  </a:cxn>
                  <a:cxn ang="0">
                    <a:pos x="0" y="4"/>
                  </a:cxn>
                  <a:cxn ang="0">
                    <a:pos x="0" y="6"/>
                  </a:cxn>
                  <a:cxn ang="0">
                    <a:pos x="1" y="7"/>
                  </a:cxn>
                  <a:cxn ang="0">
                    <a:pos x="1" y="8"/>
                  </a:cxn>
                  <a:cxn ang="0">
                    <a:pos x="3" y="8"/>
                  </a:cxn>
                  <a:cxn ang="0">
                    <a:pos x="3" y="10"/>
                  </a:cxn>
                  <a:cxn ang="0">
                    <a:pos x="4" y="11"/>
                  </a:cxn>
                  <a:cxn ang="0">
                    <a:pos x="4" y="12"/>
                  </a:cxn>
                  <a:cxn ang="0">
                    <a:pos x="4" y="14"/>
                  </a:cxn>
                  <a:cxn ang="0">
                    <a:pos x="6" y="14"/>
                  </a:cxn>
                  <a:cxn ang="0">
                    <a:pos x="6" y="15"/>
                  </a:cxn>
                  <a:cxn ang="0">
                    <a:pos x="6" y="17"/>
                  </a:cxn>
                  <a:cxn ang="0">
                    <a:pos x="8" y="17"/>
                  </a:cxn>
                  <a:cxn ang="0">
                    <a:pos x="8" y="18"/>
                  </a:cxn>
                  <a:cxn ang="0">
                    <a:pos x="8" y="19"/>
                  </a:cxn>
                  <a:cxn ang="0">
                    <a:pos x="9" y="20"/>
                  </a:cxn>
                  <a:cxn ang="0">
                    <a:pos x="9" y="21"/>
                  </a:cxn>
                  <a:cxn ang="0">
                    <a:pos x="9" y="23"/>
                  </a:cxn>
                  <a:cxn ang="0">
                    <a:pos x="11" y="23"/>
                  </a:cxn>
                  <a:cxn ang="0">
                    <a:pos x="11" y="24"/>
                  </a:cxn>
                  <a:cxn ang="0">
                    <a:pos x="11" y="26"/>
                  </a:cxn>
                  <a:cxn ang="0">
                    <a:pos x="11" y="27"/>
                  </a:cxn>
                  <a:cxn ang="0">
                    <a:pos x="13" y="28"/>
                  </a:cxn>
                  <a:cxn ang="0">
                    <a:pos x="13" y="30"/>
                  </a:cxn>
                  <a:cxn ang="0">
                    <a:pos x="13" y="31"/>
                  </a:cxn>
                  <a:cxn ang="0">
                    <a:pos x="20" y="35"/>
                  </a:cxn>
                  <a:cxn ang="0">
                    <a:pos x="13" y="31"/>
                  </a:cxn>
                  <a:cxn ang="0">
                    <a:pos x="15" y="35"/>
                  </a:cxn>
                  <a:cxn ang="0">
                    <a:pos x="20" y="35"/>
                  </a:cxn>
                  <a:cxn ang="0">
                    <a:pos x="20" y="26"/>
                  </a:cxn>
                </a:cxnLst>
                <a:rect l="0" t="0" r="r" b="b"/>
                <a:pathLst>
                  <a:path w="28" h="36">
                    <a:moveTo>
                      <a:pt x="20" y="26"/>
                    </a:moveTo>
                    <a:lnTo>
                      <a:pt x="27" y="30"/>
                    </a:lnTo>
                    <a:lnTo>
                      <a:pt x="27" y="28"/>
                    </a:lnTo>
                    <a:lnTo>
                      <a:pt x="27" y="27"/>
                    </a:lnTo>
                    <a:lnTo>
                      <a:pt x="25" y="26"/>
                    </a:lnTo>
                    <a:lnTo>
                      <a:pt x="25" y="24"/>
                    </a:lnTo>
                    <a:lnTo>
                      <a:pt x="25" y="23"/>
                    </a:lnTo>
                    <a:lnTo>
                      <a:pt x="25" y="21"/>
                    </a:lnTo>
                    <a:lnTo>
                      <a:pt x="24" y="21"/>
                    </a:lnTo>
                    <a:lnTo>
                      <a:pt x="24" y="20"/>
                    </a:lnTo>
                    <a:lnTo>
                      <a:pt x="24" y="19"/>
                    </a:lnTo>
                    <a:lnTo>
                      <a:pt x="24" y="18"/>
                    </a:lnTo>
                    <a:lnTo>
                      <a:pt x="21" y="18"/>
                    </a:lnTo>
                    <a:lnTo>
                      <a:pt x="21" y="17"/>
                    </a:lnTo>
                    <a:lnTo>
                      <a:pt x="21" y="15"/>
                    </a:lnTo>
                    <a:lnTo>
                      <a:pt x="20" y="15"/>
                    </a:lnTo>
                    <a:lnTo>
                      <a:pt x="20" y="14"/>
                    </a:lnTo>
                    <a:lnTo>
                      <a:pt x="20" y="12"/>
                    </a:lnTo>
                    <a:lnTo>
                      <a:pt x="20" y="11"/>
                    </a:lnTo>
                    <a:lnTo>
                      <a:pt x="18" y="11"/>
                    </a:lnTo>
                    <a:lnTo>
                      <a:pt x="18" y="10"/>
                    </a:lnTo>
                    <a:lnTo>
                      <a:pt x="18" y="8"/>
                    </a:lnTo>
                    <a:lnTo>
                      <a:pt x="16" y="8"/>
                    </a:lnTo>
                    <a:lnTo>
                      <a:pt x="16" y="7"/>
                    </a:lnTo>
                    <a:lnTo>
                      <a:pt x="16" y="6"/>
                    </a:lnTo>
                    <a:lnTo>
                      <a:pt x="15" y="6"/>
                    </a:lnTo>
                    <a:lnTo>
                      <a:pt x="15" y="4"/>
                    </a:lnTo>
                    <a:lnTo>
                      <a:pt x="13" y="3"/>
                    </a:lnTo>
                    <a:lnTo>
                      <a:pt x="13" y="2"/>
                    </a:lnTo>
                    <a:lnTo>
                      <a:pt x="11" y="1"/>
                    </a:lnTo>
                    <a:lnTo>
                      <a:pt x="9" y="0"/>
                    </a:lnTo>
                    <a:lnTo>
                      <a:pt x="0" y="4"/>
                    </a:lnTo>
                    <a:lnTo>
                      <a:pt x="0" y="6"/>
                    </a:lnTo>
                    <a:lnTo>
                      <a:pt x="1" y="7"/>
                    </a:lnTo>
                    <a:lnTo>
                      <a:pt x="1" y="8"/>
                    </a:lnTo>
                    <a:lnTo>
                      <a:pt x="3" y="8"/>
                    </a:lnTo>
                    <a:lnTo>
                      <a:pt x="3" y="10"/>
                    </a:lnTo>
                    <a:lnTo>
                      <a:pt x="4" y="11"/>
                    </a:lnTo>
                    <a:lnTo>
                      <a:pt x="4" y="12"/>
                    </a:lnTo>
                    <a:lnTo>
                      <a:pt x="4" y="14"/>
                    </a:lnTo>
                    <a:lnTo>
                      <a:pt x="6" y="14"/>
                    </a:lnTo>
                    <a:lnTo>
                      <a:pt x="6" y="15"/>
                    </a:lnTo>
                    <a:lnTo>
                      <a:pt x="6" y="17"/>
                    </a:lnTo>
                    <a:lnTo>
                      <a:pt x="8" y="17"/>
                    </a:lnTo>
                    <a:lnTo>
                      <a:pt x="8" y="18"/>
                    </a:lnTo>
                    <a:lnTo>
                      <a:pt x="8" y="19"/>
                    </a:lnTo>
                    <a:lnTo>
                      <a:pt x="9" y="20"/>
                    </a:lnTo>
                    <a:lnTo>
                      <a:pt x="9" y="21"/>
                    </a:lnTo>
                    <a:lnTo>
                      <a:pt x="9" y="23"/>
                    </a:lnTo>
                    <a:lnTo>
                      <a:pt x="11" y="23"/>
                    </a:lnTo>
                    <a:lnTo>
                      <a:pt x="11" y="24"/>
                    </a:lnTo>
                    <a:lnTo>
                      <a:pt x="11" y="26"/>
                    </a:lnTo>
                    <a:lnTo>
                      <a:pt x="11" y="27"/>
                    </a:lnTo>
                    <a:lnTo>
                      <a:pt x="13" y="28"/>
                    </a:lnTo>
                    <a:lnTo>
                      <a:pt x="13" y="30"/>
                    </a:lnTo>
                    <a:lnTo>
                      <a:pt x="13" y="31"/>
                    </a:lnTo>
                    <a:lnTo>
                      <a:pt x="20" y="35"/>
                    </a:lnTo>
                    <a:lnTo>
                      <a:pt x="13" y="31"/>
                    </a:lnTo>
                    <a:lnTo>
                      <a:pt x="15" y="35"/>
                    </a:lnTo>
                    <a:lnTo>
                      <a:pt x="20" y="35"/>
                    </a:lnTo>
                    <a:lnTo>
                      <a:pt x="20" y="2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96" name="Freeform 368"/>
              <p:cNvSpPr>
                <a:spLocks/>
              </p:cNvSpPr>
              <p:nvPr/>
            </p:nvSpPr>
            <p:spPr bwMode="auto">
              <a:xfrm>
                <a:off x="1981" y="908"/>
                <a:ext cx="19" cy="19"/>
              </a:xfrm>
              <a:custGeom>
                <a:avLst/>
                <a:gdLst/>
                <a:ahLst/>
                <a:cxnLst>
                  <a:cxn ang="0">
                    <a:pos x="18" y="0"/>
                  </a:cxn>
                  <a:cxn ang="0">
                    <a:pos x="0" y="2"/>
                  </a:cxn>
                  <a:cxn ang="0">
                    <a:pos x="0" y="18"/>
                  </a:cxn>
                  <a:cxn ang="0">
                    <a:pos x="18" y="18"/>
                  </a:cxn>
                  <a:cxn ang="0">
                    <a:pos x="18" y="0"/>
                  </a:cxn>
                </a:cxnLst>
                <a:rect l="0" t="0" r="r" b="b"/>
                <a:pathLst>
                  <a:path w="19" h="19">
                    <a:moveTo>
                      <a:pt x="18" y="0"/>
                    </a:moveTo>
                    <a:lnTo>
                      <a:pt x="0" y="2"/>
                    </a:lnTo>
                    <a:lnTo>
                      <a:pt x="0" y="18"/>
                    </a:lnTo>
                    <a:lnTo>
                      <a:pt x="18" y="18"/>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97" name="Freeform 369"/>
              <p:cNvSpPr>
                <a:spLocks/>
              </p:cNvSpPr>
              <p:nvPr/>
            </p:nvSpPr>
            <p:spPr bwMode="auto">
              <a:xfrm>
                <a:off x="1996" y="906"/>
                <a:ext cx="19" cy="19"/>
              </a:xfrm>
              <a:custGeom>
                <a:avLst/>
                <a:gdLst/>
                <a:ahLst/>
                <a:cxnLst>
                  <a:cxn ang="0">
                    <a:pos x="18" y="15"/>
                  </a:cxn>
                  <a:cxn ang="0">
                    <a:pos x="18" y="13"/>
                  </a:cxn>
                  <a:cxn ang="0">
                    <a:pos x="18" y="10"/>
                  </a:cxn>
                  <a:cxn ang="0">
                    <a:pos x="18" y="9"/>
                  </a:cxn>
                  <a:cxn ang="0">
                    <a:pos x="16" y="9"/>
                  </a:cxn>
                  <a:cxn ang="0">
                    <a:pos x="16" y="6"/>
                  </a:cxn>
                  <a:cxn ang="0">
                    <a:pos x="12" y="6"/>
                  </a:cxn>
                  <a:cxn ang="0">
                    <a:pos x="12" y="4"/>
                  </a:cxn>
                  <a:cxn ang="0">
                    <a:pos x="11" y="4"/>
                  </a:cxn>
                  <a:cxn ang="0">
                    <a:pos x="11" y="2"/>
                  </a:cxn>
                  <a:cxn ang="0">
                    <a:pos x="8" y="2"/>
                  </a:cxn>
                  <a:cxn ang="0">
                    <a:pos x="6" y="2"/>
                  </a:cxn>
                  <a:cxn ang="0">
                    <a:pos x="4" y="2"/>
                  </a:cxn>
                  <a:cxn ang="0">
                    <a:pos x="4" y="0"/>
                  </a:cxn>
                  <a:cxn ang="0">
                    <a:pos x="1" y="0"/>
                  </a:cxn>
                  <a:cxn ang="0">
                    <a:pos x="1" y="18"/>
                  </a:cxn>
                  <a:cxn ang="0">
                    <a:pos x="0" y="18"/>
                  </a:cxn>
                  <a:cxn ang="0">
                    <a:pos x="0" y="15"/>
                  </a:cxn>
                  <a:cxn ang="0">
                    <a:pos x="18" y="15"/>
                  </a:cxn>
                </a:cxnLst>
                <a:rect l="0" t="0" r="r" b="b"/>
                <a:pathLst>
                  <a:path w="19" h="19">
                    <a:moveTo>
                      <a:pt x="18" y="15"/>
                    </a:moveTo>
                    <a:lnTo>
                      <a:pt x="18" y="13"/>
                    </a:lnTo>
                    <a:lnTo>
                      <a:pt x="18" y="10"/>
                    </a:lnTo>
                    <a:lnTo>
                      <a:pt x="18" y="9"/>
                    </a:lnTo>
                    <a:lnTo>
                      <a:pt x="16" y="9"/>
                    </a:lnTo>
                    <a:lnTo>
                      <a:pt x="16" y="6"/>
                    </a:lnTo>
                    <a:lnTo>
                      <a:pt x="12" y="6"/>
                    </a:lnTo>
                    <a:lnTo>
                      <a:pt x="12" y="4"/>
                    </a:lnTo>
                    <a:lnTo>
                      <a:pt x="11" y="4"/>
                    </a:lnTo>
                    <a:lnTo>
                      <a:pt x="11" y="2"/>
                    </a:lnTo>
                    <a:lnTo>
                      <a:pt x="8" y="2"/>
                    </a:lnTo>
                    <a:lnTo>
                      <a:pt x="6" y="2"/>
                    </a:lnTo>
                    <a:lnTo>
                      <a:pt x="4" y="2"/>
                    </a:lnTo>
                    <a:lnTo>
                      <a:pt x="4" y="0"/>
                    </a:lnTo>
                    <a:lnTo>
                      <a:pt x="1" y="0"/>
                    </a:lnTo>
                    <a:lnTo>
                      <a:pt x="1" y="18"/>
                    </a:lnTo>
                    <a:lnTo>
                      <a:pt x="0" y="18"/>
                    </a:lnTo>
                    <a:lnTo>
                      <a:pt x="0" y="15"/>
                    </a:lnTo>
                    <a:lnTo>
                      <a:pt x="18"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98" name="Freeform 370"/>
              <p:cNvSpPr>
                <a:spLocks/>
              </p:cNvSpPr>
              <p:nvPr/>
            </p:nvSpPr>
            <p:spPr bwMode="auto">
              <a:xfrm>
                <a:off x="1996" y="921"/>
                <a:ext cx="19" cy="26"/>
              </a:xfrm>
              <a:custGeom>
                <a:avLst/>
                <a:gdLst/>
                <a:ahLst/>
                <a:cxnLst>
                  <a:cxn ang="0">
                    <a:pos x="18" y="25"/>
                  </a:cxn>
                  <a:cxn ang="0">
                    <a:pos x="18" y="0"/>
                  </a:cxn>
                  <a:cxn ang="0">
                    <a:pos x="0" y="0"/>
                  </a:cxn>
                  <a:cxn ang="0">
                    <a:pos x="0" y="25"/>
                  </a:cxn>
                  <a:cxn ang="0">
                    <a:pos x="18" y="25"/>
                  </a:cxn>
                </a:cxnLst>
                <a:rect l="0" t="0" r="r" b="b"/>
                <a:pathLst>
                  <a:path w="19" h="26">
                    <a:moveTo>
                      <a:pt x="18" y="25"/>
                    </a:moveTo>
                    <a:lnTo>
                      <a:pt x="18" y="0"/>
                    </a:lnTo>
                    <a:lnTo>
                      <a:pt x="0" y="0"/>
                    </a:lnTo>
                    <a:lnTo>
                      <a:pt x="0" y="25"/>
                    </a:lnTo>
                    <a:lnTo>
                      <a:pt x="18" y="2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99" name="Freeform 371"/>
              <p:cNvSpPr>
                <a:spLocks/>
              </p:cNvSpPr>
              <p:nvPr/>
            </p:nvSpPr>
            <p:spPr bwMode="auto">
              <a:xfrm>
                <a:off x="1996" y="942"/>
                <a:ext cx="19" cy="19"/>
              </a:xfrm>
              <a:custGeom>
                <a:avLst/>
                <a:gdLst/>
                <a:ahLst/>
                <a:cxnLst>
                  <a:cxn ang="0">
                    <a:pos x="1" y="18"/>
                  </a:cxn>
                  <a:cxn ang="0">
                    <a:pos x="4" y="18"/>
                  </a:cxn>
                  <a:cxn ang="0">
                    <a:pos x="6" y="18"/>
                  </a:cxn>
                  <a:cxn ang="0">
                    <a:pos x="6" y="15"/>
                  </a:cxn>
                  <a:cxn ang="0">
                    <a:pos x="8" y="15"/>
                  </a:cxn>
                  <a:cxn ang="0">
                    <a:pos x="11" y="15"/>
                  </a:cxn>
                  <a:cxn ang="0">
                    <a:pos x="11" y="13"/>
                  </a:cxn>
                  <a:cxn ang="0">
                    <a:pos x="12" y="13"/>
                  </a:cxn>
                  <a:cxn ang="0">
                    <a:pos x="12" y="11"/>
                  </a:cxn>
                  <a:cxn ang="0">
                    <a:pos x="16" y="11"/>
                  </a:cxn>
                  <a:cxn ang="0">
                    <a:pos x="16" y="8"/>
                  </a:cxn>
                  <a:cxn ang="0">
                    <a:pos x="18" y="8"/>
                  </a:cxn>
                  <a:cxn ang="0">
                    <a:pos x="18" y="6"/>
                  </a:cxn>
                  <a:cxn ang="0">
                    <a:pos x="18" y="3"/>
                  </a:cxn>
                  <a:cxn ang="0">
                    <a:pos x="18" y="2"/>
                  </a:cxn>
                  <a:cxn ang="0">
                    <a:pos x="0" y="2"/>
                  </a:cxn>
                  <a:cxn ang="0">
                    <a:pos x="0" y="0"/>
                  </a:cxn>
                  <a:cxn ang="0">
                    <a:pos x="1" y="0"/>
                  </a:cxn>
                  <a:cxn ang="0">
                    <a:pos x="1" y="18"/>
                  </a:cxn>
                </a:cxnLst>
                <a:rect l="0" t="0" r="r" b="b"/>
                <a:pathLst>
                  <a:path w="19" h="19">
                    <a:moveTo>
                      <a:pt x="1" y="18"/>
                    </a:moveTo>
                    <a:lnTo>
                      <a:pt x="4" y="18"/>
                    </a:lnTo>
                    <a:lnTo>
                      <a:pt x="6" y="18"/>
                    </a:lnTo>
                    <a:lnTo>
                      <a:pt x="6" y="15"/>
                    </a:lnTo>
                    <a:lnTo>
                      <a:pt x="8" y="15"/>
                    </a:lnTo>
                    <a:lnTo>
                      <a:pt x="11" y="15"/>
                    </a:lnTo>
                    <a:lnTo>
                      <a:pt x="11" y="13"/>
                    </a:lnTo>
                    <a:lnTo>
                      <a:pt x="12" y="13"/>
                    </a:lnTo>
                    <a:lnTo>
                      <a:pt x="12" y="11"/>
                    </a:lnTo>
                    <a:lnTo>
                      <a:pt x="16" y="11"/>
                    </a:lnTo>
                    <a:lnTo>
                      <a:pt x="16" y="8"/>
                    </a:lnTo>
                    <a:lnTo>
                      <a:pt x="18" y="8"/>
                    </a:lnTo>
                    <a:lnTo>
                      <a:pt x="18" y="6"/>
                    </a:lnTo>
                    <a:lnTo>
                      <a:pt x="18" y="3"/>
                    </a:lnTo>
                    <a:lnTo>
                      <a:pt x="18" y="2"/>
                    </a:lnTo>
                    <a:lnTo>
                      <a:pt x="0" y="2"/>
                    </a:lnTo>
                    <a:lnTo>
                      <a:pt x="0" y="0"/>
                    </a:lnTo>
                    <a:lnTo>
                      <a:pt x="1" y="0"/>
                    </a:lnTo>
                    <a:lnTo>
                      <a:pt x="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00" name="Freeform 372"/>
              <p:cNvSpPr>
                <a:spLocks/>
              </p:cNvSpPr>
              <p:nvPr/>
            </p:nvSpPr>
            <p:spPr bwMode="auto">
              <a:xfrm>
                <a:off x="1973" y="942"/>
                <a:ext cx="25" cy="19"/>
              </a:xfrm>
              <a:custGeom>
                <a:avLst/>
                <a:gdLst/>
                <a:ahLst/>
                <a:cxnLst>
                  <a:cxn ang="0">
                    <a:pos x="14" y="11"/>
                  </a:cxn>
                  <a:cxn ang="0">
                    <a:pos x="6" y="18"/>
                  </a:cxn>
                  <a:cxn ang="0">
                    <a:pos x="24" y="18"/>
                  </a:cxn>
                  <a:cxn ang="0">
                    <a:pos x="24" y="0"/>
                  </a:cxn>
                  <a:cxn ang="0">
                    <a:pos x="6" y="0"/>
                  </a:cxn>
                  <a:cxn ang="0">
                    <a:pos x="0" y="6"/>
                  </a:cxn>
                  <a:cxn ang="0">
                    <a:pos x="6" y="0"/>
                  </a:cxn>
                  <a:cxn ang="0">
                    <a:pos x="1" y="0"/>
                  </a:cxn>
                  <a:cxn ang="0">
                    <a:pos x="0" y="6"/>
                  </a:cxn>
                  <a:cxn ang="0">
                    <a:pos x="14" y="11"/>
                  </a:cxn>
                </a:cxnLst>
                <a:rect l="0" t="0" r="r" b="b"/>
                <a:pathLst>
                  <a:path w="25" h="19">
                    <a:moveTo>
                      <a:pt x="14" y="11"/>
                    </a:moveTo>
                    <a:lnTo>
                      <a:pt x="6" y="18"/>
                    </a:lnTo>
                    <a:lnTo>
                      <a:pt x="24" y="18"/>
                    </a:lnTo>
                    <a:lnTo>
                      <a:pt x="24" y="0"/>
                    </a:lnTo>
                    <a:lnTo>
                      <a:pt x="6" y="0"/>
                    </a:lnTo>
                    <a:lnTo>
                      <a:pt x="0" y="6"/>
                    </a:lnTo>
                    <a:lnTo>
                      <a:pt x="6" y="0"/>
                    </a:lnTo>
                    <a:lnTo>
                      <a:pt x="1" y="0"/>
                    </a:lnTo>
                    <a:lnTo>
                      <a:pt x="0" y="6"/>
                    </a:lnTo>
                    <a:lnTo>
                      <a:pt x="14"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01" name="Freeform 373"/>
              <p:cNvSpPr>
                <a:spLocks/>
              </p:cNvSpPr>
              <p:nvPr/>
            </p:nvSpPr>
            <p:spPr bwMode="auto">
              <a:xfrm>
                <a:off x="1956" y="950"/>
                <a:ext cx="32" cy="35"/>
              </a:xfrm>
              <a:custGeom>
                <a:avLst/>
                <a:gdLst/>
                <a:ahLst/>
                <a:cxnLst>
                  <a:cxn ang="0">
                    <a:pos x="13" y="25"/>
                  </a:cxn>
                  <a:cxn ang="0">
                    <a:pos x="13" y="33"/>
                  </a:cxn>
                  <a:cxn ang="0">
                    <a:pos x="16" y="33"/>
                  </a:cxn>
                  <a:cxn ang="0">
                    <a:pos x="16" y="31"/>
                  </a:cxn>
                  <a:cxn ang="0">
                    <a:pos x="16" y="30"/>
                  </a:cxn>
                  <a:cxn ang="0">
                    <a:pos x="16" y="28"/>
                  </a:cxn>
                  <a:cxn ang="0">
                    <a:pos x="18" y="27"/>
                  </a:cxn>
                  <a:cxn ang="0">
                    <a:pos x="20" y="25"/>
                  </a:cxn>
                  <a:cxn ang="0">
                    <a:pos x="20" y="24"/>
                  </a:cxn>
                  <a:cxn ang="0">
                    <a:pos x="22" y="23"/>
                  </a:cxn>
                  <a:cxn ang="0">
                    <a:pos x="22" y="21"/>
                  </a:cxn>
                  <a:cxn ang="0">
                    <a:pos x="24" y="20"/>
                  </a:cxn>
                  <a:cxn ang="0">
                    <a:pos x="24" y="18"/>
                  </a:cxn>
                  <a:cxn ang="0">
                    <a:pos x="24" y="17"/>
                  </a:cxn>
                  <a:cxn ang="0">
                    <a:pos x="25" y="17"/>
                  </a:cxn>
                  <a:cxn ang="0">
                    <a:pos x="25" y="16"/>
                  </a:cxn>
                  <a:cxn ang="0">
                    <a:pos x="25" y="15"/>
                  </a:cxn>
                  <a:cxn ang="0">
                    <a:pos x="27" y="13"/>
                  </a:cxn>
                  <a:cxn ang="0">
                    <a:pos x="27" y="12"/>
                  </a:cxn>
                  <a:cxn ang="0">
                    <a:pos x="27" y="11"/>
                  </a:cxn>
                  <a:cxn ang="0">
                    <a:pos x="29" y="9"/>
                  </a:cxn>
                  <a:cxn ang="0">
                    <a:pos x="29" y="8"/>
                  </a:cxn>
                  <a:cxn ang="0">
                    <a:pos x="29" y="7"/>
                  </a:cxn>
                  <a:cxn ang="0">
                    <a:pos x="29" y="5"/>
                  </a:cxn>
                  <a:cxn ang="0">
                    <a:pos x="31" y="4"/>
                  </a:cxn>
                  <a:cxn ang="0">
                    <a:pos x="31" y="2"/>
                  </a:cxn>
                  <a:cxn ang="0">
                    <a:pos x="16" y="0"/>
                  </a:cxn>
                  <a:cxn ang="0">
                    <a:pos x="16" y="1"/>
                  </a:cxn>
                  <a:cxn ang="0">
                    <a:pos x="16" y="2"/>
                  </a:cxn>
                  <a:cxn ang="0">
                    <a:pos x="16" y="4"/>
                  </a:cxn>
                  <a:cxn ang="0">
                    <a:pos x="16" y="4"/>
                  </a:cxn>
                  <a:cxn ang="0">
                    <a:pos x="16" y="5"/>
                  </a:cxn>
                  <a:cxn ang="0">
                    <a:pos x="16" y="7"/>
                  </a:cxn>
                  <a:cxn ang="0">
                    <a:pos x="16" y="8"/>
                  </a:cxn>
                  <a:cxn ang="0">
                    <a:pos x="13" y="9"/>
                  </a:cxn>
                  <a:cxn ang="0">
                    <a:pos x="13" y="11"/>
                  </a:cxn>
                  <a:cxn ang="0">
                    <a:pos x="12" y="12"/>
                  </a:cxn>
                  <a:cxn ang="0">
                    <a:pos x="12" y="13"/>
                  </a:cxn>
                  <a:cxn ang="0">
                    <a:pos x="12" y="15"/>
                  </a:cxn>
                  <a:cxn ang="0">
                    <a:pos x="10" y="16"/>
                  </a:cxn>
                  <a:cxn ang="0">
                    <a:pos x="10" y="17"/>
                  </a:cxn>
                  <a:cxn ang="0">
                    <a:pos x="8" y="18"/>
                  </a:cxn>
                  <a:cxn ang="0">
                    <a:pos x="8" y="20"/>
                  </a:cxn>
                  <a:cxn ang="0">
                    <a:pos x="7" y="21"/>
                  </a:cxn>
                  <a:cxn ang="0">
                    <a:pos x="7" y="23"/>
                  </a:cxn>
                  <a:cxn ang="0">
                    <a:pos x="4" y="24"/>
                  </a:cxn>
                  <a:cxn ang="0">
                    <a:pos x="4" y="25"/>
                  </a:cxn>
                  <a:cxn ang="0">
                    <a:pos x="3" y="25"/>
                  </a:cxn>
                  <a:cxn ang="0">
                    <a:pos x="3" y="27"/>
                  </a:cxn>
                  <a:cxn ang="0">
                    <a:pos x="3" y="34"/>
                  </a:cxn>
                  <a:cxn ang="0">
                    <a:pos x="3" y="27"/>
                  </a:cxn>
                  <a:cxn ang="0">
                    <a:pos x="0" y="31"/>
                  </a:cxn>
                  <a:cxn ang="0">
                    <a:pos x="3" y="34"/>
                  </a:cxn>
                  <a:cxn ang="0">
                    <a:pos x="13" y="25"/>
                  </a:cxn>
                </a:cxnLst>
                <a:rect l="0" t="0" r="r" b="b"/>
                <a:pathLst>
                  <a:path w="32" h="35">
                    <a:moveTo>
                      <a:pt x="13" y="25"/>
                    </a:moveTo>
                    <a:lnTo>
                      <a:pt x="13" y="33"/>
                    </a:lnTo>
                    <a:lnTo>
                      <a:pt x="16" y="33"/>
                    </a:lnTo>
                    <a:lnTo>
                      <a:pt x="16" y="31"/>
                    </a:lnTo>
                    <a:lnTo>
                      <a:pt x="16" y="30"/>
                    </a:lnTo>
                    <a:lnTo>
                      <a:pt x="16" y="28"/>
                    </a:lnTo>
                    <a:lnTo>
                      <a:pt x="18" y="27"/>
                    </a:lnTo>
                    <a:lnTo>
                      <a:pt x="20" y="25"/>
                    </a:lnTo>
                    <a:lnTo>
                      <a:pt x="20" y="24"/>
                    </a:lnTo>
                    <a:lnTo>
                      <a:pt x="22" y="23"/>
                    </a:lnTo>
                    <a:lnTo>
                      <a:pt x="22" y="21"/>
                    </a:lnTo>
                    <a:lnTo>
                      <a:pt x="24" y="20"/>
                    </a:lnTo>
                    <a:lnTo>
                      <a:pt x="24" y="18"/>
                    </a:lnTo>
                    <a:lnTo>
                      <a:pt x="24" y="17"/>
                    </a:lnTo>
                    <a:lnTo>
                      <a:pt x="25" y="17"/>
                    </a:lnTo>
                    <a:lnTo>
                      <a:pt x="25" y="16"/>
                    </a:lnTo>
                    <a:lnTo>
                      <a:pt x="25" y="15"/>
                    </a:lnTo>
                    <a:lnTo>
                      <a:pt x="27" y="13"/>
                    </a:lnTo>
                    <a:lnTo>
                      <a:pt x="27" y="12"/>
                    </a:lnTo>
                    <a:lnTo>
                      <a:pt x="27" y="11"/>
                    </a:lnTo>
                    <a:lnTo>
                      <a:pt x="29" y="9"/>
                    </a:lnTo>
                    <a:lnTo>
                      <a:pt x="29" y="8"/>
                    </a:lnTo>
                    <a:lnTo>
                      <a:pt x="29" y="7"/>
                    </a:lnTo>
                    <a:lnTo>
                      <a:pt x="29" y="5"/>
                    </a:lnTo>
                    <a:lnTo>
                      <a:pt x="31" y="4"/>
                    </a:lnTo>
                    <a:lnTo>
                      <a:pt x="31" y="2"/>
                    </a:lnTo>
                    <a:lnTo>
                      <a:pt x="16" y="0"/>
                    </a:lnTo>
                    <a:lnTo>
                      <a:pt x="16" y="1"/>
                    </a:lnTo>
                    <a:lnTo>
                      <a:pt x="16" y="2"/>
                    </a:lnTo>
                    <a:lnTo>
                      <a:pt x="16" y="4"/>
                    </a:lnTo>
                    <a:lnTo>
                      <a:pt x="16" y="4"/>
                    </a:lnTo>
                    <a:lnTo>
                      <a:pt x="16" y="5"/>
                    </a:lnTo>
                    <a:lnTo>
                      <a:pt x="16" y="7"/>
                    </a:lnTo>
                    <a:lnTo>
                      <a:pt x="16" y="8"/>
                    </a:lnTo>
                    <a:lnTo>
                      <a:pt x="13" y="9"/>
                    </a:lnTo>
                    <a:lnTo>
                      <a:pt x="13" y="11"/>
                    </a:lnTo>
                    <a:lnTo>
                      <a:pt x="12" y="12"/>
                    </a:lnTo>
                    <a:lnTo>
                      <a:pt x="12" y="13"/>
                    </a:lnTo>
                    <a:lnTo>
                      <a:pt x="12" y="15"/>
                    </a:lnTo>
                    <a:lnTo>
                      <a:pt x="10" y="16"/>
                    </a:lnTo>
                    <a:lnTo>
                      <a:pt x="10" y="17"/>
                    </a:lnTo>
                    <a:lnTo>
                      <a:pt x="8" y="18"/>
                    </a:lnTo>
                    <a:lnTo>
                      <a:pt x="8" y="20"/>
                    </a:lnTo>
                    <a:lnTo>
                      <a:pt x="7" y="21"/>
                    </a:lnTo>
                    <a:lnTo>
                      <a:pt x="7" y="23"/>
                    </a:lnTo>
                    <a:lnTo>
                      <a:pt x="4" y="24"/>
                    </a:lnTo>
                    <a:lnTo>
                      <a:pt x="4" y="25"/>
                    </a:lnTo>
                    <a:lnTo>
                      <a:pt x="3" y="25"/>
                    </a:lnTo>
                    <a:lnTo>
                      <a:pt x="3" y="27"/>
                    </a:lnTo>
                    <a:lnTo>
                      <a:pt x="3" y="34"/>
                    </a:lnTo>
                    <a:lnTo>
                      <a:pt x="3" y="27"/>
                    </a:lnTo>
                    <a:lnTo>
                      <a:pt x="0" y="31"/>
                    </a:lnTo>
                    <a:lnTo>
                      <a:pt x="3" y="34"/>
                    </a:lnTo>
                    <a:lnTo>
                      <a:pt x="13" y="2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02" name="Freeform 374"/>
              <p:cNvSpPr>
                <a:spLocks/>
              </p:cNvSpPr>
              <p:nvPr/>
            </p:nvSpPr>
            <p:spPr bwMode="auto">
              <a:xfrm>
                <a:off x="1960" y="976"/>
                <a:ext cx="23" cy="19"/>
              </a:xfrm>
              <a:custGeom>
                <a:avLst/>
                <a:gdLst/>
                <a:ahLst/>
                <a:cxnLst>
                  <a:cxn ang="0">
                    <a:pos x="22" y="11"/>
                  </a:cxn>
                  <a:cxn ang="0">
                    <a:pos x="22" y="9"/>
                  </a:cxn>
                  <a:cxn ang="0">
                    <a:pos x="9" y="0"/>
                  </a:cxn>
                  <a:cxn ang="0">
                    <a:pos x="0" y="8"/>
                  </a:cxn>
                  <a:cxn ang="0">
                    <a:pos x="13" y="18"/>
                  </a:cxn>
                  <a:cxn ang="0">
                    <a:pos x="12" y="18"/>
                  </a:cxn>
                  <a:cxn ang="0">
                    <a:pos x="22" y="11"/>
                  </a:cxn>
                </a:cxnLst>
                <a:rect l="0" t="0" r="r" b="b"/>
                <a:pathLst>
                  <a:path w="23" h="19">
                    <a:moveTo>
                      <a:pt x="22" y="11"/>
                    </a:moveTo>
                    <a:lnTo>
                      <a:pt x="22" y="9"/>
                    </a:lnTo>
                    <a:lnTo>
                      <a:pt x="9" y="0"/>
                    </a:lnTo>
                    <a:lnTo>
                      <a:pt x="0" y="8"/>
                    </a:lnTo>
                    <a:lnTo>
                      <a:pt x="13" y="18"/>
                    </a:lnTo>
                    <a:lnTo>
                      <a:pt x="12" y="18"/>
                    </a:lnTo>
                    <a:lnTo>
                      <a:pt x="22"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03" name="Freeform 375"/>
              <p:cNvSpPr>
                <a:spLocks/>
              </p:cNvSpPr>
              <p:nvPr/>
            </p:nvSpPr>
            <p:spPr bwMode="auto">
              <a:xfrm>
                <a:off x="1972" y="989"/>
                <a:ext cx="19" cy="19"/>
              </a:xfrm>
              <a:custGeom>
                <a:avLst/>
                <a:gdLst/>
                <a:ahLst/>
                <a:cxnLst>
                  <a:cxn ang="0">
                    <a:pos x="12" y="18"/>
                  </a:cxn>
                  <a:cxn ang="0">
                    <a:pos x="16" y="18"/>
                  </a:cxn>
                  <a:cxn ang="0">
                    <a:pos x="16" y="15"/>
                  </a:cxn>
                  <a:cxn ang="0">
                    <a:pos x="18" y="13"/>
                  </a:cxn>
                  <a:cxn ang="0">
                    <a:pos x="18" y="11"/>
                  </a:cxn>
                  <a:cxn ang="0">
                    <a:pos x="18" y="9"/>
                  </a:cxn>
                  <a:cxn ang="0">
                    <a:pos x="18" y="7"/>
                  </a:cxn>
                  <a:cxn ang="0">
                    <a:pos x="18" y="5"/>
                  </a:cxn>
                  <a:cxn ang="0">
                    <a:pos x="18" y="3"/>
                  </a:cxn>
                  <a:cxn ang="0">
                    <a:pos x="16" y="1"/>
                  </a:cxn>
                  <a:cxn ang="0">
                    <a:pos x="16" y="0"/>
                  </a:cxn>
                  <a:cxn ang="0">
                    <a:pos x="12" y="0"/>
                  </a:cxn>
                  <a:cxn ang="0">
                    <a:pos x="0" y="9"/>
                  </a:cxn>
                  <a:cxn ang="0">
                    <a:pos x="0" y="7"/>
                  </a:cxn>
                  <a:cxn ang="0">
                    <a:pos x="1" y="7"/>
                  </a:cxn>
                  <a:cxn ang="0">
                    <a:pos x="12" y="18"/>
                  </a:cxn>
                </a:cxnLst>
                <a:rect l="0" t="0" r="r" b="b"/>
                <a:pathLst>
                  <a:path w="19" h="19">
                    <a:moveTo>
                      <a:pt x="12" y="18"/>
                    </a:moveTo>
                    <a:lnTo>
                      <a:pt x="16" y="18"/>
                    </a:lnTo>
                    <a:lnTo>
                      <a:pt x="16" y="15"/>
                    </a:lnTo>
                    <a:lnTo>
                      <a:pt x="18" y="13"/>
                    </a:lnTo>
                    <a:lnTo>
                      <a:pt x="18" y="11"/>
                    </a:lnTo>
                    <a:lnTo>
                      <a:pt x="18" y="9"/>
                    </a:lnTo>
                    <a:lnTo>
                      <a:pt x="18" y="7"/>
                    </a:lnTo>
                    <a:lnTo>
                      <a:pt x="18" y="5"/>
                    </a:lnTo>
                    <a:lnTo>
                      <a:pt x="18" y="3"/>
                    </a:lnTo>
                    <a:lnTo>
                      <a:pt x="16" y="1"/>
                    </a:lnTo>
                    <a:lnTo>
                      <a:pt x="16" y="0"/>
                    </a:lnTo>
                    <a:lnTo>
                      <a:pt x="12" y="0"/>
                    </a:lnTo>
                    <a:lnTo>
                      <a:pt x="0" y="9"/>
                    </a:lnTo>
                    <a:lnTo>
                      <a:pt x="0" y="7"/>
                    </a:lnTo>
                    <a:lnTo>
                      <a:pt x="1"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04" name="Freeform 376"/>
              <p:cNvSpPr>
                <a:spLocks/>
              </p:cNvSpPr>
              <p:nvPr/>
            </p:nvSpPr>
            <p:spPr bwMode="auto">
              <a:xfrm>
                <a:off x="1951" y="994"/>
                <a:ext cx="32" cy="27"/>
              </a:xfrm>
              <a:custGeom>
                <a:avLst/>
                <a:gdLst/>
                <a:ahLst/>
                <a:cxnLst>
                  <a:cxn ang="0">
                    <a:pos x="10" y="26"/>
                  </a:cxn>
                  <a:cxn ang="0">
                    <a:pos x="31" y="7"/>
                  </a:cxn>
                  <a:cxn ang="0">
                    <a:pos x="23" y="0"/>
                  </a:cxn>
                  <a:cxn ang="0">
                    <a:pos x="0" y="18"/>
                  </a:cxn>
                  <a:cxn ang="0">
                    <a:pos x="10" y="26"/>
                  </a:cxn>
                </a:cxnLst>
                <a:rect l="0" t="0" r="r" b="b"/>
                <a:pathLst>
                  <a:path w="32" h="27">
                    <a:moveTo>
                      <a:pt x="10" y="26"/>
                    </a:moveTo>
                    <a:lnTo>
                      <a:pt x="31" y="7"/>
                    </a:lnTo>
                    <a:lnTo>
                      <a:pt x="23" y="0"/>
                    </a:lnTo>
                    <a:lnTo>
                      <a:pt x="0" y="18"/>
                    </a:lnTo>
                    <a:lnTo>
                      <a:pt x="10" y="2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05" name="Freeform 377"/>
              <p:cNvSpPr>
                <a:spLocks/>
              </p:cNvSpPr>
              <p:nvPr/>
            </p:nvSpPr>
            <p:spPr bwMode="auto">
              <a:xfrm>
                <a:off x="1943" y="1012"/>
                <a:ext cx="19" cy="19"/>
              </a:xfrm>
              <a:custGeom>
                <a:avLst/>
                <a:gdLst/>
                <a:ahLst/>
                <a:cxnLst>
                  <a:cxn ang="0">
                    <a:pos x="0" y="12"/>
                  </a:cxn>
                  <a:cxn ang="0">
                    <a:pos x="0" y="16"/>
                  </a:cxn>
                  <a:cxn ang="0">
                    <a:pos x="1" y="16"/>
                  </a:cxn>
                  <a:cxn ang="0">
                    <a:pos x="2" y="16"/>
                  </a:cxn>
                  <a:cxn ang="0">
                    <a:pos x="2" y="18"/>
                  </a:cxn>
                  <a:cxn ang="0">
                    <a:pos x="4" y="18"/>
                  </a:cxn>
                  <a:cxn ang="0">
                    <a:pos x="7" y="18"/>
                  </a:cxn>
                  <a:cxn ang="0">
                    <a:pos x="9" y="18"/>
                  </a:cxn>
                  <a:cxn ang="0">
                    <a:pos x="10" y="18"/>
                  </a:cxn>
                  <a:cxn ang="0">
                    <a:pos x="12" y="18"/>
                  </a:cxn>
                  <a:cxn ang="0">
                    <a:pos x="12" y="16"/>
                  </a:cxn>
                  <a:cxn ang="0">
                    <a:pos x="14" y="16"/>
                  </a:cxn>
                  <a:cxn ang="0">
                    <a:pos x="16" y="16"/>
                  </a:cxn>
                  <a:cxn ang="0">
                    <a:pos x="16" y="12"/>
                  </a:cxn>
                  <a:cxn ang="0">
                    <a:pos x="18" y="12"/>
                  </a:cxn>
                  <a:cxn ang="0">
                    <a:pos x="7" y="0"/>
                  </a:cxn>
                  <a:cxn ang="0">
                    <a:pos x="9" y="0"/>
                  </a:cxn>
                  <a:cxn ang="0">
                    <a:pos x="0" y="12"/>
                  </a:cxn>
                </a:cxnLst>
                <a:rect l="0" t="0" r="r" b="b"/>
                <a:pathLst>
                  <a:path w="19" h="19">
                    <a:moveTo>
                      <a:pt x="0" y="12"/>
                    </a:moveTo>
                    <a:lnTo>
                      <a:pt x="0" y="16"/>
                    </a:lnTo>
                    <a:lnTo>
                      <a:pt x="1" y="16"/>
                    </a:lnTo>
                    <a:lnTo>
                      <a:pt x="2" y="16"/>
                    </a:lnTo>
                    <a:lnTo>
                      <a:pt x="2" y="18"/>
                    </a:lnTo>
                    <a:lnTo>
                      <a:pt x="4" y="18"/>
                    </a:lnTo>
                    <a:lnTo>
                      <a:pt x="7" y="18"/>
                    </a:lnTo>
                    <a:lnTo>
                      <a:pt x="9" y="18"/>
                    </a:lnTo>
                    <a:lnTo>
                      <a:pt x="10" y="18"/>
                    </a:lnTo>
                    <a:lnTo>
                      <a:pt x="12" y="18"/>
                    </a:lnTo>
                    <a:lnTo>
                      <a:pt x="12" y="16"/>
                    </a:lnTo>
                    <a:lnTo>
                      <a:pt x="14" y="16"/>
                    </a:lnTo>
                    <a:lnTo>
                      <a:pt x="16" y="16"/>
                    </a:lnTo>
                    <a:lnTo>
                      <a:pt x="16" y="12"/>
                    </a:lnTo>
                    <a:lnTo>
                      <a:pt x="18" y="12"/>
                    </a:lnTo>
                    <a:lnTo>
                      <a:pt x="7"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06" name="Freeform 378"/>
              <p:cNvSpPr>
                <a:spLocks/>
              </p:cNvSpPr>
              <p:nvPr/>
            </p:nvSpPr>
            <p:spPr bwMode="auto">
              <a:xfrm>
                <a:off x="1929" y="1000"/>
                <a:ext cx="24" cy="21"/>
              </a:xfrm>
              <a:custGeom>
                <a:avLst/>
                <a:gdLst/>
                <a:ahLst/>
                <a:cxnLst>
                  <a:cxn ang="0">
                    <a:pos x="8" y="11"/>
                  </a:cxn>
                  <a:cxn ang="0">
                    <a:pos x="0" y="11"/>
                  </a:cxn>
                  <a:cxn ang="0">
                    <a:pos x="14" y="20"/>
                  </a:cxn>
                  <a:cxn ang="0">
                    <a:pos x="23" y="12"/>
                  </a:cxn>
                  <a:cxn ang="0">
                    <a:pos x="10" y="2"/>
                  </a:cxn>
                  <a:cxn ang="0">
                    <a:pos x="2" y="2"/>
                  </a:cxn>
                  <a:cxn ang="0">
                    <a:pos x="10" y="2"/>
                  </a:cxn>
                  <a:cxn ang="0">
                    <a:pos x="7" y="0"/>
                  </a:cxn>
                  <a:cxn ang="0">
                    <a:pos x="2" y="2"/>
                  </a:cxn>
                  <a:cxn ang="0">
                    <a:pos x="8" y="11"/>
                  </a:cxn>
                </a:cxnLst>
                <a:rect l="0" t="0" r="r" b="b"/>
                <a:pathLst>
                  <a:path w="24" h="21">
                    <a:moveTo>
                      <a:pt x="8" y="11"/>
                    </a:moveTo>
                    <a:lnTo>
                      <a:pt x="0" y="11"/>
                    </a:lnTo>
                    <a:lnTo>
                      <a:pt x="14" y="20"/>
                    </a:lnTo>
                    <a:lnTo>
                      <a:pt x="23" y="12"/>
                    </a:lnTo>
                    <a:lnTo>
                      <a:pt x="10" y="2"/>
                    </a:lnTo>
                    <a:lnTo>
                      <a:pt x="2" y="2"/>
                    </a:lnTo>
                    <a:lnTo>
                      <a:pt x="10" y="2"/>
                    </a:lnTo>
                    <a:lnTo>
                      <a:pt x="7" y="0"/>
                    </a:lnTo>
                    <a:lnTo>
                      <a:pt x="2" y="2"/>
                    </a:lnTo>
                    <a:lnTo>
                      <a:pt x="8"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07" name="Freeform 379"/>
              <p:cNvSpPr>
                <a:spLocks/>
              </p:cNvSpPr>
              <p:nvPr/>
            </p:nvSpPr>
            <p:spPr bwMode="auto">
              <a:xfrm>
                <a:off x="1893" y="1003"/>
                <a:ext cx="45" cy="23"/>
              </a:xfrm>
              <a:custGeom>
                <a:avLst/>
                <a:gdLst/>
                <a:ahLst/>
                <a:cxnLst>
                  <a:cxn ang="0">
                    <a:pos x="12" y="16"/>
                  </a:cxn>
                  <a:cxn ang="0">
                    <a:pos x="7" y="22"/>
                  </a:cxn>
                  <a:cxn ang="0">
                    <a:pos x="9" y="20"/>
                  </a:cxn>
                  <a:cxn ang="0">
                    <a:pos x="10" y="20"/>
                  </a:cxn>
                  <a:cxn ang="0">
                    <a:pos x="12" y="20"/>
                  </a:cxn>
                  <a:cxn ang="0">
                    <a:pos x="14" y="20"/>
                  </a:cxn>
                  <a:cxn ang="0">
                    <a:pos x="16" y="19"/>
                  </a:cxn>
                  <a:cxn ang="0">
                    <a:pos x="17" y="19"/>
                  </a:cxn>
                  <a:cxn ang="0">
                    <a:pos x="19" y="19"/>
                  </a:cxn>
                  <a:cxn ang="0">
                    <a:pos x="21" y="17"/>
                  </a:cxn>
                  <a:cxn ang="0">
                    <a:pos x="22" y="17"/>
                  </a:cxn>
                  <a:cxn ang="0">
                    <a:pos x="24" y="17"/>
                  </a:cxn>
                  <a:cxn ang="0">
                    <a:pos x="26" y="16"/>
                  </a:cxn>
                  <a:cxn ang="0">
                    <a:pos x="27" y="16"/>
                  </a:cxn>
                  <a:cxn ang="0">
                    <a:pos x="28" y="15"/>
                  </a:cxn>
                  <a:cxn ang="0">
                    <a:pos x="31" y="15"/>
                  </a:cxn>
                  <a:cxn ang="0">
                    <a:pos x="32" y="13"/>
                  </a:cxn>
                  <a:cxn ang="0">
                    <a:pos x="34" y="13"/>
                  </a:cxn>
                  <a:cxn ang="0">
                    <a:pos x="36" y="12"/>
                  </a:cxn>
                  <a:cxn ang="0">
                    <a:pos x="37" y="12"/>
                  </a:cxn>
                  <a:cxn ang="0">
                    <a:pos x="39" y="12"/>
                  </a:cxn>
                  <a:cxn ang="0">
                    <a:pos x="39" y="10"/>
                  </a:cxn>
                  <a:cxn ang="0">
                    <a:pos x="40" y="10"/>
                  </a:cxn>
                  <a:cxn ang="0">
                    <a:pos x="43" y="10"/>
                  </a:cxn>
                  <a:cxn ang="0">
                    <a:pos x="43" y="9"/>
                  </a:cxn>
                  <a:cxn ang="0">
                    <a:pos x="44" y="9"/>
                  </a:cxn>
                  <a:cxn ang="0">
                    <a:pos x="44" y="8"/>
                  </a:cxn>
                  <a:cxn ang="0">
                    <a:pos x="37" y="0"/>
                  </a:cxn>
                  <a:cxn ang="0">
                    <a:pos x="36" y="0"/>
                  </a:cxn>
                  <a:cxn ang="0">
                    <a:pos x="34" y="1"/>
                  </a:cxn>
                  <a:cxn ang="0">
                    <a:pos x="32" y="1"/>
                  </a:cxn>
                  <a:cxn ang="0">
                    <a:pos x="32" y="2"/>
                  </a:cxn>
                  <a:cxn ang="0">
                    <a:pos x="31" y="2"/>
                  </a:cxn>
                  <a:cxn ang="0">
                    <a:pos x="28" y="2"/>
                  </a:cxn>
                  <a:cxn ang="0">
                    <a:pos x="28" y="4"/>
                  </a:cxn>
                  <a:cxn ang="0">
                    <a:pos x="27" y="4"/>
                  </a:cxn>
                  <a:cxn ang="0">
                    <a:pos x="26" y="5"/>
                  </a:cxn>
                  <a:cxn ang="0">
                    <a:pos x="24" y="5"/>
                  </a:cxn>
                  <a:cxn ang="0">
                    <a:pos x="22" y="5"/>
                  </a:cxn>
                  <a:cxn ang="0">
                    <a:pos x="22" y="6"/>
                  </a:cxn>
                  <a:cxn ang="0">
                    <a:pos x="21" y="6"/>
                  </a:cxn>
                  <a:cxn ang="0">
                    <a:pos x="19" y="6"/>
                  </a:cxn>
                  <a:cxn ang="0">
                    <a:pos x="19" y="8"/>
                  </a:cxn>
                  <a:cxn ang="0">
                    <a:pos x="17" y="8"/>
                  </a:cxn>
                  <a:cxn ang="0">
                    <a:pos x="16" y="8"/>
                  </a:cxn>
                  <a:cxn ang="0">
                    <a:pos x="14" y="8"/>
                  </a:cxn>
                  <a:cxn ang="0">
                    <a:pos x="12" y="9"/>
                  </a:cxn>
                  <a:cxn ang="0">
                    <a:pos x="10" y="9"/>
                  </a:cxn>
                  <a:cxn ang="0">
                    <a:pos x="9" y="9"/>
                  </a:cxn>
                  <a:cxn ang="0">
                    <a:pos x="7" y="10"/>
                  </a:cxn>
                  <a:cxn ang="0">
                    <a:pos x="5" y="10"/>
                  </a:cxn>
                  <a:cxn ang="0">
                    <a:pos x="4" y="10"/>
                  </a:cxn>
                  <a:cxn ang="0">
                    <a:pos x="0" y="16"/>
                  </a:cxn>
                  <a:cxn ang="0">
                    <a:pos x="4" y="10"/>
                  </a:cxn>
                  <a:cxn ang="0">
                    <a:pos x="0" y="12"/>
                  </a:cxn>
                  <a:cxn ang="0">
                    <a:pos x="0" y="16"/>
                  </a:cxn>
                  <a:cxn ang="0">
                    <a:pos x="12" y="16"/>
                  </a:cxn>
                </a:cxnLst>
                <a:rect l="0" t="0" r="r" b="b"/>
                <a:pathLst>
                  <a:path w="45" h="23">
                    <a:moveTo>
                      <a:pt x="12" y="16"/>
                    </a:moveTo>
                    <a:lnTo>
                      <a:pt x="7" y="22"/>
                    </a:lnTo>
                    <a:lnTo>
                      <a:pt x="9" y="20"/>
                    </a:lnTo>
                    <a:lnTo>
                      <a:pt x="10" y="20"/>
                    </a:lnTo>
                    <a:lnTo>
                      <a:pt x="12" y="20"/>
                    </a:lnTo>
                    <a:lnTo>
                      <a:pt x="14" y="20"/>
                    </a:lnTo>
                    <a:lnTo>
                      <a:pt x="16" y="19"/>
                    </a:lnTo>
                    <a:lnTo>
                      <a:pt x="17" y="19"/>
                    </a:lnTo>
                    <a:lnTo>
                      <a:pt x="19" y="19"/>
                    </a:lnTo>
                    <a:lnTo>
                      <a:pt x="21" y="17"/>
                    </a:lnTo>
                    <a:lnTo>
                      <a:pt x="22" y="17"/>
                    </a:lnTo>
                    <a:lnTo>
                      <a:pt x="24" y="17"/>
                    </a:lnTo>
                    <a:lnTo>
                      <a:pt x="26" y="16"/>
                    </a:lnTo>
                    <a:lnTo>
                      <a:pt x="27" y="16"/>
                    </a:lnTo>
                    <a:lnTo>
                      <a:pt x="28" y="15"/>
                    </a:lnTo>
                    <a:lnTo>
                      <a:pt x="31" y="15"/>
                    </a:lnTo>
                    <a:lnTo>
                      <a:pt x="32" y="13"/>
                    </a:lnTo>
                    <a:lnTo>
                      <a:pt x="34" y="13"/>
                    </a:lnTo>
                    <a:lnTo>
                      <a:pt x="36" y="12"/>
                    </a:lnTo>
                    <a:lnTo>
                      <a:pt x="37" y="12"/>
                    </a:lnTo>
                    <a:lnTo>
                      <a:pt x="39" y="12"/>
                    </a:lnTo>
                    <a:lnTo>
                      <a:pt x="39" y="10"/>
                    </a:lnTo>
                    <a:lnTo>
                      <a:pt x="40" y="10"/>
                    </a:lnTo>
                    <a:lnTo>
                      <a:pt x="43" y="10"/>
                    </a:lnTo>
                    <a:lnTo>
                      <a:pt x="43" y="9"/>
                    </a:lnTo>
                    <a:lnTo>
                      <a:pt x="44" y="9"/>
                    </a:lnTo>
                    <a:lnTo>
                      <a:pt x="44" y="8"/>
                    </a:lnTo>
                    <a:lnTo>
                      <a:pt x="37" y="0"/>
                    </a:lnTo>
                    <a:lnTo>
                      <a:pt x="36" y="0"/>
                    </a:lnTo>
                    <a:lnTo>
                      <a:pt x="34" y="1"/>
                    </a:lnTo>
                    <a:lnTo>
                      <a:pt x="32" y="1"/>
                    </a:lnTo>
                    <a:lnTo>
                      <a:pt x="32" y="2"/>
                    </a:lnTo>
                    <a:lnTo>
                      <a:pt x="31" y="2"/>
                    </a:lnTo>
                    <a:lnTo>
                      <a:pt x="28" y="2"/>
                    </a:lnTo>
                    <a:lnTo>
                      <a:pt x="28" y="4"/>
                    </a:lnTo>
                    <a:lnTo>
                      <a:pt x="27" y="4"/>
                    </a:lnTo>
                    <a:lnTo>
                      <a:pt x="26" y="5"/>
                    </a:lnTo>
                    <a:lnTo>
                      <a:pt x="24" y="5"/>
                    </a:lnTo>
                    <a:lnTo>
                      <a:pt x="22" y="5"/>
                    </a:lnTo>
                    <a:lnTo>
                      <a:pt x="22" y="6"/>
                    </a:lnTo>
                    <a:lnTo>
                      <a:pt x="21" y="6"/>
                    </a:lnTo>
                    <a:lnTo>
                      <a:pt x="19" y="6"/>
                    </a:lnTo>
                    <a:lnTo>
                      <a:pt x="19" y="8"/>
                    </a:lnTo>
                    <a:lnTo>
                      <a:pt x="17" y="8"/>
                    </a:lnTo>
                    <a:lnTo>
                      <a:pt x="16" y="8"/>
                    </a:lnTo>
                    <a:lnTo>
                      <a:pt x="14" y="8"/>
                    </a:lnTo>
                    <a:lnTo>
                      <a:pt x="12" y="9"/>
                    </a:lnTo>
                    <a:lnTo>
                      <a:pt x="10" y="9"/>
                    </a:lnTo>
                    <a:lnTo>
                      <a:pt x="9" y="9"/>
                    </a:lnTo>
                    <a:lnTo>
                      <a:pt x="7" y="10"/>
                    </a:lnTo>
                    <a:lnTo>
                      <a:pt x="5" y="10"/>
                    </a:lnTo>
                    <a:lnTo>
                      <a:pt x="4" y="10"/>
                    </a:lnTo>
                    <a:lnTo>
                      <a:pt x="0" y="16"/>
                    </a:lnTo>
                    <a:lnTo>
                      <a:pt x="4" y="10"/>
                    </a:lnTo>
                    <a:lnTo>
                      <a:pt x="0" y="12"/>
                    </a:lnTo>
                    <a:lnTo>
                      <a:pt x="0" y="16"/>
                    </a:lnTo>
                    <a:lnTo>
                      <a:pt x="12"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08" name="Freeform 380"/>
              <p:cNvSpPr>
                <a:spLocks/>
              </p:cNvSpPr>
              <p:nvPr/>
            </p:nvSpPr>
            <p:spPr bwMode="auto">
              <a:xfrm>
                <a:off x="1893" y="1021"/>
                <a:ext cx="19" cy="19"/>
              </a:xfrm>
              <a:custGeom>
                <a:avLst/>
                <a:gdLst/>
                <a:ahLst/>
                <a:cxnLst>
                  <a:cxn ang="0">
                    <a:pos x="18" y="18"/>
                  </a:cxn>
                  <a:cxn ang="0">
                    <a:pos x="18" y="0"/>
                  </a:cxn>
                  <a:cxn ang="0">
                    <a:pos x="0" y="0"/>
                  </a:cxn>
                  <a:cxn ang="0">
                    <a:pos x="0" y="18"/>
                  </a:cxn>
                  <a:cxn ang="0">
                    <a:pos x="18" y="18"/>
                  </a:cxn>
                </a:cxnLst>
                <a:rect l="0" t="0" r="r" b="b"/>
                <a:pathLst>
                  <a:path w="19" h="19">
                    <a:moveTo>
                      <a:pt x="18" y="18"/>
                    </a:moveTo>
                    <a:lnTo>
                      <a:pt x="18" y="0"/>
                    </a:lnTo>
                    <a:lnTo>
                      <a:pt x="0" y="0"/>
                    </a:lnTo>
                    <a:lnTo>
                      <a:pt x="0" y="18"/>
                    </a:lnTo>
                    <a:lnTo>
                      <a:pt x="18"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09" name="Freeform 381"/>
              <p:cNvSpPr>
                <a:spLocks/>
              </p:cNvSpPr>
              <p:nvPr/>
            </p:nvSpPr>
            <p:spPr bwMode="auto">
              <a:xfrm>
                <a:off x="1893" y="1038"/>
                <a:ext cx="19" cy="18"/>
              </a:xfrm>
              <a:custGeom>
                <a:avLst/>
                <a:gdLst/>
                <a:ahLst/>
                <a:cxnLst>
                  <a:cxn ang="0">
                    <a:pos x="1" y="17"/>
                  </a:cxn>
                  <a:cxn ang="0">
                    <a:pos x="4" y="17"/>
                  </a:cxn>
                  <a:cxn ang="0">
                    <a:pos x="6" y="17"/>
                  </a:cxn>
                  <a:cxn ang="0">
                    <a:pos x="8" y="15"/>
                  </a:cxn>
                  <a:cxn ang="0">
                    <a:pos x="11" y="15"/>
                  </a:cxn>
                  <a:cxn ang="0">
                    <a:pos x="11" y="12"/>
                  </a:cxn>
                  <a:cxn ang="0">
                    <a:pos x="12" y="12"/>
                  </a:cxn>
                  <a:cxn ang="0">
                    <a:pos x="12" y="10"/>
                  </a:cxn>
                  <a:cxn ang="0">
                    <a:pos x="16" y="10"/>
                  </a:cxn>
                  <a:cxn ang="0">
                    <a:pos x="16" y="9"/>
                  </a:cxn>
                  <a:cxn ang="0">
                    <a:pos x="16" y="6"/>
                  </a:cxn>
                  <a:cxn ang="0">
                    <a:pos x="18" y="6"/>
                  </a:cxn>
                  <a:cxn ang="0">
                    <a:pos x="18" y="4"/>
                  </a:cxn>
                  <a:cxn ang="0">
                    <a:pos x="18" y="1"/>
                  </a:cxn>
                  <a:cxn ang="0">
                    <a:pos x="0" y="1"/>
                  </a:cxn>
                  <a:cxn ang="0">
                    <a:pos x="0" y="0"/>
                  </a:cxn>
                  <a:cxn ang="0">
                    <a:pos x="1" y="0"/>
                  </a:cxn>
                  <a:cxn ang="0">
                    <a:pos x="1" y="17"/>
                  </a:cxn>
                </a:cxnLst>
                <a:rect l="0" t="0" r="r" b="b"/>
                <a:pathLst>
                  <a:path w="19" h="18">
                    <a:moveTo>
                      <a:pt x="1" y="17"/>
                    </a:moveTo>
                    <a:lnTo>
                      <a:pt x="4" y="17"/>
                    </a:lnTo>
                    <a:lnTo>
                      <a:pt x="6" y="17"/>
                    </a:lnTo>
                    <a:lnTo>
                      <a:pt x="8" y="15"/>
                    </a:lnTo>
                    <a:lnTo>
                      <a:pt x="11" y="15"/>
                    </a:lnTo>
                    <a:lnTo>
                      <a:pt x="11" y="12"/>
                    </a:lnTo>
                    <a:lnTo>
                      <a:pt x="12" y="12"/>
                    </a:lnTo>
                    <a:lnTo>
                      <a:pt x="12" y="10"/>
                    </a:lnTo>
                    <a:lnTo>
                      <a:pt x="16" y="10"/>
                    </a:lnTo>
                    <a:lnTo>
                      <a:pt x="16" y="9"/>
                    </a:lnTo>
                    <a:lnTo>
                      <a:pt x="16" y="6"/>
                    </a:lnTo>
                    <a:lnTo>
                      <a:pt x="18" y="6"/>
                    </a:lnTo>
                    <a:lnTo>
                      <a:pt x="18" y="4"/>
                    </a:lnTo>
                    <a:lnTo>
                      <a:pt x="18" y="1"/>
                    </a:lnTo>
                    <a:lnTo>
                      <a:pt x="0" y="1"/>
                    </a:lnTo>
                    <a:lnTo>
                      <a:pt x="0" y="0"/>
                    </a:lnTo>
                    <a:lnTo>
                      <a:pt x="1" y="0"/>
                    </a:lnTo>
                    <a:lnTo>
                      <a:pt x="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10" name="Freeform 382"/>
              <p:cNvSpPr>
                <a:spLocks/>
              </p:cNvSpPr>
              <p:nvPr/>
            </p:nvSpPr>
            <p:spPr bwMode="auto">
              <a:xfrm>
                <a:off x="1861" y="1038"/>
                <a:ext cx="33" cy="18"/>
              </a:xfrm>
              <a:custGeom>
                <a:avLst/>
                <a:gdLst/>
                <a:ahLst/>
                <a:cxnLst>
                  <a:cxn ang="0">
                    <a:pos x="0" y="17"/>
                  </a:cxn>
                  <a:cxn ang="0">
                    <a:pos x="32" y="17"/>
                  </a:cxn>
                  <a:cxn ang="0">
                    <a:pos x="32" y="0"/>
                  </a:cxn>
                  <a:cxn ang="0">
                    <a:pos x="0" y="0"/>
                  </a:cxn>
                  <a:cxn ang="0">
                    <a:pos x="0" y="17"/>
                  </a:cxn>
                </a:cxnLst>
                <a:rect l="0" t="0" r="r" b="b"/>
                <a:pathLst>
                  <a:path w="33" h="18">
                    <a:moveTo>
                      <a:pt x="0" y="17"/>
                    </a:moveTo>
                    <a:lnTo>
                      <a:pt x="32" y="17"/>
                    </a:lnTo>
                    <a:lnTo>
                      <a:pt x="32" y="0"/>
                    </a:lnTo>
                    <a:lnTo>
                      <a:pt x="0"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11" name="Freeform 383"/>
              <p:cNvSpPr>
                <a:spLocks/>
              </p:cNvSpPr>
              <p:nvPr/>
            </p:nvSpPr>
            <p:spPr bwMode="auto">
              <a:xfrm>
                <a:off x="1849" y="1038"/>
                <a:ext cx="19" cy="18"/>
              </a:xfrm>
              <a:custGeom>
                <a:avLst/>
                <a:gdLst/>
                <a:ahLst/>
                <a:cxnLst>
                  <a:cxn ang="0">
                    <a:pos x="0" y="1"/>
                  </a:cxn>
                  <a:cxn ang="0">
                    <a:pos x="0" y="4"/>
                  </a:cxn>
                  <a:cxn ang="0">
                    <a:pos x="0" y="6"/>
                  </a:cxn>
                  <a:cxn ang="0">
                    <a:pos x="0" y="9"/>
                  </a:cxn>
                  <a:cxn ang="0">
                    <a:pos x="1" y="9"/>
                  </a:cxn>
                  <a:cxn ang="0">
                    <a:pos x="1" y="10"/>
                  </a:cxn>
                  <a:cxn ang="0">
                    <a:pos x="4" y="12"/>
                  </a:cxn>
                  <a:cxn ang="0">
                    <a:pos x="6" y="15"/>
                  </a:cxn>
                  <a:cxn ang="0">
                    <a:pos x="9" y="15"/>
                  </a:cxn>
                  <a:cxn ang="0">
                    <a:pos x="9" y="17"/>
                  </a:cxn>
                  <a:cxn ang="0">
                    <a:pos x="10" y="17"/>
                  </a:cxn>
                  <a:cxn ang="0">
                    <a:pos x="12" y="17"/>
                  </a:cxn>
                  <a:cxn ang="0">
                    <a:pos x="15" y="17"/>
                  </a:cxn>
                  <a:cxn ang="0">
                    <a:pos x="15" y="0"/>
                  </a:cxn>
                  <a:cxn ang="0">
                    <a:pos x="18" y="0"/>
                  </a:cxn>
                  <a:cxn ang="0">
                    <a:pos x="18" y="1"/>
                  </a:cxn>
                  <a:cxn ang="0">
                    <a:pos x="0" y="1"/>
                  </a:cxn>
                </a:cxnLst>
                <a:rect l="0" t="0" r="r" b="b"/>
                <a:pathLst>
                  <a:path w="19" h="18">
                    <a:moveTo>
                      <a:pt x="0" y="1"/>
                    </a:moveTo>
                    <a:lnTo>
                      <a:pt x="0" y="4"/>
                    </a:lnTo>
                    <a:lnTo>
                      <a:pt x="0" y="6"/>
                    </a:lnTo>
                    <a:lnTo>
                      <a:pt x="0" y="9"/>
                    </a:lnTo>
                    <a:lnTo>
                      <a:pt x="1" y="9"/>
                    </a:lnTo>
                    <a:lnTo>
                      <a:pt x="1" y="10"/>
                    </a:lnTo>
                    <a:lnTo>
                      <a:pt x="4" y="12"/>
                    </a:lnTo>
                    <a:lnTo>
                      <a:pt x="6" y="15"/>
                    </a:lnTo>
                    <a:lnTo>
                      <a:pt x="9" y="15"/>
                    </a:lnTo>
                    <a:lnTo>
                      <a:pt x="9" y="17"/>
                    </a:lnTo>
                    <a:lnTo>
                      <a:pt x="10" y="17"/>
                    </a:lnTo>
                    <a:lnTo>
                      <a:pt x="12" y="17"/>
                    </a:lnTo>
                    <a:lnTo>
                      <a:pt x="15" y="17"/>
                    </a:lnTo>
                    <a:lnTo>
                      <a:pt x="15" y="0"/>
                    </a:lnTo>
                    <a:lnTo>
                      <a:pt x="18" y="0"/>
                    </a:lnTo>
                    <a:lnTo>
                      <a:pt x="18" y="1"/>
                    </a:lnTo>
                    <a:lnTo>
                      <a:pt x="0" y="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12" name="Freeform 384"/>
              <p:cNvSpPr>
                <a:spLocks/>
              </p:cNvSpPr>
              <p:nvPr/>
            </p:nvSpPr>
            <p:spPr bwMode="auto">
              <a:xfrm>
                <a:off x="1849" y="1018"/>
                <a:ext cx="19" cy="20"/>
              </a:xfrm>
              <a:custGeom>
                <a:avLst/>
                <a:gdLst/>
                <a:ahLst/>
                <a:cxnLst>
                  <a:cxn ang="0">
                    <a:pos x="6" y="11"/>
                  </a:cxn>
                  <a:cxn ang="0">
                    <a:pos x="0" y="5"/>
                  </a:cxn>
                  <a:cxn ang="0">
                    <a:pos x="0" y="19"/>
                  </a:cxn>
                  <a:cxn ang="0">
                    <a:pos x="18" y="19"/>
                  </a:cxn>
                  <a:cxn ang="0">
                    <a:pos x="18" y="5"/>
                  </a:cxn>
                  <a:cxn ang="0">
                    <a:pos x="9" y="0"/>
                  </a:cxn>
                  <a:cxn ang="0">
                    <a:pos x="18" y="5"/>
                  </a:cxn>
                  <a:cxn ang="0">
                    <a:pos x="18" y="1"/>
                  </a:cxn>
                  <a:cxn ang="0">
                    <a:pos x="9" y="0"/>
                  </a:cxn>
                  <a:cxn ang="0">
                    <a:pos x="6" y="11"/>
                  </a:cxn>
                </a:cxnLst>
                <a:rect l="0" t="0" r="r" b="b"/>
                <a:pathLst>
                  <a:path w="19" h="20">
                    <a:moveTo>
                      <a:pt x="6" y="11"/>
                    </a:moveTo>
                    <a:lnTo>
                      <a:pt x="0" y="5"/>
                    </a:lnTo>
                    <a:lnTo>
                      <a:pt x="0" y="19"/>
                    </a:lnTo>
                    <a:lnTo>
                      <a:pt x="18" y="19"/>
                    </a:lnTo>
                    <a:lnTo>
                      <a:pt x="18" y="5"/>
                    </a:lnTo>
                    <a:lnTo>
                      <a:pt x="9" y="0"/>
                    </a:lnTo>
                    <a:lnTo>
                      <a:pt x="18" y="5"/>
                    </a:lnTo>
                    <a:lnTo>
                      <a:pt x="18" y="1"/>
                    </a:lnTo>
                    <a:lnTo>
                      <a:pt x="9" y="0"/>
                    </a:lnTo>
                    <a:lnTo>
                      <a:pt x="6"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13" name="Freeform 385"/>
              <p:cNvSpPr>
                <a:spLocks/>
              </p:cNvSpPr>
              <p:nvPr/>
            </p:nvSpPr>
            <p:spPr bwMode="auto">
              <a:xfrm>
                <a:off x="1813" y="1005"/>
                <a:ext cx="44" cy="26"/>
              </a:xfrm>
              <a:custGeom>
                <a:avLst/>
                <a:gdLst/>
                <a:ahLst/>
                <a:cxnLst>
                  <a:cxn ang="0">
                    <a:pos x="10" y="11"/>
                  </a:cxn>
                  <a:cxn ang="0">
                    <a:pos x="1" y="11"/>
                  </a:cxn>
                  <a:cxn ang="0">
                    <a:pos x="3" y="12"/>
                  </a:cxn>
                  <a:cxn ang="0">
                    <a:pos x="4" y="14"/>
                  </a:cxn>
                  <a:cxn ang="0">
                    <a:pos x="7" y="14"/>
                  </a:cxn>
                  <a:cxn ang="0">
                    <a:pos x="8" y="15"/>
                  </a:cxn>
                  <a:cxn ang="0">
                    <a:pos x="10" y="15"/>
                  </a:cxn>
                  <a:cxn ang="0">
                    <a:pos x="12" y="16"/>
                  </a:cxn>
                  <a:cxn ang="0">
                    <a:pos x="14" y="16"/>
                  </a:cxn>
                  <a:cxn ang="0">
                    <a:pos x="15" y="18"/>
                  </a:cxn>
                  <a:cxn ang="0">
                    <a:pos x="16" y="18"/>
                  </a:cxn>
                  <a:cxn ang="0">
                    <a:pos x="19" y="18"/>
                  </a:cxn>
                  <a:cxn ang="0">
                    <a:pos x="19" y="19"/>
                  </a:cxn>
                  <a:cxn ang="0">
                    <a:pos x="20" y="19"/>
                  </a:cxn>
                  <a:cxn ang="0">
                    <a:pos x="22" y="19"/>
                  </a:cxn>
                  <a:cxn ang="0">
                    <a:pos x="22" y="20"/>
                  </a:cxn>
                  <a:cxn ang="0">
                    <a:pos x="24" y="20"/>
                  </a:cxn>
                  <a:cxn ang="0">
                    <a:pos x="26" y="20"/>
                  </a:cxn>
                  <a:cxn ang="0">
                    <a:pos x="28" y="20"/>
                  </a:cxn>
                  <a:cxn ang="0">
                    <a:pos x="28" y="22"/>
                  </a:cxn>
                  <a:cxn ang="0">
                    <a:pos x="28" y="22"/>
                  </a:cxn>
                  <a:cxn ang="0">
                    <a:pos x="30" y="22"/>
                  </a:cxn>
                  <a:cxn ang="0">
                    <a:pos x="32" y="22"/>
                  </a:cxn>
                  <a:cxn ang="0">
                    <a:pos x="32" y="23"/>
                  </a:cxn>
                  <a:cxn ang="0">
                    <a:pos x="34" y="23"/>
                  </a:cxn>
                  <a:cxn ang="0">
                    <a:pos x="36" y="23"/>
                  </a:cxn>
                  <a:cxn ang="0">
                    <a:pos x="38" y="23"/>
                  </a:cxn>
                  <a:cxn ang="0">
                    <a:pos x="39" y="25"/>
                  </a:cxn>
                  <a:cxn ang="0">
                    <a:pos x="41" y="25"/>
                  </a:cxn>
                  <a:cxn ang="0">
                    <a:pos x="43" y="14"/>
                  </a:cxn>
                  <a:cxn ang="0">
                    <a:pos x="41" y="14"/>
                  </a:cxn>
                  <a:cxn ang="0">
                    <a:pos x="39" y="14"/>
                  </a:cxn>
                  <a:cxn ang="0">
                    <a:pos x="39" y="12"/>
                  </a:cxn>
                  <a:cxn ang="0">
                    <a:pos x="38" y="12"/>
                  </a:cxn>
                  <a:cxn ang="0">
                    <a:pos x="36" y="12"/>
                  </a:cxn>
                  <a:cxn ang="0">
                    <a:pos x="34" y="12"/>
                  </a:cxn>
                  <a:cxn ang="0">
                    <a:pos x="32" y="11"/>
                  </a:cxn>
                  <a:cxn ang="0">
                    <a:pos x="30" y="11"/>
                  </a:cxn>
                  <a:cxn ang="0">
                    <a:pos x="28" y="11"/>
                  </a:cxn>
                  <a:cxn ang="0">
                    <a:pos x="28" y="9"/>
                  </a:cxn>
                  <a:cxn ang="0">
                    <a:pos x="26" y="9"/>
                  </a:cxn>
                  <a:cxn ang="0">
                    <a:pos x="24" y="8"/>
                  </a:cxn>
                  <a:cxn ang="0">
                    <a:pos x="22" y="8"/>
                  </a:cxn>
                  <a:cxn ang="0">
                    <a:pos x="20" y="6"/>
                  </a:cxn>
                  <a:cxn ang="0">
                    <a:pos x="19" y="6"/>
                  </a:cxn>
                  <a:cxn ang="0">
                    <a:pos x="16" y="5"/>
                  </a:cxn>
                  <a:cxn ang="0">
                    <a:pos x="15" y="5"/>
                  </a:cxn>
                  <a:cxn ang="0">
                    <a:pos x="14" y="4"/>
                  </a:cxn>
                  <a:cxn ang="0">
                    <a:pos x="12" y="4"/>
                  </a:cxn>
                  <a:cxn ang="0">
                    <a:pos x="12" y="2"/>
                  </a:cxn>
                  <a:cxn ang="0">
                    <a:pos x="10" y="2"/>
                  </a:cxn>
                  <a:cxn ang="0">
                    <a:pos x="8" y="2"/>
                  </a:cxn>
                  <a:cxn ang="0">
                    <a:pos x="0" y="2"/>
                  </a:cxn>
                  <a:cxn ang="0">
                    <a:pos x="8" y="2"/>
                  </a:cxn>
                  <a:cxn ang="0">
                    <a:pos x="4" y="0"/>
                  </a:cxn>
                  <a:cxn ang="0">
                    <a:pos x="0" y="2"/>
                  </a:cxn>
                  <a:cxn ang="0">
                    <a:pos x="10" y="11"/>
                  </a:cxn>
                </a:cxnLst>
                <a:rect l="0" t="0" r="r" b="b"/>
                <a:pathLst>
                  <a:path w="44" h="26">
                    <a:moveTo>
                      <a:pt x="10" y="11"/>
                    </a:moveTo>
                    <a:lnTo>
                      <a:pt x="1" y="11"/>
                    </a:lnTo>
                    <a:lnTo>
                      <a:pt x="3" y="12"/>
                    </a:lnTo>
                    <a:lnTo>
                      <a:pt x="4" y="14"/>
                    </a:lnTo>
                    <a:lnTo>
                      <a:pt x="7" y="14"/>
                    </a:lnTo>
                    <a:lnTo>
                      <a:pt x="8" y="15"/>
                    </a:lnTo>
                    <a:lnTo>
                      <a:pt x="10" y="15"/>
                    </a:lnTo>
                    <a:lnTo>
                      <a:pt x="12" y="16"/>
                    </a:lnTo>
                    <a:lnTo>
                      <a:pt x="14" y="16"/>
                    </a:lnTo>
                    <a:lnTo>
                      <a:pt x="15" y="18"/>
                    </a:lnTo>
                    <a:lnTo>
                      <a:pt x="16" y="18"/>
                    </a:lnTo>
                    <a:lnTo>
                      <a:pt x="19" y="18"/>
                    </a:lnTo>
                    <a:lnTo>
                      <a:pt x="19" y="19"/>
                    </a:lnTo>
                    <a:lnTo>
                      <a:pt x="20" y="19"/>
                    </a:lnTo>
                    <a:lnTo>
                      <a:pt x="22" y="19"/>
                    </a:lnTo>
                    <a:lnTo>
                      <a:pt x="22" y="20"/>
                    </a:lnTo>
                    <a:lnTo>
                      <a:pt x="24" y="20"/>
                    </a:lnTo>
                    <a:lnTo>
                      <a:pt x="26" y="20"/>
                    </a:lnTo>
                    <a:lnTo>
                      <a:pt x="28" y="20"/>
                    </a:lnTo>
                    <a:lnTo>
                      <a:pt x="28" y="22"/>
                    </a:lnTo>
                    <a:lnTo>
                      <a:pt x="28" y="22"/>
                    </a:lnTo>
                    <a:lnTo>
                      <a:pt x="30" y="22"/>
                    </a:lnTo>
                    <a:lnTo>
                      <a:pt x="32" y="22"/>
                    </a:lnTo>
                    <a:lnTo>
                      <a:pt x="32" y="23"/>
                    </a:lnTo>
                    <a:lnTo>
                      <a:pt x="34" y="23"/>
                    </a:lnTo>
                    <a:lnTo>
                      <a:pt x="36" y="23"/>
                    </a:lnTo>
                    <a:lnTo>
                      <a:pt x="38" y="23"/>
                    </a:lnTo>
                    <a:lnTo>
                      <a:pt x="39" y="25"/>
                    </a:lnTo>
                    <a:lnTo>
                      <a:pt x="41" y="25"/>
                    </a:lnTo>
                    <a:lnTo>
                      <a:pt x="43" y="14"/>
                    </a:lnTo>
                    <a:lnTo>
                      <a:pt x="41" y="14"/>
                    </a:lnTo>
                    <a:lnTo>
                      <a:pt x="39" y="14"/>
                    </a:lnTo>
                    <a:lnTo>
                      <a:pt x="39" y="12"/>
                    </a:lnTo>
                    <a:lnTo>
                      <a:pt x="38" y="12"/>
                    </a:lnTo>
                    <a:lnTo>
                      <a:pt x="36" y="12"/>
                    </a:lnTo>
                    <a:lnTo>
                      <a:pt x="34" y="12"/>
                    </a:lnTo>
                    <a:lnTo>
                      <a:pt x="32" y="11"/>
                    </a:lnTo>
                    <a:lnTo>
                      <a:pt x="30" y="11"/>
                    </a:lnTo>
                    <a:lnTo>
                      <a:pt x="28" y="11"/>
                    </a:lnTo>
                    <a:lnTo>
                      <a:pt x="28" y="9"/>
                    </a:lnTo>
                    <a:lnTo>
                      <a:pt x="26" y="9"/>
                    </a:lnTo>
                    <a:lnTo>
                      <a:pt x="24" y="8"/>
                    </a:lnTo>
                    <a:lnTo>
                      <a:pt x="22" y="8"/>
                    </a:lnTo>
                    <a:lnTo>
                      <a:pt x="20" y="6"/>
                    </a:lnTo>
                    <a:lnTo>
                      <a:pt x="19" y="6"/>
                    </a:lnTo>
                    <a:lnTo>
                      <a:pt x="16" y="5"/>
                    </a:lnTo>
                    <a:lnTo>
                      <a:pt x="15" y="5"/>
                    </a:lnTo>
                    <a:lnTo>
                      <a:pt x="14" y="4"/>
                    </a:lnTo>
                    <a:lnTo>
                      <a:pt x="12" y="4"/>
                    </a:lnTo>
                    <a:lnTo>
                      <a:pt x="12" y="2"/>
                    </a:lnTo>
                    <a:lnTo>
                      <a:pt x="10" y="2"/>
                    </a:lnTo>
                    <a:lnTo>
                      <a:pt x="8" y="2"/>
                    </a:lnTo>
                    <a:lnTo>
                      <a:pt x="0" y="2"/>
                    </a:lnTo>
                    <a:lnTo>
                      <a:pt x="8" y="2"/>
                    </a:lnTo>
                    <a:lnTo>
                      <a:pt x="4" y="0"/>
                    </a:lnTo>
                    <a:lnTo>
                      <a:pt x="0" y="2"/>
                    </a:lnTo>
                    <a:lnTo>
                      <a:pt x="10"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14" name="Freeform 386"/>
              <p:cNvSpPr>
                <a:spLocks/>
              </p:cNvSpPr>
              <p:nvPr/>
            </p:nvSpPr>
            <p:spPr bwMode="auto">
              <a:xfrm>
                <a:off x="1800" y="1008"/>
                <a:ext cx="24" cy="18"/>
              </a:xfrm>
              <a:custGeom>
                <a:avLst/>
                <a:gdLst/>
                <a:ahLst/>
                <a:cxnLst>
                  <a:cxn ang="0">
                    <a:pos x="10" y="17"/>
                  </a:cxn>
                  <a:cxn ang="0">
                    <a:pos x="23" y="8"/>
                  </a:cxn>
                  <a:cxn ang="0">
                    <a:pos x="12" y="0"/>
                  </a:cxn>
                  <a:cxn ang="0">
                    <a:pos x="0" y="9"/>
                  </a:cxn>
                  <a:cxn ang="0">
                    <a:pos x="10" y="17"/>
                  </a:cxn>
                </a:cxnLst>
                <a:rect l="0" t="0" r="r" b="b"/>
                <a:pathLst>
                  <a:path w="24" h="18">
                    <a:moveTo>
                      <a:pt x="10" y="17"/>
                    </a:moveTo>
                    <a:lnTo>
                      <a:pt x="23" y="8"/>
                    </a:lnTo>
                    <a:lnTo>
                      <a:pt x="12" y="0"/>
                    </a:lnTo>
                    <a:lnTo>
                      <a:pt x="0" y="9"/>
                    </a:lnTo>
                    <a:lnTo>
                      <a:pt x="1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15" name="Freeform 387"/>
              <p:cNvSpPr>
                <a:spLocks/>
              </p:cNvSpPr>
              <p:nvPr/>
            </p:nvSpPr>
            <p:spPr bwMode="auto">
              <a:xfrm>
                <a:off x="1795" y="1017"/>
                <a:ext cx="19" cy="19"/>
              </a:xfrm>
              <a:custGeom>
                <a:avLst/>
                <a:gdLst/>
                <a:ahLst/>
                <a:cxnLst>
                  <a:cxn ang="0">
                    <a:pos x="0" y="12"/>
                  </a:cxn>
                  <a:cxn ang="0">
                    <a:pos x="1" y="12"/>
                  </a:cxn>
                  <a:cxn ang="0">
                    <a:pos x="1" y="16"/>
                  </a:cxn>
                  <a:cxn ang="0">
                    <a:pos x="2" y="16"/>
                  </a:cxn>
                  <a:cxn ang="0">
                    <a:pos x="5" y="18"/>
                  </a:cxn>
                  <a:cxn ang="0">
                    <a:pos x="6" y="18"/>
                  </a:cxn>
                  <a:cxn ang="0">
                    <a:pos x="8" y="18"/>
                  </a:cxn>
                  <a:cxn ang="0">
                    <a:pos x="10" y="18"/>
                  </a:cxn>
                  <a:cxn ang="0">
                    <a:pos x="11" y="18"/>
                  </a:cxn>
                  <a:cxn ang="0">
                    <a:pos x="13" y="18"/>
                  </a:cxn>
                  <a:cxn ang="0">
                    <a:pos x="13" y="16"/>
                  </a:cxn>
                  <a:cxn ang="0">
                    <a:pos x="16" y="16"/>
                  </a:cxn>
                  <a:cxn ang="0">
                    <a:pos x="18" y="12"/>
                  </a:cxn>
                  <a:cxn ang="0">
                    <a:pos x="6" y="0"/>
                  </a:cxn>
                  <a:cxn ang="0">
                    <a:pos x="8" y="0"/>
                  </a:cxn>
                  <a:cxn ang="0">
                    <a:pos x="10" y="0"/>
                  </a:cxn>
                  <a:cxn ang="0">
                    <a:pos x="0" y="12"/>
                  </a:cxn>
                </a:cxnLst>
                <a:rect l="0" t="0" r="r" b="b"/>
                <a:pathLst>
                  <a:path w="19" h="19">
                    <a:moveTo>
                      <a:pt x="0" y="12"/>
                    </a:moveTo>
                    <a:lnTo>
                      <a:pt x="1" y="12"/>
                    </a:lnTo>
                    <a:lnTo>
                      <a:pt x="1" y="16"/>
                    </a:lnTo>
                    <a:lnTo>
                      <a:pt x="2" y="16"/>
                    </a:lnTo>
                    <a:lnTo>
                      <a:pt x="5" y="18"/>
                    </a:lnTo>
                    <a:lnTo>
                      <a:pt x="6" y="18"/>
                    </a:lnTo>
                    <a:lnTo>
                      <a:pt x="8" y="18"/>
                    </a:lnTo>
                    <a:lnTo>
                      <a:pt x="10" y="18"/>
                    </a:lnTo>
                    <a:lnTo>
                      <a:pt x="11" y="18"/>
                    </a:lnTo>
                    <a:lnTo>
                      <a:pt x="13" y="18"/>
                    </a:lnTo>
                    <a:lnTo>
                      <a:pt x="13" y="16"/>
                    </a:lnTo>
                    <a:lnTo>
                      <a:pt x="16" y="16"/>
                    </a:lnTo>
                    <a:lnTo>
                      <a:pt x="18" y="12"/>
                    </a:lnTo>
                    <a:lnTo>
                      <a:pt x="6" y="0"/>
                    </a:lnTo>
                    <a:lnTo>
                      <a:pt x="8" y="0"/>
                    </a:lnTo>
                    <a:lnTo>
                      <a:pt x="10"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16" name="Freeform 388"/>
              <p:cNvSpPr>
                <a:spLocks/>
              </p:cNvSpPr>
              <p:nvPr/>
            </p:nvSpPr>
            <p:spPr bwMode="auto">
              <a:xfrm>
                <a:off x="1770" y="999"/>
                <a:ext cx="35" cy="27"/>
              </a:xfrm>
              <a:custGeom>
                <a:avLst/>
                <a:gdLst/>
                <a:ahLst/>
                <a:cxnLst>
                  <a:cxn ang="0">
                    <a:pos x="0" y="7"/>
                  </a:cxn>
                  <a:cxn ang="0">
                    <a:pos x="24" y="26"/>
                  </a:cxn>
                  <a:cxn ang="0">
                    <a:pos x="34" y="18"/>
                  </a:cxn>
                  <a:cxn ang="0">
                    <a:pos x="10" y="0"/>
                  </a:cxn>
                  <a:cxn ang="0">
                    <a:pos x="0" y="7"/>
                  </a:cxn>
                </a:cxnLst>
                <a:rect l="0" t="0" r="r" b="b"/>
                <a:pathLst>
                  <a:path w="35" h="27">
                    <a:moveTo>
                      <a:pt x="0" y="7"/>
                    </a:moveTo>
                    <a:lnTo>
                      <a:pt x="24" y="26"/>
                    </a:lnTo>
                    <a:lnTo>
                      <a:pt x="34" y="18"/>
                    </a:lnTo>
                    <a:lnTo>
                      <a:pt x="10" y="0"/>
                    </a:lnTo>
                    <a:lnTo>
                      <a:pt x="0"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17" name="Freeform 389"/>
              <p:cNvSpPr>
                <a:spLocks/>
              </p:cNvSpPr>
              <p:nvPr/>
            </p:nvSpPr>
            <p:spPr bwMode="auto">
              <a:xfrm>
                <a:off x="1767" y="994"/>
                <a:ext cx="21" cy="18"/>
              </a:xfrm>
              <a:custGeom>
                <a:avLst/>
                <a:gdLst/>
                <a:ahLst/>
                <a:cxnLst>
                  <a:cxn ang="0">
                    <a:pos x="5" y="0"/>
                  </a:cxn>
                  <a:cxn ang="0">
                    <a:pos x="5" y="1"/>
                  </a:cxn>
                  <a:cxn ang="0">
                    <a:pos x="2" y="3"/>
                  </a:cxn>
                  <a:cxn ang="0">
                    <a:pos x="2" y="5"/>
                  </a:cxn>
                  <a:cxn ang="0">
                    <a:pos x="2" y="6"/>
                  </a:cxn>
                  <a:cxn ang="0">
                    <a:pos x="0" y="6"/>
                  </a:cxn>
                  <a:cxn ang="0">
                    <a:pos x="0" y="8"/>
                  </a:cxn>
                  <a:cxn ang="0">
                    <a:pos x="0" y="10"/>
                  </a:cxn>
                  <a:cxn ang="0">
                    <a:pos x="0" y="11"/>
                  </a:cxn>
                  <a:cxn ang="0">
                    <a:pos x="2" y="11"/>
                  </a:cxn>
                  <a:cxn ang="0">
                    <a:pos x="2" y="13"/>
                  </a:cxn>
                  <a:cxn ang="0">
                    <a:pos x="2" y="15"/>
                  </a:cxn>
                  <a:cxn ang="0">
                    <a:pos x="5" y="15"/>
                  </a:cxn>
                  <a:cxn ang="0">
                    <a:pos x="5" y="17"/>
                  </a:cxn>
                  <a:cxn ang="0">
                    <a:pos x="20" y="8"/>
                  </a:cxn>
                  <a:cxn ang="0">
                    <a:pos x="20" y="10"/>
                  </a:cxn>
                  <a:cxn ang="0">
                    <a:pos x="5" y="0"/>
                  </a:cxn>
                </a:cxnLst>
                <a:rect l="0" t="0" r="r" b="b"/>
                <a:pathLst>
                  <a:path w="21" h="18">
                    <a:moveTo>
                      <a:pt x="5" y="0"/>
                    </a:moveTo>
                    <a:lnTo>
                      <a:pt x="5" y="1"/>
                    </a:lnTo>
                    <a:lnTo>
                      <a:pt x="2" y="3"/>
                    </a:lnTo>
                    <a:lnTo>
                      <a:pt x="2" y="5"/>
                    </a:lnTo>
                    <a:lnTo>
                      <a:pt x="2" y="6"/>
                    </a:lnTo>
                    <a:lnTo>
                      <a:pt x="0" y="6"/>
                    </a:lnTo>
                    <a:lnTo>
                      <a:pt x="0" y="8"/>
                    </a:lnTo>
                    <a:lnTo>
                      <a:pt x="0" y="10"/>
                    </a:lnTo>
                    <a:lnTo>
                      <a:pt x="0" y="11"/>
                    </a:lnTo>
                    <a:lnTo>
                      <a:pt x="2" y="11"/>
                    </a:lnTo>
                    <a:lnTo>
                      <a:pt x="2" y="13"/>
                    </a:lnTo>
                    <a:lnTo>
                      <a:pt x="2" y="15"/>
                    </a:lnTo>
                    <a:lnTo>
                      <a:pt x="5" y="15"/>
                    </a:lnTo>
                    <a:lnTo>
                      <a:pt x="5" y="17"/>
                    </a:lnTo>
                    <a:lnTo>
                      <a:pt x="20" y="8"/>
                    </a:lnTo>
                    <a:lnTo>
                      <a:pt x="20" y="10"/>
                    </a:lnTo>
                    <a:lnTo>
                      <a:pt x="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18" name="Freeform 390"/>
              <p:cNvSpPr>
                <a:spLocks/>
              </p:cNvSpPr>
              <p:nvPr/>
            </p:nvSpPr>
            <p:spPr bwMode="auto">
              <a:xfrm>
                <a:off x="1770" y="984"/>
                <a:ext cx="28" cy="19"/>
              </a:xfrm>
              <a:custGeom>
                <a:avLst/>
                <a:gdLst/>
                <a:ahLst/>
                <a:cxnLst>
                  <a:cxn ang="0">
                    <a:pos x="12" y="7"/>
                  </a:cxn>
                  <a:cxn ang="0">
                    <a:pos x="13" y="0"/>
                  </a:cxn>
                  <a:cxn ang="0">
                    <a:pos x="0" y="9"/>
                  </a:cxn>
                  <a:cxn ang="0">
                    <a:pos x="10" y="18"/>
                  </a:cxn>
                  <a:cxn ang="0">
                    <a:pos x="22" y="8"/>
                  </a:cxn>
                  <a:cxn ang="0">
                    <a:pos x="24" y="1"/>
                  </a:cxn>
                  <a:cxn ang="0">
                    <a:pos x="22" y="8"/>
                  </a:cxn>
                  <a:cxn ang="0">
                    <a:pos x="27" y="5"/>
                  </a:cxn>
                  <a:cxn ang="0">
                    <a:pos x="24" y="1"/>
                  </a:cxn>
                  <a:cxn ang="0">
                    <a:pos x="12" y="7"/>
                  </a:cxn>
                </a:cxnLst>
                <a:rect l="0" t="0" r="r" b="b"/>
                <a:pathLst>
                  <a:path w="28" h="19">
                    <a:moveTo>
                      <a:pt x="12" y="7"/>
                    </a:moveTo>
                    <a:lnTo>
                      <a:pt x="13" y="0"/>
                    </a:lnTo>
                    <a:lnTo>
                      <a:pt x="0" y="9"/>
                    </a:lnTo>
                    <a:lnTo>
                      <a:pt x="10" y="18"/>
                    </a:lnTo>
                    <a:lnTo>
                      <a:pt x="22" y="8"/>
                    </a:lnTo>
                    <a:lnTo>
                      <a:pt x="24" y="1"/>
                    </a:lnTo>
                    <a:lnTo>
                      <a:pt x="22" y="8"/>
                    </a:lnTo>
                    <a:lnTo>
                      <a:pt x="27" y="5"/>
                    </a:lnTo>
                    <a:lnTo>
                      <a:pt x="24" y="1"/>
                    </a:lnTo>
                    <a:lnTo>
                      <a:pt x="12"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19" name="Freeform 391"/>
              <p:cNvSpPr>
                <a:spLocks/>
              </p:cNvSpPr>
              <p:nvPr/>
            </p:nvSpPr>
            <p:spPr bwMode="auto">
              <a:xfrm>
                <a:off x="1767" y="955"/>
                <a:ext cx="29" cy="36"/>
              </a:xfrm>
              <a:custGeom>
                <a:avLst/>
                <a:gdLst/>
                <a:ahLst/>
                <a:cxnLst>
                  <a:cxn ang="0">
                    <a:pos x="4" y="10"/>
                  </a:cxn>
                  <a:cxn ang="0">
                    <a:pos x="0" y="6"/>
                  </a:cxn>
                  <a:cxn ang="0">
                    <a:pos x="0" y="7"/>
                  </a:cxn>
                  <a:cxn ang="0">
                    <a:pos x="0" y="9"/>
                  </a:cxn>
                  <a:cxn ang="0">
                    <a:pos x="0" y="10"/>
                  </a:cxn>
                  <a:cxn ang="0">
                    <a:pos x="1" y="10"/>
                  </a:cxn>
                  <a:cxn ang="0">
                    <a:pos x="1" y="11"/>
                  </a:cxn>
                  <a:cxn ang="0">
                    <a:pos x="1" y="12"/>
                  </a:cxn>
                  <a:cxn ang="0">
                    <a:pos x="1" y="14"/>
                  </a:cxn>
                  <a:cxn ang="0">
                    <a:pos x="3" y="15"/>
                  </a:cxn>
                  <a:cxn ang="0">
                    <a:pos x="3" y="16"/>
                  </a:cxn>
                  <a:cxn ang="0">
                    <a:pos x="3" y="18"/>
                  </a:cxn>
                  <a:cxn ang="0">
                    <a:pos x="4" y="19"/>
                  </a:cxn>
                  <a:cxn ang="0">
                    <a:pos x="4" y="20"/>
                  </a:cxn>
                  <a:cxn ang="0">
                    <a:pos x="6" y="22"/>
                  </a:cxn>
                  <a:cxn ang="0">
                    <a:pos x="6" y="23"/>
                  </a:cxn>
                  <a:cxn ang="0">
                    <a:pos x="6" y="24"/>
                  </a:cxn>
                  <a:cxn ang="0">
                    <a:pos x="8" y="24"/>
                  </a:cxn>
                  <a:cxn ang="0">
                    <a:pos x="8" y="25"/>
                  </a:cxn>
                  <a:cxn ang="0">
                    <a:pos x="8" y="27"/>
                  </a:cxn>
                  <a:cxn ang="0">
                    <a:pos x="10" y="27"/>
                  </a:cxn>
                  <a:cxn ang="0">
                    <a:pos x="10" y="28"/>
                  </a:cxn>
                  <a:cxn ang="0">
                    <a:pos x="10" y="29"/>
                  </a:cxn>
                  <a:cxn ang="0">
                    <a:pos x="12" y="29"/>
                  </a:cxn>
                  <a:cxn ang="0">
                    <a:pos x="12" y="31"/>
                  </a:cxn>
                  <a:cxn ang="0">
                    <a:pos x="12" y="32"/>
                  </a:cxn>
                  <a:cxn ang="0">
                    <a:pos x="13" y="32"/>
                  </a:cxn>
                  <a:cxn ang="0">
                    <a:pos x="13" y="34"/>
                  </a:cxn>
                  <a:cxn ang="0">
                    <a:pos x="16" y="35"/>
                  </a:cxn>
                  <a:cxn ang="0">
                    <a:pos x="28" y="29"/>
                  </a:cxn>
                  <a:cxn ang="0">
                    <a:pos x="26" y="28"/>
                  </a:cxn>
                  <a:cxn ang="0">
                    <a:pos x="26" y="27"/>
                  </a:cxn>
                  <a:cxn ang="0">
                    <a:pos x="24" y="27"/>
                  </a:cxn>
                  <a:cxn ang="0">
                    <a:pos x="24" y="25"/>
                  </a:cxn>
                  <a:cxn ang="0">
                    <a:pos x="24" y="24"/>
                  </a:cxn>
                  <a:cxn ang="0">
                    <a:pos x="22" y="24"/>
                  </a:cxn>
                  <a:cxn ang="0">
                    <a:pos x="22" y="23"/>
                  </a:cxn>
                  <a:cxn ang="0">
                    <a:pos x="20" y="22"/>
                  </a:cxn>
                  <a:cxn ang="0">
                    <a:pos x="20" y="20"/>
                  </a:cxn>
                  <a:cxn ang="0">
                    <a:pos x="18" y="19"/>
                  </a:cxn>
                  <a:cxn ang="0">
                    <a:pos x="18" y="18"/>
                  </a:cxn>
                  <a:cxn ang="0">
                    <a:pos x="18" y="16"/>
                  </a:cxn>
                  <a:cxn ang="0">
                    <a:pos x="17" y="16"/>
                  </a:cxn>
                  <a:cxn ang="0">
                    <a:pos x="17" y="15"/>
                  </a:cxn>
                  <a:cxn ang="0">
                    <a:pos x="17" y="14"/>
                  </a:cxn>
                  <a:cxn ang="0">
                    <a:pos x="16" y="12"/>
                  </a:cxn>
                  <a:cxn ang="0">
                    <a:pos x="16" y="11"/>
                  </a:cxn>
                  <a:cxn ang="0">
                    <a:pos x="16" y="10"/>
                  </a:cxn>
                  <a:cxn ang="0">
                    <a:pos x="13" y="9"/>
                  </a:cxn>
                  <a:cxn ang="0">
                    <a:pos x="13" y="7"/>
                  </a:cxn>
                  <a:cxn ang="0">
                    <a:pos x="13" y="6"/>
                  </a:cxn>
                  <a:cxn ang="0">
                    <a:pos x="13" y="5"/>
                  </a:cxn>
                  <a:cxn ang="0">
                    <a:pos x="12" y="3"/>
                  </a:cxn>
                  <a:cxn ang="0">
                    <a:pos x="4" y="0"/>
                  </a:cxn>
                  <a:cxn ang="0">
                    <a:pos x="12" y="3"/>
                  </a:cxn>
                  <a:cxn ang="0">
                    <a:pos x="12" y="0"/>
                  </a:cxn>
                  <a:cxn ang="0">
                    <a:pos x="4" y="0"/>
                  </a:cxn>
                  <a:cxn ang="0">
                    <a:pos x="4" y="10"/>
                  </a:cxn>
                </a:cxnLst>
                <a:rect l="0" t="0" r="r" b="b"/>
                <a:pathLst>
                  <a:path w="29" h="36">
                    <a:moveTo>
                      <a:pt x="4" y="10"/>
                    </a:moveTo>
                    <a:lnTo>
                      <a:pt x="0" y="6"/>
                    </a:lnTo>
                    <a:lnTo>
                      <a:pt x="0" y="7"/>
                    </a:lnTo>
                    <a:lnTo>
                      <a:pt x="0" y="9"/>
                    </a:lnTo>
                    <a:lnTo>
                      <a:pt x="0" y="10"/>
                    </a:lnTo>
                    <a:lnTo>
                      <a:pt x="1" y="10"/>
                    </a:lnTo>
                    <a:lnTo>
                      <a:pt x="1" y="11"/>
                    </a:lnTo>
                    <a:lnTo>
                      <a:pt x="1" y="12"/>
                    </a:lnTo>
                    <a:lnTo>
                      <a:pt x="1" y="14"/>
                    </a:lnTo>
                    <a:lnTo>
                      <a:pt x="3" y="15"/>
                    </a:lnTo>
                    <a:lnTo>
                      <a:pt x="3" y="16"/>
                    </a:lnTo>
                    <a:lnTo>
                      <a:pt x="3" y="18"/>
                    </a:lnTo>
                    <a:lnTo>
                      <a:pt x="4" y="19"/>
                    </a:lnTo>
                    <a:lnTo>
                      <a:pt x="4" y="20"/>
                    </a:lnTo>
                    <a:lnTo>
                      <a:pt x="6" y="22"/>
                    </a:lnTo>
                    <a:lnTo>
                      <a:pt x="6" y="23"/>
                    </a:lnTo>
                    <a:lnTo>
                      <a:pt x="6" y="24"/>
                    </a:lnTo>
                    <a:lnTo>
                      <a:pt x="8" y="24"/>
                    </a:lnTo>
                    <a:lnTo>
                      <a:pt x="8" y="25"/>
                    </a:lnTo>
                    <a:lnTo>
                      <a:pt x="8" y="27"/>
                    </a:lnTo>
                    <a:lnTo>
                      <a:pt x="10" y="27"/>
                    </a:lnTo>
                    <a:lnTo>
                      <a:pt x="10" y="28"/>
                    </a:lnTo>
                    <a:lnTo>
                      <a:pt x="10" y="29"/>
                    </a:lnTo>
                    <a:lnTo>
                      <a:pt x="12" y="29"/>
                    </a:lnTo>
                    <a:lnTo>
                      <a:pt x="12" y="31"/>
                    </a:lnTo>
                    <a:lnTo>
                      <a:pt x="12" y="32"/>
                    </a:lnTo>
                    <a:lnTo>
                      <a:pt x="13" y="32"/>
                    </a:lnTo>
                    <a:lnTo>
                      <a:pt x="13" y="34"/>
                    </a:lnTo>
                    <a:lnTo>
                      <a:pt x="16" y="35"/>
                    </a:lnTo>
                    <a:lnTo>
                      <a:pt x="28" y="29"/>
                    </a:lnTo>
                    <a:lnTo>
                      <a:pt x="26" y="28"/>
                    </a:lnTo>
                    <a:lnTo>
                      <a:pt x="26" y="27"/>
                    </a:lnTo>
                    <a:lnTo>
                      <a:pt x="24" y="27"/>
                    </a:lnTo>
                    <a:lnTo>
                      <a:pt x="24" y="25"/>
                    </a:lnTo>
                    <a:lnTo>
                      <a:pt x="24" y="24"/>
                    </a:lnTo>
                    <a:lnTo>
                      <a:pt x="22" y="24"/>
                    </a:lnTo>
                    <a:lnTo>
                      <a:pt x="22" y="23"/>
                    </a:lnTo>
                    <a:lnTo>
                      <a:pt x="20" y="22"/>
                    </a:lnTo>
                    <a:lnTo>
                      <a:pt x="20" y="20"/>
                    </a:lnTo>
                    <a:lnTo>
                      <a:pt x="18" y="19"/>
                    </a:lnTo>
                    <a:lnTo>
                      <a:pt x="18" y="18"/>
                    </a:lnTo>
                    <a:lnTo>
                      <a:pt x="18" y="16"/>
                    </a:lnTo>
                    <a:lnTo>
                      <a:pt x="17" y="16"/>
                    </a:lnTo>
                    <a:lnTo>
                      <a:pt x="17" y="15"/>
                    </a:lnTo>
                    <a:lnTo>
                      <a:pt x="17" y="14"/>
                    </a:lnTo>
                    <a:lnTo>
                      <a:pt x="16" y="12"/>
                    </a:lnTo>
                    <a:lnTo>
                      <a:pt x="16" y="11"/>
                    </a:lnTo>
                    <a:lnTo>
                      <a:pt x="16" y="10"/>
                    </a:lnTo>
                    <a:lnTo>
                      <a:pt x="13" y="9"/>
                    </a:lnTo>
                    <a:lnTo>
                      <a:pt x="13" y="7"/>
                    </a:lnTo>
                    <a:lnTo>
                      <a:pt x="13" y="6"/>
                    </a:lnTo>
                    <a:lnTo>
                      <a:pt x="13" y="5"/>
                    </a:lnTo>
                    <a:lnTo>
                      <a:pt x="12" y="3"/>
                    </a:lnTo>
                    <a:lnTo>
                      <a:pt x="4" y="0"/>
                    </a:lnTo>
                    <a:lnTo>
                      <a:pt x="12" y="3"/>
                    </a:lnTo>
                    <a:lnTo>
                      <a:pt x="12" y="0"/>
                    </a:lnTo>
                    <a:lnTo>
                      <a:pt x="4" y="0"/>
                    </a:lnTo>
                    <a:lnTo>
                      <a:pt x="4"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20" name="Freeform 392"/>
              <p:cNvSpPr>
                <a:spLocks/>
              </p:cNvSpPr>
              <p:nvPr/>
            </p:nvSpPr>
            <p:spPr bwMode="auto">
              <a:xfrm>
                <a:off x="1754" y="955"/>
                <a:ext cx="20" cy="19"/>
              </a:xfrm>
              <a:custGeom>
                <a:avLst/>
                <a:gdLst/>
                <a:ahLst/>
                <a:cxnLst>
                  <a:cxn ang="0">
                    <a:pos x="0" y="18"/>
                  </a:cxn>
                  <a:cxn ang="0">
                    <a:pos x="19" y="18"/>
                  </a:cxn>
                  <a:cxn ang="0">
                    <a:pos x="19" y="0"/>
                  </a:cxn>
                  <a:cxn ang="0">
                    <a:pos x="0" y="0"/>
                  </a:cxn>
                  <a:cxn ang="0">
                    <a:pos x="1" y="0"/>
                  </a:cxn>
                  <a:cxn ang="0">
                    <a:pos x="0" y="18"/>
                  </a:cxn>
                </a:cxnLst>
                <a:rect l="0" t="0" r="r" b="b"/>
                <a:pathLst>
                  <a:path w="20" h="19">
                    <a:moveTo>
                      <a:pt x="0" y="18"/>
                    </a:moveTo>
                    <a:lnTo>
                      <a:pt x="19" y="18"/>
                    </a:lnTo>
                    <a:lnTo>
                      <a:pt x="19" y="0"/>
                    </a:lnTo>
                    <a:lnTo>
                      <a:pt x="0" y="0"/>
                    </a:lnTo>
                    <a:lnTo>
                      <a:pt x="1"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21" name="Freeform 393"/>
              <p:cNvSpPr>
                <a:spLocks/>
              </p:cNvSpPr>
              <p:nvPr/>
            </p:nvSpPr>
            <p:spPr bwMode="auto">
              <a:xfrm>
                <a:off x="1744" y="955"/>
                <a:ext cx="19" cy="19"/>
              </a:xfrm>
              <a:custGeom>
                <a:avLst/>
                <a:gdLst/>
                <a:ahLst/>
                <a:cxnLst>
                  <a:cxn ang="0">
                    <a:pos x="0" y="2"/>
                  </a:cxn>
                  <a:cxn ang="0">
                    <a:pos x="0" y="3"/>
                  </a:cxn>
                  <a:cxn ang="0">
                    <a:pos x="1" y="3"/>
                  </a:cxn>
                  <a:cxn ang="0">
                    <a:pos x="1" y="6"/>
                  </a:cxn>
                  <a:cxn ang="0">
                    <a:pos x="1" y="8"/>
                  </a:cxn>
                  <a:cxn ang="0">
                    <a:pos x="4" y="11"/>
                  </a:cxn>
                  <a:cxn ang="0">
                    <a:pos x="4" y="13"/>
                  </a:cxn>
                  <a:cxn ang="0">
                    <a:pos x="6" y="13"/>
                  </a:cxn>
                  <a:cxn ang="0">
                    <a:pos x="8" y="15"/>
                  </a:cxn>
                  <a:cxn ang="0">
                    <a:pos x="11" y="15"/>
                  </a:cxn>
                  <a:cxn ang="0">
                    <a:pos x="12" y="15"/>
                  </a:cxn>
                  <a:cxn ang="0">
                    <a:pos x="12" y="18"/>
                  </a:cxn>
                  <a:cxn ang="0">
                    <a:pos x="16" y="18"/>
                  </a:cxn>
                  <a:cxn ang="0">
                    <a:pos x="18" y="0"/>
                  </a:cxn>
                  <a:cxn ang="0">
                    <a:pos x="18" y="2"/>
                  </a:cxn>
                  <a:cxn ang="0">
                    <a:pos x="0" y="2"/>
                  </a:cxn>
                </a:cxnLst>
                <a:rect l="0" t="0" r="r" b="b"/>
                <a:pathLst>
                  <a:path w="19" h="19">
                    <a:moveTo>
                      <a:pt x="0" y="2"/>
                    </a:moveTo>
                    <a:lnTo>
                      <a:pt x="0" y="3"/>
                    </a:lnTo>
                    <a:lnTo>
                      <a:pt x="1" y="3"/>
                    </a:lnTo>
                    <a:lnTo>
                      <a:pt x="1" y="6"/>
                    </a:lnTo>
                    <a:lnTo>
                      <a:pt x="1" y="8"/>
                    </a:lnTo>
                    <a:lnTo>
                      <a:pt x="4" y="11"/>
                    </a:lnTo>
                    <a:lnTo>
                      <a:pt x="4" y="13"/>
                    </a:lnTo>
                    <a:lnTo>
                      <a:pt x="6" y="13"/>
                    </a:lnTo>
                    <a:lnTo>
                      <a:pt x="8" y="15"/>
                    </a:lnTo>
                    <a:lnTo>
                      <a:pt x="11" y="15"/>
                    </a:lnTo>
                    <a:lnTo>
                      <a:pt x="12" y="15"/>
                    </a:lnTo>
                    <a:lnTo>
                      <a:pt x="12" y="18"/>
                    </a:lnTo>
                    <a:lnTo>
                      <a:pt x="16" y="18"/>
                    </a:lnTo>
                    <a:lnTo>
                      <a:pt x="18" y="0"/>
                    </a:lnTo>
                    <a:lnTo>
                      <a:pt x="18"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22" name="Freeform 394"/>
              <p:cNvSpPr>
                <a:spLocks/>
              </p:cNvSpPr>
              <p:nvPr/>
            </p:nvSpPr>
            <p:spPr bwMode="auto">
              <a:xfrm>
                <a:off x="1744" y="931"/>
                <a:ext cx="19" cy="26"/>
              </a:xfrm>
              <a:custGeom>
                <a:avLst/>
                <a:gdLst/>
                <a:ahLst/>
                <a:cxnLst>
                  <a:cxn ang="0">
                    <a:pos x="0" y="0"/>
                  </a:cxn>
                  <a:cxn ang="0">
                    <a:pos x="0" y="25"/>
                  </a:cxn>
                  <a:cxn ang="0">
                    <a:pos x="18" y="25"/>
                  </a:cxn>
                  <a:cxn ang="0">
                    <a:pos x="18" y="0"/>
                  </a:cxn>
                  <a:cxn ang="0">
                    <a:pos x="0" y="0"/>
                  </a:cxn>
                </a:cxnLst>
                <a:rect l="0" t="0" r="r" b="b"/>
                <a:pathLst>
                  <a:path w="19" h="26">
                    <a:moveTo>
                      <a:pt x="0" y="0"/>
                    </a:moveTo>
                    <a:lnTo>
                      <a:pt x="0" y="25"/>
                    </a:lnTo>
                    <a:lnTo>
                      <a:pt x="18" y="25"/>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23" name="Freeform 395"/>
              <p:cNvSpPr>
                <a:spLocks/>
              </p:cNvSpPr>
              <p:nvPr/>
            </p:nvSpPr>
            <p:spPr bwMode="auto">
              <a:xfrm>
                <a:off x="1744" y="920"/>
                <a:ext cx="19" cy="19"/>
              </a:xfrm>
              <a:custGeom>
                <a:avLst/>
                <a:gdLst/>
                <a:ahLst/>
                <a:cxnLst>
                  <a:cxn ang="0">
                    <a:pos x="16" y="0"/>
                  </a:cxn>
                  <a:cxn ang="0">
                    <a:pos x="12" y="0"/>
                  </a:cxn>
                  <a:cxn ang="0">
                    <a:pos x="12" y="2"/>
                  </a:cxn>
                  <a:cxn ang="0">
                    <a:pos x="11" y="2"/>
                  </a:cxn>
                  <a:cxn ang="0">
                    <a:pos x="8" y="2"/>
                  </a:cxn>
                  <a:cxn ang="0">
                    <a:pos x="8" y="4"/>
                  </a:cxn>
                  <a:cxn ang="0">
                    <a:pos x="6" y="4"/>
                  </a:cxn>
                  <a:cxn ang="0">
                    <a:pos x="4" y="6"/>
                  </a:cxn>
                  <a:cxn ang="0">
                    <a:pos x="4" y="9"/>
                  </a:cxn>
                  <a:cxn ang="0">
                    <a:pos x="1" y="9"/>
                  </a:cxn>
                  <a:cxn ang="0">
                    <a:pos x="1" y="10"/>
                  </a:cxn>
                  <a:cxn ang="0">
                    <a:pos x="1" y="13"/>
                  </a:cxn>
                  <a:cxn ang="0">
                    <a:pos x="0" y="13"/>
                  </a:cxn>
                  <a:cxn ang="0">
                    <a:pos x="0" y="15"/>
                  </a:cxn>
                  <a:cxn ang="0">
                    <a:pos x="18" y="15"/>
                  </a:cxn>
                  <a:cxn ang="0">
                    <a:pos x="18" y="18"/>
                  </a:cxn>
                  <a:cxn ang="0">
                    <a:pos x="16" y="18"/>
                  </a:cxn>
                  <a:cxn ang="0">
                    <a:pos x="16" y="0"/>
                  </a:cxn>
                </a:cxnLst>
                <a:rect l="0" t="0" r="r" b="b"/>
                <a:pathLst>
                  <a:path w="19" h="19">
                    <a:moveTo>
                      <a:pt x="16" y="0"/>
                    </a:moveTo>
                    <a:lnTo>
                      <a:pt x="12" y="0"/>
                    </a:lnTo>
                    <a:lnTo>
                      <a:pt x="12" y="2"/>
                    </a:lnTo>
                    <a:lnTo>
                      <a:pt x="11" y="2"/>
                    </a:lnTo>
                    <a:lnTo>
                      <a:pt x="8" y="2"/>
                    </a:lnTo>
                    <a:lnTo>
                      <a:pt x="8" y="4"/>
                    </a:lnTo>
                    <a:lnTo>
                      <a:pt x="6" y="4"/>
                    </a:lnTo>
                    <a:lnTo>
                      <a:pt x="4" y="6"/>
                    </a:lnTo>
                    <a:lnTo>
                      <a:pt x="4" y="9"/>
                    </a:lnTo>
                    <a:lnTo>
                      <a:pt x="1" y="9"/>
                    </a:lnTo>
                    <a:lnTo>
                      <a:pt x="1" y="10"/>
                    </a:lnTo>
                    <a:lnTo>
                      <a:pt x="1" y="13"/>
                    </a:lnTo>
                    <a:lnTo>
                      <a:pt x="0" y="13"/>
                    </a:lnTo>
                    <a:lnTo>
                      <a:pt x="0" y="15"/>
                    </a:lnTo>
                    <a:lnTo>
                      <a:pt x="18" y="15"/>
                    </a:lnTo>
                    <a:lnTo>
                      <a:pt x="18" y="18"/>
                    </a:lnTo>
                    <a:lnTo>
                      <a:pt x="16" y="18"/>
                    </a:lnTo>
                    <a:lnTo>
                      <a:pt x="1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24" name="Freeform 396"/>
              <p:cNvSpPr>
                <a:spLocks/>
              </p:cNvSpPr>
              <p:nvPr/>
            </p:nvSpPr>
            <p:spPr bwMode="auto">
              <a:xfrm>
                <a:off x="1754" y="920"/>
                <a:ext cx="26" cy="19"/>
              </a:xfrm>
              <a:custGeom>
                <a:avLst/>
                <a:gdLst/>
                <a:ahLst/>
                <a:cxnLst>
                  <a:cxn ang="0">
                    <a:pos x="12" y="9"/>
                  </a:cxn>
                  <a:cxn ang="0">
                    <a:pos x="19" y="2"/>
                  </a:cxn>
                  <a:cxn ang="0">
                    <a:pos x="0" y="0"/>
                  </a:cxn>
                  <a:cxn ang="0">
                    <a:pos x="0" y="18"/>
                  </a:cxn>
                  <a:cxn ang="0">
                    <a:pos x="17" y="18"/>
                  </a:cxn>
                  <a:cxn ang="0">
                    <a:pos x="25" y="10"/>
                  </a:cxn>
                  <a:cxn ang="0">
                    <a:pos x="17" y="18"/>
                  </a:cxn>
                  <a:cxn ang="0">
                    <a:pos x="25" y="18"/>
                  </a:cxn>
                  <a:cxn ang="0">
                    <a:pos x="25" y="10"/>
                  </a:cxn>
                  <a:cxn ang="0">
                    <a:pos x="12" y="9"/>
                  </a:cxn>
                </a:cxnLst>
                <a:rect l="0" t="0" r="r" b="b"/>
                <a:pathLst>
                  <a:path w="26" h="19">
                    <a:moveTo>
                      <a:pt x="12" y="9"/>
                    </a:moveTo>
                    <a:lnTo>
                      <a:pt x="19" y="2"/>
                    </a:lnTo>
                    <a:lnTo>
                      <a:pt x="0" y="0"/>
                    </a:lnTo>
                    <a:lnTo>
                      <a:pt x="0" y="18"/>
                    </a:lnTo>
                    <a:lnTo>
                      <a:pt x="17" y="18"/>
                    </a:lnTo>
                    <a:lnTo>
                      <a:pt x="25" y="10"/>
                    </a:lnTo>
                    <a:lnTo>
                      <a:pt x="17" y="18"/>
                    </a:lnTo>
                    <a:lnTo>
                      <a:pt x="25" y="18"/>
                    </a:lnTo>
                    <a:lnTo>
                      <a:pt x="25" y="10"/>
                    </a:lnTo>
                    <a:lnTo>
                      <a:pt x="12"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25" name="Freeform 397"/>
              <p:cNvSpPr>
                <a:spLocks/>
              </p:cNvSpPr>
              <p:nvPr/>
            </p:nvSpPr>
            <p:spPr bwMode="auto">
              <a:xfrm>
                <a:off x="1767" y="894"/>
                <a:ext cx="30" cy="33"/>
              </a:xfrm>
              <a:custGeom>
                <a:avLst/>
                <a:gdLst/>
                <a:ahLst/>
                <a:cxnLst>
                  <a:cxn ang="0">
                    <a:pos x="16" y="7"/>
                  </a:cxn>
                  <a:cxn ang="0">
                    <a:pos x="15" y="1"/>
                  </a:cxn>
                  <a:cxn ang="0">
                    <a:pos x="15" y="2"/>
                  </a:cxn>
                  <a:cxn ang="0">
                    <a:pos x="13" y="2"/>
                  </a:cxn>
                  <a:cxn ang="0">
                    <a:pos x="13" y="3"/>
                  </a:cxn>
                  <a:cxn ang="0">
                    <a:pos x="12" y="4"/>
                  </a:cxn>
                  <a:cxn ang="0">
                    <a:pos x="12" y="6"/>
                  </a:cxn>
                  <a:cxn ang="0">
                    <a:pos x="10" y="7"/>
                  </a:cxn>
                  <a:cxn ang="0">
                    <a:pos x="10" y="9"/>
                  </a:cxn>
                  <a:cxn ang="0">
                    <a:pos x="8" y="10"/>
                  </a:cxn>
                  <a:cxn ang="0">
                    <a:pos x="8" y="12"/>
                  </a:cxn>
                  <a:cxn ang="0">
                    <a:pos x="6" y="12"/>
                  </a:cxn>
                  <a:cxn ang="0">
                    <a:pos x="6" y="14"/>
                  </a:cxn>
                  <a:cxn ang="0">
                    <a:pos x="4" y="15"/>
                  </a:cxn>
                  <a:cxn ang="0">
                    <a:pos x="4" y="16"/>
                  </a:cxn>
                  <a:cxn ang="0">
                    <a:pos x="3" y="18"/>
                  </a:cxn>
                  <a:cxn ang="0">
                    <a:pos x="3" y="19"/>
                  </a:cxn>
                  <a:cxn ang="0">
                    <a:pos x="3" y="21"/>
                  </a:cxn>
                  <a:cxn ang="0">
                    <a:pos x="1" y="22"/>
                  </a:cxn>
                  <a:cxn ang="0">
                    <a:pos x="1" y="23"/>
                  </a:cxn>
                  <a:cxn ang="0">
                    <a:pos x="1" y="25"/>
                  </a:cxn>
                  <a:cxn ang="0">
                    <a:pos x="1" y="26"/>
                  </a:cxn>
                  <a:cxn ang="0">
                    <a:pos x="0" y="27"/>
                  </a:cxn>
                  <a:cxn ang="0">
                    <a:pos x="0" y="29"/>
                  </a:cxn>
                  <a:cxn ang="0">
                    <a:pos x="0" y="29"/>
                  </a:cxn>
                  <a:cxn ang="0">
                    <a:pos x="0" y="31"/>
                  </a:cxn>
                  <a:cxn ang="0">
                    <a:pos x="12" y="32"/>
                  </a:cxn>
                  <a:cxn ang="0">
                    <a:pos x="13" y="32"/>
                  </a:cxn>
                  <a:cxn ang="0">
                    <a:pos x="13" y="31"/>
                  </a:cxn>
                  <a:cxn ang="0">
                    <a:pos x="13" y="29"/>
                  </a:cxn>
                  <a:cxn ang="0">
                    <a:pos x="13" y="29"/>
                  </a:cxn>
                  <a:cxn ang="0">
                    <a:pos x="13" y="27"/>
                  </a:cxn>
                  <a:cxn ang="0">
                    <a:pos x="15" y="27"/>
                  </a:cxn>
                  <a:cxn ang="0">
                    <a:pos x="15" y="26"/>
                  </a:cxn>
                  <a:cxn ang="0">
                    <a:pos x="15" y="25"/>
                  </a:cxn>
                  <a:cxn ang="0">
                    <a:pos x="15" y="23"/>
                  </a:cxn>
                  <a:cxn ang="0">
                    <a:pos x="16" y="22"/>
                  </a:cxn>
                  <a:cxn ang="0">
                    <a:pos x="16" y="21"/>
                  </a:cxn>
                  <a:cxn ang="0">
                    <a:pos x="16" y="19"/>
                  </a:cxn>
                  <a:cxn ang="0">
                    <a:pos x="18" y="19"/>
                  </a:cxn>
                  <a:cxn ang="0">
                    <a:pos x="18" y="18"/>
                  </a:cxn>
                  <a:cxn ang="0">
                    <a:pos x="18" y="16"/>
                  </a:cxn>
                  <a:cxn ang="0">
                    <a:pos x="20" y="15"/>
                  </a:cxn>
                  <a:cxn ang="0">
                    <a:pos x="20" y="14"/>
                  </a:cxn>
                  <a:cxn ang="0">
                    <a:pos x="22" y="14"/>
                  </a:cxn>
                  <a:cxn ang="0">
                    <a:pos x="22" y="12"/>
                  </a:cxn>
                  <a:cxn ang="0">
                    <a:pos x="22" y="12"/>
                  </a:cxn>
                  <a:cxn ang="0">
                    <a:pos x="24" y="12"/>
                  </a:cxn>
                  <a:cxn ang="0">
                    <a:pos x="24" y="10"/>
                  </a:cxn>
                  <a:cxn ang="0">
                    <a:pos x="25" y="9"/>
                  </a:cxn>
                  <a:cxn ang="0">
                    <a:pos x="25" y="7"/>
                  </a:cxn>
                  <a:cxn ang="0">
                    <a:pos x="28" y="6"/>
                  </a:cxn>
                  <a:cxn ang="0">
                    <a:pos x="25" y="0"/>
                  </a:cxn>
                  <a:cxn ang="0">
                    <a:pos x="28" y="6"/>
                  </a:cxn>
                  <a:cxn ang="0">
                    <a:pos x="29" y="3"/>
                  </a:cxn>
                  <a:cxn ang="0">
                    <a:pos x="25" y="0"/>
                  </a:cxn>
                  <a:cxn ang="0">
                    <a:pos x="16" y="7"/>
                  </a:cxn>
                </a:cxnLst>
                <a:rect l="0" t="0" r="r" b="b"/>
                <a:pathLst>
                  <a:path w="30" h="33">
                    <a:moveTo>
                      <a:pt x="16" y="7"/>
                    </a:moveTo>
                    <a:lnTo>
                      <a:pt x="15" y="1"/>
                    </a:lnTo>
                    <a:lnTo>
                      <a:pt x="15" y="2"/>
                    </a:lnTo>
                    <a:lnTo>
                      <a:pt x="13" y="2"/>
                    </a:lnTo>
                    <a:lnTo>
                      <a:pt x="13" y="3"/>
                    </a:lnTo>
                    <a:lnTo>
                      <a:pt x="12" y="4"/>
                    </a:lnTo>
                    <a:lnTo>
                      <a:pt x="12" y="6"/>
                    </a:lnTo>
                    <a:lnTo>
                      <a:pt x="10" y="7"/>
                    </a:lnTo>
                    <a:lnTo>
                      <a:pt x="10" y="9"/>
                    </a:lnTo>
                    <a:lnTo>
                      <a:pt x="8" y="10"/>
                    </a:lnTo>
                    <a:lnTo>
                      <a:pt x="8" y="12"/>
                    </a:lnTo>
                    <a:lnTo>
                      <a:pt x="6" y="12"/>
                    </a:lnTo>
                    <a:lnTo>
                      <a:pt x="6" y="14"/>
                    </a:lnTo>
                    <a:lnTo>
                      <a:pt x="4" y="15"/>
                    </a:lnTo>
                    <a:lnTo>
                      <a:pt x="4" y="16"/>
                    </a:lnTo>
                    <a:lnTo>
                      <a:pt x="3" y="18"/>
                    </a:lnTo>
                    <a:lnTo>
                      <a:pt x="3" y="19"/>
                    </a:lnTo>
                    <a:lnTo>
                      <a:pt x="3" y="21"/>
                    </a:lnTo>
                    <a:lnTo>
                      <a:pt x="1" y="22"/>
                    </a:lnTo>
                    <a:lnTo>
                      <a:pt x="1" y="23"/>
                    </a:lnTo>
                    <a:lnTo>
                      <a:pt x="1" y="25"/>
                    </a:lnTo>
                    <a:lnTo>
                      <a:pt x="1" y="26"/>
                    </a:lnTo>
                    <a:lnTo>
                      <a:pt x="0" y="27"/>
                    </a:lnTo>
                    <a:lnTo>
                      <a:pt x="0" y="29"/>
                    </a:lnTo>
                    <a:lnTo>
                      <a:pt x="0" y="29"/>
                    </a:lnTo>
                    <a:lnTo>
                      <a:pt x="0" y="31"/>
                    </a:lnTo>
                    <a:lnTo>
                      <a:pt x="12" y="32"/>
                    </a:lnTo>
                    <a:lnTo>
                      <a:pt x="13" y="32"/>
                    </a:lnTo>
                    <a:lnTo>
                      <a:pt x="13" y="31"/>
                    </a:lnTo>
                    <a:lnTo>
                      <a:pt x="13" y="29"/>
                    </a:lnTo>
                    <a:lnTo>
                      <a:pt x="13" y="29"/>
                    </a:lnTo>
                    <a:lnTo>
                      <a:pt x="13" y="27"/>
                    </a:lnTo>
                    <a:lnTo>
                      <a:pt x="15" y="27"/>
                    </a:lnTo>
                    <a:lnTo>
                      <a:pt x="15" y="26"/>
                    </a:lnTo>
                    <a:lnTo>
                      <a:pt x="15" y="25"/>
                    </a:lnTo>
                    <a:lnTo>
                      <a:pt x="15" y="23"/>
                    </a:lnTo>
                    <a:lnTo>
                      <a:pt x="16" y="22"/>
                    </a:lnTo>
                    <a:lnTo>
                      <a:pt x="16" y="21"/>
                    </a:lnTo>
                    <a:lnTo>
                      <a:pt x="16" y="19"/>
                    </a:lnTo>
                    <a:lnTo>
                      <a:pt x="18" y="19"/>
                    </a:lnTo>
                    <a:lnTo>
                      <a:pt x="18" y="18"/>
                    </a:lnTo>
                    <a:lnTo>
                      <a:pt x="18" y="16"/>
                    </a:lnTo>
                    <a:lnTo>
                      <a:pt x="20" y="15"/>
                    </a:lnTo>
                    <a:lnTo>
                      <a:pt x="20" y="14"/>
                    </a:lnTo>
                    <a:lnTo>
                      <a:pt x="22" y="14"/>
                    </a:lnTo>
                    <a:lnTo>
                      <a:pt x="22" y="12"/>
                    </a:lnTo>
                    <a:lnTo>
                      <a:pt x="22" y="12"/>
                    </a:lnTo>
                    <a:lnTo>
                      <a:pt x="24" y="12"/>
                    </a:lnTo>
                    <a:lnTo>
                      <a:pt x="24" y="10"/>
                    </a:lnTo>
                    <a:lnTo>
                      <a:pt x="25" y="9"/>
                    </a:lnTo>
                    <a:lnTo>
                      <a:pt x="25" y="7"/>
                    </a:lnTo>
                    <a:lnTo>
                      <a:pt x="28" y="6"/>
                    </a:lnTo>
                    <a:lnTo>
                      <a:pt x="25" y="0"/>
                    </a:lnTo>
                    <a:lnTo>
                      <a:pt x="28" y="6"/>
                    </a:lnTo>
                    <a:lnTo>
                      <a:pt x="29" y="3"/>
                    </a:lnTo>
                    <a:lnTo>
                      <a:pt x="25" y="0"/>
                    </a:lnTo>
                    <a:lnTo>
                      <a:pt x="16"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26" name="Freeform 398"/>
              <p:cNvSpPr>
                <a:spLocks/>
              </p:cNvSpPr>
              <p:nvPr/>
            </p:nvSpPr>
            <p:spPr bwMode="auto">
              <a:xfrm>
                <a:off x="1770" y="885"/>
                <a:ext cx="23" cy="19"/>
              </a:xfrm>
              <a:custGeom>
                <a:avLst/>
                <a:gdLst/>
                <a:ahLst/>
                <a:cxnLst>
                  <a:cxn ang="0">
                    <a:pos x="0" y="7"/>
                  </a:cxn>
                  <a:cxn ang="0">
                    <a:pos x="13" y="18"/>
                  </a:cxn>
                  <a:cxn ang="0">
                    <a:pos x="22" y="10"/>
                  </a:cxn>
                  <a:cxn ang="0">
                    <a:pos x="9" y="0"/>
                  </a:cxn>
                  <a:cxn ang="0">
                    <a:pos x="0" y="7"/>
                  </a:cxn>
                </a:cxnLst>
                <a:rect l="0" t="0" r="r" b="b"/>
                <a:pathLst>
                  <a:path w="23" h="19">
                    <a:moveTo>
                      <a:pt x="0" y="7"/>
                    </a:moveTo>
                    <a:lnTo>
                      <a:pt x="13" y="18"/>
                    </a:lnTo>
                    <a:lnTo>
                      <a:pt x="22" y="10"/>
                    </a:lnTo>
                    <a:lnTo>
                      <a:pt x="9" y="0"/>
                    </a:lnTo>
                    <a:lnTo>
                      <a:pt x="0"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27" name="Freeform 399"/>
              <p:cNvSpPr>
                <a:spLocks/>
              </p:cNvSpPr>
              <p:nvPr/>
            </p:nvSpPr>
            <p:spPr bwMode="auto">
              <a:xfrm>
                <a:off x="1767" y="879"/>
                <a:ext cx="21" cy="19"/>
              </a:xfrm>
              <a:custGeom>
                <a:avLst/>
                <a:gdLst/>
                <a:ahLst/>
                <a:cxnLst>
                  <a:cxn ang="0">
                    <a:pos x="5" y="0"/>
                  </a:cxn>
                  <a:cxn ang="0">
                    <a:pos x="5" y="2"/>
                  </a:cxn>
                  <a:cxn ang="0">
                    <a:pos x="2" y="2"/>
                  </a:cxn>
                  <a:cxn ang="0">
                    <a:pos x="2" y="3"/>
                  </a:cxn>
                  <a:cxn ang="0">
                    <a:pos x="2" y="5"/>
                  </a:cxn>
                  <a:cxn ang="0">
                    <a:pos x="0" y="5"/>
                  </a:cxn>
                  <a:cxn ang="0">
                    <a:pos x="0" y="7"/>
                  </a:cxn>
                  <a:cxn ang="0">
                    <a:pos x="0" y="9"/>
                  </a:cxn>
                  <a:cxn ang="0">
                    <a:pos x="0" y="11"/>
                  </a:cxn>
                  <a:cxn ang="0">
                    <a:pos x="2" y="11"/>
                  </a:cxn>
                  <a:cxn ang="0">
                    <a:pos x="2" y="12"/>
                  </a:cxn>
                  <a:cxn ang="0">
                    <a:pos x="2" y="14"/>
                  </a:cxn>
                  <a:cxn ang="0">
                    <a:pos x="2" y="16"/>
                  </a:cxn>
                  <a:cxn ang="0">
                    <a:pos x="5" y="16"/>
                  </a:cxn>
                  <a:cxn ang="0">
                    <a:pos x="5" y="18"/>
                  </a:cxn>
                  <a:cxn ang="0">
                    <a:pos x="20" y="7"/>
                  </a:cxn>
                  <a:cxn ang="0">
                    <a:pos x="20" y="9"/>
                  </a:cxn>
                  <a:cxn ang="0">
                    <a:pos x="5" y="0"/>
                  </a:cxn>
                </a:cxnLst>
                <a:rect l="0" t="0" r="r" b="b"/>
                <a:pathLst>
                  <a:path w="21" h="19">
                    <a:moveTo>
                      <a:pt x="5" y="0"/>
                    </a:moveTo>
                    <a:lnTo>
                      <a:pt x="5" y="2"/>
                    </a:lnTo>
                    <a:lnTo>
                      <a:pt x="2" y="2"/>
                    </a:lnTo>
                    <a:lnTo>
                      <a:pt x="2" y="3"/>
                    </a:lnTo>
                    <a:lnTo>
                      <a:pt x="2" y="5"/>
                    </a:lnTo>
                    <a:lnTo>
                      <a:pt x="0" y="5"/>
                    </a:lnTo>
                    <a:lnTo>
                      <a:pt x="0" y="7"/>
                    </a:lnTo>
                    <a:lnTo>
                      <a:pt x="0" y="9"/>
                    </a:lnTo>
                    <a:lnTo>
                      <a:pt x="0" y="11"/>
                    </a:lnTo>
                    <a:lnTo>
                      <a:pt x="2" y="11"/>
                    </a:lnTo>
                    <a:lnTo>
                      <a:pt x="2" y="12"/>
                    </a:lnTo>
                    <a:lnTo>
                      <a:pt x="2" y="14"/>
                    </a:lnTo>
                    <a:lnTo>
                      <a:pt x="2" y="16"/>
                    </a:lnTo>
                    <a:lnTo>
                      <a:pt x="5" y="16"/>
                    </a:lnTo>
                    <a:lnTo>
                      <a:pt x="5" y="18"/>
                    </a:lnTo>
                    <a:lnTo>
                      <a:pt x="20" y="7"/>
                    </a:lnTo>
                    <a:lnTo>
                      <a:pt x="20" y="9"/>
                    </a:lnTo>
                    <a:lnTo>
                      <a:pt x="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28" name="Freeform 400"/>
              <p:cNvSpPr>
                <a:spLocks/>
              </p:cNvSpPr>
              <p:nvPr/>
            </p:nvSpPr>
            <p:spPr bwMode="auto">
              <a:xfrm>
                <a:off x="1770" y="861"/>
                <a:ext cx="35" cy="25"/>
              </a:xfrm>
              <a:custGeom>
                <a:avLst/>
                <a:gdLst/>
                <a:ahLst/>
                <a:cxnLst>
                  <a:cxn ang="0">
                    <a:pos x="24" y="0"/>
                  </a:cxn>
                  <a:cxn ang="0">
                    <a:pos x="0" y="18"/>
                  </a:cxn>
                  <a:cxn ang="0">
                    <a:pos x="10" y="24"/>
                  </a:cxn>
                  <a:cxn ang="0">
                    <a:pos x="34" y="7"/>
                  </a:cxn>
                  <a:cxn ang="0">
                    <a:pos x="24" y="0"/>
                  </a:cxn>
                </a:cxnLst>
                <a:rect l="0" t="0" r="r" b="b"/>
                <a:pathLst>
                  <a:path w="35" h="25">
                    <a:moveTo>
                      <a:pt x="24" y="0"/>
                    </a:moveTo>
                    <a:lnTo>
                      <a:pt x="0" y="18"/>
                    </a:lnTo>
                    <a:lnTo>
                      <a:pt x="10" y="24"/>
                    </a:lnTo>
                    <a:lnTo>
                      <a:pt x="34" y="7"/>
                    </a:lnTo>
                    <a:lnTo>
                      <a:pt x="2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29" name="Freeform 401"/>
              <p:cNvSpPr>
                <a:spLocks/>
              </p:cNvSpPr>
              <p:nvPr/>
            </p:nvSpPr>
            <p:spPr bwMode="auto">
              <a:xfrm>
                <a:off x="1795" y="858"/>
                <a:ext cx="19" cy="19"/>
              </a:xfrm>
              <a:custGeom>
                <a:avLst/>
                <a:gdLst/>
                <a:ahLst/>
                <a:cxnLst>
                  <a:cxn ang="0">
                    <a:pos x="18" y="4"/>
                  </a:cxn>
                  <a:cxn ang="0">
                    <a:pos x="16" y="4"/>
                  </a:cxn>
                  <a:cxn ang="0">
                    <a:pos x="16" y="2"/>
                  </a:cxn>
                  <a:cxn ang="0">
                    <a:pos x="13" y="2"/>
                  </a:cxn>
                  <a:cxn ang="0">
                    <a:pos x="11" y="2"/>
                  </a:cxn>
                  <a:cxn ang="0">
                    <a:pos x="11" y="0"/>
                  </a:cxn>
                  <a:cxn ang="0">
                    <a:pos x="10" y="0"/>
                  </a:cxn>
                  <a:cxn ang="0">
                    <a:pos x="8" y="0"/>
                  </a:cxn>
                  <a:cxn ang="0">
                    <a:pos x="6" y="0"/>
                  </a:cxn>
                  <a:cxn ang="0">
                    <a:pos x="5" y="0"/>
                  </a:cxn>
                  <a:cxn ang="0">
                    <a:pos x="5" y="2"/>
                  </a:cxn>
                  <a:cxn ang="0">
                    <a:pos x="2" y="2"/>
                  </a:cxn>
                  <a:cxn ang="0">
                    <a:pos x="1" y="2"/>
                  </a:cxn>
                  <a:cxn ang="0">
                    <a:pos x="1" y="4"/>
                  </a:cxn>
                  <a:cxn ang="0">
                    <a:pos x="0" y="4"/>
                  </a:cxn>
                  <a:cxn ang="0">
                    <a:pos x="10" y="18"/>
                  </a:cxn>
                  <a:cxn ang="0">
                    <a:pos x="8" y="18"/>
                  </a:cxn>
                  <a:cxn ang="0">
                    <a:pos x="6" y="18"/>
                  </a:cxn>
                  <a:cxn ang="0">
                    <a:pos x="18" y="4"/>
                  </a:cxn>
                </a:cxnLst>
                <a:rect l="0" t="0" r="r" b="b"/>
                <a:pathLst>
                  <a:path w="19" h="19">
                    <a:moveTo>
                      <a:pt x="18" y="4"/>
                    </a:moveTo>
                    <a:lnTo>
                      <a:pt x="16" y="4"/>
                    </a:lnTo>
                    <a:lnTo>
                      <a:pt x="16" y="2"/>
                    </a:lnTo>
                    <a:lnTo>
                      <a:pt x="13" y="2"/>
                    </a:lnTo>
                    <a:lnTo>
                      <a:pt x="11" y="2"/>
                    </a:lnTo>
                    <a:lnTo>
                      <a:pt x="11" y="0"/>
                    </a:lnTo>
                    <a:lnTo>
                      <a:pt x="10" y="0"/>
                    </a:lnTo>
                    <a:lnTo>
                      <a:pt x="8" y="0"/>
                    </a:lnTo>
                    <a:lnTo>
                      <a:pt x="6" y="0"/>
                    </a:lnTo>
                    <a:lnTo>
                      <a:pt x="5" y="0"/>
                    </a:lnTo>
                    <a:lnTo>
                      <a:pt x="5" y="2"/>
                    </a:lnTo>
                    <a:lnTo>
                      <a:pt x="2" y="2"/>
                    </a:lnTo>
                    <a:lnTo>
                      <a:pt x="1" y="2"/>
                    </a:lnTo>
                    <a:lnTo>
                      <a:pt x="1" y="4"/>
                    </a:lnTo>
                    <a:lnTo>
                      <a:pt x="0" y="4"/>
                    </a:lnTo>
                    <a:lnTo>
                      <a:pt x="10" y="18"/>
                    </a:lnTo>
                    <a:lnTo>
                      <a:pt x="8" y="18"/>
                    </a:lnTo>
                    <a:lnTo>
                      <a:pt x="6"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30" name="Freeform 402"/>
              <p:cNvSpPr>
                <a:spLocks/>
              </p:cNvSpPr>
              <p:nvPr/>
            </p:nvSpPr>
            <p:spPr bwMode="auto">
              <a:xfrm>
                <a:off x="1800" y="861"/>
                <a:ext cx="24" cy="21"/>
              </a:xfrm>
              <a:custGeom>
                <a:avLst/>
                <a:gdLst/>
                <a:ahLst/>
                <a:cxnLst>
                  <a:cxn ang="0">
                    <a:pos x="14" y="9"/>
                  </a:cxn>
                  <a:cxn ang="0">
                    <a:pos x="23" y="10"/>
                  </a:cxn>
                  <a:cxn ang="0">
                    <a:pos x="10" y="0"/>
                  </a:cxn>
                  <a:cxn ang="0">
                    <a:pos x="0" y="8"/>
                  </a:cxn>
                  <a:cxn ang="0">
                    <a:pos x="14" y="17"/>
                  </a:cxn>
                  <a:cxn ang="0">
                    <a:pos x="23" y="19"/>
                  </a:cxn>
                  <a:cxn ang="0">
                    <a:pos x="14" y="17"/>
                  </a:cxn>
                  <a:cxn ang="0">
                    <a:pos x="17" y="20"/>
                  </a:cxn>
                  <a:cxn ang="0">
                    <a:pos x="23" y="19"/>
                  </a:cxn>
                  <a:cxn ang="0">
                    <a:pos x="14" y="9"/>
                  </a:cxn>
                </a:cxnLst>
                <a:rect l="0" t="0" r="r" b="b"/>
                <a:pathLst>
                  <a:path w="24" h="21">
                    <a:moveTo>
                      <a:pt x="14" y="9"/>
                    </a:moveTo>
                    <a:lnTo>
                      <a:pt x="23" y="10"/>
                    </a:lnTo>
                    <a:lnTo>
                      <a:pt x="10" y="0"/>
                    </a:lnTo>
                    <a:lnTo>
                      <a:pt x="0" y="8"/>
                    </a:lnTo>
                    <a:lnTo>
                      <a:pt x="14" y="17"/>
                    </a:lnTo>
                    <a:lnTo>
                      <a:pt x="23" y="19"/>
                    </a:lnTo>
                    <a:lnTo>
                      <a:pt x="14" y="17"/>
                    </a:lnTo>
                    <a:lnTo>
                      <a:pt x="17" y="20"/>
                    </a:lnTo>
                    <a:lnTo>
                      <a:pt x="23" y="19"/>
                    </a:lnTo>
                    <a:lnTo>
                      <a:pt x="14"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31" name="Freeform 403"/>
              <p:cNvSpPr>
                <a:spLocks/>
              </p:cNvSpPr>
              <p:nvPr/>
            </p:nvSpPr>
            <p:spPr bwMode="auto">
              <a:xfrm>
                <a:off x="1815" y="857"/>
                <a:ext cx="49" cy="22"/>
              </a:xfrm>
              <a:custGeom>
                <a:avLst/>
                <a:gdLst/>
                <a:ahLst/>
                <a:cxnLst>
                  <a:cxn ang="0">
                    <a:pos x="34" y="4"/>
                  </a:cxn>
                  <a:cxn ang="0">
                    <a:pos x="38" y="0"/>
                  </a:cxn>
                  <a:cxn ang="0">
                    <a:pos x="37" y="0"/>
                  </a:cxn>
                  <a:cxn ang="0">
                    <a:pos x="36" y="0"/>
                  </a:cxn>
                  <a:cxn ang="0">
                    <a:pos x="34" y="0"/>
                  </a:cxn>
                  <a:cxn ang="0">
                    <a:pos x="32" y="0"/>
                  </a:cxn>
                  <a:cxn ang="0">
                    <a:pos x="30" y="2"/>
                  </a:cxn>
                  <a:cxn ang="0">
                    <a:pos x="28" y="2"/>
                  </a:cxn>
                  <a:cxn ang="0">
                    <a:pos x="26" y="2"/>
                  </a:cxn>
                  <a:cxn ang="0">
                    <a:pos x="25" y="3"/>
                  </a:cxn>
                  <a:cxn ang="0">
                    <a:pos x="24" y="3"/>
                  </a:cxn>
                  <a:cxn ang="0">
                    <a:pos x="22" y="3"/>
                  </a:cxn>
                  <a:cxn ang="0">
                    <a:pos x="20" y="4"/>
                  </a:cxn>
                  <a:cxn ang="0">
                    <a:pos x="18" y="4"/>
                  </a:cxn>
                  <a:cxn ang="0">
                    <a:pos x="16" y="6"/>
                  </a:cxn>
                  <a:cxn ang="0">
                    <a:pos x="14" y="6"/>
                  </a:cxn>
                  <a:cxn ang="0">
                    <a:pos x="13" y="6"/>
                  </a:cxn>
                  <a:cxn ang="0">
                    <a:pos x="13" y="7"/>
                  </a:cxn>
                  <a:cxn ang="0">
                    <a:pos x="12" y="7"/>
                  </a:cxn>
                  <a:cxn ang="0">
                    <a:pos x="10" y="7"/>
                  </a:cxn>
                  <a:cxn ang="0">
                    <a:pos x="8" y="8"/>
                  </a:cxn>
                  <a:cxn ang="0">
                    <a:pos x="6" y="9"/>
                  </a:cxn>
                  <a:cxn ang="0">
                    <a:pos x="4" y="9"/>
                  </a:cxn>
                  <a:cxn ang="0">
                    <a:pos x="2" y="11"/>
                  </a:cxn>
                  <a:cxn ang="0">
                    <a:pos x="1" y="11"/>
                  </a:cxn>
                  <a:cxn ang="0">
                    <a:pos x="1" y="12"/>
                  </a:cxn>
                  <a:cxn ang="0">
                    <a:pos x="0" y="12"/>
                  </a:cxn>
                  <a:cxn ang="0">
                    <a:pos x="8" y="21"/>
                  </a:cxn>
                  <a:cxn ang="0">
                    <a:pos x="8" y="20"/>
                  </a:cxn>
                  <a:cxn ang="0">
                    <a:pos x="10" y="20"/>
                  </a:cxn>
                  <a:cxn ang="0">
                    <a:pos x="12" y="18"/>
                  </a:cxn>
                  <a:cxn ang="0">
                    <a:pos x="13" y="18"/>
                  </a:cxn>
                  <a:cxn ang="0">
                    <a:pos x="14" y="17"/>
                  </a:cxn>
                  <a:cxn ang="0">
                    <a:pos x="16" y="17"/>
                  </a:cxn>
                  <a:cxn ang="0">
                    <a:pos x="16" y="16"/>
                  </a:cxn>
                  <a:cxn ang="0">
                    <a:pos x="18" y="16"/>
                  </a:cxn>
                  <a:cxn ang="0">
                    <a:pos x="20" y="16"/>
                  </a:cxn>
                  <a:cxn ang="0">
                    <a:pos x="20" y="15"/>
                  </a:cxn>
                  <a:cxn ang="0">
                    <a:pos x="22" y="15"/>
                  </a:cxn>
                  <a:cxn ang="0">
                    <a:pos x="24" y="15"/>
                  </a:cxn>
                  <a:cxn ang="0">
                    <a:pos x="25" y="13"/>
                  </a:cxn>
                  <a:cxn ang="0">
                    <a:pos x="26" y="13"/>
                  </a:cxn>
                  <a:cxn ang="0">
                    <a:pos x="28" y="13"/>
                  </a:cxn>
                  <a:cxn ang="0">
                    <a:pos x="28" y="12"/>
                  </a:cxn>
                  <a:cxn ang="0">
                    <a:pos x="30" y="12"/>
                  </a:cxn>
                  <a:cxn ang="0">
                    <a:pos x="32" y="12"/>
                  </a:cxn>
                  <a:cxn ang="0">
                    <a:pos x="34" y="11"/>
                  </a:cxn>
                  <a:cxn ang="0">
                    <a:pos x="36" y="11"/>
                  </a:cxn>
                  <a:cxn ang="0">
                    <a:pos x="37" y="11"/>
                  </a:cxn>
                  <a:cxn ang="0">
                    <a:pos x="38" y="11"/>
                  </a:cxn>
                  <a:cxn ang="0">
                    <a:pos x="41" y="9"/>
                  </a:cxn>
                  <a:cxn ang="0">
                    <a:pos x="42" y="9"/>
                  </a:cxn>
                  <a:cxn ang="0">
                    <a:pos x="48" y="4"/>
                  </a:cxn>
                  <a:cxn ang="0">
                    <a:pos x="42" y="9"/>
                  </a:cxn>
                  <a:cxn ang="0">
                    <a:pos x="48" y="9"/>
                  </a:cxn>
                  <a:cxn ang="0">
                    <a:pos x="48" y="4"/>
                  </a:cxn>
                  <a:cxn ang="0">
                    <a:pos x="34" y="4"/>
                  </a:cxn>
                </a:cxnLst>
                <a:rect l="0" t="0" r="r" b="b"/>
                <a:pathLst>
                  <a:path w="49" h="22">
                    <a:moveTo>
                      <a:pt x="34" y="4"/>
                    </a:moveTo>
                    <a:lnTo>
                      <a:pt x="38" y="0"/>
                    </a:lnTo>
                    <a:lnTo>
                      <a:pt x="37" y="0"/>
                    </a:lnTo>
                    <a:lnTo>
                      <a:pt x="36" y="0"/>
                    </a:lnTo>
                    <a:lnTo>
                      <a:pt x="34" y="0"/>
                    </a:lnTo>
                    <a:lnTo>
                      <a:pt x="32" y="0"/>
                    </a:lnTo>
                    <a:lnTo>
                      <a:pt x="30" y="2"/>
                    </a:lnTo>
                    <a:lnTo>
                      <a:pt x="28" y="2"/>
                    </a:lnTo>
                    <a:lnTo>
                      <a:pt x="26" y="2"/>
                    </a:lnTo>
                    <a:lnTo>
                      <a:pt x="25" y="3"/>
                    </a:lnTo>
                    <a:lnTo>
                      <a:pt x="24" y="3"/>
                    </a:lnTo>
                    <a:lnTo>
                      <a:pt x="22" y="3"/>
                    </a:lnTo>
                    <a:lnTo>
                      <a:pt x="20" y="4"/>
                    </a:lnTo>
                    <a:lnTo>
                      <a:pt x="18" y="4"/>
                    </a:lnTo>
                    <a:lnTo>
                      <a:pt x="16" y="6"/>
                    </a:lnTo>
                    <a:lnTo>
                      <a:pt x="14" y="6"/>
                    </a:lnTo>
                    <a:lnTo>
                      <a:pt x="13" y="6"/>
                    </a:lnTo>
                    <a:lnTo>
                      <a:pt x="13" y="7"/>
                    </a:lnTo>
                    <a:lnTo>
                      <a:pt x="12" y="7"/>
                    </a:lnTo>
                    <a:lnTo>
                      <a:pt x="10" y="7"/>
                    </a:lnTo>
                    <a:lnTo>
                      <a:pt x="8" y="8"/>
                    </a:lnTo>
                    <a:lnTo>
                      <a:pt x="6" y="9"/>
                    </a:lnTo>
                    <a:lnTo>
                      <a:pt x="4" y="9"/>
                    </a:lnTo>
                    <a:lnTo>
                      <a:pt x="2" y="11"/>
                    </a:lnTo>
                    <a:lnTo>
                      <a:pt x="1" y="11"/>
                    </a:lnTo>
                    <a:lnTo>
                      <a:pt x="1" y="12"/>
                    </a:lnTo>
                    <a:lnTo>
                      <a:pt x="0" y="12"/>
                    </a:lnTo>
                    <a:lnTo>
                      <a:pt x="8" y="21"/>
                    </a:lnTo>
                    <a:lnTo>
                      <a:pt x="8" y="20"/>
                    </a:lnTo>
                    <a:lnTo>
                      <a:pt x="10" y="20"/>
                    </a:lnTo>
                    <a:lnTo>
                      <a:pt x="12" y="18"/>
                    </a:lnTo>
                    <a:lnTo>
                      <a:pt x="13" y="18"/>
                    </a:lnTo>
                    <a:lnTo>
                      <a:pt x="14" y="17"/>
                    </a:lnTo>
                    <a:lnTo>
                      <a:pt x="16" y="17"/>
                    </a:lnTo>
                    <a:lnTo>
                      <a:pt x="16" y="16"/>
                    </a:lnTo>
                    <a:lnTo>
                      <a:pt x="18" y="16"/>
                    </a:lnTo>
                    <a:lnTo>
                      <a:pt x="20" y="16"/>
                    </a:lnTo>
                    <a:lnTo>
                      <a:pt x="20" y="15"/>
                    </a:lnTo>
                    <a:lnTo>
                      <a:pt x="22" y="15"/>
                    </a:lnTo>
                    <a:lnTo>
                      <a:pt x="24" y="15"/>
                    </a:lnTo>
                    <a:lnTo>
                      <a:pt x="25" y="13"/>
                    </a:lnTo>
                    <a:lnTo>
                      <a:pt x="26" y="13"/>
                    </a:lnTo>
                    <a:lnTo>
                      <a:pt x="28" y="13"/>
                    </a:lnTo>
                    <a:lnTo>
                      <a:pt x="28" y="12"/>
                    </a:lnTo>
                    <a:lnTo>
                      <a:pt x="30" y="12"/>
                    </a:lnTo>
                    <a:lnTo>
                      <a:pt x="32" y="12"/>
                    </a:lnTo>
                    <a:lnTo>
                      <a:pt x="34" y="11"/>
                    </a:lnTo>
                    <a:lnTo>
                      <a:pt x="36" y="11"/>
                    </a:lnTo>
                    <a:lnTo>
                      <a:pt x="37" y="11"/>
                    </a:lnTo>
                    <a:lnTo>
                      <a:pt x="38" y="11"/>
                    </a:lnTo>
                    <a:lnTo>
                      <a:pt x="41" y="9"/>
                    </a:lnTo>
                    <a:lnTo>
                      <a:pt x="42" y="9"/>
                    </a:lnTo>
                    <a:lnTo>
                      <a:pt x="48" y="4"/>
                    </a:lnTo>
                    <a:lnTo>
                      <a:pt x="42" y="9"/>
                    </a:lnTo>
                    <a:lnTo>
                      <a:pt x="48" y="9"/>
                    </a:lnTo>
                    <a:lnTo>
                      <a:pt x="48" y="4"/>
                    </a:lnTo>
                    <a:lnTo>
                      <a:pt x="34"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32" name="Freeform 404"/>
              <p:cNvSpPr>
                <a:spLocks/>
              </p:cNvSpPr>
              <p:nvPr/>
            </p:nvSpPr>
            <p:spPr bwMode="auto">
              <a:xfrm>
                <a:off x="1849" y="849"/>
                <a:ext cx="19" cy="19"/>
              </a:xfrm>
              <a:custGeom>
                <a:avLst/>
                <a:gdLst/>
                <a:ahLst/>
                <a:cxnLst>
                  <a:cxn ang="0">
                    <a:pos x="0" y="0"/>
                  </a:cxn>
                  <a:cxn ang="0">
                    <a:pos x="0" y="18"/>
                  </a:cxn>
                  <a:cxn ang="0">
                    <a:pos x="18" y="18"/>
                  </a:cxn>
                  <a:cxn ang="0">
                    <a:pos x="18" y="0"/>
                  </a:cxn>
                  <a:cxn ang="0">
                    <a:pos x="0" y="0"/>
                  </a:cxn>
                </a:cxnLst>
                <a:rect l="0" t="0" r="r" b="b"/>
                <a:pathLst>
                  <a:path w="19" h="19">
                    <a:moveTo>
                      <a:pt x="0" y="0"/>
                    </a:moveTo>
                    <a:lnTo>
                      <a:pt x="0" y="18"/>
                    </a:lnTo>
                    <a:lnTo>
                      <a:pt x="18" y="18"/>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33" name="Freeform 405"/>
              <p:cNvSpPr>
                <a:spLocks/>
              </p:cNvSpPr>
              <p:nvPr/>
            </p:nvSpPr>
            <p:spPr bwMode="auto">
              <a:xfrm>
                <a:off x="1849" y="840"/>
                <a:ext cx="19" cy="18"/>
              </a:xfrm>
              <a:custGeom>
                <a:avLst/>
                <a:gdLst/>
                <a:ahLst/>
                <a:cxnLst>
                  <a:cxn ang="0">
                    <a:pos x="15" y="0"/>
                  </a:cxn>
                  <a:cxn ang="0">
                    <a:pos x="12" y="0"/>
                  </a:cxn>
                  <a:cxn ang="0">
                    <a:pos x="10" y="0"/>
                  </a:cxn>
                  <a:cxn ang="0">
                    <a:pos x="9" y="1"/>
                  </a:cxn>
                  <a:cxn ang="0">
                    <a:pos x="6" y="1"/>
                  </a:cxn>
                  <a:cxn ang="0">
                    <a:pos x="6" y="3"/>
                  </a:cxn>
                  <a:cxn ang="0">
                    <a:pos x="4" y="3"/>
                  </a:cxn>
                  <a:cxn ang="0">
                    <a:pos x="1" y="6"/>
                  </a:cxn>
                  <a:cxn ang="0">
                    <a:pos x="1" y="7"/>
                  </a:cxn>
                  <a:cxn ang="0">
                    <a:pos x="0" y="7"/>
                  </a:cxn>
                  <a:cxn ang="0">
                    <a:pos x="0" y="10"/>
                  </a:cxn>
                  <a:cxn ang="0">
                    <a:pos x="0" y="12"/>
                  </a:cxn>
                  <a:cxn ang="0">
                    <a:pos x="0" y="14"/>
                  </a:cxn>
                  <a:cxn ang="0">
                    <a:pos x="18" y="14"/>
                  </a:cxn>
                  <a:cxn ang="0">
                    <a:pos x="18" y="17"/>
                  </a:cxn>
                  <a:cxn ang="0">
                    <a:pos x="15" y="17"/>
                  </a:cxn>
                  <a:cxn ang="0">
                    <a:pos x="15" y="0"/>
                  </a:cxn>
                </a:cxnLst>
                <a:rect l="0" t="0" r="r" b="b"/>
                <a:pathLst>
                  <a:path w="19" h="18">
                    <a:moveTo>
                      <a:pt x="15" y="0"/>
                    </a:moveTo>
                    <a:lnTo>
                      <a:pt x="12" y="0"/>
                    </a:lnTo>
                    <a:lnTo>
                      <a:pt x="10" y="0"/>
                    </a:lnTo>
                    <a:lnTo>
                      <a:pt x="9" y="1"/>
                    </a:lnTo>
                    <a:lnTo>
                      <a:pt x="6" y="1"/>
                    </a:lnTo>
                    <a:lnTo>
                      <a:pt x="6" y="3"/>
                    </a:lnTo>
                    <a:lnTo>
                      <a:pt x="4" y="3"/>
                    </a:lnTo>
                    <a:lnTo>
                      <a:pt x="1" y="6"/>
                    </a:lnTo>
                    <a:lnTo>
                      <a:pt x="1" y="7"/>
                    </a:lnTo>
                    <a:lnTo>
                      <a:pt x="0" y="7"/>
                    </a:lnTo>
                    <a:lnTo>
                      <a:pt x="0" y="10"/>
                    </a:lnTo>
                    <a:lnTo>
                      <a:pt x="0" y="12"/>
                    </a:lnTo>
                    <a:lnTo>
                      <a:pt x="0" y="14"/>
                    </a:lnTo>
                    <a:lnTo>
                      <a:pt x="18" y="14"/>
                    </a:lnTo>
                    <a:lnTo>
                      <a:pt x="18" y="17"/>
                    </a:lnTo>
                    <a:lnTo>
                      <a:pt x="15" y="17"/>
                    </a:lnTo>
                    <a:lnTo>
                      <a:pt x="1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34" name="Freeform 406"/>
              <p:cNvSpPr>
                <a:spLocks/>
              </p:cNvSpPr>
              <p:nvPr/>
            </p:nvSpPr>
            <p:spPr bwMode="auto">
              <a:xfrm>
                <a:off x="1861" y="840"/>
                <a:ext cx="33" cy="18"/>
              </a:xfrm>
              <a:custGeom>
                <a:avLst/>
                <a:gdLst/>
                <a:ahLst/>
                <a:cxnLst>
                  <a:cxn ang="0">
                    <a:pos x="32" y="0"/>
                  </a:cxn>
                  <a:cxn ang="0">
                    <a:pos x="0" y="0"/>
                  </a:cxn>
                  <a:cxn ang="0">
                    <a:pos x="0" y="17"/>
                  </a:cxn>
                  <a:cxn ang="0">
                    <a:pos x="32" y="17"/>
                  </a:cxn>
                  <a:cxn ang="0">
                    <a:pos x="32" y="0"/>
                  </a:cxn>
                </a:cxnLst>
                <a:rect l="0" t="0" r="r" b="b"/>
                <a:pathLst>
                  <a:path w="33" h="18">
                    <a:moveTo>
                      <a:pt x="32" y="0"/>
                    </a:moveTo>
                    <a:lnTo>
                      <a:pt x="0" y="0"/>
                    </a:lnTo>
                    <a:lnTo>
                      <a:pt x="0" y="17"/>
                    </a:lnTo>
                    <a:lnTo>
                      <a:pt x="32" y="17"/>
                    </a:lnTo>
                    <a:lnTo>
                      <a:pt x="3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35" name="Freeform 407"/>
              <p:cNvSpPr>
                <a:spLocks/>
              </p:cNvSpPr>
              <p:nvPr/>
            </p:nvSpPr>
            <p:spPr bwMode="auto">
              <a:xfrm>
                <a:off x="1893" y="840"/>
                <a:ext cx="19" cy="18"/>
              </a:xfrm>
              <a:custGeom>
                <a:avLst/>
                <a:gdLst/>
                <a:ahLst/>
                <a:cxnLst>
                  <a:cxn ang="0">
                    <a:pos x="18" y="14"/>
                  </a:cxn>
                  <a:cxn ang="0">
                    <a:pos x="18" y="12"/>
                  </a:cxn>
                  <a:cxn ang="0">
                    <a:pos x="18" y="10"/>
                  </a:cxn>
                  <a:cxn ang="0">
                    <a:pos x="18" y="7"/>
                  </a:cxn>
                  <a:cxn ang="0">
                    <a:pos x="16" y="7"/>
                  </a:cxn>
                  <a:cxn ang="0">
                    <a:pos x="16" y="6"/>
                  </a:cxn>
                  <a:cxn ang="0">
                    <a:pos x="12" y="3"/>
                  </a:cxn>
                  <a:cxn ang="0">
                    <a:pos x="11" y="3"/>
                  </a:cxn>
                  <a:cxn ang="0">
                    <a:pos x="11" y="1"/>
                  </a:cxn>
                  <a:cxn ang="0">
                    <a:pos x="8" y="1"/>
                  </a:cxn>
                  <a:cxn ang="0">
                    <a:pos x="6" y="1"/>
                  </a:cxn>
                  <a:cxn ang="0">
                    <a:pos x="6" y="0"/>
                  </a:cxn>
                  <a:cxn ang="0">
                    <a:pos x="4" y="0"/>
                  </a:cxn>
                  <a:cxn ang="0">
                    <a:pos x="1" y="0"/>
                  </a:cxn>
                  <a:cxn ang="0">
                    <a:pos x="1" y="17"/>
                  </a:cxn>
                  <a:cxn ang="0">
                    <a:pos x="0" y="17"/>
                  </a:cxn>
                  <a:cxn ang="0">
                    <a:pos x="0" y="14"/>
                  </a:cxn>
                  <a:cxn ang="0">
                    <a:pos x="18" y="14"/>
                  </a:cxn>
                </a:cxnLst>
                <a:rect l="0" t="0" r="r" b="b"/>
                <a:pathLst>
                  <a:path w="19" h="18">
                    <a:moveTo>
                      <a:pt x="18" y="14"/>
                    </a:moveTo>
                    <a:lnTo>
                      <a:pt x="18" y="12"/>
                    </a:lnTo>
                    <a:lnTo>
                      <a:pt x="18" y="10"/>
                    </a:lnTo>
                    <a:lnTo>
                      <a:pt x="18" y="7"/>
                    </a:lnTo>
                    <a:lnTo>
                      <a:pt x="16" y="7"/>
                    </a:lnTo>
                    <a:lnTo>
                      <a:pt x="16" y="6"/>
                    </a:lnTo>
                    <a:lnTo>
                      <a:pt x="12" y="3"/>
                    </a:lnTo>
                    <a:lnTo>
                      <a:pt x="11" y="3"/>
                    </a:lnTo>
                    <a:lnTo>
                      <a:pt x="11" y="1"/>
                    </a:lnTo>
                    <a:lnTo>
                      <a:pt x="8" y="1"/>
                    </a:lnTo>
                    <a:lnTo>
                      <a:pt x="6" y="1"/>
                    </a:lnTo>
                    <a:lnTo>
                      <a:pt x="6" y="0"/>
                    </a:lnTo>
                    <a:lnTo>
                      <a:pt x="4" y="0"/>
                    </a:lnTo>
                    <a:lnTo>
                      <a:pt x="1" y="0"/>
                    </a:lnTo>
                    <a:lnTo>
                      <a:pt x="1" y="17"/>
                    </a:lnTo>
                    <a:lnTo>
                      <a:pt x="0" y="17"/>
                    </a:lnTo>
                    <a:lnTo>
                      <a:pt x="0" y="14"/>
                    </a:lnTo>
                    <a:lnTo>
                      <a:pt x="18"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36" name="Freeform 408"/>
              <p:cNvSpPr>
                <a:spLocks/>
              </p:cNvSpPr>
              <p:nvPr/>
            </p:nvSpPr>
            <p:spPr bwMode="auto">
              <a:xfrm>
                <a:off x="1893" y="849"/>
                <a:ext cx="19" cy="19"/>
              </a:xfrm>
              <a:custGeom>
                <a:avLst/>
                <a:gdLst/>
                <a:ahLst/>
                <a:cxnLst>
                  <a:cxn ang="0">
                    <a:pos x="11" y="9"/>
                  </a:cxn>
                  <a:cxn ang="0">
                    <a:pos x="18" y="13"/>
                  </a:cxn>
                  <a:cxn ang="0">
                    <a:pos x="18" y="0"/>
                  </a:cxn>
                  <a:cxn ang="0">
                    <a:pos x="0" y="0"/>
                  </a:cxn>
                  <a:cxn ang="0">
                    <a:pos x="0" y="13"/>
                  </a:cxn>
                  <a:cxn ang="0">
                    <a:pos x="6" y="18"/>
                  </a:cxn>
                  <a:cxn ang="0">
                    <a:pos x="0" y="13"/>
                  </a:cxn>
                  <a:cxn ang="0">
                    <a:pos x="0" y="18"/>
                  </a:cxn>
                  <a:cxn ang="0">
                    <a:pos x="6" y="18"/>
                  </a:cxn>
                  <a:cxn ang="0">
                    <a:pos x="11" y="9"/>
                  </a:cxn>
                </a:cxnLst>
                <a:rect l="0" t="0" r="r" b="b"/>
                <a:pathLst>
                  <a:path w="19" h="19">
                    <a:moveTo>
                      <a:pt x="11" y="9"/>
                    </a:moveTo>
                    <a:lnTo>
                      <a:pt x="18" y="13"/>
                    </a:lnTo>
                    <a:lnTo>
                      <a:pt x="18" y="0"/>
                    </a:lnTo>
                    <a:lnTo>
                      <a:pt x="0" y="0"/>
                    </a:lnTo>
                    <a:lnTo>
                      <a:pt x="0" y="13"/>
                    </a:lnTo>
                    <a:lnTo>
                      <a:pt x="6" y="18"/>
                    </a:lnTo>
                    <a:lnTo>
                      <a:pt x="0" y="13"/>
                    </a:lnTo>
                    <a:lnTo>
                      <a:pt x="0" y="18"/>
                    </a:lnTo>
                    <a:lnTo>
                      <a:pt x="6" y="18"/>
                    </a:lnTo>
                    <a:lnTo>
                      <a:pt x="11"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37" name="Freeform 409"/>
              <p:cNvSpPr>
                <a:spLocks/>
              </p:cNvSpPr>
              <p:nvPr/>
            </p:nvSpPr>
            <p:spPr bwMode="auto">
              <a:xfrm>
                <a:off x="1896" y="858"/>
                <a:ext cx="44" cy="25"/>
              </a:xfrm>
              <a:custGeom>
                <a:avLst/>
                <a:gdLst/>
                <a:ahLst/>
                <a:cxnLst>
                  <a:cxn ang="0">
                    <a:pos x="32" y="13"/>
                  </a:cxn>
                  <a:cxn ang="0">
                    <a:pos x="41" y="12"/>
                  </a:cxn>
                  <a:cxn ang="0">
                    <a:pos x="39" y="11"/>
                  </a:cxn>
                  <a:cxn ang="0">
                    <a:pos x="37" y="11"/>
                  </a:cxn>
                  <a:cxn ang="0">
                    <a:pos x="37" y="9"/>
                  </a:cxn>
                  <a:cxn ang="0">
                    <a:pos x="36" y="9"/>
                  </a:cxn>
                  <a:cxn ang="0">
                    <a:pos x="34" y="9"/>
                  </a:cxn>
                  <a:cxn ang="0">
                    <a:pos x="34" y="8"/>
                  </a:cxn>
                  <a:cxn ang="0">
                    <a:pos x="32" y="8"/>
                  </a:cxn>
                  <a:cxn ang="0">
                    <a:pos x="30" y="8"/>
                  </a:cxn>
                  <a:cxn ang="0">
                    <a:pos x="30" y="7"/>
                  </a:cxn>
                  <a:cxn ang="0">
                    <a:pos x="28" y="7"/>
                  </a:cxn>
                  <a:cxn ang="0">
                    <a:pos x="28" y="7"/>
                  </a:cxn>
                  <a:cxn ang="0">
                    <a:pos x="28" y="5"/>
                  </a:cxn>
                  <a:cxn ang="0">
                    <a:pos x="25" y="5"/>
                  </a:cxn>
                  <a:cxn ang="0">
                    <a:pos x="24" y="5"/>
                  </a:cxn>
                  <a:cxn ang="0">
                    <a:pos x="24" y="4"/>
                  </a:cxn>
                  <a:cxn ang="0">
                    <a:pos x="22" y="4"/>
                  </a:cxn>
                  <a:cxn ang="0">
                    <a:pos x="20" y="4"/>
                  </a:cxn>
                  <a:cxn ang="0">
                    <a:pos x="20" y="2"/>
                  </a:cxn>
                  <a:cxn ang="0">
                    <a:pos x="19" y="2"/>
                  </a:cxn>
                  <a:cxn ang="0">
                    <a:pos x="16" y="2"/>
                  </a:cxn>
                  <a:cxn ang="0">
                    <a:pos x="15" y="2"/>
                  </a:cxn>
                  <a:cxn ang="0">
                    <a:pos x="15" y="1"/>
                  </a:cxn>
                  <a:cxn ang="0">
                    <a:pos x="13" y="1"/>
                  </a:cxn>
                  <a:cxn ang="0">
                    <a:pos x="12" y="1"/>
                  </a:cxn>
                  <a:cxn ang="0">
                    <a:pos x="10" y="1"/>
                  </a:cxn>
                  <a:cxn ang="0">
                    <a:pos x="8" y="0"/>
                  </a:cxn>
                  <a:cxn ang="0">
                    <a:pos x="7" y="0"/>
                  </a:cxn>
                  <a:cxn ang="0">
                    <a:pos x="4" y="0"/>
                  </a:cxn>
                  <a:cxn ang="0">
                    <a:pos x="3" y="0"/>
                  </a:cxn>
                  <a:cxn ang="0">
                    <a:pos x="0" y="9"/>
                  </a:cxn>
                  <a:cxn ang="0">
                    <a:pos x="1" y="9"/>
                  </a:cxn>
                  <a:cxn ang="0">
                    <a:pos x="3" y="11"/>
                  </a:cxn>
                  <a:cxn ang="0">
                    <a:pos x="4" y="11"/>
                  </a:cxn>
                  <a:cxn ang="0">
                    <a:pos x="7" y="11"/>
                  </a:cxn>
                  <a:cxn ang="0">
                    <a:pos x="8" y="12"/>
                  </a:cxn>
                  <a:cxn ang="0">
                    <a:pos x="10" y="12"/>
                  </a:cxn>
                  <a:cxn ang="0">
                    <a:pos x="12" y="12"/>
                  </a:cxn>
                  <a:cxn ang="0">
                    <a:pos x="13" y="13"/>
                  </a:cxn>
                  <a:cxn ang="0">
                    <a:pos x="15" y="13"/>
                  </a:cxn>
                  <a:cxn ang="0">
                    <a:pos x="16" y="13"/>
                  </a:cxn>
                  <a:cxn ang="0">
                    <a:pos x="19" y="15"/>
                  </a:cxn>
                  <a:cxn ang="0">
                    <a:pos x="20" y="15"/>
                  </a:cxn>
                  <a:cxn ang="0">
                    <a:pos x="22" y="16"/>
                  </a:cxn>
                  <a:cxn ang="0">
                    <a:pos x="24" y="16"/>
                  </a:cxn>
                  <a:cxn ang="0">
                    <a:pos x="25" y="18"/>
                  </a:cxn>
                  <a:cxn ang="0">
                    <a:pos x="28" y="18"/>
                  </a:cxn>
                  <a:cxn ang="0">
                    <a:pos x="28" y="18"/>
                  </a:cxn>
                  <a:cxn ang="0">
                    <a:pos x="30" y="18"/>
                  </a:cxn>
                  <a:cxn ang="0">
                    <a:pos x="30" y="20"/>
                  </a:cxn>
                  <a:cxn ang="0">
                    <a:pos x="32" y="20"/>
                  </a:cxn>
                  <a:cxn ang="0">
                    <a:pos x="34" y="21"/>
                  </a:cxn>
                  <a:cxn ang="0">
                    <a:pos x="43" y="20"/>
                  </a:cxn>
                  <a:cxn ang="0">
                    <a:pos x="34" y="21"/>
                  </a:cxn>
                  <a:cxn ang="0">
                    <a:pos x="39" y="24"/>
                  </a:cxn>
                  <a:cxn ang="0">
                    <a:pos x="43" y="20"/>
                  </a:cxn>
                  <a:cxn ang="0">
                    <a:pos x="32" y="13"/>
                  </a:cxn>
                </a:cxnLst>
                <a:rect l="0" t="0" r="r" b="b"/>
                <a:pathLst>
                  <a:path w="44" h="25">
                    <a:moveTo>
                      <a:pt x="32" y="13"/>
                    </a:moveTo>
                    <a:lnTo>
                      <a:pt x="41" y="12"/>
                    </a:lnTo>
                    <a:lnTo>
                      <a:pt x="39" y="11"/>
                    </a:lnTo>
                    <a:lnTo>
                      <a:pt x="37" y="11"/>
                    </a:lnTo>
                    <a:lnTo>
                      <a:pt x="37" y="9"/>
                    </a:lnTo>
                    <a:lnTo>
                      <a:pt x="36" y="9"/>
                    </a:lnTo>
                    <a:lnTo>
                      <a:pt x="34" y="9"/>
                    </a:lnTo>
                    <a:lnTo>
                      <a:pt x="34" y="8"/>
                    </a:lnTo>
                    <a:lnTo>
                      <a:pt x="32" y="8"/>
                    </a:lnTo>
                    <a:lnTo>
                      <a:pt x="30" y="8"/>
                    </a:lnTo>
                    <a:lnTo>
                      <a:pt x="30" y="7"/>
                    </a:lnTo>
                    <a:lnTo>
                      <a:pt x="28" y="7"/>
                    </a:lnTo>
                    <a:lnTo>
                      <a:pt x="28" y="7"/>
                    </a:lnTo>
                    <a:lnTo>
                      <a:pt x="28" y="5"/>
                    </a:lnTo>
                    <a:lnTo>
                      <a:pt x="25" y="5"/>
                    </a:lnTo>
                    <a:lnTo>
                      <a:pt x="24" y="5"/>
                    </a:lnTo>
                    <a:lnTo>
                      <a:pt x="24" y="4"/>
                    </a:lnTo>
                    <a:lnTo>
                      <a:pt x="22" y="4"/>
                    </a:lnTo>
                    <a:lnTo>
                      <a:pt x="20" y="4"/>
                    </a:lnTo>
                    <a:lnTo>
                      <a:pt x="20" y="2"/>
                    </a:lnTo>
                    <a:lnTo>
                      <a:pt x="19" y="2"/>
                    </a:lnTo>
                    <a:lnTo>
                      <a:pt x="16" y="2"/>
                    </a:lnTo>
                    <a:lnTo>
                      <a:pt x="15" y="2"/>
                    </a:lnTo>
                    <a:lnTo>
                      <a:pt x="15" y="1"/>
                    </a:lnTo>
                    <a:lnTo>
                      <a:pt x="13" y="1"/>
                    </a:lnTo>
                    <a:lnTo>
                      <a:pt x="12" y="1"/>
                    </a:lnTo>
                    <a:lnTo>
                      <a:pt x="10" y="1"/>
                    </a:lnTo>
                    <a:lnTo>
                      <a:pt x="8" y="0"/>
                    </a:lnTo>
                    <a:lnTo>
                      <a:pt x="7" y="0"/>
                    </a:lnTo>
                    <a:lnTo>
                      <a:pt x="4" y="0"/>
                    </a:lnTo>
                    <a:lnTo>
                      <a:pt x="3" y="0"/>
                    </a:lnTo>
                    <a:lnTo>
                      <a:pt x="0" y="9"/>
                    </a:lnTo>
                    <a:lnTo>
                      <a:pt x="1" y="9"/>
                    </a:lnTo>
                    <a:lnTo>
                      <a:pt x="3" y="11"/>
                    </a:lnTo>
                    <a:lnTo>
                      <a:pt x="4" y="11"/>
                    </a:lnTo>
                    <a:lnTo>
                      <a:pt x="7" y="11"/>
                    </a:lnTo>
                    <a:lnTo>
                      <a:pt x="8" y="12"/>
                    </a:lnTo>
                    <a:lnTo>
                      <a:pt x="10" y="12"/>
                    </a:lnTo>
                    <a:lnTo>
                      <a:pt x="12" y="12"/>
                    </a:lnTo>
                    <a:lnTo>
                      <a:pt x="13" y="13"/>
                    </a:lnTo>
                    <a:lnTo>
                      <a:pt x="15" y="13"/>
                    </a:lnTo>
                    <a:lnTo>
                      <a:pt x="16" y="13"/>
                    </a:lnTo>
                    <a:lnTo>
                      <a:pt x="19" y="15"/>
                    </a:lnTo>
                    <a:lnTo>
                      <a:pt x="20" y="15"/>
                    </a:lnTo>
                    <a:lnTo>
                      <a:pt x="22" y="16"/>
                    </a:lnTo>
                    <a:lnTo>
                      <a:pt x="24" y="16"/>
                    </a:lnTo>
                    <a:lnTo>
                      <a:pt x="25" y="18"/>
                    </a:lnTo>
                    <a:lnTo>
                      <a:pt x="28" y="18"/>
                    </a:lnTo>
                    <a:lnTo>
                      <a:pt x="28" y="18"/>
                    </a:lnTo>
                    <a:lnTo>
                      <a:pt x="30" y="18"/>
                    </a:lnTo>
                    <a:lnTo>
                      <a:pt x="30" y="20"/>
                    </a:lnTo>
                    <a:lnTo>
                      <a:pt x="32" y="20"/>
                    </a:lnTo>
                    <a:lnTo>
                      <a:pt x="34" y="21"/>
                    </a:lnTo>
                    <a:lnTo>
                      <a:pt x="43" y="20"/>
                    </a:lnTo>
                    <a:lnTo>
                      <a:pt x="34" y="21"/>
                    </a:lnTo>
                    <a:lnTo>
                      <a:pt x="39" y="24"/>
                    </a:lnTo>
                    <a:lnTo>
                      <a:pt x="43" y="20"/>
                    </a:lnTo>
                    <a:lnTo>
                      <a:pt x="32"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38" name="Freeform 410"/>
              <p:cNvSpPr>
                <a:spLocks/>
              </p:cNvSpPr>
              <p:nvPr/>
            </p:nvSpPr>
            <p:spPr bwMode="auto">
              <a:xfrm>
                <a:off x="1929" y="861"/>
                <a:ext cx="24" cy="18"/>
              </a:xfrm>
              <a:custGeom>
                <a:avLst/>
                <a:gdLst/>
                <a:ahLst/>
                <a:cxnLst>
                  <a:cxn ang="0">
                    <a:pos x="14" y="0"/>
                  </a:cxn>
                  <a:cxn ang="0">
                    <a:pos x="0" y="10"/>
                  </a:cxn>
                  <a:cxn ang="0">
                    <a:pos x="10" y="17"/>
                  </a:cxn>
                  <a:cxn ang="0">
                    <a:pos x="23" y="8"/>
                  </a:cxn>
                  <a:cxn ang="0">
                    <a:pos x="14" y="0"/>
                  </a:cxn>
                </a:cxnLst>
                <a:rect l="0" t="0" r="r" b="b"/>
                <a:pathLst>
                  <a:path w="24" h="18">
                    <a:moveTo>
                      <a:pt x="14" y="0"/>
                    </a:moveTo>
                    <a:lnTo>
                      <a:pt x="0" y="10"/>
                    </a:lnTo>
                    <a:lnTo>
                      <a:pt x="10" y="17"/>
                    </a:lnTo>
                    <a:lnTo>
                      <a:pt x="23" y="8"/>
                    </a:lnTo>
                    <a:lnTo>
                      <a:pt x="1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39" name="Freeform 411"/>
              <p:cNvSpPr>
                <a:spLocks/>
              </p:cNvSpPr>
              <p:nvPr/>
            </p:nvSpPr>
            <p:spPr bwMode="auto">
              <a:xfrm>
                <a:off x="1943" y="858"/>
                <a:ext cx="19" cy="19"/>
              </a:xfrm>
              <a:custGeom>
                <a:avLst/>
                <a:gdLst/>
                <a:ahLst/>
                <a:cxnLst>
                  <a:cxn ang="0">
                    <a:pos x="18" y="4"/>
                  </a:cxn>
                  <a:cxn ang="0">
                    <a:pos x="16" y="4"/>
                  </a:cxn>
                  <a:cxn ang="0">
                    <a:pos x="16" y="2"/>
                  </a:cxn>
                  <a:cxn ang="0">
                    <a:pos x="14" y="2"/>
                  </a:cxn>
                  <a:cxn ang="0">
                    <a:pos x="12" y="2"/>
                  </a:cxn>
                  <a:cxn ang="0">
                    <a:pos x="12" y="0"/>
                  </a:cxn>
                  <a:cxn ang="0">
                    <a:pos x="10" y="0"/>
                  </a:cxn>
                  <a:cxn ang="0">
                    <a:pos x="9" y="0"/>
                  </a:cxn>
                  <a:cxn ang="0">
                    <a:pos x="7" y="0"/>
                  </a:cxn>
                  <a:cxn ang="0">
                    <a:pos x="4" y="0"/>
                  </a:cxn>
                  <a:cxn ang="0">
                    <a:pos x="2" y="2"/>
                  </a:cxn>
                  <a:cxn ang="0">
                    <a:pos x="1" y="2"/>
                  </a:cxn>
                  <a:cxn ang="0">
                    <a:pos x="0" y="4"/>
                  </a:cxn>
                  <a:cxn ang="0">
                    <a:pos x="9" y="18"/>
                  </a:cxn>
                  <a:cxn ang="0">
                    <a:pos x="7" y="18"/>
                  </a:cxn>
                  <a:cxn ang="0">
                    <a:pos x="18" y="4"/>
                  </a:cxn>
                </a:cxnLst>
                <a:rect l="0" t="0" r="r" b="b"/>
                <a:pathLst>
                  <a:path w="19" h="19">
                    <a:moveTo>
                      <a:pt x="18" y="4"/>
                    </a:moveTo>
                    <a:lnTo>
                      <a:pt x="16" y="4"/>
                    </a:lnTo>
                    <a:lnTo>
                      <a:pt x="16" y="2"/>
                    </a:lnTo>
                    <a:lnTo>
                      <a:pt x="14" y="2"/>
                    </a:lnTo>
                    <a:lnTo>
                      <a:pt x="12" y="2"/>
                    </a:lnTo>
                    <a:lnTo>
                      <a:pt x="12" y="0"/>
                    </a:lnTo>
                    <a:lnTo>
                      <a:pt x="10" y="0"/>
                    </a:lnTo>
                    <a:lnTo>
                      <a:pt x="9" y="0"/>
                    </a:lnTo>
                    <a:lnTo>
                      <a:pt x="7" y="0"/>
                    </a:lnTo>
                    <a:lnTo>
                      <a:pt x="4" y="0"/>
                    </a:lnTo>
                    <a:lnTo>
                      <a:pt x="2" y="2"/>
                    </a:lnTo>
                    <a:lnTo>
                      <a:pt x="1" y="2"/>
                    </a:lnTo>
                    <a:lnTo>
                      <a:pt x="0" y="4"/>
                    </a:lnTo>
                    <a:lnTo>
                      <a:pt x="9" y="18"/>
                    </a:lnTo>
                    <a:lnTo>
                      <a:pt x="7"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40" name="Freeform 412"/>
              <p:cNvSpPr>
                <a:spLocks/>
              </p:cNvSpPr>
              <p:nvPr/>
            </p:nvSpPr>
            <p:spPr bwMode="auto">
              <a:xfrm>
                <a:off x="1877" y="932"/>
                <a:ext cx="19" cy="18"/>
              </a:xfrm>
              <a:custGeom>
                <a:avLst/>
                <a:gdLst/>
                <a:ahLst/>
                <a:cxnLst>
                  <a:cxn ang="0">
                    <a:pos x="18" y="17"/>
                  </a:cxn>
                  <a:cxn ang="0">
                    <a:pos x="18" y="15"/>
                  </a:cxn>
                  <a:cxn ang="0">
                    <a:pos x="18" y="13"/>
                  </a:cxn>
                  <a:cxn ang="0">
                    <a:pos x="16" y="12"/>
                  </a:cxn>
                  <a:cxn ang="0">
                    <a:pos x="16" y="10"/>
                  </a:cxn>
                  <a:cxn ang="0">
                    <a:pos x="16" y="8"/>
                  </a:cxn>
                  <a:cxn ang="0">
                    <a:pos x="14" y="8"/>
                  </a:cxn>
                  <a:cxn ang="0">
                    <a:pos x="14" y="6"/>
                  </a:cxn>
                  <a:cxn ang="0">
                    <a:pos x="12" y="6"/>
                  </a:cxn>
                  <a:cxn ang="0">
                    <a:pos x="12" y="4"/>
                  </a:cxn>
                  <a:cxn ang="0">
                    <a:pos x="10" y="4"/>
                  </a:cxn>
                  <a:cxn ang="0">
                    <a:pos x="10" y="2"/>
                  </a:cxn>
                  <a:cxn ang="0">
                    <a:pos x="9" y="2"/>
                  </a:cxn>
                  <a:cxn ang="0">
                    <a:pos x="7" y="1"/>
                  </a:cxn>
                  <a:cxn ang="0">
                    <a:pos x="5" y="1"/>
                  </a:cxn>
                  <a:cxn ang="0">
                    <a:pos x="3" y="1"/>
                  </a:cxn>
                  <a:cxn ang="0">
                    <a:pos x="1" y="1"/>
                  </a:cxn>
                  <a:cxn ang="0">
                    <a:pos x="1" y="0"/>
                  </a:cxn>
                  <a:cxn ang="0">
                    <a:pos x="0" y="0"/>
                  </a:cxn>
                  <a:cxn ang="0">
                    <a:pos x="0" y="13"/>
                  </a:cxn>
                  <a:cxn ang="0">
                    <a:pos x="1" y="13"/>
                  </a:cxn>
                  <a:cxn ang="0">
                    <a:pos x="1" y="15"/>
                  </a:cxn>
                  <a:cxn ang="0">
                    <a:pos x="3" y="15"/>
                  </a:cxn>
                  <a:cxn ang="0">
                    <a:pos x="3" y="17"/>
                  </a:cxn>
                  <a:cxn ang="0">
                    <a:pos x="18" y="17"/>
                  </a:cxn>
                </a:cxnLst>
                <a:rect l="0" t="0" r="r" b="b"/>
                <a:pathLst>
                  <a:path w="19" h="18">
                    <a:moveTo>
                      <a:pt x="18" y="17"/>
                    </a:moveTo>
                    <a:lnTo>
                      <a:pt x="18" y="15"/>
                    </a:lnTo>
                    <a:lnTo>
                      <a:pt x="18" y="13"/>
                    </a:lnTo>
                    <a:lnTo>
                      <a:pt x="16" y="12"/>
                    </a:lnTo>
                    <a:lnTo>
                      <a:pt x="16" y="10"/>
                    </a:lnTo>
                    <a:lnTo>
                      <a:pt x="16" y="8"/>
                    </a:lnTo>
                    <a:lnTo>
                      <a:pt x="14" y="8"/>
                    </a:lnTo>
                    <a:lnTo>
                      <a:pt x="14" y="6"/>
                    </a:lnTo>
                    <a:lnTo>
                      <a:pt x="12" y="6"/>
                    </a:lnTo>
                    <a:lnTo>
                      <a:pt x="12" y="4"/>
                    </a:lnTo>
                    <a:lnTo>
                      <a:pt x="10" y="4"/>
                    </a:lnTo>
                    <a:lnTo>
                      <a:pt x="10" y="2"/>
                    </a:lnTo>
                    <a:lnTo>
                      <a:pt x="9" y="2"/>
                    </a:lnTo>
                    <a:lnTo>
                      <a:pt x="7" y="1"/>
                    </a:lnTo>
                    <a:lnTo>
                      <a:pt x="5" y="1"/>
                    </a:lnTo>
                    <a:lnTo>
                      <a:pt x="3" y="1"/>
                    </a:lnTo>
                    <a:lnTo>
                      <a:pt x="1" y="1"/>
                    </a:lnTo>
                    <a:lnTo>
                      <a:pt x="1" y="0"/>
                    </a:lnTo>
                    <a:lnTo>
                      <a:pt x="0" y="0"/>
                    </a:lnTo>
                    <a:lnTo>
                      <a:pt x="0" y="13"/>
                    </a:lnTo>
                    <a:lnTo>
                      <a:pt x="1" y="13"/>
                    </a:lnTo>
                    <a:lnTo>
                      <a:pt x="1" y="15"/>
                    </a:lnTo>
                    <a:lnTo>
                      <a:pt x="3" y="15"/>
                    </a:lnTo>
                    <a:lnTo>
                      <a:pt x="3" y="17"/>
                    </a:lnTo>
                    <a:lnTo>
                      <a:pt x="18"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41" name="Freeform 413"/>
              <p:cNvSpPr>
                <a:spLocks/>
              </p:cNvSpPr>
              <p:nvPr/>
            </p:nvSpPr>
            <p:spPr bwMode="auto">
              <a:xfrm>
                <a:off x="1877" y="945"/>
                <a:ext cx="19" cy="18"/>
              </a:xfrm>
              <a:custGeom>
                <a:avLst/>
                <a:gdLst/>
                <a:ahLst/>
                <a:cxnLst>
                  <a:cxn ang="0">
                    <a:pos x="0" y="17"/>
                  </a:cxn>
                  <a:cxn ang="0">
                    <a:pos x="1" y="17"/>
                  </a:cxn>
                  <a:cxn ang="0">
                    <a:pos x="3" y="16"/>
                  </a:cxn>
                  <a:cxn ang="0">
                    <a:pos x="5" y="16"/>
                  </a:cxn>
                  <a:cxn ang="0">
                    <a:pos x="7" y="16"/>
                  </a:cxn>
                  <a:cxn ang="0">
                    <a:pos x="9" y="13"/>
                  </a:cxn>
                  <a:cxn ang="0">
                    <a:pos x="10" y="13"/>
                  </a:cxn>
                  <a:cxn ang="0">
                    <a:pos x="10" y="12"/>
                  </a:cxn>
                  <a:cxn ang="0">
                    <a:pos x="12" y="12"/>
                  </a:cxn>
                  <a:cxn ang="0">
                    <a:pos x="12" y="9"/>
                  </a:cxn>
                  <a:cxn ang="0">
                    <a:pos x="14" y="9"/>
                  </a:cxn>
                  <a:cxn ang="0">
                    <a:pos x="14" y="8"/>
                  </a:cxn>
                  <a:cxn ang="0">
                    <a:pos x="16" y="8"/>
                  </a:cxn>
                  <a:cxn ang="0">
                    <a:pos x="16" y="6"/>
                  </a:cxn>
                  <a:cxn ang="0">
                    <a:pos x="16" y="4"/>
                  </a:cxn>
                  <a:cxn ang="0">
                    <a:pos x="18" y="3"/>
                  </a:cxn>
                  <a:cxn ang="0">
                    <a:pos x="18" y="1"/>
                  </a:cxn>
                  <a:cxn ang="0">
                    <a:pos x="18" y="0"/>
                  </a:cxn>
                  <a:cxn ang="0">
                    <a:pos x="3" y="0"/>
                  </a:cxn>
                  <a:cxn ang="0">
                    <a:pos x="3" y="1"/>
                  </a:cxn>
                  <a:cxn ang="0">
                    <a:pos x="1" y="1"/>
                  </a:cxn>
                  <a:cxn ang="0">
                    <a:pos x="1" y="3"/>
                  </a:cxn>
                  <a:cxn ang="0">
                    <a:pos x="0" y="3"/>
                  </a:cxn>
                  <a:cxn ang="0">
                    <a:pos x="0" y="17"/>
                  </a:cxn>
                </a:cxnLst>
                <a:rect l="0" t="0" r="r" b="b"/>
                <a:pathLst>
                  <a:path w="19" h="18">
                    <a:moveTo>
                      <a:pt x="0" y="17"/>
                    </a:moveTo>
                    <a:lnTo>
                      <a:pt x="1" y="17"/>
                    </a:lnTo>
                    <a:lnTo>
                      <a:pt x="3" y="16"/>
                    </a:lnTo>
                    <a:lnTo>
                      <a:pt x="5" y="16"/>
                    </a:lnTo>
                    <a:lnTo>
                      <a:pt x="7" y="16"/>
                    </a:lnTo>
                    <a:lnTo>
                      <a:pt x="9" y="13"/>
                    </a:lnTo>
                    <a:lnTo>
                      <a:pt x="10" y="13"/>
                    </a:lnTo>
                    <a:lnTo>
                      <a:pt x="10" y="12"/>
                    </a:lnTo>
                    <a:lnTo>
                      <a:pt x="12" y="12"/>
                    </a:lnTo>
                    <a:lnTo>
                      <a:pt x="12" y="9"/>
                    </a:lnTo>
                    <a:lnTo>
                      <a:pt x="14" y="9"/>
                    </a:lnTo>
                    <a:lnTo>
                      <a:pt x="14" y="8"/>
                    </a:lnTo>
                    <a:lnTo>
                      <a:pt x="16" y="8"/>
                    </a:lnTo>
                    <a:lnTo>
                      <a:pt x="16" y="6"/>
                    </a:lnTo>
                    <a:lnTo>
                      <a:pt x="16" y="4"/>
                    </a:lnTo>
                    <a:lnTo>
                      <a:pt x="18" y="3"/>
                    </a:lnTo>
                    <a:lnTo>
                      <a:pt x="18" y="1"/>
                    </a:lnTo>
                    <a:lnTo>
                      <a:pt x="18" y="0"/>
                    </a:lnTo>
                    <a:lnTo>
                      <a:pt x="3" y="0"/>
                    </a:lnTo>
                    <a:lnTo>
                      <a:pt x="3" y="1"/>
                    </a:lnTo>
                    <a:lnTo>
                      <a:pt x="1" y="1"/>
                    </a:lnTo>
                    <a:lnTo>
                      <a:pt x="1" y="3"/>
                    </a:lnTo>
                    <a:lnTo>
                      <a:pt x="0" y="3"/>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42" name="Freeform 414"/>
              <p:cNvSpPr>
                <a:spLocks/>
              </p:cNvSpPr>
              <p:nvPr/>
            </p:nvSpPr>
            <p:spPr bwMode="auto">
              <a:xfrm>
                <a:off x="1861" y="945"/>
                <a:ext cx="19" cy="18"/>
              </a:xfrm>
              <a:custGeom>
                <a:avLst/>
                <a:gdLst/>
                <a:ahLst/>
                <a:cxnLst>
                  <a:cxn ang="0">
                    <a:pos x="0" y="0"/>
                  </a:cxn>
                  <a:cxn ang="0">
                    <a:pos x="0" y="1"/>
                  </a:cxn>
                  <a:cxn ang="0">
                    <a:pos x="0" y="3"/>
                  </a:cxn>
                  <a:cxn ang="0">
                    <a:pos x="0" y="4"/>
                  </a:cxn>
                  <a:cxn ang="0">
                    <a:pos x="2" y="6"/>
                  </a:cxn>
                  <a:cxn ang="0">
                    <a:pos x="2" y="8"/>
                  </a:cxn>
                  <a:cxn ang="0">
                    <a:pos x="3" y="9"/>
                  </a:cxn>
                  <a:cxn ang="0">
                    <a:pos x="5" y="12"/>
                  </a:cxn>
                  <a:cxn ang="0">
                    <a:pos x="7" y="13"/>
                  </a:cxn>
                  <a:cxn ang="0">
                    <a:pos x="9" y="13"/>
                  </a:cxn>
                  <a:cxn ang="0">
                    <a:pos x="9" y="16"/>
                  </a:cxn>
                  <a:cxn ang="0">
                    <a:pos x="12" y="16"/>
                  </a:cxn>
                  <a:cxn ang="0">
                    <a:pos x="14" y="16"/>
                  </a:cxn>
                  <a:cxn ang="0">
                    <a:pos x="16" y="16"/>
                  </a:cxn>
                  <a:cxn ang="0">
                    <a:pos x="16" y="17"/>
                  </a:cxn>
                  <a:cxn ang="0">
                    <a:pos x="18" y="17"/>
                  </a:cxn>
                  <a:cxn ang="0">
                    <a:pos x="18" y="3"/>
                  </a:cxn>
                  <a:cxn ang="0">
                    <a:pos x="18" y="1"/>
                  </a:cxn>
                  <a:cxn ang="0">
                    <a:pos x="16" y="1"/>
                  </a:cxn>
                  <a:cxn ang="0">
                    <a:pos x="16" y="0"/>
                  </a:cxn>
                  <a:cxn ang="0">
                    <a:pos x="0" y="0"/>
                  </a:cxn>
                </a:cxnLst>
                <a:rect l="0" t="0" r="r" b="b"/>
                <a:pathLst>
                  <a:path w="19" h="18">
                    <a:moveTo>
                      <a:pt x="0" y="0"/>
                    </a:moveTo>
                    <a:lnTo>
                      <a:pt x="0" y="1"/>
                    </a:lnTo>
                    <a:lnTo>
                      <a:pt x="0" y="3"/>
                    </a:lnTo>
                    <a:lnTo>
                      <a:pt x="0" y="4"/>
                    </a:lnTo>
                    <a:lnTo>
                      <a:pt x="2" y="6"/>
                    </a:lnTo>
                    <a:lnTo>
                      <a:pt x="2" y="8"/>
                    </a:lnTo>
                    <a:lnTo>
                      <a:pt x="3" y="9"/>
                    </a:lnTo>
                    <a:lnTo>
                      <a:pt x="5" y="12"/>
                    </a:lnTo>
                    <a:lnTo>
                      <a:pt x="7" y="13"/>
                    </a:lnTo>
                    <a:lnTo>
                      <a:pt x="9" y="13"/>
                    </a:lnTo>
                    <a:lnTo>
                      <a:pt x="9" y="16"/>
                    </a:lnTo>
                    <a:lnTo>
                      <a:pt x="12" y="16"/>
                    </a:lnTo>
                    <a:lnTo>
                      <a:pt x="14" y="16"/>
                    </a:lnTo>
                    <a:lnTo>
                      <a:pt x="16" y="16"/>
                    </a:lnTo>
                    <a:lnTo>
                      <a:pt x="16" y="17"/>
                    </a:lnTo>
                    <a:lnTo>
                      <a:pt x="18" y="17"/>
                    </a:lnTo>
                    <a:lnTo>
                      <a:pt x="18" y="3"/>
                    </a:lnTo>
                    <a:lnTo>
                      <a:pt x="18" y="1"/>
                    </a:lnTo>
                    <a:lnTo>
                      <a:pt x="16" y="1"/>
                    </a:lnTo>
                    <a:lnTo>
                      <a:pt x="16"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43" name="Freeform 415"/>
              <p:cNvSpPr>
                <a:spLocks/>
              </p:cNvSpPr>
              <p:nvPr/>
            </p:nvSpPr>
            <p:spPr bwMode="auto">
              <a:xfrm>
                <a:off x="1861" y="932"/>
                <a:ext cx="19" cy="18"/>
              </a:xfrm>
              <a:custGeom>
                <a:avLst/>
                <a:gdLst/>
                <a:ahLst/>
                <a:cxnLst>
                  <a:cxn ang="0">
                    <a:pos x="18" y="0"/>
                  </a:cxn>
                  <a:cxn ang="0">
                    <a:pos x="16" y="1"/>
                  </a:cxn>
                  <a:cxn ang="0">
                    <a:pos x="14" y="1"/>
                  </a:cxn>
                  <a:cxn ang="0">
                    <a:pos x="12" y="1"/>
                  </a:cxn>
                  <a:cxn ang="0">
                    <a:pos x="9" y="1"/>
                  </a:cxn>
                  <a:cxn ang="0">
                    <a:pos x="9" y="2"/>
                  </a:cxn>
                  <a:cxn ang="0">
                    <a:pos x="7" y="2"/>
                  </a:cxn>
                  <a:cxn ang="0">
                    <a:pos x="5" y="4"/>
                  </a:cxn>
                  <a:cxn ang="0">
                    <a:pos x="3" y="6"/>
                  </a:cxn>
                  <a:cxn ang="0">
                    <a:pos x="2" y="8"/>
                  </a:cxn>
                  <a:cxn ang="0">
                    <a:pos x="2" y="10"/>
                  </a:cxn>
                  <a:cxn ang="0">
                    <a:pos x="0" y="12"/>
                  </a:cxn>
                  <a:cxn ang="0">
                    <a:pos x="0" y="13"/>
                  </a:cxn>
                  <a:cxn ang="0">
                    <a:pos x="0" y="15"/>
                  </a:cxn>
                  <a:cxn ang="0">
                    <a:pos x="0" y="17"/>
                  </a:cxn>
                  <a:cxn ang="0">
                    <a:pos x="16" y="17"/>
                  </a:cxn>
                  <a:cxn ang="0">
                    <a:pos x="16" y="15"/>
                  </a:cxn>
                  <a:cxn ang="0">
                    <a:pos x="18" y="15"/>
                  </a:cxn>
                  <a:cxn ang="0">
                    <a:pos x="18" y="13"/>
                  </a:cxn>
                  <a:cxn ang="0">
                    <a:pos x="18" y="0"/>
                  </a:cxn>
                </a:cxnLst>
                <a:rect l="0" t="0" r="r" b="b"/>
                <a:pathLst>
                  <a:path w="19" h="18">
                    <a:moveTo>
                      <a:pt x="18" y="0"/>
                    </a:moveTo>
                    <a:lnTo>
                      <a:pt x="16" y="1"/>
                    </a:lnTo>
                    <a:lnTo>
                      <a:pt x="14" y="1"/>
                    </a:lnTo>
                    <a:lnTo>
                      <a:pt x="12" y="1"/>
                    </a:lnTo>
                    <a:lnTo>
                      <a:pt x="9" y="1"/>
                    </a:lnTo>
                    <a:lnTo>
                      <a:pt x="9" y="2"/>
                    </a:lnTo>
                    <a:lnTo>
                      <a:pt x="7" y="2"/>
                    </a:lnTo>
                    <a:lnTo>
                      <a:pt x="5" y="4"/>
                    </a:lnTo>
                    <a:lnTo>
                      <a:pt x="3" y="6"/>
                    </a:lnTo>
                    <a:lnTo>
                      <a:pt x="2" y="8"/>
                    </a:lnTo>
                    <a:lnTo>
                      <a:pt x="2" y="10"/>
                    </a:lnTo>
                    <a:lnTo>
                      <a:pt x="0" y="12"/>
                    </a:lnTo>
                    <a:lnTo>
                      <a:pt x="0" y="13"/>
                    </a:lnTo>
                    <a:lnTo>
                      <a:pt x="0" y="15"/>
                    </a:lnTo>
                    <a:lnTo>
                      <a:pt x="0" y="17"/>
                    </a:lnTo>
                    <a:lnTo>
                      <a:pt x="16" y="17"/>
                    </a:lnTo>
                    <a:lnTo>
                      <a:pt x="16" y="15"/>
                    </a:lnTo>
                    <a:lnTo>
                      <a:pt x="18" y="15"/>
                    </a:lnTo>
                    <a:lnTo>
                      <a:pt x="18" y="13"/>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44" name="Freeform 416"/>
              <p:cNvSpPr>
                <a:spLocks/>
              </p:cNvSpPr>
              <p:nvPr/>
            </p:nvSpPr>
            <p:spPr bwMode="auto">
              <a:xfrm>
                <a:off x="1660" y="1015"/>
                <a:ext cx="198" cy="157"/>
              </a:xfrm>
              <a:custGeom>
                <a:avLst/>
                <a:gdLst/>
                <a:ahLst/>
                <a:cxnLst>
                  <a:cxn ang="0">
                    <a:pos x="1" y="65"/>
                  </a:cxn>
                  <a:cxn ang="0">
                    <a:pos x="19" y="62"/>
                  </a:cxn>
                  <a:cxn ang="0">
                    <a:pos x="21" y="55"/>
                  </a:cxn>
                  <a:cxn ang="0">
                    <a:pos x="23" y="49"/>
                  </a:cxn>
                  <a:cxn ang="0">
                    <a:pos x="28" y="43"/>
                  </a:cxn>
                  <a:cxn ang="0">
                    <a:pos x="19" y="33"/>
                  </a:cxn>
                  <a:cxn ang="0">
                    <a:pos x="40" y="14"/>
                  </a:cxn>
                  <a:cxn ang="0">
                    <a:pos x="54" y="22"/>
                  </a:cxn>
                  <a:cxn ang="0">
                    <a:pos x="60" y="19"/>
                  </a:cxn>
                  <a:cxn ang="0">
                    <a:pos x="69" y="17"/>
                  </a:cxn>
                  <a:cxn ang="0">
                    <a:pos x="76" y="15"/>
                  </a:cxn>
                  <a:cxn ang="0">
                    <a:pos x="81" y="2"/>
                  </a:cxn>
                  <a:cxn ang="0">
                    <a:pos x="86" y="0"/>
                  </a:cxn>
                  <a:cxn ang="0">
                    <a:pos x="115" y="3"/>
                  </a:cxn>
                  <a:cxn ang="0">
                    <a:pos x="122" y="15"/>
                  </a:cxn>
                  <a:cxn ang="0">
                    <a:pos x="131" y="17"/>
                  </a:cxn>
                  <a:cxn ang="0">
                    <a:pos x="139" y="21"/>
                  </a:cxn>
                  <a:cxn ang="0">
                    <a:pos x="144" y="24"/>
                  </a:cxn>
                  <a:cxn ang="0">
                    <a:pos x="158" y="15"/>
                  </a:cxn>
                  <a:cxn ang="0">
                    <a:pos x="178" y="34"/>
                  </a:cxn>
                  <a:cxn ang="0">
                    <a:pos x="171" y="46"/>
                  </a:cxn>
                  <a:cxn ang="0">
                    <a:pos x="175" y="52"/>
                  </a:cxn>
                  <a:cxn ang="0">
                    <a:pos x="178" y="56"/>
                  </a:cxn>
                  <a:cxn ang="0">
                    <a:pos x="180" y="62"/>
                  </a:cxn>
                  <a:cxn ang="0">
                    <a:pos x="197" y="65"/>
                  </a:cxn>
                  <a:cxn ang="0">
                    <a:pos x="197" y="90"/>
                  </a:cxn>
                  <a:cxn ang="0">
                    <a:pos x="180" y="93"/>
                  </a:cxn>
                  <a:cxn ang="0">
                    <a:pos x="178" y="98"/>
                  </a:cxn>
                  <a:cxn ang="0">
                    <a:pos x="175" y="102"/>
                  </a:cxn>
                  <a:cxn ang="0">
                    <a:pos x="171" y="109"/>
                  </a:cxn>
                  <a:cxn ang="0">
                    <a:pos x="178" y="120"/>
                  </a:cxn>
                  <a:cxn ang="0">
                    <a:pos x="158" y="139"/>
                  </a:cxn>
                  <a:cxn ang="0">
                    <a:pos x="144" y="131"/>
                  </a:cxn>
                  <a:cxn ang="0">
                    <a:pos x="137" y="135"/>
                  </a:cxn>
                  <a:cxn ang="0">
                    <a:pos x="129" y="138"/>
                  </a:cxn>
                  <a:cxn ang="0">
                    <a:pos x="120" y="141"/>
                  </a:cxn>
                  <a:cxn ang="0">
                    <a:pos x="115" y="153"/>
                  </a:cxn>
                  <a:cxn ang="0">
                    <a:pos x="84" y="155"/>
                  </a:cxn>
                  <a:cxn ang="0">
                    <a:pos x="81" y="151"/>
                  </a:cxn>
                  <a:cxn ang="0">
                    <a:pos x="76" y="139"/>
                  </a:cxn>
                  <a:cxn ang="0">
                    <a:pos x="68" y="138"/>
                  </a:cxn>
                  <a:cxn ang="0">
                    <a:pos x="60" y="135"/>
                  </a:cxn>
                  <a:cxn ang="0">
                    <a:pos x="54" y="132"/>
                  </a:cxn>
                  <a:cxn ang="0">
                    <a:pos x="40" y="141"/>
                  </a:cxn>
                  <a:cxn ang="0">
                    <a:pos x="19" y="122"/>
                  </a:cxn>
                  <a:cxn ang="0">
                    <a:pos x="28" y="111"/>
                  </a:cxn>
                  <a:cxn ang="0">
                    <a:pos x="23" y="106"/>
                  </a:cxn>
                  <a:cxn ang="0">
                    <a:pos x="21" y="100"/>
                  </a:cxn>
                  <a:cxn ang="0">
                    <a:pos x="19" y="93"/>
                  </a:cxn>
                  <a:cxn ang="0">
                    <a:pos x="1" y="90"/>
                  </a:cxn>
                  <a:cxn ang="0">
                    <a:pos x="93" y="80"/>
                  </a:cxn>
                  <a:cxn ang="0">
                    <a:pos x="93" y="77"/>
                  </a:cxn>
                  <a:cxn ang="0">
                    <a:pos x="95" y="71"/>
                  </a:cxn>
                  <a:cxn ang="0">
                    <a:pos x="103" y="71"/>
                  </a:cxn>
                  <a:cxn ang="0">
                    <a:pos x="106" y="78"/>
                  </a:cxn>
                  <a:cxn ang="0">
                    <a:pos x="100" y="82"/>
                  </a:cxn>
                  <a:cxn ang="0">
                    <a:pos x="0" y="87"/>
                  </a:cxn>
                </a:cxnLst>
                <a:rect l="0" t="0" r="r" b="b"/>
                <a:pathLst>
                  <a:path w="198" h="156">
                    <a:moveTo>
                      <a:pt x="0" y="87"/>
                    </a:moveTo>
                    <a:lnTo>
                      <a:pt x="0" y="67"/>
                    </a:lnTo>
                    <a:lnTo>
                      <a:pt x="0" y="66"/>
                    </a:lnTo>
                    <a:lnTo>
                      <a:pt x="1" y="66"/>
                    </a:lnTo>
                    <a:lnTo>
                      <a:pt x="1" y="65"/>
                    </a:lnTo>
                    <a:lnTo>
                      <a:pt x="3" y="65"/>
                    </a:lnTo>
                    <a:lnTo>
                      <a:pt x="4" y="65"/>
                    </a:lnTo>
                    <a:lnTo>
                      <a:pt x="19" y="65"/>
                    </a:lnTo>
                    <a:lnTo>
                      <a:pt x="19" y="63"/>
                    </a:lnTo>
                    <a:lnTo>
                      <a:pt x="19" y="62"/>
                    </a:lnTo>
                    <a:lnTo>
                      <a:pt x="19" y="60"/>
                    </a:lnTo>
                    <a:lnTo>
                      <a:pt x="20" y="59"/>
                    </a:lnTo>
                    <a:lnTo>
                      <a:pt x="20" y="58"/>
                    </a:lnTo>
                    <a:lnTo>
                      <a:pt x="20" y="56"/>
                    </a:lnTo>
                    <a:lnTo>
                      <a:pt x="21" y="55"/>
                    </a:lnTo>
                    <a:lnTo>
                      <a:pt x="21" y="54"/>
                    </a:lnTo>
                    <a:lnTo>
                      <a:pt x="21" y="52"/>
                    </a:lnTo>
                    <a:lnTo>
                      <a:pt x="23" y="52"/>
                    </a:lnTo>
                    <a:lnTo>
                      <a:pt x="23" y="50"/>
                    </a:lnTo>
                    <a:lnTo>
                      <a:pt x="23" y="49"/>
                    </a:lnTo>
                    <a:lnTo>
                      <a:pt x="24" y="49"/>
                    </a:lnTo>
                    <a:lnTo>
                      <a:pt x="24" y="47"/>
                    </a:lnTo>
                    <a:lnTo>
                      <a:pt x="27" y="46"/>
                    </a:lnTo>
                    <a:lnTo>
                      <a:pt x="27" y="45"/>
                    </a:lnTo>
                    <a:lnTo>
                      <a:pt x="28" y="43"/>
                    </a:lnTo>
                    <a:lnTo>
                      <a:pt x="28" y="42"/>
                    </a:lnTo>
                    <a:lnTo>
                      <a:pt x="30" y="42"/>
                    </a:lnTo>
                    <a:lnTo>
                      <a:pt x="20" y="34"/>
                    </a:lnTo>
                    <a:lnTo>
                      <a:pt x="19" y="34"/>
                    </a:lnTo>
                    <a:lnTo>
                      <a:pt x="19" y="33"/>
                    </a:lnTo>
                    <a:lnTo>
                      <a:pt x="19" y="31"/>
                    </a:lnTo>
                    <a:lnTo>
                      <a:pt x="19" y="30"/>
                    </a:lnTo>
                    <a:lnTo>
                      <a:pt x="20" y="30"/>
                    </a:lnTo>
                    <a:lnTo>
                      <a:pt x="39" y="15"/>
                    </a:lnTo>
                    <a:lnTo>
                      <a:pt x="40" y="14"/>
                    </a:lnTo>
                    <a:lnTo>
                      <a:pt x="42" y="14"/>
                    </a:lnTo>
                    <a:lnTo>
                      <a:pt x="42" y="15"/>
                    </a:lnTo>
                    <a:lnTo>
                      <a:pt x="43" y="15"/>
                    </a:lnTo>
                    <a:lnTo>
                      <a:pt x="54" y="24"/>
                    </a:lnTo>
                    <a:lnTo>
                      <a:pt x="54" y="22"/>
                    </a:lnTo>
                    <a:lnTo>
                      <a:pt x="56" y="22"/>
                    </a:lnTo>
                    <a:lnTo>
                      <a:pt x="57" y="22"/>
                    </a:lnTo>
                    <a:lnTo>
                      <a:pt x="57" y="21"/>
                    </a:lnTo>
                    <a:lnTo>
                      <a:pt x="59" y="21"/>
                    </a:lnTo>
                    <a:lnTo>
                      <a:pt x="60" y="19"/>
                    </a:lnTo>
                    <a:lnTo>
                      <a:pt x="62" y="19"/>
                    </a:lnTo>
                    <a:lnTo>
                      <a:pt x="64" y="18"/>
                    </a:lnTo>
                    <a:lnTo>
                      <a:pt x="66" y="18"/>
                    </a:lnTo>
                    <a:lnTo>
                      <a:pt x="68" y="17"/>
                    </a:lnTo>
                    <a:lnTo>
                      <a:pt x="69" y="17"/>
                    </a:lnTo>
                    <a:lnTo>
                      <a:pt x="71" y="17"/>
                    </a:lnTo>
                    <a:lnTo>
                      <a:pt x="71" y="15"/>
                    </a:lnTo>
                    <a:lnTo>
                      <a:pt x="72" y="15"/>
                    </a:lnTo>
                    <a:lnTo>
                      <a:pt x="74" y="15"/>
                    </a:lnTo>
                    <a:lnTo>
                      <a:pt x="76" y="15"/>
                    </a:lnTo>
                    <a:lnTo>
                      <a:pt x="77" y="14"/>
                    </a:lnTo>
                    <a:lnTo>
                      <a:pt x="79" y="14"/>
                    </a:lnTo>
                    <a:lnTo>
                      <a:pt x="81" y="14"/>
                    </a:lnTo>
                    <a:lnTo>
                      <a:pt x="81" y="3"/>
                    </a:lnTo>
                    <a:lnTo>
                      <a:pt x="81" y="2"/>
                    </a:lnTo>
                    <a:lnTo>
                      <a:pt x="83" y="2"/>
                    </a:lnTo>
                    <a:lnTo>
                      <a:pt x="83" y="1"/>
                    </a:lnTo>
                    <a:lnTo>
                      <a:pt x="84" y="1"/>
                    </a:lnTo>
                    <a:lnTo>
                      <a:pt x="84" y="0"/>
                    </a:lnTo>
                    <a:lnTo>
                      <a:pt x="86" y="0"/>
                    </a:lnTo>
                    <a:lnTo>
                      <a:pt x="112" y="0"/>
                    </a:lnTo>
                    <a:lnTo>
                      <a:pt x="113" y="1"/>
                    </a:lnTo>
                    <a:lnTo>
                      <a:pt x="115" y="1"/>
                    </a:lnTo>
                    <a:lnTo>
                      <a:pt x="115" y="2"/>
                    </a:lnTo>
                    <a:lnTo>
                      <a:pt x="115" y="3"/>
                    </a:lnTo>
                    <a:lnTo>
                      <a:pt x="115" y="14"/>
                    </a:lnTo>
                    <a:lnTo>
                      <a:pt x="117" y="14"/>
                    </a:lnTo>
                    <a:lnTo>
                      <a:pt x="119" y="14"/>
                    </a:lnTo>
                    <a:lnTo>
                      <a:pt x="120" y="14"/>
                    </a:lnTo>
                    <a:lnTo>
                      <a:pt x="122" y="15"/>
                    </a:lnTo>
                    <a:lnTo>
                      <a:pt x="123" y="15"/>
                    </a:lnTo>
                    <a:lnTo>
                      <a:pt x="125" y="15"/>
                    </a:lnTo>
                    <a:lnTo>
                      <a:pt x="127" y="17"/>
                    </a:lnTo>
                    <a:lnTo>
                      <a:pt x="129" y="17"/>
                    </a:lnTo>
                    <a:lnTo>
                      <a:pt x="131" y="17"/>
                    </a:lnTo>
                    <a:lnTo>
                      <a:pt x="132" y="18"/>
                    </a:lnTo>
                    <a:lnTo>
                      <a:pt x="135" y="18"/>
                    </a:lnTo>
                    <a:lnTo>
                      <a:pt x="135" y="19"/>
                    </a:lnTo>
                    <a:lnTo>
                      <a:pt x="137" y="19"/>
                    </a:lnTo>
                    <a:lnTo>
                      <a:pt x="139" y="21"/>
                    </a:lnTo>
                    <a:lnTo>
                      <a:pt x="140" y="21"/>
                    </a:lnTo>
                    <a:lnTo>
                      <a:pt x="140" y="22"/>
                    </a:lnTo>
                    <a:lnTo>
                      <a:pt x="142" y="22"/>
                    </a:lnTo>
                    <a:lnTo>
                      <a:pt x="144" y="22"/>
                    </a:lnTo>
                    <a:lnTo>
                      <a:pt x="144" y="24"/>
                    </a:lnTo>
                    <a:lnTo>
                      <a:pt x="155" y="15"/>
                    </a:lnTo>
                    <a:lnTo>
                      <a:pt x="156" y="15"/>
                    </a:lnTo>
                    <a:lnTo>
                      <a:pt x="156" y="14"/>
                    </a:lnTo>
                    <a:lnTo>
                      <a:pt x="158" y="14"/>
                    </a:lnTo>
                    <a:lnTo>
                      <a:pt x="158" y="15"/>
                    </a:lnTo>
                    <a:lnTo>
                      <a:pt x="159" y="15"/>
                    </a:lnTo>
                    <a:lnTo>
                      <a:pt x="178" y="30"/>
                    </a:lnTo>
                    <a:lnTo>
                      <a:pt x="178" y="31"/>
                    </a:lnTo>
                    <a:lnTo>
                      <a:pt x="178" y="33"/>
                    </a:lnTo>
                    <a:lnTo>
                      <a:pt x="178" y="34"/>
                    </a:lnTo>
                    <a:lnTo>
                      <a:pt x="168" y="42"/>
                    </a:lnTo>
                    <a:lnTo>
                      <a:pt x="169" y="43"/>
                    </a:lnTo>
                    <a:lnTo>
                      <a:pt x="169" y="45"/>
                    </a:lnTo>
                    <a:lnTo>
                      <a:pt x="171" y="45"/>
                    </a:lnTo>
                    <a:lnTo>
                      <a:pt x="171" y="46"/>
                    </a:lnTo>
                    <a:lnTo>
                      <a:pt x="173" y="47"/>
                    </a:lnTo>
                    <a:lnTo>
                      <a:pt x="173" y="49"/>
                    </a:lnTo>
                    <a:lnTo>
                      <a:pt x="175" y="50"/>
                    </a:lnTo>
                    <a:lnTo>
                      <a:pt x="175" y="52"/>
                    </a:lnTo>
                    <a:lnTo>
                      <a:pt x="175" y="52"/>
                    </a:lnTo>
                    <a:lnTo>
                      <a:pt x="176" y="52"/>
                    </a:lnTo>
                    <a:lnTo>
                      <a:pt x="176" y="54"/>
                    </a:lnTo>
                    <a:lnTo>
                      <a:pt x="176" y="55"/>
                    </a:lnTo>
                    <a:lnTo>
                      <a:pt x="176" y="56"/>
                    </a:lnTo>
                    <a:lnTo>
                      <a:pt x="178" y="56"/>
                    </a:lnTo>
                    <a:lnTo>
                      <a:pt x="178" y="58"/>
                    </a:lnTo>
                    <a:lnTo>
                      <a:pt x="178" y="59"/>
                    </a:lnTo>
                    <a:lnTo>
                      <a:pt x="178" y="60"/>
                    </a:lnTo>
                    <a:lnTo>
                      <a:pt x="180" y="60"/>
                    </a:lnTo>
                    <a:lnTo>
                      <a:pt x="180" y="62"/>
                    </a:lnTo>
                    <a:lnTo>
                      <a:pt x="180" y="63"/>
                    </a:lnTo>
                    <a:lnTo>
                      <a:pt x="180" y="65"/>
                    </a:lnTo>
                    <a:lnTo>
                      <a:pt x="193" y="65"/>
                    </a:lnTo>
                    <a:lnTo>
                      <a:pt x="196" y="65"/>
                    </a:lnTo>
                    <a:lnTo>
                      <a:pt x="197" y="65"/>
                    </a:lnTo>
                    <a:lnTo>
                      <a:pt x="197" y="66"/>
                    </a:lnTo>
                    <a:lnTo>
                      <a:pt x="197" y="67"/>
                    </a:lnTo>
                    <a:lnTo>
                      <a:pt x="197" y="87"/>
                    </a:lnTo>
                    <a:lnTo>
                      <a:pt x="197" y="89"/>
                    </a:lnTo>
                    <a:lnTo>
                      <a:pt x="197" y="90"/>
                    </a:lnTo>
                    <a:lnTo>
                      <a:pt x="196" y="90"/>
                    </a:lnTo>
                    <a:lnTo>
                      <a:pt x="193" y="90"/>
                    </a:lnTo>
                    <a:lnTo>
                      <a:pt x="180" y="90"/>
                    </a:lnTo>
                    <a:lnTo>
                      <a:pt x="180" y="91"/>
                    </a:lnTo>
                    <a:lnTo>
                      <a:pt x="180" y="93"/>
                    </a:lnTo>
                    <a:lnTo>
                      <a:pt x="180" y="94"/>
                    </a:lnTo>
                    <a:lnTo>
                      <a:pt x="178" y="94"/>
                    </a:lnTo>
                    <a:lnTo>
                      <a:pt x="178" y="95"/>
                    </a:lnTo>
                    <a:lnTo>
                      <a:pt x="178" y="97"/>
                    </a:lnTo>
                    <a:lnTo>
                      <a:pt x="178" y="98"/>
                    </a:lnTo>
                    <a:lnTo>
                      <a:pt x="176" y="98"/>
                    </a:lnTo>
                    <a:lnTo>
                      <a:pt x="176" y="100"/>
                    </a:lnTo>
                    <a:lnTo>
                      <a:pt x="176" y="101"/>
                    </a:lnTo>
                    <a:lnTo>
                      <a:pt x="176" y="102"/>
                    </a:lnTo>
                    <a:lnTo>
                      <a:pt x="175" y="102"/>
                    </a:lnTo>
                    <a:lnTo>
                      <a:pt x="175" y="104"/>
                    </a:lnTo>
                    <a:lnTo>
                      <a:pt x="175" y="104"/>
                    </a:lnTo>
                    <a:lnTo>
                      <a:pt x="173" y="106"/>
                    </a:lnTo>
                    <a:lnTo>
                      <a:pt x="173" y="107"/>
                    </a:lnTo>
                    <a:lnTo>
                      <a:pt x="171" y="109"/>
                    </a:lnTo>
                    <a:lnTo>
                      <a:pt x="171" y="110"/>
                    </a:lnTo>
                    <a:lnTo>
                      <a:pt x="169" y="110"/>
                    </a:lnTo>
                    <a:lnTo>
                      <a:pt x="169" y="111"/>
                    </a:lnTo>
                    <a:lnTo>
                      <a:pt x="168" y="113"/>
                    </a:lnTo>
                    <a:lnTo>
                      <a:pt x="178" y="120"/>
                    </a:lnTo>
                    <a:lnTo>
                      <a:pt x="178" y="122"/>
                    </a:lnTo>
                    <a:lnTo>
                      <a:pt x="178" y="123"/>
                    </a:lnTo>
                    <a:lnTo>
                      <a:pt x="178" y="125"/>
                    </a:lnTo>
                    <a:lnTo>
                      <a:pt x="159" y="139"/>
                    </a:lnTo>
                    <a:lnTo>
                      <a:pt x="158" y="139"/>
                    </a:lnTo>
                    <a:lnTo>
                      <a:pt x="158" y="141"/>
                    </a:lnTo>
                    <a:lnTo>
                      <a:pt x="156" y="141"/>
                    </a:lnTo>
                    <a:lnTo>
                      <a:pt x="156" y="139"/>
                    </a:lnTo>
                    <a:lnTo>
                      <a:pt x="155" y="139"/>
                    </a:lnTo>
                    <a:lnTo>
                      <a:pt x="144" y="131"/>
                    </a:lnTo>
                    <a:lnTo>
                      <a:pt x="144" y="132"/>
                    </a:lnTo>
                    <a:lnTo>
                      <a:pt x="142" y="132"/>
                    </a:lnTo>
                    <a:lnTo>
                      <a:pt x="140" y="134"/>
                    </a:lnTo>
                    <a:lnTo>
                      <a:pt x="139" y="134"/>
                    </a:lnTo>
                    <a:lnTo>
                      <a:pt x="137" y="135"/>
                    </a:lnTo>
                    <a:lnTo>
                      <a:pt x="135" y="135"/>
                    </a:lnTo>
                    <a:lnTo>
                      <a:pt x="135" y="136"/>
                    </a:lnTo>
                    <a:lnTo>
                      <a:pt x="132" y="136"/>
                    </a:lnTo>
                    <a:lnTo>
                      <a:pt x="131" y="138"/>
                    </a:lnTo>
                    <a:lnTo>
                      <a:pt x="129" y="138"/>
                    </a:lnTo>
                    <a:lnTo>
                      <a:pt x="127" y="138"/>
                    </a:lnTo>
                    <a:lnTo>
                      <a:pt x="125" y="139"/>
                    </a:lnTo>
                    <a:lnTo>
                      <a:pt x="123" y="139"/>
                    </a:lnTo>
                    <a:lnTo>
                      <a:pt x="122" y="139"/>
                    </a:lnTo>
                    <a:lnTo>
                      <a:pt x="120" y="141"/>
                    </a:lnTo>
                    <a:lnTo>
                      <a:pt x="119" y="141"/>
                    </a:lnTo>
                    <a:lnTo>
                      <a:pt x="117" y="141"/>
                    </a:lnTo>
                    <a:lnTo>
                      <a:pt x="115" y="141"/>
                    </a:lnTo>
                    <a:lnTo>
                      <a:pt x="115" y="151"/>
                    </a:lnTo>
                    <a:lnTo>
                      <a:pt x="115" y="153"/>
                    </a:lnTo>
                    <a:lnTo>
                      <a:pt x="115" y="154"/>
                    </a:lnTo>
                    <a:lnTo>
                      <a:pt x="113" y="154"/>
                    </a:lnTo>
                    <a:lnTo>
                      <a:pt x="112" y="155"/>
                    </a:lnTo>
                    <a:lnTo>
                      <a:pt x="86" y="155"/>
                    </a:lnTo>
                    <a:lnTo>
                      <a:pt x="84" y="155"/>
                    </a:lnTo>
                    <a:lnTo>
                      <a:pt x="84" y="154"/>
                    </a:lnTo>
                    <a:lnTo>
                      <a:pt x="83" y="154"/>
                    </a:lnTo>
                    <a:lnTo>
                      <a:pt x="83" y="153"/>
                    </a:lnTo>
                    <a:lnTo>
                      <a:pt x="81" y="153"/>
                    </a:lnTo>
                    <a:lnTo>
                      <a:pt x="81" y="151"/>
                    </a:lnTo>
                    <a:lnTo>
                      <a:pt x="81" y="141"/>
                    </a:lnTo>
                    <a:lnTo>
                      <a:pt x="79" y="141"/>
                    </a:lnTo>
                    <a:lnTo>
                      <a:pt x="77" y="141"/>
                    </a:lnTo>
                    <a:lnTo>
                      <a:pt x="77" y="139"/>
                    </a:lnTo>
                    <a:lnTo>
                      <a:pt x="76" y="139"/>
                    </a:lnTo>
                    <a:lnTo>
                      <a:pt x="74" y="139"/>
                    </a:lnTo>
                    <a:lnTo>
                      <a:pt x="72" y="139"/>
                    </a:lnTo>
                    <a:lnTo>
                      <a:pt x="71" y="138"/>
                    </a:lnTo>
                    <a:lnTo>
                      <a:pt x="69" y="138"/>
                    </a:lnTo>
                    <a:lnTo>
                      <a:pt x="68" y="138"/>
                    </a:lnTo>
                    <a:lnTo>
                      <a:pt x="68" y="136"/>
                    </a:lnTo>
                    <a:lnTo>
                      <a:pt x="66" y="136"/>
                    </a:lnTo>
                    <a:lnTo>
                      <a:pt x="64" y="136"/>
                    </a:lnTo>
                    <a:lnTo>
                      <a:pt x="62" y="135"/>
                    </a:lnTo>
                    <a:lnTo>
                      <a:pt x="60" y="135"/>
                    </a:lnTo>
                    <a:lnTo>
                      <a:pt x="59" y="134"/>
                    </a:lnTo>
                    <a:lnTo>
                      <a:pt x="57" y="134"/>
                    </a:lnTo>
                    <a:lnTo>
                      <a:pt x="57" y="132"/>
                    </a:lnTo>
                    <a:lnTo>
                      <a:pt x="56" y="132"/>
                    </a:lnTo>
                    <a:lnTo>
                      <a:pt x="54" y="132"/>
                    </a:lnTo>
                    <a:lnTo>
                      <a:pt x="54" y="131"/>
                    </a:lnTo>
                    <a:lnTo>
                      <a:pt x="43" y="139"/>
                    </a:lnTo>
                    <a:lnTo>
                      <a:pt x="42" y="139"/>
                    </a:lnTo>
                    <a:lnTo>
                      <a:pt x="42" y="141"/>
                    </a:lnTo>
                    <a:lnTo>
                      <a:pt x="40" y="141"/>
                    </a:lnTo>
                    <a:lnTo>
                      <a:pt x="39" y="139"/>
                    </a:lnTo>
                    <a:lnTo>
                      <a:pt x="20" y="125"/>
                    </a:lnTo>
                    <a:lnTo>
                      <a:pt x="19" y="125"/>
                    </a:lnTo>
                    <a:lnTo>
                      <a:pt x="19" y="123"/>
                    </a:lnTo>
                    <a:lnTo>
                      <a:pt x="19" y="122"/>
                    </a:lnTo>
                    <a:lnTo>
                      <a:pt x="19" y="120"/>
                    </a:lnTo>
                    <a:lnTo>
                      <a:pt x="20" y="120"/>
                    </a:lnTo>
                    <a:lnTo>
                      <a:pt x="30" y="113"/>
                    </a:lnTo>
                    <a:lnTo>
                      <a:pt x="28" y="113"/>
                    </a:lnTo>
                    <a:lnTo>
                      <a:pt x="28" y="111"/>
                    </a:lnTo>
                    <a:lnTo>
                      <a:pt x="27" y="110"/>
                    </a:lnTo>
                    <a:lnTo>
                      <a:pt x="27" y="109"/>
                    </a:lnTo>
                    <a:lnTo>
                      <a:pt x="24" y="107"/>
                    </a:lnTo>
                    <a:lnTo>
                      <a:pt x="24" y="106"/>
                    </a:lnTo>
                    <a:lnTo>
                      <a:pt x="23" y="106"/>
                    </a:lnTo>
                    <a:lnTo>
                      <a:pt x="23" y="104"/>
                    </a:lnTo>
                    <a:lnTo>
                      <a:pt x="23" y="104"/>
                    </a:lnTo>
                    <a:lnTo>
                      <a:pt x="21" y="102"/>
                    </a:lnTo>
                    <a:lnTo>
                      <a:pt x="21" y="101"/>
                    </a:lnTo>
                    <a:lnTo>
                      <a:pt x="21" y="100"/>
                    </a:lnTo>
                    <a:lnTo>
                      <a:pt x="20" y="98"/>
                    </a:lnTo>
                    <a:lnTo>
                      <a:pt x="20" y="97"/>
                    </a:lnTo>
                    <a:lnTo>
                      <a:pt x="20" y="95"/>
                    </a:lnTo>
                    <a:lnTo>
                      <a:pt x="19" y="94"/>
                    </a:lnTo>
                    <a:lnTo>
                      <a:pt x="19" y="93"/>
                    </a:lnTo>
                    <a:lnTo>
                      <a:pt x="19" y="91"/>
                    </a:lnTo>
                    <a:lnTo>
                      <a:pt x="19" y="90"/>
                    </a:lnTo>
                    <a:lnTo>
                      <a:pt x="4" y="90"/>
                    </a:lnTo>
                    <a:lnTo>
                      <a:pt x="3" y="90"/>
                    </a:lnTo>
                    <a:lnTo>
                      <a:pt x="1" y="90"/>
                    </a:lnTo>
                    <a:lnTo>
                      <a:pt x="1" y="89"/>
                    </a:lnTo>
                    <a:lnTo>
                      <a:pt x="0" y="89"/>
                    </a:lnTo>
                    <a:lnTo>
                      <a:pt x="0" y="87"/>
                    </a:lnTo>
                    <a:lnTo>
                      <a:pt x="95" y="80"/>
                    </a:lnTo>
                    <a:lnTo>
                      <a:pt x="93" y="80"/>
                    </a:lnTo>
                    <a:lnTo>
                      <a:pt x="93" y="79"/>
                    </a:lnTo>
                    <a:lnTo>
                      <a:pt x="93" y="78"/>
                    </a:lnTo>
                    <a:lnTo>
                      <a:pt x="93" y="77"/>
                    </a:lnTo>
                    <a:lnTo>
                      <a:pt x="91" y="77"/>
                    </a:lnTo>
                    <a:lnTo>
                      <a:pt x="93" y="77"/>
                    </a:lnTo>
                    <a:lnTo>
                      <a:pt x="93" y="75"/>
                    </a:lnTo>
                    <a:lnTo>
                      <a:pt x="93" y="74"/>
                    </a:lnTo>
                    <a:lnTo>
                      <a:pt x="93" y="72"/>
                    </a:lnTo>
                    <a:lnTo>
                      <a:pt x="95" y="72"/>
                    </a:lnTo>
                    <a:lnTo>
                      <a:pt x="95" y="71"/>
                    </a:lnTo>
                    <a:lnTo>
                      <a:pt x="97" y="71"/>
                    </a:lnTo>
                    <a:lnTo>
                      <a:pt x="99" y="71"/>
                    </a:lnTo>
                    <a:lnTo>
                      <a:pt x="100" y="71"/>
                    </a:lnTo>
                    <a:lnTo>
                      <a:pt x="101" y="71"/>
                    </a:lnTo>
                    <a:lnTo>
                      <a:pt x="103" y="71"/>
                    </a:lnTo>
                    <a:lnTo>
                      <a:pt x="104" y="72"/>
                    </a:lnTo>
                    <a:lnTo>
                      <a:pt x="106" y="74"/>
                    </a:lnTo>
                    <a:lnTo>
                      <a:pt x="106" y="75"/>
                    </a:lnTo>
                    <a:lnTo>
                      <a:pt x="106" y="77"/>
                    </a:lnTo>
                    <a:lnTo>
                      <a:pt x="106" y="78"/>
                    </a:lnTo>
                    <a:lnTo>
                      <a:pt x="106" y="79"/>
                    </a:lnTo>
                    <a:lnTo>
                      <a:pt x="104" y="80"/>
                    </a:lnTo>
                    <a:lnTo>
                      <a:pt x="103" y="82"/>
                    </a:lnTo>
                    <a:lnTo>
                      <a:pt x="101" y="82"/>
                    </a:lnTo>
                    <a:lnTo>
                      <a:pt x="100" y="82"/>
                    </a:lnTo>
                    <a:lnTo>
                      <a:pt x="99" y="82"/>
                    </a:lnTo>
                    <a:lnTo>
                      <a:pt x="97" y="82"/>
                    </a:lnTo>
                    <a:lnTo>
                      <a:pt x="95" y="82"/>
                    </a:lnTo>
                    <a:lnTo>
                      <a:pt x="95" y="80"/>
                    </a:lnTo>
                    <a:lnTo>
                      <a:pt x="0" y="87"/>
                    </a:lnTo>
                  </a:path>
                </a:pathLst>
              </a:custGeom>
              <a:solidFill>
                <a:srgbClr val="0000FF"/>
              </a:solidFill>
              <a:ln w="9525" cap="rnd">
                <a:noFill/>
                <a:round/>
                <a:headEnd type="none" w="sm" len="sm"/>
                <a:tailEnd type="none" w="sm" len="sm"/>
              </a:ln>
              <a:effectLst/>
            </p:spPr>
            <p:txBody>
              <a:bodyPr lIns="76723" tIns="38362" rIns="76723" bIns="38362">
                <a:spAutoFit/>
              </a:bodyPr>
              <a:lstStyle/>
              <a:p>
                <a:endParaRPr lang="zh-CN" altLang="en-US"/>
              </a:p>
            </p:txBody>
          </p:sp>
          <p:sp>
            <p:nvSpPr>
              <p:cNvPr id="945" name="Freeform 417"/>
              <p:cNvSpPr>
                <a:spLocks/>
              </p:cNvSpPr>
              <p:nvPr/>
            </p:nvSpPr>
            <p:spPr bwMode="auto">
              <a:xfrm>
                <a:off x="1655" y="1086"/>
                <a:ext cx="19" cy="20"/>
              </a:xfrm>
              <a:custGeom>
                <a:avLst/>
                <a:gdLst/>
                <a:ahLst/>
                <a:cxnLst>
                  <a:cxn ang="0">
                    <a:pos x="0" y="0"/>
                  </a:cxn>
                  <a:cxn ang="0">
                    <a:pos x="0" y="19"/>
                  </a:cxn>
                  <a:cxn ang="0">
                    <a:pos x="18" y="19"/>
                  </a:cxn>
                  <a:cxn ang="0">
                    <a:pos x="18" y="0"/>
                  </a:cxn>
                  <a:cxn ang="0">
                    <a:pos x="0" y="0"/>
                  </a:cxn>
                </a:cxnLst>
                <a:rect l="0" t="0" r="r" b="b"/>
                <a:pathLst>
                  <a:path w="19" h="20">
                    <a:moveTo>
                      <a:pt x="0" y="0"/>
                    </a:moveTo>
                    <a:lnTo>
                      <a:pt x="0" y="19"/>
                    </a:lnTo>
                    <a:lnTo>
                      <a:pt x="18" y="19"/>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46" name="Freeform 418"/>
              <p:cNvSpPr>
                <a:spLocks/>
              </p:cNvSpPr>
              <p:nvPr/>
            </p:nvSpPr>
            <p:spPr bwMode="auto">
              <a:xfrm>
                <a:off x="1655" y="1077"/>
                <a:ext cx="19" cy="19"/>
              </a:xfrm>
              <a:custGeom>
                <a:avLst/>
                <a:gdLst/>
                <a:ahLst/>
                <a:cxnLst>
                  <a:cxn ang="0">
                    <a:pos x="15" y="0"/>
                  </a:cxn>
                  <a:cxn ang="0">
                    <a:pos x="12" y="0"/>
                  </a:cxn>
                  <a:cxn ang="0">
                    <a:pos x="9" y="0"/>
                  </a:cxn>
                  <a:cxn ang="0">
                    <a:pos x="7" y="0"/>
                  </a:cxn>
                  <a:cxn ang="0">
                    <a:pos x="7" y="1"/>
                  </a:cxn>
                  <a:cxn ang="0">
                    <a:pos x="4" y="1"/>
                  </a:cxn>
                  <a:cxn ang="0">
                    <a:pos x="4" y="4"/>
                  </a:cxn>
                  <a:cxn ang="0">
                    <a:pos x="2" y="4"/>
                  </a:cxn>
                  <a:cxn ang="0">
                    <a:pos x="2" y="7"/>
                  </a:cxn>
                  <a:cxn ang="0">
                    <a:pos x="0" y="7"/>
                  </a:cxn>
                  <a:cxn ang="0">
                    <a:pos x="0" y="9"/>
                  </a:cxn>
                  <a:cxn ang="0">
                    <a:pos x="0" y="12"/>
                  </a:cxn>
                  <a:cxn ang="0">
                    <a:pos x="0" y="16"/>
                  </a:cxn>
                  <a:cxn ang="0">
                    <a:pos x="18" y="16"/>
                  </a:cxn>
                  <a:cxn ang="0">
                    <a:pos x="18" y="18"/>
                  </a:cxn>
                  <a:cxn ang="0">
                    <a:pos x="15" y="18"/>
                  </a:cxn>
                  <a:cxn ang="0">
                    <a:pos x="15" y="0"/>
                  </a:cxn>
                </a:cxnLst>
                <a:rect l="0" t="0" r="r" b="b"/>
                <a:pathLst>
                  <a:path w="19" h="19">
                    <a:moveTo>
                      <a:pt x="15" y="0"/>
                    </a:moveTo>
                    <a:lnTo>
                      <a:pt x="12" y="0"/>
                    </a:lnTo>
                    <a:lnTo>
                      <a:pt x="9" y="0"/>
                    </a:lnTo>
                    <a:lnTo>
                      <a:pt x="7" y="0"/>
                    </a:lnTo>
                    <a:lnTo>
                      <a:pt x="7" y="1"/>
                    </a:lnTo>
                    <a:lnTo>
                      <a:pt x="4" y="1"/>
                    </a:lnTo>
                    <a:lnTo>
                      <a:pt x="4" y="4"/>
                    </a:lnTo>
                    <a:lnTo>
                      <a:pt x="2" y="4"/>
                    </a:lnTo>
                    <a:lnTo>
                      <a:pt x="2" y="7"/>
                    </a:lnTo>
                    <a:lnTo>
                      <a:pt x="0" y="7"/>
                    </a:lnTo>
                    <a:lnTo>
                      <a:pt x="0" y="9"/>
                    </a:lnTo>
                    <a:lnTo>
                      <a:pt x="0" y="12"/>
                    </a:lnTo>
                    <a:lnTo>
                      <a:pt x="0" y="16"/>
                    </a:lnTo>
                    <a:lnTo>
                      <a:pt x="18" y="16"/>
                    </a:lnTo>
                    <a:lnTo>
                      <a:pt x="18" y="18"/>
                    </a:lnTo>
                    <a:lnTo>
                      <a:pt x="15" y="18"/>
                    </a:lnTo>
                    <a:lnTo>
                      <a:pt x="1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47" name="Freeform 419"/>
              <p:cNvSpPr>
                <a:spLocks/>
              </p:cNvSpPr>
              <p:nvPr/>
            </p:nvSpPr>
            <p:spPr bwMode="auto">
              <a:xfrm>
                <a:off x="1663" y="1077"/>
                <a:ext cx="22" cy="19"/>
              </a:xfrm>
              <a:custGeom>
                <a:avLst/>
                <a:gdLst/>
                <a:ahLst/>
                <a:cxnLst>
                  <a:cxn ang="0">
                    <a:pos x="7" y="7"/>
                  </a:cxn>
                  <a:cxn ang="0">
                    <a:pos x="15" y="0"/>
                  </a:cxn>
                  <a:cxn ang="0">
                    <a:pos x="0" y="0"/>
                  </a:cxn>
                  <a:cxn ang="0">
                    <a:pos x="0" y="18"/>
                  </a:cxn>
                  <a:cxn ang="0">
                    <a:pos x="15" y="18"/>
                  </a:cxn>
                  <a:cxn ang="0">
                    <a:pos x="21" y="9"/>
                  </a:cxn>
                  <a:cxn ang="0">
                    <a:pos x="15" y="18"/>
                  </a:cxn>
                  <a:cxn ang="0">
                    <a:pos x="21" y="18"/>
                  </a:cxn>
                  <a:cxn ang="0">
                    <a:pos x="21" y="9"/>
                  </a:cxn>
                  <a:cxn ang="0">
                    <a:pos x="7" y="7"/>
                  </a:cxn>
                </a:cxnLst>
                <a:rect l="0" t="0" r="r" b="b"/>
                <a:pathLst>
                  <a:path w="22" h="19">
                    <a:moveTo>
                      <a:pt x="7" y="7"/>
                    </a:moveTo>
                    <a:lnTo>
                      <a:pt x="15" y="0"/>
                    </a:lnTo>
                    <a:lnTo>
                      <a:pt x="0" y="0"/>
                    </a:lnTo>
                    <a:lnTo>
                      <a:pt x="0" y="18"/>
                    </a:lnTo>
                    <a:lnTo>
                      <a:pt x="15" y="18"/>
                    </a:lnTo>
                    <a:lnTo>
                      <a:pt x="21" y="9"/>
                    </a:lnTo>
                    <a:lnTo>
                      <a:pt x="15" y="18"/>
                    </a:lnTo>
                    <a:lnTo>
                      <a:pt x="21" y="18"/>
                    </a:lnTo>
                    <a:lnTo>
                      <a:pt x="21" y="9"/>
                    </a:lnTo>
                    <a:lnTo>
                      <a:pt x="7"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48" name="Freeform 420"/>
              <p:cNvSpPr>
                <a:spLocks/>
              </p:cNvSpPr>
              <p:nvPr/>
            </p:nvSpPr>
            <p:spPr bwMode="auto">
              <a:xfrm>
                <a:off x="1671" y="1056"/>
                <a:ext cx="26" cy="28"/>
              </a:xfrm>
              <a:custGeom>
                <a:avLst/>
                <a:gdLst/>
                <a:ahLst/>
                <a:cxnLst>
                  <a:cxn ang="0">
                    <a:pos x="13" y="6"/>
                  </a:cxn>
                  <a:cxn ang="0">
                    <a:pos x="13" y="1"/>
                  </a:cxn>
                  <a:cxn ang="0">
                    <a:pos x="11" y="1"/>
                  </a:cxn>
                  <a:cxn ang="0">
                    <a:pos x="11" y="2"/>
                  </a:cxn>
                  <a:cxn ang="0">
                    <a:pos x="9" y="4"/>
                  </a:cxn>
                  <a:cxn ang="0">
                    <a:pos x="9" y="5"/>
                  </a:cxn>
                  <a:cxn ang="0">
                    <a:pos x="8" y="6"/>
                  </a:cxn>
                  <a:cxn ang="0">
                    <a:pos x="8" y="8"/>
                  </a:cxn>
                  <a:cxn ang="0">
                    <a:pos x="7" y="9"/>
                  </a:cxn>
                  <a:cxn ang="0">
                    <a:pos x="7" y="11"/>
                  </a:cxn>
                  <a:cxn ang="0">
                    <a:pos x="4" y="12"/>
                  </a:cxn>
                  <a:cxn ang="0">
                    <a:pos x="4" y="14"/>
                  </a:cxn>
                  <a:cxn ang="0">
                    <a:pos x="4" y="15"/>
                  </a:cxn>
                  <a:cxn ang="0">
                    <a:pos x="3" y="15"/>
                  </a:cxn>
                  <a:cxn ang="0">
                    <a:pos x="3" y="16"/>
                  </a:cxn>
                  <a:cxn ang="0">
                    <a:pos x="3" y="17"/>
                  </a:cxn>
                  <a:cxn ang="0">
                    <a:pos x="3" y="19"/>
                  </a:cxn>
                  <a:cxn ang="0">
                    <a:pos x="1" y="19"/>
                  </a:cxn>
                  <a:cxn ang="0">
                    <a:pos x="1" y="20"/>
                  </a:cxn>
                  <a:cxn ang="0">
                    <a:pos x="1" y="21"/>
                  </a:cxn>
                  <a:cxn ang="0">
                    <a:pos x="1" y="23"/>
                  </a:cxn>
                  <a:cxn ang="0">
                    <a:pos x="1" y="24"/>
                  </a:cxn>
                  <a:cxn ang="0">
                    <a:pos x="0" y="24"/>
                  </a:cxn>
                  <a:cxn ang="0">
                    <a:pos x="0" y="26"/>
                  </a:cxn>
                  <a:cxn ang="0">
                    <a:pos x="11" y="27"/>
                  </a:cxn>
                  <a:cxn ang="0">
                    <a:pos x="11" y="26"/>
                  </a:cxn>
                  <a:cxn ang="0">
                    <a:pos x="13" y="26"/>
                  </a:cxn>
                  <a:cxn ang="0">
                    <a:pos x="13" y="24"/>
                  </a:cxn>
                  <a:cxn ang="0">
                    <a:pos x="13" y="23"/>
                  </a:cxn>
                  <a:cxn ang="0">
                    <a:pos x="13" y="21"/>
                  </a:cxn>
                  <a:cxn ang="0">
                    <a:pos x="15" y="20"/>
                  </a:cxn>
                  <a:cxn ang="0">
                    <a:pos x="15" y="19"/>
                  </a:cxn>
                  <a:cxn ang="0">
                    <a:pos x="15" y="17"/>
                  </a:cxn>
                  <a:cxn ang="0">
                    <a:pos x="16" y="16"/>
                  </a:cxn>
                  <a:cxn ang="0">
                    <a:pos x="16" y="15"/>
                  </a:cxn>
                  <a:cxn ang="0">
                    <a:pos x="16" y="14"/>
                  </a:cxn>
                  <a:cxn ang="0">
                    <a:pos x="18" y="14"/>
                  </a:cxn>
                  <a:cxn ang="0">
                    <a:pos x="18" y="12"/>
                  </a:cxn>
                  <a:cxn ang="0">
                    <a:pos x="18" y="11"/>
                  </a:cxn>
                  <a:cxn ang="0">
                    <a:pos x="20" y="11"/>
                  </a:cxn>
                  <a:cxn ang="0">
                    <a:pos x="20" y="9"/>
                  </a:cxn>
                  <a:cxn ang="0">
                    <a:pos x="21" y="8"/>
                  </a:cxn>
                  <a:cxn ang="0">
                    <a:pos x="21" y="6"/>
                  </a:cxn>
                  <a:cxn ang="0">
                    <a:pos x="24" y="6"/>
                  </a:cxn>
                  <a:cxn ang="0">
                    <a:pos x="21" y="0"/>
                  </a:cxn>
                  <a:cxn ang="0">
                    <a:pos x="24" y="6"/>
                  </a:cxn>
                  <a:cxn ang="0">
                    <a:pos x="25" y="2"/>
                  </a:cxn>
                  <a:cxn ang="0">
                    <a:pos x="21" y="0"/>
                  </a:cxn>
                  <a:cxn ang="0">
                    <a:pos x="13" y="6"/>
                  </a:cxn>
                </a:cxnLst>
                <a:rect l="0" t="0" r="r" b="b"/>
                <a:pathLst>
                  <a:path w="26" h="28">
                    <a:moveTo>
                      <a:pt x="13" y="6"/>
                    </a:moveTo>
                    <a:lnTo>
                      <a:pt x="13" y="1"/>
                    </a:lnTo>
                    <a:lnTo>
                      <a:pt x="11" y="1"/>
                    </a:lnTo>
                    <a:lnTo>
                      <a:pt x="11" y="2"/>
                    </a:lnTo>
                    <a:lnTo>
                      <a:pt x="9" y="4"/>
                    </a:lnTo>
                    <a:lnTo>
                      <a:pt x="9" y="5"/>
                    </a:lnTo>
                    <a:lnTo>
                      <a:pt x="8" y="6"/>
                    </a:lnTo>
                    <a:lnTo>
                      <a:pt x="8" y="8"/>
                    </a:lnTo>
                    <a:lnTo>
                      <a:pt x="7" y="9"/>
                    </a:lnTo>
                    <a:lnTo>
                      <a:pt x="7" y="11"/>
                    </a:lnTo>
                    <a:lnTo>
                      <a:pt x="4" y="12"/>
                    </a:lnTo>
                    <a:lnTo>
                      <a:pt x="4" y="14"/>
                    </a:lnTo>
                    <a:lnTo>
                      <a:pt x="4" y="15"/>
                    </a:lnTo>
                    <a:lnTo>
                      <a:pt x="3" y="15"/>
                    </a:lnTo>
                    <a:lnTo>
                      <a:pt x="3" y="16"/>
                    </a:lnTo>
                    <a:lnTo>
                      <a:pt x="3" y="17"/>
                    </a:lnTo>
                    <a:lnTo>
                      <a:pt x="3" y="19"/>
                    </a:lnTo>
                    <a:lnTo>
                      <a:pt x="1" y="19"/>
                    </a:lnTo>
                    <a:lnTo>
                      <a:pt x="1" y="20"/>
                    </a:lnTo>
                    <a:lnTo>
                      <a:pt x="1" y="21"/>
                    </a:lnTo>
                    <a:lnTo>
                      <a:pt x="1" y="23"/>
                    </a:lnTo>
                    <a:lnTo>
                      <a:pt x="1" y="24"/>
                    </a:lnTo>
                    <a:lnTo>
                      <a:pt x="0" y="24"/>
                    </a:lnTo>
                    <a:lnTo>
                      <a:pt x="0" y="26"/>
                    </a:lnTo>
                    <a:lnTo>
                      <a:pt x="11" y="27"/>
                    </a:lnTo>
                    <a:lnTo>
                      <a:pt x="11" y="26"/>
                    </a:lnTo>
                    <a:lnTo>
                      <a:pt x="13" y="26"/>
                    </a:lnTo>
                    <a:lnTo>
                      <a:pt x="13" y="24"/>
                    </a:lnTo>
                    <a:lnTo>
                      <a:pt x="13" y="23"/>
                    </a:lnTo>
                    <a:lnTo>
                      <a:pt x="13" y="21"/>
                    </a:lnTo>
                    <a:lnTo>
                      <a:pt x="15" y="20"/>
                    </a:lnTo>
                    <a:lnTo>
                      <a:pt x="15" y="19"/>
                    </a:lnTo>
                    <a:lnTo>
                      <a:pt x="15" y="17"/>
                    </a:lnTo>
                    <a:lnTo>
                      <a:pt x="16" y="16"/>
                    </a:lnTo>
                    <a:lnTo>
                      <a:pt x="16" y="15"/>
                    </a:lnTo>
                    <a:lnTo>
                      <a:pt x="16" y="14"/>
                    </a:lnTo>
                    <a:lnTo>
                      <a:pt x="18" y="14"/>
                    </a:lnTo>
                    <a:lnTo>
                      <a:pt x="18" y="12"/>
                    </a:lnTo>
                    <a:lnTo>
                      <a:pt x="18" y="11"/>
                    </a:lnTo>
                    <a:lnTo>
                      <a:pt x="20" y="11"/>
                    </a:lnTo>
                    <a:lnTo>
                      <a:pt x="20" y="9"/>
                    </a:lnTo>
                    <a:lnTo>
                      <a:pt x="21" y="8"/>
                    </a:lnTo>
                    <a:lnTo>
                      <a:pt x="21" y="6"/>
                    </a:lnTo>
                    <a:lnTo>
                      <a:pt x="24" y="6"/>
                    </a:lnTo>
                    <a:lnTo>
                      <a:pt x="21" y="0"/>
                    </a:lnTo>
                    <a:lnTo>
                      <a:pt x="24" y="6"/>
                    </a:lnTo>
                    <a:lnTo>
                      <a:pt x="25" y="2"/>
                    </a:lnTo>
                    <a:lnTo>
                      <a:pt x="21" y="0"/>
                    </a:lnTo>
                    <a:lnTo>
                      <a:pt x="13"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49" name="Freeform 421"/>
              <p:cNvSpPr>
                <a:spLocks/>
              </p:cNvSpPr>
              <p:nvPr/>
            </p:nvSpPr>
            <p:spPr bwMode="auto">
              <a:xfrm>
                <a:off x="1675" y="1049"/>
                <a:ext cx="19" cy="19"/>
              </a:xfrm>
              <a:custGeom>
                <a:avLst/>
                <a:gdLst/>
                <a:ahLst/>
                <a:cxnLst>
                  <a:cxn ang="0">
                    <a:pos x="0" y="6"/>
                  </a:cxn>
                  <a:cxn ang="0">
                    <a:pos x="0" y="8"/>
                  </a:cxn>
                  <a:cxn ang="0">
                    <a:pos x="9" y="18"/>
                  </a:cxn>
                  <a:cxn ang="0">
                    <a:pos x="18" y="8"/>
                  </a:cxn>
                  <a:cxn ang="0">
                    <a:pos x="8" y="0"/>
                  </a:cxn>
                  <a:cxn ang="0">
                    <a:pos x="9" y="0"/>
                  </a:cxn>
                  <a:cxn ang="0">
                    <a:pos x="0" y="6"/>
                  </a:cxn>
                </a:cxnLst>
                <a:rect l="0" t="0" r="r" b="b"/>
                <a:pathLst>
                  <a:path w="19" h="19">
                    <a:moveTo>
                      <a:pt x="0" y="6"/>
                    </a:moveTo>
                    <a:lnTo>
                      <a:pt x="0" y="8"/>
                    </a:lnTo>
                    <a:lnTo>
                      <a:pt x="9" y="18"/>
                    </a:lnTo>
                    <a:lnTo>
                      <a:pt x="18" y="8"/>
                    </a:lnTo>
                    <a:lnTo>
                      <a:pt x="8" y="0"/>
                    </a:lnTo>
                    <a:lnTo>
                      <a:pt x="9"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50" name="Freeform 422"/>
              <p:cNvSpPr>
                <a:spLocks/>
              </p:cNvSpPr>
              <p:nvPr/>
            </p:nvSpPr>
            <p:spPr bwMode="auto">
              <a:xfrm>
                <a:off x="1672" y="1043"/>
                <a:ext cx="20" cy="19"/>
              </a:xfrm>
              <a:custGeom>
                <a:avLst/>
                <a:gdLst/>
                <a:ahLst/>
                <a:cxnLst>
                  <a:cxn ang="0">
                    <a:pos x="3" y="0"/>
                  </a:cxn>
                  <a:cxn ang="0">
                    <a:pos x="3" y="1"/>
                  </a:cxn>
                  <a:cxn ang="0">
                    <a:pos x="0" y="1"/>
                  </a:cxn>
                  <a:cxn ang="0">
                    <a:pos x="0" y="3"/>
                  </a:cxn>
                  <a:cxn ang="0">
                    <a:pos x="0" y="6"/>
                  </a:cxn>
                  <a:cxn ang="0">
                    <a:pos x="0" y="7"/>
                  </a:cxn>
                  <a:cxn ang="0">
                    <a:pos x="0" y="11"/>
                  </a:cxn>
                  <a:cxn ang="0">
                    <a:pos x="0" y="12"/>
                  </a:cxn>
                  <a:cxn ang="0">
                    <a:pos x="0" y="15"/>
                  </a:cxn>
                  <a:cxn ang="0">
                    <a:pos x="3" y="18"/>
                  </a:cxn>
                  <a:cxn ang="0">
                    <a:pos x="19" y="7"/>
                  </a:cxn>
                  <a:cxn ang="0">
                    <a:pos x="19" y="11"/>
                  </a:cxn>
                  <a:cxn ang="0">
                    <a:pos x="17" y="11"/>
                  </a:cxn>
                  <a:cxn ang="0">
                    <a:pos x="3" y="0"/>
                  </a:cxn>
                </a:cxnLst>
                <a:rect l="0" t="0" r="r" b="b"/>
                <a:pathLst>
                  <a:path w="20" h="19">
                    <a:moveTo>
                      <a:pt x="3" y="0"/>
                    </a:moveTo>
                    <a:lnTo>
                      <a:pt x="3" y="1"/>
                    </a:lnTo>
                    <a:lnTo>
                      <a:pt x="0" y="1"/>
                    </a:lnTo>
                    <a:lnTo>
                      <a:pt x="0" y="3"/>
                    </a:lnTo>
                    <a:lnTo>
                      <a:pt x="0" y="6"/>
                    </a:lnTo>
                    <a:lnTo>
                      <a:pt x="0" y="7"/>
                    </a:lnTo>
                    <a:lnTo>
                      <a:pt x="0" y="11"/>
                    </a:lnTo>
                    <a:lnTo>
                      <a:pt x="0" y="12"/>
                    </a:lnTo>
                    <a:lnTo>
                      <a:pt x="0" y="15"/>
                    </a:lnTo>
                    <a:lnTo>
                      <a:pt x="3" y="18"/>
                    </a:lnTo>
                    <a:lnTo>
                      <a:pt x="19" y="7"/>
                    </a:lnTo>
                    <a:lnTo>
                      <a:pt x="19" y="11"/>
                    </a:lnTo>
                    <a:lnTo>
                      <a:pt x="17" y="11"/>
                    </a:lnTo>
                    <a:lnTo>
                      <a:pt x="3"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51" name="Freeform 423"/>
              <p:cNvSpPr>
                <a:spLocks/>
              </p:cNvSpPr>
              <p:nvPr/>
            </p:nvSpPr>
            <p:spPr bwMode="auto">
              <a:xfrm>
                <a:off x="1675" y="1031"/>
                <a:ext cx="29" cy="21"/>
              </a:xfrm>
              <a:custGeom>
                <a:avLst/>
                <a:gdLst/>
                <a:ahLst/>
                <a:cxnLst>
                  <a:cxn ang="0">
                    <a:pos x="18" y="0"/>
                  </a:cxn>
                  <a:cxn ang="0">
                    <a:pos x="0" y="14"/>
                  </a:cxn>
                  <a:cxn ang="0">
                    <a:pos x="8" y="20"/>
                  </a:cxn>
                  <a:cxn ang="0">
                    <a:pos x="28" y="6"/>
                  </a:cxn>
                  <a:cxn ang="0">
                    <a:pos x="18" y="0"/>
                  </a:cxn>
                </a:cxnLst>
                <a:rect l="0" t="0" r="r" b="b"/>
                <a:pathLst>
                  <a:path w="29" h="21">
                    <a:moveTo>
                      <a:pt x="18" y="0"/>
                    </a:moveTo>
                    <a:lnTo>
                      <a:pt x="0" y="14"/>
                    </a:lnTo>
                    <a:lnTo>
                      <a:pt x="8" y="20"/>
                    </a:lnTo>
                    <a:lnTo>
                      <a:pt x="28" y="6"/>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52" name="Freeform 424"/>
              <p:cNvSpPr>
                <a:spLocks/>
              </p:cNvSpPr>
              <p:nvPr/>
            </p:nvSpPr>
            <p:spPr bwMode="auto">
              <a:xfrm>
                <a:off x="1693" y="1027"/>
                <a:ext cx="19" cy="19"/>
              </a:xfrm>
              <a:custGeom>
                <a:avLst/>
                <a:gdLst/>
                <a:ahLst/>
                <a:cxnLst>
                  <a:cxn ang="0">
                    <a:pos x="18" y="4"/>
                  </a:cxn>
                  <a:cxn ang="0">
                    <a:pos x="18" y="2"/>
                  </a:cxn>
                  <a:cxn ang="0">
                    <a:pos x="14" y="2"/>
                  </a:cxn>
                  <a:cxn ang="0">
                    <a:pos x="14" y="0"/>
                  </a:cxn>
                  <a:cxn ang="0">
                    <a:pos x="13" y="0"/>
                  </a:cxn>
                  <a:cxn ang="0">
                    <a:pos x="11" y="0"/>
                  </a:cxn>
                  <a:cxn ang="0">
                    <a:pos x="9" y="0"/>
                  </a:cxn>
                  <a:cxn ang="0">
                    <a:pos x="6" y="0"/>
                  </a:cxn>
                  <a:cxn ang="0">
                    <a:pos x="4" y="0"/>
                  </a:cxn>
                  <a:cxn ang="0">
                    <a:pos x="4" y="2"/>
                  </a:cxn>
                  <a:cxn ang="0">
                    <a:pos x="2" y="2"/>
                  </a:cxn>
                  <a:cxn ang="0">
                    <a:pos x="0" y="2"/>
                  </a:cxn>
                  <a:cxn ang="0">
                    <a:pos x="0" y="4"/>
                  </a:cxn>
                  <a:cxn ang="0">
                    <a:pos x="11" y="18"/>
                  </a:cxn>
                  <a:cxn ang="0">
                    <a:pos x="9" y="18"/>
                  </a:cxn>
                  <a:cxn ang="0">
                    <a:pos x="6" y="18"/>
                  </a:cxn>
                  <a:cxn ang="0">
                    <a:pos x="18" y="4"/>
                  </a:cxn>
                </a:cxnLst>
                <a:rect l="0" t="0" r="r" b="b"/>
                <a:pathLst>
                  <a:path w="19" h="19">
                    <a:moveTo>
                      <a:pt x="18" y="4"/>
                    </a:moveTo>
                    <a:lnTo>
                      <a:pt x="18" y="2"/>
                    </a:lnTo>
                    <a:lnTo>
                      <a:pt x="14" y="2"/>
                    </a:lnTo>
                    <a:lnTo>
                      <a:pt x="14" y="0"/>
                    </a:lnTo>
                    <a:lnTo>
                      <a:pt x="13" y="0"/>
                    </a:lnTo>
                    <a:lnTo>
                      <a:pt x="11" y="0"/>
                    </a:lnTo>
                    <a:lnTo>
                      <a:pt x="9" y="0"/>
                    </a:lnTo>
                    <a:lnTo>
                      <a:pt x="6" y="0"/>
                    </a:lnTo>
                    <a:lnTo>
                      <a:pt x="4" y="0"/>
                    </a:lnTo>
                    <a:lnTo>
                      <a:pt x="4" y="2"/>
                    </a:lnTo>
                    <a:lnTo>
                      <a:pt x="2" y="2"/>
                    </a:lnTo>
                    <a:lnTo>
                      <a:pt x="0" y="2"/>
                    </a:lnTo>
                    <a:lnTo>
                      <a:pt x="0" y="4"/>
                    </a:lnTo>
                    <a:lnTo>
                      <a:pt x="11" y="18"/>
                    </a:lnTo>
                    <a:lnTo>
                      <a:pt x="9" y="18"/>
                    </a:lnTo>
                    <a:lnTo>
                      <a:pt x="6"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53" name="Freeform 425"/>
              <p:cNvSpPr>
                <a:spLocks/>
              </p:cNvSpPr>
              <p:nvPr/>
            </p:nvSpPr>
            <p:spPr bwMode="auto">
              <a:xfrm>
                <a:off x="1700" y="1031"/>
                <a:ext cx="19" cy="18"/>
              </a:xfrm>
              <a:custGeom>
                <a:avLst/>
                <a:gdLst/>
                <a:ahLst/>
                <a:cxnLst>
                  <a:cxn ang="0">
                    <a:pos x="11" y="7"/>
                  </a:cxn>
                  <a:cxn ang="0">
                    <a:pos x="18" y="7"/>
                  </a:cxn>
                  <a:cxn ang="0">
                    <a:pos x="7" y="0"/>
                  </a:cxn>
                  <a:cxn ang="0">
                    <a:pos x="0" y="7"/>
                  </a:cxn>
                  <a:cxn ang="0">
                    <a:pos x="9" y="14"/>
                  </a:cxn>
                  <a:cxn ang="0">
                    <a:pos x="18" y="16"/>
                  </a:cxn>
                  <a:cxn ang="0">
                    <a:pos x="9" y="14"/>
                  </a:cxn>
                  <a:cxn ang="0">
                    <a:pos x="13" y="17"/>
                  </a:cxn>
                  <a:cxn ang="0">
                    <a:pos x="18" y="16"/>
                  </a:cxn>
                  <a:cxn ang="0">
                    <a:pos x="11" y="7"/>
                  </a:cxn>
                </a:cxnLst>
                <a:rect l="0" t="0" r="r" b="b"/>
                <a:pathLst>
                  <a:path w="19" h="18">
                    <a:moveTo>
                      <a:pt x="11" y="7"/>
                    </a:moveTo>
                    <a:lnTo>
                      <a:pt x="18" y="7"/>
                    </a:lnTo>
                    <a:lnTo>
                      <a:pt x="7" y="0"/>
                    </a:lnTo>
                    <a:lnTo>
                      <a:pt x="0" y="7"/>
                    </a:lnTo>
                    <a:lnTo>
                      <a:pt x="9" y="14"/>
                    </a:lnTo>
                    <a:lnTo>
                      <a:pt x="18" y="16"/>
                    </a:lnTo>
                    <a:lnTo>
                      <a:pt x="9" y="14"/>
                    </a:lnTo>
                    <a:lnTo>
                      <a:pt x="13" y="17"/>
                    </a:lnTo>
                    <a:lnTo>
                      <a:pt x="18" y="16"/>
                    </a:lnTo>
                    <a:lnTo>
                      <a:pt x="11"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54" name="Freeform 426"/>
              <p:cNvSpPr>
                <a:spLocks/>
              </p:cNvSpPr>
              <p:nvPr/>
            </p:nvSpPr>
            <p:spPr bwMode="auto">
              <a:xfrm>
                <a:off x="1710" y="1026"/>
                <a:ext cx="39" cy="20"/>
              </a:xfrm>
              <a:custGeom>
                <a:avLst/>
                <a:gdLst/>
                <a:ahLst/>
                <a:cxnLst>
                  <a:cxn ang="0">
                    <a:pos x="25" y="5"/>
                  </a:cxn>
                  <a:cxn ang="0">
                    <a:pos x="30" y="0"/>
                  </a:cxn>
                  <a:cxn ang="0">
                    <a:pos x="29" y="0"/>
                  </a:cxn>
                  <a:cxn ang="0">
                    <a:pos x="29" y="1"/>
                  </a:cxn>
                  <a:cxn ang="0">
                    <a:pos x="27" y="1"/>
                  </a:cxn>
                  <a:cxn ang="0">
                    <a:pos x="25" y="1"/>
                  </a:cxn>
                  <a:cxn ang="0">
                    <a:pos x="24" y="1"/>
                  </a:cxn>
                  <a:cxn ang="0">
                    <a:pos x="22" y="2"/>
                  </a:cxn>
                  <a:cxn ang="0">
                    <a:pos x="20" y="2"/>
                  </a:cxn>
                  <a:cxn ang="0">
                    <a:pos x="18" y="2"/>
                  </a:cxn>
                  <a:cxn ang="0">
                    <a:pos x="16" y="4"/>
                  </a:cxn>
                  <a:cxn ang="0">
                    <a:pos x="16" y="4"/>
                  </a:cxn>
                  <a:cxn ang="0">
                    <a:pos x="13" y="4"/>
                  </a:cxn>
                  <a:cxn ang="0">
                    <a:pos x="12" y="5"/>
                  </a:cxn>
                  <a:cxn ang="0">
                    <a:pos x="10" y="5"/>
                  </a:cxn>
                  <a:cxn ang="0">
                    <a:pos x="8" y="6"/>
                  </a:cxn>
                  <a:cxn ang="0">
                    <a:pos x="6" y="6"/>
                  </a:cxn>
                  <a:cxn ang="0">
                    <a:pos x="4" y="8"/>
                  </a:cxn>
                  <a:cxn ang="0">
                    <a:pos x="3" y="8"/>
                  </a:cxn>
                  <a:cxn ang="0">
                    <a:pos x="1" y="10"/>
                  </a:cxn>
                  <a:cxn ang="0">
                    <a:pos x="0" y="10"/>
                  </a:cxn>
                  <a:cxn ang="0">
                    <a:pos x="0" y="10"/>
                  </a:cxn>
                  <a:cxn ang="0">
                    <a:pos x="6" y="19"/>
                  </a:cxn>
                  <a:cxn ang="0">
                    <a:pos x="6" y="18"/>
                  </a:cxn>
                  <a:cxn ang="0">
                    <a:pos x="8" y="18"/>
                  </a:cxn>
                  <a:cxn ang="0">
                    <a:pos x="10" y="16"/>
                  </a:cxn>
                  <a:cxn ang="0">
                    <a:pos x="12" y="16"/>
                  </a:cxn>
                  <a:cxn ang="0">
                    <a:pos x="13" y="15"/>
                  </a:cxn>
                  <a:cxn ang="0">
                    <a:pos x="16" y="15"/>
                  </a:cxn>
                  <a:cxn ang="0">
                    <a:pos x="16" y="13"/>
                  </a:cxn>
                  <a:cxn ang="0">
                    <a:pos x="18" y="13"/>
                  </a:cxn>
                  <a:cxn ang="0">
                    <a:pos x="20" y="13"/>
                  </a:cxn>
                  <a:cxn ang="0">
                    <a:pos x="20" y="12"/>
                  </a:cxn>
                  <a:cxn ang="0">
                    <a:pos x="22" y="12"/>
                  </a:cxn>
                  <a:cxn ang="0">
                    <a:pos x="24" y="12"/>
                  </a:cxn>
                  <a:cxn ang="0">
                    <a:pos x="25" y="10"/>
                  </a:cxn>
                  <a:cxn ang="0">
                    <a:pos x="27" y="10"/>
                  </a:cxn>
                  <a:cxn ang="0">
                    <a:pos x="29" y="10"/>
                  </a:cxn>
                  <a:cxn ang="0">
                    <a:pos x="30" y="10"/>
                  </a:cxn>
                  <a:cxn ang="0">
                    <a:pos x="30" y="10"/>
                  </a:cxn>
                  <a:cxn ang="0">
                    <a:pos x="32" y="10"/>
                  </a:cxn>
                  <a:cxn ang="0">
                    <a:pos x="38" y="5"/>
                  </a:cxn>
                  <a:cxn ang="0">
                    <a:pos x="32" y="10"/>
                  </a:cxn>
                  <a:cxn ang="0">
                    <a:pos x="38" y="10"/>
                  </a:cxn>
                  <a:cxn ang="0">
                    <a:pos x="38" y="5"/>
                  </a:cxn>
                  <a:cxn ang="0">
                    <a:pos x="25" y="5"/>
                  </a:cxn>
                </a:cxnLst>
                <a:rect l="0" t="0" r="r" b="b"/>
                <a:pathLst>
                  <a:path w="39" h="20">
                    <a:moveTo>
                      <a:pt x="25" y="5"/>
                    </a:moveTo>
                    <a:lnTo>
                      <a:pt x="30" y="0"/>
                    </a:lnTo>
                    <a:lnTo>
                      <a:pt x="29" y="0"/>
                    </a:lnTo>
                    <a:lnTo>
                      <a:pt x="29" y="1"/>
                    </a:lnTo>
                    <a:lnTo>
                      <a:pt x="27" y="1"/>
                    </a:lnTo>
                    <a:lnTo>
                      <a:pt x="25" y="1"/>
                    </a:lnTo>
                    <a:lnTo>
                      <a:pt x="24" y="1"/>
                    </a:lnTo>
                    <a:lnTo>
                      <a:pt x="22" y="2"/>
                    </a:lnTo>
                    <a:lnTo>
                      <a:pt x="20" y="2"/>
                    </a:lnTo>
                    <a:lnTo>
                      <a:pt x="18" y="2"/>
                    </a:lnTo>
                    <a:lnTo>
                      <a:pt x="16" y="4"/>
                    </a:lnTo>
                    <a:lnTo>
                      <a:pt x="16" y="4"/>
                    </a:lnTo>
                    <a:lnTo>
                      <a:pt x="13" y="4"/>
                    </a:lnTo>
                    <a:lnTo>
                      <a:pt x="12" y="5"/>
                    </a:lnTo>
                    <a:lnTo>
                      <a:pt x="10" y="5"/>
                    </a:lnTo>
                    <a:lnTo>
                      <a:pt x="8" y="6"/>
                    </a:lnTo>
                    <a:lnTo>
                      <a:pt x="6" y="6"/>
                    </a:lnTo>
                    <a:lnTo>
                      <a:pt x="4" y="8"/>
                    </a:lnTo>
                    <a:lnTo>
                      <a:pt x="3" y="8"/>
                    </a:lnTo>
                    <a:lnTo>
                      <a:pt x="1" y="10"/>
                    </a:lnTo>
                    <a:lnTo>
                      <a:pt x="0" y="10"/>
                    </a:lnTo>
                    <a:lnTo>
                      <a:pt x="0" y="10"/>
                    </a:lnTo>
                    <a:lnTo>
                      <a:pt x="6" y="19"/>
                    </a:lnTo>
                    <a:lnTo>
                      <a:pt x="6" y="18"/>
                    </a:lnTo>
                    <a:lnTo>
                      <a:pt x="8" y="18"/>
                    </a:lnTo>
                    <a:lnTo>
                      <a:pt x="10" y="16"/>
                    </a:lnTo>
                    <a:lnTo>
                      <a:pt x="12" y="16"/>
                    </a:lnTo>
                    <a:lnTo>
                      <a:pt x="13" y="15"/>
                    </a:lnTo>
                    <a:lnTo>
                      <a:pt x="16" y="15"/>
                    </a:lnTo>
                    <a:lnTo>
                      <a:pt x="16" y="13"/>
                    </a:lnTo>
                    <a:lnTo>
                      <a:pt x="18" y="13"/>
                    </a:lnTo>
                    <a:lnTo>
                      <a:pt x="20" y="13"/>
                    </a:lnTo>
                    <a:lnTo>
                      <a:pt x="20" y="12"/>
                    </a:lnTo>
                    <a:lnTo>
                      <a:pt x="22" y="12"/>
                    </a:lnTo>
                    <a:lnTo>
                      <a:pt x="24" y="12"/>
                    </a:lnTo>
                    <a:lnTo>
                      <a:pt x="25" y="10"/>
                    </a:lnTo>
                    <a:lnTo>
                      <a:pt x="27" y="10"/>
                    </a:lnTo>
                    <a:lnTo>
                      <a:pt x="29" y="10"/>
                    </a:lnTo>
                    <a:lnTo>
                      <a:pt x="30" y="10"/>
                    </a:lnTo>
                    <a:lnTo>
                      <a:pt x="30" y="10"/>
                    </a:lnTo>
                    <a:lnTo>
                      <a:pt x="32" y="10"/>
                    </a:lnTo>
                    <a:lnTo>
                      <a:pt x="38" y="5"/>
                    </a:lnTo>
                    <a:lnTo>
                      <a:pt x="32" y="10"/>
                    </a:lnTo>
                    <a:lnTo>
                      <a:pt x="38" y="10"/>
                    </a:lnTo>
                    <a:lnTo>
                      <a:pt x="38" y="5"/>
                    </a:lnTo>
                    <a:lnTo>
                      <a:pt x="25"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55" name="Freeform 427"/>
              <p:cNvSpPr>
                <a:spLocks/>
              </p:cNvSpPr>
              <p:nvPr/>
            </p:nvSpPr>
            <p:spPr bwMode="auto">
              <a:xfrm>
                <a:off x="1736" y="1020"/>
                <a:ext cx="19" cy="19"/>
              </a:xfrm>
              <a:custGeom>
                <a:avLst/>
                <a:gdLst/>
                <a:ahLst/>
                <a:cxnLst>
                  <a:cxn ang="0">
                    <a:pos x="0" y="0"/>
                  </a:cxn>
                  <a:cxn ang="0">
                    <a:pos x="0" y="18"/>
                  </a:cxn>
                  <a:cxn ang="0">
                    <a:pos x="18" y="18"/>
                  </a:cxn>
                  <a:cxn ang="0">
                    <a:pos x="18" y="0"/>
                  </a:cxn>
                  <a:cxn ang="0">
                    <a:pos x="0" y="0"/>
                  </a:cxn>
                </a:cxnLst>
                <a:rect l="0" t="0" r="r" b="b"/>
                <a:pathLst>
                  <a:path w="19" h="19">
                    <a:moveTo>
                      <a:pt x="0" y="0"/>
                    </a:moveTo>
                    <a:lnTo>
                      <a:pt x="0" y="18"/>
                    </a:lnTo>
                    <a:lnTo>
                      <a:pt x="18" y="18"/>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56" name="Freeform 428"/>
              <p:cNvSpPr>
                <a:spLocks/>
              </p:cNvSpPr>
              <p:nvPr/>
            </p:nvSpPr>
            <p:spPr bwMode="auto">
              <a:xfrm>
                <a:off x="1736" y="1013"/>
                <a:ext cx="19" cy="19"/>
              </a:xfrm>
              <a:custGeom>
                <a:avLst/>
                <a:gdLst/>
                <a:ahLst/>
                <a:cxnLst>
                  <a:cxn ang="0">
                    <a:pos x="16" y="0"/>
                  </a:cxn>
                  <a:cxn ang="0">
                    <a:pos x="12" y="0"/>
                  </a:cxn>
                  <a:cxn ang="0">
                    <a:pos x="10" y="0"/>
                  </a:cxn>
                  <a:cxn ang="0">
                    <a:pos x="7" y="0"/>
                  </a:cxn>
                  <a:cxn ang="0">
                    <a:pos x="7" y="1"/>
                  </a:cxn>
                  <a:cxn ang="0">
                    <a:pos x="5" y="1"/>
                  </a:cxn>
                  <a:cxn ang="0">
                    <a:pos x="5" y="4"/>
                  </a:cxn>
                  <a:cxn ang="0">
                    <a:pos x="2" y="4"/>
                  </a:cxn>
                  <a:cxn ang="0">
                    <a:pos x="2" y="7"/>
                  </a:cxn>
                  <a:cxn ang="0">
                    <a:pos x="0" y="7"/>
                  </a:cxn>
                  <a:cxn ang="0">
                    <a:pos x="0" y="9"/>
                  </a:cxn>
                  <a:cxn ang="0">
                    <a:pos x="0" y="12"/>
                  </a:cxn>
                  <a:cxn ang="0">
                    <a:pos x="0" y="15"/>
                  </a:cxn>
                  <a:cxn ang="0">
                    <a:pos x="18" y="15"/>
                  </a:cxn>
                  <a:cxn ang="0">
                    <a:pos x="18" y="18"/>
                  </a:cxn>
                  <a:cxn ang="0">
                    <a:pos x="16" y="18"/>
                  </a:cxn>
                  <a:cxn ang="0">
                    <a:pos x="16" y="0"/>
                  </a:cxn>
                </a:cxnLst>
                <a:rect l="0" t="0" r="r" b="b"/>
                <a:pathLst>
                  <a:path w="19" h="19">
                    <a:moveTo>
                      <a:pt x="16" y="0"/>
                    </a:moveTo>
                    <a:lnTo>
                      <a:pt x="12" y="0"/>
                    </a:lnTo>
                    <a:lnTo>
                      <a:pt x="10" y="0"/>
                    </a:lnTo>
                    <a:lnTo>
                      <a:pt x="7" y="0"/>
                    </a:lnTo>
                    <a:lnTo>
                      <a:pt x="7" y="1"/>
                    </a:lnTo>
                    <a:lnTo>
                      <a:pt x="5" y="1"/>
                    </a:lnTo>
                    <a:lnTo>
                      <a:pt x="5" y="4"/>
                    </a:lnTo>
                    <a:lnTo>
                      <a:pt x="2" y="4"/>
                    </a:lnTo>
                    <a:lnTo>
                      <a:pt x="2" y="7"/>
                    </a:lnTo>
                    <a:lnTo>
                      <a:pt x="0" y="7"/>
                    </a:lnTo>
                    <a:lnTo>
                      <a:pt x="0" y="9"/>
                    </a:lnTo>
                    <a:lnTo>
                      <a:pt x="0" y="12"/>
                    </a:lnTo>
                    <a:lnTo>
                      <a:pt x="0" y="15"/>
                    </a:lnTo>
                    <a:lnTo>
                      <a:pt x="18" y="15"/>
                    </a:lnTo>
                    <a:lnTo>
                      <a:pt x="18" y="18"/>
                    </a:lnTo>
                    <a:lnTo>
                      <a:pt x="16" y="18"/>
                    </a:lnTo>
                    <a:lnTo>
                      <a:pt x="1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57" name="Freeform 429"/>
              <p:cNvSpPr>
                <a:spLocks/>
              </p:cNvSpPr>
              <p:nvPr/>
            </p:nvSpPr>
            <p:spPr bwMode="auto">
              <a:xfrm>
                <a:off x="1747" y="1013"/>
                <a:ext cx="26" cy="19"/>
              </a:xfrm>
              <a:custGeom>
                <a:avLst/>
                <a:gdLst/>
                <a:ahLst/>
                <a:cxnLst>
                  <a:cxn ang="0">
                    <a:pos x="25" y="0"/>
                  </a:cxn>
                  <a:cxn ang="0">
                    <a:pos x="0" y="0"/>
                  </a:cxn>
                  <a:cxn ang="0">
                    <a:pos x="0" y="18"/>
                  </a:cxn>
                  <a:cxn ang="0">
                    <a:pos x="25" y="18"/>
                  </a:cxn>
                  <a:cxn ang="0">
                    <a:pos x="25" y="0"/>
                  </a:cxn>
                </a:cxnLst>
                <a:rect l="0" t="0" r="r" b="b"/>
                <a:pathLst>
                  <a:path w="26" h="19">
                    <a:moveTo>
                      <a:pt x="25" y="0"/>
                    </a:moveTo>
                    <a:lnTo>
                      <a:pt x="0" y="0"/>
                    </a:lnTo>
                    <a:lnTo>
                      <a:pt x="0" y="18"/>
                    </a:lnTo>
                    <a:lnTo>
                      <a:pt x="25" y="18"/>
                    </a:lnTo>
                    <a:lnTo>
                      <a:pt x="2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58" name="Freeform 430"/>
              <p:cNvSpPr>
                <a:spLocks/>
              </p:cNvSpPr>
              <p:nvPr/>
            </p:nvSpPr>
            <p:spPr bwMode="auto">
              <a:xfrm>
                <a:off x="1770" y="1013"/>
                <a:ext cx="20" cy="19"/>
              </a:xfrm>
              <a:custGeom>
                <a:avLst/>
                <a:gdLst/>
                <a:ahLst/>
                <a:cxnLst>
                  <a:cxn ang="0">
                    <a:pos x="19" y="15"/>
                  </a:cxn>
                  <a:cxn ang="0">
                    <a:pos x="19" y="12"/>
                  </a:cxn>
                  <a:cxn ang="0">
                    <a:pos x="19" y="9"/>
                  </a:cxn>
                  <a:cxn ang="0">
                    <a:pos x="15" y="9"/>
                  </a:cxn>
                  <a:cxn ang="0">
                    <a:pos x="15" y="7"/>
                  </a:cxn>
                  <a:cxn ang="0">
                    <a:pos x="15" y="4"/>
                  </a:cxn>
                  <a:cxn ang="0">
                    <a:pos x="13" y="4"/>
                  </a:cxn>
                  <a:cxn ang="0">
                    <a:pos x="13" y="1"/>
                  </a:cxn>
                  <a:cxn ang="0">
                    <a:pos x="10" y="1"/>
                  </a:cxn>
                  <a:cxn ang="0">
                    <a:pos x="7" y="0"/>
                  </a:cxn>
                  <a:cxn ang="0">
                    <a:pos x="4" y="0"/>
                  </a:cxn>
                  <a:cxn ang="0">
                    <a:pos x="2" y="0"/>
                  </a:cxn>
                  <a:cxn ang="0">
                    <a:pos x="2" y="18"/>
                  </a:cxn>
                  <a:cxn ang="0">
                    <a:pos x="0" y="18"/>
                  </a:cxn>
                  <a:cxn ang="0">
                    <a:pos x="0" y="15"/>
                  </a:cxn>
                  <a:cxn ang="0">
                    <a:pos x="19" y="15"/>
                  </a:cxn>
                </a:cxnLst>
                <a:rect l="0" t="0" r="r" b="b"/>
                <a:pathLst>
                  <a:path w="20" h="19">
                    <a:moveTo>
                      <a:pt x="19" y="15"/>
                    </a:moveTo>
                    <a:lnTo>
                      <a:pt x="19" y="12"/>
                    </a:lnTo>
                    <a:lnTo>
                      <a:pt x="19" y="9"/>
                    </a:lnTo>
                    <a:lnTo>
                      <a:pt x="15" y="9"/>
                    </a:lnTo>
                    <a:lnTo>
                      <a:pt x="15" y="7"/>
                    </a:lnTo>
                    <a:lnTo>
                      <a:pt x="15" y="4"/>
                    </a:lnTo>
                    <a:lnTo>
                      <a:pt x="13" y="4"/>
                    </a:lnTo>
                    <a:lnTo>
                      <a:pt x="13" y="1"/>
                    </a:lnTo>
                    <a:lnTo>
                      <a:pt x="10" y="1"/>
                    </a:lnTo>
                    <a:lnTo>
                      <a:pt x="7" y="0"/>
                    </a:lnTo>
                    <a:lnTo>
                      <a:pt x="4" y="0"/>
                    </a:lnTo>
                    <a:lnTo>
                      <a:pt x="2" y="0"/>
                    </a:lnTo>
                    <a:lnTo>
                      <a:pt x="2" y="18"/>
                    </a:lnTo>
                    <a:lnTo>
                      <a:pt x="0" y="18"/>
                    </a:lnTo>
                    <a:lnTo>
                      <a:pt x="0" y="15"/>
                    </a:lnTo>
                    <a:lnTo>
                      <a:pt x="19"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59" name="Freeform 431"/>
              <p:cNvSpPr>
                <a:spLocks/>
              </p:cNvSpPr>
              <p:nvPr/>
            </p:nvSpPr>
            <p:spPr bwMode="auto">
              <a:xfrm>
                <a:off x="1770" y="1020"/>
                <a:ext cx="20" cy="19"/>
              </a:xfrm>
              <a:custGeom>
                <a:avLst/>
                <a:gdLst/>
                <a:ahLst/>
                <a:cxnLst>
                  <a:cxn ang="0">
                    <a:pos x="10" y="6"/>
                  </a:cxn>
                  <a:cxn ang="0">
                    <a:pos x="19" y="13"/>
                  </a:cxn>
                  <a:cxn ang="0">
                    <a:pos x="19" y="0"/>
                  </a:cxn>
                  <a:cxn ang="0">
                    <a:pos x="0" y="0"/>
                  </a:cxn>
                  <a:cxn ang="0">
                    <a:pos x="0" y="13"/>
                  </a:cxn>
                  <a:cxn ang="0">
                    <a:pos x="7" y="18"/>
                  </a:cxn>
                  <a:cxn ang="0">
                    <a:pos x="0" y="13"/>
                  </a:cxn>
                  <a:cxn ang="0">
                    <a:pos x="0" y="18"/>
                  </a:cxn>
                  <a:cxn ang="0">
                    <a:pos x="7" y="18"/>
                  </a:cxn>
                  <a:cxn ang="0">
                    <a:pos x="10" y="6"/>
                  </a:cxn>
                </a:cxnLst>
                <a:rect l="0" t="0" r="r" b="b"/>
                <a:pathLst>
                  <a:path w="20" h="19">
                    <a:moveTo>
                      <a:pt x="10" y="6"/>
                    </a:moveTo>
                    <a:lnTo>
                      <a:pt x="19" y="13"/>
                    </a:lnTo>
                    <a:lnTo>
                      <a:pt x="19" y="0"/>
                    </a:lnTo>
                    <a:lnTo>
                      <a:pt x="0" y="0"/>
                    </a:lnTo>
                    <a:lnTo>
                      <a:pt x="0" y="13"/>
                    </a:lnTo>
                    <a:lnTo>
                      <a:pt x="7" y="18"/>
                    </a:lnTo>
                    <a:lnTo>
                      <a:pt x="0" y="13"/>
                    </a:lnTo>
                    <a:lnTo>
                      <a:pt x="0" y="18"/>
                    </a:lnTo>
                    <a:lnTo>
                      <a:pt x="7" y="18"/>
                    </a:lnTo>
                    <a:lnTo>
                      <a:pt x="1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60" name="Freeform 432"/>
              <p:cNvSpPr>
                <a:spLocks/>
              </p:cNvSpPr>
              <p:nvPr/>
            </p:nvSpPr>
            <p:spPr bwMode="auto">
              <a:xfrm>
                <a:off x="1776" y="1026"/>
                <a:ext cx="33" cy="20"/>
              </a:xfrm>
              <a:custGeom>
                <a:avLst/>
                <a:gdLst/>
                <a:ahLst/>
                <a:cxnLst>
                  <a:cxn ang="0">
                    <a:pos x="24" y="10"/>
                  </a:cxn>
                  <a:cxn ang="0">
                    <a:pos x="31" y="10"/>
                  </a:cxn>
                  <a:cxn ang="0">
                    <a:pos x="31" y="9"/>
                  </a:cxn>
                  <a:cxn ang="0">
                    <a:pos x="28" y="9"/>
                  </a:cxn>
                  <a:cxn ang="0">
                    <a:pos x="27" y="9"/>
                  </a:cxn>
                  <a:cxn ang="0">
                    <a:pos x="27" y="8"/>
                  </a:cxn>
                  <a:cxn ang="0">
                    <a:pos x="26" y="8"/>
                  </a:cxn>
                  <a:cxn ang="0">
                    <a:pos x="24" y="8"/>
                  </a:cxn>
                  <a:cxn ang="0">
                    <a:pos x="24" y="6"/>
                  </a:cxn>
                  <a:cxn ang="0">
                    <a:pos x="22" y="6"/>
                  </a:cxn>
                  <a:cxn ang="0">
                    <a:pos x="20" y="5"/>
                  </a:cxn>
                  <a:cxn ang="0">
                    <a:pos x="19" y="5"/>
                  </a:cxn>
                  <a:cxn ang="0">
                    <a:pos x="17" y="5"/>
                  </a:cxn>
                  <a:cxn ang="0">
                    <a:pos x="17" y="3"/>
                  </a:cxn>
                  <a:cxn ang="0">
                    <a:pos x="15" y="3"/>
                  </a:cxn>
                  <a:cxn ang="0">
                    <a:pos x="14" y="3"/>
                  </a:cxn>
                  <a:cxn ang="0">
                    <a:pos x="12" y="2"/>
                  </a:cxn>
                  <a:cxn ang="0">
                    <a:pos x="11" y="2"/>
                  </a:cxn>
                  <a:cxn ang="0">
                    <a:pos x="9" y="2"/>
                  </a:cxn>
                  <a:cxn ang="0">
                    <a:pos x="7" y="1"/>
                  </a:cxn>
                  <a:cxn ang="0">
                    <a:pos x="6" y="1"/>
                  </a:cxn>
                  <a:cxn ang="0">
                    <a:pos x="4" y="1"/>
                  </a:cxn>
                  <a:cxn ang="0">
                    <a:pos x="3" y="1"/>
                  </a:cxn>
                  <a:cxn ang="0">
                    <a:pos x="3" y="0"/>
                  </a:cxn>
                  <a:cxn ang="0">
                    <a:pos x="1" y="0"/>
                  </a:cxn>
                  <a:cxn ang="0">
                    <a:pos x="0" y="9"/>
                  </a:cxn>
                  <a:cxn ang="0">
                    <a:pos x="1" y="9"/>
                  </a:cxn>
                  <a:cxn ang="0">
                    <a:pos x="1" y="10"/>
                  </a:cxn>
                  <a:cxn ang="0">
                    <a:pos x="3" y="10"/>
                  </a:cxn>
                  <a:cxn ang="0">
                    <a:pos x="4" y="10"/>
                  </a:cxn>
                  <a:cxn ang="0">
                    <a:pos x="6" y="10"/>
                  </a:cxn>
                  <a:cxn ang="0">
                    <a:pos x="7" y="12"/>
                  </a:cxn>
                  <a:cxn ang="0">
                    <a:pos x="9" y="12"/>
                  </a:cxn>
                  <a:cxn ang="0">
                    <a:pos x="11" y="12"/>
                  </a:cxn>
                  <a:cxn ang="0">
                    <a:pos x="11" y="13"/>
                  </a:cxn>
                  <a:cxn ang="0">
                    <a:pos x="12" y="13"/>
                  </a:cxn>
                  <a:cxn ang="0">
                    <a:pos x="14" y="13"/>
                  </a:cxn>
                  <a:cxn ang="0">
                    <a:pos x="15" y="14"/>
                  </a:cxn>
                  <a:cxn ang="0">
                    <a:pos x="17" y="14"/>
                  </a:cxn>
                  <a:cxn ang="0">
                    <a:pos x="17" y="15"/>
                  </a:cxn>
                  <a:cxn ang="0">
                    <a:pos x="19" y="15"/>
                  </a:cxn>
                  <a:cxn ang="0">
                    <a:pos x="20" y="15"/>
                  </a:cxn>
                  <a:cxn ang="0">
                    <a:pos x="20" y="17"/>
                  </a:cxn>
                  <a:cxn ang="0">
                    <a:pos x="22" y="17"/>
                  </a:cxn>
                  <a:cxn ang="0">
                    <a:pos x="24" y="17"/>
                  </a:cxn>
                  <a:cxn ang="0">
                    <a:pos x="24" y="18"/>
                  </a:cxn>
                  <a:cxn ang="0">
                    <a:pos x="32" y="17"/>
                  </a:cxn>
                  <a:cxn ang="0">
                    <a:pos x="24" y="18"/>
                  </a:cxn>
                  <a:cxn ang="0">
                    <a:pos x="28" y="19"/>
                  </a:cxn>
                  <a:cxn ang="0">
                    <a:pos x="32" y="17"/>
                  </a:cxn>
                  <a:cxn ang="0">
                    <a:pos x="24" y="10"/>
                  </a:cxn>
                </a:cxnLst>
                <a:rect l="0" t="0" r="r" b="b"/>
                <a:pathLst>
                  <a:path w="33" h="20">
                    <a:moveTo>
                      <a:pt x="24" y="10"/>
                    </a:moveTo>
                    <a:lnTo>
                      <a:pt x="31" y="10"/>
                    </a:lnTo>
                    <a:lnTo>
                      <a:pt x="31" y="9"/>
                    </a:lnTo>
                    <a:lnTo>
                      <a:pt x="28" y="9"/>
                    </a:lnTo>
                    <a:lnTo>
                      <a:pt x="27" y="9"/>
                    </a:lnTo>
                    <a:lnTo>
                      <a:pt x="27" y="8"/>
                    </a:lnTo>
                    <a:lnTo>
                      <a:pt x="26" y="8"/>
                    </a:lnTo>
                    <a:lnTo>
                      <a:pt x="24" y="8"/>
                    </a:lnTo>
                    <a:lnTo>
                      <a:pt x="24" y="6"/>
                    </a:lnTo>
                    <a:lnTo>
                      <a:pt x="22" y="6"/>
                    </a:lnTo>
                    <a:lnTo>
                      <a:pt x="20" y="5"/>
                    </a:lnTo>
                    <a:lnTo>
                      <a:pt x="19" y="5"/>
                    </a:lnTo>
                    <a:lnTo>
                      <a:pt x="17" y="5"/>
                    </a:lnTo>
                    <a:lnTo>
                      <a:pt x="17" y="3"/>
                    </a:lnTo>
                    <a:lnTo>
                      <a:pt x="15" y="3"/>
                    </a:lnTo>
                    <a:lnTo>
                      <a:pt x="14" y="3"/>
                    </a:lnTo>
                    <a:lnTo>
                      <a:pt x="12" y="2"/>
                    </a:lnTo>
                    <a:lnTo>
                      <a:pt x="11" y="2"/>
                    </a:lnTo>
                    <a:lnTo>
                      <a:pt x="9" y="2"/>
                    </a:lnTo>
                    <a:lnTo>
                      <a:pt x="7" y="1"/>
                    </a:lnTo>
                    <a:lnTo>
                      <a:pt x="6" y="1"/>
                    </a:lnTo>
                    <a:lnTo>
                      <a:pt x="4" y="1"/>
                    </a:lnTo>
                    <a:lnTo>
                      <a:pt x="3" y="1"/>
                    </a:lnTo>
                    <a:lnTo>
                      <a:pt x="3" y="0"/>
                    </a:lnTo>
                    <a:lnTo>
                      <a:pt x="1" y="0"/>
                    </a:lnTo>
                    <a:lnTo>
                      <a:pt x="0" y="9"/>
                    </a:lnTo>
                    <a:lnTo>
                      <a:pt x="1" y="9"/>
                    </a:lnTo>
                    <a:lnTo>
                      <a:pt x="1" y="10"/>
                    </a:lnTo>
                    <a:lnTo>
                      <a:pt x="3" y="10"/>
                    </a:lnTo>
                    <a:lnTo>
                      <a:pt x="4" y="10"/>
                    </a:lnTo>
                    <a:lnTo>
                      <a:pt x="6" y="10"/>
                    </a:lnTo>
                    <a:lnTo>
                      <a:pt x="7" y="12"/>
                    </a:lnTo>
                    <a:lnTo>
                      <a:pt x="9" y="12"/>
                    </a:lnTo>
                    <a:lnTo>
                      <a:pt x="11" y="12"/>
                    </a:lnTo>
                    <a:lnTo>
                      <a:pt x="11" y="13"/>
                    </a:lnTo>
                    <a:lnTo>
                      <a:pt x="12" y="13"/>
                    </a:lnTo>
                    <a:lnTo>
                      <a:pt x="14" y="13"/>
                    </a:lnTo>
                    <a:lnTo>
                      <a:pt x="15" y="14"/>
                    </a:lnTo>
                    <a:lnTo>
                      <a:pt x="17" y="14"/>
                    </a:lnTo>
                    <a:lnTo>
                      <a:pt x="17" y="15"/>
                    </a:lnTo>
                    <a:lnTo>
                      <a:pt x="19" y="15"/>
                    </a:lnTo>
                    <a:lnTo>
                      <a:pt x="20" y="15"/>
                    </a:lnTo>
                    <a:lnTo>
                      <a:pt x="20" y="17"/>
                    </a:lnTo>
                    <a:lnTo>
                      <a:pt x="22" y="17"/>
                    </a:lnTo>
                    <a:lnTo>
                      <a:pt x="24" y="17"/>
                    </a:lnTo>
                    <a:lnTo>
                      <a:pt x="24" y="18"/>
                    </a:lnTo>
                    <a:lnTo>
                      <a:pt x="32" y="17"/>
                    </a:lnTo>
                    <a:lnTo>
                      <a:pt x="24" y="18"/>
                    </a:lnTo>
                    <a:lnTo>
                      <a:pt x="28" y="19"/>
                    </a:lnTo>
                    <a:lnTo>
                      <a:pt x="32" y="17"/>
                    </a:lnTo>
                    <a:lnTo>
                      <a:pt x="24"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61" name="Freeform 433"/>
              <p:cNvSpPr>
                <a:spLocks/>
              </p:cNvSpPr>
              <p:nvPr/>
            </p:nvSpPr>
            <p:spPr bwMode="auto">
              <a:xfrm>
                <a:off x="1800" y="1029"/>
                <a:ext cx="21" cy="19"/>
              </a:xfrm>
              <a:custGeom>
                <a:avLst/>
                <a:gdLst/>
                <a:ahLst/>
                <a:cxnLst>
                  <a:cxn ang="0">
                    <a:pos x="9" y="0"/>
                  </a:cxn>
                  <a:cxn ang="0">
                    <a:pos x="9" y="1"/>
                  </a:cxn>
                  <a:cxn ang="0">
                    <a:pos x="0" y="9"/>
                  </a:cxn>
                  <a:cxn ang="0">
                    <a:pos x="9" y="18"/>
                  </a:cxn>
                  <a:cxn ang="0">
                    <a:pos x="20" y="9"/>
                  </a:cxn>
                  <a:cxn ang="0">
                    <a:pos x="9" y="0"/>
                  </a:cxn>
                </a:cxnLst>
                <a:rect l="0" t="0" r="r" b="b"/>
                <a:pathLst>
                  <a:path w="21" h="19">
                    <a:moveTo>
                      <a:pt x="9" y="0"/>
                    </a:moveTo>
                    <a:lnTo>
                      <a:pt x="9" y="1"/>
                    </a:lnTo>
                    <a:lnTo>
                      <a:pt x="0" y="9"/>
                    </a:lnTo>
                    <a:lnTo>
                      <a:pt x="9" y="18"/>
                    </a:lnTo>
                    <a:lnTo>
                      <a:pt x="20" y="9"/>
                    </a:lnTo>
                    <a:lnTo>
                      <a:pt x="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62" name="Freeform 434"/>
              <p:cNvSpPr>
                <a:spLocks/>
              </p:cNvSpPr>
              <p:nvPr/>
            </p:nvSpPr>
            <p:spPr bwMode="auto">
              <a:xfrm>
                <a:off x="1809" y="1027"/>
                <a:ext cx="19" cy="19"/>
              </a:xfrm>
              <a:custGeom>
                <a:avLst/>
                <a:gdLst/>
                <a:ahLst/>
                <a:cxnLst>
                  <a:cxn ang="0">
                    <a:pos x="18" y="4"/>
                  </a:cxn>
                  <a:cxn ang="0">
                    <a:pos x="16" y="2"/>
                  </a:cxn>
                  <a:cxn ang="0">
                    <a:pos x="13" y="2"/>
                  </a:cxn>
                  <a:cxn ang="0">
                    <a:pos x="13" y="0"/>
                  </a:cxn>
                  <a:cxn ang="0">
                    <a:pos x="12" y="0"/>
                  </a:cxn>
                  <a:cxn ang="0">
                    <a:pos x="9" y="0"/>
                  </a:cxn>
                  <a:cxn ang="0">
                    <a:pos x="8" y="0"/>
                  </a:cxn>
                  <a:cxn ang="0">
                    <a:pos x="6" y="0"/>
                  </a:cxn>
                  <a:cxn ang="0">
                    <a:pos x="3" y="0"/>
                  </a:cxn>
                  <a:cxn ang="0">
                    <a:pos x="1" y="2"/>
                  </a:cxn>
                  <a:cxn ang="0">
                    <a:pos x="0" y="2"/>
                  </a:cxn>
                  <a:cxn ang="0">
                    <a:pos x="9" y="18"/>
                  </a:cxn>
                  <a:cxn ang="0">
                    <a:pos x="8" y="18"/>
                  </a:cxn>
                  <a:cxn ang="0">
                    <a:pos x="18" y="4"/>
                  </a:cxn>
                </a:cxnLst>
                <a:rect l="0" t="0" r="r" b="b"/>
                <a:pathLst>
                  <a:path w="19" h="19">
                    <a:moveTo>
                      <a:pt x="18" y="4"/>
                    </a:moveTo>
                    <a:lnTo>
                      <a:pt x="16" y="2"/>
                    </a:lnTo>
                    <a:lnTo>
                      <a:pt x="13" y="2"/>
                    </a:lnTo>
                    <a:lnTo>
                      <a:pt x="13" y="0"/>
                    </a:lnTo>
                    <a:lnTo>
                      <a:pt x="12" y="0"/>
                    </a:lnTo>
                    <a:lnTo>
                      <a:pt x="9" y="0"/>
                    </a:lnTo>
                    <a:lnTo>
                      <a:pt x="8" y="0"/>
                    </a:lnTo>
                    <a:lnTo>
                      <a:pt x="6" y="0"/>
                    </a:lnTo>
                    <a:lnTo>
                      <a:pt x="3" y="0"/>
                    </a:lnTo>
                    <a:lnTo>
                      <a:pt x="1" y="2"/>
                    </a:lnTo>
                    <a:lnTo>
                      <a:pt x="0" y="2"/>
                    </a:lnTo>
                    <a:lnTo>
                      <a:pt x="9" y="18"/>
                    </a:lnTo>
                    <a:lnTo>
                      <a:pt x="8"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63" name="Freeform 435"/>
              <p:cNvSpPr>
                <a:spLocks/>
              </p:cNvSpPr>
              <p:nvPr/>
            </p:nvSpPr>
            <p:spPr bwMode="auto">
              <a:xfrm>
                <a:off x="1817" y="1031"/>
                <a:ext cx="25" cy="21"/>
              </a:xfrm>
              <a:custGeom>
                <a:avLst/>
                <a:gdLst/>
                <a:ahLst/>
                <a:cxnLst>
                  <a:cxn ang="0">
                    <a:pos x="24" y="14"/>
                  </a:cxn>
                  <a:cxn ang="0">
                    <a:pos x="8" y="0"/>
                  </a:cxn>
                  <a:cxn ang="0">
                    <a:pos x="0" y="6"/>
                  </a:cxn>
                  <a:cxn ang="0">
                    <a:pos x="16" y="20"/>
                  </a:cxn>
                  <a:cxn ang="0">
                    <a:pos x="24" y="14"/>
                  </a:cxn>
                </a:cxnLst>
                <a:rect l="0" t="0" r="r" b="b"/>
                <a:pathLst>
                  <a:path w="25" h="21">
                    <a:moveTo>
                      <a:pt x="24" y="14"/>
                    </a:moveTo>
                    <a:lnTo>
                      <a:pt x="8" y="0"/>
                    </a:lnTo>
                    <a:lnTo>
                      <a:pt x="0" y="6"/>
                    </a:lnTo>
                    <a:lnTo>
                      <a:pt x="16" y="20"/>
                    </a:lnTo>
                    <a:lnTo>
                      <a:pt x="24"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64" name="Freeform 436"/>
              <p:cNvSpPr>
                <a:spLocks/>
              </p:cNvSpPr>
              <p:nvPr/>
            </p:nvSpPr>
            <p:spPr bwMode="auto">
              <a:xfrm>
                <a:off x="1833" y="1043"/>
                <a:ext cx="19" cy="19"/>
              </a:xfrm>
              <a:custGeom>
                <a:avLst/>
                <a:gdLst/>
                <a:ahLst/>
                <a:cxnLst>
                  <a:cxn ang="0">
                    <a:pos x="12" y="18"/>
                  </a:cxn>
                  <a:cxn ang="0">
                    <a:pos x="12" y="16"/>
                  </a:cxn>
                  <a:cxn ang="0">
                    <a:pos x="16" y="16"/>
                  </a:cxn>
                  <a:cxn ang="0">
                    <a:pos x="16" y="13"/>
                  </a:cxn>
                  <a:cxn ang="0">
                    <a:pos x="18" y="13"/>
                  </a:cxn>
                  <a:cxn ang="0">
                    <a:pos x="18" y="11"/>
                  </a:cxn>
                  <a:cxn ang="0">
                    <a:pos x="18" y="10"/>
                  </a:cxn>
                  <a:cxn ang="0">
                    <a:pos x="18" y="7"/>
                  </a:cxn>
                  <a:cxn ang="0">
                    <a:pos x="18" y="6"/>
                  </a:cxn>
                  <a:cxn ang="0">
                    <a:pos x="18" y="3"/>
                  </a:cxn>
                  <a:cxn ang="0">
                    <a:pos x="16" y="3"/>
                  </a:cxn>
                  <a:cxn ang="0">
                    <a:pos x="16" y="1"/>
                  </a:cxn>
                  <a:cxn ang="0">
                    <a:pos x="12" y="1"/>
                  </a:cxn>
                  <a:cxn ang="0">
                    <a:pos x="12" y="0"/>
                  </a:cxn>
                  <a:cxn ang="0">
                    <a:pos x="0" y="10"/>
                  </a:cxn>
                  <a:cxn ang="0">
                    <a:pos x="0" y="7"/>
                  </a:cxn>
                  <a:cxn ang="0">
                    <a:pos x="12" y="18"/>
                  </a:cxn>
                </a:cxnLst>
                <a:rect l="0" t="0" r="r" b="b"/>
                <a:pathLst>
                  <a:path w="19" h="19">
                    <a:moveTo>
                      <a:pt x="12" y="18"/>
                    </a:moveTo>
                    <a:lnTo>
                      <a:pt x="12" y="16"/>
                    </a:lnTo>
                    <a:lnTo>
                      <a:pt x="16" y="16"/>
                    </a:lnTo>
                    <a:lnTo>
                      <a:pt x="16" y="13"/>
                    </a:lnTo>
                    <a:lnTo>
                      <a:pt x="18" y="13"/>
                    </a:lnTo>
                    <a:lnTo>
                      <a:pt x="18" y="11"/>
                    </a:lnTo>
                    <a:lnTo>
                      <a:pt x="18" y="10"/>
                    </a:lnTo>
                    <a:lnTo>
                      <a:pt x="18" y="7"/>
                    </a:lnTo>
                    <a:lnTo>
                      <a:pt x="18" y="6"/>
                    </a:lnTo>
                    <a:lnTo>
                      <a:pt x="18" y="3"/>
                    </a:lnTo>
                    <a:lnTo>
                      <a:pt x="16" y="3"/>
                    </a:lnTo>
                    <a:lnTo>
                      <a:pt x="16" y="1"/>
                    </a:lnTo>
                    <a:lnTo>
                      <a:pt x="12" y="1"/>
                    </a:lnTo>
                    <a:lnTo>
                      <a:pt x="12" y="0"/>
                    </a:lnTo>
                    <a:lnTo>
                      <a:pt x="0" y="10"/>
                    </a:lnTo>
                    <a:lnTo>
                      <a:pt x="0"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65" name="Freeform 437"/>
              <p:cNvSpPr>
                <a:spLocks/>
              </p:cNvSpPr>
              <p:nvPr/>
            </p:nvSpPr>
            <p:spPr bwMode="auto">
              <a:xfrm>
                <a:off x="1822" y="1049"/>
                <a:ext cx="20" cy="19"/>
              </a:xfrm>
              <a:custGeom>
                <a:avLst/>
                <a:gdLst/>
                <a:ahLst/>
                <a:cxnLst>
                  <a:cxn ang="0">
                    <a:pos x="10" y="11"/>
                  </a:cxn>
                  <a:cxn ang="0">
                    <a:pos x="10" y="18"/>
                  </a:cxn>
                  <a:cxn ang="0">
                    <a:pos x="19" y="8"/>
                  </a:cxn>
                  <a:cxn ang="0">
                    <a:pos x="10" y="0"/>
                  </a:cxn>
                  <a:cxn ang="0">
                    <a:pos x="3" y="8"/>
                  </a:cxn>
                  <a:cxn ang="0">
                    <a:pos x="1" y="18"/>
                  </a:cxn>
                  <a:cxn ang="0">
                    <a:pos x="3" y="8"/>
                  </a:cxn>
                  <a:cxn ang="0">
                    <a:pos x="0" y="12"/>
                  </a:cxn>
                  <a:cxn ang="0">
                    <a:pos x="1" y="18"/>
                  </a:cxn>
                  <a:cxn ang="0">
                    <a:pos x="10" y="11"/>
                  </a:cxn>
                </a:cxnLst>
                <a:rect l="0" t="0" r="r" b="b"/>
                <a:pathLst>
                  <a:path w="20" h="19">
                    <a:moveTo>
                      <a:pt x="10" y="11"/>
                    </a:moveTo>
                    <a:lnTo>
                      <a:pt x="10" y="18"/>
                    </a:lnTo>
                    <a:lnTo>
                      <a:pt x="19" y="8"/>
                    </a:lnTo>
                    <a:lnTo>
                      <a:pt x="10" y="0"/>
                    </a:lnTo>
                    <a:lnTo>
                      <a:pt x="3" y="8"/>
                    </a:lnTo>
                    <a:lnTo>
                      <a:pt x="1" y="18"/>
                    </a:lnTo>
                    <a:lnTo>
                      <a:pt x="3" y="8"/>
                    </a:lnTo>
                    <a:lnTo>
                      <a:pt x="0" y="12"/>
                    </a:lnTo>
                    <a:lnTo>
                      <a:pt x="1" y="18"/>
                    </a:lnTo>
                    <a:lnTo>
                      <a:pt x="10"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66" name="Freeform 438"/>
              <p:cNvSpPr>
                <a:spLocks/>
              </p:cNvSpPr>
              <p:nvPr/>
            </p:nvSpPr>
            <p:spPr bwMode="auto">
              <a:xfrm>
                <a:off x="1824" y="1058"/>
                <a:ext cx="25" cy="30"/>
              </a:xfrm>
              <a:custGeom>
                <a:avLst/>
                <a:gdLst/>
                <a:ahLst/>
                <a:cxnLst>
                  <a:cxn ang="0">
                    <a:pos x="16" y="19"/>
                  </a:cxn>
                  <a:cxn ang="0">
                    <a:pos x="24" y="23"/>
                  </a:cxn>
                  <a:cxn ang="0">
                    <a:pos x="22" y="22"/>
                  </a:cxn>
                  <a:cxn ang="0">
                    <a:pos x="22" y="20"/>
                  </a:cxn>
                  <a:cxn ang="0">
                    <a:pos x="22" y="19"/>
                  </a:cxn>
                  <a:cxn ang="0">
                    <a:pos x="22" y="18"/>
                  </a:cxn>
                  <a:cxn ang="0">
                    <a:pos x="20" y="16"/>
                  </a:cxn>
                  <a:cxn ang="0">
                    <a:pos x="20" y="16"/>
                  </a:cxn>
                  <a:cxn ang="0">
                    <a:pos x="20" y="14"/>
                  </a:cxn>
                  <a:cxn ang="0">
                    <a:pos x="18" y="13"/>
                  </a:cxn>
                  <a:cxn ang="0">
                    <a:pos x="18" y="12"/>
                  </a:cxn>
                  <a:cxn ang="0">
                    <a:pos x="16" y="10"/>
                  </a:cxn>
                  <a:cxn ang="0">
                    <a:pos x="16" y="9"/>
                  </a:cxn>
                  <a:cxn ang="0">
                    <a:pos x="16" y="7"/>
                  </a:cxn>
                  <a:cxn ang="0">
                    <a:pos x="15" y="7"/>
                  </a:cxn>
                  <a:cxn ang="0">
                    <a:pos x="15" y="6"/>
                  </a:cxn>
                  <a:cxn ang="0">
                    <a:pos x="15" y="4"/>
                  </a:cxn>
                  <a:cxn ang="0">
                    <a:pos x="13" y="4"/>
                  </a:cxn>
                  <a:cxn ang="0">
                    <a:pos x="13" y="3"/>
                  </a:cxn>
                  <a:cxn ang="0">
                    <a:pos x="13" y="2"/>
                  </a:cxn>
                  <a:cxn ang="0">
                    <a:pos x="12" y="2"/>
                  </a:cxn>
                  <a:cxn ang="0">
                    <a:pos x="12" y="1"/>
                  </a:cxn>
                  <a:cxn ang="0">
                    <a:pos x="10" y="0"/>
                  </a:cxn>
                  <a:cxn ang="0">
                    <a:pos x="0" y="4"/>
                  </a:cxn>
                  <a:cxn ang="0">
                    <a:pos x="1" y="6"/>
                  </a:cxn>
                  <a:cxn ang="0">
                    <a:pos x="1" y="7"/>
                  </a:cxn>
                  <a:cxn ang="0">
                    <a:pos x="3" y="7"/>
                  </a:cxn>
                  <a:cxn ang="0">
                    <a:pos x="3" y="9"/>
                  </a:cxn>
                  <a:cxn ang="0">
                    <a:pos x="4" y="10"/>
                  </a:cxn>
                  <a:cxn ang="0">
                    <a:pos x="4" y="12"/>
                  </a:cxn>
                  <a:cxn ang="0">
                    <a:pos x="6" y="13"/>
                  </a:cxn>
                  <a:cxn ang="0">
                    <a:pos x="6" y="14"/>
                  </a:cxn>
                  <a:cxn ang="0">
                    <a:pos x="6" y="16"/>
                  </a:cxn>
                  <a:cxn ang="0">
                    <a:pos x="8" y="16"/>
                  </a:cxn>
                  <a:cxn ang="0">
                    <a:pos x="8" y="16"/>
                  </a:cxn>
                  <a:cxn ang="0">
                    <a:pos x="8" y="18"/>
                  </a:cxn>
                  <a:cxn ang="0">
                    <a:pos x="8" y="19"/>
                  </a:cxn>
                  <a:cxn ang="0">
                    <a:pos x="10" y="19"/>
                  </a:cxn>
                  <a:cxn ang="0">
                    <a:pos x="10" y="20"/>
                  </a:cxn>
                  <a:cxn ang="0">
                    <a:pos x="10" y="22"/>
                  </a:cxn>
                  <a:cxn ang="0">
                    <a:pos x="10" y="23"/>
                  </a:cxn>
                  <a:cxn ang="0">
                    <a:pos x="12" y="25"/>
                  </a:cxn>
                  <a:cxn ang="0">
                    <a:pos x="16" y="29"/>
                  </a:cxn>
                  <a:cxn ang="0">
                    <a:pos x="12" y="25"/>
                  </a:cxn>
                  <a:cxn ang="0">
                    <a:pos x="12" y="29"/>
                  </a:cxn>
                  <a:cxn ang="0">
                    <a:pos x="16" y="29"/>
                  </a:cxn>
                  <a:cxn ang="0">
                    <a:pos x="16" y="19"/>
                  </a:cxn>
                </a:cxnLst>
                <a:rect l="0" t="0" r="r" b="b"/>
                <a:pathLst>
                  <a:path w="25" h="30">
                    <a:moveTo>
                      <a:pt x="16" y="19"/>
                    </a:moveTo>
                    <a:lnTo>
                      <a:pt x="24" y="23"/>
                    </a:lnTo>
                    <a:lnTo>
                      <a:pt x="22" y="22"/>
                    </a:lnTo>
                    <a:lnTo>
                      <a:pt x="22" y="20"/>
                    </a:lnTo>
                    <a:lnTo>
                      <a:pt x="22" y="19"/>
                    </a:lnTo>
                    <a:lnTo>
                      <a:pt x="22" y="18"/>
                    </a:lnTo>
                    <a:lnTo>
                      <a:pt x="20" y="16"/>
                    </a:lnTo>
                    <a:lnTo>
                      <a:pt x="20" y="16"/>
                    </a:lnTo>
                    <a:lnTo>
                      <a:pt x="20" y="14"/>
                    </a:lnTo>
                    <a:lnTo>
                      <a:pt x="18" y="13"/>
                    </a:lnTo>
                    <a:lnTo>
                      <a:pt x="18" y="12"/>
                    </a:lnTo>
                    <a:lnTo>
                      <a:pt x="16" y="10"/>
                    </a:lnTo>
                    <a:lnTo>
                      <a:pt x="16" y="9"/>
                    </a:lnTo>
                    <a:lnTo>
                      <a:pt x="16" y="7"/>
                    </a:lnTo>
                    <a:lnTo>
                      <a:pt x="15" y="7"/>
                    </a:lnTo>
                    <a:lnTo>
                      <a:pt x="15" y="6"/>
                    </a:lnTo>
                    <a:lnTo>
                      <a:pt x="15" y="4"/>
                    </a:lnTo>
                    <a:lnTo>
                      <a:pt x="13" y="4"/>
                    </a:lnTo>
                    <a:lnTo>
                      <a:pt x="13" y="3"/>
                    </a:lnTo>
                    <a:lnTo>
                      <a:pt x="13" y="2"/>
                    </a:lnTo>
                    <a:lnTo>
                      <a:pt x="12" y="2"/>
                    </a:lnTo>
                    <a:lnTo>
                      <a:pt x="12" y="1"/>
                    </a:lnTo>
                    <a:lnTo>
                      <a:pt x="10" y="0"/>
                    </a:lnTo>
                    <a:lnTo>
                      <a:pt x="0" y="4"/>
                    </a:lnTo>
                    <a:lnTo>
                      <a:pt x="1" y="6"/>
                    </a:lnTo>
                    <a:lnTo>
                      <a:pt x="1" y="7"/>
                    </a:lnTo>
                    <a:lnTo>
                      <a:pt x="3" y="7"/>
                    </a:lnTo>
                    <a:lnTo>
                      <a:pt x="3" y="9"/>
                    </a:lnTo>
                    <a:lnTo>
                      <a:pt x="4" y="10"/>
                    </a:lnTo>
                    <a:lnTo>
                      <a:pt x="4" y="12"/>
                    </a:lnTo>
                    <a:lnTo>
                      <a:pt x="6" y="13"/>
                    </a:lnTo>
                    <a:lnTo>
                      <a:pt x="6" y="14"/>
                    </a:lnTo>
                    <a:lnTo>
                      <a:pt x="6" y="16"/>
                    </a:lnTo>
                    <a:lnTo>
                      <a:pt x="8" y="16"/>
                    </a:lnTo>
                    <a:lnTo>
                      <a:pt x="8" y="16"/>
                    </a:lnTo>
                    <a:lnTo>
                      <a:pt x="8" y="18"/>
                    </a:lnTo>
                    <a:lnTo>
                      <a:pt x="8" y="19"/>
                    </a:lnTo>
                    <a:lnTo>
                      <a:pt x="10" y="19"/>
                    </a:lnTo>
                    <a:lnTo>
                      <a:pt x="10" y="20"/>
                    </a:lnTo>
                    <a:lnTo>
                      <a:pt x="10" y="22"/>
                    </a:lnTo>
                    <a:lnTo>
                      <a:pt x="10" y="23"/>
                    </a:lnTo>
                    <a:lnTo>
                      <a:pt x="12" y="25"/>
                    </a:lnTo>
                    <a:lnTo>
                      <a:pt x="16" y="29"/>
                    </a:lnTo>
                    <a:lnTo>
                      <a:pt x="12" y="25"/>
                    </a:lnTo>
                    <a:lnTo>
                      <a:pt x="12" y="29"/>
                    </a:lnTo>
                    <a:lnTo>
                      <a:pt x="16" y="29"/>
                    </a:lnTo>
                    <a:lnTo>
                      <a:pt x="16" y="1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67" name="Freeform 439"/>
              <p:cNvSpPr>
                <a:spLocks/>
              </p:cNvSpPr>
              <p:nvPr/>
            </p:nvSpPr>
            <p:spPr bwMode="auto">
              <a:xfrm>
                <a:off x="1841" y="1077"/>
                <a:ext cx="20" cy="19"/>
              </a:xfrm>
              <a:custGeom>
                <a:avLst/>
                <a:gdLst/>
                <a:ahLst/>
                <a:cxnLst>
                  <a:cxn ang="0">
                    <a:pos x="19" y="0"/>
                  </a:cxn>
                  <a:cxn ang="0">
                    <a:pos x="0" y="0"/>
                  </a:cxn>
                  <a:cxn ang="0">
                    <a:pos x="0" y="18"/>
                  </a:cxn>
                  <a:cxn ang="0">
                    <a:pos x="19" y="18"/>
                  </a:cxn>
                  <a:cxn ang="0">
                    <a:pos x="19" y="0"/>
                  </a:cxn>
                </a:cxnLst>
                <a:rect l="0" t="0" r="r" b="b"/>
                <a:pathLst>
                  <a:path w="20" h="19">
                    <a:moveTo>
                      <a:pt x="19" y="0"/>
                    </a:moveTo>
                    <a:lnTo>
                      <a:pt x="0" y="0"/>
                    </a:lnTo>
                    <a:lnTo>
                      <a:pt x="0" y="18"/>
                    </a:lnTo>
                    <a:lnTo>
                      <a:pt x="19" y="18"/>
                    </a:lnTo>
                    <a:lnTo>
                      <a:pt x="1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68" name="Freeform 440"/>
              <p:cNvSpPr>
                <a:spLocks/>
              </p:cNvSpPr>
              <p:nvPr/>
            </p:nvSpPr>
            <p:spPr bwMode="auto">
              <a:xfrm>
                <a:off x="1852" y="1077"/>
                <a:ext cx="19" cy="19"/>
              </a:xfrm>
              <a:custGeom>
                <a:avLst/>
                <a:gdLst/>
                <a:ahLst/>
                <a:cxnLst>
                  <a:cxn ang="0">
                    <a:pos x="18" y="16"/>
                  </a:cxn>
                  <a:cxn ang="0">
                    <a:pos x="18" y="12"/>
                  </a:cxn>
                  <a:cxn ang="0">
                    <a:pos x="18" y="9"/>
                  </a:cxn>
                  <a:cxn ang="0">
                    <a:pos x="16" y="9"/>
                  </a:cxn>
                  <a:cxn ang="0">
                    <a:pos x="16" y="7"/>
                  </a:cxn>
                  <a:cxn ang="0">
                    <a:pos x="16" y="4"/>
                  </a:cxn>
                  <a:cxn ang="0">
                    <a:pos x="12" y="4"/>
                  </a:cxn>
                  <a:cxn ang="0">
                    <a:pos x="12" y="1"/>
                  </a:cxn>
                  <a:cxn ang="0">
                    <a:pos x="10" y="1"/>
                  </a:cxn>
                  <a:cxn ang="0">
                    <a:pos x="7" y="0"/>
                  </a:cxn>
                  <a:cxn ang="0">
                    <a:pos x="5" y="0"/>
                  </a:cxn>
                  <a:cxn ang="0">
                    <a:pos x="2" y="0"/>
                  </a:cxn>
                  <a:cxn ang="0">
                    <a:pos x="2" y="18"/>
                  </a:cxn>
                  <a:cxn ang="0">
                    <a:pos x="0" y="18"/>
                  </a:cxn>
                  <a:cxn ang="0">
                    <a:pos x="0" y="16"/>
                  </a:cxn>
                  <a:cxn ang="0">
                    <a:pos x="18" y="16"/>
                  </a:cxn>
                </a:cxnLst>
                <a:rect l="0" t="0" r="r" b="b"/>
                <a:pathLst>
                  <a:path w="19" h="19">
                    <a:moveTo>
                      <a:pt x="18" y="16"/>
                    </a:moveTo>
                    <a:lnTo>
                      <a:pt x="18" y="12"/>
                    </a:lnTo>
                    <a:lnTo>
                      <a:pt x="18" y="9"/>
                    </a:lnTo>
                    <a:lnTo>
                      <a:pt x="16" y="9"/>
                    </a:lnTo>
                    <a:lnTo>
                      <a:pt x="16" y="7"/>
                    </a:lnTo>
                    <a:lnTo>
                      <a:pt x="16" y="4"/>
                    </a:lnTo>
                    <a:lnTo>
                      <a:pt x="12" y="4"/>
                    </a:lnTo>
                    <a:lnTo>
                      <a:pt x="12" y="1"/>
                    </a:lnTo>
                    <a:lnTo>
                      <a:pt x="10" y="1"/>
                    </a:lnTo>
                    <a:lnTo>
                      <a:pt x="7" y="0"/>
                    </a:lnTo>
                    <a:lnTo>
                      <a:pt x="5" y="0"/>
                    </a:lnTo>
                    <a:lnTo>
                      <a:pt x="2" y="0"/>
                    </a:lnTo>
                    <a:lnTo>
                      <a:pt x="2" y="18"/>
                    </a:lnTo>
                    <a:lnTo>
                      <a:pt x="0" y="18"/>
                    </a:lnTo>
                    <a:lnTo>
                      <a:pt x="0" y="16"/>
                    </a:lnTo>
                    <a:lnTo>
                      <a:pt x="18"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69" name="Freeform 441"/>
              <p:cNvSpPr>
                <a:spLocks/>
              </p:cNvSpPr>
              <p:nvPr/>
            </p:nvSpPr>
            <p:spPr bwMode="auto">
              <a:xfrm>
                <a:off x="1852" y="1086"/>
                <a:ext cx="19" cy="20"/>
              </a:xfrm>
              <a:custGeom>
                <a:avLst/>
                <a:gdLst/>
                <a:ahLst/>
                <a:cxnLst>
                  <a:cxn ang="0">
                    <a:pos x="18" y="19"/>
                  </a:cxn>
                  <a:cxn ang="0">
                    <a:pos x="18" y="0"/>
                  </a:cxn>
                  <a:cxn ang="0">
                    <a:pos x="0" y="0"/>
                  </a:cxn>
                  <a:cxn ang="0">
                    <a:pos x="0" y="19"/>
                  </a:cxn>
                  <a:cxn ang="0">
                    <a:pos x="18" y="19"/>
                  </a:cxn>
                </a:cxnLst>
                <a:rect l="0" t="0" r="r" b="b"/>
                <a:pathLst>
                  <a:path w="19" h="20">
                    <a:moveTo>
                      <a:pt x="18" y="19"/>
                    </a:moveTo>
                    <a:lnTo>
                      <a:pt x="18" y="0"/>
                    </a:lnTo>
                    <a:lnTo>
                      <a:pt x="0" y="0"/>
                    </a:lnTo>
                    <a:lnTo>
                      <a:pt x="0" y="19"/>
                    </a:lnTo>
                    <a:lnTo>
                      <a:pt x="18" y="1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70" name="Freeform 442"/>
              <p:cNvSpPr>
                <a:spLocks/>
              </p:cNvSpPr>
              <p:nvPr/>
            </p:nvSpPr>
            <p:spPr bwMode="auto">
              <a:xfrm>
                <a:off x="1852" y="1102"/>
                <a:ext cx="19" cy="19"/>
              </a:xfrm>
              <a:custGeom>
                <a:avLst/>
                <a:gdLst/>
                <a:ahLst/>
                <a:cxnLst>
                  <a:cxn ang="0">
                    <a:pos x="2" y="18"/>
                  </a:cxn>
                  <a:cxn ang="0">
                    <a:pos x="5" y="18"/>
                  </a:cxn>
                  <a:cxn ang="0">
                    <a:pos x="7" y="18"/>
                  </a:cxn>
                  <a:cxn ang="0">
                    <a:pos x="10" y="16"/>
                  </a:cxn>
                  <a:cxn ang="0">
                    <a:pos x="12" y="16"/>
                  </a:cxn>
                  <a:cxn ang="0">
                    <a:pos x="12" y="13"/>
                  </a:cxn>
                  <a:cxn ang="0">
                    <a:pos x="16" y="13"/>
                  </a:cxn>
                  <a:cxn ang="0">
                    <a:pos x="16" y="9"/>
                  </a:cxn>
                  <a:cxn ang="0">
                    <a:pos x="16" y="8"/>
                  </a:cxn>
                  <a:cxn ang="0">
                    <a:pos x="18" y="8"/>
                  </a:cxn>
                  <a:cxn ang="0">
                    <a:pos x="18" y="4"/>
                  </a:cxn>
                  <a:cxn ang="0">
                    <a:pos x="18" y="2"/>
                  </a:cxn>
                  <a:cxn ang="0">
                    <a:pos x="0" y="2"/>
                  </a:cxn>
                  <a:cxn ang="0">
                    <a:pos x="0" y="0"/>
                  </a:cxn>
                  <a:cxn ang="0">
                    <a:pos x="2" y="0"/>
                  </a:cxn>
                  <a:cxn ang="0">
                    <a:pos x="2" y="18"/>
                  </a:cxn>
                </a:cxnLst>
                <a:rect l="0" t="0" r="r" b="b"/>
                <a:pathLst>
                  <a:path w="19" h="19">
                    <a:moveTo>
                      <a:pt x="2" y="18"/>
                    </a:moveTo>
                    <a:lnTo>
                      <a:pt x="5" y="18"/>
                    </a:lnTo>
                    <a:lnTo>
                      <a:pt x="7" y="18"/>
                    </a:lnTo>
                    <a:lnTo>
                      <a:pt x="10" y="16"/>
                    </a:lnTo>
                    <a:lnTo>
                      <a:pt x="12" y="16"/>
                    </a:lnTo>
                    <a:lnTo>
                      <a:pt x="12" y="13"/>
                    </a:lnTo>
                    <a:lnTo>
                      <a:pt x="16" y="13"/>
                    </a:lnTo>
                    <a:lnTo>
                      <a:pt x="16" y="9"/>
                    </a:lnTo>
                    <a:lnTo>
                      <a:pt x="16" y="8"/>
                    </a:lnTo>
                    <a:lnTo>
                      <a:pt x="18" y="8"/>
                    </a:lnTo>
                    <a:lnTo>
                      <a:pt x="18" y="4"/>
                    </a:lnTo>
                    <a:lnTo>
                      <a:pt x="18" y="2"/>
                    </a:lnTo>
                    <a:lnTo>
                      <a:pt x="0" y="2"/>
                    </a:lnTo>
                    <a:lnTo>
                      <a:pt x="0" y="0"/>
                    </a:lnTo>
                    <a:lnTo>
                      <a:pt x="2" y="0"/>
                    </a:lnTo>
                    <a:lnTo>
                      <a:pt x="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71" name="Freeform 443"/>
              <p:cNvSpPr>
                <a:spLocks/>
              </p:cNvSpPr>
              <p:nvPr/>
            </p:nvSpPr>
            <p:spPr bwMode="auto">
              <a:xfrm>
                <a:off x="1835" y="1102"/>
                <a:ext cx="19" cy="19"/>
              </a:xfrm>
              <a:custGeom>
                <a:avLst/>
                <a:gdLst/>
                <a:ahLst/>
                <a:cxnLst>
                  <a:cxn ang="0">
                    <a:pos x="11" y="9"/>
                  </a:cxn>
                  <a:cxn ang="0">
                    <a:pos x="4" y="18"/>
                  </a:cxn>
                  <a:cxn ang="0">
                    <a:pos x="18" y="18"/>
                  </a:cxn>
                  <a:cxn ang="0">
                    <a:pos x="18" y="0"/>
                  </a:cxn>
                  <a:cxn ang="0">
                    <a:pos x="4" y="0"/>
                  </a:cxn>
                  <a:cxn ang="0">
                    <a:pos x="0" y="8"/>
                  </a:cxn>
                  <a:cxn ang="0">
                    <a:pos x="4" y="0"/>
                  </a:cxn>
                  <a:cxn ang="0">
                    <a:pos x="0" y="0"/>
                  </a:cxn>
                  <a:cxn ang="0">
                    <a:pos x="0" y="8"/>
                  </a:cxn>
                  <a:cxn ang="0">
                    <a:pos x="11" y="9"/>
                  </a:cxn>
                </a:cxnLst>
                <a:rect l="0" t="0" r="r" b="b"/>
                <a:pathLst>
                  <a:path w="19" h="19">
                    <a:moveTo>
                      <a:pt x="11" y="9"/>
                    </a:moveTo>
                    <a:lnTo>
                      <a:pt x="4" y="18"/>
                    </a:lnTo>
                    <a:lnTo>
                      <a:pt x="18" y="18"/>
                    </a:lnTo>
                    <a:lnTo>
                      <a:pt x="18" y="0"/>
                    </a:lnTo>
                    <a:lnTo>
                      <a:pt x="4" y="0"/>
                    </a:lnTo>
                    <a:lnTo>
                      <a:pt x="0" y="8"/>
                    </a:lnTo>
                    <a:lnTo>
                      <a:pt x="4" y="0"/>
                    </a:lnTo>
                    <a:lnTo>
                      <a:pt x="0" y="0"/>
                    </a:lnTo>
                    <a:lnTo>
                      <a:pt x="0" y="8"/>
                    </a:lnTo>
                    <a:lnTo>
                      <a:pt x="11"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72" name="Freeform 444"/>
              <p:cNvSpPr>
                <a:spLocks/>
              </p:cNvSpPr>
              <p:nvPr/>
            </p:nvSpPr>
            <p:spPr bwMode="auto">
              <a:xfrm>
                <a:off x="1822" y="1108"/>
                <a:ext cx="27" cy="26"/>
              </a:xfrm>
              <a:custGeom>
                <a:avLst/>
                <a:gdLst/>
                <a:ahLst/>
                <a:cxnLst>
                  <a:cxn ang="0">
                    <a:pos x="11" y="18"/>
                  </a:cxn>
                  <a:cxn ang="0">
                    <a:pos x="11" y="24"/>
                  </a:cxn>
                  <a:cxn ang="0">
                    <a:pos x="13" y="22"/>
                  </a:cxn>
                  <a:cxn ang="0">
                    <a:pos x="13" y="21"/>
                  </a:cxn>
                  <a:cxn ang="0">
                    <a:pos x="15" y="21"/>
                  </a:cxn>
                  <a:cxn ang="0">
                    <a:pos x="15" y="20"/>
                  </a:cxn>
                  <a:cxn ang="0">
                    <a:pos x="15" y="18"/>
                  </a:cxn>
                  <a:cxn ang="0">
                    <a:pos x="17" y="18"/>
                  </a:cxn>
                  <a:cxn ang="0">
                    <a:pos x="17" y="17"/>
                  </a:cxn>
                  <a:cxn ang="0">
                    <a:pos x="17" y="16"/>
                  </a:cxn>
                  <a:cxn ang="0">
                    <a:pos x="19" y="16"/>
                  </a:cxn>
                  <a:cxn ang="0">
                    <a:pos x="19" y="15"/>
                  </a:cxn>
                  <a:cxn ang="0">
                    <a:pos x="19" y="13"/>
                  </a:cxn>
                  <a:cxn ang="0">
                    <a:pos x="20" y="13"/>
                  </a:cxn>
                  <a:cxn ang="0">
                    <a:pos x="20" y="11"/>
                  </a:cxn>
                  <a:cxn ang="0">
                    <a:pos x="22" y="10"/>
                  </a:cxn>
                  <a:cxn ang="0">
                    <a:pos x="22" y="8"/>
                  </a:cxn>
                  <a:cxn ang="0">
                    <a:pos x="22" y="7"/>
                  </a:cxn>
                  <a:cxn ang="0">
                    <a:pos x="24" y="6"/>
                  </a:cxn>
                  <a:cxn ang="0">
                    <a:pos x="24" y="4"/>
                  </a:cxn>
                  <a:cxn ang="0">
                    <a:pos x="24" y="3"/>
                  </a:cxn>
                  <a:cxn ang="0">
                    <a:pos x="24" y="2"/>
                  </a:cxn>
                  <a:cxn ang="0">
                    <a:pos x="26" y="0"/>
                  </a:cxn>
                  <a:cxn ang="0">
                    <a:pos x="13" y="0"/>
                  </a:cxn>
                  <a:cxn ang="0">
                    <a:pos x="11" y="0"/>
                  </a:cxn>
                  <a:cxn ang="0">
                    <a:pos x="11" y="2"/>
                  </a:cxn>
                  <a:cxn ang="0">
                    <a:pos x="11" y="3"/>
                  </a:cxn>
                  <a:cxn ang="0">
                    <a:pos x="11" y="4"/>
                  </a:cxn>
                  <a:cxn ang="0">
                    <a:pos x="10" y="4"/>
                  </a:cxn>
                  <a:cxn ang="0">
                    <a:pos x="10" y="6"/>
                  </a:cxn>
                  <a:cxn ang="0">
                    <a:pos x="10" y="7"/>
                  </a:cxn>
                  <a:cxn ang="0">
                    <a:pos x="10" y="8"/>
                  </a:cxn>
                  <a:cxn ang="0">
                    <a:pos x="7" y="8"/>
                  </a:cxn>
                  <a:cxn ang="0">
                    <a:pos x="7" y="10"/>
                  </a:cxn>
                  <a:cxn ang="0">
                    <a:pos x="7" y="11"/>
                  </a:cxn>
                  <a:cxn ang="0">
                    <a:pos x="7" y="13"/>
                  </a:cxn>
                  <a:cxn ang="0">
                    <a:pos x="7" y="13"/>
                  </a:cxn>
                  <a:cxn ang="0">
                    <a:pos x="5" y="15"/>
                  </a:cxn>
                  <a:cxn ang="0">
                    <a:pos x="5" y="16"/>
                  </a:cxn>
                  <a:cxn ang="0">
                    <a:pos x="3" y="16"/>
                  </a:cxn>
                  <a:cxn ang="0">
                    <a:pos x="3" y="17"/>
                  </a:cxn>
                  <a:cxn ang="0">
                    <a:pos x="1" y="18"/>
                  </a:cxn>
                  <a:cxn ang="0">
                    <a:pos x="3" y="25"/>
                  </a:cxn>
                  <a:cxn ang="0">
                    <a:pos x="1" y="18"/>
                  </a:cxn>
                  <a:cxn ang="0">
                    <a:pos x="0" y="22"/>
                  </a:cxn>
                  <a:cxn ang="0">
                    <a:pos x="3" y="25"/>
                  </a:cxn>
                  <a:cxn ang="0">
                    <a:pos x="11" y="18"/>
                  </a:cxn>
                </a:cxnLst>
                <a:rect l="0" t="0" r="r" b="b"/>
                <a:pathLst>
                  <a:path w="27" h="26">
                    <a:moveTo>
                      <a:pt x="11" y="18"/>
                    </a:moveTo>
                    <a:lnTo>
                      <a:pt x="11" y="24"/>
                    </a:lnTo>
                    <a:lnTo>
                      <a:pt x="13" y="22"/>
                    </a:lnTo>
                    <a:lnTo>
                      <a:pt x="13" y="21"/>
                    </a:lnTo>
                    <a:lnTo>
                      <a:pt x="15" y="21"/>
                    </a:lnTo>
                    <a:lnTo>
                      <a:pt x="15" y="20"/>
                    </a:lnTo>
                    <a:lnTo>
                      <a:pt x="15" y="18"/>
                    </a:lnTo>
                    <a:lnTo>
                      <a:pt x="17" y="18"/>
                    </a:lnTo>
                    <a:lnTo>
                      <a:pt x="17" y="17"/>
                    </a:lnTo>
                    <a:lnTo>
                      <a:pt x="17" y="16"/>
                    </a:lnTo>
                    <a:lnTo>
                      <a:pt x="19" y="16"/>
                    </a:lnTo>
                    <a:lnTo>
                      <a:pt x="19" y="15"/>
                    </a:lnTo>
                    <a:lnTo>
                      <a:pt x="19" y="13"/>
                    </a:lnTo>
                    <a:lnTo>
                      <a:pt x="20" y="13"/>
                    </a:lnTo>
                    <a:lnTo>
                      <a:pt x="20" y="11"/>
                    </a:lnTo>
                    <a:lnTo>
                      <a:pt x="22" y="10"/>
                    </a:lnTo>
                    <a:lnTo>
                      <a:pt x="22" y="8"/>
                    </a:lnTo>
                    <a:lnTo>
                      <a:pt x="22" y="7"/>
                    </a:lnTo>
                    <a:lnTo>
                      <a:pt x="24" y="6"/>
                    </a:lnTo>
                    <a:lnTo>
                      <a:pt x="24" y="4"/>
                    </a:lnTo>
                    <a:lnTo>
                      <a:pt x="24" y="3"/>
                    </a:lnTo>
                    <a:lnTo>
                      <a:pt x="24" y="2"/>
                    </a:lnTo>
                    <a:lnTo>
                      <a:pt x="26" y="0"/>
                    </a:lnTo>
                    <a:lnTo>
                      <a:pt x="13" y="0"/>
                    </a:lnTo>
                    <a:lnTo>
                      <a:pt x="11" y="0"/>
                    </a:lnTo>
                    <a:lnTo>
                      <a:pt x="11" y="2"/>
                    </a:lnTo>
                    <a:lnTo>
                      <a:pt x="11" y="3"/>
                    </a:lnTo>
                    <a:lnTo>
                      <a:pt x="11" y="4"/>
                    </a:lnTo>
                    <a:lnTo>
                      <a:pt x="10" y="4"/>
                    </a:lnTo>
                    <a:lnTo>
                      <a:pt x="10" y="6"/>
                    </a:lnTo>
                    <a:lnTo>
                      <a:pt x="10" y="7"/>
                    </a:lnTo>
                    <a:lnTo>
                      <a:pt x="10" y="8"/>
                    </a:lnTo>
                    <a:lnTo>
                      <a:pt x="7" y="8"/>
                    </a:lnTo>
                    <a:lnTo>
                      <a:pt x="7" y="10"/>
                    </a:lnTo>
                    <a:lnTo>
                      <a:pt x="7" y="11"/>
                    </a:lnTo>
                    <a:lnTo>
                      <a:pt x="7" y="13"/>
                    </a:lnTo>
                    <a:lnTo>
                      <a:pt x="7" y="13"/>
                    </a:lnTo>
                    <a:lnTo>
                      <a:pt x="5" y="15"/>
                    </a:lnTo>
                    <a:lnTo>
                      <a:pt x="5" y="16"/>
                    </a:lnTo>
                    <a:lnTo>
                      <a:pt x="3" y="16"/>
                    </a:lnTo>
                    <a:lnTo>
                      <a:pt x="3" y="17"/>
                    </a:lnTo>
                    <a:lnTo>
                      <a:pt x="1" y="18"/>
                    </a:lnTo>
                    <a:lnTo>
                      <a:pt x="3" y="25"/>
                    </a:lnTo>
                    <a:lnTo>
                      <a:pt x="1" y="18"/>
                    </a:lnTo>
                    <a:lnTo>
                      <a:pt x="0" y="22"/>
                    </a:lnTo>
                    <a:lnTo>
                      <a:pt x="3" y="25"/>
                    </a:lnTo>
                    <a:lnTo>
                      <a:pt x="1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73" name="Freeform 445"/>
              <p:cNvSpPr>
                <a:spLocks/>
              </p:cNvSpPr>
              <p:nvPr/>
            </p:nvSpPr>
            <p:spPr bwMode="auto">
              <a:xfrm>
                <a:off x="1825" y="1127"/>
                <a:ext cx="19" cy="19"/>
              </a:xfrm>
              <a:custGeom>
                <a:avLst/>
                <a:gdLst/>
                <a:ahLst/>
                <a:cxnLst>
                  <a:cxn ang="0">
                    <a:pos x="18" y="11"/>
                  </a:cxn>
                  <a:cxn ang="0">
                    <a:pos x="18" y="9"/>
                  </a:cxn>
                  <a:cxn ang="0">
                    <a:pos x="9" y="0"/>
                  </a:cxn>
                  <a:cxn ang="0">
                    <a:pos x="0" y="9"/>
                  </a:cxn>
                  <a:cxn ang="0">
                    <a:pos x="9" y="18"/>
                  </a:cxn>
                  <a:cxn ang="0">
                    <a:pos x="18" y="11"/>
                  </a:cxn>
                </a:cxnLst>
                <a:rect l="0" t="0" r="r" b="b"/>
                <a:pathLst>
                  <a:path w="19" h="19">
                    <a:moveTo>
                      <a:pt x="18" y="11"/>
                    </a:moveTo>
                    <a:lnTo>
                      <a:pt x="18" y="9"/>
                    </a:lnTo>
                    <a:lnTo>
                      <a:pt x="9" y="0"/>
                    </a:lnTo>
                    <a:lnTo>
                      <a:pt x="0" y="9"/>
                    </a:lnTo>
                    <a:lnTo>
                      <a:pt x="9" y="18"/>
                    </a:lnTo>
                    <a:lnTo>
                      <a:pt x="18"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74" name="Freeform 446"/>
              <p:cNvSpPr>
                <a:spLocks/>
              </p:cNvSpPr>
              <p:nvPr/>
            </p:nvSpPr>
            <p:spPr bwMode="auto">
              <a:xfrm>
                <a:off x="1833" y="1134"/>
                <a:ext cx="19" cy="18"/>
              </a:xfrm>
              <a:custGeom>
                <a:avLst/>
                <a:gdLst/>
                <a:ahLst/>
                <a:cxnLst>
                  <a:cxn ang="0">
                    <a:pos x="12" y="17"/>
                  </a:cxn>
                  <a:cxn ang="0">
                    <a:pos x="16" y="15"/>
                  </a:cxn>
                  <a:cxn ang="0">
                    <a:pos x="16" y="12"/>
                  </a:cxn>
                  <a:cxn ang="0">
                    <a:pos x="18" y="12"/>
                  </a:cxn>
                  <a:cxn ang="0">
                    <a:pos x="18" y="10"/>
                  </a:cxn>
                  <a:cxn ang="0">
                    <a:pos x="18" y="7"/>
                  </a:cxn>
                  <a:cxn ang="0">
                    <a:pos x="18" y="6"/>
                  </a:cxn>
                  <a:cxn ang="0">
                    <a:pos x="18" y="3"/>
                  </a:cxn>
                  <a:cxn ang="0">
                    <a:pos x="18" y="1"/>
                  </a:cxn>
                  <a:cxn ang="0">
                    <a:pos x="16" y="1"/>
                  </a:cxn>
                  <a:cxn ang="0">
                    <a:pos x="16" y="0"/>
                  </a:cxn>
                  <a:cxn ang="0">
                    <a:pos x="12" y="0"/>
                  </a:cxn>
                  <a:cxn ang="0">
                    <a:pos x="0" y="7"/>
                  </a:cxn>
                  <a:cxn ang="0">
                    <a:pos x="0" y="6"/>
                  </a:cxn>
                  <a:cxn ang="0">
                    <a:pos x="12" y="17"/>
                  </a:cxn>
                </a:cxnLst>
                <a:rect l="0" t="0" r="r" b="b"/>
                <a:pathLst>
                  <a:path w="19" h="18">
                    <a:moveTo>
                      <a:pt x="12" y="17"/>
                    </a:moveTo>
                    <a:lnTo>
                      <a:pt x="16" y="15"/>
                    </a:lnTo>
                    <a:lnTo>
                      <a:pt x="16" y="12"/>
                    </a:lnTo>
                    <a:lnTo>
                      <a:pt x="18" y="12"/>
                    </a:lnTo>
                    <a:lnTo>
                      <a:pt x="18" y="10"/>
                    </a:lnTo>
                    <a:lnTo>
                      <a:pt x="18" y="7"/>
                    </a:lnTo>
                    <a:lnTo>
                      <a:pt x="18" y="6"/>
                    </a:lnTo>
                    <a:lnTo>
                      <a:pt x="18" y="3"/>
                    </a:lnTo>
                    <a:lnTo>
                      <a:pt x="18" y="1"/>
                    </a:lnTo>
                    <a:lnTo>
                      <a:pt x="16" y="1"/>
                    </a:lnTo>
                    <a:lnTo>
                      <a:pt x="16" y="0"/>
                    </a:lnTo>
                    <a:lnTo>
                      <a:pt x="12" y="0"/>
                    </a:lnTo>
                    <a:lnTo>
                      <a:pt x="0" y="7"/>
                    </a:lnTo>
                    <a:lnTo>
                      <a:pt x="0" y="6"/>
                    </a:lnTo>
                    <a:lnTo>
                      <a:pt x="12"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75" name="Freeform 447"/>
              <p:cNvSpPr>
                <a:spLocks/>
              </p:cNvSpPr>
              <p:nvPr/>
            </p:nvSpPr>
            <p:spPr bwMode="auto">
              <a:xfrm>
                <a:off x="1817" y="1136"/>
                <a:ext cx="25" cy="21"/>
              </a:xfrm>
              <a:custGeom>
                <a:avLst/>
                <a:gdLst/>
                <a:ahLst/>
                <a:cxnLst>
                  <a:cxn ang="0">
                    <a:pos x="8" y="20"/>
                  </a:cxn>
                  <a:cxn ang="0">
                    <a:pos x="24" y="6"/>
                  </a:cxn>
                  <a:cxn ang="0">
                    <a:pos x="16" y="0"/>
                  </a:cxn>
                  <a:cxn ang="0">
                    <a:pos x="0" y="13"/>
                  </a:cxn>
                  <a:cxn ang="0">
                    <a:pos x="8" y="20"/>
                  </a:cxn>
                </a:cxnLst>
                <a:rect l="0" t="0" r="r" b="b"/>
                <a:pathLst>
                  <a:path w="25" h="21">
                    <a:moveTo>
                      <a:pt x="8" y="20"/>
                    </a:moveTo>
                    <a:lnTo>
                      <a:pt x="24" y="6"/>
                    </a:lnTo>
                    <a:lnTo>
                      <a:pt x="16" y="0"/>
                    </a:lnTo>
                    <a:lnTo>
                      <a:pt x="0" y="13"/>
                    </a:lnTo>
                    <a:lnTo>
                      <a:pt x="8"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76" name="Freeform 448"/>
              <p:cNvSpPr>
                <a:spLocks/>
              </p:cNvSpPr>
              <p:nvPr/>
            </p:nvSpPr>
            <p:spPr bwMode="auto">
              <a:xfrm>
                <a:off x="1809" y="1147"/>
                <a:ext cx="19" cy="19"/>
              </a:xfrm>
              <a:custGeom>
                <a:avLst/>
                <a:gdLst/>
                <a:ahLst/>
                <a:cxnLst>
                  <a:cxn ang="0">
                    <a:pos x="0" y="12"/>
                  </a:cxn>
                  <a:cxn ang="0">
                    <a:pos x="0" y="16"/>
                  </a:cxn>
                  <a:cxn ang="0">
                    <a:pos x="1" y="16"/>
                  </a:cxn>
                  <a:cxn ang="0">
                    <a:pos x="3" y="18"/>
                  </a:cxn>
                  <a:cxn ang="0">
                    <a:pos x="6" y="18"/>
                  </a:cxn>
                  <a:cxn ang="0">
                    <a:pos x="8" y="18"/>
                  </a:cxn>
                  <a:cxn ang="0">
                    <a:pos x="9" y="18"/>
                  </a:cxn>
                  <a:cxn ang="0">
                    <a:pos x="12" y="18"/>
                  </a:cxn>
                  <a:cxn ang="0">
                    <a:pos x="13" y="18"/>
                  </a:cxn>
                  <a:cxn ang="0">
                    <a:pos x="13" y="16"/>
                  </a:cxn>
                  <a:cxn ang="0">
                    <a:pos x="16" y="16"/>
                  </a:cxn>
                  <a:cxn ang="0">
                    <a:pos x="18" y="12"/>
                  </a:cxn>
                  <a:cxn ang="0">
                    <a:pos x="8" y="0"/>
                  </a:cxn>
                  <a:cxn ang="0">
                    <a:pos x="9" y="0"/>
                  </a:cxn>
                  <a:cxn ang="0">
                    <a:pos x="0" y="12"/>
                  </a:cxn>
                </a:cxnLst>
                <a:rect l="0" t="0" r="r" b="b"/>
                <a:pathLst>
                  <a:path w="19" h="19">
                    <a:moveTo>
                      <a:pt x="0" y="12"/>
                    </a:moveTo>
                    <a:lnTo>
                      <a:pt x="0" y="16"/>
                    </a:lnTo>
                    <a:lnTo>
                      <a:pt x="1" y="16"/>
                    </a:lnTo>
                    <a:lnTo>
                      <a:pt x="3" y="18"/>
                    </a:lnTo>
                    <a:lnTo>
                      <a:pt x="6" y="18"/>
                    </a:lnTo>
                    <a:lnTo>
                      <a:pt x="8" y="18"/>
                    </a:lnTo>
                    <a:lnTo>
                      <a:pt x="9" y="18"/>
                    </a:lnTo>
                    <a:lnTo>
                      <a:pt x="12" y="18"/>
                    </a:lnTo>
                    <a:lnTo>
                      <a:pt x="13" y="18"/>
                    </a:lnTo>
                    <a:lnTo>
                      <a:pt x="13" y="16"/>
                    </a:lnTo>
                    <a:lnTo>
                      <a:pt x="16" y="16"/>
                    </a:lnTo>
                    <a:lnTo>
                      <a:pt x="18" y="12"/>
                    </a:lnTo>
                    <a:lnTo>
                      <a:pt x="8"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77" name="Freeform 449"/>
              <p:cNvSpPr>
                <a:spLocks/>
              </p:cNvSpPr>
              <p:nvPr/>
            </p:nvSpPr>
            <p:spPr bwMode="auto">
              <a:xfrm>
                <a:off x="1800" y="1138"/>
                <a:ext cx="21" cy="18"/>
              </a:xfrm>
              <a:custGeom>
                <a:avLst/>
                <a:gdLst/>
                <a:ahLst/>
                <a:cxnLst>
                  <a:cxn ang="0">
                    <a:pos x="8" y="9"/>
                  </a:cxn>
                  <a:cxn ang="0">
                    <a:pos x="0" y="9"/>
                  </a:cxn>
                  <a:cxn ang="0">
                    <a:pos x="9" y="17"/>
                  </a:cxn>
                  <a:cxn ang="0">
                    <a:pos x="20" y="9"/>
                  </a:cxn>
                  <a:cxn ang="0">
                    <a:pos x="9" y="2"/>
                  </a:cxn>
                  <a:cxn ang="0">
                    <a:pos x="0" y="1"/>
                  </a:cxn>
                  <a:cxn ang="0">
                    <a:pos x="9" y="2"/>
                  </a:cxn>
                  <a:cxn ang="0">
                    <a:pos x="5" y="0"/>
                  </a:cxn>
                  <a:cxn ang="0">
                    <a:pos x="0" y="1"/>
                  </a:cxn>
                  <a:cxn ang="0">
                    <a:pos x="8" y="9"/>
                  </a:cxn>
                </a:cxnLst>
                <a:rect l="0" t="0" r="r" b="b"/>
                <a:pathLst>
                  <a:path w="21" h="18">
                    <a:moveTo>
                      <a:pt x="8" y="9"/>
                    </a:moveTo>
                    <a:lnTo>
                      <a:pt x="0" y="9"/>
                    </a:lnTo>
                    <a:lnTo>
                      <a:pt x="9" y="17"/>
                    </a:lnTo>
                    <a:lnTo>
                      <a:pt x="20" y="9"/>
                    </a:lnTo>
                    <a:lnTo>
                      <a:pt x="9" y="2"/>
                    </a:lnTo>
                    <a:lnTo>
                      <a:pt x="0" y="1"/>
                    </a:lnTo>
                    <a:lnTo>
                      <a:pt x="9" y="2"/>
                    </a:lnTo>
                    <a:lnTo>
                      <a:pt x="5" y="0"/>
                    </a:lnTo>
                    <a:lnTo>
                      <a:pt x="0" y="1"/>
                    </a:lnTo>
                    <a:lnTo>
                      <a:pt x="8"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78" name="Freeform 450"/>
              <p:cNvSpPr>
                <a:spLocks/>
              </p:cNvSpPr>
              <p:nvPr/>
            </p:nvSpPr>
            <p:spPr bwMode="auto">
              <a:xfrm>
                <a:off x="1770" y="1139"/>
                <a:ext cx="38" cy="19"/>
              </a:xfrm>
              <a:custGeom>
                <a:avLst/>
                <a:gdLst/>
                <a:ahLst/>
                <a:cxnLst>
                  <a:cxn ang="0">
                    <a:pos x="11" y="13"/>
                  </a:cxn>
                  <a:cxn ang="0">
                    <a:pos x="5" y="18"/>
                  </a:cxn>
                  <a:cxn ang="0">
                    <a:pos x="7" y="17"/>
                  </a:cxn>
                  <a:cxn ang="0">
                    <a:pos x="9" y="17"/>
                  </a:cxn>
                  <a:cxn ang="0">
                    <a:pos x="11" y="17"/>
                  </a:cxn>
                  <a:cxn ang="0">
                    <a:pos x="13" y="17"/>
                  </a:cxn>
                  <a:cxn ang="0">
                    <a:pos x="14" y="16"/>
                  </a:cxn>
                  <a:cxn ang="0">
                    <a:pos x="16" y="16"/>
                  </a:cxn>
                  <a:cxn ang="0">
                    <a:pos x="18" y="16"/>
                  </a:cxn>
                  <a:cxn ang="0">
                    <a:pos x="20" y="14"/>
                  </a:cxn>
                  <a:cxn ang="0">
                    <a:pos x="21" y="14"/>
                  </a:cxn>
                  <a:cxn ang="0">
                    <a:pos x="23" y="14"/>
                  </a:cxn>
                  <a:cxn ang="0">
                    <a:pos x="23" y="13"/>
                  </a:cxn>
                  <a:cxn ang="0">
                    <a:pos x="24" y="13"/>
                  </a:cxn>
                  <a:cxn ang="0">
                    <a:pos x="26" y="13"/>
                  </a:cxn>
                  <a:cxn ang="0">
                    <a:pos x="28" y="11"/>
                  </a:cxn>
                  <a:cxn ang="0">
                    <a:pos x="30" y="11"/>
                  </a:cxn>
                  <a:cxn ang="0">
                    <a:pos x="30" y="10"/>
                  </a:cxn>
                  <a:cxn ang="0">
                    <a:pos x="32" y="10"/>
                  </a:cxn>
                  <a:cxn ang="0">
                    <a:pos x="33" y="10"/>
                  </a:cxn>
                  <a:cxn ang="0">
                    <a:pos x="33" y="8"/>
                  </a:cxn>
                  <a:cxn ang="0">
                    <a:pos x="35" y="8"/>
                  </a:cxn>
                  <a:cxn ang="0">
                    <a:pos x="37" y="8"/>
                  </a:cxn>
                  <a:cxn ang="0">
                    <a:pos x="37" y="8"/>
                  </a:cxn>
                  <a:cxn ang="0">
                    <a:pos x="30" y="0"/>
                  </a:cxn>
                  <a:cxn ang="0">
                    <a:pos x="30" y="1"/>
                  </a:cxn>
                  <a:cxn ang="0">
                    <a:pos x="28" y="1"/>
                  </a:cxn>
                  <a:cxn ang="0">
                    <a:pos x="26" y="1"/>
                  </a:cxn>
                  <a:cxn ang="0">
                    <a:pos x="26" y="2"/>
                  </a:cxn>
                  <a:cxn ang="0">
                    <a:pos x="24" y="2"/>
                  </a:cxn>
                  <a:cxn ang="0">
                    <a:pos x="23" y="2"/>
                  </a:cxn>
                  <a:cxn ang="0">
                    <a:pos x="23" y="4"/>
                  </a:cxn>
                  <a:cxn ang="0">
                    <a:pos x="21" y="4"/>
                  </a:cxn>
                  <a:cxn ang="0">
                    <a:pos x="20" y="4"/>
                  </a:cxn>
                  <a:cxn ang="0">
                    <a:pos x="18" y="4"/>
                  </a:cxn>
                  <a:cxn ang="0">
                    <a:pos x="16" y="4"/>
                  </a:cxn>
                  <a:cxn ang="0">
                    <a:pos x="16" y="6"/>
                  </a:cxn>
                  <a:cxn ang="0">
                    <a:pos x="14" y="6"/>
                  </a:cxn>
                  <a:cxn ang="0">
                    <a:pos x="13" y="6"/>
                  </a:cxn>
                  <a:cxn ang="0">
                    <a:pos x="11" y="8"/>
                  </a:cxn>
                  <a:cxn ang="0">
                    <a:pos x="9" y="8"/>
                  </a:cxn>
                  <a:cxn ang="0">
                    <a:pos x="7" y="8"/>
                  </a:cxn>
                  <a:cxn ang="0">
                    <a:pos x="5" y="8"/>
                  </a:cxn>
                  <a:cxn ang="0">
                    <a:pos x="4" y="8"/>
                  </a:cxn>
                  <a:cxn ang="0">
                    <a:pos x="0" y="13"/>
                  </a:cxn>
                  <a:cxn ang="0">
                    <a:pos x="4" y="8"/>
                  </a:cxn>
                  <a:cxn ang="0">
                    <a:pos x="0" y="8"/>
                  </a:cxn>
                  <a:cxn ang="0">
                    <a:pos x="0" y="13"/>
                  </a:cxn>
                  <a:cxn ang="0">
                    <a:pos x="11" y="13"/>
                  </a:cxn>
                </a:cxnLst>
                <a:rect l="0" t="0" r="r" b="b"/>
                <a:pathLst>
                  <a:path w="38" h="19">
                    <a:moveTo>
                      <a:pt x="11" y="13"/>
                    </a:moveTo>
                    <a:lnTo>
                      <a:pt x="5" y="18"/>
                    </a:lnTo>
                    <a:lnTo>
                      <a:pt x="7" y="17"/>
                    </a:lnTo>
                    <a:lnTo>
                      <a:pt x="9" y="17"/>
                    </a:lnTo>
                    <a:lnTo>
                      <a:pt x="11" y="17"/>
                    </a:lnTo>
                    <a:lnTo>
                      <a:pt x="13" y="17"/>
                    </a:lnTo>
                    <a:lnTo>
                      <a:pt x="14" y="16"/>
                    </a:lnTo>
                    <a:lnTo>
                      <a:pt x="16" y="16"/>
                    </a:lnTo>
                    <a:lnTo>
                      <a:pt x="18" y="16"/>
                    </a:lnTo>
                    <a:lnTo>
                      <a:pt x="20" y="14"/>
                    </a:lnTo>
                    <a:lnTo>
                      <a:pt x="21" y="14"/>
                    </a:lnTo>
                    <a:lnTo>
                      <a:pt x="23" y="14"/>
                    </a:lnTo>
                    <a:lnTo>
                      <a:pt x="23" y="13"/>
                    </a:lnTo>
                    <a:lnTo>
                      <a:pt x="24" y="13"/>
                    </a:lnTo>
                    <a:lnTo>
                      <a:pt x="26" y="13"/>
                    </a:lnTo>
                    <a:lnTo>
                      <a:pt x="28" y="11"/>
                    </a:lnTo>
                    <a:lnTo>
                      <a:pt x="30" y="11"/>
                    </a:lnTo>
                    <a:lnTo>
                      <a:pt x="30" y="10"/>
                    </a:lnTo>
                    <a:lnTo>
                      <a:pt x="32" y="10"/>
                    </a:lnTo>
                    <a:lnTo>
                      <a:pt x="33" y="10"/>
                    </a:lnTo>
                    <a:lnTo>
                      <a:pt x="33" y="8"/>
                    </a:lnTo>
                    <a:lnTo>
                      <a:pt x="35" y="8"/>
                    </a:lnTo>
                    <a:lnTo>
                      <a:pt x="37" y="8"/>
                    </a:lnTo>
                    <a:lnTo>
                      <a:pt x="37" y="8"/>
                    </a:lnTo>
                    <a:lnTo>
                      <a:pt x="30" y="0"/>
                    </a:lnTo>
                    <a:lnTo>
                      <a:pt x="30" y="1"/>
                    </a:lnTo>
                    <a:lnTo>
                      <a:pt x="28" y="1"/>
                    </a:lnTo>
                    <a:lnTo>
                      <a:pt x="26" y="1"/>
                    </a:lnTo>
                    <a:lnTo>
                      <a:pt x="26" y="2"/>
                    </a:lnTo>
                    <a:lnTo>
                      <a:pt x="24" y="2"/>
                    </a:lnTo>
                    <a:lnTo>
                      <a:pt x="23" y="2"/>
                    </a:lnTo>
                    <a:lnTo>
                      <a:pt x="23" y="4"/>
                    </a:lnTo>
                    <a:lnTo>
                      <a:pt x="21" y="4"/>
                    </a:lnTo>
                    <a:lnTo>
                      <a:pt x="20" y="4"/>
                    </a:lnTo>
                    <a:lnTo>
                      <a:pt x="18" y="4"/>
                    </a:lnTo>
                    <a:lnTo>
                      <a:pt x="16" y="4"/>
                    </a:lnTo>
                    <a:lnTo>
                      <a:pt x="16" y="6"/>
                    </a:lnTo>
                    <a:lnTo>
                      <a:pt x="14" y="6"/>
                    </a:lnTo>
                    <a:lnTo>
                      <a:pt x="13" y="6"/>
                    </a:lnTo>
                    <a:lnTo>
                      <a:pt x="11" y="8"/>
                    </a:lnTo>
                    <a:lnTo>
                      <a:pt x="9" y="8"/>
                    </a:lnTo>
                    <a:lnTo>
                      <a:pt x="7" y="8"/>
                    </a:lnTo>
                    <a:lnTo>
                      <a:pt x="5" y="8"/>
                    </a:lnTo>
                    <a:lnTo>
                      <a:pt x="4" y="8"/>
                    </a:lnTo>
                    <a:lnTo>
                      <a:pt x="0" y="13"/>
                    </a:lnTo>
                    <a:lnTo>
                      <a:pt x="4" y="8"/>
                    </a:lnTo>
                    <a:lnTo>
                      <a:pt x="0" y="8"/>
                    </a:lnTo>
                    <a:lnTo>
                      <a:pt x="0" y="13"/>
                    </a:lnTo>
                    <a:lnTo>
                      <a:pt x="11"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79" name="Freeform 451"/>
              <p:cNvSpPr>
                <a:spLocks/>
              </p:cNvSpPr>
              <p:nvPr/>
            </p:nvSpPr>
            <p:spPr bwMode="auto">
              <a:xfrm>
                <a:off x="1770" y="1151"/>
                <a:ext cx="20" cy="18"/>
              </a:xfrm>
              <a:custGeom>
                <a:avLst/>
                <a:gdLst/>
                <a:ahLst/>
                <a:cxnLst>
                  <a:cxn ang="0">
                    <a:pos x="19" y="17"/>
                  </a:cxn>
                  <a:cxn ang="0">
                    <a:pos x="19" y="0"/>
                  </a:cxn>
                  <a:cxn ang="0">
                    <a:pos x="0" y="0"/>
                  </a:cxn>
                  <a:cxn ang="0">
                    <a:pos x="0" y="17"/>
                  </a:cxn>
                  <a:cxn ang="0">
                    <a:pos x="19" y="17"/>
                  </a:cxn>
                </a:cxnLst>
                <a:rect l="0" t="0" r="r" b="b"/>
                <a:pathLst>
                  <a:path w="20" h="18">
                    <a:moveTo>
                      <a:pt x="19" y="17"/>
                    </a:moveTo>
                    <a:lnTo>
                      <a:pt x="19" y="0"/>
                    </a:lnTo>
                    <a:lnTo>
                      <a:pt x="0" y="0"/>
                    </a:lnTo>
                    <a:lnTo>
                      <a:pt x="0" y="17"/>
                    </a:lnTo>
                    <a:lnTo>
                      <a:pt x="19"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80" name="Freeform 452"/>
              <p:cNvSpPr>
                <a:spLocks/>
              </p:cNvSpPr>
              <p:nvPr/>
            </p:nvSpPr>
            <p:spPr bwMode="auto">
              <a:xfrm>
                <a:off x="1770" y="1160"/>
                <a:ext cx="20" cy="19"/>
              </a:xfrm>
              <a:custGeom>
                <a:avLst/>
                <a:gdLst/>
                <a:ahLst/>
                <a:cxnLst>
                  <a:cxn ang="0">
                    <a:pos x="2" y="18"/>
                  </a:cxn>
                  <a:cxn ang="0">
                    <a:pos x="4" y="18"/>
                  </a:cxn>
                  <a:cxn ang="0">
                    <a:pos x="7" y="18"/>
                  </a:cxn>
                  <a:cxn ang="0">
                    <a:pos x="10" y="15"/>
                  </a:cxn>
                  <a:cxn ang="0">
                    <a:pos x="13" y="15"/>
                  </a:cxn>
                  <a:cxn ang="0">
                    <a:pos x="13" y="12"/>
                  </a:cxn>
                  <a:cxn ang="0">
                    <a:pos x="15" y="12"/>
                  </a:cxn>
                  <a:cxn ang="0">
                    <a:pos x="15" y="9"/>
                  </a:cxn>
                  <a:cxn ang="0">
                    <a:pos x="15" y="7"/>
                  </a:cxn>
                  <a:cxn ang="0">
                    <a:pos x="19" y="7"/>
                  </a:cxn>
                  <a:cxn ang="0">
                    <a:pos x="19" y="4"/>
                  </a:cxn>
                  <a:cxn ang="0">
                    <a:pos x="19" y="1"/>
                  </a:cxn>
                  <a:cxn ang="0">
                    <a:pos x="0" y="1"/>
                  </a:cxn>
                  <a:cxn ang="0">
                    <a:pos x="0" y="0"/>
                  </a:cxn>
                  <a:cxn ang="0">
                    <a:pos x="2" y="0"/>
                  </a:cxn>
                  <a:cxn ang="0">
                    <a:pos x="2" y="18"/>
                  </a:cxn>
                </a:cxnLst>
                <a:rect l="0" t="0" r="r" b="b"/>
                <a:pathLst>
                  <a:path w="20" h="19">
                    <a:moveTo>
                      <a:pt x="2" y="18"/>
                    </a:moveTo>
                    <a:lnTo>
                      <a:pt x="4" y="18"/>
                    </a:lnTo>
                    <a:lnTo>
                      <a:pt x="7" y="18"/>
                    </a:lnTo>
                    <a:lnTo>
                      <a:pt x="10" y="15"/>
                    </a:lnTo>
                    <a:lnTo>
                      <a:pt x="13" y="15"/>
                    </a:lnTo>
                    <a:lnTo>
                      <a:pt x="13" y="12"/>
                    </a:lnTo>
                    <a:lnTo>
                      <a:pt x="15" y="12"/>
                    </a:lnTo>
                    <a:lnTo>
                      <a:pt x="15" y="9"/>
                    </a:lnTo>
                    <a:lnTo>
                      <a:pt x="15" y="7"/>
                    </a:lnTo>
                    <a:lnTo>
                      <a:pt x="19" y="7"/>
                    </a:lnTo>
                    <a:lnTo>
                      <a:pt x="19" y="4"/>
                    </a:lnTo>
                    <a:lnTo>
                      <a:pt x="19" y="1"/>
                    </a:lnTo>
                    <a:lnTo>
                      <a:pt x="0" y="1"/>
                    </a:lnTo>
                    <a:lnTo>
                      <a:pt x="0" y="0"/>
                    </a:lnTo>
                    <a:lnTo>
                      <a:pt x="2" y="0"/>
                    </a:lnTo>
                    <a:lnTo>
                      <a:pt x="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81" name="Freeform 453"/>
              <p:cNvSpPr>
                <a:spLocks/>
              </p:cNvSpPr>
              <p:nvPr/>
            </p:nvSpPr>
            <p:spPr bwMode="auto">
              <a:xfrm>
                <a:off x="1747" y="1160"/>
                <a:ext cx="26" cy="19"/>
              </a:xfrm>
              <a:custGeom>
                <a:avLst/>
                <a:gdLst/>
                <a:ahLst/>
                <a:cxnLst>
                  <a:cxn ang="0">
                    <a:pos x="0" y="18"/>
                  </a:cxn>
                  <a:cxn ang="0">
                    <a:pos x="25" y="18"/>
                  </a:cxn>
                  <a:cxn ang="0">
                    <a:pos x="25" y="0"/>
                  </a:cxn>
                  <a:cxn ang="0">
                    <a:pos x="0" y="0"/>
                  </a:cxn>
                  <a:cxn ang="0">
                    <a:pos x="0" y="18"/>
                  </a:cxn>
                </a:cxnLst>
                <a:rect l="0" t="0" r="r" b="b"/>
                <a:pathLst>
                  <a:path w="26" h="19">
                    <a:moveTo>
                      <a:pt x="0" y="18"/>
                    </a:moveTo>
                    <a:lnTo>
                      <a:pt x="25" y="18"/>
                    </a:lnTo>
                    <a:lnTo>
                      <a:pt x="25" y="0"/>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82" name="Freeform 454"/>
              <p:cNvSpPr>
                <a:spLocks/>
              </p:cNvSpPr>
              <p:nvPr/>
            </p:nvSpPr>
            <p:spPr bwMode="auto">
              <a:xfrm>
                <a:off x="1736" y="1160"/>
                <a:ext cx="19" cy="19"/>
              </a:xfrm>
              <a:custGeom>
                <a:avLst/>
                <a:gdLst/>
                <a:ahLst/>
                <a:cxnLst>
                  <a:cxn ang="0">
                    <a:pos x="0" y="1"/>
                  </a:cxn>
                  <a:cxn ang="0">
                    <a:pos x="0" y="4"/>
                  </a:cxn>
                  <a:cxn ang="0">
                    <a:pos x="0" y="7"/>
                  </a:cxn>
                  <a:cxn ang="0">
                    <a:pos x="0" y="9"/>
                  </a:cxn>
                  <a:cxn ang="0">
                    <a:pos x="2" y="9"/>
                  </a:cxn>
                  <a:cxn ang="0">
                    <a:pos x="2" y="12"/>
                  </a:cxn>
                  <a:cxn ang="0">
                    <a:pos x="5" y="12"/>
                  </a:cxn>
                  <a:cxn ang="0">
                    <a:pos x="5" y="15"/>
                  </a:cxn>
                  <a:cxn ang="0">
                    <a:pos x="7" y="15"/>
                  </a:cxn>
                  <a:cxn ang="0">
                    <a:pos x="7" y="18"/>
                  </a:cxn>
                  <a:cxn ang="0">
                    <a:pos x="10" y="18"/>
                  </a:cxn>
                  <a:cxn ang="0">
                    <a:pos x="12" y="18"/>
                  </a:cxn>
                  <a:cxn ang="0">
                    <a:pos x="16" y="18"/>
                  </a:cxn>
                  <a:cxn ang="0">
                    <a:pos x="16" y="0"/>
                  </a:cxn>
                  <a:cxn ang="0">
                    <a:pos x="18" y="0"/>
                  </a:cxn>
                  <a:cxn ang="0">
                    <a:pos x="18" y="1"/>
                  </a:cxn>
                  <a:cxn ang="0">
                    <a:pos x="0" y="1"/>
                  </a:cxn>
                </a:cxnLst>
                <a:rect l="0" t="0" r="r" b="b"/>
                <a:pathLst>
                  <a:path w="19" h="19">
                    <a:moveTo>
                      <a:pt x="0" y="1"/>
                    </a:moveTo>
                    <a:lnTo>
                      <a:pt x="0" y="4"/>
                    </a:lnTo>
                    <a:lnTo>
                      <a:pt x="0" y="7"/>
                    </a:lnTo>
                    <a:lnTo>
                      <a:pt x="0" y="9"/>
                    </a:lnTo>
                    <a:lnTo>
                      <a:pt x="2" y="9"/>
                    </a:lnTo>
                    <a:lnTo>
                      <a:pt x="2" y="12"/>
                    </a:lnTo>
                    <a:lnTo>
                      <a:pt x="5" y="12"/>
                    </a:lnTo>
                    <a:lnTo>
                      <a:pt x="5" y="15"/>
                    </a:lnTo>
                    <a:lnTo>
                      <a:pt x="7" y="15"/>
                    </a:lnTo>
                    <a:lnTo>
                      <a:pt x="7" y="18"/>
                    </a:lnTo>
                    <a:lnTo>
                      <a:pt x="10" y="18"/>
                    </a:lnTo>
                    <a:lnTo>
                      <a:pt x="12" y="18"/>
                    </a:lnTo>
                    <a:lnTo>
                      <a:pt x="16" y="18"/>
                    </a:lnTo>
                    <a:lnTo>
                      <a:pt x="16" y="0"/>
                    </a:lnTo>
                    <a:lnTo>
                      <a:pt x="18" y="0"/>
                    </a:lnTo>
                    <a:lnTo>
                      <a:pt x="18" y="1"/>
                    </a:lnTo>
                    <a:lnTo>
                      <a:pt x="0" y="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83" name="Freeform 455"/>
              <p:cNvSpPr>
                <a:spLocks/>
              </p:cNvSpPr>
              <p:nvPr/>
            </p:nvSpPr>
            <p:spPr bwMode="auto">
              <a:xfrm>
                <a:off x="1736" y="1147"/>
                <a:ext cx="19" cy="19"/>
              </a:xfrm>
              <a:custGeom>
                <a:avLst/>
                <a:gdLst/>
                <a:ahLst/>
                <a:cxnLst>
                  <a:cxn ang="0">
                    <a:pos x="7" y="11"/>
                  </a:cxn>
                  <a:cxn ang="0">
                    <a:pos x="0" y="5"/>
                  </a:cxn>
                  <a:cxn ang="0">
                    <a:pos x="0" y="18"/>
                  </a:cxn>
                  <a:cxn ang="0">
                    <a:pos x="18" y="18"/>
                  </a:cxn>
                  <a:cxn ang="0">
                    <a:pos x="18" y="5"/>
                  </a:cxn>
                  <a:cxn ang="0">
                    <a:pos x="10" y="0"/>
                  </a:cxn>
                  <a:cxn ang="0">
                    <a:pos x="18" y="5"/>
                  </a:cxn>
                  <a:cxn ang="0">
                    <a:pos x="18" y="0"/>
                  </a:cxn>
                  <a:cxn ang="0">
                    <a:pos x="10" y="0"/>
                  </a:cxn>
                  <a:cxn ang="0">
                    <a:pos x="7" y="11"/>
                  </a:cxn>
                </a:cxnLst>
                <a:rect l="0" t="0" r="r" b="b"/>
                <a:pathLst>
                  <a:path w="19" h="19">
                    <a:moveTo>
                      <a:pt x="7" y="11"/>
                    </a:moveTo>
                    <a:lnTo>
                      <a:pt x="0" y="5"/>
                    </a:lnTo>
                    <a:lnTo>
                      <a:pt x="0" y="18"/>
                    </a:lnTo>
                    <a:lnTo>
                      <a:pt x="18" y="18"/>
                    </a:lnTo>
                    <a:lnTo>
                      <a:pt x="18" y="5"/>
                    </a:lnTo>
                    <a:lnTo>
                      <a:pt x="10" y="0"/>
                    </a:lnTo>
                    <a:lnTo>
                      <a:pt x="18" y="5"/>
                    </a:lnTo>
                    <a:lnTo>
                      <a:pt x="18" y="0"/>
                    </a:lnTo>
                    <a:lnTo>
                      <a:pt x="10" y="0"/>
                    </a:lnTo>
                    <a:lnTo>
                      <a:pt x="7"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84" name="Freeform 456"/>
              <p:cNvSpPr>
                <a:spLocks/>
              </p:cNvSpPr>
              <p:nvPr/>
            </p:nvSpPr>
            <p:spPr bwMode="auto">
              <a:xfrm>
                <a:off x="1709" y="1137"/>
                <a:ext cx="35" cy="20"/>
              </a:xfrm>
              <a:custGeom>
                <a:avLst/>
                <a:gdLst/>
                <a:ahLst/>
                <a:cxnLst>
                  <a:cxn ang="0">
                    <a:pos x="7" y="8"/>
                  </a:cxn>
                  <a:cxn ang="0">
                    <a:pos x="1" y="8"/>
                  </a:cxn>
                  <a:cxn ang="0">
                    <a:pos x="1" y="10"/>
                  </a:cxn>
                  <a:cxn ang="0">
                    <a:pos x="3" y="10"/>
                  </a:cxn>
                  <a:cxn ang="0">
                    <a:pos x="5" y="10"/>
                  </a:cxn>
                  <a:cxn ang="0">
                    <a:pos x="5" y="11"/>
                  </a:cxn>
                  <a:cxn ang="0">
                    <a:pos x="7" y="11"/>
                  </a:cxn>
                  <a:cxn ang="0">
                    <a:pos x="7" y="12"/>
                  </a:cxn>
                  <a:cxn ang="0">
                    <a:pos x="9" y="12"/>
                  </a:cxn>
                  <a:cxn ang="0">
                    <a:pos x="11" y="14"/>
                  </a:cxn>
                  <a:cxn ang="0">
                    <a:pos x="13" y="14"/>
                  </a:cxn>
                  <a:cxn ang="0">
                    <a:pos x="15" y="15"/>
                  </a:cxn>
                  <a:cxn ang="0">
                    <a:pos x="17" y="15"/>
                  </a:cxn>
                  <a:cxn ang="0">
                    <a:pos x="19" y="15"/>
                  </a:cxn>
                  <a:cxn ang="0">
                    <a:pos x="19" y="17"/>
                  </a:cxn>
                  <a:cxn ang="0">
                    <a:pos x="21" y="17"/>
                  </a:cxn>
                  <a:cxn ang="0">
                    <a:pos x="23" y="17"/>
                  </a:cxn>
                  <a:cxn ang="0">
                    <a:pos x="25" y="18"/>
                  </a:cxn>
                  <a:cxn ang="0">
                    <a:pos x="27" y="18"/>
                  </a:cxn>
                  <a:cxn ang="0">
                    <a:pos x="28" y="18"/>
                  </a:cxn>
                  <a:cxn ang="0">
                    <a:pos x="30" y="18"/>
                  </a:cxn>
                  <a:cxn ang="0">
                    <a:pos x="32" y="19"/>
                  </a:cxn>
                  <a:cxn ang="0">
                    <a:pos x="34" y="10"/>
                  </a:cxn>
                  <a:cxn ang="0">
                    <a:pos x="32" y="8"/>
                  </a:cxn>
                  <a:cxn ang="0">
                    <a:pos x="30" y="8"/>
                  </a:cxn>
                  <a:cxn ang="0">
                    <a:pos x="28" y="8"/>
                  </a:cxn>
                  <a:cxn ang="0">
                    <a:pos x="27" y="8"/>
                  </a:cxn>
                  <a:cxn ang="0">
                    <a:pos x="27" y="8"/>
                  </a:cxn>
                  <a:cxn ang="0">
                    <a:pos x="25" y="8"/>
                  </a:cxn>
                  <a:cxn ang="0">
                    <a:pos x="23" y="8"/>
                  </a:cxn>
                  <a:cxn ang="0">
                    <a:pos x="21" y="8"/>
                  </a:cxn>
                  <a:cxn ang="0">
                    <a:pos x="21" y="6"/>
                  </a:cxn>
                  <a:cxn ang="0">
                    <a:pos x="19" y="6"/>
                  </a:cxn>
                  <a:cxn ang="0">
                    <a:pos x="19" y="6"/>
                  </a:cxn>
                  <a:cxn ang="0">
                    <a:pos x="17" y="4"/>
                  </a:cxn>
                  <a:cxn ang="0">
                    <a:pos x="15" y="4"/>
                  </a:cxn>
                  <a:cxn ang="0">
                    <a:pos x="13" y="3"/>
                  </a:cxn>
                  <a:cxn ang="0">
                    <a:pos x="11" y="3"/>
                  </a:cxn>
                  <a:cxn ang="0">
                    <a:pos x="9" y="2"/>
                  </a:cxn>
                  <a:cxn ang="0">
                    <a:pos x="7" y="2"/>
                  </a:cxn>
                  <a:cxn ang="0">
                    <a:pos x="7" y="1"/>
                  </a:cxn>
                  <a:cxn ang="0">
                    <a:pos x="0" y="2"/>
                  </a:cxn>
                  <a:cxn ang="0">
                    <a:pos x="7" y="1"/>
                  </a:cxn>
                  <a:cxn ang="0">
                    <a:pos x="3" y="0"/>
                  </a:cxn>
                  <a:cxn ang="0">
                    <a:pos x="0" y="2"/>
                  </a:cxn>
                  <a:cxn ang="0">
                    <a:pos x="7" y="8"/>
                  </a:cxn>
                </a:cxnLst>
                <a:rect l="0" t="0" r="r" b="b"/>
                <a:pathLst>
                  <a:path w="35" h="20">
                    <a:moveTo>
                      <a:pt x="7" y="8"/>
                    </a:moveTo>
                    <a:lnTo>
                      <a:pt x="1" y="8"/>
                    </a:lnTo>
                    <a:lnTo>
                      <a:pt x="1" y="10"/>
                    </a:lnTo>
                    <a:lnTo>
                      <a:pt x="3" y="10"/>
                    </a:lnTo>
                    <a:lnTo>
                      <a:pt x="5" y="10"/>
                    </a:lnTo>
                    <a:lnTo>
                      <a:pt x="5" y="11"/>
                    </a:lnTo>
                    <a:lnTo>
                      <a:pt x="7" y="11"/>
                    </a:lnTo>
                    <a:lnTo>
                      <a:pt x="7" y="12"/>
                    </a:lnTo>
                    <a:lnTo>
                      <a:pt x="9" y="12"/>
                    </a:lnTo>
                    <a:lnTo>
                      <a:pt x="11" y="14"/>
                    </a:lnTo>
                    <a:lnTo>
                      <a:pt x="13" y="14"/>
                    </a:lnTo>
                    <a:lnTo>
                      <a:pt x="15" y="15"/>
                    </a:lnTo>
                    <a:lnTo>
                      <a:pt x="17" y="15"/>
                    </a:lnTo>
                    <a:lnTo>
                      <a:pt x="19" y="15"/>
                    </a:lnTo>
                    <a:lnTo>
                      <a:pt x="19" y="17"/>
                    </a:lnTo>
                    <a:lnTo>
                      <a:pt x="21" y="17"/>
                    </a:lnTo>
                    <a:lnTo>
                      <a:pt x="23" y="17"/>
                    </a:lnTo>
                    <a:lnTo>
                      <a:pt x="25" y="18"/>
                    </a:lnTo>
                    <a:lnTo>
                      <a:pt x="27" y="18"/>
                    </a:lnTo>
                    <a:lnTo>
                      <a:pt x="28" y="18"/>
                    </a:lnTo>
                    <a:lnTo>
                      <a:pt x="30" y="18"/>
                    </a:lnTo>
                    <a:lnTo>
                      <a:pt x="32" y="19"/>
                    </a:lnTo>
                    <a:lnTo>
                      <a:pt x="34" y="10"/>
                    </a:lnTo>
                    <a:lnTo>
                      <a:pt x="32" y="8"/>
                    </a:lnTo>
                    <a:lnTo>
                      <a:pt x="30" y="8"/>
                    </a:lnTo>
                    <a:lnTo>
                      <a:pt x="28" y="8"/>
                    </a:lnTo>
                    <a:lnTo>
                      <a:pt x="27" y="8"/>
                    </a:lnTo>
                    <a:lnTo>
                      <a:pt x="27" y="8"/>
                    </a:lnTo>
                    <a:lnTo>
                      <a:pt x="25" y="8"/>
                    </a:lnTo>
                    <a:lnTo>
                      <a:pt x="23" y="8"/>
                    </a:lnTo>
                    <a:lnTo>
                      <a:pt x="21" y="8"/>
                    </a:lnTo>
                    <a:lnTo>
                      <a:pt x="21" y="6"/>
                    </a:lnTo>
                    <a:lnTo>
                      <a:pt x="19" y="6"/>
                    </a:lnTo>
                    <a:lnTo>
                      <a:pt x="19" y="6"/>
                    </a:lnTo>
                    <a:lnTo>
                      <a:pt x="17" y="4"/>
                    </a:lnTo>
                    <a:lnTo>
                      <a:pt x="15" y="4"/>
                    </a:lnTo>
                    <a:lnTo>
                      <a:pt x="13" y="3"/>
                    </a:lnTo>
                    <a:lnTo>
                      <a:pt x="11" y="3"/>
                    </a:lnTo>
                    <a:lnTo>
                      <a:pt x="9" y="2"/>
                    </a:lnTo>
                    <a:lnTo>
                      <a:pt x="7" y="2"/>
                    </a:lnTo>
                    <a:lnTo>
                      <a:pt x="7" y="1"/>
                    </a:lnTo>
                    <a:lnTo>
                      <a:pt x="0" y="2"/>
                    </a:lnTo>
                    <a:lnTo>
                      <a:pt x="7" y="1"/>
                    </a:lnTo>
                    <a:lnTo>
                      <a:pt x="3" y="0"/>
                    </a:lnTo>
                    <a:lnTo>
                      <a:pt x="0" y="2"/>
                    </a:lnTo>
                    <a:lnTo>
                      <a:pt x="7"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85" name="Freeform 457"/>
              <p:cNvSpPr>
                <a:spLocks/>
              </p:cNvSpPr>
              <p:nvPr/>
            </p:nvSpPr>
            <p:spPr bwMode="auto">
              <a:xfrm>
                <a:off x="1700" y="1139"/>
                <a:ext cx="19" cy="19"/>
              </a:xfrm>
              <a:custGeom>
                <a:avLst/>
                <a:gdLst/>
                <a:ahLst/>
                <a:cxnLst>
                  <a:cxn ang="0">
                    <a:pos x="7" y="18"/>
                  </a:cxn>
                  <a:cxn ang="0">
                    <a:pos x="18" y="9"/>
                  </a:cxn>
                  <a:cxn ang="0">
                    <a:pos x="9" y="0"/>
                  </a:cxn>
                  <a:cxn ang="0">
                    <a:pos x="0" y="9"/>
                  </a:cxn>
                  <a:cxn ang="0">
                    <a:pos x="7" y="18"/>
                  </a:cxn>
                </a:cxnLst>
                <a:rect l="0" t="0" r="r" b="b"/>
                <a:pathLst>
                  <a:path w="19" h="19">
                    <a:moveTo>
                      <a:pt x="7" y="18"/>
                    </a:moveTo>
                    <a:lnTo>
                      <a:pt x="18" y="9"/>
                    </a:lnTo>
                    <a:lnTo>
                      <a:pt x="9" y="0"/>
                    </a:lnTo>
                    <a:lnTo>
                      <a:pt x="0" y="9"/>
                    </a:lnTo>
                    <a:lnTo>
                      <a:pt x="7"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86" name="Freeform 458"/>
              <p:cNvSpPr>
                <a:spLocks/>
              </p:cNvSpPr>
              <p:nvPr/>
            </p:nvSpPr>
            <p:spPr bwMode="auto">
              <a:xfrm>
                <a:off x="1693" y="1146"/>
                <a:ext cx="19" cy="19"/>
              </a:xfrm>
              <a:custGeom>
                <a:avLst/>
                <a:gdLst/>
                <a:ahLst/>
                <a:cxnLst>
                  <a:cxn ang="0">
                    <a:pos x="0" y="12"/>
                  </a:cxn>
                  <a:cxn ang="0">
                    <a:pos x="0" y="16"/>
                  </a:cxn>
                  <a:cxn ang="0">
                    <a:pos x="2" y="16"/>
                  </a:cxn>
                  <a:cxn ang="0">
                    <a:pos x="4" y="18"/>
                  </a:cxn>
                  <a:cxn ang="0">
                    <a:pos x="6" y="18"/>
                  </a:cxn>
                  <a:cxn ang="0">
                    <a:pos x="9" y="18"/>
                  </a:cxn>
                  <a:cxn ang="0">
                    <a:pos x="11" y="18"/>
                  </a:cxn>
                  <a:cxn ang="0">
                    <a:pos x="13" y="18"/>
                  </a:cxn>
                  <a:cxn ang="0">
                    <a:pos x="14" y="18"/>
                  </a:cxn>
                  <a:cxn ang="0">
                    <a:pos x="14" y="16"/>
                  </a:cxn>
                  <a:cxn ang="0">
                    <a:pos x="18" y="16"/>
                  </a:cxn>
                  <a:cxn ang="0">
                    <a:pos x="18" y="12"/>
                  </a:cxn>
                  <a:cxn ang="0">
                    <a:pos x="6" y="0"/>
                  </a:cxn>
                  <a:cxn ang="0">
                    <a:pos x="9" y="0"/>
                  </a:cxn>
                  <a:cxn ang="0">
                    <a:pos x="11" y="0"/>
                  </a:cxn>
                  <a:cxn ang="0">
                    <a:pos x="0" y="12"/>
                  </a:cxn>
                </a:cxnLst>
                <a:rect l="0" t="0" r="r" b="b"/>
                <a:pathLst>
                  <a:path w="19" h="19">
                    <a:moveTo>
                      <a:pt x="0" y="12"/>
                    </a:moveTo>
                    <a:lnTo>
                      <a:pt x="0" y="16"/>
                    </a:lnTo>
                    <a:lnTo>
                      <a:pt x="2" y="16"/>
                    </a:lnTo>
                    <a:lnTo>
                      <a:pt x="4" y="18"/>
                    </a:lnTo>
                    <a:lnTo>
                      <a:pt x="6" y="18"/>
                    </a:lnTo>
                    <a:lnTo>
                      <a:pt x="9" y="18"/>
                    </a:lnTo>
                    <a:lnTo>
                      <a:pt x="11" y="18"/>
                    </a:lnTo>
                    <a:lnTo>
                      <a:pt x="13" y="18"/>
                    </a:lnTo>
                    <a:lnTo>
                      <a:pt x="14" y="18"/>
                    </a:lnTo>
                    <a:lnTo>
                      <a:pt x="14" y="16"/>
                    </a:lnTo>
                    <a:lnTo>
                      <a:pt x="18" y="16"/>
                    </a:lnTo>
                    <a:lnTo>
                      <a:pt x="18" y="12"/>
                    </a:lnTo>
                    <a:lnTo>
                      <a:pt x="6" y="0"/>
                    </a:lnTo>
                    <a:lnTo>
                      <a:pt x="9" y="0"/>
                    </a:lnTo>
                    <a:lnTo>
                      <a:pt x="11"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87" name="Freeform 459"/>
              <p:cNvSpPr>
                <a:spLocks/>
              </p:cNvSpPr>
              <p:nvPr/>
            </p:nvSpPr>
            <p:spPr bwMode="auto">
              <a:xfrm>
                <a:off x="1675" y="1132"/>
                <a:ext cx="29" cy="21"/>
              </a:xfrm>
              <a:custGeom>
                <a:avLst/>
                <a:gdLst/>
                <a:ahLst/>
                <a:cxnLst>
                  <a:cxn ang="0">
                    <a:pos x="0" y="6"/>
                  </a:cxn>
                  <a:cxn ang="0">
                    <a:pos x="18" y="20"/>
                  </a:cxn>
                  <a:cxn ang="0">
                    <a:pos x="28" y="13"/>
                  </a:cxn>
                  <a:cxn ang="0">
                    <a:pos x="8" y="0"/>
                  </a:cxn>
                  <a:cxn ang="0">
                    <a:pos x="0" y="6"/>
                  </a:cxn>
                </a:cxnLst>
                <a:rect l="0" t="0" r="r" b="b"/>
                <a:pathLst>
                  <a:path w="29" h="21">
                    <a:moveTo>
                      <a:pt x="0" y="6"/>
                    </a:moveTo>
                    <a:lnTo>
                      <a:pt x="18" y="20"/>
                    </a:lnTo>
                    <a:lnTo>
                      <a:pt x="28" y="13"/>
                    </a:lnTo>
                    <a:lnTo>
                      <a:pt x="8"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88" name="Freeform 460"/>
              <p:cNvSpPr>
                <a:spLocks/>
              </p:cNvSpPr>
              <p:nvPr/>
            </p:nvSpPr>
            <p:spPr bwMode="auto">
              <a:xfrm>
                <a:off x="1672" y="1127"/>
                <a:ext cx="20" cy="19"/>
              </a:xfrm>
              <a:custGeom>
                <a:avLst/>
                <a:gdLst/>
                <a:ahLst/>
                <a:cxnLst>
                  <a:cxn ang="0">
                    <a:pos x="3" y="0"/>
                  </a:cxn>
                  <a:cxn ang="0">
                    <a:pos x="3" y="1"/>
                  </a:cxn>
                  <a:cxn ang="0">
                    <a:pos x="0" y="1"/>
                  </a:cxn>
                  <a:cxn ang="0">
                    <a:pos x="0" y="3"/>
                  </a:cxn>
                  <a:cxn ang="0">
                    <a:pos x="0" y="5"/>
                  </a:cxn>
                  <a:cxn ang="0">
                    <a:pos x="0" y="7"/>
                  </a:cxn>
                  <a:cxn ang="0">
                    <a:pos x="0" y="9"/>
                  </a:cxn>
                  <a:cxn ang="0">
                    <a:pos x="0" y="12"/>
                  </a:cxn>
                  <a:cxn ang="0">
                    <a:pos x="0" y="13"/>
                  </a:cxn>
                  <a:cxn ang="0">
                    <a:pos x="0" y="16"/>
                  </a:cxn>
                  <a:cxn ang="0">
                    <a:pos x="3" y="16"/>
                  </a:cxn>
                  <a:cxn ang="0">
                    <a:pos x="3" y="18"/>
                  </a:cxn>
                  <a:cxn ang="0">
                    <a:pos x="17" y="7"/>
                  </a:cxn>
                  <a:cxn ang="0">
                    <a:pos x="19" y="7"/>
                  </a:cxn>
                  <a:cxn ang="0">
                    <a:pos x="19" y="9"/>
                  </a:cxn>
                  <a:cxn ang="0">
                    <a:pos x="17" y="9"/>
                  </a:cxn>
                  <a:cxn ang="0">
                    <a:pos x="3" y="0"/>
                  </a:cxn>
                </a:cxnLst>
                <a:rect l="0" t="0" r="r" b="b"/>
                <a:pathLst>
                  <a:path w="20" h="19">
                    <a:moveTo>
                      <a:pt x="3" y="0"/>
                    </a:moveTo>
                    <a:lnTo>
                      <a:pt x="3" y="1"/>
                    </a:lnTo>
                    <a:lnTo>
                      <a:pt x="0" y="1"/>
                    </a:lnTo>
                    <a:lnTo>
                      <a:pt x="0" y="3"/>
                    </a:lnTo>
                    <a:lnTo>
                      <a:pt x="0" y="5"/>
                    </a:lnTo>
                    <a:lnTo>
                      <a:pt x="0" y="7"/>
                    </a:lnTo>
                    <a:lnTo>
                      <a:pt x="0" y="9"/>
                    </a:lnTo>
                    <a:lnTo>
                      <a:pt x="0" y="12"/>
                    </a:lnTo>
                    <a:lnTo>
                      <a:pt x="0" y="13"/>
                    </a:lnTo>
                    <a:lnTo>
                      <a:pt x="0" y="16"/>
                    </a:lnTo>
                    <a:lnTo>
                      <a:pt x="3" y="16"/>
                    </a:lnTo>
                    <a:lnTo>
                      <a:pt x="3" y="18"/>
                    </a:lnTo>
                    <a:lnTo>
                      <a:pt x="17" y="7"/>
                    </a:lnTo>
                    <a:lnTo>
                      <a:pt x="19" y="7"/>
                    </a:lnTo>
                    <a:lnTo>
                      <a:pt x="19" y="9"/>
                    </a:lnTo>
                    <a:lnTo>
                      <a:pt x="17" y="9"/>
                    </a:lnTo>
                    <a:lnTo>
                      <a:pt x="3"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89" name="Freeform 461"/>
              <p:cNvSpPr>
                <a:spLocks/>
              </p:cNvSpPr>
              <p:nvPr/>
            </p:nvSpPr>
            <p:spPr bwMode="auto">
              <a:xfrm>
                <a:off x="1675" y="1120"/>
                <a:ext cx="22" cy="19"/>
              </a:xfrm>
              <a:custGeom>
                <a:avLst/>
                <a:gdLst/>
                <a:ahLst/>
                <a:cxnLst>
                  <a:cxn ang="0">
                    <a:pos x="9" y="7"/>
                  </a:cxn>
                  <a:cxn ang="0">
                    <a:pos x="9" y="0"/>
                  </a:cxn>
                  <a:cxn ang="0">
                    <a:pos x="0" y="9"/>
                  </a:cxn>
                  <a:cxn ang="0">
                    <a:pos x="7" y="18"/>
                  </a:cxn>
                  <a:cxn ang="0">
                    <a:pos x="17" y="9"/>
                  </a:cxn>
                  <a:cxn ang="0">
                    <a:pos x="17" y="0"/>
                  </a:cxn>
                  <a:cxn ang="0">
                    <a:pos x="17" y="9"/>
                  </a:cxn>
                  <a:cxn ang="0">
                    <a:pos x="21" y="5"/>
                  </a:cxn>
                  <a:cxn ang="0">
                    <a:pos x="17" y="0"/>
                  </a:cxn>
                  <a:cxn ang="0">
                    <a:pos x="9" y="7"/>
                  </a:cxn>
                </a:cxnLst>
                <a:rect l="0" t="0" r="r" b="b"/>
                <a:pathLst>
                  <a:path w="22" h="19">
                    <a:moveTo>
                      <a:pt x="9" y="7"/>
                    </a:moveTo>
                    <a:lnTo>
                      <a:pt x="9" y="0"/>
                    </a:lnTo>
                    <a:lnTo>
                      <a:pt x="0" y="9"/>
                    </a:lnTo>
                    <a:lnTo>
                      <a:pt x="7" y="18"/>
                    </a:lnTo>
                    <a:lnTo>
                      <a:pt x="17" y="9"/>
                    </a:lnTo>
                    <a:lnTo>
                      <a:pt x="17" y="0"/>
                    </a:lnTo>
                    <a:lnTo>
                      <a:pt x="17" y="9"/>
                    </a:lnTo>
                    <a:lnTo>
                      <a:pt x="21" y="5"/>
                    </a:lnTo>
                    <a:lnTo>
                      <a:pt x="17" y="0"/>
                    </a:lnTo>
                    <a:lnTo>
                      <a:pt x="9"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90" name="Freeform 462"/>
              <p:cNvSpPr>
                <a:spLocks/>
              </p:cNvSpPr>
              <p:nvPr/>
            </p:nvSpPr>
            <p:spPr bwMode="auto">
              <a:xfrm>
                <a:off x="1671" y="1096"/>
                <a:ext cx="22" cy="30"/>
              </a:xfrm>
              <a:custGeom>
                <a:avLst/>
                <a:gdLst/>
                <a:ahLst/>
                <a:cxnLst>
                  <a:cxn ang="0">
                    <a:pos x="7" y="9"/>
                  </a:cxn>
                  <a:cxn ang="0">
                    <a:pos x="0" y="4"/>
                  </a:cxn>
                  <a:cxn ang="0">
                    <a:pos x="0" y="6"/>
                  </a:cxn>
                  <a:cxn ang="0">
                    <a:pos x="1" y="6"/>
                  </a:cxn>
                  <a:cxn ang="0">
                    <a:pos x="1" y="7"/>
                  </a:cxn>
                  <a:cxn ang="0">
                    <a:pos x="1" y="9"/>
                  </a:cxn>
                  <a:cxn ang="0">
                    <a:pos x="1" y="10"/>
                  </a:cxn>
                  <a:cxn ang="0">
                    <a:pos x="1" y="11"/>
                  </a:cxn>
                  <a:cxn ang="0">
                    <a:pos x="3" y="11"/>
                  </a:cxn>
                  <a:cxn ang="0">
                    <a:pos x="3" y="13"/>
                  </a:cxn>
                  <a:cxn ang="0">
                    <a:pos x="3" y="14"/>
                  </a:cxn>
                  <a:cxn ang="0">
                    <a:pos x="3" y="16"/>
                  </a:cxn>
                  <a:cxn ang="0">
                    <a:pos x="4" y="16"/>
                  </a:cxn>
                  <a:cxn ang="0">
                    <a:pos x="4" y="17"/>
                  </a:cxn>
                  <a:cxn ang="0">
                    <a:pos x="4" y="18"/>
                  </a:cxn>
                  <a:cxn ang="0">
                    <a:pos x="7" y="18"/>
                  </a:cxn>
                  <a:cxn ang="0">
                    <a:pos x="7" y="19"/>
                  </a:cxn>
                  <a:cxn ang="0">
                    <a:pos x="7" y="21"/>
                  </a:cxn>
                  <a:cxn ang="0">
                    <a:pos x="7" y="22"/>
                  </a:cxn>
                  <a:cxn ang="0">
                    <a:pos x="7" y="24"/>
                  </a:cxn>
                  <a:cxn ang="0">
                    <a:pos x="9" y="25"/>
                  </a:cxn>
                  <a:cxn ang="0">
                    <a:pos x="9" y="26"/>
                  </a:cxn>
                  <a:cxn ang="0">
                    <a:pos x="11" y="26"/>
                  </a:cxn>
                  <a:cxn ang="0">
                    <a:pos x="11" y="28"/>
                  </a:cxn>
                  <a:cxn ang="0">
                    <a:pos x="12" y="29"/>
                  </a:cxn>
                  <a:cxn ang="0">
                    <a:pos x="21" y="24"/>
                  </a:cxn>
                  <a:cxn ang="0">
                    <a:pos x="21" y="22"/>
                  </a:cxn>
                  <a:cxn ang="0">
                    <a:pos x="20" y="21"/>
                  </a:cxn>
                  <a:cxn ang="0">
                    <a:pos x="20" y="19"/>
                  </a:cxn>
                  <a:cxn ang="0">
                    <a:pos x="18" y="18"/>
                  </a:cxn>
                  <a:cxn ang="0">
                    <a:pos x="18" y="17"/>
                  </a:cxn>
                  <a:cxn ang="0">
                    <a:pos x="16" y="17"/>
                  </a:cxn>
                  <a:cxn ang="0">
                    <a:pos x="16" y="16"/>
                  </a:cxn>
                  <a:cxn ang="0">
                    <a:pos x="16" y="14"/>
                  </a:cxn>
                  <a:cxn ang="0">
                    <a:pos x="14" y="13"/>
                  </a:cxn>
                  <a:cxn ang="0">
                    <a:pos x="14" y="11"/>
                  </a:cxn>
                  <a:cxn ang="0">
                    <a:pos x="14" y="10"/>
                  </a:cxn>
                  <a:cxn ang="0">
                    <a:pos x="12" y="9"/>
                  </a:cxn>
                  <a:cxn ang="0">
                    <a:pos x="12" y="7"/>
                  </a:cxn>
                  <a:cxn ang="0">
                    <a:pos x="12" y="6"/>
                  </a:cxn>
                  <a:cxn ang="0">
                    <a:pos x="12" y="4"/>
                  </a:cxn>
                  <a:cxn ang="0">
                    <a:pos x="11" y="4"/>
                  </a:cxn>
                  <a:cxn ang="0">
                    <a:pos x="11" y="4"/>
                  </a:cxn>
                  <a:cxn ang="0">
                    <a:pos x="7" y="0"/>
                  </a:cxn>
                  <a:cxn ang="0">
                    <a:pos x="11" y="4"/>
                  </a:cxn>
                  <a:cxn ang="0">
                    <a:pos x="11" y="0"/>
                  </a:cxn>
                  <a:cxn ang="0">
                    <a:pos x="7" y="0"/>
                  </a:cxn>
                  <a:cxn ang="0">
                    <a:pos x="7" y="9"/>
                  </a:cxn>
                </a:cxnLst>
                <a:rect l="0" t="0" r="r" b="b"/>
                <a:pathLst>
                  <a:path w="22" h="30">
                    <a:moveTo>
                      <a:pt x="7" y="9"/>
                    </a:moveTo>
                    <a:lnTo>
                      <a:pt x="0" y="4"/>
                    </a:lnTo>
                    <a:lnTo>
                      <a:pt x="0" y="6"/>
                    </a:lnTo>
                    <a:lnTo>
                      <a:pt x="1" y="6"/>
                    </a:lnTo>
                    <a:lnTo>
                      <a:pt x="1" y="7"/>
                    </a:lnTo>
                    <a:lnTo>
                      <a:pt x="1" y="9"/>
                    </a:lnTo>
                    <a:lnTo>
                      <a:pt x="1" y="10"/>
                    </a:lnTo>
                    <a:lnTo>
                      <a:pt x="1" y="11"/>
                    </a:lnTo>
                    <a:lnTo>
                      <a:pt x="3" y="11"/>
                    </a:lnTo>
                    <a:lnTo>
                      <a:pt x="3" y="13"/>
                    </a:lnTo>
                    <a:lnTo>
                      <a:pt x="3" y="14"/>
                    </a:lnTo>
                    <a:lnTo>
                      <a:pt x="3" y="16"/>
                    </a:lnTo>
                    <a:lnTo>
                      <a:pt x="4" y="16"/>
                    </a:lnTo>
                    <a:lnTo>
                      <a:pt x="4" y="17"/>
                    </a:lnTo>
                    <a:lnTo>
                      <a:pt x="4" y="18"/>
                    </a:lnTo>
                    <a:lnTo>
                      <a:pt x="7" y="18"/>
                    </a:lnTo>
                    <a:lnTo>
                      <a:pt x="7" y="19"/>
                    </a:lnTo>
                    <a:lnTo>
                      <a:pt x="7" y="21"/>
                    </a:lnTo>
                    <a:lnTo>
                      <a:pt x="7" y="22"/>
                    </a:lnTo>
                    <a:lnTo>
                      <a:pt x="7" y="24"/>
                    </a:lnTo>
                    <a:lnTo>
                      <a:pt x="9" y="25"/>
                    </a:lnTo>
                    <a:lnTo>
                      <a:pt x="9" y="26"/>
                    </a:lnTo>
                    <a:lnTo>
                      <a:pt x="11" y="26"/>
                    </a:lnTo>
                    <a:lnTo>
                      <a:pt x="11" y="28"/>
                    </a:lnTo>
                    <a:lnTo>
                      <a:pt x="12" y="29"/>
                    </a:lnTo>
                    <a:lnTo>
                      <a:pt x="21" y="24"/>
                    </a:lnTo>
                    <a:lnTo>
                      <a:pt x="21" y="22"/>
                    </a:lnTo>
                    <a:lnTo>
                      <a:pt x="20" y="21"/>
                    </a:lnTo>
                    <a:lnTo>
                      <a:pt x="20" y="19"/>
                    </a:lnTo>
                    <a:lnTo>
                      <a:pt x="18" y="18"/>
                    </a:lnTo>
                    <a:lnTo>
                      <a:pt x="18" y="17"/>
                    </a:lnTo>
                    <a:lnTo>
                      <a:pt x="16" y="17"/>
                    </a:lnTo>
                    <a:lnTo>
                      <a:pt x="16" y="16"/>
                    </a:lnTo>
                    <a:lnTo>
                      <a:pt x="16" y="14"/>
                    </a:lnTo>
                    <a:lnTo>
                      <a:pt x="14" y="13"/>
                    </a:lnTo>
                    <a:lnTo>
                      <a:pt x="14" y="11"/>
                    </a:lnTo>
                    <a:lnTo>
                      <a:pt x="14" y="10"/>
                    </a:lnTo>
                    <a:lnTo>
                      <a:pt x="12" y="9"/>
                    </a:lnTo>
                    <a:lnTo>
                      <a:pt x="12" y="7"/>
                    </a:lnTo>
                    <a:lnTo>
                      <a:pt x="12" y="6"/>
                    </a:lnTo>
                    <a:lnTo>
                      <a:pt x="12" y="4"/>
                    </a:lnTo>
                    <a:lnTo>
                      <a:pt x="11" y="4"/>
                    </a:lnTo>
                    <a:lnTo>
                      <a:pt x="11" y="4"/>
                    </a:lnTo>
                    <a:lnTo>
                      <a:pt x="7" y="0"/>
                    </a:lnTo>
                    <a:lnTo>
                      <a:pt x="11" y="4"/>
                    </a:lnTo>
                    <a:lnTo>
                      <a:pt x="11" y="0"/>
                    </a:lnTo>
                    <a:lnTo>
                      <a:pt x="7" y="0"/>
                    </a:lnTo>
                    <a:lnTo>
                      <a:pt x="7"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91" name="Freeform 463"/>
              <p:cNvSpPr>
                <a:spLocks/>
              </p:cNvSpPr>
              <p:nvPr/>
            </p:nvSpPr>
            <p:spPr bwMode="auto">
              <a:xfrm>
                <a:off x="1662" y="1096"/>
                <a:ext cx="19" cy="19"/>
              </a:xfrm>
              <a:custGeom>
                <a:avLst/>
                <a:gdLst/>
                <a:ahLst/>
                <a:cxnLst>
                  <a:cxn ang="0">
                    <a:pos x="0" y="18"/>
                  </a:cxn>
                  <a:cxn ang="0">
                    <a:pos x="1" y="18"/>
                  </a:cxn>
                  <a:cxn ang="0">
                    <a:pos x="18" y="18"/>
                  </a:cxn>
                  <a:cxn ang="0">
                    <a:pos x="18" y="0"/>
                  </a:cxn>
                  <a:cxn ang="0">
                    <a:pos x="1" y="0"/>
                  </a:cxn>
                  <a:cxn ang="0">
                    <a:pos x="0" y="18"/>
                  </a:cxn>
                </a:cxnLst>
                <a:rect l="0" t="0" r="r" b="b"/>
                <a:pathLst>
                  <a:path w="19" h="19">
                    <a:moveTo>
                      <a:pt x="0" y="18"/>
                    </a:moveTo>
                    <a:lnTo>
                      <a:pt x="1" y="18"/>
                    </a:lnTo>
                    <a:lnTo>
                      <a:pt x="18" y="18"/>
                    </a:lnTo>
                    <a:lnTo>
                      <a:pt x="18" y="0"/>
                    </a:lnTo>
                    <a:lnTo>
                      <a:pt x="1"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92" name="Freeform 464"/>
              <p:cNvSpPr>
                <a:spLocks/>
              </p:cNvSpPr>
              <p:nvPr/>
            </p:nvSpPr>
            <p:spPr bwMode="auto">
              <a:xfrm>
                <a:off x="1655" y="1096"/>
                <a:ext cx="19" cy="19"/>
              </a:xfrm>
              <a:custGeom>
                <a:avLst/>
                <a:gdLst/>
                <a:ahLst/>
                <a:cxnLst>
                  <a:cxn ang="0">
                    <a:pos x="0" y="2"/>
                  </a:cxn>
                  <a:cxn ang="0">
                    <a:pos x="0" y="4"/>
                  </a:cxn>
                  <a:cxn ang="0">
                    <a:pos x="0" y="8"/>
                  </a:cxn>
                  <a:cxn ang="0">
                    <a:pos x="0" y="9"/>
                  </a:cxn>
                  <a:cxn ang="0">
                    <a:pos x="2" y="9"/>
                  </a:cxn>
                  <a:cxn ang="0">
                    <a:pos x="2" y="13"/>
                  </a:cxn>
                  <a:cxn ang="0">
                    <a:pos x="4" y="13"/>
                  </a:cxn>
                  <a:cxn ang="0">
                    <a:pos x="4" y="16"/>
                  </a:cxn>
                  <a:cxn ang="0">
                    <a:pos x="7" y="16"/>
                  </a:cxn>
                  <a:cxn ang="0">
                    <a:pos x="7" y="18"/>
                  </a:cxn>
                  <a:cxn ang="0">
                    <a:pos x="9" y="18"/>
                  </a:cxn>
                  <a:cxn ang="0">
                    <a:pos x="12" y="18"/>
                  </a:cxn>
                  <a:cxn ang="0">
                    <a:pos x="15" y="0"/>
                  </a:cxn>
                  <a:cxn ang="0">
                    <a:pos x="18" y="0"/>
                  </a:cxn>
                  <a:cxn ang="0">
                    <a:pos x="18" y="2"/>
                  </a:cxn>
                  <a:cxn ang="0">
                    <a:pos x="0" y="2"/>
                  </a:cxn>
                </a:cxnLst>
                <a:rect l="0" t="0" r="r" b="b"/>
                <a:pathLst>
                  <a:path w="19" h="19">
                    <a:moveTo>
                      <a:pt x="0" y="2"/>
                    </a:moveTo>
                    <a:lnTo>
                      <a:pt x="0" y="4"/>
                    </a:lnTo>
                    <a:lnTo>
                      <a:pt x="0" y="8"/>
                    </a:lnTo>
                    <a:lnTo>
                      <a:pt x="0" y="9"/>
                    </a:lnTo>
                    <a:lnTo>
                      <a:pt x="2" y="9"/>
                    </a:lnTo>
                    <a:lnTo>
                      <a:pt x="2" y="13"/>
                    </a:lnTo>
                    <a:lnTo>
                      <a:pt x="4" y="13"/>
                    </a:lnTo>
                    <a:lnTo>
                      <a:pt x="4" y="16"/>
                    </a:lnTo>
                    <a:lnTo>
                      <a:pt x="7" y="16"/>
                    </a:lnTo>
                    <a:lnTo>
                      <a:pt x="7" y="18"/>
                    </a:lnTo>
                    <a:lnTo>
                      <a:pt x="9" y="18"/>
                    </a:lnTo>
                    <a:lnTo>
                      <a:pt x="12" y="18"/>
                    </a:lnTo>
                    <a:lnTo>
                      <a:pt x="15" y="0"/>
                    </a:lnTo>
                    <a:lnTo>
                      <a:pt x="18" y="0"/>
                    </a:lnTo>
                    <a:lnTo>
                      <a:pt x="18"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93" name="Freeform 465"/>
              <p:cNvSpPr>
                <a:spLocks/>
              </p:cNvSpPr>
              <p:nvPr/>
            </p:nvSpPr>
            <p:spPr bwMode="auto">
              <a:xfrm>
                <a:off x="1747" y="1078"/>
                <a:ext cx="19" cy="19"/>
              </a:xfrm>
              <a:custGeom>
                <a:avLst/>
                <a:gdLst/>
                <a:ahLst/>
                <a:cxnLst>
                  <a:cxn ang="0">
                    <a:pos x="4" y="0"/>
                  </a:cxn>
                  <a:cxn ang="0">
                    <a:pos x="4" y="1"/>
                  </a:cxn>
                  <a:cxn ang="0">
                    <a:pos x="2" y="1"/>
                  </a:cxn>
                  <a:cxn ang="0">
                    <a:pos x="2" y="2"/>
                  </a:cxn>
                  <a:cxn ang="0">
                    <a:pos x="2" y="4"/>
                  </a:cxn>
                  <a:cxn ang="0">
                    <a:pos x="0" y="4"/>
                  </a:cxn>
                  <a:cxn ang="0">
                    <a:pos x="0" y="6"/>
                  </a:cxn>
                  <a:cxn ang="0">
                    <a:pos x="0" y="7"/>
                  </a:cxn>
                  <a:cxn ang="0">
                    <a:pos x="0" y="9"/>
                  </a:cxn>
                  <a:cxn ang="0">
                    <a:pos x="0" y="10"/>
                  </a:cxn>
                  <a:cxn ang="0">
                    <a:pos x="0" y="11"/>
                  </a:cxn>
                  <a:cxn ang="0">
                    <a:pos x="0" y="13"/>
                  </a:cxn>
                  <a:cxn ang="0">
                    <a:pos x="2" y="13"/>
                  </a:cxn>
                  <a:cxn ang="0">
                    <a:pos x="2" y="14"/>
                  </a:cxn>
                  <a:cxn ang="0">
                    <a:pos x="2" y="17"/>
                  </a:cxn>
                  <a:cxn ang="0">
                    <a:pos x="4" y="17"/>
                  </a:cxn>
                  <a:cxn ang="0">
                    <a:pos x="4" y="18"/>
                  </a:cxn>
                  <a:cxn ang="0">
                    <a:pos x="18" y="10"/>
                  </a:cxn>
                  <a:cxn ang="0">
                    <a:pos x="18" y="9"/>
                  </a:cxn>
                  <a:cxn ang="0">
                    <a:pos x="18" y="7"/>
                  </a:cxn>
                  <a:cxn ang="0">
                    <a:pos x="4" y="0"/>
                  </a:cxn>
                </a:cxnLst>
                <a:rect l="0" t="0" r="r" b="b"/>
                <a:pathLst>
                  <a:path w="19" h="19">
                    <a:moveTo>
                      <a:pt x="4" y="0"/>
                    </a:moveTo>
                    <a:lnTo>
                      <a:pt x="4" y="1"/>
                    </a:lnTo>
                    <a:lnTo>
                      <a:pt x="2" y="1"/>
                    </a:lnTo>
                    <a:lnTo>
                      <a:pt x="2" y="2"/>
                    </a:lnTo>
                    <a:lnTo>
                      <a:pt x="2" y="4"/>
                    </a:lnTo>
                    <a:lnTo>
                      <a:pt x="0" y="4"/>
                    </a:lnTo>
                    <a:lnTo>
                      <a:pt x="0" y="6"/>
                    </a:lnTo>
                    <a:lnTo>
                      <a:pt x="0" y="7"/>
                    </a:lnTo>
                    <a:lnTo>
                      <a:pt x="0" y="9"/>
                    </a:lnTo>
                    <a:lnTo>
                      <a:pt x="0" y="10"/>
                    </a:lnTo>
                    <a:lnTo>
                      <a:pt x="0" y="11"/>
                    </a:lnTo>
                    <a:lnTo>
                      <a:pt x="0" y="13"/>
                    </a:lnTo>
                    <a:lnTo>
                      <a:pt x="2" y="13"/>
                    </a:lnTo>
                    <a:lnTo>
                      <a:pt x="2" y="14"/>
                    </a:lnTo>
                    <a:lnTo>
                      <a:pt x="2" y="17"/>
                    </a:lnTo>
                    <a:lnTo>
                      <a:pt x="4" y="17"/>
                    </a:lnTo>
                    <a:lnTo>
                      <a:pt x="4" y="18"/>
                    </a:lnTo>
                    <a:lnTo>
                      <a:pt x="18" y="10"/>
                    </a:lnTo>
                    <a:lnTo>
                      <a:pt x="18" y="9"/>
                    </a:lnTo>
                    <a:lnTo>
                      <a:pt x="18" y="7"/>
                    </a:lnTo>
                    <a:lnTo>
                      <a:pt x="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94" name="Freeform 466"/>
              <p:cNvSpPr>
                <a:spLocks/>
              </p:cNvSpPr>
              <p:nvPr/>
            </p:nvSpPr>
            <p:spPr bwMode="auto">
              <a:xfrm>
                <a:off x="1749" y="1077"/>
                <a:ext cx="20" cy="19"/>
              </a:xfrm>
              <a:custGeom>
                <a:avLst/>
                <a:gdLst/>
                <a:ahLst/>
                <a:cxnLst>
                  <a:cxn ang="0">
                    <a:pos x="19" y="5"/>
                  </a:cxn>
                  <a:cxn ang="0">
                    <a:pos x="18" y="2"/>
                  </a:cxn>
                  <a:cxn ang="0">
                    <a:pos x="16" y="2"/>
                  </a:cxn>
                  <a:cxn ang="0">
                    <a:pos x="14" y="2"/>
                  </a:cxn>
                  <a:cxn ang="0">
                    <a:pos x="14" y="0"/>
                  </a:cxn>
                  <a:cxn ang="0">
                    <a:pos x="12" y="0"/>
                  </a:cxn>
                  <a:cxn ang="0">
                    <a:pos x="10" y="0"/>
                  </a:cxn>
                  <a:cxn ang="0">
                    <a:pos x="9" y="0"/>
                  </a:cxn>
                  <a:cxn ang="0">
                    <a:pos x="7" y="0"/>
                  </a:cxn>
                  <a:cxn ang="0">
                    <a:pos x="5" y="2"/>
                  </a:cxn>
                  <a:cxn ang="0">
                    <a:pos x="3" y="2"/>
                  </a:cxn>
                  <a:cxn ang="0">
                    <a:pos x="2" y="2"/>
                  </a:cxn>
                  <a:cxn ang="0">
                    <a:pos x="2" y="5"/>
                  </a:cxn>
                  <a:cxn ang="0">
                    <a:pos x="0" y="5"/>
                  </a:cxn>
                  <a:cxn ang="0">
                    <a:pos x="9" y="18"/>
                  </a:cxn>
                  <a:cxn ang="0">
                    <a:pos x="10" y="18"/>
                  </a:cxn>
                  <a:cxn ang="0">
                    <a:pos x="19" y="5"/>
                  </a:cxn>
                </a:cxnLst>
                <a:rect l="0" t="0" r="r" b="b"/>
                <a:pathLst>
                  <a:path w="20" h="19">
                    <a:moveTo>
                      <a:pt x="19" y="5"/>
                    </a:moveTo>
                    <a:lnTo>
                      <a:pt x="18" y="2"/>
                    </a:lnTo>
                    <a:lnTo>
                      <a:pt x="16" y="2"/>
                    </a:lnTo>
                    <a:lnTo>
                      <a:pt x="14" y="2"/>
                    </a:lnTo>
                    <a:lnTo>
                      <a:pt x="14" y="0"/>
                    </a:lnTo>
                    <a:lnTo>
                      <a:pt x="12" y="0"/>
                    </a:lnTo>
                    <a:lnTo>
                      <a:pt x="10" y="0"/>
                    </a:lnTo>
                    <a:lnTo>
                      <a:pt x="9" y="0"/>
                    </a:lnTo>
                    <a:lnTo>
                      <a:pt x="7" y="0"/>
                    </a:lnTo>
                    <a:lnTo>
                      <a:pt x="5" y="2"/>
                    </a:lnTo>
                    <a:lnTo>
                      <a:pt x="3" y="2"/>
                    </a:lnTo>
                    <a:lnTo>
                      <a:pt x="2" y="2"/>
                    </a:lnTo>
                    <a:lnTo>
                      <a:pt x="2" y="5"/>
                    </a:lnTo>
                    <a:lnTo>
                      <a:pt x="0" y="5"/>
                    </a:lnTo>
                    <a:lnTo>
                      <a:pt x="9" y="18"/>
                    </a:lnTo>
                    <a:lnTo>
                      <a:pt x="10" y="18"/>
                    </a:lnTo>
                    <a:lnTo>
                      <a:pt x="19"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95" name="Freeform 467"/>
              <p:cNvSpPr>
                <a:spLocks/>
              </p:cNvSpPr>
              <p:nvPr/>
            </p:nvSpPr>
            <p:spPr bwMode="auto">
              <a:xfrm>
                <a:off x="1761" y="1078"/>
                <a:ext cx="19" cy="19"/>
              </a:xfrm>
              <a:custGeom>
                <a:avLst/>
                <a:gdLst/>
                <a:ahLst/>
                <a:cxnLst>
                  <a:cxn ang="0">
                    <a:pos x="11" y="18"/>
                  </a:cxn>
                  <a:cxn ang="0">
                    <a:pos x="14" y="17"/>
                  </a:cxn>
                  <a:cxn ang="0">
                    <a:pos x="14" y="14"/>
                  </a:cxn>
                  <a:cxn ang="0">
                    <a:pos x="16" y="14"/>
                  </a:cxn>
                  <a:cxn ang="0">
                    <a:pos x="16" y="13"/>
                  </a:cxn>
                  <a:cxn ang="0">
                    <a:pos x="16" y="11"/>
                  </a:cxn>
                  <a:cxn ang="0">
                    <a:pos x="18" y="11"/>
                  </a:cxn>
                  <a:cxn ang="0">
                    <a:pos x="18" y="10"/>
                  </a:cxn>
                  <a:cxn ang="0">
                    <a:pos x="18" y="9"/>
                  </a:cxn>
                  <a:cxn ang="0">
                    <a:pos x="18" y="7"/>
                  </a:cxn>
                  <a:cxn ang="0">
                    <a:pos x="18" y="6"/>
                  </a:cxn>
                  <a:cxn ang="0">
                    <a:pos x="16" y="6"/>
                  </a:cxn>
                  <a:cxn ang="0">
                    <a:pos x="16" y="4"/>
                  </a:cxn>
                  <a:cxn ang="0">
                    <a:pos x="16" y="2"/>
                  </a:cxn>
                  <a:cxn ang="0">
                    <a:pos x="14" y="2"/>
                  </a:cxn>
                  <a:cxn ang="0">
                    <a:pos x="14" y="1"/>
                  </a:cxn>
                  <a:cxn ang="0">
                    <a:pos x="11" y="0"/>
                  </a:cxn>
                  <a:cxn ang="0">
                    <a:pos x="0" y="7"/>
                  </a:cxn>
                  <a:cxn ang="0">
                    <a:pos x="1" y="7"/>
                  </a:cxn>
                  <a:cxn ang="0">
                    <a:pos x="1" y="9"/>
                  </a:cxn>
                  <a:cxn ang="0">
                    <a:pos x="1" y="10"/>
                  </a:cxn>
                  <a:cxn ang="0">
                    <a:pos x="0" y="10"/>
                  </a:cxn>
                  <a:cxn ang="0">
                    <a:pos x="11" y="18"/>
                  </a:cxn>
                </a:cxnLst>
                <a:rect l="0" t="0" r="r" b="b"/>
                <a:pathLst>
                  <a:path w="19" h="19">
                    <a:moveTo>
                      <a:pt x="11" y="18"/>
                    </a:moveTo>
                    <a:lnTo>
                      <a:pt x="14" y="17"/>
                    </a:lnTo>
                    <a:lnTo>
                      <a:pt x="14" y="14"/>
                    </a:lnTo>
                    <a:lnTo>
                      <a:pt x="16" y="14"/>
                    </a:lnTo>
                    <a:lnTo>
                      <a:pt x="16" y="13"/>
                    </a:lnTo>
                    <a:lnTo>
                      <a:pt x="16" y="11"/>
                    </a:lnTo>
                    <a:lnTo>
                      <a:pt x="18" y="11"/>
                    </a:lnTo>
                    <a:lnTo>
                      <a:pt x="18" y="10"/>
                    </a:lnTo>
                    <a:lnTo>
                      <a:pt x="18" y="9"/>
                    </a:lnTo>
                    <a:lnTo>
                      <a:pt x="18" y="7"/>
                    </a:lnTo>
                    <a:lnTo>
                      <a:pt x="18" y="6"/>
                    </a:lnTo>
                    <a:lnTo>
                      <a:pt x="16" y="6"/>
                    </a:lnTo>
                    <a:lnTo>
                      <a:pt x="16" y="4"/>
                    </a:lnTo>
                    <a:lnTo>
                      <a:pt x="16" y="2"/>
                    </a:lnTo>
                    <a:lnTo>
                      <a:pt x="14" y="2"/>
                    </a:lnTo>
                    <a:lnTo>
                      <a:pt x="14" y="1"/>
                    </a:lnTo>
                    <a:lnTo>
                      <a:pt x="11" y="0"/>
                    </a:lnTo>
                    <a:lnTo>
                      <a:pt x="0" y="7"/>
                    </a:lnTo>
                    <a:lnTo>
                      <a:pt x="1" y="7"/>
                    </a:lnTo>
                    <a:lnTo>
                      <a:pt x="1" y="9"/>
                    </a:lnTo>
                    <a:lnTo>
                      <a:pt x="1" y="10"/>
                    </a:lnTo>
                    <a:lnTo>
                      <a:pt x="0" y="10"/>
                    </a:lnTo>
                    <a:lnTo>
                      <a:pt x="1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96" name="Freeform 468"/>
              <p:cNvSpPr>
                <a:spLocks/>
              </p:cNvSpPr>
              <p:nvPr/>
            </p:nvSpPr>
            <p:spPr bwMode="auto">
              <a:xfrm>
                <a:off x="1749" y="1089"/>
                <a:ext cx="20" cy="19"/>
              </a:xfrm>
              <a:custGeom>
                <a:avLst/>
                <a:gdLst/>
                <a:ahLst/>
                <a:cxnLst>
                  <a:cxn ang="0">
                    <a:pos x="0" y="12"/>
                  </a:cxn>
                  <a:cxn ang="0">
                    <a:pos x="2" y="12"/>
                  </a:cxn>
                  <a:cxn ang="0">
                    <a:pos x="2" y="15"/>
                  </a:cxn>
                  <a:cxn ang="0">
                    <a:pos x="3" y="15"/>
                  </a:cxn>
                  <a:cxn ang="0">
                    <a:pos x="5" y="15"/>
                  </a:cxn>
                  <a:cxn ang="0">
                    <a:pos x="7" y="18"/>
                  </a:cxn>
                  <a:cxn ang="0">
                    <a:pos x="9" y="18"/>
                  </a:cxn>
                  <a:cxn ang="0">
                    <a:pos x="10" y="18"/>
                  </a:cxn>
                  <a:cxn ang="0">
                    <a:pos x="12" y="18"/>
                  </a:cxn>
                  <a:cxn ang="0">
                    <a:pos x="14" y="18"/>
                  </a:cxn>
                  <a:cxn ang="0">
                    <a:pos x="14" y="15"/>
                  </a:cxn>
                  <a:cxn ang="0">
                    <a:pos x="16" y="15"/>
                  </a:cxn>
                  <a:cxn ang="0">
                    <a:pos x="18" y="15"/>
                  </a:cxn>
                  <a:cxn ang="0">
                    <a:pos x="19" y="12"/>
                  </a:cxn>
                  <a:cxn ang="0">
                    <a:pos x="10" y="0"/>
                  </a:cxn>
                  <a:cxn ang="0">
                    <a:pos x="9" y="0"/>
                  </a:cxn>
                  <a:cxn ang="0">
                    <a:pos x="0" y="12"/>
                  </a:cxn>
                </a:cxnLst>
                <a:rect l="0" t="0" r="r" b="b"/>
                <a:pathLst>
                  <a:path w="20" h="19">
                    <a:moveTo>
                      <a:pt x="0" y="12"/>
                    </a:moveTo>
                    <a:lnTo>
                      <a:pt x="2" y="12"/>
                    </a:lnTo>
                    <a:lnTo>
                      <a:pt x="2" y="15"/>
                    </a:lnTo>
                    <a:lnTo>
                      <a:pt x="3" y="15"/>
                    </a:lnTo>
                    <a:lnTo>
                      <a:pt x="5" y="15"/>
                    </a:lnTo>
                    <a:lnTo>
                      <a:pt x="7" y="18"/>
                    </a:lnTo>
                    <a:lnTo>
                      <a:pt x="9" y="18"/>
                    </a:lnTo>
                    <a:lnTo>
                      <a:pt x="10" y="18"/>
                    </a:lnTo>
                    <a:lnTo>
                      <a:pt x="12" y="18"/>
                    </a:lnTo>
                    <a:lnTo>
                      <a:pt x="14" y="18"/>
                    </a:lnTo>
                    <a:lnTo>
                      <a:pt x="14" y="15"/>
                    </a:lnTo>
                    <a:lnTo>
                      <a:pt x="16" y="15"/>
                    </a:lnTo>
                    <a:lnTo>
                      <a:pt x="18" y="15"/>
                    </a:lnTo>
                    <a:lnTo>
                      <a:pt x="19" y="12"/>
                    </a:lnTo>
                    <a:lnTo>
                      <a:pt x="10"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97" name="Freeform 469"/>
              <p:cNvSpPr>
                <a:spLocks/>
              </p:cNvSpPr>
              <p:nvPr/>
            </p:nvSpPr>
            <p:spPr bwMode="auto">
              <a:xfrm>
                <a:off x="1894" y="1011"/>
                <a:ext cx="198" cy="155"/>
              </a:xfrm>
              <a:custGeom>
                <a:avLst/>
                <a:gdLst/>
                <a:ahLst/>
                <a:cxnLst>
                  <a:cxn ang="0">
                    <a:pos x="81" y="152"/>
                  </a:cxn>
                  <a:cxn ang="0">
                    <a:pos x="76" y="139"/>
                  </a:cxn>
                  <a:cxn ang="0">
                    <a:pos x="69" y="137"/>
                  </a:cxn>
                  <a:cxn ang="0">
                    <a:pos x="64" y="134"/>
                  </a:cxn>
                  <a:cxn ang="0">
                    <a:pos x="57" y="133"/>
                  </a:cxn>
                  <a:cxn ang="0">
                    <a:pos x="52" y="130"/>
                  </a:cxn>
                  <a:cxn ang="0">
                    <a:pos x="19" y="124"/>
                  </a:cxn>
                  <a:cxn ang="0">
                    <a:pos x="28" y="111"/>
                  </a:cxn>
                  <a:cxn ang="0">
                    <a:pos x="25" y="107"/>
                  </a:cxn>
                  <a:cxn ang="0">
                    <a:pos x="21" y="100"/>
                  </a:cxn>
                  <a:cxn ang="0">
                    <a:pos x="19" y="95"/>
                  </a:cxn>
                  <a:cxn ang="0">
                    <a:pos x="16" y="89"/>
                  </a:cxn>
                  <a:cxn ang="0">
                    <a:pos x="0" y="67"/>
                  </a:cxn>
                  <a:cxn ang="0">
                    <a:pos x="3" y="63"/>
                  </a:cxn>
                  <a:cxn ang="0">
                    <a:pos x="19" y="57"/>
                  </a:cxn>
                  <a:cxn ang="0">
                    <a:pos x="21" y="52"/>
                  </a:cxn>
                  <a:cxn ang="0">
                    <a:pos x="25" y="45"/>
                  </a:cxn>
                  <a:cxn ang="0">
                    <a:pos x="28" y="41"/>
                  </a:cxn>
                  <a:cxn ang="0">
                    <a:pos x="19" y="30"/>
                  </a:cxn>
                  <a:cxn ang="0">
                    <a:pos x="39" y="13"/>
                  </a:cxn>
                  <a:cxn ang="0">
                    <a:pos x="55" y="20"/>
                  </a:cxn>
                  <a:cxn ang="0">
                    <a:pos x="62" y="17"/>
                  </a:cxn>
                  <a:cxn ang="0">
                    <a:pos x="69" y="15"/>
                  </a:cxn>
                  <a:cxn ang="0">
                    <a:pos x="78" y="13"/>
                  </a:cxn>
                  <a:cxn ang="0">
                    <a:pos x="83" y="0"/>
                  </a:cxn>
                  <a:cxn ang="0">
                    <a:pos x="114" y="0"/>
                  </a:cxn>
                  <a:cxn ang="0">
                    <a:pos x="114" y="13"/>
                  </a:cxn>
                  <a:cxn ang="0">
                    <a:pos x="121" y="15"/>
                  </a:cxn>
                  <a:cxn ang="0">
                    <a:pos x="129" y="16"/>
                  </a:cxn>
                  <a:cxn ang="0">
                    <a:pos x="135" y="19"/>
                  </a:cxn>
                  <a:cxn ang="0">
                    <a:pos x="144" y="22"/>
                  </a:cxn>
                  <a:cxn ang="0">
                    <a:pos x="158" y="13"/>
                  </a:cxn>
                  <a:cxn ang="0">
                    <a:pos x="178" y="30"/>
                  </a:cxn>
                  <a:cxn ang="0">
                    <a:pos x="167" y="41"/>
                  </a:cxn>
                  <a:cxn ang="0">
                    <a:pos x="173" y="48"/>
                  </a:cxn>
                  <a:cxn ang="0">
                    <a:pos x="176" y="54"/>
                  </a:cxn>
                  <a:cxn ang="0">
                    <a:pos x="178" y="60"/>
                  </a:cxn>
                  <a:cxn ang="0">
                    <a:pos x="195" y="64"/>
                  </a:cxn>
                  <a:cxn ang="0">
                    <a:pos x="197" y="88"/>
                  </a:cxn>
                  <a:cxn ang="0">
                    <a:pos x="178" y="91"/>
                  </a:cxn>
                  <a:cxn ang="0">
                    <a:pos x="176" y="98"/>
                  </a:cxn>
                  <a:cxn ang="0">
                    <a:pos x="173" y="102"/>
                  </a:cxn>
                  <a:cxn ang="0">
                    <a:pos x="169" y="109"/>
                  </a:cxn>
                  <a:cxn ang="0">
                    <a:pos x="178" y="120"/>
                  </a:cxn>
                  <a:cxn ang="0">
                    <a:pos x="158" y="139"/>
                  </a:cxn>
                  <a:cxn ang="0">
                    <a:pos x="140" y="132"/>
                  </a:cxn>
                  <a:cxn ang="0">
                    <a:pos x="134" y="134"/>
                  </a:cxn>
                  <a:cxn ang="0">
                    <a:pos x="125" y="137"/>
                  </a:cxn>
                  <a:cxn ang="0">
                    <a:pos x="117" y="139"/>
                  </a:cxn>
                  <a:cxn ang="0">
                    <a:pos x="114" y="153"/>
                  </a:cxn>
                  <a:cxn ang="0">
                    <a:pos x="98" y="81"/>
                  </a:cxn>
                  <a:cxn ang="0">
                    <a:pos x="91" y="80"/>
                  </a:cxn>
                  <a:cxn ang="0">
                    <a:pos x="89" y="75"/>
                  </a:cxn>
                  <a:cxn ang="0">
                    <a:pos x="93" y="71"/>
                  </a:cxn>
                  <a:cxn ang="0">
                    <a:pos x="100" y="69"/>
                  </a:cxn>
                  <a:cxn ang="0">
                    <a:pos x="103" y="74"/>
                  </a:cxn>
                  <a:cxn ang="0">
                    <a:pos x="103" y="78"/>
                  </a:cxn>
                </a:cxnLst>
                <a:rect l="0" t="0" r="r" b="b"/>
                <a:pathLst>
                  <a:path w="198" h="154">
                    <a:moveTo>
                      <a:pt x="110" y="153"/>
                    </a:moveTo>
                    <a:lnTo>
                      <a:pt x="84" y="153"/>
                    </a:lnTo>
                    <a:lnTo>
                      <a:pt x="83" y="153"/>
                    </a:lnTo>
                    <a:lnTo>
                      <a:pt x="81" y="153"/>
                    </a:lnTo>
                    <a:lnTo>
                      <a:pt x="81" y="152"/>
                    </a:lnTo>
                    <a:lnTo>
                      <a:pt x="81" y="151"/>
                    </a:lnTo>
                    <a:lnTo>
                      <a:pt x="81" y="140"/>
                    </a:lnTo>
                    <a:lnTo>
                      <a:pt x="79" y="140"/>
                    </a:lnTo>
                    <a:lnTo>
                      <a:pt x="78" y="139"/>
                    </a:lnTo>
                    <a:lnTo>
                      <a:pt x="76" y="139"/>
                    </a:lnTo>
                    <a:lnTo>
                      <a:pt x="74" y="139"/>
                    </a:lnTo>
                    <a:lnTo>
                      <a:pt x="72" y="139"/>
                    </a:lnTo>
                    <a:lnTo>
                      <a:pt x="72" y="137"/>
                    </a:lnTo>
                    <a:lnTo>
                      <a:pt x="71" y="137"/>
                    </a:lnTo>
                    <a:lnTo>
                      <a:pt x="69" y="137"/>
                    </a:lnTo>
                    <a:lnTo>
                      <a:pt x="67" y="137"/>
                    </a:lnTo>
                    <a:lnTo>
                      <a:pt x="67" y="136"/>
                    </a:lnTo>
                    <a:lnTo>
                      <a:pt x="66" y="136"/>
                    </a:lnTo>
                    <a:lnTo>
                      <a:pt x="64" y="136"/>
                    </a:lnTo>
                    <a:lnTo>
                      <a:pt x="64" y="134"/>
                    </a:lnTo>
                    <a:lnTo>
                      <a:pt x="62" y="134"/>
                    </a:lnTo>
                    <a:lnTo>
                      <a:pt x="61" y="134"/>
                    </a:lnTo>
                    <a:lnTo>
                      <a:pt x="61" y="133"/>
                    </a:lnTo>
                    <a:lnTo>
                      <a:pt x="59" y="133"/>
                    </a:lnTo>
                    <a:lnTo>
                      <a:pt x="57" y="133"/>
                    </a:lnTo>
                    <a:lnTo>
                      <a:pt x="57" y="132"/>
                    </a:lnTo>
                    <a:lnTo>
                      <a:pt x="55" y="132"/>
                    </a:lnTo>
                    <a:lnTo>
                      <a:pt x="54" y="132"/>
                    </a:lnTo>
                    <a:lnTo>
                      <a:pt x="54" y="130"/>
                    </a:lnTo>
                    <a:lnTo>
                      <a:pt x="52" y="130"/>
                    </a:lnTo>
                    <a:lnTo>
                      <a:pt x="41" y="139"/>
                    </a:lnTo>
                    <a:lnTo>
                      <a:pt x="39" y="139"/>
                    </a:lnTo>
                    <a:lnTo>
                      <a:pt x="39" y="139"/>
                    </a:lnTo>
                    <a:lnTo>
                      <a:pt x="37" y="139"/>
                    </a:lnTo>
                    <a:lnTo>
                      <a:pt x="19" y="124"/>
                    </a:lnTo>
                    <a:lnTo>
                      <a:pt x="19" y="122"/>
                    </a:lnTo>
                    <a:lnTo>
                      <a:pt x="19" y="121"/>
                    </a:lnTo>
                    <a:lnTo>
                      <a:pt x="19" y="120"/>
                    </a:lnTo>
                    <a:lnTo>
                      <a:pt x="28" y="112"/>
                    </a:lnTo>
                    <a:lnTo>
                      <a:pt x="28" y="111"/>
                    </a:lnTo>
                    <a:lnTo>
                      <a:pt x="27" y="111"/>
                    </a:lnTo>
                    <a:lnTo>
                      <a:pt x="27" y="109"/>
                    </a:lnTo>
                    <a:lnTo>
                      <a:pt x="27" y="108"/>
                    </a:lnTo>
                    <a:lnTo>
                      <a:pt x="25" y="108"/>
                    </a:lnTo>
                    <a:lnTo>
                      <a:pt x="25" y="107"/>
                    </a:lnTo>
                    <a:lnTo>
                      <a:pt x="23" y="105"/>
                    </a:lnTo>
                    <a:lnTo>
                      <a:pt x="23" y="104"/>
                    </a:lnTo>
                    <a:lnTo>
                      <a:pt x="21" y="102"/>
                    </a:lnTo>
                    <a:lnTo>
                      <a:pt x="21" y="102"/>
                    </a:lnTo>
                    <a:lnTo>
                      <a:pt x="21" y="100"/>
                    </a:lnTo>
                    <a:lnTo>
                      <a:pt x="19" y="100"/>
                    </a:lnTo>
                    <a:lnTo>
                      <a:pt x="19" y="99"/>
                    </a:lnTo>
                    <a:lnTo>
                      <a:pt x="19" y="98"/>
                    </a:lnTo>
                    <a:lnTo>
                      <a:pt x="19" y="96"/>
                    </a:lnTo>
                    <a:lnTo>
                      <a:pt x="19" y="95"/>
                    </a:lnTo>
                    <a:lnTo>
                      <a:pt x="19" y="93"/>
                    </a:lnTo>
                    <a:lnTo>
                      <a:pt x="19" y="92"/>
                    </a:lnTo>
                    <a:lnTo>
                      <a:pt x="16" y="92"/>
                    </a:lnTo>
                    <a:lnTo>
                      <a:pt x="16" y="91"/>
                    </a:lnTo>
                    <a:lnTo>
                      <a:pt x="16" y="89"/>
                    </a:lnTo>
                    <a:lnTo>
                      <a:pt x="3" y="89"/>
                    </a:lnTo>
                    <a:lnTo>
                      <a:pt x="1" y="89"/>
                    </a:lnTo>
                    <a:lnTo>
                      <a:pt x="0" y="88"/>
                    </a:lnTo>
                    <a:lnTo>
                      <a:pt x="0" y="87"/>
                    </a:lnTo>
                    <a:lnTo>
                      <a:pt x="0" y="67"/>
                    </a:lnTo>
                    <a:lnTo>
                      <a:pt x="0" y="66"/>
                    </a:lnTo>
                    <a:lnTo>
                      <a:pt x="0" y="64"/>
                    </a:lnTo>
                    <a:lnTo>
                      <a:pt x="1" y="64"/>
                    </a:lnTo>
                    <a:lnTo>
                      <a:pt x="1" y="63"/>
                    </a:lnTo>
                    <a:lnTo>
                      <a:pt x="3" y="63"/>
                    </a:lnTo>
                    <a:lnTo>
                      <a:pt x="16" y="63"/>
                    </a:lnTo>
                    <a:lnTo>
                      <a:pt x="16" y="61"/>
                    </a:lnTo>
                    <a:lnTo>
                      <a:pt x="19" y="60"/>
                    </a:lnTo>
                    <a:lnTo>
                      <a:pt x="19" y="59"/>
                    </a:lnTo>
                    <a:lnTo>
                      <a:pt x="19" y="57"/>
                    </a:lnTo>
                    <a:lnTo>
                      <a:pt x="19" y="56"/>
                    </a:lnTo>
                    <a:lnTo>
                      <a:pt x="19" y="56"/>
                    </a:lnTo>
                    <a:lnTo>
                      <a:pt x="19" y="54"/>
                    </a:lnTo>
                    <a:lnTo>
                      <a:pt x="19" y="54"/>
                    </a:lnTo>
                    <a:lnTo>
                      <a:pt x="21" y="52"/>
                    </a:lnTo>
                    <a:lnTo>
                      <a:pt x="21" y="51"/>
                    </a:lnTo>
                    <a:lnTo>
                      <a:pt x="21" y="50"/>
                    </a:lnTo>
                    <a:lnTo>
                      <a:pt x="23" y="48"/>
                    </a:lnTo>
                    <a:lnTo>
                      <a:pt x="23" y="47"/>
                    </a:lnTo>
                    <a:lnTo>
                      <a:pt x="25" y="45"/>
                    </a:lnTo>
                    <a:lnTo>
                      <a:pt x="25" y="44"/>
                    </a:lnTo>
                    <a:lnTo>
                      <a:pt x="27" y="44"/>
                    </a:lnTo>
                    <a:lnTo>
                      <a:pt x="27" y="42"/>
                    </a:lnTo>
                    <a:lnTo>
                      <a:pt x="27" y="41"/>
                    </a:lnTo>
                    <a:lnTo>
                      <a:pt x="28" y="41"/>
                    </a:lnTo>
                    <a:lnTo>
                      <a:pt x="28" y="40"/>
                    </a:lnTo>
                    <a:lnTo>
                      <a:pt x="19" y="34"/>
                    </a:lnTo>
                    <a:lnTo>
                      <a:pt x="19" y="32"/>
                    </a:lnTo>
                    <a:lnTo>
                      <a:pt x="19" y="31"/>
                    </a:lnTo>
                    <a:lnTo>
                      <a:pt x="19" y="30"/>
                    </a:lnTo>
                    <a:lnTo>
                      <a:pt x="19" y="28"/>
                    </a:lnTo>
                    <a:lnTo>
                      <a:pt x="37" y="15"/>
                    </a:lnTo>
                    <a:lnTo>
                      <a:pt x="37" y="13"/>
                    </a:lnTo>
                    <a:lnTo>
                      <a:pt x="39" y="13"/>
                    </a:lnTo>
                    <a:lnTo>
                      <a:pt x="39" y="13"/>
                    </a:lnTo>
                    <a:lnTo>
                      <a:pt x="41" y="13"/>
                    </a:lnTo>
                    <a:lnTo>
                      <a:pt x="41" y="15"/>
                    </a:lnTo>
                    <a:lnTo>
                      <a:pt x="52" y="22"/>
                    </a:lnTo>
                    <a:lnTo>
                      <a:pt x="54" y="22"/>
                    </a:lnTo>
                    <a:lnTo>
                      <a:pt x="55" y="20"/>
                    </a:lnTo>
                    <a:lnTo>
                      <a:pt x="57" y="20"/>
                    </a:lnTo>
                    <a:lnTo>
                      <a:pt x="59" y="19"/>
                    </a:lnTo>
                    <a:lnTo>
                      <a:pt x="61" y="19"/>
                    </a:lnTo>
                    <a:lnTo>
                      <a:pt x="61" y="17"/>
                    </a:lnTo>
                    <a:lnTo>
                      <a:pt x="62" y="17"/>
                    </a:lnTo>
                    <a:lnTo>
                      <a:pt x="64" y="17"/>
                    </a:lnTo>
                    <a:lnTo>
                      <a:pt x="64" y="16"/>
                    </a:lnTo>
                    <a:lnTo>
                      <a:pt x="66" y="16"/>
                    </a:lnTo>
                    <a:lnTo>
                      <a:pt x="67" y="16"/>
                    </a:lnTo>
                    <a:lnTo>
                      <a:pt x="69" y="15"/>
                    </a:lnTo>
                    <a:lnTo>
                      <a:pt x="71" y="15"/>
                    </a:lnTo>
                    <a:lnTo>
                      <a:pt x="72" y="15"/>
                    </a:lnTo>
                    <a:lnTo>
                      <a:pt x="74" y="13"/>
                    </a:lnTo>
                    <a:lnTo>
                      <a:pt x="76" y="13"/>
                    </a:lnTo>
                    <a:lnTo>
                      <a:pt x="78" y="13"/>
                    </a:lnTo>
                    <a:lnTo>
                      <a:pt x="79" y="13"/>
                    </a:lnTo>
                    <a:lnTo>
                      <a:pt x="81" y="13"/>
                    </a:lnTo>
                    <a:lnTo>
                      <a:pt x="81" y="1"/>
                    </a:lnTo>
                    <a:lnTo>
                      <a:pt x="81" y="0"/>
                    </a:lnTo>
                    <a:lnTo>
                      <a:pt x="83" y="0"/>
                    </a:lnTo>
                    <a:lnTo>
                      <a:pt x="83" y="0"/>
                    </a:lnTo>
                    <a:lnTo>
                      <a:pt x="84" y="0"/>
                    </a:lnTo>
                    <a:lnTo>
                      <a:pt x="110" y="0"/>
                    </a:lnTo>
                    <a:lnTo>
                      <a:pt x="112" y="0"/>
                    </a:lnTo>
                    <a:lnTo>
                      <a:pt x="114" y="0"/>
                    </a:lnTo>
                    <a:lnTo>
                      <a:pt x="114" y="0"/>
                    </a:lnTo>
                    <a:lnTo>
                      <a:pt x="114" y="0"/>
                    </a:lnTo>
                    <a:lnTo>
                      <a:pt x="114" y="1"/>
                    </a:lnTo>
                    <a:lnTo>
                      <a:pt x="114" y="13"/>
                    </a:lnTo>
                    <a:lnTo>
                      <a:pt x="114" y="13"/>
                    </a:lnTo>
                    <a:lnTo>
                      <a:pt x="117" y="13"/>
                    </a:lnTo>
                    <a:lnTo>
                      <a:pt x="118" y="13"/>
                    </a:lnTo>
                    <a:lnTo>
                      <a:pt x="120" y="13"/>
                    </a:lnTo>
                    <a:lnTo>
                      <a:pt x="121" y="13"/>
                    </a:lnTo>
                    <a:lnTo>
                      <a:pt x="121" y="15"/>
                    </a:lnTo>
                    <a:lnTo>
                      <a:pt x="123" y="15"/>
                    </a:lnTo>
                    <a:lnTo>
                      <a:pt x="125" y="15"/>
                    </a:lnTo>
                    <a:lnTo>
                      <a:pt x="127" y="15"/>
                    </a:lnTo>
                    <a:lnTo>
                      <a:pt x="127" y="16"/>
                    </a:lnTo>
                    <a:lnTo>
                      <a:pt x="129" y="16"/>
                    </a:lnTo>
                    <a:lnTo>
                      <a:pt x="130" y="16"/>
                    </a:lnTo>
                    <a:lnTo>
                      <a:pt x="132" y="17"/>
                    </a:lnTo>
                    <a:lnTo>
                      <a:pt x="134" y="17"/>
                    </a:lnTo>
                    <a:lnTo>
                      <a:pt x="135" y="17"/>
                    </a:lnTo>
                    <a:lnTo>
                      <a:pt x="135" y="19"/>
                    </a:lnTo>
                    <a:lnTo>
                      <a:pt x="137" y="19"/>
                    </a:lnTo>
                    <a:lnTo>
                      <a:pt x="138" y="20"/>
                    </a:lnTo>
                    <a:lnTo>
                      <a:pt x="140" y="20"/>
                    </a:lnTo>
                    <a:lnTo>
                      <a:pt x="142" y="22"/>
                    </a:lnTo>
                    <a:lnTo>
                      <a:pt x="144" y="22"/>
                    </a:lnTo>
                    <a:lnTo>
                      <a:pt x="152" y="15"/>
                    </a:lnTo>
                    <a:lnTo>
                      <a:pt x="152" y="13"/>
                    </a:lnTo>
                    <a:lnTo>
                      <a:pt x="154" y="13"/>
                    </a:lnTo>
                    <a:lnTo>
                      <a:pt x="156" y="13"/>
                    </a:lnTo>
                    <a:lnTo>
                      <a:pt x="158" y="13"/>
                    </a:lnTo>
                    <a:lnTo>
                      <a:pt x="158" y="15"/>
                    </a:lnTo>
                    <a:lnTo>
                      <a:pt x="159" y="15"/>
                    </a:lnTo>
                    <a:lnTo>
                      <a:pt x="176" y="28"/>
                    </a:lnTo>
                    <a:lnTo>
                      <a:pt x="176" y="30"/>
                    </a:lnTo>
                    <a:lnTo>
                      <a:pt x="178" y="30"/>
                    </a:lnTo>
                    <a:lnTo>
                      <a:pt x="178" y="31"/>
                    </a:lnTo>
                    <a:lnTo>
                      <a:pt x="178" y="32"/>
                    </a:lnTo>
                    <a:lnTo>
                      <a:pt x="176" y="34"/>
                    </a:lnTo>
                    <a:lnTo>
                      <a:pt x="167" y="40"/>
                    </a:lnTo>
                    <a:lnTo>
                      <a:pt x="167" y="41"/>
                    </a:lnTo>
                    <a:lnTo>
                      <a:pt x="169" y="42"/>
                    </a:lnTo>
                    <a:lnTo>
                      <a:pt x="169" y="44"/>
                    </a:lnTo>
                    <a:lnTo>
                      <a:pt x="171" y="45"/>
                    </a:lnTo>
                    <a:lnTo>
                      <a:pt x="171" y="47"/>
                    </a:lnTo>
                    <a:lnTo>
                      <a:pt x="173" y="48"/>
                    </a:lnTo>
                    <a:lnTo>
                      <a:pt x="173" y="50"/>
                    </a:lnTo>
                    <a:lnTo>
                      <a:pt x="175" y="51"/>
                    </a:lnTo>
                    <a:lnTo>
                      <a:pt x="175" y="52"/>
                    </a:lnTo>
                    <a:lnTo>
                      <a:pt x="175" y="54"/>
                    </a:lnTo>
                    <a:lnTo>
                      <a:pt x="176" y="54"/>
                    </a:lnTo>
                    <a:lnTo>
                      <a:pt x="176" y="56"/>
                    </a:lnTo>
                    <a:lnTo>
                      <a:pt x="176" y="57"/>
                    </a:lnTo>
                    <a:lnTo>
                      <a:pt x="178" y="57"/>
                    </a:lnTo>
                    <a:lnTo>
                      <a:pt x="178" y="59"/>
                    </a:lnTo>
                    <a:lnTo>
                      <a:pt x="178" y="60"/>
                    </a:lnTo>
                    <a:lnTo>
                      <a:pt x="178" y="61"/>
                    </a:lnTo>
                    <a:lnTo>
                      <a:pt x="178" y="63"/>
                    </a:lnTo>
                    <a:lnTo>
                      <a:pt x="193" y="63"/>
                    </a:lnTo>
                    <a:lnTo>
                      <a:pt x="195" y="63"/>
                    </a:lnTo>
                    <a:lnTo>
                      <a:pt x="195" y="64"/>
                    </a:lnTo>
                    <a:lnTo>
                      <a:pt x="197" y="64"/>
                    </a:lnTo>
                    <a:lnTo>
                      <a:pt x="197" y="66"/>
                    </a:lnTo>
                    <a:lnTo>
                      <a:pt x="197" y="67"/>
                    </a:lnTo>
                    <a:lnTo>
                      <a:pt x="197" y="87"/>
                    </a:lnTo>
                    <a:lnTo>
                      <a:pt x="197" y="88"/>
                    </a:lnTo>
                    <a:lnTo>
                      <a:pt x="195" y="88"/>
                    </a:lnTo>
                    <a:lnTo>
                      <a:pt x="195" y="89"/>
                    </a:lnTo>
                    <a:lnTo>
                      <a:pt x="193" y="89"/>
                    </a:lnTo>
                    <a:lnTo>
                      <a:pt x="178" y="89"/>
                    </a:lnTo>
                    <a:lnTo>
                      <a:pt x="178" y="91"/>
                    </a:lnTo>
                    <a:lnTo>
                      <a:pt x="178" y="92"/>
                    </a:lnTo>
                    <a:lnTo>
                      <a:pt x="178" y="93"/>
                    </a:lnTo>
                    <a:lnTo>
                      <a:pt x="176" y="95"/>
                    </a:lnTo>
                    <a:lnTo>
                      <a:pt x="176" y="96"/>
                    </a:lnTo>
                    <a:lnTo>
                      <a:pt x="176" y="98"/>
                    </a:lnTo>
                    <a:lnTo>
                      <a:pt x="176" y="99"/>
                    </a:lnTo>
                    <a:lnTo>
                      <a:pt x="175" y="99"/>
                    </a:lnTo>
                    <a:lnTo>
                      <a:pt x="175" y="100"/>
                    </a:lnTo>
                    <a:lnTo>
                      <a:pt x="175" y="102"/>
                    </a:lnTo>
                    <a:lnTo>
                      <a:pt x="173" y="102"/>
                    </a:lnTo>
                    <a:lnTo>
                      <a:pt x="173" y="104"/>
                    </a:lnTo>
                    <a:lnTo>
                      <a:pt x="171" y="105"/>
                    </a:lnTo>
                    <a:lnTo>
                      <a:pt x="171" y="107"/>
                    </a:lnTo>
                    <a:lnTo>
                      <a:pt x="169" y="108"/>
                    </a:lnTo>
                    <a:lnTo>
                      <a:pt x="169" y="109"/>
                    </a:lnTo>
                    <a:lnTo>
                      <a:pt x="167" y="109"/>
                    </a:lnTo>
                    <a:lnTo>
                      <a:pt x="167" y="111"/>
                    </a:lnTo>
                    <a:lnTo>
                      <a:pt x="167" y="112"/>
                    </a:lnTo>
                    <a:lnTo>
                      <a:pt x="176" y="120"/>
                    </a:lnTo>
                    <a:lnTo>
                      <a:pt x="178" y="120"/>
                    </a:lnTo>
                    <a:lnTo>
                      <a:pt x="178" y="121"/>
                    </a:lnTo>
                    <a:lnTo>
                      <a:pt x="178" y="122"/>
                    </a:lnTo>
                    <a:lnTo>
                      <a:pt x="178" y="124"/>
                    </a:lnTo>
                    <a:lnTo>
                      <a:pt x="176" y="124"/>
                    </a:lnTo>
                    <a:lnTo>
                      <a:pt x="158" y="139"/>
                    </a:lnTo>
                    <a:lnTo>
                      <a:pt x="156" y="139"/>
                    </a:lnTo>
                    <a:lnTo>
                      <a:pt x="154" y="139"/>
                    </a:lnTo>
                    <a:lnTo>
                      <a:pt x="152" y="139"/>
                    </a:lnTo>
                    <a:lnTo>
                      <a:pt x="142" y="130"/>
                    </a:lnTo>
                    <a:lnTo>
                      <a:pt x="140" y="132"/>
                    </a:lnTo>
                    <a:lnTo>
                      <a:pt x="138" y="132"/>
                    </a:lnTo>
                    <a:lnTo>
                      <a:pt x="137" y="133"/>
                    </a:lnTo>
                    <a:lnTo>
                      <a:pt x="135" y="133"/>
                    </a:lnTo>
                    <a:lnTo>
                      <a:pt x="135" y="134"/>
                    </a:lnTo>
                    <a:lnTo>
                      <a:pt x="134" y="134"/>
                    </a:lnTo>
                    <a:lnTo>
                      <a:pt x="132" y="134"/>
                    </a:lnTo>
                    <a:lnTo>
                      <a:pt x="130" y="136"/>
                    </a:lnTo>
                    <a:lnTo>
                      <a:pt x="129" y="136"/>
                    </a:lnTo>
                    <a:lnTo>
                      <a:pt x="127" y="137"/>
                    </a:lnTo>
                    <a:lnTo>
                      <a:pt x="125" y="137"/>
                    </a:lnTo>
                    <a:lnTo>
                      <a:pt x="123" y="137"/>
                    </a:lnTo>
                    <a:lnTo>
                      <a:pt x="121" y="139"/>
                    </a:lnTo>
                    <a:lnTo>
                      <a:pt x="120" y="139"/>
                    </a:lnTo>
                    <a:lnTo>
                      <a:pt x="118" y="139"/>
                    </a:lnTo>
                    <a:lnTo>
                      <a:pt x="117" y="139"/>
                    </a:lnTo>
                    <a:lnTo>
                      <a:pt x="114" y="140"/>
                    </a:lnTo>
                    <a:lnTo>
                      <a:pt x="114" y="151"/>
                    </a:lnTo>
                    <a:lnTo>
                      <a:pt x="114" y="152"/>
                    </a:lnTo>
                    <a:lnTo>
                      <a:pt x="114" y="152"/>
                    </a:lnTo>
                    <a:lnTo>
                      <a:pt x="114" y="153"/>
                    </a:lnTo>
                    <a:lnTo>
                      <a:pt x="112" y="153"/>
                    </a:lnTo>
                    <a:lnTo>
                      <a:pt x="110" y="153"/>
                    </a:lnTo>
                    <a:lnTo>
                      <a:pt x="102" y="80"/>
                    </a:lnTo>
                    <a:lnTo>
                      <a:pt x="100" y="81"/>
                    </a:lnTo>
                    <a:lnTo>
                      <a:pt x="98" y="81"/>
                    </a:lnTo>
                    <a:lnTo>
                      <a:pt x="96" y="81"/>
                    </a:lnTo>
                    <a:lnTo>
                      <a:pt x="94" y="81"/>
                    </a:lnTo>
                    <a:lnTo>
                      <a:pt x="93" y="81"/>
                    </a:lnTo>
                    <a:lnTo>
                      <a:pt x="93" y="80"/>
                    </a:lnTo>
                    <a:lnTo>
                      <a:pt x="91" y="80"/>
                    </a:lnTo>
                    <a:lnTo>
                      <a:pt x="91" y="78"/>
                    </a:lnTo>
                    <a:lnTo>
                      <a:pt x="89" y="78"/>
                    </a:lnTo>
                    <a:lnTo>
                      <a:pt x="89" y="77"/>
                    </a:lnTo>
                    <a:lnTo>
                      <a:pt x="89" y="76"/>
                    </a:lnTo>
                    <a:lnTo>
                      <a:pt x="89" y="75"/>
                    </a:lnTo>
                    <a:lnTo>
                      <a:pt x="89" y="74"/>
                    </a:lnTo>
                    <a:lnTo>
                      <a:pt x="89" y="72"/>
                    </a:lnTo>
                    <a:lnTo>
                      <a:pt x="91" y="72"/>
                    </a:lnTo>
                    <a:lnTo>
                      <a:pt x="91" y="71"/>
                    </a:lnTo>
                    <a:lnTo>
                      <a:pt x="93" y="71"/>
                    </a:lnTo>
                    <a:lnTo>
                      <a:pt x="94" y="71"/>
                    </a:lnTo>
                    <a:lnTo>
                      <a:pt x="94" y="69"/>
                    </a:lnTo>
                    <a:lnTo>
                      <a:pt x="96" y="69"/>
                    </a:lnTo>
                    <a:lnTo>
                      <a:pt x="98" y="69"/>
                    </a:lnTo>
                    <a:lnTo>
                      <a:pt x="100" y="69"/>
                    </a:lnTo>
                    <a:lnTo>
                      <a:pt x="100" y="71"/>
                    </a:lnTo>
                    <a:lnTo>
                      <a:pt x="102" y="71"/>
                    </a:lnTo>
                    <a:lnTo>
                      <a:pt x="102" y="72"/>
                    </a:lnTo>
                    <a:lnTo>
                      <a:pt x="103" y="72"/>
                    </a:lnTo>
                    <a:lnTo>
                      <a:pt x="103" y="74"/>
                    </a:lnTo>
                    <a:lnTo>
                      <a:pt x="103" y="75"/>
                    </a:lnTo>
                    <a:lnTo>
                      <a:pt x="105" y="75"/>
                    </a:lnTo>
                    <a:lnTo>
                      <a:pt x="105" y="76"/>
                    </a:lnTo>
                    <a:lnTo>
                      <a:pt x="103" y="77"/>
                    </a:lnTo>
                    <a:lnTo>
                      <a:pt x="103" y="78"/>
                    </a:lnTo>
                    <a:lnTo>
                      <a:pt x="103" y="80"/>
                    </a:lnTo>
                    <a:lnTo>
                      <a:pt x="102" y="80"/>
                    </a:lnTo>
                    <a:lnTo>
                      <a:pt x="110" y="153"/>
                    </a:lnTo>
                  </a:path>
                </a:pathLst>
              </a:custGeom>
              <a:solidFill>
                <a:srgbClr val="00FF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98" name="Freeform 470"/>
              <p:cNvSpPr>
                <a:spLocks/>
              </p:cNvSpPr>
              <p:nvPr/>
            </p:nvSpPr>
            <p:spPr bwMode="auto">
              <a:xfrm>
                <a:off x="1979" y="1159"/>
                <a:ext cx="26" cy="19"/>
              </a:xfrm>
              <a:custGeom>
                <a:avLst/>
                <a:gdLst/>
                <a:ahLst/>
                <a:cxnLst>
                  <a:cxn ang="0">
                    <a:pos x="0" y="18"/>
                  </a:cxn>
                  <a:cxn ang="0">
                    <a:pos x="25" y="18"/>
                  </a:cxn>
                  <a:cxn ang="0">
                    <a:pos x="25" y="0"/>
                  </a:cxn>
                  <a:cxn ang="0">
                    <a:pos x="0" y="0"/>
                  </a:cxn>
                  <a:cxn ang="0">
                    <a:pos x="0" y="18"/>
                  </a:cxn>
                </a:cxnLst>
                <a:rect l="0" t="0" r="r" b="b"/>
                <a:pathLst>
                  <a:path w="26" h="19">
                    <a:moveTo>
                      <a:pt x="0" y="18"/>
                    </a:moveTo>
                    <a:lnTo>
                      <a:pt x="25" y="18"/>
                    </a:lnTo>
                    <a:lnTo>
                      <a:pt x="25" y="0"/>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999" name="Freeform 471"/>
              <p:cNvSpPr>
                <a:spLocks/>
              </p:cNvSpPr>
              <p:nvPr/>
            </p:nvSpPr>
            <p:spPr bwMode="auto">
              <a:xfrm>
                <a:off x="1970" y="1159"/>
                <a:ext cx="19" cy="19"/>
              </a:xfrm>
              <a:custGeom>
                <a:avLst/>
                <a:gdLst/>
                <a:ahLst/>
                <a:cxnLst>
                  <a:cxn ang="0">
                    <a:pos x="0" y="3"/>
                  </a:cxn>
                  <a:cxn ang="0">
                    <a:pos x="0" y="6"/>
                  </a:cxn>
                  <a:cxn ang="0">
                    <a:pos x="0" y="8"/>
                  </a:cxn>
                  <a:cxn ang="0">
                    <a:pos x="0" y="12"/>
                  </a:cxn>
                  <a:cxn ang="0">
                    <a:pos x="3" y="12"/>
                  </a:cxn>
                  <a:cxn ang="0">
                    <a:pos x="3" y="14"/>
                  </a:cxn>
                  <a:cxn ang="0">
                    <a:pos x="6" y="14"/>
                  </a:cxn>
                  <a:cxn ang="0">
                    <a:pos x="6" y="18"/>
                  </a:cxn>
                  <a:cxn ang="0">
                    <a:pos x="9" y="18"/>
                  </a:cxn>
                  <a:cxn ang="0">
                    <a:pos x="12" y="18"/>
                  </a:cxn>
                  <a:cxn ang="0">
                    <a:pos x="14" y="18"/>
                  </a:cxn>
                  <a:cxn ang="0">
                    <a:pos x="14" y="0"/>
                  </a:cxn>
                  <a:cxn ang="0">
                    <a:pos x="18" y="0"/>
                  </a:cxn>
                  <a:cxn ang="0">
                    <a:pos x="18" y="3"/>
                  </a:cxn>
                  <a:cxn ang="0">
                    <a:pos x="0" y="3"/>
                  </a:cxn>
                </a:cxnLst>
                <a:rect l="0" t="0" r="r" b="b"/>
                <a:pathLst>
                  <a:path w="19" h="19">
                    <a:moveTo>
                      <a:pt x="0" y="3"/>
                    </a:moveTo>
                    <a:lnTo>
                      <a:pt x="0" y="6"/>
                    </a:lnTo>
                    <a:lnTo>
                      <a:pt x="0" y="8"/>
                    </a:lnTo>
                    <a:lnTo>
                      <a:pt x="0" y="12"/>
                    </a:lnTo>
                    <a:lnTo>
                      <a:pt x="3" y="12"/>
                    </a:lnTo>
                    <a:lnTo>
                      <a:pt x="3" y="14"/>
                    </a:lnTo>
                    <a:lnTo>
                      <a:pt x="6" y="14"/>
                    </a:lnTo>
                    <a:lnTo>
                      <a:pt x="6" y="18"/>
                    </a:lnTo>
                    <a:lnTo>
                      <a:pt x="9" y="18"/>
                    </a:lnTo>
                    <a:lnTo>
                      <a:pt x="12" y="18"/>
                    </a:lnTo>
                    <a:lnTo>
                      <a:pt x="14" y="18"/>
                    </a:lnTo>
                    <a:lnTo>
                      <a:pt x="14" y="0"/>
                    </a:lnTo>
                    <a:lnTo>
                      <a:pt x="18" y="0"/>
                    </a:lnTo>
                    <a:lnTo>
                      <a:pt x="18" y="3"/>
                    </a:lnTo>
                    <a:lnTo>
                      <a:pt x="0"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00" name="Freeform 472"/>
              <p:cNvSpPr>
                <a:spLocks/>
              </p:cNvSpPr>
              <p:nvPr/>
            </p:nvSpPr>
            <p:spPr bwMode="auto">
              <a:xfrm>
                <a:off x="1970" y="1146"/>
                <a:ext cx="19" cy="19"/>
              </a:xfrm>
              <a:custGeom>
                <a:avLst/>
                <a:gdLst/>
                <a:ahLst/>
                <a:cxnLst>
                  <a:cxn ang="0">
                    <a:pos x="6" y="9"/>
                  </a:cxn>
                  <a:cxn ang="0">
                    <a:pos x="0" y="4"/>
                  </a:cxn>
                  <a:cxn ang="0">
                    <a:pos x="0" y="18"/>
                  </a:cxn>
                  <a:cxn ang="0">
                    <a:pos x="18" y="18"/>
                  </a:cxn>
                  <a:cxn ang="0">
                    <a:pos x="18" y="4"/>
                  </a:cxn>
                  <a:cxn ang="0">
                    <a:pos x="9" y="0"/>
                  </a:cxn>
                  <a:cxn ang="0">
                    <a:pos x="18" y="4"/>
                  </a:cxn>
                  <a:cxn ang="0">
                    <a:pos x="18" y="0"/>
                  </a:cxn>
                  <a:cxn ang="0">
                    <a:pos x="9" y="0"/>
                  </a:cxn>
                  <a:cxn ang="0">
                    <a:pos x="6" y="9"/>
                  </a:cxn>
                </a:cxnLst>
                <a:rect l="0" t="0" r="r" b="b"/>
                <a:pathLst>
                  <a:path w="19" h="19">
                    <a:moveTo>
                      <a:pt x="6" y="9"/>
                    </a:moveTo>
                    <a:lnTo>
                      <a:pt x="0" y="4"/>
                    </a:lnTo>
                    <a:lnTo>
                      <a:pt x="0" y="18"/>
                    </a:lnTo>
                    <a:lnTo>
                      <a:pt x="18" y="18"/>
                    </a:lnTo>
                    <a:lnTo>
                      <a:pt x="18" y="4"/>
                    </a:lnTo>
                    <a:lnTo>
                      <a:pt x="9" y="0"/>
                    </a:lnTo>
                    <a:lnTo>
                      <a:pt x="18" y="4"/>
                    </a:lnTo>
                    <a:lnTo>
                      <a:pt x="18" y="0"/>
                    </a:lnTo>
                    <a:lnTo>
                      <a:pt x="9" y="0"/>
                    </a:lnTo>
                    <a:lnTo>
                      <a:pt x="6"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01" name="Freeform 473"/>
              <p:cNvSpPr>
                <a:spLocks/>
              </p:cNvSpPr>
              <p:nvPr/>
            </p:nvSpPr>
            <p:spPr bwMode="auto">
              <a:xfrm>
                <a:off x="1943" y="1136"/>
                <a:ext cx="32" cy="19"/>
              </a:xfrm>
              <a:custGeom>
                <a:avLst/>
                <a:gdLst/>
                <a:ahLst/>
                <a:cxnLst>
                  <a:cxn ang="0">
                    <a:pos x="5" y="8"/>
                  </a:cxn>
                  <a:cxn ang="0">
                    <a:pos x="0" y="8"/>
                  </a:cxn>
                  <a:cxn ang="0">
                    <a:pos x="1" y="8"/>
                  </a:cxn>
                  <a:cxn ang="0">
                    <a:pos x="2" y="10"/>
                  </a:cxn>
                  <a:cxn ang="0">
                    <a:pos x="4" y="10"/>
                  </a:cxn>
                  <a:cxn ang="0">
                    <a:pos x="5" y="11"/>
                  </a:cxn>
                  <a:cxn ang="0">
                    <a:pos x="7" y="11"/>
                  </a:cxn>
                  <a:cxn ang="0">
                    <a:pos x="9" y="13"/>
                  </a:cxn>
                  <a:cxn ang="0">
                    <a:pos x="11" y="13"/>
                  </a:cxn>
                  <a:cxn ang="0">
                    <a:pos x="13" y="14"/>
                  </a:cxn>
                  <a:cxn ang="0">
                    <a:pos x="13" y="14"/>
                  </a:cxn>
                  <a:cxn ang="0">
                    <a:pos x="15" y="14"/>
                  </a:cxn>
                  <a:cxn ang="0">
                    <a:pos x="15" y="16"/>
                  </a:cxn>
                  <a:cxn ang="0">
                    <a:pos x="17" y="16"/>
                  </a:cxn>
                  <a:cxn ang="0">
                    <a:pos x="19" y="16"/>
                  </a:cxn>
                  <a:cxn ang="0">
                    <a:pos x="21" y="17"/>
                  </a:cxn>
                  <a:cxn ang="0">
                    <a:pos x="21" y="17"/>
                  </a:cxn>
                  <a:cxn ang="0">
                    <a:pos x="24" y="17"/>
                  </a:cxn>
                  <a:cxn ang="0">
                    <a:pos x="25" y="17"/>
                  </a:cxn>
                  <a:cxn ang="0">
                    <a:pos x="27" y="18"/>
                  </a:cxn>
                  <a:cxn ang="0">
                    <a:pos x="29" y="18"/>
                  </a:cxn>
                  <a:cxn ang="0">
                    <a:pos x="31" y="10"/>
                  </a:cxn>
                  <a:cxn ang="0">
                    <a:pos x="29" y="8"/>
                  </a:cxn>
                  <a:cxn ang="0">
                    <a:pos x="27" y="8"/>
                  </a:cxn>
                  <a:cxn ang="0">
                    <a:pos x="25" y="8"/>
                  </a:cxn>
                  <a:cxn ang="0">
                    <a:pos x="24" y="8"/>
                  </a:cxn>
                  <a:cxn ang="0">
                    <a:pos x="24" y="8"/>
                  </a:cxn>
                  <a:cxn ang="0">
                    <a:pos x="21" y="8"/>
                  </a:cxn>
                  <a:cxn ang="0">
                    <a:pos x="21" y="8"/>
                  </a:cxn>
                  <a:cxn ang="0">
                    <a:pos x="19" y="8"/>
                  </a:cxn>
                  <a:cxn ang="0">
                    <a:pos x="19" y="6"/>
                  </a:cxn>
                  <a:cxn ang="0">
                    <a:pos x="17" y="6"/>
                  </a:cxn>
                  <a:cxn ang="0">
                    <a:pos x="15" y="6"/>
                  </a:cxn>
                  <a:cxn ang="0">
                    <a:pos x="13" y="4"/>
                  </a:cxn>
                  <a:cxn ang="0">
                    <a:pos x="13" y="4"/>
                  </a:cxn>
                  <a:cxn ang="0">
                    <a:pos x="13" y="4"/>
                  </a:cxn>
                  <a:cxn ang="0">
                    <a:pos x="11" y="4"/>
                  </a:cxn>
                  <a:cxn ang="0">
                    <a:pos x="9" y="4"/>
                  </a:cxn>
                  <a:cxn ang="0">
                    <a:pos x="9" y="2"/>
                  </a:cxn>
                  <a:cxn ang="0">
                    <a:pos x="7" y="2"/>
                  </a:cxn>
                  <a:cxn ang="0">
                    <a:pos x="5" y="2"/>
                  </a:cxn>
                  <a:cxn ang="0">
                    <a:pos x="5" y="1"/>
                  </a:cxn>
                  <a:cxn ang="0">
                    <a:pos x="0" y="2"/>
                  </a:cxn>
                  <a:cxn ang="0">
                    <a:pos x="5" y="1"/>
                  </a:cxn>
                  <a:cxn ang="0">
                    <a:pos x="2" y="0"/>
                  </a:cxn>
                  <a:cxn ang="0">
                    <a:pos x="0" y="2"/>
                  </a:cxn>
                  <a:cxn ang="0">
                    <a:pos x="5" y="8"/>
                  </a:cxn>
                </a:cxnLst>
                <a:rect l="0" t="0" r="r" b="b"/>
                <a:pathLst>
                  <a:path w="32" h="19">
                    <a:moveTo>
                      <a:pt x="5" y="8"/>
                    </a:moveTo>
                    <a:lnTo>
                      <a:pt x="0" y="8"/>
                    </a:lnTo>
                    <a:lnTo>
                      <a:pt x="1" y="8"/>
                    </a:lnTo>
                    <a:lnTo>
                      <a:pt x="2" y="10"/>
                    </a:lnTo>
                    <a:lnTo>
                      <a:pt x="4" y="10"/>
                    </a:lnTo>
                    <a:lnTo>
                      <a:pt x="5" y="11"/>
                    </a:lnTo>
                    <a:lnTo>
                      <a:pt x="7" y="11"/>
                    </a:lnTo>
                    <a:lnTo>
                      <a:pt x="9" y="13"/>
                    </a:lnTo>
                    <a:lnTo>
                      <a:pt x="11" y="13"/>
                    </a:lnTo>
                    <a:lnTo>
                      <a:pt x="13" y="14"/>
                    </a:lnTo>
                    <a:lnTo>
                      <a:pt x="13" y="14"/>
                    </a:lnTo>
                    <a:lnTo>
                      <a:pt x="15" y="14"/>
                    </a:lnTo>
                    <a:lnTo>
                      <a:pt x="15" y="16"/>
                    </a:lnTo>
                    <a:lnTo>
                      <a:pt x="17" y="16"/>
                    </a:lnTo>
                    <a:lnTo>
                      <a:pt x="19" y="16"/>
                    </a:lnTo>
                    <a:lnTo>
                      <a:pt x="21" y="17"/>
                    </a:lnTo>
                    <a:lnTo>
                      <a:pt x="21" y="17"/>
                    </a:lnTo>
                    <a:lnTo>
                      <a:pt x="24" y="17"/>
                    </a:lnTo>
                    <a:lnTo>
                      <a:pt x="25" y="17"/>
                    </a:lnTo>
                    <a:lnTo>
                      <a:pt x="27" y="18"/>
                    </a:lnTo>
                    <a:lnTo>
                      <a:pt x="29" y="18"/>
                    </a:lnTo>
                    <a:lnTo>
                      <a:pt x="31" y="10"/>
                    </a:lnTo>
                    <a:lnTo>
                      <a:pt x="29" y="8"/>
                    </a:lnTo>
                    <a:lnTo>
                      <a:pt x="27" y="8"/>
                    </a:lnTo>
                    <a:lnTo>
                      <a:pt x="25" y="8"/>
                    </a:lnTo>
                    <a:lnTo>
                      <a:pt x="24" y="8"/>
                    </a:lnTo>
                    <a:lnTo>
                      <a:pt x="24" y="8"/>
                    </a:lnTo>
                    <a:lnTo>
                      <a:pt x="21" y="8"/>
                    </a:lnTo>
                    <a:lnTo>
                      <a:pt x="21" y="8"/>
                    </a:lnTo>
                    <a:lnTo>
                      <a:pt x="19" y="8"/>
                    </a:lnTo>
                    <a:lnTo>
                      <a:pt x="19" y="6"/>
                    </a:lnTo>
                    <a:lnTo>
                      <a:pt x="17" y="6"/>
                    </a:lnTo>
                    <a:lnTo>
                      <a:pt x="15" y="6"/>
                    </a:lnTo>
                    <a:lnTo>
                      <a:pt x="13" y="4"/>
                    </a:lnTo>
                    <a:lnTo>
                      <a:pt x="13" y="4"/>
                    </a:lnTo>
                    <a:lnTo>
                      <a:pt x="13" y="4"/>
                    </a:lnTo>
                    <a:lnTo>
                      <a:pt x="11" y="4"/>
                    </a:lnTo>
                    <a:lnTo>
                      <a:pt x="9" y="4"/>
                    </a:lnTo>
                    <a:lnTo>
                      <a:pt x="9" y="2"/>
                    </a:lnTo>
                    <a:lnTo>
                      <a:pt x="7" y="2"/>
                    </a:lnTo>
                    <a:lnTo>
                      <a:pt x="5" y="2"/>
                    </a:lnTo>
                    <a:lnTo>
                      <a:pt x="5" y="1"/>
                    </a:lnTo>
                    <a:lnTo>
                      <a:pt x="0" y="2"/>
                    </a:lnTo>
                    <a:lnTo>
                      <a:pt x="5" y="1"/>
                    </a:lnTo>
                    <a:lnTo>
                      <a:pt x="2" y="0"/>
                    </a:lnTo>
                    <a:lnTo>
                      <a:pt x="0" y="2"/>
                    </a:lnTo>
                    <a:lnTo>
                      <a:pt x="5"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02" name="Freeform 474"/>
              <p:cNvSpPr>
                <a:spLocks/>
              </p:cNvSpPr>
              <p:nvPr/>
            </p:nvSpPr>
            <p:spPr bwMode="auto">
              <a:xfrm>
                <a:off x="1931" y="1138"/>
                <a:ext cx="21" cy="19"/>
              </a:xfrm>
              <a:custGeom>
                <a:avLst/>
                <a:gdLst/>
                <a:ahLst/>
                <a:cxnLst>
                  <a:cxn ang="0">
                    <a:pos x="9" y="18"/>
                  </a:cxn>
                  <a:cxn ang="0">
                    <a:pos x="20" y="6"/>
                  </a:cxn>
                  <a:cxn ang="0">
                    <a:pos x="12" y="0"/>
                  </a:cxn>
                  <a:cxn ang="0">
                    <a:pos x="0" y="8"/>
                  </a:cxn>
                  <a:cxn ang="0">
                    <a:pos x="9" y="18"/>
                  </a:cxn>
                </a:cxnLst>
                <a:rect l="0" t="0" r="r" b="b"/>
                <a:pathLst>
                  <a:path w="21" h="19">
                    <a:moveTo>
                      <a:pt x="9" y="18"/>
                    </a:moveTo>
                    <a:lnTo>
                      <a:pt x="20" y="6"/>
                    </a:lnTo>
                    <a:lnTo>
                      <a:pt x="12" y="0"/>
                    </a:lnTo>
                    <a:lnTo>
                      <a:pt x="0" y="8"/>
                    </a:lnTo>
                    <a:lnTo>
                      <a:pt x="9"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03" name="Freeform 475"/>
              <p:cNvSpPr>
                <a:spLocks/>
              </p:cNvSpPr>
              <p:nvPr/>
            </p:nvSpPr>
            <p:spPr bwMode="auto">
              <a:xfrm>
                <a:off x="1928" y="1145"/>
                <a:ext cx="19" cy="19"/>
              </a:xfrm>
              <a:custGeom>
                <a:avLst/>
                <a:gdLst/>
                <a:ahLst/>
                <a:cxnLst>
                  <a:cxn ang="0">
                    <a:pos x="0" y="16"/>
                  </a:cxn>
                  <a:cxn ang="0">
                    <a:pos x="1" y="18"/>
                  </a:cxn>
                  <a:cxn ang="0">
                    <a:pos x="4" y="18"/>
                  </a:cxn>
                  <a:cxn ang="0">
                    <a:pos x="6" y="18"/>
                  </a:cxn>
                  <a:cxn ang="0">
                    <a:pos x="8" y="18"/>
                  </a:cxn>
                  <a:cxn ang="0">
                    <a:pos x="10" y="18"/>
                  </a:cxn>
                  <a:cxn ang="0">
                    <a:pos x="13" y="18"/>
                  </a:cxn>
                  <a:cxn ang="0">
                    <a:pos x="16" y="18"/>
                  </a:cxn>
                  <a:cxn ang="0">
                    <a:pos x="16" y="16"/>
                  </a:cxn>
                  <a:cxn ang="0">
                    <a:pos x="18" y="16"/>
                  </a:cxn>
                  <a:cxn ang="0">
                    <a:pos x="6" y="0"/>
                  </a:cxn>
                  <a:cxn ang="0">
                    <a:pos x="8" y="0"/>
                  </a:cxn>
                  <a:cxn ang="0">
                    <a:pos x="0" y="16"/>
                  </a:cxn>
                </a:cxnLst>
                <a:rect l="0" t="0" r="r" b="b"/>
                <a:pathLst>
                  <a:path w="19" h="19">
                    <a:moveTo>
                      <a:pt x="0" y="16"/>
                    </a:moveTo>
                    <a:lnTo>
                      <a:pt x="1" y="18"/>
                    </a:lnTo>
                    <a:lnTo>
                      <a:pt x="4" y="18"/>
                    </a:lnTo>
                    <a:lnTo>
                      <a:pt x="6" y="18"/>
                    </a:lnTo>
                    <a:lnTo>
                      <a:pt x="8" y="18"/>
                    </a:lnTo>
                    <a:lnTo>
                      <a:pt x="10" y="18"/>
                    </a:lnTo>
                    <a:lnTo>
                      <a:pt x="13" y="18"/>
                    </a:lnTo>
                    <a:lnTo>
                      <a:pt x="16" y="18"/>
                    </a:lnTo>
                    <a:lnTo>
                      <a:pt x="16" y="16"/>
                    </a:lnTo>
                    <a:lnTo>
                      <a:pt x="18" y="16"/>
                    </a:lnTo>
                    <a:lnTo>
                      <a:pt x="6" y="0"/>
                    </a:lnTo>
                    <a:lnTo>
                      <a:pt x="8" y="0"/>
                    </a:lnTo>
                    <a:lnTo>
                      <a:pt x="0"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04" name="Freeform 476"/>
              <p:cNvSpPr>
                <a:spLocks/>
              </p:cNvSpPr>
              <p:nvPr/>
            </p:nvSpPr>
            <p:spPr bwMode="auto">
              <a:xfrm>
                <a:off x="1909" y="1131"/>
                <a:ext cx="27" cy="21"/>
              </a:xfrm>
              <a:custGeom>
                <a:avLst/>
                <a:gdLst/>
                <a:ahLst/>
                <a:cxnLst>
                  <a:cxn ang="0">
                    <a:pos x="0" y="5"/>
                  </a:cxn>
                  <a:cxn ang="0">
                    <a:pos x="19" y="20"/>
                  </a:cxn>
                  <a:cxn ang="0">
                    <a:pos x="26" y="13"/>
                  </a:cxn>
                  <a:cxn ang="0">
                    <a:pos x="8" y="0"/>
                  </a:cxn>
                  <a:cxn ang="0">
                    <a:pos x="0" y="5"/>
                  </a:cxn>
                </a:cxnLst>
                <a:rect l="0" t="0" r="r" b="b"/>
                <a:pathLst>
                  <a:path w="27" h="21">
                    <a:moveTo>
                      <a:pt x="0" y="5"/>
                    </a:moveTo>
                    <a:lnTo>
                      <a:pt x="19" y="20"/>
                    </a:lnTo>
                    <a:lnTo>
                      <a:pt x="26" y="13"/>
                    </a:lnTo>
                    <a:lnTo>
                      <a:pt x="8" y="0"/>
                    </a:lnTo>
                    <a:lnTo>
                      <a:pt x="0"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05" name="Freeform 477"/>
              <p:cNvSpPr>
                <a:spLocks/>
              </p:cNvSpPr>
              <p:nvPr/>
            </p:nvSpPr>
            <p:spPr bwMode="auto">
              <a:xfrm>
                <a:off x="1908" y="1127"/>
                <a:ext cx="19" cy="18"/>
              </a:xfrm>
              <a:custGeom>
                <a:avLst/>
                <a:gdLst/>
                <a:ahLst/>
                <a:cxnLst>
                  <a:cxn ang="0">
                    <a:pos x="2" y="0"/>
                  </a:cxn>
                  <a:cxn ang="0">
                    <a:pos x="2" y="1"/>
                  </a:cxn>
                  <a:cxn ang="0">
                    <a:pos x="0" y="1"/>
                  </a:cxn>
                  <a:cxn ang="0">
                    <a:pos x="0" y="3"/>
                  </a:cxn>
                  <a:cxn ang="0">
                    <a:pos x="0" y="6"/>
                  </a:cxn>
                  <a:cxn ang="0">
                    <a:pos x="0" y="7"/>
                  </a:cxn>
                  <a:cxn ang="0">
                    <a:pos x="0" y="10"/>
                  </a:cxn>
                  <a:cxn ang="0">
                    <a:pos x="0" y="12"/>
                  </a:cxn>
                  <a:cxn ang="0">
                    <a:pos x="0" y="15"/>
                  </a:cxn>
                  <a:cxn ang="0">
                    <a:pos x="2" y="15"/>
                  </a:cxn>
                  <a:cxn ang="0">
                    <a:pos x="2" y="17"/>
                  </a:cxn>
                  <a:cxn ang="0">
                    <a:pos x="18" y="7"/>
                  </a:cxn>
                  <a:cxn ang="0">
                    <a:pos x="18" y="10"/>
                  </a:cxn>
                  <a:cxn ang="0">
                    <a:pos x="2" y="0"/>
                  </a:cxn>
                </a:cxnLst>
                <a:rect l="0" t="0" r="r" b="b"/>
                <a:pathLst>
                  <a:path w="19" h="18">
                    <a:moveTo>
                      <a:pt x="2" y="0"/>
                    </a:moveTo>
                    <a:lnTo>
                      <a:pt x="2" y="1"/>
                    </a:lnTo>
                    <a:lnTo>
                      <a:pt x="0" y="1"/>
                    </a:lnTo>
                    <a:lnTo>
                      <a:pt x="0" y="3"/>
                    </a:lnTo>
                    <a:lnTo>
                      <a:pt x="0" y="6"/>
                    </a:lnTo>
                    <a:lnTo>
                      <a:pt x="0" y="7"/>
                    </a:lnTo>
                    <a:lnTo>
                      <a:pt x="0" y="10"/>
                    </a:lnTo>
                    <a:lnTo>
                      <a:pt x="0" y="12"/>
                    </a:lnTo>
                    <a:lnTo>
                      <a:pt x="0" y="15"/>
                    </a:lnTo>
                    <a:lnTo>
                      <a:pt x="2" y="15"/>
                    </a:lnTo>
                    <a:lnTo>
                      <a:pt x="2" y="17"/>
                    </a:lnTo>
                    <a:lnTo>
                      <a:pt x="18" y="7"/>
                    </a:lnTo>
                    <a:lnTo>
                      <a:pt x="18" y="10"/>
                    </a:lnTo>
                    <a:lnTo>
                      <a:pt x="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06" name="Freeform 478"/>
              <p:cNvSpPr>
                <a:spLocks/>
              </p:cNvSpPr>
              <p:nvPr/>
            </p:nvSpPr>
            <p:spPr bwMode="auto">
              <a:xfrm>
                <a:off x="1909" y="1120"/>
                <a:ext cx="20" cy="18"/>
              </a:xfrm>
              <a:custGeom>
                <a:avLst/>
                <a:gdLst/>
                <a:ahLst/>
                <a:cxnLst>
                  <a:cxn ang="0">
                    <a:pos x="7" y="6"/>
                  </a:cxn>
                  <a:cxn ang="0">
                    <a:pos x="10" y="0"/>
                  </a:cxn>
                  <a:cxn ang="0">
                    <a:pos x="0" y="8"/>
                  </a:cxn>
                  <a:cxn ang="0">
                    <a:pos x="7" y="17"/>
                  </a:cxn>
                  <a:cxn ang="0">
                    <a:pos x="15" y="6"/>
                  </a:cxn>
                  <a:cxn ang="0">
                    <a:pos x="18" y="0"/>
                  </a:cxn>
                  <a:cxn ang="0">
                    <a:pos x="15" y="6"/>
                  </a:cxn>
                  <a:cxn ang="0">
                    <a:pos x="19" y="3"/>
                  </a:cxn>
                  <a:cxn ang="0">
                    <a:pos x="18" y="0"/>
                  </a:cxn>
                  <a:cxn ang="0">
                    <a:pos x="7" y="6"/>
                  </a:cxn>
                </a:cxnLst>
                <a:rect l="0" t="0" r="r" b="b"/>
                <a:pathLst>
                  <a:path w="20" h="18">
                    <a:moveTo>
                      <a:pt x="7" y="6"/>
                    </a:moveTo>
                    <a:lnTo>
                      <a:pt x="10" y="0"/>
                    </a:lnTo>
                    <a:lnTo>
                      <a:pt x="0" y="8"/>
                    </a:lnTo>
                    <a:lnTo>
                      <a:pt x="7" y="17"/>
                    </a:lnTo>
                    <a:lnTo>
                      <a:pt x="15" y="6"/>
                    </a:lnTo>
                    <a:lnTo>
                      <a:pt x="18" y="0"/>
                    </a:lnTo>
                    <a:lnTo>
                      <a:pt x="15" y="6"/>
                    </a:lnTo>
                    <a:lnTo>
                      <a:pt x="19" y="3"/>
                    </a:lnTo>
                    <a:lnTo>
                      <a:pt x="18" y="0"/>
                    </a:lnTo>
                    <a:lnTo>
                      <a:pt x="7"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07" name="Freeform 479"/>
              <p:cNvSpPr>
                <a:spLocks/>
              </p:cNvSpPr>
              <p:nvPr/>
            </p:nvSpPr>
            <p:spPr bwMode="auto">
              <a:xfrm>
                <a:off x="1905" y="1096"/>
                <a:ext cx="23" cy="29"/>
              </a:xfrm>
              <a:custGeom>
                <a:avLst/>
                <a:gdLst/>
                <a:ahLst/>
                <a:cxnLst>
                  <a:cxn ang="0">
                    <a:pos x="4" y="7"/>
                  </a:cxn>
                  <a:cxn ang="0">
                    <a:pos x="0" y="5"/>
                  </a:cxn>
                  <a:cxn ang="0">
                    <a:pos x="0" y="6"/>
                  </a:cxn>
                  <a:cxn ang="0">
                    <a:pos x="1" y="7"/>
                  </a:cxn>
                  <a:cxn ang="0">
                    <a:pos x="1" y="9"/>
                  </a:cxn>
                  <a:cxn ang="0">
                    <a:pos x="1" y="10"/>
                  </a:cxn>
                  <a:cxn ang="0">
                    <a:pos x="1" y="11"/>
                  </a:cxn>
                  <a:cxn ang="0">
                    <a:pos x="3" y="13"/>
                  </a:cxn>
                  <a:cxn ang="0">
                    <a:pos x="3" y="14"/>
                  </a:cxn>
                  <a:cxn ang="0">
                    <a:pos x="3" y="15"/>
                  </a:cxn>
                  <a:cxn ang="0">
                    <a:pos x="4" y="15"/>
                  </a:cxn>
                  <a:cxn ang="0">
                    <a:pos x="4" y="16"/>
                  </a:cxn>
                  <a:cxn ang="0">
                    <a:pos x="4" y="18"/>
                  </a:cxn>
                  <a:cxn ang="0">
                    <a:pos x="7" y="18"/>
                  </a:cxn>
                  <a:cxn ang="0">
                    <a:pos x="7" y="20"/>
                  </a:cxn>
                  <a:cxn ang="0">
                    <a:pos x="7" y="21"/>
                  </a:cxn>
                  <a:cxn ang="0">
                    <a:pos x="7" y="22"/>
                  </a:cxn>
                  <a:cxn ang="0">
                    <a:pos x="9" y="24"/>
                  </a:cxn>
                  <a:cxn ang="0">
                    <a:pos x="9" y="25"/>
                  </a:cxn>
                  <a:cxn ang="0">
                    <a:pos x="11" y="27"/>
                  </a:cxn>
                  <a:cxn ang="0">
                    <a:pos x="11" y="28"/>
                  </a:cxn>
                  <a:cxn ang="0">
                    <a:pos x="22" y="22"/>
                  </a:cxn>
                  <a:cxn ang="0">
                    <a:pos x="20" y="22"/>
                  </a:cxn>
                  <a:cxn ang="0">
                    <a:pos x="20" y="21"/>
                  </a:cxn>
                  <a:cxn ang="0">
                    <a:pos x="20" y="20"/>
                  </a:cxn>
                  <a:cxn ang="0">
                    <a:pos x="18" y="20"/>
                  </a:cxn>
                  <a:cxn ang="0">
                    <a:pos x="18" y="18"/>
                  </a:cxn>
                  <a:cxn ang="0">
                    <a:pos x="16" y="18"/>
                  </a:cxn>
                  <a:cxn ang="0">
                    <a:pos x="16" y="16"/>
                  </a:cxn>
                  <a:cxn ang="0">
                    <a:pos x="16" y="15"/>
                  </a:cxn>
                  <a:cxn ang="0">
                    <a:pos x="15" y="15"/>
                  </a:cxn>
                  <a:cxn ang="0">
                    <a:pos x="15" y="14"/>
                  </a:cxn>
                  <a:cxn ang="0">
                    <a:pos x="13" y="13"/>
                  </a:cxn>
                  <a:cxn ang="0">
                    <a:pos x="13" y="11"/>
                  </a:cxn>
                  <a:cxn ang="0">
                    <a:pos x="13" y="10"/>
                  </a:cxn>
                  <a:cxn ang="0">
                    <a:pos x="11" y="9"/>
                  </a:cxn>
                  <a:cxn ang="0">
                    <a:pos x="11" y="7"/>
                  </a:cxn>
                  <a:cxn ang="0">
                    <a:pos x="11" y="6"/>
                  </a:cxn>
                  <a:cxn ang="0">
                    <a:pos x="11" y="5"/>
                  </a:cxn>
                  <a:cxn ang="0">
                    <a:pos x="9" y="3"/>
                  </a:cxn>
                  <a:cxn ang="0">
                    <a:pos x="9" y="2"/>
                  </a:cxn>
                  <a:cxn ang="0">
                    <a:pos x="4" y="0"/>
                  </a:cxn>
                  <a:cxn ang="0">
                    <a:pos x="9" y="2"/>
                  </a:cxn>
                  <a:cxn ang="0">
                    <a:pos x="9" y="0"/>
                  </a:cxn>
                  <a:cxn ang="0">
                    <a:pos x="4" y="0"/>
                  </a:cxn>
                  <a:cxn ang="0">
                    <a:pos x="4" y="7"/>
                  </a:cxn>
                </a:cxnLst>
                <a:rect l="0" t="0" r="r" b="b"/>
                <a:pathLst>
                  <a:path w="23" h="29">
                    <a:moveTo>
                      <a:pt x="4" y="7"/>
                    </a:moveTo>
                    <a:lnTo>
                      <a:pt x="0" y="5"/>
                    </a:lnTo>
                    <a:lnTo>
                      <a:pt x="0" y="6"/>
                    </a:lnTo>
                    <a:lnTo>
                      <a:pt x="1" y="7"/>
                    </a:lnTo>
                    <a:lnTo>
                      <a:pt x="1" y="9"/>
                    </a:lnTo>
                    <a:lnTo>
                      <a:pt x="1" y="10"/>
                    </a:lnTo>
                    <a:lnTo>
                      <a:pt x="1" y="11"/>
                    </a:lnTo>
                    <a:lnTo>
                      <a:pt x="3" y="13"/>
                    </a:lnTo>
                    <a:lnTo>
                      <a:pt x="3" y="14"/>
                    </a:lnTo>
                    <a:lnTo>
                      <a:pt x="3" y="15"/>
                    </a:lnTo>
                    <a:lnTo>
                      <a:pt x="4" y="15"/>
                    </a:lnTo>
                    <a:lnTo>
                      <a:pt x="4" y="16"/>
                    </a:lnTo>
                    <a:lnTo>
                      <a:pt x="4" y="18"/>
                    </a:lnTo>
                    <a:lnTo>
                      <a:pt x="7" y="18"/>
                    </a:lnTo>
                    <a:lnTo>
                      <a:pt x="7" y="20"/>
                    </a:lnTo>
                    <a:lnTo>
                      <a:pt x="7" y="21"/>
                    </a:lnTo>
                    <a:lnTo>
                      <a:pt x="7" y="22"/>
                    </a:lnTo>
                    <a:lnTo>
                      <a:pt x="9" y="24"/>
                    </a:lnTo>
                    <a:lnTo>
                      <a:pt x="9" y="25"/>
                    </a:lnTo>
                    <a:lnTo>
                      <a:pt x="11" y="27"/>
                    </a:lnTo>
                    <a:lnTo>
                      <a:pt x="11" y="28"/>
                    </a:lnTo>
                    <a:lnTo>
                      <a:pt x="22" y="22"/>
                    </a:lnTo>
                    <a:lnTo>
                      <a:pt x="20" y="22"/>
                    </a:lnTo>
                    <a:lnTo>
                      <a:pt x="20" y="21"/>
                    </a:lnTo>
                    <a:lnTo>
                      <a:pt x="20" y="20"/>
                    </a:lnTo>
                    <a:lnTo>
                      <a:pt x="18" y="20"/>
                    </a:lnTo>
                    <a:lnTo>
                      <a:pt x="18" y="18"/>
                    </a:lnTo>
                    <a:lnTo>
                      <a:pt x="16" y="18"/>
                    </a:lnTo>
                    <a:lnTo>
                      <a:pt x="16" y="16"/>
                    </a:lnTo>
                    <a:lnTo>
                      <a:pt x="16" y="15"/>
                    </a:lnTo>
                    <a:lnTo>
                      <a:pt x="15" y="15"/>
                    </a:lnTo>
                    <a:lnTo>
                      <a:pt x="15" y="14"/>
                    </a:lnTo>
                    <a:lnTo>
                      <a:pt x="13" y="13"/>
                    </a:lnTo>
                    <a:lnTo>
                      <a:pt x="13" y="11"/>
                    </a:lnTo>
                    <a:lnTo>
                      <a:pt x="13" y="10"/>
                    </a:lnTo>
                    <a:lnTo>
                      <a:pt x="11" y="9"/>
                    </a:lnTo>
                    <a:lnTo>
                      <a:pt x="11" y="7"/>
                    </a:lnTo>
                    <a:lnTo>
                      <a:pt x="11" y="6"/>
                    </a:lnTo>
                    <a:lnTo>
                      <a:pt x="11" y="5"/>
                    </a:lnTo>
                    <a:lnTo>
                      <a:pt x="9" y="3"/>
                    </a:lnTo>
                    <a:lnTo>
                      <a:pt x="9" y="2"/>
                    </a:lnTo>
                    <a:lnTo>
                      <a:pt x="4" y="0"/>
                    </a:lnTo>
                    <a:lnTo>
                      <a:pt x="9" y="2"/>
                    </a:lnTo>
                    <a:lnTo>
                      <a:pt x="9" y="0"/>
                    </a:lnTo>
                    <a:lnTo>
                      <a:pt x="4" y="0"/>
                    </a:lnTo>
                    <a:lnTo>
                      <a:pt x="4"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08" name="Freeform 480"/>
              <p:cNvSpPr>
                <a:spLocks/>
              </p:cNvSpPr>
              <p:nvPr/>
            </p:nvSpPr>
            <p:spPr bwMode="auto">
              <a:xfrm>
                <a:off x="1896" y="1096"/>
                <a:ext cx="20" cy="18"/>
              </a:xfrm>
              <a:custGeom>
                <a:avLst/>
                <a:gdLst/>
                <a:ahLst/>
                <a:cxnLst>
                  <a:cxn ang="0">
                    <a:pos x="0" y="17"/>
                  </a:cxn>
                  <a:cxn ang="0">
                    <a:pos x="19" y="17"/>
                  </a:cxn>
                  <a:cxn ang="0">
                    <a:pos x="19" y="0"/>
                  </a:cxn>
                  <a:cxn ang="0">
                    <a:pos x="0" y="0"/>
                  </a:cxn>
                  <a:cxn ang="0">
                    <a:pos x="0" y="17"/>
                  </a:cxn>
                </a:cxnLst>
                <a:rect l="0" t="0" r="r" b="b"/>
                <a:pathLst>
                  <a:path w="20" h="18">
                    <a:moveTo>
                      <a:pt x="0" y="17"/>
                    </a:moveTo>
                    <a:lnTo>
                      <a:pt x="19" y="17"/>
                    </a:lnTo>
                    <a:lnTo>
                      <a:pt x="19" y="0"/>
                    </a:lnTo>
                    <a:lnTo>
                      <a:pt x="0"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09" name="Freeform 481"/>
              <p:cNvSpPr>
                <a:spLocks/>
              </p:cNvSpPr>
              <p:nvPr/>
            </p:nvSpPr>
            <p:spPr bwMode="auto">
              <a:xfrm>
                <a:off x="1887" y="1096"/>
                <a:ext cx="20" cy="18"/>
              </a:xfrm>
              <a:custGeom>
                <a:avLst/>
                <a:gdLst/>
                <a:ahLst/>
                <a:cxnLst>
                  <a:cxn ang="0">
                    <a:pos x="0" y="2"/>
                  </a:cxn>
                  <a:cxn ang="0">
                    <a:pos x="0" y="6"/>
                  </a:cxn>
                  <a:cxn ang="0">
                    <a:pos x="0" y="9"/>
                  </a:cxn>
                  <a:cxn ang="0">
                    <a:pos x="0" y="12"/>
                  </a:cxn>
                  <a:cxn ang="0">
                    <a:pos x="2" y="12"/>
                  </a:cxn>
                  <a:cxn ang="0">
                    <a:pos x="2" y="15"/>
                  </a:cxn>
                  <a:cxn ang="0">
                    <a:pos x="7" y="15"/>
                  </a:cxn>
                  <a:cxn ang="0">
                    <a:pos x="7" y="17"/>
                  </a:cxn>
                  <a:cxn ang="0">
                    <a:pos x="10" y="17"/>
                  </a:cxn>
                  <a:cxn ang="0">
                    <a:pos x="14" y="17"/>
                  </a:cxn>
                  <a:cxn ang="0">
                    <a:pos x="17" y="17"/>
                  </a:cxn>
                  <a:cxn ang="0">
                    <a:pos x="17" y="0"/>
                  </a:cxn>
                  <a:cxn ang="0">
                    <a:pos x="19" y="0"/>
                  </a:cxn>
                  <a:cxn ang="0">
                    <a:pos x="19" y="2"/>
                  </a:cxn>
                  <a:cxn ang="0">
                    <a:pos x="0" y="2"/>
                  </a:cxn>
                </a:cxnLst>
                <a:rect l="0" t="0" r="r" b="b"/>
                <a:pathLst>
                  <a:path w="20" h="18">
                    <a:moveTo>
                      <a:pt x="0" y="2"/>
                    </a:moveTo>
                    <a:lnTo>
                      <a:pt x="0" y="6"/>
                    </a:lnTo>
                    <a:lnTo>
                      <a:pt x="0" y="9"/>
                    </a:lnTo>
                    <a:lnTo>
                      <a:pt x="0" y="12"/>
                    </a:lnTo>
                    <a:lnTo>
                      <a:pt x="2" y="12"/>
                    </a:lnTo>
                    <a:lnTo>
                      <a:pt x="2" y="15"/>
                    </a:lnTo>
                    <a:lnTo>
                      <a:pt x="7" y="15"/>
                    </a:lnTo>
                    <a:lnTo>
                      <a:pt x="7" y="17"/>
                    </a:lnTo>
                    <a:lnTo>
                      <a:pt x="10" y="17"/>
                    </a:lnTo>
                    <a:lnTo>
                      <a:pt x="14" y="17"/>
                    </a:lnTo>
                    <a:lnTo>
                      <a:pt x="17" y="17"/>
                    </a:lnTo>
                    <a:lnTo>
                      <a:pt x="17" y="0"/>
                    </a:lnTo>
                    <a:lnTo>
                      <a:pt x="19" y="0"/>
                    </a:lnTo>
                    <a:lnTo>
                      <a:pt x="19"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10" name="Freeform 482"/>
              <p:cNvSpPr>
                <a:spLocks/>
              </p:cNvSpPr>
              <p:nvPr/>
            </p:nvSpPr>
            <p:spPr bwMode="auto">
              <a:xfrm>
                <a:off x="1887" y="1076"/>
                <a:ext cx="20" cy="21"/>
              </a:xfrm>
              <a:custGeom>
                <a:avLst/>
                <a:gdLst/>
                <a:ahLst/>
                <a:cxnLst>
                  <a:cxn ang="0">
                    <a:pos x="0" y="0"/>
                  </a:cxn>
                  <a:cxn ang="0">
                    <a:pos x="0" y="20"/>
                  </a:cxn>
                  <a:cxn ang="0">
                    <a:pos x="19" y="20"/>
                  </a:cxn>
                  <a:cxn ang="0">
                    <a:pos x="19" y="0"/>
                  </a:cxn>
                  <a:cxn ang="0">
                    <a:pos x="0" y="0"/>
                  </a:cxn>
                </a:cxnLst>
                <a:rect l="0" t="0" r="r" b="b"/>
                <a:pathLst>
                  <a:path w="20" h="21">
                    <a:moveTo>
                      <a:pt x="0" y="0"/>
                    </a:moveTo>
                    <a:lnTo>
                      <a:pt x="0" y="20"/>
                    </a:lnTo>
                    <a:lnTo>
                      <a:pt x="19" y="20"/>
                    </a:lnTo>
                    <a:lnTo>
                      <a:pt x="19"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11" name="Freeform 483"/>
              <p:cNvSpPr>
                <a:spLocks/>
              </p:cNvSpPr>
              <p:nvPr/>
            </p:nvSpPr>
            <p:spPr bwMode="auto">
              <a:xfrm>
                <a:off x="1887" y="1069"/>
                <a:ext cx="20" cy="18"/>
              </a:xfrm>
              <a:custGeom>
                <a:avLst/>
                <a:gdLst/>
                <a:ahLst/>
                <a:cxnLst>
                  <a:cxn ang="0">
                    <a:pos x="17" y="0"/>
                  </a:cxn>
                  <a:cxn ang="0">
                    <a:pos x="14" y="0"/>
                  </a:cxn>
                  <a:cxn ang="0">
                    <a:pos x="10" y="0"/>
                  </a:cxn>
                  <a:cxn ang="0">
                    <a:pos x="10" y="3"/>
                  </a:cxn>
                  <a:cxn ang="0">
                    <a:pos x="7" y="3"/>
                  </a:cxn>
                  <a:cxn ang="0">
                    <a:pos x="2" y="3"/>
                  </a:cxn>
                  <a:cxn ang="0">
                    <a:pos x="2" y="5"/>
                  </a:cxn>
                  <a:cxn ang="0">
                    <a:pos x="0" y="9"/>
                  </a:cxn>
                  <a:cxn ang="0">
                    <a:pos x="0" y="11"/>
                  </a:cxn>
                  <a:cxn ang="0">
                    <a:pos x="0" y="15"/>
                  </a:cxn>
                  <a:cxn ang="0">
                    <a:pos x="0" y="17"/>
                  </a:cxn>
                  <a:cxn ang="0">
                    <a:pos x="19" y="17"/>
                  </a:cxn>
                  <a:cxn ang="0">
                    <a:pos x="17" y="17"/>
                  </a:cxn>
                  <a:cxn ang="0">
                    <a:pos x="17" y="0"/>
                  </a:cxn>
                </a:cxnLst>
                <a:rect l="0" t="0" r="r" b="b"/>
                <a:pathLst>
                  <a:path w="20" h="18">
                    <a:moveTo>
                      <a:pt x="17" y="0"/>
                    </a:moveTo>
                    <a:lnTo>
                      <a:pt x="14" y="0"/>
                    </a:lnTo>
                    <a:lnTo>
                      <a:pt x="10" y="0"/>
                    </a:lnTo>
                    <a:lnTo>
                      <a:pt x="10" y="3"/>
                    </a:lnTo>
                    <a:lnTo>
                      <a:pt x="7" y="3"/>
                    </a:lnTo>
                    <a:lnTo>
                      <a:pt x="2" y="3"/>
                    </a:lnTo>
                    <a:lnTo>
                      <a:pt x="2" y="5"/>
                    </a:lnTo>
                    <a:lnTo>
                      <a:pt x="0" y="9"/>
                    </a:lnTo>
                    <a:lnTo>
                      <a:pt x="0" y="11"/>
                    </a:lnTo>
                    <a:lnTo>
                      <a:pt x="0" y="15"/>
                    </a:lnTo>
                    <a:lnTo>
                      <a:pt x="0" y="17"/>
                    </a:lnTo>
                    <a:lnTo>
                      <a:pt x="19" y="17"/>
                    </a:lnTo>
                    <a:lnTo>
                      <a:pt x="17" y="17"/>
                    </a:lnTo>
                    <a:lnTo>
                      <a:pt x="17"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12" name="Freeform 484"/>
              <p:cNvSpPr>
                <a:spLocks/>
              </p:cNvSpPr>
              <p:nvPr/>
            </p:nvSpPr>
            <p:spPr bwMode="auto">
              <a:xfrm>
                <a:off x="1896" y="1069"/>
                <a:ext cx="20" cy="18"/>
              </a:xfrm>
              <a:custGeom>
                <a:avLst/>
                <a:gdLst/>
                <a:ahLst/>
                <a:cxnLst>
                  <a:cxn ang="0">
                    <a:pos x="8" y="9"/>
                  </a:cxn>
                  <a:cxn ang="0">
                    <a:pos x="13" y="0"/>
                  </a:cxn>
                  <a:cxn ang="0">
                    <a:pos x="0" y="0"/>
                  </a:cxn>
                  <a:cxn ang="0">
                    <a:pos x="0" y="17"/>
                  </a:cxn>
                  <a:cxn ang="0">
                    <a:pos x="13" y="17"/>
                  </a:cxn>
                  <a:cxn ang="0">
                    <a:pos x="19" y="11"/>
                  </a:cxn>
                  <a:cxn ang="0">
                    <a:pos x="13" y="17"/>
                  </a:cxn>
                  <a:cxn ang="0">
                    <a:pos x="19" y="17"/>
                  </a:cxn>
                  <a:cxn ang="0">
                    <a:pos x="19" y="11"/>
                  </a:cxn>
                  <a:cxn ang="0">
                    <a:pos x="8" y="9"/>
                  </a:cxn>
                </a:cxnLst>
                <a:rect l="0" t="0" r="r" b="b"/>
                <a:pathLst>
                  <a:path w="20" h="18">
                    <a:moveTo>
                      <a:pt x="8" y="9"/>
                    </a:moveTo>
                    <a:lnTo>
                      <a:pt x="13" y="0"/>
                    </a:lnTo>
                    <a:lnTo>
                      <a:pt x="0" y="0"/>
                    </a:lnTo>
                    <a:lnTo>
                      <a:pt x="0" y="17"/>
                    </a:lnTo>
                    <a:lnTo>
                      <a:pt x="13" y="17"/>
                    </a:lnTo>
                    <a:lnTo>
                      <a:pt x="19" y="11"/>
                    </a:lnTo>
                    <a:lnTo>
                      <a:pt x="13" y="17"/>
                    </a:lnTo>
                    <a:lnTo>
                      <a:pt x="19" y="17"/>
                    </a:lnTo>
                    <a:lnTo>
                      <a:pt x="19" y="11"/>
                    </a:lnTo>
                    <a:lnTo>
                      <a:pt x="8"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13" name="Freeform 485"/>
              <p:cNvSpPr>
                <a:spLocks/>
              </p:cNvSpPr>
              <p:nvPr/>
            </p:nvSpPr>
            <p:spPr bwMode="auto">
              <a:xfrm>
                <a:off x="1905" y="1048"/>
                <a:ext cx="24" cy="27"/>
              </a:xfrm>
              <a:custGeom>
                <a:avLst/>
                <a:gdLst/>
                <a:ahLst/>
                <a:cxnLst>
                  <a:cxn ang="0">
                    <a:pos x="13" y="6"/>
                  </a:cxn>
                  <a:cxn ang="0">
                    <a:pos x="11" y="1"/>
                  </a:cxn>
                  <a:cxn ang="0">
                    <a:pos x="11" y="2"/>
                  </a:cxn>
                  <a:cxn ang="0">
                    <a:pos x="9" y="2"/>
                  </a:cxn>
                  <a:cxn ang="0">
                    <a:pos x="9" y="4"/>
                  </a:cxn>
                  <a:cxn ang="0">
                    <a:pos x="7" y="4"/>
                  </a:cxn>
                  <a:cxn ang="0">
                    <a:pos x="7" y="6"/>
                  </a:cxn>
                  <a:cxn ang="0">
                    <a:pos x="6" y="7"/>
                  </a:cxn>
                  <a:cxn ang="0">
                    <a:pos x="6" y="9"/>
                  </a:cxn>
                  <a:cxn ang="0">
                    <a:pos x="6" y="10"/>
                  </a:cxn>
                  <a:cxn ang="0">
                    <a:pos x="4" y="10"/>
                  </a:cxn>
                  <a:cxn ang="0">
                    <a:pos x="4" y="12"/>
                  </a:cxn>
                  <a:cxn ang="0">
                    <a:pos x="4" y="13"/>
                  </a:cxn>
                  <a:cxn ang="0">
                    <a:pos x="3" y="13"/>
                  </a:cxn>
                  <a:cxn ang="0">
                    <a:pos x="3" y="14"/>
                  </a:cxn>
                  <a:cxn ang="0">
                    <a:pos x="3" y="16"/>
                  </a:cxn>
                  <a:cxn ang="0">
                    <a:pos x="3" y="17"/>
                  </a:cxn>
                  <a:cxn ang="0">
                    <a:pos x="1" y="17"/>
                  </a:cxn>
                  <a:cxn ang="0">
                    <a:pos x="1" y="18"/>
                  </a:cxn>
                  <a:cxn ang="0">
                    <a:pos x="1" y="20"/>
                  </a:cxn>
                  <a:cxn ang="0">
                    <a:pos x="1" y="20"/>
                  </a:cxn>
                  <a:cxn ang="0">
                    <a:pos x="0" y="22"/>
                  </a:cxn>
                  <a:cxn ang="0">
                    <a:pos x="0" y="23"/>
                  </a:cxn>
                  <a:cxn ang="0">
                    <a:pos x="0" y="25"/>
                  </a:cxn>
                  <a:cxn ang="0">
                    <a:pos x="9" y="26"/>
                  </a:cxn>
                  <a:cxn ang="0">
                    <a:pos x="9" y="25"/>
                  </a:cxn>
                  <a:cxn ang="0">
                    <a:pos x="11" y="23"/>
                  </a:cxn>
                  <a:cxn ang="0">
                    <a:pos x="11" y="22"/>
                  </a:cxn>
                  <a:cxn ang="0">
                    <a:pos x="11" y="20"/>
                  </a:cxn>
                  <a:cxn ang="0">
                    <a:pos x="11" y="20"/>
                  </a:cxn>
                  <a:cxn ang="0">
                    <a:pos x="13" y="20"/>
                  </a:cxn>
                  <a:cxn ang="0">
                    <a:pos x="13" y="18"/>
                  </a:cxn>
                  <a:cxn ang="0">
                    <a:pos x="13" y="17"/>
                  </a:cxn>
                  <a:cxn ang="0">
                    <a:pos x="13" y="16"/>
                  </a:cxn>
                  <a:cxn ang="0">
                    <a:pos x="14" y="16"/>
                  </a:cxn>
                  <a:cxn ang="0">
                    <a:pos x="14" y="14"/>
                  </a:cxn>
                  <a:cxn ang="0">
                    <a:pos x="14" y="13"/>
                  </a:cxn>
                  <a:cxn ang="0">
                    <a:pos x="16" y="13"/>
                  </a:cxn>
                  <a:cxn ang="0">
                    <a:pos x="16" y="12"/>
                  </a:cxn>
                  <a:cxn ang="0">
                    <a:pos x="16" y="10"/>
                  </a:cxn>
                  <a:cxn ang="0">
                    <a:pos x="18" y="9"/>
                  </a:cxn>
                  <a:cxn ang="0">
                    <a:pos x="18" y="7"/>
                  </a:cxn>
                  <a:cxn ang="0">
                    <a:pos x="20" y="7"/>
                  </a:cxn>
                  <a:cxn ang="0">
                    <a:pos x="20" y="6"/>
                  </a:cxn>
                  <a:cxn ang="0">
                    <a:pos x="22" y="4"/>
                  </a:cxn>
                  <a:cxn ang="0">
                    <a:pos x="20" y="0"/>
                  </a:cxn>
                  <a:cxn ang="0">
                    <a:pos x="22" y="4"/>
                  </a:cxn>
                  <a:cxn ang="0">
                    <a:pos x="23" y="2"/>
                  </a:cxn>
                  <a:cxn ang="0">
                    <a:pos x="20" y="0"/>
                  </a:cxn>
                  <a:cxn ang="0">
                    <a:pos x="13" y="6"/>
                  </a:cxn>
                </a:cxnLst>
                <a:rect l="0" t="0" r="r" b="b"/>
                <a:pathLst>
                  <a:path w="24" h="27">
                    <a:moveTo>
                      <a:pt x="13" y="6"/>
                    </a:moveTo>
                    <a:lnTo>
                      <a:pt x="11" y="1"/>
                    </a:lnTo>
                    <a:lnTo>
                      <a:pt x="11" y="2"/>
                    </a:lnTo>
                    <a:lnTo>
                      <a:pt x="9" y="2"/>
                    </a:lnTo>
                    <a:lnTo>
                      <a:pt x="9" y="4"/>
                    </a:lnTo>
                    <a:lnTo>
                      <a:pt x="7" y="4"/>
                    </a:lnTo>
                    <a:lnTo>
                      <a:pt x="7" y="6"/>
                    </a:lnTo>
                    <a:lnTo>
                      <a:pt x="6" y="7"/>
                    </a:lnTo>
                    <a:lnTo>
                      <a:pt x="6" y="9"/>
                    </a:lnTo>
                    <a:lnTo>
                      <a:pt x="6" y="10"/>
                    </a:lnTo>
                    <a:lnTo>
                      <a:pt x="4" y="10"/>
                    </a:lnTo>
                    <a:lnTo>
                      <a:pt x="4" y="12"/>
                    </a:lnTo>
                    <a:lnTo>
                      <a:pt x="4" y="13"/>
                    </a:lnTo>
                    <a:lnTo>
                      <a:pt x="3" y="13"/>
                    </a:lnTo>
                    <a:lnTo>
                      <a:pt x="3" y="14"/>
                    </a:lnTo>
                    <a:lnTo>
                      <a:pt x="3" y="16"/>
                    </a:lnTo>
                    <a:lnTo>
                      <a:pt x="3" y="17"/>
                    </a:lnTo>
                    <a:lnTo>
                      <a:pt x="1" y="17"/>
                    </a:lnTo>
                    <a:lnTo>
                      <a:pt x="1" y="18"/>
                    </a:lnTo>
                    <a:lnTo>
                      <a:pt x="1" y="20"/>
                    </a:lnTo>
                    <a:lnTo>
                      <a:pt x="1" y="20"/>
                    </a:lnTo>
                    <a:lnTo>
                      <a:pt x="0" y="22"/>
                    </a:lnTo>
                    <a:lnTo>
                      <a:pt x="0" y="23"/>
                    </a:lnTo>
                    <a:lnTo>
                      <a:pt x="0" y="25"/>
                    </a:lnTo>
                    <a:lnTo>
                      <a:pt x="9" y="26"/>
                    </a:lnTo>
                    <a:lnTo>
                      <a:pt x="9" y="25"/>
                    </a:lnTo>
                    <a:lnTo>
                      <a:pt x="11" y="23"/>
                    </a:lnTo>
                    <a:lnTo>
                      <a:pt x="11" y="22"/>
                    </a:lnTo>
                    <a:lnTo>
                      <a:pt x="11" y="20"/>
                    </a:lnTo>
                    <a:lnTo>
                      <a:pt x="11" y="20"/>
                    </a:lnTo>
                    <a:lnTo>
                      <a:pt x="13" y="20"/>
                    </a:lnTo>
                    <a:lnTo>
                      <a:pt x="13" y="18"/>
                    </a:lnTo>
                    <a:lnTo>
                      <a:pt x="13" y="17"/>
                    </a:lnTo>
                    <a:lnTo>
                      <a:pt x="13" y="16"/>
                    </a:lnTo>
                    <a:lnTo>
                      <a:pt x="14" y="16"/>
                    </a:lnTo>
                    <a:lnTo>
                      <a:pt x="14" y="14"/>
                    </a:lnTo>
                    <a:lnTo>
                      <a:pt x="14" y="13"/>
                    </a:lnTo>
                    <a:lnTo>
                      <a:pt x="16" y="13"/>
                    </a:lnTo>
                    <a:lnTo>
                      <a:pt x="16" y="12"/>
                    </a:lnTo>
                    <a:lnTo>
                      <a:pt x="16" y="10"/>
                    </a:lnTo>
                    <a:lnTo>
                      <a:pt x="18" y="9"/>
                    </a:lnTo>
                    <a:lnTo>
                      <a:pt x="18" y="7"/>
                    </a:lnTo>
                    <a:lnTo>
                      <a:pt x="20" y="7"/>
                    </a:lnTo>
                    <a:lnTo>
                      <a:pt x="20" y="6"/>
                    </a:lnTo>
                    <a:lnTo>
                      <a:pt x="22" y="4"/>
                    </a:lnTo>
                    <a:lnTo>
                      <a:pt x="20" y="0"/>
                    </a:lnTo>
                    <a:lnTo>
                      <a:pt x="22" y="4"/>
                    </a:lnTo>
                    <a:lnTo>
                      <a:pt x="23" y="2"/>
                    </a:lnTo>
                    <a:lnTo>
                      <a:pt x="20" y="0"/>
                    </a:lnTo>
                    <a:lnTo>
                      <a:pt x="13"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14" name="Freeform 486"/>
              <p:cNvSpPr>
                <a:spLocks/>
              </p:cNvSpPr>
              <p:nvPr/>
            </p:nvSpPr>
            <p:spPr bwMode="auto">
              <a:xfrm>
                <a:off x="1909" y="1043"/>
                <a:ext cx="19" cy="18"/>
              </a:xfrm>
              <a:custGeom>
                <a:avLst/>
                <a:gdLst/>
                <a:ahLst/>
                <a:cxnLst>
                  <a:cxn ang="0">
                    <a:pos x="0" y="6"/>
                  </a:cxn>
                  <a:cxn ang="0">
                    <a:pos x="11" y="17"/>
                  </a:cxn>
                  <a:cxn ang="0">
                    <a:pos x="18" y="9"/>
                  </a:cxn>
                  <a:cxn ang="0">
                    <a:pos x="9" y="0"/>
                  </a:cxn>
                  <a:cxn ang="0">
                    <a:pos x="0" y="6"/>
                  </a:cxn>
                </a:cxnLst>
                <a:rect l="0" t="0" r="r" b="b"/>
                <a:pathLst>
                  <a:path w="19" h="18">
                    <a:moveTo>
                      <a:pt x="0" y="6"/>
                    </a:moveTo>
                    <a:lnTo>
                      <a:pt x="11" y="17"/>
                    </a:lnTo>
                    <a:lnTo>
                      <a:pt x="18" y="9"/>
                    </a:lnTo>
                    <a:lnTo>
                      <a:pt x="9"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15" name="Freeform 487"/>
              <p:cNvSpPr>
                <a:spLocks/>
              </p:cNvSpPr>
              <p:nvPr/>
            </p:nvSpPr>
            <p:spPr bwMode="auto">
              <a:xfrm>
                <a:off x="1908" y="1037"/>
                <a:ext cx="19" cy="18"/>
              </a:xfrm>
              <a:custGeom>
                <a:avLst/>
                <a:gdLst/>
                <a:ahLst/>
                <a:cxnLst>
                  <a:cxn ang="0">
                    <a:pos x="2" y="0"/>
                  </a:cxn>
                  <a:cxn ang="0">
                    <a:pos x="2" y="1"/>
                  </a:cxn>
                  <a:cxn ang="0">
                    <a:pos x="0" y="1"/>
                  </a:cxn>
                  <a:cxn ang="0">
                    <a:pos x="0" y="4"/>
                  </a:cxn>
                  <a:cxn ang="0">
                    <a:pos x="0" y="6"/>
                  </a:cxn>
                  <a:cxn ang="0">
                    <a:pos x="0" y="8"/>
                  </a:cxn>
                  <a:cxn ang="0">
                    <a:pos x="0" y="11"/>
                  </a:cxn>
                  <a:cxn ang="0">
                    <a:pos x="0" y="12"/>
                  </a:cxn>
                  <a:cxn ang="0">
                    <a:pos x="0" y="15"/>
                  </a:cxn>
                  <a:cxn ang="0">
                    <a:pos x="2" y="15"/>
                  </a:cxn>
                  <a:cxn ang="0">
                    <a:pos x="2" y="17"/>
                  </a:cxn>
                  <a:cxn ang="0">
                    <a:pos x="18" y="8"/>
                  </a:cxn>
                  <a:cxn ang="0">
                    <a:pos x="18" y="11"/>
                  </a:cxn>
                  <a:cxn ang="0">
                    <a:pos x="2" y="0"/>
                  </a:cxn>
                </a:cxnLst>
                <a:rect l="0" t="0" r="r" b="b"/>
                <a:pathLst>
                  <a:path w="19" h="18">
                    <a:moveTo>
                      <a:pt x="2" y="0"/>
                    </a:moveTo>
                    <a:lnTo>
                      <a:pt x="2" y="1"/>
                    </a:lnTo>
                    <a:lnTo>
                      <a:pt x="0" y="1"/>
                    </a:lnTo>
                    <a:lnTo>
                      <a:pt x="0" y="4"/>
                    </a:lnTo>
                    <a:lnTo>
                      <a:pt x="0" y="6"/>
                    </a:lnTo>
                    <a:lnTo>
                      <a:pt x="0" y="8"/>
                    </a:lnTo>
                    <a:lnTo>
                      <a:pt x="0" y="11"/>
                    </a:lnTo>
                    <a:lnTo>
                      <a:pt x="0" y="12"/>
                    </a:lnTo>
                    <a:lnTo>
                      <a:pt x="0" y="15"/>
                    </a:lnTo>
                    <a:lnTo>
                      <a:pt x="2" y="15"/>
                    </a:lnTo>
                    <a:lnTo>
                      <a:pt x="2" y="17"/>
                    </a:lnTo>
                    <a:lnTo>
                      <a:pt x="18" y="8"/>
                    </a:lnTo>
                    <a:lnTo>
                      <a:pt x="18" y="11"/>
                    </a:lnTo>
                    <a:lnTo>
                      <a:pt x="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16" name="Freeform 488"/>
              <p:cNvSpPr>
                <a:spLocks/>
              </p:cNvSpPr>
              <p:nvPr/>
            </p:nvSpPr>
            <p:spPr bwMode="auto">
              <a:xfrm>
                <a:off x="1909" y="1021"/>
                <a:ext cx="27" cy="22"/>
              </a:xfrm>
              <a:custGeom>
                <a:avLst/>
                <a:gdLst/>
                <a:ahLst/>
                <a:cxnLst>
                  <a:cxn ang="0">
                    <a:pos x="19" y="0"/>
                  </a:cxn>
                  <a:cxn ang="0">
                    <a:pos x="0" y="15"/>
                  </a:cxn>
                  <a:cxn ang="0">
                    <a:pos x="8" y="21"/>
                  </a:cxn>
                  <a:cxn ang="0">
                    <a:pos x="26" y="6"/>
                  </a:cxn>
                  <a:cxn ang="0">
                    <a:pos x="19" y="0"/>
                  </a:cxn>
                </a:cxnLst>
                <a:rect l="0" t="0" r="r" b="b"/>
                <a:pathLst>
                  <a:path w="27" h="22">
                    <a:moveTo>
                      <a:pt x="19" y="0"/>
                    </a:moveTo>
                    <a:lnTo>
                      <a:pt x="0" y="15"/>
                    </a:lnTo>
                    <a:lnTo>
                      <a:pt x="8" y="21"/>
                    </a:lnTo>
                    <a:lnTo>
                      <a:pt x="26" y="6"/>
                    </a:lnTo>
                    <a:lnTo>
                      <a:pt x="1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17" name="Freeform 489"/>
              <p:cNvSpPr>
                <a:spLocks/>
              </p:cNvSpPr>
              <p:nvPr/>
            </p:nvSpPr>
            <p:spPr bwMode="auto">
              <a:xfrm>
                <a:off x="1928" y="1019"/>
                <a:ext cx="19" cy="19"/>
              </a:xfrm>
              <a:custGeom>
                <a:avLst/>
                <a:gdLst/>
                <a:ahLst/>
                <a:cxnLst>
                  <a:cxn ang="0">
                    <a:pos x="18" y="3"/>
                  </a:cxn>
                  <a:cxn ang="0">
                    <a:pos x="16" y="3"/>
                  </a:cxn>
                  <a:cxn ang="0">
                    <a:pos x="13" y="3"/>
                  </a:cxn>
                  <a:cxn ang="0">
                    <a:pos x="13" y="0"/>
                  </a:cxn>
                  <a:cxn ang="0">
                    <a:pos x="10" y="0"/>
                  </a:cxn>
                  <a:cxn ang="0">
                    <a:pos x="8" y="0"/>
                  </a:cxn>
                  <a:cxn ang="0">
                    <a:pos x="6" y="0"/>
                  </a:cxn>
                  <a:cxn ang="0">
                    <a:pos x="4" y="0"/>
                  </a:cxn>
                  <a:cxn ang="0">
                    <a:pos x="1" y="0"/>
                  </a:cxn>
                  <a:cxn ang="0">
                    <a:pos x="1" y="3"/>
                  </a:cxn>
                  <a:cxn ang="0">
                    <a:pos x="0" y="3"/>
                  </a:cxn>
                  <a:cxn ang="0">
                    <a:pos x="8" y="18"/>
                  </a:cxn>
                  <a:cxn ang="0">
                    <a:pos x="6" y="18"/>
                  </a:cxn>
                  <a:cxn ang="0">
                    <a:pos x="18" y="3"/>
                  </a:cxn>
                </a:cxnLst>
                <a:rect l="0" t="0" r="r" b="b"/>
                <a:pathLst>
                  <a:path w="19" h="19">
                    <a:moveTo>
                      <a:pt x="18" y="3"/>
                    </a:moveTo>
                    <a:lnTo>
                      <a:pt x="16" y="3"/>
                    </a:lnTo>
                    <a:lnTo>
                      <a:pt x="13" y="3"/>
                    </a:lnTo>
                    <a:lnTo>
                      <a:pt x="13" y="0"/>
                    </a:lnTo>
                    <a:lnTo>
                      <a:pt x="10" y="0"/>
                    </a:lnTo>
                    <a:lnTo>
                      <a:pt x="8" y="0"/>
                    </a:lnTo>
                    <a:lnTo>
                      <a:pt x="6" y="0"/>
                    </a:lnTo>
                    <a:lnTo>
                      <a:pt x="4" y="0"/>
                    </a:lnTo>
                    <a:lnTo>
                      <a:pt x="1" y="0"/>
                    </a:lnTo>
                    <a:lnTo>
                      <a:pt x="1" y="3"/>
                    </a:lnTo>
                    <a:lnTo>
                      <a:pt x="0" y="3"/>
                    </a:lnTo>
                    <a:lnTo>
                      <a:pt x="8" y="18"/>
                    </a:lnTo>
                    <a:lnTo>
                      <a:pt x="6" y="18"/>
                    </a:lnTo>
                    <a:lnTo>
                      <a:pt x="18"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18" name="Freeform 490"/>
              <p:cNvSpPr>
                <a:spLocks/>
              </p:cNvSpPr>
              <p:nvPr/>
            </p:nvSpPr>
            <p:spPr bwMode="auto">
              <a:xfrm>
                <a:off x="1931" y="1021"/>
                <a:ext cx="21" cy="18"/>
              </a:xfrm>
              <a:custGeom>
                <a:avLst/>
                <a:gdLst/>
                <a:ahLst/>
                <a:cxnLst>
                  <a:cxn ang="0">
                    <a:pos x="12" y="9"/>
                  </a:cxn>
                  <a:cxn ang="0">
                    <a:pos x="20" y="9"/>
                  </a:cxn>
                  <a:cxn ang="0">
                    <a:pos x="9" y="0"/>
                  </a:cxn>
                  <a:cxn ang="0">
                    <a:pos x="0" y="7"/>
                  </a:cxn>
                  <a:cxn ang="0">
                    <a:pos x="12" y="16"/>
                  </a:cxn>
                  <a:cxn ang="0">
                    <a:pos x="20" y="16"/>
                  </a:cxn>
                  <a:cxn ang="0">
                    <a:pos x="12" y="16"/>
                  </a:cxn>
                  <a:cxn ang="0">
                    <a:pos x="15" y="17"/>
                  </a:cxn>
                  <a:cxn ang="0">
                    <a:pos x="20" y="16"/>
                  </a:cxn>
                  <a:cxn ang="0">
                    <a:pos x="12" y="9"/>
                  </a:cxn>
                </a:cxnLst>
                <a:rect l="0" t="0" r="r" b="b"/>
                <a:pathLst>
                  <a:path w="21" h="18">
                    <a:moveTo>
                      <a:pt x="12" y="9"/>
                    </a:moveTo>
                    <a:lnTo>
                      <a:pt x="20" y="9"/>
                    </a:lnTo>
                    <a:lnTo>
                      <a:pt x="9" y="0"/>
                    </a:lnTo>
                    <a:lnTo>
                      <a:pt x="0" y="7"/>
                    </a:lnTo>
                    <a:lnTo>
                      <a:pt x="12" y="16"/>
                    </a:lnTo>
                    <a:lnTo>
                      <a:pt x="20" y="16"/>
                    </a:lnTo>
                    <a:lnTo>
                      <a:pt x="12" y="16"/>
                    </a:lnTo>
                    <a:lnTo>
                      <a:pt x="15" y="17"/>
                    </a:lnTo>
                    <a:lnTo>
                      <a:pt x="20" y="16"/>
                    </a:lnTo>
                    <a:lnTo>
                      <a:pt x="12"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19" name="Freeform 491"/>
              <p:cNvSpPr>
                <a:spLocks/>
              </p:cNvSpPr>
              <p:nvPr/>
            </p:nvSpPr>
            <p:spPr bwMode="auto">
              <a:xfrm>
                <a:off x="1943" y="1017"/>
                <a:ext cx="38" cy="19"/>
              </a:xfrm>
              <a:custGeom>
                <a:avLst/>
                <a:gdLst/>
                <a:ahLst/>
                <a:cxnLst>
                  <a:cxn ang="0">
                    <a:pos x="26" y="4"/>
                  </a:cxn>
                  <a:cxn ang="0">
                    <a:pos x="30" y="0"/>
                  </a:cxn>
                  <a:cxn ang="0">
                    <a:pos x="28" y="1"/>
                  </a:cxn>
                  <a:cxn ang="0">
                    <a:pos x="26" y="1"/>
                  </a:cxn>
                  <a:cxn ang="0">
                    <a:pos x="24" y="1"/>
                  </a:cxn>
                  <a:cxn ang="0">
                    <a:pos x="22" y="1"/>
                  </a:cxn>
                  <a:cxn ang="0">
                    <a:pos x="22" y="2"/>
                  </a:cxn>
                  <a:cxn ang="0">
                    <a:pos x="21" y="2"/>
                  </a:cxn>
                  <a:cxn ang="0">
                    <a:pos x="20" y="2"/>
                  </a:cxn>
                  <a:cxn ang="0">
                    <a:pos x="18" y="2"/>
                  </a:cxn>
                  <a:cxn ang="0">
                    <a:pos x="16" y="4"/>
                  </a:cxn>
                  <a:cxn ang="0">
                    <a:pos x="14" y="4"/>
                  </a:cxn>
                  <a:cxn ang="0">
                    <a:pos x="13" y="4"/>
                  </a:cxn>
                  <a:cxn ang="0">
                    <a:pos x="13" y="5"/>
                  </a:cxn>
                  <a:cxn ang="0">
                    <a:pos x="11" y="5"/>
                  </a:cxn>
                  <a:cxn ang="0">
                    <a:pos x="9" y="5"/>
                  </a:cxn>
                  <a:cxn ang="0">
                    <a:pos x="9" y="7"/>
                  </a:cxn>
                  <a:cxn ang="0">
                    <a:pos x="7" y="7"/>
                  </a:cxn>
                  <a:cxn ang="0">
                    <a:pos x="5" y="7"/>
                  </a:cxn>
                  <a:cxn ang="0">
                    <a:pos x="4" y="8"/>
                  </a:cxn>
                  <a:cxn ang="0">
                    <a:pos x="2" y="8"/>
                  </a:cxn>
                  <a:cxn ang="0">
                    <a:pos x="2" y="9"/>
                  </a:cxn>
                  <a:cxn ang="0">
                    <a:pos x="1" y="9"/>
                  </a:cxn>
                  <a:cxn ang="0">
                    <a:pos x="0" y="11"/>
                  </a:cxn>
                  <a:cxn ang="0">
                    <a:pos x="5" y="18"/>
                  </a:cxn>
                  <a:cxn ang="0">
                    <a:pos x="7" y="17"/>
                  </a:cxn>
                  <a:cxn ang="0">
                    <a:pos x="9" y="17"/>
                  </a:cxn>
                  <a:cxn ang="0">
                    <a:pos x="11" y="15"/>
                  </a:cxn>
                  <a:cxn ang="0">
                    <a:pos x="13" y="15"/>
                  </a:cxn>
                  <a:cxn ang="0">
                    <a:pos x="13" y="14"/>
                  </a:cxn>
                  <a:cxn ang="0">
                    <a:pos x="14" y="14"/>
                  </a:cxn>
                  <a:cxn ang="0">
                    <a:pos x="16" y="14"/>
                  </a:cxn>
                  <a:cxn ang="0">
                    <a:pos x="16" y="12"/>
                  </a:cxn>
                  <a:cxn ang="0">
                    <a:pos x="18" y="12"/>
                  </a:cxn>
                  <a:cxn ang="0">
                    <a:pos x="20" y="12"/>
                  </a:cxn>
                  <a:cxn ang="0">
                    <a:pos x="21" y="11"/>
                  </a:cxn>
                  <a:cxn ang="0">
                    <a:pos x="22" y="11"/>
                  </a:cxn>
                  <a:cxn ang="0">
                    <a:pos x="24" y="11"/>
                  </a:cxn>
                  <a:cxn ang="0">
                    <a:pos x="26" y="9"/>
                  </a:cxn>
                  <a:cxn ang="0">
                    <a:pos x="28" y="9"/>
                  </a:cxn>
                  <a:cxn ang="0">
                    <a:pos x="30" y="9"/>
                  </a:cxn>
                  <a:cxn ang="0">
                    <a:pos x="32" y="9"/>
                  </a:cxn>
                  <a:cxn ang="0">
                    <a:pos x="33" y="9"/>
                  </a:cxn>
                  <a:cxn ang="0">
                    <a:pos x="37" y="4"/>
                  </a:cxn>
                  <a:cxn ang="0">
                    <a:pos x="33" y="9"/>
                  </a:cxn>
                  <a:cxn ang="0">
                    <a:pos x="37" y="8"/>
                  </a:cxn>
                  <a:cxn ang="0">
                    <a:pos x="37" y="4"/>
                  </a:cxn>
                  <a:cxn ang="0">
                    <a:pos x="26" y="4"/>
                  </a:cxn>
                </a:cxnLst>
                <a:rect l="0" t="0" r="r" b="b"/>
                <a:pathLst>
                  <a:path w="38" h="19">
                    <a:moveTo>
                      <a:pt x="26" y="4"/>
                    </a:moveTo>
                    <a:lnTo>
                      <a:pt x="30" y="0"/>
                    </a:lnTo>
                    <a:lnTo>
                      <a:pt x="28" y="1"/>
                    </a:lnTo>
                    <a:lnTo>
                      <a:pt x="26" y="1"/>
                    </a:lnTo>
                    <a:lnTo>
                      <a:pt x="24" y="1"/>
                    </a:lnTo>
                    <a:lnTo>
                      <a:pt x="22" y="1"/>
                    </a:lnTo>
                    <a:lnTo>
                      <a:pt x="22" y="2"/>
                    </a:lnTo>
                    <a:lnTo>
                      <a:pt x="21" y="2"/>
                    </a:lnTo>
                    <a:lnTo>
                      <a:pt x="20" y="2"/>
                    </a:lnTo>
                    <a:lnTo>
                      <a:pt x="18" y="2"/>
                    </a:lnTo>
                    <a:lnTo>
                      <a:pt x="16" y="4"/>
                    </a:lnTo>
                    <a:lnTo>
                      <a:pt x="14" y="4"/>
                    </a:lnTo>
                    <a:lnTo>
                      <a:pt x="13" y="4"/>
                    </a:lnTo>
                    <a:lnTo>
                      <a:pt x="13" y="5"/>
                    </a:lnTo>
                    <a:lnTo>
                      <a:pt x="11" y="5"/>
                    </a:lnTo>
                    <a:lnTo>
                      <a:pt x="9" y="5"/>
                    </a:lnTo>
                    <a:lnTo>
                      <a:pt x="9" y="7"/>
                    </a:lnTo>
                    <a:lnTo>
                      <a:pt x="7" y="7"/>
                    </a:lnTo>
                    <a:lnTo>
                      <a:pt x="5" y="7"/>
                    </a:lnTo>
                    <a:lnTo>
                      <a:pt x="4" y="8"/>
                    </a:lnTo>
                    <a:lnTo>
                      <a:pt x="2" y="8"/>
                    </a:lnTo>
                    <a:lnTo>
                      <a:pt x="2" y="9"/>
                    </a:lnTo>
                    <a:lnTo>
                      <a:pt x="1" y="9"/>
                    </a:lnTo>
                    <a:lnTo>
                      <a:pt x="0" y="11"/>
                    </a:lnTo>
                    <a:lnTo>
                      <a:pt x="5" y="18"/>
                    </a:lnTo>
                    <a:lnTo>
                      <a:pt x="7" y="17"/>
                    </a:lnTo>
                    <a:lnTo>
                      <a:pt x="9" y="17"/>
                    </a:lnTo>
                    <a:lnTo>
                      <a:pt x="11" y="15"/>
                    </a:lnTo>
                    <a:lnTo>
                      <a:pt x="13" y="15"/>
                    </a:lnTo>
                    <a:lnTo>
                      <a:pt x="13" y="14"/>
                    </a:lnTo>
                    <a:lnTo>
                      <a:pt x="14" y="14"/>
                    </a:lnTo>
                    <a:lnTo>
                      <a:pt x="16" y="14"/>
                    </a:lnTo>
                    <a:lnTo>
                      <a:pt x="16" y="12"/>
                    </a:lnTo>
                    <a:lnTo>
                      <a:pt x="18" y="12"/>
                    </a:lnTo>
                    <a:lnTo>
                      <a:pt x="20" y="12"/>
                    </a:lnTo>
                    <a:lnTo>
                      <a:pt x="21" y="11"/>
                    </a:lnTo>
                    <a:lnTo>
                      <a:pt x="22" y="11"/>
                    </a:lnTo>
                    <a:lnTo>
                      <a:pt x="24" y="11"/>
                    </a:lnTo>
                    <a:lnTo>
                      <a:pt x="26" y="9"/>
                    </a:lnTo>
                    <a:lnTo>
                      <a:pt x="28" y="9"/>
                    </a:lnTo>
                    <a:lnTo>
                      <a:pt x="30" y="9"/>
                    </a:lnTo>
                    <a:lnTo>
                      <a:pt x="32" y="9"/>
                    </a:lnTo>
                    <a:lnTo>
                      <a:pt x="33" y="9"/>
                    </a:lnTo>
                    <a:lnTo>
                      <a:pt x="37" y="4"/>
                    </a:lnTo>
                    <a:lnTo>
                      <a:pt x="33" y="9"/>
                    </a:lnTo>
                    <a:lnTo>
                      <a:pt x="37" y="8"/>
                    </a:lnTo>
                    <a:lnTo>
                      <a:pt x="37" y="4"/>
                    </a:lnTo>
                    <a:lnTo>
                      <a:pt x="26"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20" name="Freeform 492"/>
              <p:cNvSpPr>
                <a:spLocks/>
              </p:cNvSpPr>
              <p:nvPr/>
            </p:nvSpPr>
            <p:spPr bwMode="auto">
              <a:xfrm>
                <a:off x="1970" y="1010"/>
                <a:ext cx="19" cy="19"/>
              </a:xfrm>
              <a:custGeom>
                <a:avLst/>
                <a:gdLst/>
                <a:ahLst/>
                <a:cxnLst>
                  <a:cxn ang="0">
                    <a:pos x="0" y="0"/>
                  </a:cxn>
                  <a:cxn ang="0">
                    <a:pos x="0" y="18"/>
                  </a:cxn>
                  <a:cxn ang="0">
                    <a:pos x="18" y="18"/>
                  </a:cxn>
                  <a:cxn ang="0">
                    <a:pos x="18" y="0"/>
                  </a:cxn>
                  <a:cxn ang="0">
                    <a:pos x="18" y="2"/>
                  </a:cxn>
                  <a:cxn ang="0">
                    <a:pos x="0" y="0"/>
                  </a:cxn>
                </a:cxnLst>
                <a:rect l="0" t="0" r="r" b="b"/>
                <a:pathLst>
                  <a:path w="19" h="19">
                    <a:moveTo>
                      <a:pt x="0" y="0"/>
                    </a:moveTo>
                    <a:lnTo>
                      <a:pt x="0" y="18"/>
                    </a:lnTo>
                    <a:lnTo>
                      <a:pt x="18" y="18"/>
                    </a:lnTo>
                    <a:lnTo>
                      <a:pt x="18" y="0"/>
                    </a:lnTo>
                    <a:lnTo>
                      <a:pt x="18" y="2"/>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21" name="Freeform 493"/>
              <p:cNvSpPr>
                <a:spLocks/>
              </p:cNvSpPr>
              <p:nvPr/>
            </p:nvSpPr>
            <p:spPr bwMode="auto">
              <a:xfrm>
                <a:off x="1970" y="1005"/>
                <a:ext cx="19" cy="18"/>
              </a:xfrm>
              <a:custGeom>
                <a:avLst/>
                <a:gdLst/>
                <a:ahLst/>
                <a:cxnLst>
                  <a:cxn ang="0">
                    <a:pos x="14" y="0"/>
                  </a:cxn>
                  <a:cxn ang="0">
                    <a:pos x="12" y="0"/>
                  </a:cxn>
                  <a:cxn ang="0">
                    <a:pos x="9" y="0"/>
                  </a:cxn>
                  <a:cxn ang="0">
                    <a:pos x="9" y="3"/>
                  </a:cxn>
                  <a:cxn ang="0">
                    <a:pos x="6" y="3"/>
                  </a:cxn>
                  <a:cxn ang="0">
                    <a:pos x="3" y="5"/>
                  </a:cxn>
                  <a:cxn ang="0">
                    <a:pos x="3" y="8"/>
                  </a:cxn>
                  <a:cxn ang="0">
                    <a:pos x="0" y="8"/>
                  </a:cxn>
                  <a:cxn ang="0">
                    <a:pos x="0" y="11"/>
                  </a:cxn>
                  <a:cxn ang="0">
                    <a:pos x="0" y="14"/>
                  </a:cxn>
                  <a:cxn ang="0">
                    <a:pos x="18" y="17"/>
                  </a:cxn>
                  <a:cxn ang="0">
                    <a:pos x="14" y="17"/>
                  </a:cxn>
                  <a:cxn ang="0">
                    <a:pos x="14" y="0"/>
                  </a:cxn>
                </a:cxnLst>
                <a:rect l="0" t="0" r="r" b="b"/>
                <a:pathLst>
                  <a:path w="19" h="18">
                    <a:moveTo>
                      <a:pt x="14" y="0"/>
                    </a:moveTo>
                    <a:lnTo>
                      <a:pt x="12" y="0"/>
                    </a:lnTo>
                    <a:lnTo>
                      <a:pt x="9" y="0"/>
                    </a:lnTo>
                    <a:lnTo>
                      <a:pt x="9" y="3"/>
                    </a:lnTo>
                    <a:lnTo>
                      <a:pt x="6" y="3"/>
                    </a:lnTo>
                    <a:lnTo>
                      <a:pt x="3" y="5"/>
                    </a:lnTo>
                    <a:lnTo>
                      <a:pt x="3" y="8"/>
                    </a:lnTo>
                    <a:lnTo>
                      <a:pt x="0" y="8"/>
                    </a:lnTo>
                    <a:lnTo>
                      <a:pt x="0" y="11"/>
                    </a:lnTo>
                    <a:lnTo>
                      <a:pt x="0" y="14"/>
                    </a:lnTo>
                    <a:lnTo>
                      <a:pt x="18" y="17"/>
                    </a:lnTo>
                    <a:lnTo>
                      <a:pt x="14" y="17"/>
                    </a:lnTo>
                    <a:lnTo>
                      <a:pt x="1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22" name="Freeform 494"/>
              <p:cNvSpPr>
                <a:spLocks/>
              </p:cNvSpPr>
              <p:nvPr/>
            </p:nvSpPr>
            <p:spPr bwMode="auto">
              <a:xfrm>
                <a:off x="1979" y="1005"/>
                <a:ext cx="26" cy="18"/>
              </a:xfrm>
              <a:custGeom>
                <a:avLst/>
                <a:gdLst/>
                <a:ahLst/>
                <a:cxnLst>
                  <a:cxn ang="0">
                    <a:pos x="25" y="0"/>
                  </a:cxn>
                  <a:cxn ang="0">
                    <a:pos x="0" y="0"/>
                  </a:cxn>
                  <a:cxn ang="0">
                    <a:pos x="0" y="17"/>
                  </a:cxn>
                  <a:cxn ang="0">
                    <a:pos x="25" y="17"/>
                  </a:cxn>
                  <a:cxn ang="0">
                    <a:pos x="25" y="0"/>
                  </a:cxn>
                </a:cxnLst>
                <a:rect l="0" t="0" r="r" b="b"/>
                <a:pathLst>
                  <a:path w="26" h="18">
                    <a:moveTo>
                      <a:pt x="25" y="0"/>
                    </a:moveTo>
                    <a:lnTo>
                      <a:pt x="0" y="0"/>
                    </a:lnTo>
                    <a:lnTo>
                      <a:pt x="0" y="17"/>
                    </a:lnTo>
                    <a:lnTo>
                      <a:pt x="25" y="17"/>
                    </a:lnTo>
                    <a:lnTo>
                      <a:pt x="2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23" name="Freeform 495"/>
              <p:cNvSpPr>
                <a:spLocks/>
              </p:cNvSpPr>
              <p:nvPr/>
            </p:nvSpPr>
            <p:spPr bwMode="auto">
              <a:xfrm>
                <a:off x="2004" y="1005"/>
                <a:ext cx="19" cy="18"/>
              </a:xfrm>
              <a:custGeom>
                <a:avLst/>
                <a:gdLst/>
                <a:ahLst/>
                <a:cxnLst>
                  <a:cxn ang="0">
                    <a:pos x="18" y="14"/>
                  </a:cxn>
                  <a:cxn ang="0">
                    <a:pos x="18" y="11"/>
                  </a:cxn>
                  <a:cxn ang="0">
                    <a:pos x="16" y="8"/>
                  </a:cxn>
                  <a:cxn ang="0">
                    <a:pos x="16" y="5"/>
                  </a:cxn>
                  <a:cxn ang="0">
                    <a:pos x="13" y="5"/>
                  </a:cxn>
                  <a:cxn ang="0">
                    <a:pos x="13" y="3"/>
                  </a:cxn>
                  <a:cxn ang="0">
                    <a:pos x="8" y="3"/>
                  </a:cxn>
                  <a:cxn ang="0">
                    <a:pos x="8" y="0"/>
                  </a:cxn>
                  <a:cxn ang="0">
                    <a:pos x="6" y="0"/>
                  </a:cxn>
                  <a:cxn ang="0">
                    <a:pos x="2" y="0"/>
                  </a:cxn>
                  <a:cxn ang="0">
                    <a:pos x="0" y="0"/>
                  </a:cxn>
                  <a:cxn ang="0">
                    <a:pos x="0" y="17"/>
                  </a:cxn>
                  <a:cxn ang="0">
                    <a:pos x="0" y="14"/>
                  </a:cxn>
                  <a:cxn ang="0">
                    <a:pos x="18" y="14"/>
                  </a:cxn>
                </a:cxnLst>
                <a:rect l="0" t="0" r="r" b="b"/>
                <a:pathLst>
                  <a:path w="19" h="18">
                    <a:moveTo>
                      <a:pt x="18" y="14"/>
                    </a:moveTo>
                    <a:lnTo>
                      <a:pt x="18" y="11"/>
                    </a:lnTo>
                    <a:lnTo>
                      <a:pt x="16" y="8"/>
                    </a:lnTo>
                    <a:lnTo>
                      <a:pt x="16" y="5"/>
                    </a:lnTo>
                    <a:lnTo>
                      <a:pt x="13" y="5"/>
                    </a:lnTo>
                    <a:lnTo>
                      <a:pt x="13" y="3"/>
                    </a:lnTo>
                    <a:lnTo>
                      <a:pt x="8" y="3"/>
                    </a:lnTo>
                    <a:lnTo>
                      <a:pt x="8" y="0"/>
                    </a:lnTo>
                    <a:lnTo>
                      <a:pt x="6" y="0"/>
                    </a:lnTo>
                    <a:lnTo>
                      <a:pt x="2" y="0"/>
                    </a:lnTo>
                    <a:lnTo>
                      <a:pt x="0" y="0"/>
                    </a:lnTo>
                    <a:lnTo>
                      <a:pt x="0" y="17"/>
                    </a:lnTo>
                    <a:lnTo>
                      <a:pt x="0" y="14"/>
                    </a:lnTo>
                    <a:lnTo>
                      <a:pt x="18"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24" name="Freeform 496"/>
              <p:cNvSpPr>
                <a:spLocks/>
              </p:cNvSpPr>
              <p:nvPr/>
            </p:nvSpPr>
            <p:spPr bwMode="auto">
              <a:xfrm>
                <a:off x="2004" y="1010"/>
                <a:ext cx="19" cy="19"/>
              </a:xfrm>
              <a:custGeom>
                <a:avLst/>
                <a:gdLst/>
                <a:ahLst/>
                <a:cxnLst>
                  <a:cxn ang="0">
                    <a:pos x="8" y="7"/>
                  </a:cxn>
                  <a:cxn ang="0">
                    <a:pos x="18" y="12"/>
                  </a:cxn>
                  <a:cxn ang="0">
                    <a:pos x="18" y="0"/>
                  </a:cxn>
                  <a:cxn ang="0">
                    <a:pos x="0" y="0"/>
                  </a:cxn>
                  <a:cxn ang="0">
                    <a:pos x="0" y="12"/>
                  </a:cxn>
                  <a:cxn ang="0">
                    <a:pos x="6" y="18"/>
                  </a:cxn>
                  <a:cxn ang="0">
                    <a:pos x="0" y="12"/>
                  </a:cxn>
                  <a:cxn ang="0">
                    <a:pos x="0" y="17"/>
                  </a:cxn>
                  <a:cxn ang="0">
                    <a:pos x="6" y="18"/>
                  </a:cxn>
                  <a:cxn ang="0">
                    <a:pos x="8" y="7"/>
                  </a:cxn>
                </a:cxnLst>
                <a:rect l="0" t="0" r="r" b="b"/>
                <a:pathLst>
                  <a:path w="19" h="19">
                    <a:moveTo>
                      <a:pt x="8" y="7"/>
                    </a:moveTo>
                    <a:lnTo>
                      <a:pt x="18" y="12"/>
                    </a:lnTo>
                    <a:lnTo>
                      <a:pt x="18" y="0"/>
                    </a:lnTo>
                    <a:lnTo>
                      <a:pt x="0" y="0"/>
                    </a:lnTo>
                    <a:lnTo>
                      <a:pt x="0" y="12"/>
                    </a:lnTo>
                    <a:lnTo>
                      <a:pt x="6" y="18"/>
                    </a:lnTo>
                    <a:lnTo>
                      <a:pt x="0" y="12"/>
                    </a:lnTo>
                    <a:lnTo>
                      <a:pt x="0" y="17"/>
                    </a:lnTo>
                    <a:lnTo>
                      <a:pt x="6" y="18"/>
                    </a:lnTo>
                    <a:lnTo>
                      <a:pt x="8"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25" name="Freeform 497"/>
              <p:cNvSpPr>
                <a:spLocks/>
              </p:cNvSpPr>
              <p:nvPr/>
            </p:nvSpPr>
            <p:spPr bwMode="auto">
              <a:xfrm>
                <a:off x="2009" y="1017"/>
                <a:ext cx="33" cy="19"/>
              </a:xfrm>
              <a:custGeom>
                <a:avLst/>
                <a:gdLst/>
                <a:ahLst/>
                <a:cxnLst>
                  <a:cxn ang="0">
                    <a:pos x="23" y="11"/>
                  </a:cxn>
                  <a:cxn ang="0">
                    <a:pos x="31" y="11"/>
                  </a:cxn>
                  <a:cxn ang="0">
                    <a:pos x="31" y="9"/>
                  </a:cxn>
                  <a:cxn ang="0">
                    <a:pos x="29" y="9"/>
                  </a:cxn>
                  <a:cxn ang="0">
                    <a:pos x="27" y="8"/>
                  </a:cxn>
                  <a:cxn ang="0">
                    <a:pos x="25" y="8"/>
                  </a:cxn>
                  <a:cxn ang="0">
                    <a:pos x="25" y="7"/>
                  </a:cxn>
                  <a:cxn ang="0">
                    <a:pos x="23" y="7"/>
                  </a:cxn>
                  <a:cxn ang="0">
                    <a:pos x="22" y="7"/>
                  </a:cxn>
                  <a:cxn ang="0">
                    <a:pos x="20" y="5"/>
                  </a:cxn>
                  <a:cxn ang="0">
                    <a:pos x="19" y="5"/>
                  </a:cxn>
                  <a:cxn ang="0">
                    <a:pos x="17" y="4"/>
                  </a:cxn>
                  <a:cxn ang="0">
                    <a:pos x="16" y="4"/>
                  </a:cxn>
                  <a:cxn ang="0">
                    <a:pos x="14" y="4"/>
                  </a:cxn>
                  <a:cxn ang="0">
                    <a:pos x="14" y="2"/>
                  </a:cxn>
                  <a:cxn ang="0">
                    <a:pos x="12" y="2"/>
                  </a:cxn>
                  <a:cxn ang="0">
                    <a:pos x="11" y="2"/>
                  </a:cxn>
                  <a:cxn ang="0">
                    <a:pos x="9" y="2"/>
                  </a:cxn>
                  <a:cxn ang="0">
                    <a:pos x="7" y="1"/>
                  </a:cxn>
                  <a:cxn ang="0">
                    <a:pos x="5" y="1"/>
                  </a:cxn>
                  <a:cxn ang="0">
                    <a:pos x="4" y="1"/>
                  </a:cxn>
                  <a:cxn ang="0">
                    <a:pos x="3" y="0"/>
                  </a:cxn>
                  <a:cxn ang="0">
                    <a:pos x="1" y="0"/>
                  </a:cxn>
                  <a:cxn ang="0">
                    <a:pos x="0" y="9"/>
                  </a:cxn>
                  <a:cxn ang="0">
                    <a:pos x="1" y="9"/>
                  </a:cxn>
                  <a:cxn ang="0">
                    <a:pos x="3" y="9"/>
                  </a:cxn>
                  <a:cxn ang="0">
                    <a:pos x="4" y="9"/>
                  </a:cxn>
                  <a:cxn ang="0">
                    <a:pos x="5" y="9"/>
                  </a:cxn>
                  <a:cxn ang="0">
                    <a:pos x="5" y="11"/>
                  </a:cxn>
                  <a:cxn ang="0">
                    <a:pos x="7" y="11"/>
                  </a:cxn>
                  <a:cxn ang="0">
                    <a:pos x="9" y="11"/>
                  </a:cxn>
                  <a:cxn ang="0">
                    <a:pos x="11" y="11"/>
                  </a:cxn>
                  <a:cxn ang="0">
                    <a:pos x="11" y="11"/>
                  </a:cxn>
                  <a:cxn ang="0">
                    <a:pos x="12" y="11"/>
                  </a:cxn>
                  <a:cxn ang="0">
                    <a:pos x="14" y="11"/>
                  </a:cxn>
                  <a:cxn ang="0">
                    <a:pos x="16" y="13"/>
                  </a:cxn>
                  <a:cxn ang="0">
                    <a:pos x="17" y="13"/>
                  </a:cxn>
                  <a:cxn ang="0">
                    <a:pos x="19" y="14"/>
                  </a:cxn>
                  <a:cxn ang="0">
                    <a:pos x="20" y="14"/>
                  </a:cxn>
                  <a:cxn ang="0">
                    <a:pos x="20" y="16"/>
                  </a:cxn>
                  <a:cxn ang="0">
                    <a:pos x="22" y="16"/>
                  </a:cxn>
                  <a:cxn ang="0">
                    <a:pos x="23" y="16"/>
                  </a:cxn>
                  <a:cxn ang="0">
                    <a:pos x="23" y="17"/>
                  </a:cxn>
                  <a:cxn ang="0">
                    <a:pos x="25" y="17"/>
                  </a:cxn>
                  <a:cxn ang="0">
                    <a:pos x="32" y="17"/>
                  </a:cxn>
                  <a:cxn ang="0">
                    <a:pos x="25" y="17"/>
                  </a:cxn>
                  <a:cxn ang="0">
                    <a:pos x="29" y="18"/>
                  </a:cxn>
                  <a:cxn ang="0">
                    <a:pos x="32" y="17"/>
                  </a:cxn>
                  <a:cxn ang="0">
                    <a:pos x="23" y="11"/>
                  </a:cxn>
                </a:cxnLst>
                <a:rect l="0" t="0" r="r" b="b"/>
                <a:pathLst>
                  <a:path w="33" h="19">
                    <a:moveTo>
                      <a:pt x="23" y="11"/>
                    </a:moveTo>
                    <a:lnTo>
                      <a:pt x="31" y="11"/>
                    </a:lnTo>
                    <a:lnTo>
                      <a:pt x="31" y="9"/>
                    </a:lnTo>
                    <a:lnTo>
                      <a:pt x="29" y="9"/>
                    </a:lnTo>
                    <a:lnTo>
                      <a:pt x="27" y="8"/>
                    </a:lnTo>
                    <a:lnTo>
                      <a:pt x="25" y="8"/>
                    </a:lnTo>
                    <a:lnTo>
                      <a:pt x="25" y="7"/>
                    </a:lnTo>
                    <a:lnTo>
                      <a:pt x="23" y="7"/>
                    </a:lnTo>
                    <a:lnTo>
                      <a:pt x="22" y="7"/>
                    </a:lnTo>
                    <a:lnTo>
                      <a:pt x="20" y="5"/>
                    </a:lnTo>
                    <a:lnTo>
                      <a:pt x="19" y="5"/>
                    </a:lnTo>
                    <a:lnTo>
                      <a:pt x="17" y="4"/>
                    </a:lnTo>
                    <a:lnTo>
                      <a:pt x="16" y="4"/>
                    </a:lnTo>
                    <a:lnTo>
                      <a:pt x="14" y="4"/>
                    </a:lnTo>
                    <a:lnTo>
                      <a:pt x="14" y="2"/>
                    </a:lnTo>
                    <a:lnTo>
                      <a:pt x="12" y="2"/>
                    </a:lnTo>
                    <a:lnTo>
                      <a:pt x="11" y="2"/>
                    </a:lnTo>
                    <a:lnTo>
                      <a:pt x="9" y="2"/>
                    </a:lnTo>
                    <a:lnTo>
                      <a:pt x="7" y="1"/>
                    </a:lnTo>
                    <a:lnTo>
                      <a:pt x="5" y="1"/>
                    </a:lnTo>
                    <a:lnTo>
                      <a:pt x="4" y="1"/>
                    </a:lnTo>
                    <a:lnTo>
                      <a:pt x="3" y="0"/>
                    </a:lnTo>
                    <a:lnTo>
                      <a:pt x="1" y="0"/>
                    </a:lnTo>
                    <a:lnTo>
                      <a:pt x="0" y="9"/>
                    </a:lnTo>
                    <a:lnTo>
                      <a:pt x="1" y="9"/>
                    </a:lnTo>
                    <a:lnTo>
                      <a:pt x="3" y="9"/>
                    </a:lnTo>
                    <a:lnTo>
                      <a:pt x="4" y="9"/>
                    </a:lnTo>
                    <a:lnTo>
                      <a:pt x="5" y="9"/>
                    </a:lnTo>
                    <a:lnTo>
                      <a:pt x="5" y="11"/>
                    </a:lnTo>
                    <a:lnTo>
                      <a:pt x="7" y="11"/>
                    </a:lnTo>
                    <a:lnTo>
                      <a:pt x="9" y="11"/>
                    </a:lnTo>
                    <a:lnTo>
                      <a:pt x="11" y="11"/>
                    </a:lnTo>
                    <a:lnTo>
                      <a:pt x="11" y="11"/>
                    </a:lnTo>
                    <a:lnTo>
                      <a:pt x="12" y="11"/>
                    </a:lnTo>
                    <a:lnTo>
                      <a:pt x="14" y="11"/>
                    </a:lnTo>
                    <a:lnTo>
                      <a:pt x="16" y="13"/>
                    </a:lnTo>
                    <a:lnTo>
                      <a:pt x="17" y="13"/>
                    </a:lnTo>
                    <a:lnTo>
                      <a:pt x="19" y="14"/>
                    </a:lnTo>
                    <a:lnTo>
                      <a:pt x="20" y="14"/>
                    </a:lnTo>
                    <a:lnTo>
                      <a:pt x="20" y="16"/>
                    </a:lnTo>
                    <a:lnTo>
                      <a:pt x="22" y="16"/>
                    </a:lnTo>
                    <a:lnTo>
                      <a:pt x="23" y="16"/>
                    </a:lnTo>
                    <a:lnTo>
                      <a:pt x="23" y="17"/>
                    </a:lnTo>
                    <a:lnTo>
                      <a:pt x="25" y="17"/>
                    </a:lnTo>
                    <a:lnTo>
                      <a:pt x="32" y="17"/>
                    </a:lnTo>
                    <a:lnTo>
                      <a:pt x="25" y="17"/>
                    </a:lnTo>
                    <a:lnTo>
                      <a:pt x="29" y="18"/>
                    </a:lnTo>
                    <a:lnTo>
                      <a:pt x="32" y="17"/>
                    </a:lnTo>
                    <a:lnTo>
                      <a:pt x="23"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26" name="Freeform 498"/>
              <p:cNvSpPr>
                <a:spLocks/>
              </p:cNvSpPr>
              <p:nvPr/>
            </p:nvSpPr>
            <p:spPr bwMode="auto">
              <a:xfrm>
                <a:off x="2033" y="1021"/>
                <a:ext cx="20" cy="18"/>
              </a:xfrm>
              <a:custGeom>
                <a:avLst/>
                <a:gdLst/>
                <a:ahLst/>
                <a:cxnLst>
                  <a:cxn ang="0">
                    <a:pos x="11" y="0"/>
                  </a:cxn>
                  <a:cxn ang="0">
                    <a:pos x="0" y="9"/>
                  </a:cxn>
                  <a:cxn ang="0">
                    <a:pos x="9" y="17"/>
                  </a:cxn>
                  <a:cxn ang="0">
                    <a:pos x="19" y="7"/>
                  </a:cxn>
                  <a:cxn ang="0">
                    <a:pos x="11" y="0"/>
                  </a:cxn>
                </a:cxnLst>
                <a:rect l="0" t="0" r="r" b="b"/>
                <a:pathLst>
                  <a:path w="20" h="18">
                    <a:moveTo>
                      <a:pt x="11" y="0"/>
                    </a:moveTo>
                    <a:lnTo>
                      <a:pt x="0" y="9"/>
                    </a:lnTo>
                    <a:lnTo>
                      <a:pt x="9" y="17"/>
                    </a:lnTo>
                    <a:lnTo>
                      <a:pt x="19" y="7"/>
                    </a:lnTo>
                    <a:lnTo>
                      <a:pt x="11"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27" name="Freeform 499"/>
              <p:cNvSpPr>
                <a:spLocks/>
              </p:cNvSpPr>
              <p:nvPr/>
            </p:nvSpPr>
            <p:spPr bwMode="auto">
              <a:xfrm>
                <a:off x="2043" y="1019"/>
                <a:ext cx="20" cy="19"/>
              </a:xfrm>
              <a:custGeom>
                <a:avLst/>
                <a:gdLst/>
                <a:ahLst/>
                <a:cxnLst>
                  <a:cxn ang="0">
                    <a:pos x="19" y="3"/>
                  </a:cxn>
                  <a:cxn ang="0">
                    <a:pos x="17" y="3"/>
                  </a:cxn>
                  <a:cxn ang="0">
                    <a:pos x="13" y="3"/>
                  </a:cxn>
                  <a:cxn ang="0">
                    <a:pos x="13" y="0"/>
                  </a:cxn>
                  <a:cxn ang="0">
                    <a:pos x="11" y="0"/>
                  </a:cxn>
                  <a:cxn ang="0">
                    <a:pos x="8" y="0"/>
                  </a:cxn>
                  <a:cxn ang="0">
                    <a:pos x="7" y="0"/>
                  </a:cxn>
                  <a:cxn ang="0">
                    <a:pos x="3" y="0"/>
                  </a:cxn>
                  <a:cxn ang="0">
                    <a:pos x="1" y="0"/>
                  </a:cxn>
                  <a:cxn ang="0">
                    <a:pos x="1" y="3"/>
                  </a:cxn>
                  <a:cxn ang="0">
                    <a:pos x="0" y="3"/>
                  </a:cxn>
                  <a:cxn ang="0">
                    <a:pos x="8" y="18"/>
                  </a:cxn>
                  <a:cxn ang="0">
                    <a:pos x="7" y="18"/>
                  </a:cxn>
                  <a:cxn ang="0">
                    <a:pos x="19" y="3"/>
                  </a:cxn>
                </a:cxnLst>
                <a:rect l="0" t="0" r="r" b="b"/>
                <a:pathLst>
                  <a:path w="20" h="19">
                    <a:moveTo>
                      <a:pt x="19" y="3"/>
                    </a:moveTo>
                    <a:lnTo>
                      <a:pt x="17" y="3"/>
                    </a:lnTo>
                    <a:lnTo>
                      <a:pt x="13" y="3"/>
                    </a:lnTo>
                    <a:lnTo>
                      <a:pt x="13" y="0"/>
                    </a:lnTo>
                    <a:lnTo>
                      <a:pt x="11" y="0"/>
                    </a:lnTo>
                    <a:lnTo>
                      <a:pt x="8" y="0"/>
                    </a:lnTo>
                    <a:lnTo>
                      <a:pt x="7" y="0"/>
                    </a:lnTo>
                    <a:lnTo>
                      <a:pt x="3" y="0"/>
                    </a:lnTo>
                    <a:lnTo>
                      <a:pt x="1" y="0"/>
                    </a:lnTo>
                    <a:lnTo>
                      <a:pt x="1" y="3"/>
                    </a:lnTo>
                    <a:lnTo>
                      <a:pt x="0" y="3"/>
                    </a:lnTo>
                    <a:lnTo>
                      <a:pt x="8" y="18"/>
                    </a:lnTo>
                    <a:lnTo>
                      <a:pt x="7" y="18"/>
                    </a:lnTo>
                    <a:lnTo>
                      <a:pt x="19"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28" name="Freeform 500"/>
              <p:cNvSpPr>
                <a:spLocks/>
              </p:cNvSpPr>
              <p:nvPr/>
            </p:nvSpPr>
            <p:spPr bwMode="auto">
              <a:xfrm>
                <a:off x="2048" y="1021"/>
                <a:ext cx="26" cy="22"/>
              </a:xfrm>
              <a:custGeom>
                <a:avLst/>
                <a:gdLst/>
                <a:ahLst/>
                <a:cxnLst>
                  <a:cxn ang="0">
                    <a:pos x="25" y="15"/>
                  </a:cxn>
                  <a:cxn ang="0">
                    <a:pos x="8" y="0"/>
                  </a:cxn>
                  <a:cxn ang="0">
                    <a:pos x="0" y="6"/>
                  </a:cxn>
                  <a:cxn ang="0">
                    <a:pos x="18" y="21"/>
                  </a:cxn>
                  <a:cxn ang="0">
                    <a:pos x="25" y="15"/>
                  </a:cxn>
                </a:cxnLst>
                <a:rect l="0" t="0" r="r" b="b"/>
                <a:pathLst>
                  <a:path w="26" h="22">
                    <a:moveTo>
                      <a:pt x="25" y="15"/>
                    </a:moveTo>
                    <a:lnTo>
                      <a:pt x="8" y="0"/>
                    </a:lnTo>
                    <a:lnTo>
                      <a:pt x="0" y="6"/>
                    </a:lnTo>
                    <a:lnTo>
                      <a:pt x="18" y="21"/>
                    </a:lnTo>
                    <a:lnTo>
                      <a:pt x="25"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29" name="Freeform 501"/>
              <p:cNvSpPr>
                <a:spLocks/>
              </p:cNvSpPr>
              <p:nvPr/>
            </p:nvSpPr>
            <p:spPr bwMode="auto">
              <a:xfrm>
                <a:off x="2068" y="1037"/>
                <a:ext cx="18" cy="18"/>
              </a:xfrm>
              <a:custGeom>
                <a:avLst/>
                <a:gdLst/>
                <a:ahLst/>
                <a:cxnLst>
                  <a:cxn ang="0">
                    <a:pos x="11" y="17"/>
                  </a:cxn>
                  <a:cxn ang="0">
                    <a:pos x="15" y="17"/>
                  </a:cxn>
                  <a:cxn ang="0">
                    <a:pos x="15" y="15"/>
                  </a:cxn>
                  <a:cxn ang="0">
                    <a:pos x="17" y="12"/>
                  </a:cxn>
                  <a:cxn ang="0">
                    <a:pos x="17" y="11"/>
                  </a:cxn>
                  <a:cxn ang="0">
                    <a:pos x="17" y="8"/>
                  </a:cxn>
                  <a:cxn ang="0">
                    <a:pos x="17" y="6"/>
                  </a:cxn>
                  <a:cxn ang="0">
                    <a:pos x="17" y="4"/>
                  </a:cxn>
                  <a:cxn ang="0">
                    <a:pos x="15" y="4"/>
                  </a:cxn>
                  <a:cxn ang="0">
                    <a:pos x="15" y="1"/>
                  </a:cxn>
                  <a:cxn ang="0">
                    <a:pos x="15" y="0"/>
                  </a:cxn>
                  <a:cxn ang="0">
                    <a:pos x="11" y="0"/>
                  </a:cxn>
                  <a:cxn ang="0">
                    <a:pos x="0" y="11"/>
                  </a:cxn>
                  <a:cxn ang="0">
                    <a:pos x="0" y="8"/>
                  </a:cxn>
                  <a:cxn ang="0">
                    <a:pos x="11" y="17"/>
                  </a:cxn>
                </a:cxnLst>
                <a:rect l="0" t="0" r="r" b="b"/>
                <a:pathLst>
                  <a:path w="18" h="18">
                    <a:moveTo>
                      <a:pt x="11" y="17"/>
                    </a:moveTo>
                    <a:lnTo>
                      <a:pt x="15" y="17"/>
                    </a:lnTo>
                    <a:lnTo>
                      <a:pt x="15" y="15"/>
                    </a:lnTo>
                    <a:lnTo>
                      <a:pt x="17" y="12"/>
                    </a:lnTo>
                    <a:lnTo>
                      <a:pt x="17" y="11"/>
                    </a:lnTo>
                    <a:lnTo>
                      <a:pt x="17" y="8"/>
                    </a:lnTo>
                    <a:lnTo>
                      <a:pt x="17" y="6"/>
                    </a:lnTo>
                    <a:lnTo>
                      <a:pt x="17" y="4"/>
                    </a:lnTo>
                    <a:lnTo>
                      <a:pt x="15" y="4"/>
                    </a:lnTo>
                    <a:lnTo>
                      <a:pt x="15" y="1"/>
                    </a:lnTo>
                    <a:lnTo>
                      <a:pt x="15" y="0"/>
                    </a:lnTo>
                    <a:lnTo>
                      <a:pt x="11" y="0"/>
                    </a:lnTo>
                    <a:lnTo>
                      <a:pt x="0" y="11"/>
                    </a:lnTo>
                    <a:lnTo>
                      <a:pt x="0" y="8"/>
                    </a:lnTo>
                    <a:lnTo>
                      <a:pt x="1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30" name="Freeform 502"/>
              <p:cNvSpPr>
                <a:spLocks/>
              </p:cNvSpPr>
              <p:nvPr/>
            </p:nvSpPr>
            <p:spPr bwMode="auto">
              <a:xfrm>
                <a:off x="2056" y="1043"/>
                <a:ext cx="19" cy="18"/>
              </a:xfrm>
              <a:custGeom>
                <a:avLst/>
                <a:gdLst/>
                <a:ahLst/>
                <a:cxnLst>
                  <a:cxn ang="0">
                    <a:pos x="9" y="9"/>
                  </a:cxn>
                  <a:cxn ang="0">
                    <a:pos x="9" y="17"/>
                  </a:cxn>
                  <a:cxn ang="0">
                    <a:pos x="18" y="6"/>
                  </a:cxn>
                  <a:cxn ang="0">
                    <a:pos x="11" y="0"/>
                  </a:cxn>
                  <a:cxn ang="0">
                    <a:pos x="1" y="9"/>
                  </a:cxn>
                  <a:cxn ang="0">
                    <a:pos x="1" y="15"/>
                  </a:cxn>
                  <a:cxn ang="0">
                    <a:pos x="1" y="9"/>
                  </a:cxn>
                  <a:cxn ang="0">
                    <a:pos x="0" y="12"/>
                  </a:cxn>
                  <a:cxn ang="0">
                    <a:pos x="1" y="15"/>
                  </a:cxn>
                  <a:cxn ang="0">
                    <a:pos x="9" y="9"/>
                  </a:cxn>
                </a:cxnLst>
                <a:rect l="0" t="0" r="r" b="b"/>
                <a:pathLst>
                  <a:path w="19" h="18">
                    <a:moveTo>
                      <a:pt x="9" y="9"/>
                    </a:moveTo>
                    <a:lnTo>
                      <a:pt x="9" y="17"/>
                    </a:lnTo>
                    <a:lnTo>
                      <a:pt x="18" y="6"/>
                    </a:lnTo>
                    <a:lnTo>
                      <a:pt x="11" y="0"/>
                    </a:lnTo>
                    <a:lnTo>
                      <a:pt x="1" y="9"/>
                    </a:lnTo>
                    <a:lnTo>
                      <a:pt x="1" y="15"/>
                    </a:lnTo>
                    <a:lnTo>
                      <a:pt x="1" y="9"/>
                    </a:lnTo>
                    <a:lnTo>
                      <a:pt x="0" y="12"/>
                    </a:lnTo>
                    <a:lnTo>
                      <a:pt x="1" y="15"/>
                    </a:lnTo>
                    <a:lnTo>
                      <a:pt x="9"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31" name="Freeform 503"/>
              <p:cNvSpPr>
                <a:spLocks/>
              </p:cNvSpPr>
              <p:nvPr/>
            </p:nvSpPr>
            <p:spPr bwMode="auto">
              <a:xfrm>
                <a:off x="2057" y="1048"/>
                <a:ext cx="22" cy="30"/>
              </a:xfrm>
              <a:custGeom>
                <a:avLst/>
                <a:gdLst/>
                <a:ahLst/>
                <a:cxnLst>
                  <a:cxn ang="0">
                    <a:pos x="14" y="20"/>
                  </a:cxn>
                  <a:cxn ang="0">
                    <a:pos x="21" y="24"/>
                  </a:cxn>
                  <a:cxn ang="0">
                    <a:pos x="19" y="23"/>
                  </a:cxn>
                  <a:cxn ang="0">
                    <a:pos x="19" y="22"/>
                  </a:cxn>
                  <a:cxn ang="0">
                    <a:pos x="19" y="20"/>
                  </a:cxn>
                  <a:cxn ang="0">
                    <a:pos x="19" y="19"/>
                  </a:cxn>
                  <a:cxn ang="0">
                    <a:pos x="19" y="18"/>
                  </a:cxn>
                  <a:cxn ang="0">
                    <a:pos x="17" y="18"/>
                  </a:cxn>
                  <a:cxn ang="0">
                    <a:pos x="17" y="16"/>
                  </a:cxn>
                  <a:cxn ang="0">
                    <a:pos x="17" y="15"/>
                  </a:cxn>
                  <a:cxn ang="0">
                    <a:pos x="15" y="13"/>
                  </a:cxn>
                  <a:cxn ang="0">
                    <a:pos x="15" y="12"/>
                  </a:cxn>
                  <a:cxn ang="0">
                    <a:pos x="15" y="11"/>
                  </a:cxn>
                  <a:cxn ang="0">
                    <a:pos x="14" y="9"/>
                  </a:cxn>
                  <a:cxn ang="0">
                    <a:pos x="14" y="8"/>
                  </a:cxn>
                  <a:cxn ang="0">
                    <a:pos x="12" y="6"/>
                  </a:cxn>
                  <a:cxn ang="0">
                    <a:pos x="12" y="5"/>
                  </a:cxn>
                  <a:cxn ang="0">
                    <a:pos x="11" y="4"/>
                  </a:cxn>
                  <a:cxn ang="0">
                    <a:pos x="11" y="2"/>
                  </a:cxn>
                  <a:cxn ang="0">
                    <a:pos x="9" y="1"/>
                  </a:cxn>
                  <a:cxn ang="0">
                    <a:pos x="9" y="0"/>
                  </a:cxn>
                  <a:cxn ang="0">
                    <a:pos x="7" y="0"/>
                  </a:cxn>
                  <a:cxn ang="0">
                    <a:pos x="0" y="4"/>
                  </a:cxn>
                  <a:cxn ang="0">
                    <a:pos x="0" y="5"/>
                  </a:cxn>
                  <a:cxn ang="0">
                    <a:pos x="1" y="5"/>
                  </a:cxn>
                  <a:cxn ang="0">
                    <a:pos x="1" y="6"/>
                  </a:cxn>
                  <a:cxn ang="0">
                    <a:pos x="3" y="8"/>
                  </a:cxn>
                  <a:cxn ang="0">
                    <a:pos x="3" y="9"/>
                  </a:cxn>
                  <a:cxn ang="0">
                    <a:pos x="4" y="11"/>
                  </a:cxn>
                  <a:cxn ang="0">
                    <a:pos x="4" y="12"/>
                  </a:cxn>
                  <a:cxn ang="0">
                    <a:pos x="4" y="13"/>
                  </a:cxn>
                  <a:cxn ang="0">
                    <a:pos x="6" y="13"/>
                  </a:cxn>
                  <a:cxn ang="0">
                    <a:pos x="6" y="15"/>
                  </a:cxn>
                  <a:cxn ang="0">
                    <a:pos x="6" y="16"/>
                  </a:cxn>
                  <a:cxn ang="0">
                    <a:pos x="7" y="18"/>
                  </a:cxn>
                  <a:cxn ang="0">
                    <a:pos x="7" y="19"/>
                  </a:cxn>
                  <a:cxn ang="0">
                    <a:pos x="7" y="20"/>
                  </a:cxn>
                  <a:cxn ang="0">
                    <a:pos x="9" y="22"/>
                  </a:cxn>
                  <a:cxn ang="0">
                    <a:pos x="9" y="23"/>
                  </a:cxn>
                  <a:cxn ang="0">
                    <a:pos x="9" y="24"/>
                  </a:cxn>
                  <a:cxn ang="0">
                    <a:pos x="9" y="26"/>
                  </a:cxn>
                  <a:cxn ang="0">
                    <a:pos x="14" y="29"/>
                  </a:cxn>
                  <a:cxn ang="0">
                    <a:pos x="9" y="26"/>
                  </a:cxn>
                  <a:cxn ang="0">
                    <a:pos x="11" y="29"/>
                  </a:cxn>
                  <a:cxn ang="0">
                    <a:pos x="14" y="29"/>
                  </a:cxn>
                  <a:cxn ang="0">
                    <a:pos x="14" y="20"/>
                  </a:cxn>
                </a:cxnLst>
                <a:rect l="0" t="0" r="r" b="b"/>
                <a:pathLst>
                  <a:path w="22" h="30">
                    <a:moveTo>
                      <a:pt x="14" y="20"/>
                    </a:moveTo>
                    <a:lnTo>
                      <a:pt x="21" y="24"/>
                    </a:lnTo>
                    <a:lnTo>
                      <a:pt x="19" y="23"/>
                    </a:lnTo>
                    <a:lnTo>
                      <a:pt x="19" y="22"/>
                    </a:lnTo>
                    <a:lnTo>
                      <a:pt x="19" y="20"/>
                    </a:lnTo>
                    <a:lnTo>
                      <a:pt x="19" y="19"/>
                    </a:lnTo>
                    <a:lnTo>
                      <a:pt x="19" y="18"/>
                    </a:lnTo>
                    <a:lnTo>
                      <a:pt x="17" y="18"/>
                    </a:lnTo>
                    <a:lnTo>
                      <a:pt x="17" y="16"/>
                    </a:lnTo>
                    <a:lnTo>
                      <a:pt x="17" y="15"/>
                    </a:lnTo>
                    <a:lnTo>
                      <a:pt x="15" y="13"/>
                    </a:lnTo>
                    <a:lnTo>
                      <a:pt x="15" y="12"/>
                    </a:lnTo>
                    <a:lnTo>
                      <a:pt x="15" y="11"/>
                    </a:lnTo>
                    <a:lnTo>
                      <a:pt x="14" y="9"/>
                    </a:lnTo>
                    <a:lnTo>
                      <a:pt x="14" y="8"/>
                    </a:lnTo>
                    <a:lnTo>
                      <a:pt x="12" y="6"/>
                    </a:lnTo>
                    <a:lnTo>
                      <a:pt x="12" y="5"/>
                    </a:lnTo>
                    <a:lnTo>
                      <a:pt x="11" y="4"/>
                    </a:lnTo>
                    <a:lnTo>
                      <a:pt x="11" y="2"/>
                    </a:lnTo>
                    <a:lnTo>
                      <a:pt x="9" y="1"/>
                    </a:lnTo>
                    <a:lnTo>
                      <a:pt x="9" y="0"/>
                    </a:lnTo>
                    <a:lnTo>
                      <a:pt x="7" y="0"/>
                    </a:lnTo>
                    <a:lnTo>
                      <a:pt x="0" y="4"/>
                    </a:lnTo>
                    <a:lnTo>
                      <a:pt x="0" y="5"/>
                    </a:lnTo>
                    <a:lnTo>
                      <a:pt x="1" y="5"/>
                    </a:lnTo>
                    <a:lnTo>
                      <a:pt x="1" y="6"/>
                    </a:lnTo>
                    <a:lnTo>
                      <a:pt x="3" y="8"/>
                    </a:lnTo>
                    <a:lnTo>
                      <a:pt x="3" y="9"/>
                    </a:lnTo>
                    <a:lnTo>
                      <a:pt x="4" y="11"/>
                    </a:lnTo>
                    <a:lnTo>
                      <a:pt x="4" y="12"/>
                    </a:lnTo>
                    <a:lnTo>
                      <a:pt x="4" y="13"/>
                    </a:lnTo>
                    <a:lnTo>
                      <a:pt x="6" y="13"/>
                    </a:lnTo>
                    <a:lnTo>
                      <a:pt x="6" y="15"/>
                    </a:lnTo>
                    <a:lnTo>
                      <a:pt x="6" y="16"/>
                    </a:lnTo>
                    <a:lnTo>
                      <a:pt x="7" y="18"/>
                    </a:lnTo>
                    <a:lnTo>
                      <a:pt x="7" y="19"/>
                    </a:lnTo>
                    <a:lnTo>
                      <a:pt x="7" y="20"/>
                    </a:lnTo>
                    <a:lnTo>
                      <a:pt x="9" y="22"/>
                    </a:lnTo>
                    <a:lnTo>
                      <a:pt x="9" y="23"/>
                    </a:lnTo>
                    <a:lnTo>
                      <a:pt x="9" y="24"/>
                    </a:lnTo>
                    <a:lnTo>
                      <a:pt x="9" y="26"/>
                    </a:lnTo>
                    <a:lnTo>
                      <a:pt x="14" y="29"/>
                    </a:lnTo>
                    <a:lnTo>
                      <a:pt x="9" y="26"/>
                    </a:lnTo>
                    <a:lnTo>
                      <a:pt x="11" y="29"/>
                    </a:lnTo>
                    <a:lnTo>
                      <a:pt x="14" y="29"/>
                    </a:lnTo>
                    <a:lnTo>
                      <a:pt x="14"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32" name="Freeform 504"/>
              <p:cNvSpPr>
                <a:spLocks/>
              </p:cNvSpPr>
              <p:nvPr/>
            </p:nvSpPr>
            <p:spPr bwMode="auto">
              <a:xfrm>
                <a:off x="2073" y="1069"/>
                <a:ext cx="19" cy="18"/>
              </a:xfrm>
              <a:custGeom>
                <a:avLst/>
                <a:gdLst/>
                <a:ahLst/>
                <a:cxnLst>
                  <a:cxn ang="0">
                    <a:pos x="18" y="0"/>
                  </a:cxn>
                  <a:cxn ang="0">
                    <a:pos x="0" y="0"/>
                  </a:cxn>
                  <a:cxn ang="0">
                    <a:pos x="0" y="17"/>
                  </a:cxn>
                  <a:cxn ang="0">
                    <a:pos x="15" y="17"/>
                  </a:cxn>
                  <a:cxn ang="0">
                    <a:pos x="18" y="0"/>
                  </a:cxn>
                </a:cxnLst>
                <a:rect l="0" t="0" r="r" b="b"/>
                <a:pathLst>
                  <a:path w="19" h="18">
                    <a:moveTo>
                      <a:pt x="18" y="0"/>
                    </a:moveTo>
                    <a:lnTo>
                      <a:pt x="0" y="0"/>
                    </a:lnTo>
                    <a:lnTo>
                      <a:pt x="0" y="17"/>
                    </a:lnTo>
                    <a:lnTo>
                      <a:pt x="15" y="17"/>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33" name="Freeform 505"/>
              <p:cNvSpPr>
                <a:spLocks/>
              </p:cNvSpPr>
              <p:nvPr/>
            </p:nvSpPr>
            <p:spPr bwMode="auto">
              <a:xfrm>
                <a:off x="2086" y="1069"/>
                <a:ext cx="18" cy="18"/>
              </a:xfrm>
              <a:custGeom>
                <a:avLst/>
                <a:gdLst/>
                <a:ahLst/>
                <a:cxnLst>
                  <a:cxn ang="0">
                    <a:pos x="17" y="17"/>
                  </a:cxn>
                  <a:cxn ang="0">
                    <a:pos x="17" y="15"/>
                  </a:cxn>
                  <a:cxn ang="0">
                    <a:pos x="17" y="11"/>
                  </a:cxn>
                  <a:cxn ang="0">
                    <a:pos x="17" y="9"/>
                  </a:cxn>
                  <a:cxn ang="0">
                    <a:pos x="13" y="9"/>
                  </a:cxn>
                  <a:cxn ang="0">
                    <a:pos x="13" y="5"/>
                  </a:cxn>
                  <a:cxn ang="0">
                    <a:pos x="11" y="5"/>
                  </a:cxn>
                  <a:cxn ang="0">
                    <a:pos x="11" y="3"/>
                  </a:cxn>
                  <a:cxn ang="0">
                    <a:pos x="9" y="3"/>
                  </a:cxn>
                  <a:cxn ang="0">
                    <a:pos x="6" y="0"/>
                  </a:cxn>
                  <a:cxn ang="0">
                    <a:pos x="3" y="0"/>
                  </a:cxn>
                  <a:cxn ang="0">
                    <a:pos x="0" y="17"/>
                  </a:cxn>
                  <a:cxn ang="0">
                    <a:pos x="17" y="17"/>
                  </a:cxn>
                </a:cxnLst>
                <a:rect l="0" t="0" r="r" b="b"/>
                <a:pathLst>
                  <a:path w="18" h="18">
                    <a:moveTo>
                      <a:pt x="17" y="17"/>
                    </a:moveTo>
                    <a:lnTo>
                      <a:pt x="17" y="15"/>
                    </a:lnTo>
                    <a:lnTo>
                      <a:pt x="17" y="11"/>
                    </a:lnTo>
                    <a:lnTo>
                      <a:pt x="17" y="9"/>
                    </a:lnTo>
                    <a:lnTo>
                      <a:pt x="13" y="9"/>
                    </a:lnTo>
                    <a:lnTo>
                      <a:pt x="13" y="5"/>
                    </a:lnTo>
                    <a:lnTo>
                      <a:pt x="11" y="5"/>
                    </a:lnTo>
                    <a:lnTo>
                      <a:pt x="11" y="3"/>
                    </a:lnTo>
                    <a:lnTo>
                      <a:pt x="9" y="3"/>
                    </a:lnTo>
                    <a:lnTo>
                      <a:pt x="6" y="0"/>
                    </a:lnTo>
                    <a:lnTo>
                      <a:pt x="3" y="0"/>
                    </a:lnTo>
                    <a:lnTo>
                      <a:pt x="0" y="17"/>
                    </a:lnTo>
                    <a:lnTo>
                      <a:pt x="17"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34" name="Freeform 506"/>
              <p:cNvSpPr>
                <a:spLocks/>
              </p:cNvSpPr>
              <p:nvPr/>
            </p:nvSpPr>
            <p:spPr bwMode="auto">
              <a:xfrm>
                <a:off x="2086" y="1076"/>
                <a:ext cx="18" cy="21"/>
              </a:xfrm>
              <a:custGeom>
                <a:avLst/>
                <a:gdLst/>
                <a:ahLst/>
                <a:cxnLst>
                  <a:cxn ang="0">
                    <a:pos x="17" y="20"/>
                  </a:cxn>
                  <a:cxn ang="0">
                    <a:pos x="17" y="0"/>
                  </a:cxn>
                  <a:cxn ang="0">
                    <a:pos x="0" y="0"/>
                  </a:cxn>
                  <a:cxn ang="0">
                    <a:pos x="0" y="20"/>
                  </a:cxn>
                  <a:cxn ang="0">
                    <a:pos x="17" y="20"/>
                  </a:cxn>
                </a:cxnLst>
                <a:rect l="0" t="0" r="r" b="b"/>
                <a:pathLst>
                  <a:path w="18" h="21">
                    <a:moveTo>
                      <a:pt x="17" y="20"/>
                    </a:moveTo>
                    <a:lnTo>
                      <a:pt x="17" y="0"/>
                    </a:lnTo>
                    <a:lnTo>
                      <a:pt x="0" y="0"/>
                    </a:lnTo>
                    <a:lnTo>
                      <a:pt x="0" y="20"/>
                    </a:lnTo>
                    <a:lnTo>
                      <a:pt x="17"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35" name="Freeform 507"/>
              <p:cNvSpPr>
                <a:spLocks/>
              </p:cNvSpPr>
              <p:nvPr/>
            </p:nvSpPr>
            <p:spPr bwMode="auto">
              <a:xfrm>
                <a:off x="2086" y="1096"/>
                <a:ext cx="18" cy="18"/>
              </a:xfrm>
              <a:custGeom>
                <a:avLst/>
                <a:gdLst/>
                <a:ahLst/>
                <a:cxnLst>
                  <a:cxn ang="0">
                    <a:pos x="0" y="17"/>
                  </a:cxn>
                  <a:cxn ang="0">
                    <a:pos x="3" y="17"/>
                  </a:cxn>
                  <a:cxn ang="0">
                    <a:pos x="6" y="17"/>
                  </a:cxn>
                  <a:cxn ang="0">
                    <a:pos x="9" y="17"/>
                  </a:cxn>
                  <a:cxn ang="0">
                    <a:pos x="9" y="15"/>
                  </a:cxn>
                  <a:cxn ang="0">
                    <a:pos x="11" y="15"/>
                  </a:cxn>
                  <a:cxn ang="0">
                    <a:pos x="13" y="12"/>
                  </a:cxn>
                  <a:cxn ang="0">
                    <a:pos x="13" y="9"/>
                  </a:cxn>
                  <a:cxn ang="0">
                    <a:pos x="17" y="9"/>
                  </a:cxn>
                  <a:cxn ang="0">
                    <a:pos x="17" y="6"/>
                  </a:cxn>
                  <a:cxn ang="0">
                    <a:pos x="17" y="2"/>
                  </a:cxn>
                  <a:cxn ang="0">
                    <a:pos x="0" y="2"/>
                  </a:cxn>
                  <a:cxn ang="0">
                    <a:pos x="0" y="0"/>
                  </a:cxn>
                  <a:cxn ang="0">
                    <a:pos x="3" y="0"/>
                  </a:cxn>
                  <a:cxn ang="0">
                    <a:pos x="0" y="17"/>
                  </a:cxn>
                </a:cxnLst>
                <a:rect l="0" t="0" r="r" b="b"/>
                <a:pathLst>
                  <a:path w="18" h="18">
                    <a:moveTo>
                      <a:pt x="0" y="17"/>
                    </a:moveTo>
                    <a:lnTo>
                      <a:pt x="3" y="17"/>
                    </a:lnTo>
                    <a:lnTo>
                      <a:pt x="6" y="17"/>
                    </a:lnTo>
                    <a:lnTo>
                      <a:pt x="9" y="17"/>
                    </a:lnTo>
                    <a:lnTo>
                      <a:pt x="9" y="15"/>
                    </a:lnTo>
                    <a:lnTo>
                      <a:pt x="11" y="15"/>
                    </a:lnTo>
                    <a:lnTo>
                      <a:pt x="13" y="12"/>
                    </a:lnTo>
                    <a:lnTo>
                      <a:pt x="13" y="9"/>
                    </a:lnTo>
                    <a:lnTo>
                      <a:pt x="17" y="9"/>
                    </a:lnTo>
                    <a:lnTo>
                      <a:pt x="17" y="6"/>
                    </a:lnTo>
                    <a:lnTo>
                      <a:pt x="17" y="2"/>
                    </a:lnTo>
                    <a:lnTo>
                      <a:pt x="0" y="2"/>
                    </a:lnTo>
                    <a:lnTo>
                      <a:pt x="0" y="0"/>
                    </a:lnTo>
                    <a:lnTo>
                      <a:pt x="3"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36" name="Freeform 508"/>
              <p:cNvSpPr>
                <a:spLocks/>
              </p:cNvSpPr>
              <p:nvPr/>
            </p:nvSpPr>
            <p:spPr bwMode="auto">
              <a:xfrm>
                <a:off x="2068" y="1096"/>
                <a:ext cx="21" cy="18"/>
              </a:xfrm>
              <a:custGeom>
                <a:avLst/>
                <a:gdLst/>
                <a:ahLst/>
                <a:cxnLst>
                  <a:cxn ang="0">
                    <a:pos x="11" y="12"/>
                  </a:cxn>
                  <a:cxn ang="0">
                    <a:pos x="4" y="17"/>
                  </a:cxn>
                  <a:cxn ang="0">
                    <a:pos x="18" y="17"/>
                  </a:cxn>
                  <a:cxn ang="0">
                    <a:pos x="20" y="0"/>
                  </a:cxn>
                  <a:cxn ang="0">
                    <a:pos x="4" y="0"/>
                  </a:cxn>
                  <a:cxn ang="0">
                    <a:pos x="0" y="6"/>
                  </a:cxn>
                  <a:cxn ang="0">
                    <a:pos x="4" y="0"/>
                  </a:cxn>
                  <a:cxn ang="0">
                    <a:pos x="1" y="0"/>
                  </a:cxn>
                  <a:cxn ang="0">
                    <a:pos x="0" y="6"/>
                  </a:cxn>
                  <a:cxn ang="0">
                    <a:pos x="11" y="12"/>
                  </a:cxn>
                </a:cxnLst>
                <a:rect l="0" t="0" r="r" b="b"/>
                <a:pathLst>
                  <a:path w="21" h="18">
                    <a:moveTo>
                      <a:pt x="11" y="12"/>
                    </a:moveTo>
                    <a:lnTo>
                      <a:pt x="4" y="17"/>
                    </a:lnTo>
                    <a:lnTo>
                      <a:pt x="18" y="17"/>
                    </a:lnTo>
                    <a:lnTo>
                      <a:pt x="20" y="0"/>
                    </a:lnTo>
                    <a:lnTo>
                      <a:pt x="4" y="0"/>
                    </a:lnTo>
                    <a:lnTo>
                      <a:pt x="0" y="6"/>
                    </a:lnTo>
                    <a:lnTo>
                      <a:pt x="4" y="0"/>
                    </a:lnTo>
                    <a:lnTo>
                      <a:pt x="1" y="0"/>
                    </a:lnTo>
                    <a:lnTo>
                      <a:pt x="0" y="6"/>
                    </a:lnTo>
                    <a:lnTo>
                      <a:pt x="11"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37" name="Freeform 509"/>
              <p:cNvSpPr>
                <a:spLocks/>
              </p:cNvSpPr>
              <p:nvPr/>
            </p:nvSpPr>
            <p:spPr bwMode="auto">
              <a:xfrm>
                <a:off x="2053" y="1099"/>
                <a:ext cx="26" cy="26"/>
              </a:xfrm>
              <a:custGeom>
                <a:avLst/>
                <a:gdLst/>
                <a:ahLst/>
                <a:cxnLst>
                  <a:cxn ang="0">
                    <a:pos x="11" y="20"/>
                  </a:cxn>
                  <a:cxn ang="0">
                    <a:pos x="11" y="25"/>
                  </a:cxn>
                  <a:cxn ang="0">
                    <a:pos x="11" y="24"/>
                  </a:cxn>
                  <a:cxn ang="0">
                    <a:pos x="13" y="24"/>
                  </a:cxn>
                  <a:cxn ang="0">
                    <a:pos x="13" y="22"/>
                  </a:cxn>
                  <a:cxn ang="0">
                    <a:pos x="15" y="21"/>
                  </a:cxn>
                  <a:cxn ang="0">
                    <a:pos x="15" y="20"/>
                  </a:cxn>
                  <a:cxn ang="0">
                    <a:pos x="15" y="18"/>
                  </a:cxn>
                  <a:cxn ang="0">
                    <a:pos x="15" y="17"/>
                  </a:cxn>
                  <a:cxn ang="0">
                    <a:pos x="18" y="16"/>
                  </a:cxn>
                  <a:cxn ang="0">
                    <a:pos x="18" y="15"/>
                  </a:cxn>
                  <a:cxn ang="0">
                    <a:pos x="19" y="13"/>
                  </a:cxn>
                  <a:cxn ang="0">
                    <a:pos x="19" y="13"/>
                  </a:cxn>
                  <a:cxn ang="0">
                    <a:pos x="19" y="11"/>
                  </a:cxn>
                  <a:cxn ang="0">
                    <a:pos x="21" y="11"/>
                  </a:cxn>
                  <a:cxn ang="0">
                    <a:pos x="21" y="10"/>
                  </a:cxn>
                  <a:cxn ang="0">
                    <a:pos x="21" y="8"/>
                  </a:cxn>
                  <a:cxn ang="0">
                    <a:pos x="21" y="7"/>
                  </a:cxn>
                  <a:cxn ang="0">
                    <a:pos x="23" y="7"/>
                  </a:cxn>
                  <a:cxn ang="0">
                    <a:pos x="23" y="6"/>
                  </a:cxn>
                  <a:cxn ang="0">
                    <a:pos x="23" y="4"/>
                  </a:cxn>
                  <a:cxn ang="0">
                    <a:pos x="23" y="3"/>
                  </a:cxn>
                  <a:cxn ang="0">
                    <a:pos x="23" y="2"/>
                  </a:cxn>
                  <a:cxn ang="0">
                    <a:pos x="25" y="2"/>
                  </a:cxn>
                  <a:cxn ang="0">
                    <a:pos x="13" y="0"/>
                  </a:cxn>
                  <a:cxn ang="0">
                    <a:pos x="13" y="0"/>
                  </a:cxn>
                  <a:cxn ang="0">
                    <a:pos x="13" y="2"/>
                  </a:cxn>
                  <a:cxn ang="0">
                    <a:pos x="13" y="3"/>
                  </a:cxn>
                  <a:cxn ang="0">
                    <a:pos x="13" y="4"/>
                  </a:cxn>
                  <a:cxn ang="0">
                    <a:pos x="11" y="4"/>
                  </a:cxn>
                  <a:cxn ang="0">
                    <a:pos x="11" y="6"/>
                  </a:cxn>
                  <a:cxn ang="0">
                    <a:pos x="11" y="7"/>
                  </a:cxn>
                  <a:cxn ang="0">
                    <a:pos x="11" y="8"/>
                  </a:cxn>
                  <a:cxn ang="0">
                    <a:pos x="10" y="8"/>
                  </a:cxn>
                  <a:cxn ang="0">
                    <a:pos x="10" y="10"/>
                  </a:cxn>
                  <a:cxn ang="0">
                    <a:pos x="10" y="11"/>
                  </a:cxn>
                  <a:cxn ang="0">
                    <a:pos x="7" y="13"/>
                  </a:cxn>
                  <a:cxn ang="0">
                    <a:pos x="7" y="13"/>
                  </a:cxn>
                  <a:cxn ang="0">
                    <a:pos x="7" y="15"/>
                  </a:cxn>
                  <a:cxn ang="0">
                    <a:pos x="6" y="15"/>
                  </a:cxn>
                  <a:cxn ang="0">
                    <a:pos x="6" y="16"/>
                  </a:cxn>
                  <a:cxn ang="0">
                    <a:pos x="4" y="17"/>
                  </a:cxn>
                  <a:cxn ang="0">
                    <a:pos x="4" y="18"/>
                  </a:cxn>
                  <a:cxn ang="0">
                    <a:pos x="3" y="18"/>
                  </a:cxn>
                  <a:cxn ang="0">
                    <a:pos x="3" y="20"/>
                  </a:cxn>
                  <a:cxn ang="0">
                    <a:pos x="3" y="25"/>
                  </a:cxn>
                  <a:cxn ang="0">
                    <a:pos x="3" y="20"/>
                  </a:cxn>
                  <a:cxn ang="0">
                    <a:pos x="0" y="22"/>
                  </a:cxn>
                  <a:cxn ang="0">
                    <a:pos x="3" y="25"/>
                  </a:cxn>
                  <a:cxn ang="0">
                    <a:pos x="11" y="20"/>
                  </a:cxn>
                </a:cxnLst>
                <a:rect l="0" t="0" r="r" b="b"/>
                <a:pathLst>
                  <a:path w="26" h="26">
                    <a:moveTo>
                      <a:pt x="11" y="20"/>
                    </a:moveTo>
                    <a:lnTo>
                      <a:pt x="11" y="25"/>
                    </a:lnTo>
                    <a:lnTo>
                      <a:pt x="11" y="24"/>
                    </a:lnTo>
                    <a:lnTo>
                      <a:pt x="13" y="24"/>
                    </a:lnTo>
                    <a:lnTo>
                      <a:pt x="13" y="22"/>
                    </a:lnTo>
                    <a:lnTo>
                      <a:pt x="15" y="21"/>
                    </a:lnTo>
                    <a:lnTo>
                      <a:pt x="15" y="20"/>
                    </a:lnTo>
                    <a:lnTo>
                      <a:pt x="15" y="18"/>
                    </a:lnTo>
                    <a:lnTo>
                      <a:pt x="15" y="17"/>
                    </a:lnTo>
                    <a:lnTo>
                      <a:pt x="18" y="16"/>
                    </a:lnTo>
                    <a:lnTo>
                      <a:pt x="18" y="15"/>
                    </a:lnTo>
                    <a:lnTo>
                      <a:pt x="19" y="13"/>
                    </a:lnTo>
                    <a:lnTo>
                      <a:pt x="19" y="13"/>
                    </a:lnTo>
                    <a:lnTo>
                      <a:pt x="19" y="11"/>
                    </a:lnTo>
                    <a:lnTo>
                      <a:pt x="21" y="11"/>
                    </a:lnTo>
                    <a:lnTo>
                      <a:pt x="21" y="10"/>
                    </a:lnTo>
                    <a:lnTo>
                      <a:pt x="21" y="8"/>
                    </a:lnTo>
                    <a:lnTo>
                      <a:pt x="21" y="7"/>
                    </a:lnTo>
                    <a:lnTo>
                      <a:pt x="23" y="7"/>
                    </a:lnTo>
                    <a:lnTo>
                      <a:pt x="23" y="6"/>
                    </a:lnTo>
                    <a:lnTo>
                      <a:pt x="23" y="4"/>
                    </a:lnTo>
                    <a:lnTo>
                      <a:pt x="23" y="3"/>
                    </a:lnTo>
                    <a:lnTo>
                      <a:pt x="23" y="2"/>
                    </a:lnTo>
                    <a:lnTo>
                      <a:pt x="25" y="2"/>
                    </a:lnTo>
                    <a:lnTo>
                      <a:pt x="13" y="0"/>
                    </a:lnTo>
                    <a:lnTo>
                      <a:pt x="13" y="0"/>
                    </a:lnTo>
                    <a:lnTo>
                      <a:pt x="13" y="2"/>
                    </a:lnTo>
                    <a:lnTo>
                      <a:pt x="13" y="3"/>
                    </a:lnTo>
                    <a:lnTo>
                      <a:pt x="13" y="4"/>
                    </a:lnTo>
                    <a:lnTo>
                      <a:pt x="11" y="4"/>
                    </a:lnTo>
                    <a:lnTo>
                      <a:pt x="11" y="6"/>
                    </a:lnTo>
                    <a:lnTo>
                      <a:pt x="11" y="7"/>
                    </a:lnTo>
                    <a:lnTo>
                      <a:pt x="11" y="8"/>
                    </a:lnTo>
                    <a:lnTo>
                      <a:pt x="10" y="8"/>
                    </a:lnTo>
                    <a:lnTo>
                      <a:pt x="10" y="10"/>
                    </a:lnTo>
                    <a:lnTo>
                      <a:pt x="10" y="11"/>
                    </a:lnTo>
                    <a:lnTo>
                      <a:pt x="7" y="13"/>
                    </a:lnTo>
                    <a:lnTo>
                      <a:pt x="7" y="13"/>
                    </a:lnTo>
                    <a:lnTo>
                      <a:pt x="7" y="15"/>
                    </a:lnTo>
                    <a:lnTo>
                      <a:pt x="6" y="15"/>
                    </a:lnTo>
                    <a:lnTo>
                      <a:pt x="6" y="16"/>
                    </a:lnTo>
                    <a:lnTo>
                      <a:pt x="4" y="17"/>
                    </a:lnTo>
                    <a:lnTo>
                      <a:pt x="4" y="18"/>
                    </a:lnTo>
                    <a:lnTo>
                      <a:pt x="3" y="18"/>
                    </a:lnTo>
                    <a:lnTo>
                      <a:pt x="3" y="20"/>
                    </a:lnTo>
                    <a:lnTo>
                      <a:pt x="3" y="25"/>
                    </a:lnTo>
                    <a:lnTo>
                      <a:pt x="3" y="20"/>
                    </a:lnTo>
                    <a:lnTo>
                      <a:pt x="0" y="22"/>
                    </a:lnTo>
                    <a:lnTo>
                      <a:pt x="3" y="25"/>
                    </a:lnTo>
                    <a:lnTo>
                      <a:pt x="11"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38" name="Freeform 510"/>
              <p:cNvSpPr>
                <a:spLocks/>
              </p:cNvSpPr>
              <p:nvPr/>
            </p:nvSpPr>
            <p:spPr bwMode="auto">
              <a:xfrm>
                <a:off x="2057" y="1120"/>
                <a:ext cx="19" cy="18"/>
              </a:xfrm>
              <a:custGeom>
                <a:avLst/>
                <a:gdLst/>
                <a:ahLst/>
                <a:cxnLst>
                  <a:cxn ang="0">
                    <a:pos x="18" y="8"/>
                  </a:cxn>
                  <a:cxn ang="0">
                    <a:pos x="8" y="0"/>
                  </a:cxn>
                  <a:cxn ang="0">
                    <a:pos x="0" y="6"/>
                  </a:cxn>
                  <a:cxn ang="0">
                    <a:pos x="10" y="17"/>
                  </a:cxn>
                  <a:cxn ang="0">
                    <a:pos x="18" y="8"/>
                  </a:cxn>
                </a:cxnLst>
                <a:rect l="0" t="0" r="r" b="b"/>
                <a:pathLst>
                  <a:path w="19" h="18">
                    <a:moveTo>
                      <a:pt x="18" y="8"/>
                    </a:moveTo>
                    <a:lnTo>
                      <a:pt x="8" y="0"/>
                    </a:lnTo>
                    <a:lnTo>
                      <a:pt x="0" y="6"/>
                    </a:lnTo>
                    <a:lnTo>
                      <a:pt x="10" y="17"/>
                    </a:lnTo>
                    <a:lnTo>
                      <a:pt x="18"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39" name="Freeform 511"/>
              <p:cNvSpPr>
                <a:spLocks/>
              </p:cNvSpPr>
              <p:nvPr/>
            </p:nvSpPr>
            <p:spPr bwMode="auto">
              <a:xfrm>
                <a:off x="2068" y="1127"/>
                <a:ext cx="18" cy="18"/>
              </a:xfrm>
              <a:custGeom>
                <a:avLst/>
                <a:gdLst/>
                <a:ahLst/>
                <a:cxnLst>
                  <a:cxn ang="0">
                    <a:pos x="11" y="17"/>
                  </a:cxn>
                  <a:cxn ang="0">
                    <a:pos x="15" y="17"/>
                  </a:cxn>
                  <a:cxn ang="0">
                    <a:pos x="15" y="15"/>
                  </a:cxn>
                  <a:cxn ang="0">
                    <a:pos x="17" y="15"/>
                  </a:cxn>
                  <a:cxn ang="0">
                    <a:pos x="17" y="12"/>
                  </a:cxn>
                  <a:cxn ang="0">
                    <a:pos x="17" y="10"/>
                  </a:cxn>
                  <a:cxn ang="0">
                    <a:pos x="17" y="7"/>
                  </a:cxn>
                  <a:cxn ang="0">
                    <a:pos x="17" y="6"/>
                  </a:cxn>
                  <a:cxn ang="0">
                    <a:pos x="17" y="3"/>
                  </a:cxn>
                  <a:cxn ang="0">
                    <a:pos x="15" y="3"/>
                  </a:cxn>
                  <a:cxn ang="0">
                    <a:pos x="15" y="1"/>
                  </a:cxn>
                  <a:cxn ang="0">
                    <a:pos x="11" y="0"/>
                  </a:cxn>
                  <a:cxn ang="0">
                    <a:pos x="0" y="10"/>
                  </a:cxn>
                  <a:cxn ang="0">
                    <a:pos x="0" y="7"/>
                  </a:cxn>
                  <a:cxn ang="0">
                    <a:pos x="11" y="17"/>
                  </a:cxn>
                </a:cxnLst>
                <a:rect l="0" t="0" r="r" b="b"/>
                <a:pathLst>
                  <a:path w="18" h="18">
                    <a:moveTo>
                      <a:pt x="11" y="17"/>
                    </a:moveTo>
                    <a:lnTo>
                      <a:pt x="15" y="17"/>
                    </a:lnTo>
                    <a:lnTo>
                      <a:pt x="15" y="15"/>
                    </a:lnTo>
                    <a:lnTo>
                      <a:pt x="17" y="15"/>
                    </a:lnTo>
                    <a:lnTo>
                      <a:pt x="17" y="12"/>
                    </a:lnTo>
                    <a:lnTo>
                      <a:pt x="17" y="10"/>
                    </a:lnTo>
                    <a:lnTo>
                      <a:pt x="17" y="7"/>
                    </a:lnTo>
                    <a:lnTo>
                      <a:pt x="17" y="6"/>
                    </a:lnTo>
                    <a:lnTo>
                      <a:pt x="17" y="3"/>
                    </a:lnTo>
                    <a:lnTo>
                      <a:pt x="15" y="3"/>
                    </a:lnTo>
                    <a:lnTo>
                      <a:pt x="15" y="1"/>
                    </a:lnTo>
                    <a:lnTo>
                      <a:pt x="11" y="0"/>
                    </a:lnTo>
                    <a:lnTo>
                      <a:pt x="0" y="10"/>
                    </a:lnTo>
                    <a:lnTo>
                      <a:pt x="0" y="7"/>
                    </a:lnTo>
                    <a:lnTo>
                      <a:pt x="1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40" name="Freeform 512"/>
              <p:cNvSpPr>
                <a:spLocks/>
              </p:cNvSpPr>
              <p:nvPr/>
            </p:nvSpPr>
            <p:spPr bwMode="auto">
              <a:xfrm>
                <a:off x="2048" y="1131"/>
                <a:ext cx="26" cy="21"/>
              </a:xfrm>
              <a:custGeom>
                <a:avLst/>
                <a:gdLst/>
                <a:ahLst/>
                <a:cxnLst>
                  <a:cxn ang="0">
                    <a:pos x="8" y="20"/>
                  </a:cxn>
                  <a:cxn ang="0">
                    <a:pos x="25" y="5"/>
                  </a:cxn>
                  <a:cxn ang="0">
                    <a:pos x="18" y="0"/>
                  </a:cxn>
                  <a:cxn ang="0">
                    <a:pos x="0" y="13"/>
                  </a:cxn>
                  <a:cxn ang="0">
                    <a:pos x="8" y="20"/>
                  </a:cxn>
                </a:cxnLst>
                <a:rect l="0" t="0" r="r" b="b"/>
                <a:pathLst>
                  <a:path w="26" h="21">
                    <a:moveTo>
                      <a:pt x="8" y="20"/>
                    </a:moveTo>
                    <a:lnTo>
                      <a:pt x="25" y="5"/>
                    </a:lnTo>
                    <a:lnTo>
                      <a:pt x="18" y="0"/>
                    </a:lnTo>
                    <a:lnTo>
                      <a:pt x="0" y="13"/>
                    </a:lnTo>
                    <a:lnTo>
                      <a:pt x="8"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41" name="Freeform 513"/>
              <p:cNvSpPr>
                <a:spLocks/>
              </p:cNvSpPr>
              <p:nvPr/>
            </p:nvSpPr>
            <p:spPr bwMode="auto">
              <a:xfrm>
                <a:off x="2043" y="1145"/>
                <a:ext cx="20" cy="19"/>
              </a:xfrm>
              <a:custGeom>
                <a:avLst/>
                <a:gdLst/>
                <a:ahLst/>
                <a:cxnLst>
                  <a:cxn ang="0">
                    <a:pos x="0" y="13"/>
                  </a:cxn>
                  <a:cxn ang="0">
                    <a:pos x="1" y="16"/>
                  </a:cxn>
                  <a:cxn ang="0">
                    <a:pos x="3" y="16"/>
                  </a:cxn>
                  <a:cxn ang="0">
                    <a:pos x="7" y="16"/>
                  </a:cxn>
                  <a:cxn ang="0">
                    <a:pos x="7" y="18"/>
                  </a:cxn>
                  <a:cxn ang="0">
                    <a:pos x="8" y="18"/>
                  </a:cxn>
                  <a:cxn ang="0">
                    <a:pos x="11" y="16"/>
                  </a:cxn>
                  <a:cxn ang="0">
                    <a:pos x="13" y="16"/>
                  </a:cxn>
                  <a:cxn ang="0">
                    <a:pos x="17" y="16"/>
                  </a:cxn>
                  <a:cxn ang="0">
                    <a:pos x="17" y="13"/>
                  </a:cxn>
                  <a:cxn ang="0">
                    <a:pos x="19" y="13"/>
                  </a:cxn>
                  <a:cxn ang="0">
                    <a:pos x="7" y="0"/>
                  </a:cxn>
                  <a:cxn ang="0">
                    <a:pos x="8" y="0"/>
                  </a:cxn>
                  <a:cxn ang="0">
                    <a:pos x="0" y="13"/>
                  </a:cxn>
                </a:cxnLst>
                <a:rect l="0" t="0" r="r" b="b"/>
                <a:pathLst>
                  <a:path w="20" h="19">
                    <a:moveTo>
                      <a:pt x="0" y="13"/>
                    </a:moveTo>
                    <a:lnTo>
                      <a:pt x="1" y="16"/>
                    </a:lnTo>
                    <a:lnTo>
                      <a:pt x="3" y="16"/>
                    </a:lnTo>
                    <a:lnTo>
                      <a:pt x="7" y="16"/>
                    </a:lnTo>
                    <a:lnTo>
                      <a:pt x="7" y="18"/>
                    </a:lnTo>
                    <a:lnTo>
                      <a:pt x="8" y="18"/>
                    </a:lnTo>
                    <a:lnTo>
                      <a:pt x="11" y="16"/>
                    </a:lnTo>
                    <a:lnTo>
                      <a:pt x="13" y="16"/>
                    </a:lnTo>
                    <a:lnTo>
                      <a:pt x="17" y="16"/>
                    </a:lnTo>
                    <a:lnTo>
                      <a:pt x="17" y="13"/>
                    </a:lnTo>
                    <a:lnTo>
                      <a:pt x="19" y="13"/>
                    </a:lnTo>
                    <a:lnTo>
                      <a:pt x="7" y="0"/>
                    </a:lnTo>
                    <a:lnTo>
                      <a:pt x="8" y="0"/>
                    </a:lnTo>
                    <a:lnTo>
                      <a:pt x="0"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42" name="Freeform 514"/>
              <p:cNvSpPr>
                <a:spLocks/>
              </p:cNvSpPr>
              <p:nvPr/>
            </p:nvSpPr>
            <p:spPr bwMode="auto">
              <a:xfrm>
                <a:off x="2033" y="1136"/>
                <a:ext cx="20" cy="19"/>
              </a:xfrm>
              <a:custGeom>
                <a:avLst/>
                <a:gdLst/>
                <a:ahLst/>
                <a:cxnLst>
                  <a:cxn ang="0">
                    <a:pos x="7" y="10"/>
                  </a:cxn>
                  <a:cxn ang="0">
                    <a:pos x="0" y="8"/>
                  </a:cxn>
                  <a:cxn ang="0">
                    <a:pos x="11" y="18"/>
                  </a:cxn>
                  <a:cxn ang="0">
                    <a:pos x="19" y="10"/>
                  </a:cxn>
                  <a:cxn ang="0">
                    <a:pos x="9" y="2"/>
                  </a:cxn>
                  <a:cxn ang="0">
                    <a:pos x="1" y="1"/>
                  </a:cxn>
                  <a:cxn ang="0">
                    <a:pos x="9" y="2"/>
                  </a:cxn>
                  <a:cxn ang="0">
                    <a:pos x="5" y="0"/>
                  </a:cxn>
                  <a:cxn ang="0">
                    <a:pos x="1" y="1"/>
                  </a:cxn>
                  <a:cxn ang="0">
                    <a:pos x="7" y="10"/>
                  </a:cxn>
                </a:cxnLst>
                <a:rect l="0" t="0" r="r" b="b"/>
                <a:pathLst>
                  <a:path w="20" h="19">
                    <a:moveTo>
                      <a:pt x="7" y="10"/>
                    </a:moveTo>
                    <a:lnTo>
                      <a:pt x="0" y="8"/>
                    </a:lnTo>
                    <a:lnTo>
                      <a:pt x="11" y="18"/>
                    </a:lnTo>
                    <a:lnTo>
                      <a:pt x="19" y="10"/>
                    </a:lnTo>
                    <a:lnTo>
                      <a:pt x="9" y="2"/>
                    </a:lnTo>
                    <a:lnTo>
                      <a:pt x="1" y="1"/>
                    </a:lnTo>
                    <a:lnTo>
                      <a:pt x="9" y="2"/>
                    </a:lnTo>
                    <a:lnTo>
                      <a:pt x="5" y="0"/>
                    </a:lnTo>
                    <a:lnTo>
                      <a:pt x="1" y="1"/>
                    </a:lnTo>
                    <a:lnTo>
                      <a:pt x="7"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43" name="Freeform 515"/>
              <p:cNvSpPr>
                <a:spLocks/>
              </p:cNvSpPr>
              <p:nvPr/>
            </p:nvSpPr>
            <p:spPr bwMode="auto">
              <a:xfrm>
                <a:off x="2004" y="1137"/>
                <a:ext cx="37" cy="19"/>
              </a:xfrm>
              <a:custGeom>
                <a:avLst/>
                <a:gdLst/>
                <a:ahLst/>
                <a:cxnLst>
                  <a:cxn ang="0">
                    <a:pos x="10" y="14"/>
                  </a:cxn>
                  <a:cxn ang="0">
                    <a:pos x="4" y="18"/>
                  </a:cxn>
                  <a:cxn ang="0">
                    <a:pos x="7" y="18"/>
                  </a:cxn>
                  <a:cxn ang="0">
                    <a:pos x="8" y="18"/>
                  </a:cxn>
                  <a:cxn ang="0">
                    <a:pos x="8" y="17"/>
                  </a:cxn>
                  <a:cxn ang="0">
                    <a:pos x="10" y="17"/>
                  </a:cxn>
                  <a:cxn ang="0">
                    <a:pos x="12" y="17"/>
                  </a:cxn>
                  <a:cxn ang="0">
                    <a:pos x="12" y="17"/>
                  </a:cxn>
                  <a:cxn ang="0">
                    <a:pos x="15" y="15"/>
                  </a:cxn>
                  <a:cxn ang="0">
                    <a:pos x="16" y="15"/>
                  </a:cxn>
                  <a:cxn ang="0">
                    <a:pos x="18" y="15"/>
                  </a:cxn>
                  <a:cxn ang="0">
                    <a:pos x="20" y="14"/>
                  </a:cxn>
                  <a:cxn ang="0">
                    <a:pos x="21" y="14"/>
                  </a:cxn>
                  <a:cxn ang="0">
                    <a:pos x="24" y="14"/>
                  </a:cxn>
                  <a:cxn ang="0">
                    <a:pos x="24" y="13"/>
                  </a:cxn>
                  <a:cxn ang="0">
                    <a:pos x="25" y="13"/>
                  </a:cxn>
                  <a:cxn ang="0">
                    <a:pos x="27" y="13"/>
                  </a:cxn>
                  <a:cxn ang="0">
                    <a:pos x="27" y="10"/>
                  </a:cxn>
                  <a:cxn ang="0">
                    <a:pos x="28" y="10"/>
                  </a:cxn>
                  <a:cxn ang="0">
                    <a:pos x="30" y="9"/>
                  </a:cxn>
                  <a:cxn ang="0">
                    <a:pos x="32" y="9"/>
                  </a:cxn>
                  <a:cxn ang="0">
                    <a:pos x="34" y="9"/>
                  </a:cxn>
                  <a:cxn ang="0">
                    <a:pos x="34" y="8"/>
                  </a:cxn>
                  <a:cxn ang="0">
                    <a:pos x="36" y="8"/>
                  </a:cxn>
                  <a:cxn ang="0">
                    <a:pos x="30" y="0"/>
                  </a:cxn>
                  <a:cxn ang="0">
                    <a:pos x="28" y="1"/>
                  </a:cxn>
                  <a:cxn ang="0">
                    <a:pos x="27" y="1"/>
                  </a:cxn>
                  <a:cxn ang="0">
                    <a:pos x="25" y="2"/>
                  </a:cxn>
                  <a:cxn ang="0">
                    <a:pos x="24" y="2"/>
                  </a:cxn>
                  <a:cxn ang="0">
                    <a:pos x="21" y="4"/>
                  </a:cxn>
                  <a:cxn ang="0">
                    <a:pos x="20" y="4"/>
                  </a:cxn>
                  <a:cxn ang="0">
                    <a:pos x="20" y="5"/>
                  </a:cxn>
                  <a:cxn ang="0">
                    <a:pos x="18" y="5"/>
                  </a:cxn>
                  <a:cxn ang="0">
                    <a:pos x="16" y="5"/>
                  </a:cxn>
                  <a:cxn ang="0">
                    <a:pos x="15" y="7"/>
                  </a:cxn>
                  <a:cxn ang="0">
                    <a:pos x="12" y="7"/>
                  </a:cxn>
                  <a:cxn ang="0">
                    <a:pos x="12" y="7"/>
                  </a:cxn>
                  <a:cxn ang="0">
                    <a:pos x="10" y="8"/>
                  </a:cxn>
                  <a:cxn ang="0">
                    <a:pos x="8" y="8"/>
                  </a:cxn>
                  <a:cxn ang="0">
                    <a:pos x="7" y="8"/>
                  </a:cxn>
                  <a:cxn ang="0">
                    <a:pos x="4" y="8"/>
                  </a:cxn>
                  <a:cxn ang="0">
                    <a:pos x="3" y="9"/>
                  </a:cxn>
                  <a:cxn ang="0">
                    <a:pos x="0" y="14"/>
                  </a:cxn>
                  <a:cxn ang="0">
                    <a:pos x="3" y="9"/>
                  </a:cxn>
                  <a:cxn ang="0">
                    <a:pos x="0" y="9"/>
                  </a:cxn>
                  <a:cxn ang="0">
                    <a:pos x="0" y="14"/>
                  </a:cxn>
                  <a:cxn ang="0">
                    <a:pos x="10" y="14"/>
                  </a:cxn>
                </a:cxnLst>
                <a:rect l="0" t="0" r="r" b="b"/>
                <a:pathLst>
                  <a:path w="37" h="19">
                    <a:moveTo>
                      <a:pt x="10" y="14"/>
                    </a:moveTo>
                    <a:lnTo>
                      <a:pt x="4" y="18"/>
                    </a:lnTo>
                    <a:lnTo>
                      <a:pt x="7" y="18"/>
                    </a:lnTo>
                    <a:lnTo>
                      <a:pt x="8" y="18"/>
                    </a:lnTo>
                    <a:lnTo>
                      <a:pt x="8" y="17"/>
                    </a:lnTo>
                    <a:lnTo>
                      <a:pt x="10" y="17"/>
                    </a:lnTo>
                    <a:lnTo>
                      <a:pt x="12" y="17"/>
                    </a:lnTo>
                    <a:lnTo>
                      <a:pt x="12" y="17"/>
                    </a:lnTo>
                    <a:lnTo>
                      <a:pt x="15" y="15"/>
                    </a:lnTo>
                    <a:lnTo>
                      <a:pt x="16" y="15"/>
                    </a:lnTo>
                    <a:lnTo>
                      <a:pt x="18" y="15"/>
                    </a:lnTo>
                    <a:lnTo>
                      <a:pt x="20" y="14"/>
                    </a:lnTo>
                    <a:lnTo>
                      <a:pt x="21" y="14"/>
                    </a:lnTo>
                    <a:lnTo>
                      <a:pt x="24" y="14"/>
                    </a:lnTo>
                    <a:lnTo>
                      <a:pt x="24" y="13"/>
                    </a:lnTo>
                    <a:lnTo>
                      <a:pt x="25" y="13"/>
                    </a:lnTo>
                    <a:lnTo>
                      <a:pt x="27" y="13"/>
                    </a:lnTo>
                    <a:lnTo>
                      <a:pt x="27" y="10"/>
                    </a:lnTo>
                    <a:lnTo>
                      <a:pt x="28" y="10"/>
                    </a:lnTo>
                    <a:lnTo>
                      <a:pt x="30" y="9"/>
                    </a:lnTo>
                    <a:lnTo>
                      <a:pt x="32" y="9"/>
                    </a:lnTo>
                    <a:lnTo>
                      <a:pt x="34" y="9"/>
                    </a:lnTo>
                    <a:lnTo>
                      <a:pt x="34" y="8"/>
                    </a:lnTo>
                    <a:lnTo>
                      <a:pt x="36" y="8"/>
                    </a:lnTo>
                    <a:lnTo>
                      <a:pt x="30" y="0"/>
                    </a:lnTo>
                    <a:lnTo>
                      <a:pt x="28" y="1"/>
                    </a:lnTo>
                    <a:lnTo>
                      <a:pt x="27" y="1"/>
                    </a:lnTo>
                    <a:lnTo>
                      <a:pt x="25" y="2"/>
                    </a:lnTo>
                    <a:lnTo>
                      <a:pt x="24" y="2"/>
                    </a:lnTo>
                    <a:lnTo>
                      <a:pt x="21" y="4"/>
                    </a:lnTo>
                    <a:lnTo>
                      <a:pt x="20" y="4"/>
                    </a:lnTo>
                    <a:lnTo>
                      <a:pt x="20" y="5"/>
                    </a:lnTo>
                    <a:lnTo>
                      <a:pt x="18" y="5"/>
                    </a:lnTo>
                    <a:lnTo>
                      <a:pt x="16" y="5"/>
                    </a:lnTo>
                    <a:lnTo>
                      <a:pt x="15" y="7"/>
                    </a:lnTo>
                    <a:lnTo>
                      <a:pt x="12" y="7"/>
                    </a:lnTo>
                    <a:lnTo>
                      <a:pt x="12" y="7"/>
                    </a:lnTo>
                    <a:lnTo>
                      <a:pt x="10" y="8"/>
                    </a:lnTo>
                    <a:lnTo>
                      <a:pt x="8" y="8"/>
                    </a:lnTo>
                    <a:lnTo>
                      <a:pt x="7" y="8"/>
                    </a:lnTo>
                    <a:lnTo>
                      <a:pt x="4" y="8"/>
                    </a:lnTo>
                    <a:lnTo>
                      <a:pt x="3" y="9"/>
                    </a:lnTo>
                    <a:lnTo>
                      <a:pt x="0" y="14"/>
                    </a:lnTo>
                    <a:lnTo>
                      <a:pt x="3" y="9"/>
                    </a:lnTo>
                    <a:lnTo>
                      <a:pt x="0" y="9"/>
                    </a:lnTo>
                    <a:lnTo>
                      <a:pt x="0" y="14"/>
                    </a:lnTo>
                    <a:lnTo>
                      <a:pt x="10"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44" name="Freeform 516"/>
              <p:cNvSpPr>
                <a:spLocks/>
              </p:cNvSpPr>
              <p:nvPr/>
            </p:nvSpPr>
            <p:spPr bwMode="auto">
              <a:xfrm>
                <a:off x="2004" y="1150"/>
                <a:ext cx="19" cy="19"/>
              </a:xfrm>
              <a:custGeom>
                <a:avLst/>
                <a:gdLst/>
                <a:ahLst/>
                <a:cxnLst>
                  <a:cxn ang="0">
                    <a:pos x="18" y="18"/>
                  </a:cxn>
                  <a:cxn ang="0">
                    <a:pos x="18" y="0"/>
                  </a:cxn>
                  <a:cxn ang="0">
                    <a:pos x="0" y="0"/>
                  </a:cxn>
                  <a:cxn ang="0">
                    <a:pos x="0" y="18"/>
                  </a:cxn>
                  <a:cxn ang="0">
                    <a:pos x="18" y="18"/>
                  </a:cxn>
                </a:cxnLst>
                <a:rect l="0" t="0" r="r" b="b"/>
                <a:pathLst>
                  <a:path w="19" h="19">
                    <a:moveTo>
                      <a:pt x="18" y="18"/>
                    </a:moveTo>
                    <a:lnTo>
                      <a:pt x="18" y="0"/>
                    </a:lnTo>
                    <a:lnTo>
                      <a:pt x="0" y="0"/>
                    </a:lnTo>
                    <a:lnTo>
                      <a:pt x="0" y="18"/>
                    </a:lnTo>
                    <a:lnTo>
                      <a:pt x="18"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45" name="Freeform 517"/>
              <p:cNvSpPr>
                <a:spLocks/>
              </p:cNvSpPr>
              <p:nvPr/>
            </p:nvSpPr>
            <p:spPr bwMode="auto">
              <a:xfrm>
                <a:off x="2004" y="1159"/>
                <a:ext cx="19" cy="19"/>
              </a:xfrm>
              <a:custGeom>
                <a:avLst/>
                <a:gdLst/>
                <a:ahLst/>
                <a:cxnLst>
                  <a:cxn ang="0">
                    <a:pos x="0" y="18"/>
                  </a:cxn>
                  <a:cxn ang="0">
                    <a:pos x="2" y="18"/>
                  </a:cxn>
                  <a:cxn ang="0">
                    <a:pos x="6" y="18"/>
                  </a:cxn>
                  <a:cxn ang="0">
                    <a:pos x="8" y="18"/>
                  </a:cxn>
                  <a:cxn ang="0">
                    <a:pos x="8" y="14"/>
                  </a:cxn>
                  <a:cxn ang="0">
                    <a:pos x="13" y="14"/>
                  </a:cxn>
                  <a:cxn ang="0">
                    <a:pos x="16" y="12"/>
                  </a:cxn>
                  <a:cxn ang="0">
                    <a:pos x="16" y="8"/>
                  </a:cxn>
                  <a:cxn ang="0">
                    <a:pos x="18" y="8"/>
                  </a:cxn>
                  <a:cxn ang="0">
                    <a:pos x="18" y="6"/>
                  </a:cxn>
                  <a:cxn ang="0">
                    <a:pos x="18" y="3"/>
                  </a:cxn>
                  <a:cxn ang="0">
                    <a:pos x="0" y="3"/>
                  </a:cxn>
                  <a:cxn ang="0">
                    <a:pos x="0" y="0"/>
                  </a:cxn>
                  <a:cxn ang="0">
                    <a:pos x="0" y="18"/>
                  </a:cxn>
                </a:cxnLst>
                <a:rect l="0" t="0" r="r" b="b"/>
                <a:pathLst>
                  <a:path w="19" h="19">
                    <a:moveTo>
                      <a:pt x="0" y="18"/>
                    </a:moveTo>
                    <a:lnTo>
                      <a:pt x="2" y="18"/>
                    </a:lnTo>
                    <a:lnTo>
                      <a:pt x="6" y="18"/>
                    </a:lnTo>
                    <a:lnTo>
                      <a:pt x="8" y="18"/>
                    </a:lnTo>
                    <a:lnTo>
                      <a:pt x="8" y="14"/>
                    </a:lnTo>
                    <a:lnTo>
                      <a:pt x="13" y="14"/>
                    </a:lnTo>
                    <a:lnTo>
                      <a:pt x="16" y="12"/>
                    </a:lnTo>
                    <a:lnTo>
                      <a:pt x="16" y="8"/>
                    </a:lnTo>
                    <a:lnTo>
                      <a:pt x="18" y="8"/>
                    </a:lnTo>
                    <a:lnTo>
                      <a:pt x="18" y="6"/>
                    </a:lnTo>
                    <a:lnTo>
                      <a:pt x="18" y="3"/>
                    </a:lnTo>
                    <a:lnTo>
                      <a:pt x="0" y="3"/>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46" name="Freeform 518"/>
              <p:cNvSpPr>
                <a:spLocks/>
              </p:cNvSpPr>
              <p:nvPr/>
            </p:nvSpPr>
            <p:spPr bwMode="auto">
              <a:xfrm>
                <a:off x="1982" y="1088"/>
                <a:ext cx="19" cy="19"/>
              </a:xfrm>
              <a:custGeom>
                <a:avLst/>
                <a:gdLst/>
                <a:ahLst/>
                <a:cxnLst>
                  <a:cxn ang="0">
                    <a:pos x="0" y="12"/>
                  </a:cxn>
                  <a:cxn ang="0">
                    <a:pos x="1" y="14"/>
                  </a:cxn>
                  <a:cxn ang="0">
                    <a:pos x="3" y="14"/>
                  </a:cxn>
                  <a:cxn ang="0">
                    <a:pos x="3" y="18"/>
                  </a:cxn>
                  <a:cxn ang="0">
                    <a:pos x="5" y="18"/>
                  </a:cxn>
                  <a:cxn ang="0">
                    <a:pos x="6" y="18"/>
                  </a:cxn>
                  <a:cxn ang="0">
                    <a:pos x="7" y="18"/>
                  </a:cxn>
                  <a:cxn ang="0">
                    <a:pos x="10" y="18"/>
                  </a:cxn>
                  <a:cxn ang="0">
                    <a:pos x="11" y="18"/>
                  </a:cxn>
                  <a:cxn ang="0">
                    <a:pos x="13" y="18"/>
                  </a:cxn>
                  <a:cxn ang="0">
                    <a:pos x="13" y="14"/>
                  </a:cxn>
                  <a:cxn ang="0">
                    <a:pos x="14" y="14"/>
                  </a:cxn>
                  <a:cxn ang="0">
                    <a:pos x="17" y="14"/>
                  </a:cxn>
                  <a:cxn ang="0">
                    <a:pos x="17" y="12"/>
                  </a:cxn>
                  <a:cxn ang="0">
                    <a:pos x="18" y="12"/>
                  </a:cxn>
                  <a:cxn ang="0">
                    <a:pos x="10" y="0"/>
                  </a:cxn>
                  <a:cxn ang="0">
                    <a:pos x="7" y="0"/>
                  </a:cxn>
                  <a:cxn ang="0">
                    <a:pos x="6" y="0"/>
                  </a:cxn>
                  <a:cxn ang="0">
                    <a:pos x="0" y="12"/>
                  </a:cxn>
                </a:cxnLst>
                <a:rect l="0" t="0" r="r" b="b"/>
                <a:pathLst>
                  <a:path w="19" h="19">
                    <a:moveTo>
                      <a:pt x="0" y="12"/>
                    </a:moveTo>
                    <a:lnTo>
                      <a:pt x="1" y="14"/>
                    </a:lnTo>
                    <a:lnTo>
                      <a:pt x="3" y="14"/>
                    </a:lnTo>
                    <a:lnTo>
                      <a:pt x="3" y="18"/>
                    </a:lnTo>
                    <a:lnTo>
                      <a:pt x="5" y="18"/>
                    </a:lnTo>
                    <a:lnTo>
                      <a:pt x="6" y="18"/>
                    </a:lnTo>
                    <a:lnTo>
                      <a:pt x="7" y="18"/>
                    </a:lnTo>
                    <a:lnTo>
                      <a:pt x="10" y="18"/>
                    </a:lnTo>
                    <a:lnTo>
                      <a:pt x="11" y="18"/>
                    </a:lnTo>
                    <a:lnTo>
                      <a:pt x="13" y="18"/>
                    </a:lnTo>
                    <a:lnTo>
                      <a:pt x="13" y="14"/>
                    </a:lnTo>
                    <a:lnTo>
                      <a:pt x="14" y="14"/>
                    </a:lnTo>
                    <a:lnTo>
                      <a:pt x="17" y="14"/>
                    </a:lnTo>
                    <a:lnTo>
                      <a:pt x="17" y="12"/>
                    </a:lnTo>
                    <a:lnTo>
                      <a:pt x="18" y="12"/>
                    </a:lnTo>
                    <a:lnTo>
                      <a:pt x="10" y="0"/>
                    </a:lnTo>
                    <a:lnTo>
                      <a:pt x="7" y="0"/>
                    </a:lnTo>
                    <a:lnTo>
                      <a:pt x="6"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47" name="Freeform 519"/>
              <p:cNvSpPr>
                <a:spLocks/>
              </p:cNvSpPr>
              <p:nvPr/>
            </p:nvSpPr>
            <p:spPr bwMode="auto">
              <a:xfrm>
                <a:off x="1979" y="1079"/>
                <a:ext cx="18" cy="18"/>
              </a:xfrm>
              <a:custGeom>
                <a:avLst/>
                <a:gdLst/>
                <a:ahLst/>
                <a:cxnLst>
                  <a:cxn ang="0">
                    <a:pos x="6" y="0"/>
                  </a:cxn>
                  <a:cxn ang="0">
                    <a:pos x="6" y="1"/>
                  </a:cxn>
                  <a:cxn ang="0">
                    <a:pos x="3" y="1"/>
                  </a:cxn>
                  <a:cxn ang="0">
                    <a:pos x="3" y="3"/>
                  </a:cxn>
                  <a:cxn ang="0">
                    <a:pos x="0" y="3"/>
                  </a:cxn>
                  <a:cxn ang="0">
                    <a:pos x="0" y="5"/>
                  </a:cxn>
                  <a:cxn ang="0">
                    <a:pos x="0" y="6"/>
                  </a:cxn>
                  <a:cxn ang="0">
                    <a:pos x="0" y="8"/>
                  </a:cxn>
                  <a:cxn ang="0">
                    <a:pos x="0" y="9"/>
                  </a:cxn>
                  <a:cxn ang="0">
                    <a:pos x="0" y="10"/>
                  </a:cxn>
                  <a:cxn ang="0">
                    <a:pos x="0" y="12"/>
                  </a:cxn>
                  <a:cxn ang="0">
                    <a:pos x="0" y="13"/>
                  </a:cxn>
                  <a:cxn ang="0">
                    <a:pos x="3" y="13"/>
                  </a:cxn>
                  <a:cxn ang="0">
                    <a:pos x="3" y="16"/>
                  </a:cxn>
                  <a:cxn ang="0">
                    <a:pos x="6" y="17"/>
                  </a:cxn>
                  <a:cxn ang="0">
                    <a:pos x="17" y="10"/>
                  </a:cxn>
                  <a:cxn ang="0">
                    <a:pos x="17" y="9"/>
                  </a:cxn>
                  <a:cxn ang="0">
                    <a:pos x="17" y="8"/>
                  </a:cxn>
                  <a:cxn ang="0">
                    <a:pos x="6" y="0"/>
                  </a:cxn>
                </a:cxnLst>
                <a:rect l="0" t="0" r="r" b="b"/>
                <a:pathLst>
                  <a:path w="18" h="18">
                    <a:moveTo>
                      <a:pt x="6" y="0"/>
                    </a:moveTo>
                    <a:lnTo>
                      <a:pt x="6" y="1"/>
                    </a:lnTo>
                    <a:lnTo>
                      <a:pt x="3" y="1"/>
                    </a:lnTo>
                    <a:lnTo>
                      <a:pt x="3" y="3"/>
                    </a:lnTo>
                    <a:lnTo>
                      <a:pt x="0" y="3"/>
                    </a:lnTo>
                    <a:lnTo>
                      <a:pt x="0" y="5"/>
                    </a:lnTo>
                    <a:lnTo>
                      <a:pt x="0" y="6"/>
                    </a:lnTo>
                    <a:lnTo>
                      <a:pt x="0" y="8"/>
                    </a:lnTo>
                    <a:lnTo>
                      <a:pt x="0" y="9"/>
                    </a:lnTo>
                    <a:lnTo>
                      <a:pt x="0" y="10"/>
                    </a:lnTo>
                    <a:lnTo>
                      <a:pt x="0" y="12"/>
                    </a:lnTo>
                    <a:lnTo>
                      <a:pt x="0" y="13"/>
                    </a:lnTo>
                    <a:lnTo>
                      <a:pt x="3" y="13"/>
                    </a:lnTo>
                    <a:lnTo>
                      <a:pt x="3" y="16"/>
                    </a:lnTo>
                    <a:lnTo>
                      <a:pt x="6" y="17"/>
                    </a:lnTo>
                    <a:lnTo>
                      <a:pt x="17" y="10"/>
                    </a:lnTo>
                    <a:lnTo>
                      <a:pt x="17" y="9"/>
                    </a:lnTo>
                    <a:lnTo>
                      <a:pt x="17" y="8"/>
                    </a:lnTo>
                    <a:lnTo>
                      <a:pt x="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48" name="Freeform 520"/>
              <p:cNvSpPr>
                <a:spLocks/>
              </p:cNvSpPr>
              <p:nvPr/>
            </p:nvSpPr>
            <p:spPr bwMode="auto">
              <a:xfrm>
                <a:off x="1982" y="1076"/>
                <a:ext cx="19" cy="19"/>
              </a:xfrm>
              <a:custGeom>
                <a:avLst/>
                <a:gdLst/>
                <a:ahLst/>
                <a:cxnLst>
                  <a:cxn ang="0">
                    <a:pos x="18" y="3"/>
                  </a:cxn>
                  <a:cxn ang="0">
                    <a:pos x="17" y="3"/>
                  </a:cxn>
                  <a:cxn ang="0">
                    <a:pos x="14" y="1"/>
                  </a:cxn>
                  <a:cxn ang="0">
                    <a:pos x="13" y="1"/>
                  </a:cxn>
                  <a:cxn ang="0">
                    <a:pos x="11" y="0"/>
                  </a:cxn>
                  <a:cxn ang="0">
                    <a:pos x="10" y="0"/>
                  </a:cxn>
                  <a:cxn ang="0">
                    <a:pos x="7" y="0"/>
                  </a:cxn>
                  <a:cxn ang="0">
                    <a:pos x="6" y="0"/>
                  </a:cxn>
                  <a:cxn ang="0">
                    <a:pos x="5" y="0"/>
                  </a:cxn>
                  <a:cxn ang="0">
                    <a:pos x="5" y="1"/>
                  </a:cxn>
                  <a:cxn ang="0">
                    <a:pos x="3" y="1"/>
                  </a:cxn>
                  <a:cxn ang="0">
                    <a:pos x="1" y="1"/>
                  </a:cxn>
                  <a:cxn ang="0">
                    <a:pos x="1" y="3"/>
                  </a:cxn>
                  <a:cxn ang="0">
                    <a:pos x="0" y="3"/>
                  </a:cxn>
                  <a:cxn ang="0">
                    <a:pos x="6" y="18"/>
                  </a:cxn>
                  <a:cxn ang="0">
                    <a:pos x="7" y="18"/>
                  </a:cxn>
                  <a:cxn ang="0">
                    <a:pos x="7" y="15"/>
                  </a:cxn>
                  <a:cxn ang="0">
                    <a:pos x="10" y="15"/>
                  </a:cxn>
                  <a:cxn ang="0">
                    <a:pos x="10" y="18"/>
                  </a:cxn>
                  <a:cxn ang="0">
                    <a:pos x="18" y="3"/>
                  </a:cxn>
                </a:cxnLst>
                <a:rect l="0" t="0" r="r" b="b"/>
                <a:pathLst>
                  <a:path w="19" h="19">
                    <a:moveTo>
                      <a:pt x="18" y="3"/>
                    </a:moveTo>
                    <a:lnTo>
                      <a:pt x="17" y="3"/>
                    </a:lnTo>
                    <a:lnTo>
                      <a:pt x="14" y="1"/>
                    </a:lnTo>
                    <a:lnTo>
                      <a:pt x="13" y="1"/>
                    </a:lnTo>
                    <a:lnTo>
                      <a:pt x="11" y="0"/>
                    </a:lnTo>
                    <a:lnTo>
                      <a:pt x="10" y="0"/>
                    </a:lnTo>
                    <a:lnTo>
                      <a:pt x="7" y="0"/>
                    </a:lnTo>
                    <a:lnTo>
                      <a:pt x="6" y="0"/>
                    </a:lnTo>
                    <a:lnTo>
                      <a:pt x="5" y="0"/>
                    </a:lnTo>
                    <a:lnTo>
                      <a:pt x="5" y="1"/>
                    </a:lnTo>
                    <a:lnTo>
                      <a:pt x="3" y="1"/>
                    </a:lnTo>
                    <a:lnTo>
                      <a:pt x="1" y="1"/>
                    </a:lnTo>
                    <a:lnTo>
                      <a:pt x="1" y="3"/>
                    </a:lnTo>
                    <a:lnTo>
                      <a:pt x="0" y="3"/>
                    </a:lnTo>
                    <a:lnTo>
                      <a:pt x="6" y="18"/>
                    </a:lnTo>
                    <a:lnTo>
                      <a:pt x="7" y="18"/>
                    </a:lnTo>
                    <a:lnTo>
                      <a:pt x="7" y="15"/>
                    </a:lnTo>
                    <a:lnTo>
                      <a:pt x="10" y="15"/>
                    </a:lnTo>
                    <a:lnTo>
                      <a:pt x="10" y="18"/>
                    </a:lnTo>
                    <a:lnTo>
                      <a:pt x="18"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1049" name="Freeform 521"/>
              <p:cNvSpPr>
                <a:spLocks/>
              </p:cNvSpPr>
              <p:nvPr/>
            </p:nvSpPr>
            <p:spPr bwMode="auto">
              <a:xfrm>
                <a:off x="1991" y="1079"/>
                <a:ext cx="20" cy="18"/>
              </a:xfrm>
              <a:custGeom>
                <a:avLst/>
                <a:gdLst/>
                <a:ahLst/>
                <a:cxnLst>
                  <a:cxn ang="0">
                    <a:pos x="13" y="17"/>
                  </a:cxn>
                  <a:cxn ang="0">
                    <a:pos x="13" y="16"/>
                  </a:cxn>
                  <a:cxn ang="0">
                    <a:pos x="15" y="16"/>
                  </a:cxn>
                  <a:cxn ang="0">
                    <a:pos x="15" y="13"/>
                  </a:cxn>
                  <a:cxn ang="0">
                    <a:pos x="15" y="12"/>
                  </a:cxn>
                  <a:cxn ang="0">
                    <a:pos x="19" y="10"/>
                  </a:cxn>
                  <a:cxn ang="0">
                    <a:pos x="19" y="9"/>
                  </a:cxn>
                  <a:cxn ang="0">
                    <a:pos x="19" y="8"/>
                  </a:cxn>
                  <a:cxn ang="0">
                    <a:pos x="19" y="6"/>
                  </a:cxn>
                  <a:cxn ang="0">
                    <a:pos x="15" y="5"/>
                  </a:cxn>
                  <a:cxn ang="0">
                    <a:pos x="15" y="3"/>
                  </a:cxn>
                  <a:cxn ang="0">
                    <a:pos x="15" y="1"/>
                  </a:cxn>
                  <a:cxn ang="0">
                    <a:pos x="13" y="1"/>
                  </a:cxn>
                  <a:cxn ang="0">
                    <a:pos x="13" y="0"/>
                  </a:cxn>
                  <a:cxn ang="0">
                    <a:pos x="0" y="8"/>
                  </a:cxn>
                  <a:cxn ang="0">
                    <a:pos x="0" y="9"/>
                  </a:cxn>
                  <a:cxn ang="0">
                    <a:pos x="0" y="10"/>
                  </a:cxn>
                  <a:cxn ang="0">
                    <a:pos x="13" y="17"/>
                  </a:cxn>
                </a:cxnLst>
                <a:rect l="0" t="0" r="r" b="b"/>
                <a:pathLst>
                  <a:path w="20" h="18">
                    <a:moveTo>
                      <a:pt x="13" y="17"/>
                    </a:moveTo>
                    <a:lnTo>
                      <a:pt x="13" y="16"/>
                    </a:lnTo>
                    <a:lnTo>
                      <a:pt x="15" y="16"/>
                    </a:lnTo>
                    <a:lnTo>
                      <a:pt x="15" y="13"/>
                    </a:lnTo>
                    <a:lnTo>
                      <a:pt x="15" y="12"/>
                    </a:lnTo>
                    <a:lnTo>
                      <a:pt x="19" y="10"/>
                    </a:lnTo>
                    <a:lnTo>
                      <a:pt x="19" y="9"/>
                    </a:lnTo>
                    <a:lnTo>
                      <a:pt x="19" y="8"/>
                    </a:lnTo>
                    <a:lnTo>
                      <a:pt x="19" y="6"/>
                    </a:lnTo>
                    <a:lnTo>
                      <a:pt x="15" y="5"/>
                    </a:lnTo>
                    <a:lnTo>
                      <a:pt x="15" y="3"/>
                    </a:lnTo>
                    <a:lnTo>
                      <a:pt x="15" y="1"/>
                    </a:lnTo>
                    <a:lnTo>
                      <a:pt x="13" y="1"/>
                    </a:lnTo>
                    <a:lnTo>
                      <a:pt x="13" y="0"/>
                    </a:lnTo>
                    <a:lnTo>
                      <a:pt x="0" y="8"/>
                    </a:lnTo>
                    <a:lnTo>
                      <a:pt x="0" y="9"/>
                    </a:lnTo>
                    <a:lnTo>
                      <a:pt x="0" y="10"/>
                    </a:lnTo>
                    <a:lnTo>
                      <a:pt x="13"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grpSp>
      </p:grpSp>
      <p:grpSp>
        <p:nvGrpSpPr>
          <p:cNvPr id="725" name="Group 522"/>
          <p:cNvGrpSpPr>
            <a:grpSpLocks/>
          </p:cNvGrpSpPr>
          <p:nvPr/>
        </p:nvGrpSpPr>
        <p:grpSpPr bwMode="auto">
          <a:xfrm>
            <a:off x="6629400" y="3411537"/>
            <a:ext cx="576263" cy="561985"/>
            <a:chOff x="1234" y="2467"/>
            <a:chExt cx="632" cy="495"/>
          </a:xfrm>
        </p:grpSpPr>
        <p:sp>
          <p:nvSpPr>
            <p:cNvPr id="728" name="Rectangle 523"/>
            <p:cNvSpPr>
              <a:spLocks noChangeArrowheads="1"/>
            </p:cNvSpPr>
            <p:nvPr/>
          </p:nvSpPr>
          <p:spPr bwMode="auto">
            <a:xfrm>
              <a:off x="1234" y="2467"/>
              <a:ext cx="632" cy="200"/>
            </a:xfrm>
            <a:prstGeom prst="rect">
              <a:avLst/>
            </a:prstGeom>
            <a:noFill/>
            <a:ln w="9525">
              <a:noFill/>
              <a:miter lim="800000"/>
              <a:headEnd/>
              <a:tailEnd/>
            </a:ln>
            <a:effectLst/>
          </p:spPr>
          <p:txBody>
            <a:bodyPr lIns="76723" tIns="38362" rIns="76723" bIns="38362">
              <a:spAutoFit/>
            </a:bodyPr>
            <a:lstStyle/>
            <a:p>
              <a:pPr algn="ctr" eaLnBrk="0" hangingPunct="0"/>
              <a:r>
                <a:rPr kumimoji="0" lang="en-US" altLang="zh-CN" sz="1000" dirty="0">
                  <a:solidFill>
                    <a:srgbClr val="0B3C96"/>
                  </a:solidFill>
                  <a:latin typeface="Arial" pitchFamily="34" charset="0"/>
                </a:rPr>
                <a:t> </a:t>
              </a:r>
            </a:p>
          </p:txBody>
        </p:sp>
        <p:grpSp>
          <p:nvGrpSpPr>
            <p:cNvPr id="729" name="Group 524"/>
            <p:cNvGrpSpPr>
              <a:grpSpLocks/>
            </p:cNvGrpSpPr>
            <p:nvPr/>
          </p:nvGrpSpPr>
          <p:grpSpPr bwMode="auto">
            <a:xfrm>
              <a:off x="1403" y="2644"/>
              <a:ext cx="412" cy="318"/>
              <a:chOff x="1655" y="824"/>
              <a:chExt cx="449" cy="355"/>
            </a:xfrm>
          </p:grpSpPr>
          <p:sp>
            <p:nvSpPr>
              <p:cNvPr id="730" name="Freeform 525"/>
              <p:cNvSpPr>
                <a:spLocks/>
              </p:cNvSpPr>
              <p:nvPr/>
            </p:nvSpPr>
            <p:spPr bwMode="auto">
              <a:xfrm>
                <a:off x="1749" y="824"/>
                <a:ext cx="254" cy="198"/>
              </a:xfrm>
              <a:custGeom>
                <a:avLst/>
                <a:gdLst/>
                <a:ahLst/>
                <a:cxnLst>
                  <a:cxn ang="0">
                    <a:pos x="228" y="42"/>
                  </a:cxn>
                  <a:cxn ang="0">
                    <a:pos x="219" y="57"/>
                  </a:cxn>
                  <a:cxn ang="0">
                    <a:pos x="223" y="63"/>
                  </a:cxn>
                  <a:cxn ang="0">
                    <a:pos x="226" y="69"/>
                  </a:cxn>
                  <a:cxn ang="0">
                    <a:pos x="228" y="77"/>
                  </a:cxn>
                  <a:cxn ang="0">
                    <a:pos x="250" y="81"/>
                  </a:cxn>
                  <a:cxn ang="0">
                    <a:pos x="253" y="113"/>
                  </a:cxn>
                  <a:cxn ang="0">
                    <a:pos x="231" y="116"/>
                  </a:cxn>
                  <a:cxn ang="0">
                    <a:pos x="227" y="124"/>
                  </a:cxn>
                  <a:cxn ang="0">
                    <a:pos x="224" y="132"/>
                  </a:cxn>
                  <a:cxn ang="0">
                    <a:pos x="219" y="139"/>
                  </a:cxn>
                  <a:cxn ang="0">
                    <a:pos x="215" y="144"/>
                  </a:cxn>
                  <a:cxn ang="0">
                    <a:pos x="228" y="159"/>
                  </a:cxn>
                  <a:cxn ang="0">
                    <a:pos x="200" y="179"/>
                  </a:cxn>
                  <a:cxn ang="0">
                    <a:pos x="182" y="170"/>
                  </a:cxn>
                  <a:cxn ang="0">
                    <a:pos x="173" y="174"/>
                  </a:cxn>
                  <a:cxn ang="0">
                    <a:pos x="162" y="176"/>
                  </a:cxn>
                  <a:cxn ang="0">
                    <a:pos x="153" y="179"/>
                  </a:cxn>
                  <a:cxn ang="0">
                    <a:pos x="148" y="197"/>
                  </a:cxn>
                  <a:cxn ang="0">
                    <a:pos x="109" y="198"/>
                  </a:cxn>
                  <a:cxn ang="0">
                    <a:pos x="106" y="180"/>
                  </a:cxn>
                  <a:cxn ang="0">
                    <a:pos x="95" y="178"/>
                  </a:cxn>
                  <a:cxn ang="0">
                    <a:pos x="86" y="175"/>
                  </a:cxn>
                  <a:cxn ang="0">
                    <a:pos x="77" y="173"/>
                  </a:cxn>
                  <a:cxn ang="0">
                    <a:pos x="68" y="168"/>
                  </a:cxn>
                  <a:cxn ang="0">
                    <a:pos x="50" y="179"/>
                  </a:cxn>
                  <a:cxn ang="0">
                    <a:pos x="23" y="155"/>
                  </a:cxn>
                  <a:cxn ang="0">
                    <a:pos x="34" y="140"/>
                  </a:cxn>
                  <a:cxn ang="0">
                    <a:pos x="30" y="132"/>
                  </a:cxn>
                  <a:cxn ang="0">
                    <a:pos x="27" y="127"/>
                  </a:cxn>
                  <a:cxn ang="0">
                    <a:pos x="23" y="119"/>
                  </a:cxn>
                  <a:cxn ang="0">
                    <a:pos x="3" y="114"/>
                  </a:cxn>
                  <a:cxn ang="0">
                    <a:pos x="1" y="84"/>
                  </a:cxn>
                  <a:cxn ang="0">
                    <a:pos x="23" y="81"/>
                  </a:cxn>
                  <a:cxn ang="0">
                    <a:pos x="25" y="73"/>
                  </a:cxn>
                  <a:cxn ang="0">
                    <a:pos x="29" y="66"/>
                  </a:cxn>
                  <a:cxn ang="0">
                    <a:pos x="34" y="59"/>
                  </a:cxn>
                  <a:cxn ang="0">
                    <a:pos x="25" y="43"/>
                  </a:cxn>
                  <a:cxn ang="0">
                    <a:pos x="25" y="38"/>
                  </a:cxn>
                  <a:cxn ang="0">
                    <a:pos x="68" y="28"/>
                  </a:cxn>
                  <a:cxn ang="0">
                    <a:pos x="75" y="26"/>
                  </a:cxn>
                  <a:cxn ang="0">
                    <a:pos x="82" y="23"/>
                  </a:cxn>
                  <a:cxn ang="0">
                    <a:pos x="90" y="21"/>
                  </a:cxn>
                  <a:cxn ang="0">
                    <a:pos x="99" y="18"/>
                  </a:cxn>
                  <a:cxn ang="0">
                    <a:pos x="106" y="2"/>
                  </a:cxn>
                  <a:cxn ang="0">
                    <a:pos x="144" y="0"/>
                  </a:cxn>
                  <a:cxn ang="0">
                    <a:pos x="148" y="17"/>
                  </a:cxn>
                  <a:cxn ang="0">
                    <a:pos x="157" y="19"/>
                  </a:cxn>
                  <a:cxn ang="0">
                    <a:pos x="166" y="22"/>
                  </a:cxn>
                  <a:cxn ang="0">
                    <a:pos x="175" y="25"/>
                  </a:cxn>
                  <a:cxn ang="0">
                    <a:pos x="182" y="28"/>
                  </a:cxn>
                  <a:cxn ang="0">
                    <a:pos x="202" y="18"/>
                  </a:cxn>
                  <a:cxn ang="0">
                    <a:pos x="128" y="93"/>
                  </a:cxn>
                  <a:cxn ang="0">
                    <a:pos x="136" y="97"/>
                  </a:cxn>
                  <a:cxn ang="0">
                    <a:pos x="135" y="104"/>
                  </a:cxn>
                  <a:cxn ang="0">
                    <a:pos x="127" y="108"/>
                  </a:cxn>
                  <a:cxn ang="0">
                    <a:pos x="119" y="105"/>
                  </a:cxn>
                  <a:cxn ang="0">
                    <a:pos x="118" y="98"/>
                  </a:cxn>
                  <a:cxn ang="0">
                    <a:pos x="121" y="93"/>
                  </a:cxn>
                </a:cxnLst>
                <a:rect l="0" t="0" r="r" b="b"/>
                <a:pathLst>
                  <a:path w="254" h="199">
                    <a:moveTo>
                      <a:pt x="205" y="19"/>
                    </a:moveTo>
                    <a:lnTo>
                      <a:pt x="227" y="38"/>
                    </a:lnTo>
                    <a:lnTo>
                      <a:pt x="228" y="38"/>
                    </a:lnTo>
                    <a:lnTo>
                      <a:pt x="228" y="40"/>
                    </a:lnTo>
                    <a:lnTo>
                      <a:pt x="228" y="40"/>
                    </a:lnTo>
                    <a:lnTo>
                      <a:pt x="228" y="42"/>
                    </a:lnTo>
                    <a:lnTo>
                      <a:pt x="228" y="43"/>
                    </a:lnTo>
                    <a:lnTo>
                      <a:pt x="227" y="43"/>
                    </a:lnTo>
                    <a:lnTo>
                      <a:pt x="215" y="53"/>
                    </a:lnTo>
                    <a:lnTo>
                      <a:pt x="217" y="54"/>
                    </a:lnTo>
                    <a:lnTo>
                      <a:pt x="217" y="55"/>
                    </a:lnTo>
                    <a:lnTo>
                      <a:pt x="219" y="57"/>
                    </a:lnTo>
                    <a:lnTo>
                      <a:pt x="219" y="58"/>
                    </a:lnTo>
                    <a:lnTo>
                      <a:pt x="220" y="59"/>
                    </a:lnTo>
                    <a:lnTo>
                      <a:pt x="220" y="61"/>
                    </a:lnTo>
                    <a:lnTo>
                      <a:pt x="223" y="61"/>
                    </a:lnTo>
                    <a:lnTo>
                      <a:pt x="223" y="62"/>
                    </a:lnTo>
                    <a:lnTo>
                      <a:pt x="223" y="63"/>
                    </a:lnTo>
                    <a:lnTo>
                      <a:pt x="224" y="63"/>
                    </a:lnTo>
                    <a:lnTo>
                      <a:pt x="224" y="65"/>
                    </a:lnTo>
                    <a:lnTo>
                      <a:pt x="224" y="66"/>
                    </a:lnTo>
                    <a:lnTo>
                      <a:pt x="226" y="66"/>
                    </a:lnTo>
                    <a:lnTo>
                      <a:pt x="226" y="68"/>
                    </a:lnTo>
                    <a:lnTo>
                      <a:pt x="226" y="69"/>
                    </a:lnTo>
                    <a:lnTo>
                      <a:pt x="227" y="70"/>
                    </a:lnTo>
                    <a:lnTo>
                      <a:pt x="227" y="72"/>
                    </a:lnTo>
                    <a:lnTo>
                      <a:pt x="227" y="73"/>
                    </a:lnTo>
                    <a:lnTo>
                      <a:pt x="228" y="74"/>
                    </a:lnTo>
                    <a:lnTo>
                      <a:pt x="228" y="76"/>
                    </a:lnTo>
                    <a:lnTo>
                      <a:pt x="228" y="77"/>
                    </a:lnTo>
                    <a:lnTo>
                      <a:pt x="228" y="78"/>
                    </a:lnTo>
                    <a:lnTo>
                      <a:pt x="231" y="78"/>
                    </a:lnTo>
                    <a:lnTo>
                      <a:pt x="231" y="79"/>
                    </a:lnTo>
                    <a:lnTo>
                      <a:pt x="231" y="81"/>
                    </a:lnTo>
                    <a:lnTo>
                      <a:pt x="248" y="81"/>
                    </a:lnTo>
                    <a:lnTo>
                      <a:pt x="250" y="81"/>
                    </a:lnTo>
                    <a:lnTo>
                      <a:pt x="250" y="82"/>
                    </a:lnTo>
                    <a:lnTo>
                      <a:pt x="252" y="82"/>
                    </a:lnTo>
                    <a:lnTo>
                      <a:pt x="253" y="84"/>
                    </a:lnTo>
                    <a:lnTo>
                      <a:pt x="253" y="85"/>
                    </a:lnTo>
                    <a:lnTo>
                      <a:pt x="253" y="112"/>
                    </a:lnTo>
                    <a:lnTo>
                      <a:pt x="253" y="113"/>
                    </a:lnTo>
                    <a:lnTo>
                      <a:pt x="253" y="114"/>
                    </a:lnTo>
                    <a:lnTo>
                      <a:pt x="252" y="114"/>
                    </a:lnTo>
                    <a:lnTo>
                      <a:pt x="250" y="114"/>
                    </a:lnTo>
                    <a:lnTo>
                      <a:pt x="250" y="116"/>
                    </a:lnTo>
                    <a:lnTo>
                      <a:pt x="248" y="116"/>
                    </a:lnTo>
                    <a:lnTo>
                      <a:pt x="231" y="116"/>
                    </a:lnTo>
                    <a:lnTo>
                      <a:pt x="231" y="117"/>
                    </a:lnTo>
                    <a:lnTo>
                      <a:pt x="231" y="119"/>
                    </a:lnTo>
                    <a:lnTo>
                      <a:pt x="228" y="120"/>
                    </a:lnTo>
                    <a:lnTo>
                      <a:pt x="228" y="122"/>
                    </a:lnTo>
                    <a:lnTo>
                      <a:pt x="228" y="123"/>
                    </a:lnTo>
                    <a:lnTo>
                      <a:pt x="227" y="124"/>
                    </a:lnTo>
                    <a:lnTo>
                      <a:pt x="227" y="125"/>
                    </a:lnTo>
                    <a:lnTo>
                      <a:pt x="227" y="127"/>
                    </a:lnTo>
                    <a:lnTo>
                      <a:pt x="226" y="128"/>
                    </a:lnTo>
                    <a:lnTo>
                      <a:pt x="226" y="129"/>
                    </a:lnTo>
                    <a:lnTo>
                      <a:pt x="226" y="131"/>
                    </a:lnTo>
                    <a:lnTo>
                      <a:pt x="224" y="132"/>
                    </a:lnTo>
                    <a:lnTo>
                      <a:pt x="224" y="133"/>
                    </a:lnTo>
                    <a:lnTo>
                      <a:pt x="223" y="135"/>
                    </a:lnTo>
                    <a:lnTo>
                      <a:pt x="223" y="136"/>
                    </a:lnTo>
                    <a:lnTo>
                      <a:pt x="220" y="138"/>
                    </a:lnTo>
                    <a:lnTo>
                      <a:pt x="220" y="139"/>
                    </a:lnTo>
                    <a:lnTo>
                      <a:pt x="219" y="139"/>
                    </a:lnTo>
                    <a:lnTo>
                      <a:pt x="219" y="140"/>
                    </a:lnTo>
                    <a:lnTo>
                      <a:pt x="219" y="142"/>
                    </a:lnTo>
                    <a:lnTo>
                      <a:pt x="217" y="142"/>
                    </a:lnTo>
                    <a:lnTo>
                      <a:pt x="217" y="143"/>
                    </a:lnTo>
                    <a:lnTo>
                      <a:pt x="217" y="144"/>
                    </a:lnTo>
                    <a:lnTo>
                      <a:pt x="215" y="144"/>
                    </a:lnTo>
                    <a:lnTo>
                      <a:pt x="227" y="154"/>
                    </a:lnTo>
                    <a:lnTo>
                      <a:pt x="228" y="154"/>
                    </a:lnTo>
                    <a:lnTo>
                      <a:pt x="228" y="155"/>
                    </a:lnTo>
                    <a:lnTo>
                      <a:pt x="228" y="156"/>
                    </a:lnTo>
                    <a:lnTo>
                      <a:pt x="228" y="158"/>
                    </a:lnTo>
                    <a:lnTo>
                      <a:pt x="228" y="159"/>
                    </a:lnTo>
                    <a:lnTo>
                      <a:pt x="227" y="161"/>
                    </a:lnTo>
                    <a:lnTo>
                      <a:pt x="205" y="178"/>
                    </a:lnTo>
                    <a:lnTo>
                      <a:pt x="203" y="178"/>
                    </a:lnTo>
                    <a:lnTo>
                      <a:pt x="203" y="179"/>
                    </a:lnTo>
                    <a:lnTo>
                      <a:pt x="202" y="179"/>
                    </a:lnTo>
                    <a:lnTo>
                      <a:pt x="200" y="179"/>
                    </a:lnTo>
                    <a:lnTo>
                      <a:pt x="198" y="179"/>
                    </a:lnTo>
                    <a:lnTo>
                      <a:pt x="198" y="178"/>
                    </a:lnTo>
                    <a:lnTo>
                      <a:pt x="196" y="178"/>
                    </a:lnTo>
                    <a:lnTo>
                      <a:pt x="184" y="168"/>
                    </a:lnTo>
                    <a:lnTo>
                      <a:pt x="182" y="170"/>
                    </a:lnTo>
                    <a:lnTo>
                      <a:pt x="182" y="170"/>
                    </a:lnTo>
                    <a:lnTo>
                      <a:pt x="182" y="171"/>
                    </a:lnTo>
                    <a:lnTo>
                      <a:pt x="179" y="171"/>
                    </a:lnTo>
                    <a:lnTo>
                      <a:pt x="178" y="173"/>
                    </a:lnTo>
                    <a:lnTo>
                      <a:pt x="176" y="173"/>
                    </a:lnTo>
                    <a:lnTo>
                      <a:pt x="175" y="174"/>
                    </a:lnTo>
                    <a:lnTo>
                      <a:pt x="173" y="174"/>
                    </a:lnTo>
                    <a:lnTo>
                      <a:pt x="171" y="175"/>
                    </a:lnTo>
                    <a:lnTo>
                      <a:pt x="169" y="175"/>
                    </a:lnTo>
                    <a:lnTo>
                      <a:pt x="167" y="175"/>
                    </a:lnTo>
                    <a:lnTo>
                      <a:pt x="166" y="176"/>
                    </a:lnTo>
                    <a:lnTo>
                      <a:pt x="164" y="176"/>
                    </a:lnTo>
                    <a:lnTo>
                      <a:pt x="162" y="176"/>
                    </a:lnTo>
                    <a:lnTo>
                      <a:pt x="162" y="178"/>
                    </a:lnTo>
                    <a:lnTo>
                      <a:pt x="160" y="178"/>
                    </a:lnTo>
                    <a:lnTo>
                      <a:pt x="159" y="178"/>
                    </a:lnTo>
                    <a:lnTo>
                      <a:pt x="157" y="179"/>
                    </a:lnTo>
                    <a:lnTo>
                      <a:pt x="155" y="179"/>
                    </a:lnTo>
                    <a:lnTo>
                      <a:pt x="153" y="179"/>
                    </a:lnTo>
                    <a:lnTo>
                      <a:pt x="152" y="179"/>
                    </a:lnTo>
                    <a:lnTo>
                      <a:pt x="150" y="180"/>
                    </a:lnTo>
                    <a:lnTo>
                      <a:pt x="148" y="180"/>
                    </a:lnTo>
                    <a:lnTo>
                      <a:pt x="148" y="194"/>
                    </a:lnTo>
                    <a:lnTo>
                      <a:pt x="148" y="195"/>
                    </a:lnTo>
                    <a:lnTo>
                      <a:pt x="148" y="197"/>
                    </a:lnTo>
                    <a:lnTo>
                      <a:pt x="147" y="197"/>
                    </a:lnTo>
                    <a:lnTo>
                      <a:pt x="147" y="198"/>
                    </a:lnTo>
                    <a:lnTo>
                      <a:pt x="146" y="198"/>
                    </a:lnTo>
                    <a:lnTo>
                      <a:pt x="144" y="198"/>
                    </a:lnTo>
                    <a:lnTo>
                      <a:pt x="111" y="198"/>
                    </a:lnTo>
                    <a:lnTo>
                      <a:pt x="109" y="198"/>
                    </a:lnTo>
                    <a:lnTo>
                      <a:pt x="107" y="198"/>
                    </a:lnTo>
                    <a:lnTo>
                      <a:pt x="107" y="197"/>
                    </a:lnTo>
                    <a:lnTo>
                      <a:pt x="106" y="197"/>
                    </a:lnTo>
                    <a:lnTo>
                      <a:pt x="106" y="195"/>
                    </a:lnTo>
                    <a:lnTo>
                      <a:pt x="106" y="194"/>
                    </a:lnTo>
                    <a:lnTo>
                      <a:pt x="106" y="180"/>
                    </a:lnTo>
                    <a:lnTo>
                      <a:pt x="103" y="180"/>
                    </a:lnTo>
                    <a:lnTo>
                      <a:pt x="102" y="180"/>
                    </a:lnTo>
                    <a:lnTo>
                      <a:pt x="101" y="179"/>
                    </a:lnTo>
                    <a:lnTo>
                      <a:pt x="99" y="179"/>
                    </a:lnTo>
                    <a:lnTo>
                      <a:pt x="98" y="179"/>
                    </a:lnTo>
                    <a:lnTo>
                      <a:pt x="95" y="178"/>
                    </a:lnTo>
                    <a:lnTo>
                      <a:pt x="94" y="178"/>
                    </a:lnTo>
                    <a:lnTo>
                      <a:pt x="92" y="178"/>
                    </a:lnTo>
                    <a:lnTo>
                      <a:pt x="90" y="176"/>
                    </a:lnTo>
                    <a:lnTo>
                      <a:pt x="88" y="176"/>
                    </a:lnTo>
                    <a:lnTo>
                      <a:pt x="87" y="176"/>
                    </a:lnTo>
                    <a:lnTo>
                      <a:pt x="86" y="175"/>
                    </a:lnTo>
                    <a:lnTo>
                      <a:pt x="83" y="175"/>
                    </a:lnTo>
                    <a:lnTo>
                      <a:pt x="82" y="175"/>
                    </a:lnTo>
                    <a:lnTo>
                      <a:pt x="82" y="174"/>
                    </a:lnTo>
                    <a:lnTo>
                      <a:pt x="80" y="174"/>
                    </a:lnTo>
                    <a:lnTo>
                      <a:pt x="78" y="173"/>
                    </a:lnTo>
                    <a:lnTo>
                      <a:pt x="77" y="173"/>
                    </a:lnTo>
                    <a:lnTo>
                      <a:pt x="75" y="171"/>
                    </a:lnTo>
                    <a:lnTo>
                      <a:pt x="74" y="171"/>
                    </a:lnTo>
                    <a:lnTo>
                      <a:pt x="71" y="170"/>
                    </a:lnTo>
                    <a:lnTo>
                      <a:pt x="70" y="170"/>
                    </a:lnTo>
                    <a:lnTo>
                      <a:pt x="70" y="168"/>
                    </a:lnTo>
                    <a:lnTo>
                      <a:pt x="68" y="168"/>
                    </a:lnTo>
                    <a:lnTo>
                      <a:pt x="56" y="178"/>
                    </a:lnTo>
                    <a:lnTo>
                      <a:pt x="56" y="179"/>
                    </a:lnTo>
                    <a:lnTo>
                      <a:pt x="54" y="179"/>
                    </a:lnTo>
                    <a:lnTo>
                      <a:pt x="53" y="179"/>
                    </a:lnTo>
                    <a:lnTo>
                      <a:pt x="51" y="179"/>
                    </a:lnTo>
                    <a:lnTo>
                      <a:pt x="50" y="179"/>
                    </a:lnTo>
                    <a:lnTo>
                      <a:pt x="50" y="178"/>
                    </a:lnTo>
                    <a:lnTo>
                      <a:pt x="25" y="161"/>
                    </a:lnTo>
                    <a:lnTo>
                      <a:pt x="25" y="159"/>
                    </a:lnTo>
                    <a:lnTo>
                      <a:pt x="23" y="158"/>
                    </a:lnTo>
                    <a:lnTo>
                      <a:pt x="23" y="156"/>
                    </a:lnTo>
                    <a:lnTo>
                      <a:pt x="23" y="155"/>
                    </a:lnTo>
                    <a:lnTo>
                      <a:pt x="25" y="155"/>
                    </a:lnTo>
                    <a:lnTo>
                      <a:pt x="25" y="154"/>
                    </a:lnTo>
                    <a:lnTo>
                      <a:pt x="37" y="144"/>
                    </a:lnTo>
                    <a:lnTo>
                      <a:pt x="37" y="143"/>
                    </a:lnTo>
                    <a:lnTo>
                      <a:pt x="36" y="142"/>
                    </a:lnTo>
                    <a:lnTo>
                      <a:pt x="34" y="140"/>
                    </a:lnTo>
                    <a:lnTo>
                      <a:pt x="34" y="139"/>
                    </a:lnTo>
                    <a:lnTo>
                      <a:pt x="32" y="138"/>
                    </a:lnTo>
                    <a:lnTo>
                      <a:pt x="32" y="136"/>
                    </a:lnTo>
                    <a:lnTo>
                      <a:pt x="30" y="135"/>
                    </a:lnTo>
                    <a:lnTo>
                      <a:pt x="30" y="133"/>
                    </a:lnTo>
                    <a:lnTo>
                      <a:pt x="30" y="132"/>
                    </a:lnTo>
                    <a:lnTo>
                      <a:pt x="29" y="132"/>
                    </a:lnTo>
                    <a:lnTo>
                      <a:pt x="29" y="131"/>
                    </a:lnTo>
                    <a:lnTo>
                      <a:pt x="29" y="129"/>
                    </a:lnTo>
                    <a:lnTo>
                      <a:pt x="27" y="129"/>
                    </a:lnTo>
                    <a:lnTo>
                      <a:pt x="27" y="128"/>
                    </a:lnTo>
                    <a:lnTo>
                      <a:pt x="27" y="127"/>
                    </a:lnTo>
                    <a:lnTo>
                      <a:pt x="25" y="125"/>
                    </a:lnTo>
                    <a:lnTo>
                      <a:pt x="25" y="124"/>
                    </a:lnTo>
                    <a:lnTo>
                      <a:pt x="25" y="123"/>
                    </a:lnTo>
                    <a:lnTo>
                      <a:pt x="25" y="122"/>
                    </a:lnTo>
                    <a:lnTo>
                      <a:pt x="23" y="120"/>
                    </a:lnTo>
                    <a:lnTo>
                      <a:pt x="23" y="119"/>
                    </a:lnTo>
                    <a:lnTo>
                      <a:pt x="23" y="117"/>
                    </a:lnTo>
                    <a:lnTo>
                      <a:pt x="23" y="116"/>
                    </a:lnTo>
                    <a:lnTo>
                      <a:pt x="22" y="116"/>
                    </a:lnTo>
                    <a:lnTo>
                      <a:pt x="5" y="116"/>
                    </a:lnTo>
                    <a:lnTo>
                      <a:pt x="3" y="116"/>
                    </a:lnTo>
                    <a:lnTo>
                      <a:pt x="3" y="114"/>
                    </a:lnTo>
                    <a:lnTo>
                      <a:pt x="1" y="114"/>
                    </a:lnTo>
                    <a:lnTo>
                      <a:pt x="1" y="113"/>
                    </a:lnTo>
                    <a:lnTo>
                      <a:pt x="0" y="112"/>
                    </a:lnTo>
                    <a:lnTo>
                      <a:pt x="0" y="85"/>
                    </a:lnTo>
                    <a:lnTo>
                      <a:pt x="1" y="85"/>
                    </a:lnTo>
                    <a:lnTo>
                      <a:pt x="1" y="84"/>
                    </a:lnTo>
                    <a:lnTo>
                      <a:pt x="1" y="82"/>
                    </a:lnTo>
                    <a:lnTo>
                      <a:pt x="3" y="82"/>
                    </a:lnTo>
                    <a:lnTo>
                      <a:pt x="5" y="82"/>
                    </a:lnTo>
                    <a:lnTo>
                      <a:pt x="5" y="81"/>
                    </a:lnTo>
                    <a:lnTo>
                      <a:pt x="22" y="81"/>
                    </a:lnTo>
                    <a:lnTo>
                      <a:pt x="23" y="81"/>
                    </a:lnTo>
                    <a:lnTo>
                      <a:pt x="23" y="79"/>
                    </a:lnTo>
                    <a:lnTo>
                      <a:pt x="23" y="78"/>
                    </a:lnTo>
                    <a:lnTo>
                      <a:pt x="23" y="77"/>
                    </a:lnTo>
                    <a:lnTo>
                      <a:pt x="25" y="76"/>
                    </a:lnTo>
                    <a:lnTo>
                      <a:pt x="25" y="74"/>
                    </a:lnTo>
                    <a:lnTo>
                      <a:pt x="25" y="73"/>
                    </a:lnTo>
                    <a:lnTo>
                      <a:pt x="25" y="72"/>
                    </a:lnTo>
                    <a:lnTo>
                      <a:pt x="27" y="72"/>
                    </a:lnTo>
                    <a:lnTo>
                      <a:pt x="27" y="70"/>
                    </a:lnTo>
                    <a:lnTo>
                      <a:pt x="27" y="69"/>
                    </a:lnTo>
                    <a:lnTo>
                      <a:pt x="29" y="68"/>
                    </a:lnTo>
                    <a:lnTo>
                      <a:pt x="29" y="66"/>
                    </a:lnTo>
                    <a:lnTo>
                      <a:pt x="30" y="65"/>
                    </a:lnTo>
                    <a:lnTo>
                      <a:pt x="30" y="63"/>
                    </a:lnTo>
                    <a:lnTo>
                      <a:pt x="30" y="62"/>
                    </a:lnTo>
                    <a:lnTo>
                      <a:pt x="32" y="61"/>
                    </a:lnTo>
                    <a:lnTo>
                      <a:pt x="32" y="59"/>
                    </a:lnTo>
                    <a:lnTo>
                      <a:pt x="34" y="59"/>
                    </a:lnTo>
                    <a:lnTo>
                      <a:pt x="34" y="58"/>
                    </a:lnTo>
                    <a:lnTo>
                      <a:pt x="36" y="57"/>
                    </a:lnTo>
                    <a:lnTo>
                      <a:pt x="36" y="55"/>
                    </a:lnTo>
                    <a:lnTo>
                      <a:pt x="37" y="54"/>
                    </a:lnTo>
                    <a:lnTo>
                      <a:pt x="37" y="53"/>
                    </a:lnTo>
                    <a:lnTo>
                      <a:pt x="25" y="43"/>
                    </a:lnTo>
                    <a:lnTo>
                      <a:pt x="25" y="42"/>
                    </a:lnTo>
                    <a:lnTo>
                      <a:pt x="23" y="42"/>
                    </a:lnTo>
                    <a:lnTo>
                      <a:pt x="23" y="40"/>
                    </a:lnTo>
                    <a:lnTo>
                      <a:pt x="23" y="40"/>
                    </a:lnTo>
                    <a:lnTo>
                      <a:pt x="25" y="40"/>
                    </a:lnTo>
                    <a:lnTo>
                      <a:pt x="25" y="38"/>
                    </a:lnTo>
                    <a:lnTo>
                      <a:pt x="50" y="19"/>
                    </a:lnTo>
                    <a:lnTo>
                      <a:pt x="51" y="18"/>
                    </a:lnTo>
                    <a:lnTo>
                      <a:pt x="53" y="18"/>
                    </a:lnTo>
                    <a:lnTo>
                      <a:pt x="54" y="18"/>
                    </a:lnTo>
                    <a:lnTo>
                      <a:pt x="56" y="19"/>
                    </a:lnTo>
                    <a:lnTo>
                      <a:pt x="68" y="28"/>
                    </a:lnTo>
                    <a:lnTo>
                      <a:pt x="70" y="28"/>
                    </a:lnTo>
                    <a:lnTo>
                      <a:pt x="71" y="28"/>
                    </a:lnTo>
                    <a:lnTo>
                      <a:pt x="71" y="27"/>
                    </a:lnTo>
                    <a:lnTo>
                      <a:pt x="74" y="27"/>
                    </a:lnTo>
                    <a:lnTo>
                      <a:pt x="74" y="26"/>
                    </a:lnTo>
                    <a:lnTo>
                      <a:pt x="75" y="26"/>
                    </a:lnTo>
                    <a:lnTo>
                      <a:pt x="77" y="26"/>
                    </a:lnTo>
                    <a:lnTo>
                      <a:pt x="77" y="25"/>
                    </a:lnTo>
                    <a:lnTo>
                      <a:pt x="78" y="25"/>
                    </a:lnTo>
                    <a:lnTo>
                      <a:pt x="80" y="25"/>
                    </a:lnTo>
                    <a:lnTo>
                      <a:pt x="80" y="23"/>
                    </a:lnTo>
                    <a:lnTo>
                      <a:pt x="82" y="23"/>
                    </a:lnTo>
                    <a:lnTo>
                      <a:pt x="83" y="23"/>
                    </a:lnTo>
                    <a:lnTo>
                      <a:pt x="83" y="22"/>
                    </a:lnTo>
                    <a:lnTo>
                      <a:pt x="86" y="22"/>
                    </a:lnTo>
                    <a:lnTo>
                      <a:pt x="87" y="22"/>
                    </a:lnTo>
                    <a:lnTo>
                      <a:pt x="88" y="21"/>
                    </a:lnTo>
                    <a:lnTo>
                      <a:pt x="90" y="21"/>
                    </a:lnTo>
                    <a:lnTo>
                      <a:pt x="92" y="21"/>
                    </a:lnTo>
                    <a:lnTo>
                      <a:pt x="94" y="19"/>
                    </a:lnTo>
                    <a:lnTo>
                      <a:pt x="95" y="19"/>
                    </a:lnTo>
                    <a:lnTo>
                      <a:pt x="98" y="19"/>
                    </a:lnTo>
                    <a:lnTo>
                      <a:pt x="98" y="18"/>
                    </a:lnTo>
                    <a:lnTo>
                      <a:pt x="99" y="18"/>
                    </a:lnTo>
                    <a:lnTo>
                      <a:pt x="101" y="18"/>
                    </a:lnTo>
                    <a:lnTo>
                      <a:pt x="102" y="18"/>
                    </a:lnTo>
                    <a:lnTo>
                      <a:pt x="103" y="18"/>
                    </a:lnTo>
                    <a:lnTo>
                      <a:pt x="106" y="17"/>
                    </a:lnTo>
                    <a:lnTo>
                      <a:pt x="106" y="3"/>
                    </a:lnTo>
                    <a:lnTo>
                      <a:pt x="106" y="2"/>
                    </a:lnTo>
                    <a:lnTo>
                      <a:pt x="106" y="1"/>
                    </a:lnTo>
                    <a:lnTo>
                      <a:pt x="107" y="1"/>
                    </a:lnTo>
                    <a:lnTo>
                      <a:pt x="107" y="0"/>
                    </a:lnTo>
                    <a:lnTo>
                      <a:pt x="109" y="0"/>
                    </a:lnTo>
                    <a:lnTo>
                      <a:pt x="111" y="0"/>
                    </a:lnTo>
                    <a:lnTo>
                      <a:pt x="144" y="0"/>
                    </a:lnTo>
                    <a:lnTo>
                      <a:pt x="146" y="0"/>
                    </a:lnTo>
                    <a:lnTo>
                      <a:pt x="147" y="1"/>
                    </a:lnTo>
                    <a:lnTo>
                      <a:pt x="148" y="1"/>
                    </a:lnTo>
                    <a:lnTo>
                      <a:pt x="148" y="2"/>
                    </a:lnTo>
                    <a:lnTo>
                      <a:pt x="148" y="3"/>
                    </a:lnTo>
                    <a:lnTo>
                      <a:pt x="148" y="17"/>
                    </a:lnTo>
                    <a:lnTo>
                      <a:pt x="150" y="18"/>
                    </a:lnTo>
                    <a:lnTo>
                      <a:pt x="152" y="18"/>
                    </a:lnTo>
                    <a:lnTo>
                      <a:pt x="153" y="18"/>
                    </a:lnTo>
                    <a:lnTo>
                      <a:pt x="155" y="18"/>
                    </a:lnTo>
                    <a:lnTo>
                      <a:pt x="155" y="19"/>
                    </a:lnTo>
                    <a:lnTo>
                      <a:pt x="157" y="19"/>
                    </a:lnTo>
                    <a:lnTo>
                      <a:pt x="159" y="19"/>
                    </a:lnTo>
                    <a:lnTo>
                      <a:pt x="160" y="19"/>
                    </a:lnTo>
                    <a:lnTo>
                      <a:pt x="162" y="21"/>
                    </a:lnTo>
                    <a:lnTo>
                      <a:pt x="164" y="21"/>
                    </a:lnTo>
                    <a:lnTo>
                      <a:pt x="166" y="21"/>
                    </a:lnTo>
                    <a:lnTo>
                      <a:pt x="166" y="22"/>
                    </a:lnTo>
                    <a:lnTo>
                      <a:pt x="167" y="22"/>
                    </a:lnTo>
                    <a:lnTo>
                      <a:pt x="169" y="22"/>
                    </a:lnTo>
                    <a:lnTo>
                      <a:pt x="169" y="23"/>
                    </a:lnTo>
                    <a:lnTo>
                      <a:pt x="171" y="23"/>
                    </a:lnTo>
                    <a:lnTo>
                      <a:pt x="173" y="23"/>
                    </a:lnTo>
                    <a:lnTo>
                      <a:pt x="175" y="25"/>
                    </a:lnTo>
                    <a:lnTo>
                      <a:pt x="176" y="25"/>
                    </a:lnTo>
                    <a:lnTo>
                      <a:pt x="178" y="26"/>
                    </a:lnTo>
                    <a:lnTo>
                      <a:pt x="179" y="26"/>
                    </a:lnTo>
                    <a:lnTo>
                      <a:pt x="179" y="27"/>
                    </a:lnTo>
                    <a:lnTo>
                      <a:pt x="182" y="27"/>
                    </a:lnTo>
                    <a:lnTo>
                      <a:pt x="182" y="28"/>
                    </a:lnTo>
                    <a:lnTo>
                      <a:pt x="184" y="28"/>
                    </a:lnTo>
                    <a:lnTo>
                      <a:pt x="196" y="19"/>
                    </a:lnTo>
                    <a:lnTo>
                      <a:pt x="198" y="19"/>
                    </a:lnTo>
                    <a:lnTo>
                      <a:pt x="198" y="18"/>
                    </a:lnTo>
                    <a:lnTo>
                      <a:pt x="200" y="18"/>
                    </a:lnTo>
                    <a:lnTo>
                      <a:pt x="202" y="18"/>
                    </a:lnTo>
                    <a:lnTo>
                      <a:pt x="203" y="18"/>
                    </a:lnTo>
                    <a:lnTo>
                      <a:pt x="203" y="19"/>
                    </a:lnTo>
                    <a:lnTo>
                      <a:pt x="205" y="19"/>
                    </a:lnTo>
                    <a:lnTo>
                      <a:pt x="127" y="91"/>
                    </a:lnTo>
                    <a:lnTo>
                      <a:pt x="128" y="91"/>
                    </a:lnTo>
                    <a:lnTo>
                      <a:pt x="128" y="93"/>
                    </a:lnTo>
                    <a:lnTo>
                      <a:pt x="130" y="93"/>
                    </a:lnTo>
                    <a:lnTo>
                      <a:pt x="131" y="93"/>
                    </a:lnTo>
                    <a:lnTo>
                      <a:pt x="133" y="94"/>
                    </a:lnTo>
                    <a:lnTo>
                      <a:pt x="135" y="96"/>
                    </a:lnTo>
                    <a:lnTo>
                      <a:pt x="135" y="97"/>
                    </a:lnTo>
                    <a:lnTo>
                      <a:pt x="136" y="97"/>
                    </a:lnTo>
                    <a:lnTo>
                      <a:pt x="136" y="98"/>
                    </a:lnTo>
                    <a:lnTo>
                      <a:pt x="136" y="100"/>
                    </a:lnTo>
                    <a:lnTo>
                      <a:pt x="136" y="101"/>
                    </a:lnTo>
                    <a:lnTo>
                      <a:pt x="136" y="103"/>
                    </a:lnTo>
                    <a:lnTo>
                      <a:pt x="135" y="103"/>
                    </a:lnTo>
                    <a:lnTo>
                      <a:pt x="135" y="104"/>
                    </a:lnTo>
                    <a:lnTo>
                      <a:pt x="135" y="105"/>
                    </a:lnTo>
                    <a:lnTo>
                      <a:pt x="133" y="105"/>
                    </a:lnTo>
                    <a:lnTo>
                      <a:pt x="131" y="107"/>
                    </a:lnTo>
                    <a:lnTo>
                      <a:pt x="130" y="107"/>
                    </a:lnTo>
                    <a:lnTo>
                      <a:pt x="128" y="108"/>
                    </a:lnTo>
                    <a:lnTo>
                      <a:pt x="127" y="108"/>
                    </a:lnTo>
                    <a:lnTo>
                      <a:pt x="125" y="108"/>
                    </a:lnTo>
                    <a:lnTo>
                      <a:pt x="125" y="107"/>
                    </a:lnTo>
                    <a:lnTo>
                      <a:pt x="123" y="107"/>
                    </a:lnTo>
                    <a:lnTo>
                      <a:pt x="121" y="107"/>
                    </a:lnTo>
                    <a:lnTo>
                      <a:pt x="121" y="105"/>
                    </a:lnTo>
                    <a:lnTo>
                      <a:pt x="119" y="105"/>
                    </a:lnTo>
                    <a:lnTo>
                      <a:pt x="119" y="104"/>
                    </a:lnTo>
                    <a:lnTo>
                      <a:pt x="118" y="104"/>
                    </a:lnTo>
                    <a:lnTo>
                      <a:pt x="118" y="103"/>
                    </a:lnTo>
                    <a:lnTo>
                      <a:pt x="118" y="101"/>
                    </a:lnTo>
                    <a:lnTo>
                      <a:pt x="118" y="100"/>
                    </a:lnTo>
                    <a:lnTo>
                      <a:pt x="118" y="98"/>
                    </a:lnTo>
                    <a:lnTo>
                      <a:pt x="118" y="97"/>
                    </a:lnTo>
                    <a:lnTo>
                      <a:pt x="118" y="96"/>
                    </a:lnTo>
                    <a:lnTo>
                      <a:pt x="119" y="96"/>
                    </a:lnTo>
                    <a:lnTo>
                      <a:pt x="119" y="94"/>
                    </a:lnTo>
                    <a:lnTo>
                      <a:pt x="121" y="94"/>
                    </a:lnTo>
                    <a:lnTo>
                      <a:pt x="121" y="93"/>
                    </a:lnTo>
                    <a:lnTo>
                      <a:pt x="123" y="93"/>
                    </a:lnTo>
                    <a:lnTo>
                      <a:pt x="125" y="93"/>
                    </a:lnTo>
                    <a:lnTo>
                      <a:pt x="127" y="91"/>
                    </a:lnTo>
                    <a:lnTo>
                      <a:pt x="205" y="19"/>
                    </a:lnTo>
                  </a:path>
                </a:pathLst>
              </a:custGeom>
              <a:solidFill>
                <a:srgbClr val="FF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31" name="Freeform 526"/>
              <p:cNvSpPr>
                <a:spLocks/>
              </p:cNvSpPr>
              <p:nvPr/>
            </p:nvSpPr>
            <p:spPr bwMode="auto">
              <a:xfrm>
                <a:off x="1951" y="843"/>
                <a:ext cx="32" cy="25"/>
              </a:xfrm>
              <a:custGeom>
                <a:avLst/>
                <a:gdLst/>
                <a:ahLst/>
                <a:cxnLst>
                  <a:cxn ang="0">
                    <a:pos x="31" y="18"/>
                  </a:cxn>
                  <a:cxn ang="0">
                    <a:pos x="10" y="0"/>
                  </a:cxn>
                  <a:cxn ang="0">
                    <a:pos x="0" y="7"/>
                  </a:cxn>
                  <a:cxn ang="0">
                    <a:pos x="23" y="24"/>
                  </a:cxn>
                  <a:cxn ang="0">
                    <a:pos x="31" y="18"/>
                  </a:cxn>
                </a:cxnLst>
                <a:rect l="0" t="0" r="r" b="b"/>
                <a:pathLst>
                  <a:path w="32" h="25">
                    <a:moveTo>
                      <a:pt x="31" y="18"/>
                    </a:moveTo>
                    <a:lnTo>
                      <a:pt x="10" y="0"/>
                    </a:lnTo>
                    <a:lnTo>
                      <a:pt x="0" y="7"/>
                    </a:lnTo>
                    <a:lnTo>
                      <a:pt x="23" y="24"/>
                    </a:lnTo>
                    <a:lnTo>
                      <a:pt x="3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32" name="Freeform 527"/>
              <p:cNvSpPr>
                <a:spLocks/>
              </p:cNvSpPr>
              <p:nvPr/>
            </p:nvSpPr>
            <p:spPr bwMode="auto">
              <a:xfrm>
                <a:off x="1972" y="862"/>
                <a:ext cx="19" cy="19"/>
              </a:xfrm>
              <a:custGeom>
                <a:avLst/>
                <a:gdLst/>
                <a:ahLst/>
                <a:cxnLst>
                  <a:cxn ang="0">
                    <a:pos x="12" y="18"/>
                  </a:cxn>
                  <a:cxn ang="0">
                    <a:pos x="16" y="16"/>
                  </a:cxn>
                  <a:cxn ang="0">
                    <a:pos x="16" y="14"/>
                  </a:cxn>
                  <a:cxn ang="0">
                    <a:pos x="18" y="14"/>
                  </a:cxn>
                  <a:cxn ang="0">
                    <a:pos x="18" y="12"/>
                  </a:cxn>
                  <a:cxn ang="0">
                    <a:pos x="18" y="11"/>
                  </a:cxn>
                  <a:cxn ang="0">
                    <a:pos x="18" y="9"/>
                  </a:cxn>
                  <a:cxn ang="0">
                    <a:pos x="18" y="7"/>
                  </a:cxn>
                  <a:cxn ang="0">
                    <a:pos x="18" y="5"/>
                  </a:cxn>
                  <a:cxn ang="0">
                    <a:pos x="18" y="3"/>
                  </a:cxn>
                  <a:cxn ang="0">
                    <a:pos x="16" y="2"/>
                  </a:cxn>
                  <a:cxn ang="0">
                    <a:pos x="16" y="0"/>
                  </a:cxn>
                  <a:cxn ang="0">
                    <a:pos x="12" y="0"/>
                  </a:cxn>
                  <a:cxn ang="0">
                    <a:pos x="1" y="9"/>
                  </a:cxn>
                  <a:cxn ang="0">
                    <a:pos x="0" y="9"/>
                  </a:cxn>
                  <a:cxn ang="0">
                    <a:pos x="0" y="7"/>
                  </a:cxn>
                  <a:cxn ang="0">
                    <a:pos x="1" y="7"/>
                  </a:cxn>
                  <a:cxn ang="0">
                    <a:pos x="12" y="18"/>
                  </a:cxn>
                </a:cxnLst>
                <a:rect l="0" t="0" r="r" b="b"/>
                <a:pathLst>
                  <a:path w="19" h="19">
                    <a:moveTo>
                      <a:pt x="12" y="18"/>
                    </a:moveTo>
                    <a:lnTo>
                      <a:pt x="16" y="16"/>
                    </a:lnTo>
                    <a:lnTo>
                      <a:pt x="16" y="14"/>
                    </a:lnTo>
                    <a:lnTo>
                      <a:pt x="18" y="14"/>
                    </a:lnTo>
                    <a:lnTo>
                      <a:pt x="18" y="12"/>
                    </a:lnTo>
                    <a:lnTo>
                      <a:pt x="18" y="11"/>
                    </a:lnTo>
                    <a:lnTo>
                      <a:pt x="18" y="9"/>
                    </a:lnTo>
                    <a:lnTo>
                      <a:pt x="18" y="7"/>
                    </a:lnTo>
                    <a:lnTo>
                      <a:pt x="18" y="5"/>
                    </a:lnTo>
                    <a:lnTo>
                      <a:pt x="18" y="3"/>
                    </a:lnTo>
                    <a:lnTo>
                      <a:pt x="16" y="2"/>
                    </a:lnTo>
                    <a:lnTo>
                      <a:pt x="16" y="0"/>
                    </a:lnTo>
                    <a:lnTo>
                      <a:pt x="12" y="0"/>
                    </a:lnTo>
                    <a:lnTo>
                      <a:pt x="1" y="9"/>
                    </a:lnTo>
                    <a:lnTo>
                      <a:pt x="0" y="9"/>
                    </a:lnTo>
                    <a:lnTo>
                      <a:pt x="0" y="7"/>
                    </a:lnTo>
                    <a:lnTo>
                      <a:pt x="1"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33" name="Freeform 528"/>
              <p:cNvSpPr>
                <a:spLocks/>
              </p:cNvSpPr>
              <p:nvPr/>
            </p:nvSpPr>
            <p:spPr bwMode="auto">
              <a:xfrm>
                <a:off x="1956" y="869"/>
                <a:ext cx="27" cy="19"/>
              </a:xfrm>
              <a:custGeom>
                <a:avLst/>
                <a:gdLst/>
                <a:ahLst/>
                <a:cxnLst>
                  <a:cxn ang="0">
                    <a:pos x="13" y="11"/>
                  </a:cxn>
                  <a:cxn ang="0">
                    <a:pos x="13" y="18"/>
                  </a:cxn>
                  <a:cxn ang="0">
                    <a:pos x="26" y="7"/>
                  </a:cxn>
                  <a:cxn ang="0">
                    <a:pos x="17" y="0"/>
                  </a:cxn>
                  <a:cxn ang="0">
                    <a:pos x="3" y="10"/>
                  </a:cxn>
                  <a:cxn ang="0">
                    <a:pos x="3" y="17"/>
                  </a:cxn>
                  <a:cxn ang="0">
                    <a:pos x="3" y="10"/>
                  </a:cxn>
                  <a:cxn ang="0">
                    <a:pos x="0" y="14"/>
                  </a:cxn>
                  <a:cxn ang="0">
                    <a:pos x="3" y="17"/>
                  </a:cxn>
                  <a:cxn ang="0">
                    <a:pos x="13" y="11"/>
                  </a:cxn>
                </a:cxnLst>
                <a:rect l="0" t="0" r="r" b="b"/>
                <a:pathLst>
                  <a:path w="27" h="19">
                    <a:moveTo>
                      <a:pt x="13" y="11"/>
                    </a:moveTo>
                    <a:lnTo>
                      <a:pt x="13" y="18"/>
                    </a:lnTo>
                    <a:lnTo>
                      <a:pt x="26" y="7"/>
                    </a:lnTo>
                    <a:lnTo>
                      <a:pt x="17" y="0"/>
                    </a:lnTo>
                    <a:lnTo>
                      <a:pt x="3" y="10"/>
                    </a:lnTo>
                    <a:lnTo>
                      <a:pt x="3" y="17"/>
                    </a:lnTo>
                    <a:lnTo>
                      <a:pt x="3" y="10"/>
                    </a:lnTo>
                    <a:lnTo>
                      <a:pt x="0" y="14"/>
                    </a:lnTo>
                    <a:lnTo>
                      <a:pt x="3" y="17"/>
                    </a:lnTo>
                    <a:lnTo>
                      <a:pt x="13"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34" name="Freeform 529"/>
              <p:cNvSpPr>
                <a:spLocks/>
              </p:cNvSpPr>
              <p:nvPr/>
            </p:nvSpPr>
            <p:spPr bwMode="auto">
              <a:xfrm>
                <a:off x="1960" y="883"/>
                <a:ext cx="28" cy="36"/>
              </a:xfrm>
              <a:custGeom>
                <a:avLst/>
                <a:gdLst/>
                <a:ahLst/>
                <a:cxnLst>
                  <a:cxn ang="0">
                    <a:pos x="20" y="26"/>
                  </a:cxn>
                  <a:cxn ang="0">
                    <a:pos x="27" y="30"/>
                  </a:cxn>
                  <a:cxn ang="0">
                    <a:pos x="27" y="28"/>
                  </a:cxn>
                  <a:cxn ang="0">
                    <a:pos x="27" y="27"/>
                  </a:cxn>
                  <a:cxn ang="0">
                    <a:pos x="25" y="26"/>
                  </a:cxn>
                  <a:cxn ang="0">
                    <a:pos x="25" y="24"/>
                  </a:cxn>
                  <a:cxn ang="0">
                    <a:pos x="25" y="23"/>
                  </a:cxn>
                  <a:cxn ang="0">
                    <a:pos x="25" y="21"/>
                  </a:cxn>
                  <a:cxn ang="0">
                    <a:pos x="24" y="21"/>
                  </a:cxn>
                  <a:cxn ang="0">
                    <a:pos x="24" y="20"/>
                  </a:cxn>
                  <a:cxn ang="0">
                    <a:pos x="24" y="19"/>
                  </a:cxn>
                  <a:cxn ang="0">
                    <a:pos x="24" y="18"/>
                  </a:cxn>
                  <a:cxn ang="0">
                    <a:pos x="21" y="18"/>
                  </a:cxn>
                  <a:cxn ang="0">
                    <a:pos x="21" y="17"/>
                  </a:cxn>
                  <a:cxn ang="0">
                    <a:pos x="21" y="15"/>
                  </a:cxn>
                  <a:cxn ang="0">
                    <a:pos x="20" y="15"/>
                  </a:cxn>
                  <a:cxn ang="0">
                    <a:pos x="20" y="14"/>
                  </a:cxn>
                  <a:cxn ang="0">
                    <a:pos x="20" y="12"/>
                  </a:cxn>
                  <a:cxn ang="0">
                    <a:pos x="20" y="11"/>
                  </a:cxn>
                  <a:cxn ang="0">
                    <a:pos x="18" y="11"/>
                  </a:cxn>
                  <a:cxn ang="0">
                    <a:pos x="18" y="10"/>
                  </a:cxn>
                  <a:cxn ang="0">
                    <a:pos x="18" y="8"/>
                  </a:cxn>
                  <a:cxn ang="0">
                    <a:pos x="16" y="8"/>
                  </a:cxn>
                  <a:cxn ang="0">
                    <a:pos x="16" y="7"/>
                  </a:cxn>
                  <a:cxn ang="0">
                    <a:pos x="16" y="6"/>
                  </a:cxn>
                  <a:cxn ang="0">
                    <a:pos x="15" y="6"/>
                  </a:cxn>
                  <a:cxn ang="0">
                    <a:pos x="15" y="4"/>
                  </a:cxn>
                  <a:cxn ang="0">
                    <a:pos x="13" y="3"/>
                  </a:cxn>
                  <a:cxn ang="0">
                    <a:pos x="13" y="2"/>
                  </a:cxn>
                  <a:cxn ang="0">
                    <a:pos x="11" y="1"/>
                  </a:cxn>
                  <a:cxn ang="0">
                    <a:pos x="9" y="0"/>
                  </a:cxn>
                  <a:cxn ang="0">
                    <a:pos x="0" y="4"/>
                  </a:cxn>
                  <a:cxn ang="0">
                    <a:pos x="0" y="6"/>
                  </a:cxn>
                  <a:cxn ang="0">
                    <a:pos x="1" y="7"/>
                  </a:cxn>
                  <a:cxn ang="0">
                    <a:pos x="1" y="8"/>
                  </a:cxn>
                  <a:cxn ang="0">
                    <a:pos x="3" y="8"/>
                  </a:cxn>
                  <a:cxn ang="0">
                    <a:pos x="3" y="10"/>
                  </a:cxn>
                  <a:cxn ang="0">
                    <a:pos x="4" y="11"/>
                  </a:cxn>
                  <a:cxn ang="0">
                    <a:pos x="4" y="12"/>
                  </a:cxn>
                  <a:cxn ang="0">
                    <a:pos x="4" y="14"/>
                  </a:cxn>
                  <a:cxn ang="0">
                    <a:pos x="6" y="14"/>
                  </a:cxn>
                  <a:cxn ang="0">
                    <a:pos x="6" y="15"/>
                  </a:cxn>
                  <a:cxn ang="0">
                    <a:pos x="6" y="17"/>
                  </a:cxn>
                  <a:cxn ang="0">
                    <a:pos x="8" y="17"/>
                  </a:cxn>
                  <a:cxn ang="0">
                    <a:pos x="8" y="18"/>
                  </a:cxn>
                  <a:cxn ang="0">
                    <a:pos x="8" y="19"/>
                  </a:cxn>
                  <a:cxn ang="0">
                    <a:pos x="9" y="20"/>
                  </a:cxn>
                  <a:cxn ang="0">
                    <a:pos x="9" y="21"/>
                  </a:cxn>
                  <a:cxn ang="0">
                    <a:pos x="9" y="23"/>
                  </a:cxn>
                  <a:cxn ang="0">
                    <a:pos x="11" y="23"/>
                  </a:cxn>
                  <a:cxn ang="0">
                    <a:pos x="11" y="24"/>
                  </a:cxn>
                  <a:cxn ang="0">
                    <a:pos x="11" y="26"/>
                  </a:cxn>
                  <a:cxn ang="0">
                    <a:pos x="11" y="27"/>
                  </a:cxn>
                  <a:cxn ang="0">
                    <a:pos x="13" y="28"/>
                  </a:cxn>
                  <a:cxn ang="0">
                    <a:pos x="13" y="30"/>
                  </a:cxn>
                  <a:cxn ang="0">
                    <a:pos x="13" y="31"/>
                  </a:cxn>
                  <a:cxn ang="0">
                    <a:pos x="20" y="35"/>
                  </a:cxn>
                  <a:cxn ang="0">
                    <a:pos x="13" y="31"/>
                  </a:cxn>
                  <a:cxn ang="0">
                    <a:pos x="15" y="35"/>
                  </a:cxn>
                  <a:cxn ang="0">
                    <a:pos x="20" y="35"/>
                  </a:cxn>
                  <a:cxn ang="0">
                    <a:pos x="20" y="26"/>
                  </a:cxn>
                </a:cxnLst>
                <a:rect l="0" t="0" r="r" b="b"/>
                <a:pathLst>
                  <a:path w="28" h="36">
                    <a:moveTo>
                      <a:pt x="20" y="26"/>
                    </a:moveTo>
                    <a:lnTo>
                      <a:pt x="27" y="30"/>
                    </a:lnTo>
                    <a:lnTo>
                      <a:pt x="27" y="28"/>
                    </a:lnTo>
                    <a:lnTo>
                      <a:pt x="27" y="27"/>
                    </a:lnTo>
                    <a:lnTo>
                      <a:pt x="25" y="26"/>
                    </a:lnTo>
                    <a:lnTo>
                      <a:pt x="25" y="24"/>
                    </a:lnTo>
                    <a:lnTo>
                      <a:pt x="25" y="23"/>
                    </a:lnTo>
                    <a:lnTo>
                      <a:pt x="25" y="21"/>
                    </a:lnTo>
                    <a:lnTo>
                      <a:pt x="24" y="21"/>
                    </a:lnTo>
                    <a:lnTo>
                      <a:pt x="24" y="20"/>
                    </a:lnTo>
                    <a:lnTo>
                      <a:pt x="24" y="19"/>
                    </a:lnTo>
                    <a:lnTo>
                      <a:pt x="24" y="18"/>
                    </a:lnTo>
                    <a:lnTo>
                      <a:pt x="21" y="18"/>
                    </a:lnTo>
                    <a:lnTo>
                      <a:pt x="21" y="17"/>
                    </a:lnTo>
                    <a:lnTo>
                      <a:pt x="21" y="15"/>
                    </a:lnTo>
                    <a:lnTo>
                      <a:pt x="20" y="15"/>
                    </a:lnTo>
                    <a:lnTo>
                      <a:pt x="20" y="14"/>
                    </a:lnTo>
                    <a:lnTo>
                      <a:pt x="20" y="12"/>
                    </a:lnTo>
                    <a:lnTo>
                      <a:pt x="20" y="11"/>
                    </a:lnTo>
                    <a:lnTo>
                      <a:pt x="18" y="11"/>
                    </a:lnTo>
                    <a:lnTo>
                      <a:pt x="18" y="10"/>
                    </a:lnTo>
                    <a:lnTo>
                      <a:pt x="18" y="8"/>
                    </a:lnTo>
                    <a:lnTo>
                      <a:pt x="16" y="8"/>
                    </a:lnTo>
                    <a:lnTo>
                      <a:pt x="16" y="7"/>
                    </a:lnTo>
                    <a:lnTo>
                      <a:pt x="16" y="6"/>
                    </a:lnTo>
                    <a:lnTo>
                      <a:pt x="15" y="6"/>
                    </a:lnTo>
                    <a:lnTo>
                      <a:pt x="15" y="4"/>
                    </a:lnTo>
                    <a:lnTo>
                      <a:pt x="13" y="3"/>
                    </a:lnTo>
                    <a:lnTo>
                      <a:pt x="13" y="2"/>
                    </a:lnTo>
                    <a:lnTo>
                      <a:pt x="11" y="1"/>
                    </a:lnTo>
                    <a:lnTo>
                      <a:pt x="9" y="0"/>
                    </a:lnTo>
                    <a:lnTo>
                      <a:pt x="0" y="4"/>
                    </a:lnTo>
                    <a:lnTo>
                      <a:pt x="0" y="6"/>
                    </a:lnTo>
                    <a:lnTo>
                      <a:pt x="1" y="7"/>
                    </a:lnTo>
                    <a:lnTo>
                      <a:pt x="1" y="8"/>
                    </a:lnTo>
                    <a:lnTo>
                      <a:pt x="3" y="8"/>
                    </a:lnTo>
                    <a:lnTo>
                      <a:pt x="3" y="10"/>
                    </a:lnTo>
                    <a:lnTo>
                      <a:pt x="4" y="11"/>
                    </a:lnTo>
                    <a:lnTo>
                      <a:pt x="4" y="12"/>
                    </a:lnTo>
                    <a:lnTo>
                      <a:pt x="4" y="14"/>
                    </a:lnTo>
                    <a:lnTo>
                      <a:pt x="6" y="14"/>
                    </a:lnTo>
                    <a:lnTo>
                      <a:pt x="6" y="15"/>
                    </a:lnTo>
                    <a:lnTo>
                      <a:pt x="6" y="17"/>
                    </a:lnTo>
                    <a:lnTo>
                      <a:pt x="8" y="17"/>
                    </a:lnTo>
                    <a:lnTo>
                      <a:pt x="8" y="18"/>
                    </a:lnTo>
                    <a:lnTo>
                      <a:pt x="8" y="19"/>
                    </a:lnTo>
                    <a:lnTo>
                      <a:pt x="9" y="20"/>
                    </a:lnTo>
                    <a:lnTo>
                      <a:pt x="9" y="21"/>
                    </a:lnTo>
                    <a:lnTo>
                      <a:pt x="9" y="23"/>
                    </a:lnTo>
                    <a:lnTo>
                      <a:pt x="11" y="23"/>
                    </a:lnTo>
                    <a:lnTo>
                      <a:pt x="11" y="24"/>
                    </a:lnTo>
                    <a:lnTo>
                      <a:pt x="11" y="26"/>
                    </a:lnTo>
                    <a:lnTo>
                      <a:pt x="11" y="27"/>
                    </a:lnTo>
                    <a:lnTo>
                      <a:pt x="13" y="28"/>
                    </a:lnTo>
                    <a:lnTo>
                      <a:pt x="13" y="30"/>
                    </a:lnTo>
                    <a:lnTo>
                      <a:pt x="13" y="31"/>
                    </a:lnTo>
                    <a:lnTo>
                      <a:pt x="20" y="35"/>
                    </a:lnTo>
                    <a:lnTo>
                      <a:pt x="13" y="31"/>
                    </a:lnTo>
                    <a:lnTo>
                      <a:pt x="15" y="35"/>
                    </a:lnTo>
                    <a:lnTo>
                      <a:pt x="20" y="35"/>
                    </a:lnTo>
                    <a:lnTo>
                      <a:pt x="20" y="2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35" name="Freeform 530"/>
              <p:cNvSpPr>
                <a:spLocks/>
              </p:cNvSpPr>
              <p:nvPr/>
            </p:nvSpPr>
            <p:spPr bwMode="auto">
              <a:xfrm>
                <a:off x="1981" y="908"/>
                <a:ext cx="19" cy="19"/>
              </a:xfrm>
              <a:custGeom>
                <a:avLst/>
                <a:gdLst/>
                <a:ahLst/>
                <a:cxnLst>
                  <a:cxn ang="0">
                    <a:pos x="18" y="0"/>
                  </a:cxn>
                  <a:cxn ang="0">
                    <a:pos x="0" y="2"/>
                  </a:cxn>
                  <a:cxn ang="0">
                    <a:pos x="0" y="18"/>
                  </a:cxn>
                  <a:cxn ang="0">
                    <a:pos x="18" y="18"/>
                  </a:cxn>
                  <a:cxn ang="0">
                    <a:pos x="18" y="0"/>
                  </a:cxn>
                </a:cxnLst>
                <a:rect l="0" t="0" r="r" b="b"/>
                <a:pathLst>
                  <a:path w="19" h="19">
                    <a:moveTo>
                      <a:pt x="18" y="0"/>
                    </a:moveTo>
                    <a:lnTo>
                      <a:pt x="0" y="2"/>
                    </a:lnTo>
                    <a:lnTo>
                      <a:pt x="0" y="18"/>
                    </a:lnTo>
                    <a:lnTo>
                      <a:pt x="18" y="18"/>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36" name="Freeform 531"/>
              <p:cNvSpPr>
                <a:spLocks/>
              </p:cNvSpPr>
              <p:nvPr/>
            </p:nvSpPr>
            <p:spPr bwMode="auto">
              <a:xfrm>
                <a:off x="1996" y="906"/>
                <a:ext cx="19" cy="19"/>
              </a:xfrm>
              <a:custGeom>
                <a:avLst/>
                <a:gdLst/>
                <a:ahLst/>
                <a:cxnLst>
                  <a:cxn ang="0">
                    <a:pos x="18" y="15"/>
                  </a:cxn>
                  <a:cxn ang="0">
                    <a:pos x="18" y="13"/>
                  </a:cxn>
                  <a:cxn ang="0">
                    <a:pos x="18" y="10"/>
                  </a:cxn>
                  <a:cxn ang="0">
                    <a:pos x="18" y="9"/>
                  </a:cxn>
                  <a:cxn ang="0">
                    <a:pos x="16" y="9"/>
                  </a:cxn>
                  <a:cxn ang="0">
                    <a:pos x="16" y="6"/>
                  </a:cxn>
                  <a:cxn ang="0">
                    <a:pos x="12" y="6"/>
                  </a:cxn>
                  <a:cxn ang="0">
                    <a:pos x="12" y="4"/>
                  </a:cxn>
                  <a:cxn ang="0">
                    <a:pos x="11" y="4"/>
                  </a:cxn>
                  <a:cxn ang="0">
                    <a:pos x="11" y="2"/>
                  </a:cxn>
                  <a:cxn ang="0">
                    <a:pos x="8" y="2"/>
                  </a:cxn>
                  <a:cxn ang="0">
                    <a:pos x="6" y="2"/>
                  </a:cxn>
                  <a:cxn ang="0">
                    <a:pos x="4" y="2"/>
                  </a:cxn>
                  <a:cxn ang="0">
                    <a:pos x="4" y="0"/>
                  </a:cxn>
                  <a:cxn ang="0">
                    <a:pos x="1" y="0"/>
                  </a:cxn>
                  <a:cxn ang="0">
                    <a:pos x="1" y="18"/>
                  </a:cxn>
                  <a:cxn ang="0">
                    <a:pos x="0" y="18"/>
                  </a:cxn>
                  <a:cxn ang="0">
                    <a:pos x="0" y="15"/>
                  </a:cxn>
                  <a:cxn ang="0">
                    <a:pos x="18" y="15"/>
                  </a:cxn>
                </a:cxnLst>
                <a:rect l="0" t="0" r="r" b="b"/>
                <a:pathLst>
                  <a:path w="19" h="19">
                    <a:moveTo>
                      <a:pt x="18" y="15"/>
                    </a:moveTo>
                    <a:lnTo>
                      <a:pt x="18" y="13"/>
                    </a:lnTo>
                    <a:lnTo>
                      <a:pt x="18" y="10"/>
                    </a:lnTo>
                    <a:lnTo>
                      <a:pt x="18" y="9"/>
                    </a:lnTo>
                    <a:lnTo>
                      <a:pt x="16" y="9"/>
                    </a:lnTo>
                    <a:lnTo>
                      <a:pt x="16" y="6"/>
                    </a:lnTo>
                    <a:lnTo>
                      <a:pt x="12" y="6"/>
                    </a:lnTo>
                    <a:lnTo>
                      <a:pt x="12" y="4"/>
                    </a:lnTo>
                    <a:lnTo>
                      <a:pt x="11" y="4"/>
                    </a:lnTo>
                    <a:lnTo>
                      <a:pt x="11" y="2"/>
                    </a:lnTo>
                    <a:lnTo>
                      <a:pt x="8" y="2"/>
                    </a:lnTo>
                    <a:lnTo>
                      <a:pt x="6" y="2"/>
                    </a:lnTo>
                    <a:lnTo>
                      <a:pt x="4" y="2"/>
                    </a:lnTo>
                    <a:lnTo>
                      <a:pt x="4" y="0"/>
                    </a:lnTo>
                    <a:lnTo>
                      <a:pt x="1" y="0"/>
                    </a:lnTo>
                    <a:lnTo>
                      <a:pt x="1" y="18"/>
                    </a:lnTo>
                    <a:lnTo>
                      <a:pt x="0" y="18"/>
                    </a:lnTo>
                    <a:lnTo>
                      <a:pt x="0" y="15"/>
                    </a:lnTo>
                    <a:lnTo>
                      <a:pt x="18"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37" name="Freeform 532"/>
              <p:cNvSpPr>
                <a:spLocks/>
              </p:cNvSpPr>
              <p:nvPr/>
            </p:nvSpPr>
            <p:spPr bwMode="auto">
              <a:xfrm>
                <a:off x="1996" y="921"/>
                <a:ext cx="19" cy="26"/>
              </a:xfrm>
              <a:custGeom>
                <a:avLst/>
                <a:gdLst/>
                <a:ahLst/>
                <a:cxnLst>
                  <a:cxn ang="0">
                    <a:pos x="18" y="25"/>
                  </a:cxn>
                  <a:cxn ang="0">
                    <a:pos x="18" y="0"/>
                  </a:cxn>
                  <a:cxn ang="0">
                    <a:pos x="0" y="0"/>
                  </a:cxn>
                  <a:cxn ang="0">
                    <a:pos x="0" y="25"/>
                  </a:cxn>
                  <a:cxn ang="0">
                    <a:pos x="18" y="25"/>
                  </a:cxn>
                </a:cxnLst>
                <a:rect l="0" t="0" r="r" b="b"/>
                <a:pathLst>
                  <a:path w="19" h="26">
                    <a:moveTo>
                      <a:pt x="18" y="25"/>
                    </a:moveTo>
                    <a:lnTo>
                      <a:pt x="18" y="0"/>
                    </a:lnTo>
                    <a:lnTo>
                      <a:pt x="0" y="0"/>
                    </a:lnTo>
                    <a:lnTo>
                      <a:pt x="0" y="25"/>
                    </a:lnTo>
                    <a:lnTo>
                      <a:pt x="18" y="2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38" name="Freeform 533"/>
              <p:cNvSpPr>
                <a:spLocks/>
              </p:cNvSpPr>
              <p:nvPr/>
            </p:nvSpPr>
            <p:spPr bwMode="auto">
              <a:xfrm>
                <a:off x="1996" y="942"/>
                <a:ext cx="19" cy="19"/>
              </a:xfrm>
              <a:custGeom>
                <a:avLst/>
                <a:gdLst/>
                <a:ahLst/>
                <a:cxnLst>
                  <a:cxn ang="0">
                    <a:pos x="1" y="18"/>
                  </a:cxn>
                  <a:cxn ang="0">
                    <a:pos x="4" y="18"/>
                  </a:cxn>
                  <a:cxn ang="0">
                    <a:pos x="6" y="18"/>
                  </a:cxn>
                  <a:cxn ang="0">
                    <a:pos x="6" y="15"/>
                  </a:cxn>
                  <a:cxn ang="0">
                    <a:pos x="8" y="15"/>
                  </a:cxn>
                  <a:cxn ang="0">
                    <a:pos x="11" y="15"/>
                  </a:cxn>
                  <a:cxn ang="0">
                    <a:pos x="11" y="13"/>
                  </a:cxn>
                  <a:cxn ang="0">
                    <a:pos x="12" y="13"/>
                  </a:cxn>
                  <a:cxn ang="0">
                    <a:pos x="12" y="11"/>
                  </a:cxn>
                  <a:cxn ang="0">
                    <a:pos x="16" y="11"/>
                  </a:cxn>
                  <a:cxn ang="0">
                    <a:pos x="16" y="8"/>
                  </a:cxn>
                  <a:cxn ang="0">
                    <a:pos x="18" y="8"/>
                  </a:cxn>
                  <a:cxn ang="0">
                    <a:pos x="18" y="6"/>
                  </a:cxn>
                  <a:cxn ang="0">
                    <a:pos x="18" y="3"/>
                  </a:cxn>
                  <a:cxn ang="0">
                    <a:pos x="18" y="2"/>
                  </a:cxn>
                  <a:cxn ang="0">
                    <a:pos x="0" y="2"/>
                  </a:cxn>
                  <a:cxn ang="0">
                    <a:pos x="0" y="0"/>
                  </a:cxn>
                  <a:cxn ang="0">
                    <a:pos x="1" y="0"/>
                  </a:cxn>
                  <a:cxn ang="0">
                    <a:pos x="1" y="18"/>
                  </a:cxn>
                </a:cxnLst>
                <a:rect l="0" t="0" r="r" b="b"/>
                <a:pathLst>
                  <a:path w="19" h="19">
                    <a:moveTo>
                      <a:pt x="1" y="18"/>
                    </a:moveTo>
                    <a:lnTo>
                      <a:pt x="4" y="18"/>
                    </a:lnTo>
                    <a:lnTo>
                      <a:pt x="6" y="18"/>
                    </a:lnTo>
                    <a:lnTo>
                      <a:pt x="6" y="15"/>
                    </a:lnTo>
                    <a:lnTo>
                      <a:pt x="8" y="15"/>
                    </a:lnTo>
                    <a:lnTo>
                      <a:pt x="11" y="15"/>
                    </a:lnTo>
                    <a:lnTo>
                      <a:pt x="11" y="13"/>
                    </a:lnTo>
                    <a:lnTo>
                      <a:pt x="12" y="13"/>
                    </a:lnTo>
                    <a:lnTo>
                      <a:pt x="12" y="11"/>
                    </a:lnTo>
                    <a:lnTo>
                      <a:pt x="16" y="11"/>
                    </a:lnTo>
                    <a:lnTo>
                      <a:pt x="16" y="8"/>
                    </a:lnTo>
                    <a:lnTo>
                      <a:pt x="18" y="8"/>
                    </a:lnTo>
                    <a:lnTo>
                      <a:pt x="18" y="6"/>
                    </a:lnTo>
                    <a:lnTo>
                      <a:pt x="18" y="3"/>
                    </a:lnTo>
                    <a:lnTo>
                      <a:pt x="18" y="2"/>
                    </a:lnTo>
                    <a:lnTo>
                      <a:pt x="0" y="2"/>
                    </a:lnTo>
                    <a:lnTo>
                      <a:pt x="0" y="0"/>
                    </a:lnTo>
                    <a:lnTo>
                      <a:pt x="1" y="0"/>
                    </a:lnTo>
                    <a:lnTo>
                      <a:pt x="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39" name="Freeform 534"/>
              <p:cNvSpPr>
                <a:spLocks/>
              </p:cNvSpPr>
              <p:nvPr/>
            </p:nvSpPr>
            <p:spPr bwMode="auto">
              <a:xfrm>
                <a:off x="1973" y="942"/>
                <a:ext cx="25" cy="19"/>
              </a:xfrm>
              <a:custGeom>
                <a:avLst/>
                <a:gdLst/>
                <a:ahLst/>
                <a:cxnLst>
                  <a:cxn ang="0">
                    <a:pos x="14" y="11"/>
                  </a:cxn>
                  <a:cxn ang="0">
                    <a:pos x="6" y="18"/>
                  </a:cxn>
                  <a:cxn ang="0">
                    <a:pos x="24" y="18"/>
                  </a:cxn>
                  <a:cxn ang="0">
                    <a:pos x="24" y="0"/>
                  </a:cxn>
                  <a:cxn ang="0">
                    <a:pos x="6" y="0"/>
                  </a:cxn>
                  <a:cxn ang="0">
                    <a:pos x="0" y="6"/>
                  </a:cxn>
                  <a:cxn ang="0">
                    <a:pos x="6" y="0"/>
                  </a:cxn>
                  <a:cxn ang="0">
                    <a:pos x="1" y="0"/>
                  </a:cxn>
                  <a:cxn ang="0">
                    <a:pos x="0" y="6"/>
                  </a:cxn>
                  <a:cxn ang="0">
                    <a:pos x="14" y="11"/>
                  </a:cxn>
                </a:cxnLst>
                <a:rect l="0" t="0" r="r" b="b"/>
                <a:pathLst>
                  <a:path w="25" h="19">
                    <a:moveTo>
                      <a:pt x="14" y="11"/>
                    </a:moveTo>
                    <a:lnTo>
                      <a:pt x="6" y="18"/>
                    </a:lnTo>
                    <a:lnTo>
                      <a:pt x="24" y="18"/>
                    </a:lnTo>
                    <a:lnTo>
                      <a:pt x="24" y="0"/>
                    </a:lnTo>
                    <a:lnTo>
                      <a:pt x="6" y="0"/>
                    </a:lnTo>
                    <a:lnTo>
                      <a:pt x="0" y="6"/>
                    </a:lnTo>
                    <a:lnTo>
                      <a:pt x="6" y="0"/>
                    </a:lnTo>
                    <a:lnTo>
                      <a:pt x="1" y="0"/>
                    </a:lnTo>
                    <a:lnTo>
                      <a:pt x="0" y="6"/>
                    </a:lnTo>
                    <a:lnTo>
                      <a:pt x="14"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40" name="Freeform 535"/>
              <p:cNvSpPr>
                <a:spLocks/>
              </p:cNvSpPr>
              <p:nvPr/>
            </p:nvSpPr>
            <p:spPr bwMode="auto">
              <a:xfrm>
                <a:off x="1956" y="950"/>
                <a:ext cx="32" cy="35"/>
              </a:xfrm>
              <a:custGeom>
                <a:avLst/>
                <a:gdLst/>
                <a:ahLst/>
                <a:cxnLst>
                  <a:cxn ang="0">
                    <a:pos x="13" y="25"/>
                  </a:cxn>
                  <a:cxn ang="0">
                    <a:pos x="13" y="33"/>
                  </a:cxn>
                  <a:cxn ang="0">
                    <a:pos x="16" y="33"/>
                  </a:cxn>
                  <a:cxn ang="0">
                    <a:pos x="16" y="31"/>
                  </a:cxn>
                  <a:cxn ang="0">
                    <a:pos x="16" y="30"/>
                  </a:cxn>
                  <a:cxn ang="0">
                    <a:pos x="16" y="28"/>
                  </a:cxn>
                  <a:cxn ang="0">
                    <a:pos x="18" y="27"/>
                  </a:cxn>
                  <a:cxn ang="0">
                    <a:pos x="20" y="25"/>
                  </a:cxn>
                  <a:cxn ang="0">
                    <a:pos x="20" y="24"/>
                  </a:cxn>
                  <a:cxn ang="0">
                    <a:pos x="22" y="23"/>
                  </a:cxn>
                  <a:cxn ang="0">
                    <a:pos x="22" y="21"/>
                  </a:cxn>
                  <a:cxn ang="0">
                    <a:pos x="24" y="20"/>
                  </a:cxn>
                  <a:cxn ang="0">
                    <a:pos x="24" y="18"/>
                  </a:cxn>
                  <a:cxn ang="0">
                    <a:pos x="24" y="17"/>
                  </a:cxn>
                  <a:cxn ang="0">
                    <a:pos x="25" y="17"/>
                  </a:cxn>
                  <a:cxn ang="0">
                    <a:pos x="25" y="16"/>
                  </a:cxn>
                  <a:cxn ang="0">
                    <a:pos x="25" y="15"/>
                  </a:cxn>
                  <a:cxn ang="0">
                    <a:pos x="27" y="13"/>
                  </a:cxn>
                  <a:cxn ang="0">
                    <a:pos x="27" y="12"/>
                  </a:cxn>
                  <a:cxn ang="0">
                    <a:pos x="27" y="11"/>
                  </a:cxn>
                  <a:cxn ang="0">
                    <a:pos x="29" y="9"/>
                  </a:cxn>
                  <a:cxn ang="0">
                    <a:pos x="29" y="8"/>
                  </a:cxn>
                  <a:cxn ang="0">
                    <a:pos x="29" y="7"/>
                  </a:cxn>
                  <a:cxn ang="0">
                    <a:pos x="29" y="5"/>
                  </a:cxn>
                  <a:cxn ang="0">
                    <a:pos x="31" y="4"/>
                  </a:cxn>
                  <a:cxn ang="0">
                    <a:pos x="31" y="2"/>
                  </a:cxn>
                  <a:cxn ang="0">
                    <a:pos x="16" y="0"/>
                  </a:cxn>
                  <a:cxn ang="0">
                    <a:pos x="16" y="1"/>
                  </a:cxn>
                  <a:cxn ang="0">
                    <a:pos x="16" y="2"/>
                  </a:cxn>
                  <a:cxn ang="0">
                    <a:pos x="16" y="4"/>
                  </a:cxn>
                  <a:cxn ang="0">
                    <a:pos x="16" y="4"/>
                  </a:cxn>
                  <a:cxn ang="0">
                    <a:pos x="16" y="5"/>
                  </a:cxn>
                  <a:cxn ang="0">
                    <a:pos x="16" y="7"/>
                  </a:cxn>
                  <a:cxn ang="0">
                    <a:pos x="16" y="8"/>
                  </a:cxn>
                  <a:cxn ang="0">
                    <a:pos x="13" y="9"/>
                  </a:cxn>
                  <a:cxn ang="0">
                    <a:pos x="13" y="11"/>
                  </a:cxn>
                  <a:cxn ang="0">
                    <a:pos x="12" y="12"/>
                  </a:cxn>
                  <a:cxn ang="0">
                    <a:pos x="12" y="13"/>
                  </a:cxn>
                  <a:cxn ang="0">
                    <a:pos x="12" y="15"/>
                  </a:cxn>
                  <a:cxn ang="0">
                    <a:pos x="10" y="16"/>
                  </a:cxn>
                  <a:cxn ang="0">
                    <a:pos x="10" y="17"/>
                  </a:cxn>
                  <a:cxn ang="0">
                    <a:pos x="8" y="18"/>
                  </a:cxn>
                  <a:cxn ang="0">
                    <a:pos x="8" y="20"/>
                  </a:cxn>
                  <a:cxn ang="0">
                    <a:pos x="7" y="21"/>
                  </a:cxn>
                  <a:cxn ang="0">
                    <a:pos x="7" y="23"/>
                  </a:cxn>
                  <a:cxn ang="0">
                    <a:pos x="4" y="24"/>
                  </a:cxn>
                  <a:cxn ang="0">
                    <a:pos x="4" y="25"/>
                  </a:cxn>
                  <a:cxn ang="0">
                    <a:pos x="3" y="25"/>
                  </a:cxn>
                  <a:cxn ang="0">
                    <a:pos x="3" y="27"/>
                  </a:cxn>
                  <a:cxn ang="0">
                    <a:pos x="3" y="34"/>
                  </a:cxn>
                  <a:cxn ang="0">
                    <a:pos x="3" y="27"/>
                  </a:cxn>
                  <a:cxn ang="0">
                    <a:pos x="0" y="31"/>
                  </a:cxn>
                  <a:cxn ang="0">
                    <a:pos x="3" y="34"/>
                  </a:cxn>
                  <a:cxn ang="0">
                    <a:pos x="13" y="25"/>
                  </a:cxn>
                </a:cxnLst>
                <a:rect l="0" t="0" r="r" b="b"/>
                <a:pathLst>
                  <a:path w="32" h="35">
                    <a:moveTo>
                      <a:pt x="13" y="25"/>
                    </a:moveTo>
                    <a:lnTo>
                      <a:pt x="13" y="33"/>
                    </a:lnTo>
                    <a:lnTo>
                      <a:pt x="16" y="33"/>
                    </a:lnTo>
                    <a:lnTo>
                      <a:pt x="16" y="31"/>
                    </a:lnTo>
                    <a:lnTo>
                      <a:pt x="16" y="30"/>
                    </a:lnTo>
                    <a:lnTo>
                      <a:pt x="16" y="28"/>
                    </a:lnTo>
                    <a:lnTo>
                      <a:pt x="18" y="27"/>
                    </a:lnTo>
                    <a:lnTo>
                      <a:pt x="20" y="25"/>
                    </a:lnTo>
                    <a:lnTo>
                      <a:pt x="20" y="24"/>
                    </a:lnTo>
                    <a:lnTo>
                      <a:pt x="22" y="23"/>
                    </a:lnTo>
                    <a:lnTo>
                      <a:pt x="22" y="21"/>
                    </a:lnTo>
                    <a:lnTo>
                      <a:pt x="24" y="20"/>
                    </a:lnTo>
                    <a:lnTo>
                      <a:pt x="24" y="18"/>
                    </a:lnTo>
                    <a:lnTo>
                      <a:pt x="24" y="17"/>
                    </a:lnTo>
                    <a:lnTo>
                      <a:pt x="25" y="17"/>
                    </a:lnTo>
                    <a:lnTo>
                      <a:pt x="25" y="16"/>
                    </a:lnTo>
                    <a:lnTo>
                      <a:pt x="25" y="15"/>
                    </a:lnTo>
                    <a:lnTo>
                      <a:pt x="27" y="13"/>
                    </a:lnTo>
                    <a:lnTo>
                      <a:pt x="27" y="12"/>
                    </a:lnTo>
                    <a:lnTo>
                      <a:pt x="27" y="11"/>
                    </a:lnTo>
                    <a:lnTo>
                      <a:pt x="29" y="9"/>
                    </a:lnTo>
                    <a:lnTo>
                      <a:pt x="29" y="8"/>
                    </a:lnTo>
                    <a:lnTo>
                      <a:pt x="29" y="7"/>
                    </a:lnTo>
                    <a:lnTo>
                      <a:pt x="29" y="5"/>
                    </a:lnTo>
                    <a:lnTo>
                      <a:pt x="31" y="4"/>
                    </a:lnTo>
                    <a:lnTo>
                      <a:pt x="31" y="2"/>
                    </a:lnTo>
                    <a:lnTo>
                      <a:pt x="16" y="0"/>
                    </a:lnTo>
                    <a:lnTo>
                      <a:pt x="16" y="1"/>
                    </a:lnTo>
                    <a:lnTo>
                      <a:pt x="16" y="2"/>
                    </a:lnTo>
                    <a:lnTo>
                      <a:pt x="16" y="4"/>
                    </a:lnTo>
                    <a:lnTo>
                      <a:pt x="16" y="4"/>
                    </a:lnTo>
                    <a:lnTo>
                      <a:pt x="16" y="5"/>
                    </a:lnTo>
                    <a:lnTo>
                      <a:pt x="16" y="7"/>
                    </a:lnTo>
                    <a:lnTo>
                      <a:pt x="16" y="8"/>
                    </a:lnTo>
                    <a:lnTo>
                      <a:pt x="13" y="9"/>
                    </a:lnTo>
                    <a:lnTo>
                      <a:pt x="13" y="11"/>
                    </a:lnTo>
                    <a:lnTo>
                      <a:pt x="12" y="12"/>
                    </a:lnTo>
                    <a:lnTo>
                      <a:pt x="12" y="13"/>
                    </a:lnTo>
                    <a:lnTo>
                      <a:pt x="12" y="15"/>
                    </a:lnTo>
                    <a:lnTo>
                      <a:pt x="10" y="16"/>
                    </a:lnTo>
                    <a:lnTo>
                      <a:pt x="10" y="17"/>
                    </a:lnTo>
                    <a:lnTo>
                      <a:pt x="8" y="18"/>
                    </a:lnTo>
                    <a:lnTo>
                      <a:pt x="8" y="20"/>
                    </a:lnTo>
                    <a:lnTo>
                      <a:pt x="7" y="21"/>
                    </a:lnTo>
                    <a:lnTo>
                      <a:pt x="7" y="23"/>
                    </a:lnTo>
                    <a:lnTo>
                      <a:pt x="4" y="24"/>
                    </a:lnTo>
                    <a:lnTo>
                      <a:pt x="4" y="25"/>
                    </a:lnTo>
                    <a:lnTo>
                      <a:pt x="3" y="25"/>
                    </a:lnTo>
                    <a:lnTo>
                      <a:pt x="3" y="27"/>
                    </a:lnTo>
                    <a:lnTo>
                      <a:pt x="3" y="34"/>
                    </a:lnTo>
                    <a:lnTo>
                      <a:pt x="3" y="27"/>
                    </a:lnTo>
                    <a:lnTo>
                      <a:pt x="0" y="31"/>
                    </a:lnTo>
                    <a:lnTo>
                      <a:pt x="3" y="34"/>
                    </a:lnTo>
                    <a:lnTo>
                      <a:pt x="13" y="2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41" name="Freeform 536"/>
              <p:cNvSpPr>
                <a:spLocks/>
              </p:cNvSpPr>
              <p:nvPr/>
            </p:nvSpPr>
            <p:spPr bwMode="auto">
              <a:xfrm>
                <a:off x="1960" y="976"/>
                <a:ext cx="23" cy="19"/>
              </a:xfrm>
              <a:custGeom>
                <a:avLst/>
                <a:gdLst/>
                <a:ahLst/>
                <a:cxnLst>
                  <a:cxn ang="0">
                    <a:pos x="22" y="11"/>
                  </a:cxn>
                  <a:cxn ang="0">
                    <a:pos x="22" y="9"/>
                  </a:cxn>
                  <a:cxn ang="0">
                    <a:pos x="9" y="0"/>
                  </a:cxn>
                  <a:cxn ang="0">
                    <a:pos x="0" y="8"/>
                  </a:cxn>
                  <a:cxn ang="0">
                    <a:pos x="13" y="18"/>
                  </a:cxn>
                  <a:cxn ang="0">
                    <a:pos x="12" y="18"/>
                  </a:cxn>
                  <a:cxn ang="0">
                    <a:pos x="22" y="11"/>
                  </a:cxn>
                </a:cxnLst>
                <a:rect l="0" t="0" r="r" b="b"/>
                <a:pathLst>
                  <a:path w="23" h="19">
                    <a:moveTo>
                      <a:pt x="22" y="11"/>
                    </a:moveTo>
                    <a:lnTo>
                      <a:pt x="22" y="9"/>
                    </a:lnTo>
                    <a:lnTo>
                      <a:pt x="9" y="0"/>
                    </a:lnTo>
                    <a:lnTo>
                      <a:pt x="0" y="8"/>
                    </a:lnTo>
                    <a:lnTo>
                      <a:pt x="13" y="18"/>
                    </a:lnTo>
                    <a:lnTo>
                      <a:pt x="12" y="18"/>
                    </a:lnTo>
                    <a:lnTo>
                      <a:pt x="22"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42" name="Freeform 537"/>
              <p:cNvSpPr>
                <a:spLocks/>
              </p:cNvSpPr>
              <p:nvPr/>
            </p:nvSpPr>
            <p:spPr bwMode="auto">
              <a:xfrm>
                <a:off x="1972" y="989"/>
                <a:ext cx="19" cy="19"/>
              </a:xfrm>
              <a:custGeom>
                <a:avLst/>
                <a:gdLst/>
                <a:ahLst/>
                <a:cxnLst>
                  <a:cxn ang="0">
                    <a:pos x="12" y="18"/>
                  </a:cxn>
                  <a:cxn ang="0">
                    <a:pos x="16" y="18"/>
                  </a:cxn>
                  <a:cxn ang="0">
                    <a:pos x="16" y="15"/>
                  </a:cxn>
                  <a:cxn ang="0">
                    <a:pos x="18" y="13"/>
                  </a:cxn>
                  <a:cxn ang="0">
                    <a:pos x="18" y="11"/>
                  </a:cxn>
                  <a:cxn ang="0">
                    <a:pos x="18" y="9"/>
                  </a:cxn>
                  <a:cxn ang="0">
                    <a:pos x="18" y="7"/>
                  </a:cxn>
                  <a:cxn ang="0">
                    <a:pos x="18" y="5"/>
                  </a:cxn>
                  <a:cxn ang="0">
                    <a:pos x="18" y="3"/>
                  </a:cxn>
                  <a:cxn ang="0">
                    <a:pos x="16" y="1"/>
                  </a:cxn>
                  <a:cxn ang="0">
                    <a:pos x="16" y="0"/>
                  </a:cxn>
                  <a:cxn ang="0">
                    <a:pos x="12" y="0"/>
                  </a:cxn>
                  <a:cxn ang="0">
                    <a:pos x="0" y="9"/>
                  </a:cxn>
                  <a:cxn ang="0">
                    <a:pos x="0" y="7"/>
                  </a:cxn>
                  <a:cxn ang="0">
                    <a:pos x="1" y="7"/>
                  </a:cxn>
                  <a:cxn ang="0">
                    <a:pos x="12" y="18"/>
                  </a:cxn>
                </a:cxnLst>
                <a:rect l="0" t="0" r="r" b="b"/>
                <a:pathLst>
                  <a:path w="19" h="19">
                    <a:moveTo>
                      <a:pt x="12" y="18"/>
                    </a:moveTo>
                    <a:lnTo>
                      <a:pt x="16" y="18"/>
                    </a:lnTo>
                    <a:lnTo>
                      <a:pt x="16" y="15"/>
                    </a:lnTo>
                    <a:lnTo>
                      <a:pt x="18" y="13"/>
                    </a:lnTo>
                    <a:lnTo>
                      <a:pt x="18" y="11"/>
                    </a:lnTo>
                    <a:lnTo>
                      <a:pt x="18" y="9"/>
                    </a:lnTo>
                    <a:lnTo>
                      <a:pt x="18" y="7"/>
                    </a:lnTo>
                    <a:lnTo>
                      <a:pt x="18" y="5"/>
                    </a:lnTo>
                    <a:lnTo>
                      <a:pt x="18" y="3"/>
                    </a:lnTo>
                    <a:lnTo>
                      <a:pt x="16" y="1"/>
                    </a:lnTo>
                    <a:lnTo>
                      <a:pt x="16" y="0"/>
                    </a:lnTo>
                    <a:lnTo>
                      <a:pt x="12" y="0"/>
                    </a:lnTo>
                    <a:lnTo>
                      <a:pt x="0" y="9"/>
                    </a:lnTo>
                    <a:lnTo>
                      <a:pt x="0" y="7"/>
                    </a:lnTo>
                    <a:lnTo>
                      <a:pt x="1"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43" name="Freeform 538"/>
              <p:cNvSpPr>
                <a:spLocks/>
              </p:cNvSpPr>
              <p:nvPr/>
            </p:nvSpPr>
            <p:spPr bwMode="auto">
              <a:xfrm>
                <a:off x="1951" y="994"/>
                <a:ext cx="32" cy="27"/>
              </a:xfrm>
              <a:custGeom>
                <a:avLst/>
                <a:gdLst/>
                <a:ahLst/>
                <a:cxnLst>
                  <a:cxn ang="0">
                    <a:pos x="10" y="26"/>
                  </a:cxn>
                  <a:cxn ang="0">
                    <a:pos x="31" y="7"/>
                  </a:cxn>
                  <a:cxn ang="0">
                    <a:pos x="23" y="0"/>
                  </a:cxn>
                  <a:cxn ang="0">
                    <a:pos x="0" y="18"/>
                  </a:cxn>
                  <a:cxn ang="0">
                    <a:pos x="10" y="26"/>
                  </a:cxn>
                </a:cxnLst>
                <a:rect l="0" t="0" r="r" b="b"/>
                <a:pathLst>
                  <a:path w="32" h="27">
                    <a:moveTo>
                      <a:pt x="10" y="26"/>
                    </a:moveTo>
                    <a:lnTo>
                      <a:pt x="31" y="7"/>
                    </a:lnTo>
                    <a:lnTo>
                      <a:pt x="23" y="0"/>
                    </a:lnTo>
                    <a:lnTo>
                      <a:pt x="0" y="18"/>
                    </a:lnTo>
                    <a:lnTo>
                      <a:pt x="10" y="2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44" name="Freeform 539"/>
              <p:cNvSpPr>
                <a:spLocks/>
              </p:cNvSpPr>
              <p:nvPr/>
            </p:nvSpPr>
            <p:spPr bwMode="auto">
              <a:xfrm>
                <a:off x="1943" y="1012"/>
                <a:ext cx="19" cy="19"/>
              </a:xfrm>
              <a:custGeom>
                <a:avLst/>
                <a:gdLst/>
                <a:ahLst/>
                <a:cxnLst>
                  <a:cxn ang="0">
                    <a:pos x="0" y="12"/>
                  </a:cxn>
                  <a:cxn ang="0">
                    <a:pos x="0" y="16"/>
                  </a:cxn>
                  <a:cxn ang="0">
                    <a:pos x="1" y="16"/>
                  </a:cxn>
                  <a:cxn ang="0">
                    <a:pos x="2" y="16"/>
                  </a:cxn>
                  <a:cxn ang="0">
                    <a:pos x="2" y="18"/>
                  </a:cxn>
                  <a:cxn ang="0">
                    <a:pos x="4" y="18"/>
                  </a:cxn>
                  <a:cxn ang="0">
                    <a:pos x="7" y="18"/>
                  </a:cxn>
                  <a:cxn ang="0">
                    <a:pos x="9" y="18"/>
                  </a:cxn>
                  <a:cxn ang="0">
                    <a:pos x="10" y="18"/>
                  </a:cxn>
                  <a:cxn ang="0">
                    <a:pos x="12" y="18"/>
                  </a:cxn>
                  <a:cxn ang="0">
                    <a:pos x="12" y="16"/>
                  </a:cxn>
                  <a:cxn ang="0">
                    <a:pos x="14" y="16"/>
                  </a:cxn>
                  <a:cxn ang="0">
                    <a:pos x="16" y="16"/>
                  </a:cxn>
                  <a:cxn ang="0">
                    <a:pos x="16" y="12"/>
                  </a:cxn>
                  <a:cxn ang="0">
                    <a:pos x="18" y="12"/>
                  </a:cxn>
                  <a:cxn ang="0">
                    <a:pos x="7" y="0"/>
                  </a:cxn>
                  <a:cxn ang="0">
                    <a:pos x="9" y="0"/>
                  </a:cxn>
                  <a:cxn ang="0">
                    <a:pos x="0" y="12"/>
                  </a:cxn>
                </a:cxnLst>
                <a:rect l="0" t="0" r="r" b="b"/>
                <a:pathLst>
                  <a:path w="19" h="19">
                    <a:moveTo>
                      <a:pt x="0" y="12"/>
                    </a:moveTo>
                    <a:lnTo>
                      <a:pt x="0" y="16"/>
                    </a:lnTo>
                    <a:lnTo>
                      <a:pt x="1" y="16"/>
                    </a:lnTo>
                    <a:lnTo>
                      <a:pt x="2" y="16"/>
                    </a:lnTo>
                    <a:lnTo>
                      <a:pt x="2" y="18"/>
                    </a:lnTo>
                    <a:lnTo>
                      <a:pt x="4" y="18"/>
                    </a:lnTo>
                    <a:lnTo>
                      <a:pt x="7" y="18"/>
                    </a:lnTo>
                    <a:lnTo>
                      <a:pt x="9" y="18"/>
                    </a:lnTo>
                    <a:lnTo>
                      <a:pt x="10" y="18"/>
                    </a:lnTo>
                    <a:lnTo>
                      <a:pt x="12" y="18"/>
                    </a:lnTo>
                    <a:lnTo>
                      <a:pt x="12" y="16"/>
                    </a:lnTo>
                    <a:lnTo>
                      <a:pt x="14" y="16"/>
                    </a:lnTo>
                    <a:lnTo>
                      <a:pt x="16" y="16"/>
                    </a:lnTo>
                    <a:lnTo>
                      <a:pt x="16" y="12"/>
                    </a:lnTo>
                    <a:lnTo>
                      <a:pt x="18" y="12"/>
                    </a:lnTo>
                    <a:lnTo>
                      <a:pt x="7"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45" name="Freeform 540"/>
              <p:cNvSpPr>
                <a:spLocks/>
              </p:cNvSpPr>
              <p:nvPr/>
            </p:nvSpPr>
            <p:spPr bwMode="auto">
              <a:xfrm>
                <a:off x="1929" y="1000"/>
                <a:ext cx="24" cy="21"/>
              </a:xfrm>
              <a:custGeom>
                <a:avLst/>
                <a:gdLst/>
                <a:ahLst/>
                <a:cxnLst>
                  <a:cxn ang="0">
                    <a:pos x="8" y="11"/>
                  </a:cxn>
                  <a:cxn ang="0">
                    <a:pos x="0" y="11"/>
                  </a:cxn>
                  <a:cxn ang="0">
                    <a:pos x="14" y="20"/>
                  </a:cxn>
                  <a:cxn ang="0">
                    <a:pos x="23" y="12"/>
                  </a:cxn>
                  <a:cxn ang="0">
                    <a:pos x="10" y="2"/>
                  </a:cxn>
                  <a:cxn ang="0">
                    <a:pos x="2" y="2"/>
                  </a:cxn>
                  <a:cxn ang="0">
                    <a:pos x="10" y="2"/>
                  </a:cxn>
                  <a:cxn ang="0">
                    <a:pos x="7" y="0"/>
                  </a:cxn>
                  <a:cxn ang="0">
                    <a:pos x="2" y="2"/>
                  </a:cxn>
                  <a:cxn ang="0">
                    <a:pos x="8" y="11"/>
                  </a:cxn>
                </a:cxnLst>
                <a:rect l="0" t="0" r="r" b="b"/>
                <a:pathLst>
                  <a:path w="24" h="21">
                    <a:moveTo>
                      <a:pt x="8" y="11"/>
                    </a:moveTo>
                    <a:lnTo>
                      <a:pt x="0" y="11"/>
                    </a:lnTo>
                    <a:lnTo>
                      <a:pt x="14" y="20"/>
                    </a:lnTo>
                    <a:lnTo>
                      <a:pt x="23" y="12"/>
                    </a:lnTo>
                    <a:lnTo>
                      <a:pt x="10" y="2"/>
                    </a:lnTo>
                    <a:lnTo>
                      <a:pt x="2" y="2"/>
                    </a:lnTo>
                    <a:lnTo>
                      <a:pt x="10" y="2"/>
                    </a:lnTo>
                    <a:lnTo>
                      <a:pt x="7" y="0"/>
                    </a:lnTo>
                    <a:lnTo>
                      <a:pt x="2" y="2"/>
                    </a:lnTo>
                    <a:lnTo>
                      <a:pt x="8"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46" name="Freeform 541"/>
              <p:cNvSpPr>
                <a:spLocks/>
              </p:cNvSpPr>
              <p:nvPr/>
            </p:nvSpPr>
            <p:spPr bwMode="auto">
              <a:xfrm>
                <a:off x="1893" y="1003"/>
                <a:ext cx="45" cy="23"/>
              </a:xfrm>
              <a:custGeom>
                <a:avLst/>
                <a:gdLst/>
                <a:ahLst/>
                <a:cxnLst>
                  <a:cxn ang="0">
                    <a:pos x="12" y="16"/>
                  </a:cxn>
                  <a:cxn ang="0">
                    <a:pos x="7" y="22"/>
                  </a:cxn>
                  <a:cxn ang="0">
                    <a:pos x="9" y="20"/>
                  </a:cxn>
                  <a:cxn ang="0">
                    <a:pos x="10" y="20"/>
                  </a:cxn>
                  <a:cxn ang="0">
                    <a:pos x="12" y="20"/>
                  </a:cxn>
                  <a:cxn ang="0">
                    <a:pos x="14" y="20"/>
                  </a:cxn>
                  <a:cxn ang="0">
                    <a:pos x="16" y="19"/>
                  </a:cxn>
                  <a:cxn ang="0">
                    <a:pos x="17" y="19"/>
                  </a:cxn>
                  <a:cxn ang="0">
                    <a:pos x="19" y="19"/>
                  </a:cxn>
                  <a:cxn ang="0">
                    <a:pos x="21" y="17"/>
                  </a:cxn>
                  <a:cxn ang="0">
                    <a:pos x="22" y="17"/>
                  </a:cxn>
                  <a:cxn ang="0">
                    <a:pos x="24" y="17"/>
                  </a:cxn>
                  <a:cxn ang="0">
                    <a:pos x="26" y="16"/>
                  </a:cxn>
                  <a:cxn ang="0">
                    <a:pos x="27" y="16"/>
                  </a:cxn>
                  <a:cxn ang="0">
                    <a:pos x="28" y="15"/>
                  </a:cxn>
                  <a:cxn ang="0">
                    <a:pos x="31" y="15"/>
                  </a:cxn>
                  <a:cxn ang="0">
                    <a:pos x="32" y="13"/>
                  </a:cxn>
                  <a:cxn ang="0">
                    <a:pos x="34" y="13"/>
                  </a:cxn>
                  <a:cxn ang="0">
                    <a:pos x="36" y="12"/>
                  </a:cxn>
                  <a:cxn ang="0">
                    <a:pos x="37" y="12"/>
                  </a:cxn>
                  <a:cxn ang="0">
                    <a:pos x="39" y="12"/>
                  </a:cxn>
                  <a:cxn ang="0">
                    <a:pos x="39" y="10"/>
                  </a:cxn>
                  <a:cxn ang="0">
                    <a:pos x="40" y="10"/>
                  </a:cxn>
                  <a:cxn ang="0">
                    <a:pos x="43" y="10"/>
                  </a:cxn>
                  <a:cxn ang="0">
                    <a:pos x="43" y="9"/>
                  </a:cxn>
                  <a:cxn ang="0">
                    <a:pos x="44" y="9"/>
                  </a:cxn>
                  <a:cxn ang="0">
                    <a:pos x="44" y="8"/>
                  </a:cxn>
                  <a:cxn ang="0">
                    <a:pos x="37" y="0"/>
                  </a:cxn>
                  <a:cxn ang="0">
                    <a:pos x="36" y="0"/>
                  </a:cxn>
                  <a:cxn ang="0">
                    <a:pos x="34" y="1"/>
                  </a:cxn>
                  <a:cxn ang="0">
                    <a:pos x="32" y="1"/>
                  </a:cxn>
                  <a:cxn ang="0">
                    <a:pos x="32" y="2"/>
                  </a:cxn>
                  <a:cxn ang="0">
                    <a:pos x="31" y="2"/>
                  </a:cxn>
                  <a:cxn ang="0">
                    <a:pos x="28" y="2"/>
                  </a:cxn>
                  <a:cxn ang="0">
                    <a:pos x="28" y="4"/>
                  </a:cxn>
                  <a:cxn ang="0">
                    <a:pos x="27" y="4"/>
                  </a:cxn>
                  <a:cxn ang="0">
                    <a:pos x="26" y="5"/>
                  </a:cxn>
                  <a:cxn ang="0">
                    <a:pos x="24" y="5"/>
                  </a:cxn>
                  <a:cxn ang="0">
                    <a:pos x="22" y="5"/>
                  </a:cxn>
                  <a:cxn ang="0">
                    <a:pos x="22" y="6"/>
                  </a:cxn>
                  <a:cxn ang="0">
                    <a:pos x="21" y="6"/>
                  </a:cxn>
                  <a:cxn ang="0">
                    <a:pos x="19" y="6"/>
                  </a:cxn>
                  <a:cxn ang="0">
                    <a:pos x="19" y="8"/>
                  </a:cxn>
                  <a:cxn ang="0">
                    <a:pos x="17" y="8"/>
                  </a:cxn>
                  <a:cxn ang="0">
                    <a:pos x="16" y="8"/>
                  </a:cxn>
                  <a:cxn ang="0">
                    <a:pos x="14" y="8"/>
                  </a:cxn>
                  <a:cxn ang="0">
                    <a:pos x="12" y="9"/>
                  </a:cxn>
                  <a:cxn ang="0">
                    <a:pos x="10" y="9"/>
                  </a:cxn>
                  <a:cxn ang="0">
                    <a:pos x="9" y="9"/>
                  </a:cxn>
                  <a:cxn ang="0">
                    <a:pos x="7" y="10"/>
                  </a:cxn>
                  <a:cxn ang="0">
                    <a:pos x="5" y="10"/>
                  </a:cxn>
                  <a:cxn ang="0">
                    <a:pos x="4" y="10"/>
                  </a:cxn>
                  <a:cxn ang="0">
                    <a:pos x="0" y="16"/>
                  </a:cxn>
                  <a:cxn ang="0">
                    <a:pos x="4" y="10"/>
                  </a:cxn>
                  <a:cxn ang="0">
                    <a:pos x="0" y="12"/>
                  </a:cxn>
                  <a:cxn ang="0">
                    <a:pos x="0" y="16"/>
                  </a:cxn>
                  <a:cxn ang="0">
                    <a:pos x="12" y="16"/>
                  </a:cxn>
                </a:cxnLst>
                <a:rect l="0" t="0" r="r" b="b"/>
                <a:pathLst>
                  <a:path w="45" h="23">
                    <a:moveTo>
                      <a:pt x="12" y="16"/>
                    </a:moveTo>
                    <a:lnTo>
                      <a:pt x="7" y="22"/>
                    </a:lnTo>
                    <a:lnTo>
                      <a:pt x="9" y="20"/>
                    </a:lnTo>
                    <a:lnTo>
                      <a:pt x="10" y="20"/>
                    </a:lnTo>
                    <a:lnTo>
                      <a:pt x="12" y="20"/>
                    </a:lnTo>
                    <a:lnTo>
                      <a:pt x="14" y="20"/>
                    </a:lnTo>
                    <a:lnTo>
                      <a:pt x="16" y="19"/>
                    </a:lnTo>
                    <a:lnTo>
                      <a:pt x="17" y="19"/>
                    </a:lnTo>
                    <a:lnTo>
                      <a:pt x="19" y="19"/>
                    </a:lnTo>
                    <a:lnTo>
                      <a:pt x="21" y="17"/>
                    </a:lnTo>
                    <a:lnTo>
                      <a:pt x="22" y="17"/>
                    </a:lnTo>
                    <a:lnTo>
                      <a:pt x="24" y="17"/>
                    </a:lnTo>
                    <a:lnTo>
                      <a:pt x="26" y="16"/>
                    </a:lnTo>
                    <a:lnTo>
                      <a:pt x="27" y="16"/>
                    </a:lnTo>
                    <a:lnTo>
                      <a:pt x="28" y="15"/>
                    </a:lnTo>
                    <a:lnTo>
                      <a:pt x="31" y="15"/>
                    </a:lnTo>
                    <a:lnTo>
                      <a:pt x="32" y="13"/>
                    </a:lnTo>
                    <a:lnTo>
                      <a:pt x="34" y="13"/>
                    </a:lnTo>
                    <a:lnTo>
                      <a:pt x="36" y="12"/>
                    </a:lnTo>
                    <a:lnTo>
                      <a:pt x="37" y="12"/>
                    </a:lnTo>
                    <a:lnTo>
                      <a:pt x="39" y="12"/>
                    </a:lnTo>
                    <a:lnTo>
                      <a:pt x="39" y="10"/>
                    </a:lnTo>
                    <a:lnTo>
                      <a:pt x="40" y="10"/>
                    </a:lnTo>
                    <a:lnTo>
                      <a:pt x="43" y="10"/>
                    </a:lnTo>
                    <a:lnTo>
                      <a:pt x="43" y="9"/>
                    </a:lnTo>
                    <a:lnTo>
                      <a:pt x="44" y="9"/>
                    </a:lnTo>
                    <a:lnTo>
                      <a:pt x="44" y="8"/>
                    </a:lnTo>
                    <a:lnTo>
                      <a:pt x="37" y="0"/>
                    </a:lnTo>
                    <a:lnTo>
                      <a:pt x="36" y="0"/>
                    </a:lnTo>
                    <a:lnTo>
                      <a:pt x="34" y="1"/>
                    </a:lnTo>
                    <a:lnTo>
                      <a:pt x="32" y="1"/>
                    </a:lnTo>
                    <a:lnTo>
                      <a:pt x="32" y="2"/>
                    </a:lnTo>
                    <a:lnTo>
                      <a:pt x="31" y="2"/>
                    </a:lnTo>
                    <a:lnTo>
                      <a:pt x="28" y="2"/>
                    </a:lnTo>
                    <a:lnTo>
                      <a:pt x="28" y="4"/>
                    </a:lnTo>
                    <a:lnTo>
                      <a:pt x="27" y="4"/>
                    </a:lnTo>
                    <a:lnTo>
                      <a:pt x="26" y="5"/>
                    </a:lnTo>
                    <a:lnTo>
                      <a:pt x="24" y="5"/>
                    </a:lnTo>
                    <a:lnTo>
                      <a:pt x="22" y="5"/>
                    </a:lnTo>
                    <a:lnTo>
                      <a:pt x="22" y="6"/>
                    </a:lnTo>
                    <a:lnTo>
                      <a:pt x="21" y="6"/>
                    </a:lnTo>
                    <a:lnTo>
                      <a:pt x="19" y="6"/>
                    </a:lnTo>
                    <a:lnTo>
                      <a:pt x="19" y="8"/>
                    </a:lnTo>
                    <a:lnTo>
                      <a:pt x="17" y="8"/>
                    </a:lnTo>
                    <a:lnTo>
                      <a:pt x="16" y="8"/>
                    </a:lnTo>
                    <a:lnTo>
                      <a:pt x="14" y="8"/>
                    </a:lnTo>
                    <a:lnTo>
                      <a:pt x="12" y="9"/>
                    </a:lnTo>
                    <a:lnTo>
                      <a:pt x="10" y="9"/>
                    </a:lnTo>
                    <a:lnTo>
                      <a:pt x="9" y="9"/>
                    </a:lnTo>
                    <a:lnTo>
                      <a:pt x="7" y="10"/>
                    </a:lnTo>
                    <a:lnTo>
                      <a:pt x="5" y="10"/>
                    </a:lnTo>
                    <a:lnTo>
                      <a:pt x="4" y="10"/>
                    </a:lnTo>
                    <a:lnTo>
                      <a:pt x="0" y="16"/>
                    </a:lnTo>
                    <a:lnTo>
                      <a:pt x="4" y="10"/>
                    </a:lnTo>
                    <a:lnTo>
                      <a:pt x="0" y="12"/>
                    </a:lnTo>
                    <a:lnTo>
                      <a:pt x="0" y="16"/>
                    </a:lnTo>
                    <a:lnTo>
                      <a:pt x="12"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47" name="Freeform 542"/>
              <p:cNvSpPr>
                <a:spLocks/>
              </p:cNvSpPr>
              <p:nvPr/>
            </p:nvSpPr>
            <p:spPr bwMode="auto">
              <a:xfrm>
                <a:off x="1893" y="1021"/>
                <a:ext cx="19" cy="19"/>
              </a:xfrm>
              <a:custGeom>
                <a:avLst/>
                <a:gdLst/>
                <a:ahLst/>
                <a:cxnLst>
                  <a:cxn ang="0">
                    <a:pos x="18" y="18"/>
                  </a:cxn>
                  <a:cxn ang="0">
                    <a:pos x="18" y="0"/>
                  </a:cxn>
                  <a:cxn ang="0">
                    <a:pos x="0" y="0"/>
                  </a:cxn>
                  <a:cxn ang="0">
                    <a:pos x="0" y="18"/>
                  </a:cxn>
                  <a:cxn ang="0">
                    <a:pos x="18" y="18"/>
                  </a:cxn>
                </a:cxnLst>
                <a:rect l="0" t="0" r="r" b="b"/>
                <a:pathLst>
                  <a:path w="19" h="19">
                    <a:moveTo>
                      <a:pt x="18" y="18"/>
                    </a:moveTo>
                    <a:lnTo>
                      <a:pt x="18" y="0"/>
                    </a:lnTo>
                    <a:lnTo>
                      <a:pt x="0" y="0"/>
                    </a:lnTo>
                    <a:lnTo>
                      <a:pt x="0" y="18"/>
                    </a:lnTo>
                    <a:lnTo>
                      <a:pt x="18"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48" name="Freeform 543"/>
              <p:cNvSpPr>
                <a:spLocks/>
              </p:cNvSpPr>
              <p:nvPr/>
            </p:nvSpPr>
            <p:spPr bwMode="auto">
              <a:xfrm>
                <a:off x="1893" y="1038"/>
                <a:ext cx="19" cy="18"/>
              </a:xfrm>
              <a:custGeom>
                <a:avLst/>
                <a:gdLst/>
                <a:ahLst/>
                <a:cxnLst>
                  <a:cxn ang="0">
                    <a:pos x="1" y="17"/>
                  </a:cxn>
                  <a:cxn ang="0">
                    <a:pos x="4" y="17"/>
                  </a:cxn>
                  <a:cxn ang="0">
                    <a:pos x="6" y="17"/>
                  </a:cxn>
                  <a:cxn ang="0">
                    <a:pos x="8" y="15"/>
                  </a:cxn>
                  <a:cxn ang="0">
                    <a:pos x="11" y="15"/>
                  </a:cxn>
                  <a:cxn ang="0">
                    <a:pos x="11" y="12"/>
                  </a:cxn>
                  <a:cxn ang="0">
                    <a:pos x="12" y="12"/>
                  </a:cxn>
                  <a:cxn ang="0">
                    <a:pos x="12" y="10"/>
                  </a:cxn>
                  <a:cxn ang="0">
                    <a:pos x="16" y="10"/>
                  </a:cxn>
                  <a:cxn ang="0">
                    <a:pos x="16" y="9"/>
                  </a:cxn>
                  <a:cxn ang="0">
                    <a:pos x="16" y="6"/>
                  </a:cxn>
                  <a:cxn ang="0">
                    <a:pos x="18" y="6"/>
                  </a:cxn>
                  <a:cxn ang="0">
                    <a:pos x="18" y="4"/>
                  </a:cxn>
                  <a:cxn ang="0">
                    <a:pos x="18" y="1"/>
                  </a:cxn>
                  <a:cxn ang="0">
                    <a:pos x="0" y="1"/>
                  </a:cxn>
                  <a:cxn ang="0">
                    <a:pos x="0" y="0"/>
                  </a:cxn>
                  <a:cxn ang="0">
                    <a:pos x="1" y="0"/>
                  </a:cxn>
                  <a:cxn ang="0">
                    <a:pos x="1" y="17"/>
                  </a:cxn>
                </a:cxnLst>
                <a:rect l="0" t="0" r="r" b="b"/>
                <a:pathLst>
                  <a:path w="19" h="18">
                    <a:moveTo>
                      <a:pt x="1" y="17"/>
                    </a:moveTo>
                    <a:lnTo>
                      <a:pt x="4" y="17"/>
                    </a:lnTo>
                    <a:lnTo>
                      <a:pt x="6" y="17"/>
                    </a:lnTo>
                    <a:lnTo>
                      <a:pt x="8" y="15"/>
                    </a:lnTo>
                    <a:lnTo>
                      <a:pt x="11" y="15"/>
                    </a:lnTo>
                    <a:lnTo>
                      <a:pt x="11" y="12"/>
                    </a:lnTo>
                    <a:lnTo>
                      <a:pt x="12" y="12"/>
                    </a:lnTo>
                    <a:lnTo>
                      <a:pt x="12" y="10"/>
                    </a:lnTo>
                    <a:lnTo>
                      <a:pt x="16" y="10"/>
                    </a:lnTo>
                    <a:lnTo>
                      <a:pt x="16" y="9"/>
                    </a:lnTo>
                    <a:lnTo>
                      <a:pt x="16" y="6"/>
                    </a:lnTo>
                    <a:lnTo>
                      <a:pt x="18" y="6"/>
                    </a:lnTo>
                    <a:lnTo>
                      <a:pt x="18" y="4"/>
                    </a:lnTo>
                    <a:lnTo>
                      <a:pt x="18" y="1"/>
                    </a:lnTo>
                    <a:lnTo>
                      <a:pt x="0" y="1"/>
                    </a:lnTo>
                    <a:lnTo>
                      <a:pt x="0" y="0"/>
                    </a:lnTo>
                    <a:lnTo>
                      <a:pt x="1" y="0"/>
                    </a:lnTo>
                    <a:lnTo>
                      <a:pt x="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49" name="Freeform 544"/>
              <p:cNvSpPr>
                <a:spLocks/>
              </p:cNvSpPr>
              <p:nvPr/>
            </p:nvSpPr>
            <p:spPr bwMode="auto">
              <a:xfrm>
                <a:off x="1861" y="1038"/>
                <a:ext cx="33" cy="18"/>
              </a:xfrm>
              <a:custGeom>
                <a:avLst/>
                <a:gdLst/>
                <a:ahLst/>
                <a:cxnLst>
                  <a:cxn ang="0">
                    <a:pos x="0" y="17"/>
                  </a:cxn>
                  <a:cxn ang="0">
                    <a:pos x="32" y="17"/>
                  </a:cxn>
                  <a:cxn ang="0">
                    <a:pos x="32" y="0"/>
                  </a:cxn>
                  <a:cxn ang="0">
                    <a:pos x="0" y="0"/>
                  </a:cxn>
                  <a:cxn ang="0">
                    <a:pos x="0" y="17"/>
                  </a:cxn>
                </a:cxnLst>
                <a:rect l="0" t="0" r="r" b="b"/>
                <a:pathLst>
                  <a:path w="33" h="18">
                    <a:moveTo>
                      <a:pt x="0" y="17"/>
                    </a:moveTo>
                    <a:lnTo>
                      <a:pt x="32" y="17"/>
                    </a:lnTo>
                    <a:lnTo>
                      <a:pt x="32" y="0"/>
                    </a:lnTo>
                    <a:lnTo>
                      <a:pt x="0"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50" name="Freeform 545"/>
              <p:cNvSpPr>
                <a:spLocks/>
              </p:cNvSpPr>
              <p:nvPr/>
            </p:nvSpPr>
            <p:spPr bwMode="auto">
              <a:xfrm>
                <a:off x="1849" y="1038"/>
                <a:ext cx="19" cy="18"/>
              </a:xfrm>
              <a:custGeom>
                <a:avLst/>
                <a:gdLst/>
                <a:ahLst/>
                <a:cxnLst>
                  <a:cxn ang="0">
                    <a:pos x="0" y="1"/>
                  </a:cxn>
                  <a:cxn ang="0">
                    <a:pos x="0" y="4"/>
                  </a:cxn>
                  <a:cxn ang="0">
                    <a:pos x="0" y="6"/>
                  </a:cxn>
                  <a:cxn ang="0">
                    <a:pos x="0" y="9"/>
                  </a:cxn>
                  <a:cxn ang="0">
                    <a:pos x="1" y="9"/>
                  </a:cxn>
                  <a:cxn ang="0">
                    <a:pos x="1" y="10"/>
                  </a:cxn>
                  <a:cxn ang="0">
                    <a:pos x="4" y="12"/>
                  </a:cxn>
                  <a:cxn ang="0">
                    <a:pos x="6" y="15"/>
                  </a:cxn>
                  <a:cxn ang="0">
                    <a:pos x="9" y="15"/>
                  </a:cxn>
                  <a:cxn ang="0">
                    <a:pos x="9" y="17"/>
                  </a:cxn>
                  <a:cxn ang="0">
                    <a:pos x="10" y="17"/>
                  </a:cxn>
                  <a:cxn ang="0">
                    <a:pos x="12" y="17"/>
                  </a:cxn>
                  <a:cxn ang="0">
                    <a:pos x="15" y="17"/>
                  </a:cxn>
                  <a:cxn ang="0">
                    <a:pos x="15" y="0"/>
                  </a:cxn>
                  <a:cxn ang="0">
                    <a:pos x="18" y="0"/>
                  </a:cxn>
                  <a:cxn ang="0">
                    <a:pos x="18" y="1"/>
                  </a:cxn>
                  <a:cxn ang="0">
                    <a:pos x="0" y="1"/>
                  </a:cxn>
                </a:cxnLst>
                <a:rect l="0" t="0" r="r" b="b"/>
                <a:pathLst>
                  <a:path w="19" h="18">
                    <a:moveTo>
                      <a:pt x="0" y="1"/>
                    </a:moveTo>
                    <a:lnTo>
                      <a:pt x="0" y="4"/>
                    </a:lnTo>
                    <a:lnTo>
                      <a:pt x="0" y="6"/>
                    </a:lnTo>
                    <a:lnTo>
                      <a:pt x="0" y="9"/>
                    </a:lnTo>
                    <a:lnTo>
                      <a:pt x="1" y="9"/>
                    </a:lnTo>
                    <a:lnTo>
                      <a:pt x="1" y="10"/>
                    </a:lnTo>
                    <a:lnTo>
                      <a:pt x="4" y="12"/>
                    </a:lnTo>
                    <a:lnTo>
                      <a:pt x="6" y="15"/>
                    </a:lnTo>
                    <a:lnTo>
                      <a:pt x="9" y="15"/>
                    </a:lnTo>
                    <a:lnTo>
                      <a:pt x="9" y="17"/>
                    </a:lnTo>
                    <a:lnTo>
                      <a:pt x="10" y="17"/>
                    </a:lnTo>
                    <a:lnTo>
                      <a:pt x="12" y="17"/>
                    </a:lnTo>
                    <a:lnTo>
                      <a:pt x="15" y="17"/>
                    </a:lnTo>
                    <a:lnTo>
                      <a:pt x="15" y="0"/>
                    </a:lnTo>
                    <a:lnTo>
                      <a:pt x="18" y="0"/>
                    </a:lnTo>
                    <a:lnTo>
                      <a:pt x="18" y="1"/>
                    </a:lnTo>
                    <a:lnTo>
                      <a:pt x="0" y="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51" name="Freeform 546"/>
              <p:cNvSpPr>
                <a:spLocks/>
              </p:cNvSpPr>
              <p:nvPr/>
            </p:nvSpPr>
            <p:spPr bwMode="auto">
              <a:xfrm>
                <a:off x="1849" y="1018"/>
                <a:ext cx="19" cy="20"/>
              </a:xfrm>
              <a:custGeom>
                <a:avLst/>
                <a:gdLst/>
                <a:ahLst/>
                <a:cxnLst>
                  <a:cxn ang="0">
                    <a:pos x="6" y="11"/>
                  </a:cxn>
                  <a:cxn ang="0">
                    <a:pos x="0" y="5"/>
                  </a:cxn>
                  <a:cxn ang="0">
                    <a:pos x="0" y="19"/>
                  </a:cxn>
                  <a:cxn ang="0">
                    <a:pos x="18" y="19"/>
                  </a:cxn>
                  <a:cxn ang="0">
                    <a:pos x="18" y="5"/>
                  </a:cxn>
                  <a:cxn ang="0">
                    <a:pos x="9" y="0"/>
                  </a:cxn>
                  <a:cxn ang="0">
                    <a:pos x="18" y="5"/>
                  </a:cxn>
                  <a:cxn ang="0">
                    <a:pos x="18" y="1"/>
                  </a:cxn>
                  <a:cxn ang="0">
                    <a:pos x="9" y="0"/>
                  </a:cxn>
                  <a:cxn ang="0">
                    <a:pos x="6" y="11"/>
                  </a:cxn>
                </a:cxnLst>
                <a:rect l="0" t="0" r="r" b="b"/>
                <a:pathLst>
                  <a:path w="19" h="20">
                    <a:moveTo>
                      <a:pt x="6" y="11"/>
                    </a:moveTo>
                    <a:lnTo>
                      <a:pt x="0" y="5"/>
                    </a:lnTo>
                    <a:lnTo>
                      <a:pt x="0" y="19"/>
                    </a:lnTo>
                    <a:lnTo>
                      <a:pt x="18" y="19"/>
                    </a:lnTo>
                    <a:lnTo>
                      <a:pt x="18" y="5"/>
                    </a:lnTo>
                    <a:lnTo>
                      <a:pt x="9" y="0"/>
                    </a:lnTo>
                    <a:lnTo>
                      <a:pt x="18" y="5"/>
                    </a:lnTo>
                    <a:lnTo>
                      <a:pt x="18" y="1"/>
                    </a:lnTo>
                    <a:lnTo>
                      <a:pt x="9" y="0"/>
                    </a:lnTo>
                    <a:lnTo>
                      <a:pt x="6"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52" name="Freeform 547"/>
              <p:cNvSpPr>
                <a:spLocks/>
              </p:cNvSpPr>
              <p:nvPr/>
            </p:nvSpPr>
            <p:spPr bwMode="auto">
              <a:xfrm>
                <a:off x="1813" y="1005"/>
                <a:ext cx="44" cy="26"/>
              </a:xfrm>
              <a:custGeom>
                <a:avLst/>
                <a:gdLst/>
                <a:ahLst/>
                <a:cxnLst>
                  <a:cxn ang="0">
                    <a:pos x="10" y="11"/>
                  </a:cxn>
                  <a:cxn ang="0">
                    <a:pos x="1" y="11"/>
                  </a:cxn>
                  <a:cxn ang="0">
                    <a:pos x="3" y="12"/>
                  </a:cxn>
                  <a:cxn ang="0">
                    <a:pos x="4" y="14"/>
                  </a:cxn>
                  <a:cxn ang="0">
                    <a:pos x="7" y="14"/>
                  </a:cxn>
                  <a:cxn ang="0">
                    <a:pos x="8" y="15"/>
                  </a:cxn>
                  <a:cxn ang="0">
                    <a:pos x="10" y="15"/>
                  </a:cxn>
                  <a:cxn ang="0">
                    <a:pos x="12" y="16"/>
                  </a:cxn>
                  <a:cxn ang="0">
                    <a:pos x="14" y="16"/>
                  </a:cxn>
                  <a:cxn ang="0">
                    <a:pos x="15" y="18"/>
                  </a:cxn>
                  <a:cxn ang="0">
                    <a:pos x="16" y="18"/>
                  </a:cxn>
                  <a:cxn ang="0">
                    <a:pos x="19" y="18"/>
                  </a:cxn>
                  <a:cxn ang="0">
                    <a:pos x="19" y="19"/>
                  </a:cxn>
                  <a:cxn ang="0">
                    <a:pos x="20" y="19"/>
                  </a:cxn>
                  <a:cxn ang="0">
                    <a:pos x="22" y="19"/>
                  </a:cxn>
                  <a:cxn ang="0">
                    <a:pos x="22" y="20"/>
                  </a:cxn>
                  <a:cxn ang="0">
                    <a:pos x="24" y="20"/>
                  </a:cxn>
                  <a:cxn ang="0">
                    <a:pos x="26" y="20"/>
                  </a:cxn>
                  <a:cxn ang="0">
                    <a:pos x="28" y="20"/>
                  </a:cxn>
                  <a:cxn ang="0">
                    <a:pos x="28" y="22"/>
                  </a:cxn>
                  <a:cxn ang="0">
                    <a:pos x="28" y="22"/>
                  </a:cxn>
                  <a:cxn ang="0">
                    <a:pos x="30" y="22"/>
                  </a:cxn>
                  <a:cxn ang="0">
                    <a:pos x="32" y="22"/>
                  </a:cxn>
                  <a:cxn ang="0">
                    <a:pos x="32" y="23"/>
                  </a:cxn>
                  <a:cxn ang="0">
                    <a:pos x="34" y="23"/>
                  </a:cxn>
                  <a:cxn ang="0">
                    <a:pos x="36" y="23"/>
                  </a:cxn>
                  <a:cxn ang="0">
                    <a:pos x="38" y="23"/>
                  </a:cxn>
                  <a:cxn ang="0">
                    <a:pos x="39" y="25"/>
                  </a:cxn>
                  <a:cxn ang="0">
                    <a:pos x="41" y="25"/>
                  </a:cxn>
                  <a:cxn ang="0">
                    <a:pos x="43" y="14"/>
                  </a:cxn>
                  <a:cxn ang="0">
                    <a:pos x="41" y="14"/>
                  </a:cxn>
                  <a:cxn ang="0">
                    <a:pos x="39" y="14"/>
                  </a:cxn>
                  <a:cxn ang="0">
                    <a:pos x="39" y="12"/>
                  </a:cxn>
                  <a:cxn ang="0">
                    <a:pos x="38" y="12"/>
                  </a:cxn>
                  <a:cxn ang="0">
                    <a:pos x="36" y="12"/>
                  </a:cxn>
                  <a:cxn ang="0">
                    <a:pos x="34" y="12"/>
                  </a:cxn>
                  <a:cxn ang="0">
                    <a:pos x="32" y="11"/>
                  </a:cxn>
                  <a:cxn ang="0">
                    <a:pos x="30" y="11"/>
                  </a:cxn>
                  <a:cxn ang="0">
                    <a:pos x="28" y="11"/>
                  </a:cxn>
                  <a:cxn ang="0">
                    <a:pos x="28" y="9"/>
                  </a:cxn>
                  <a:cxn ang="0">
                    <a:pos x="26" y="9"/>
                  </a:cxn>
                  <a:cxn ang="0">
                    <a:pos x="24" y="8"/>
                  </a:cxn>
                  <a:cxn ang="0">
                    <a:pos x="22" y="8"/>
                  </a:cxn>
                  <a:cxn ang="0">
                    <a:pos x="20" y="6"/>
                  </a:cxn>
                  <a:cxn ang="0">
                    <a:pos x="19" y="6"/>
                  </a:cxn>
                  <a:cxn ang="0">
                    <a:pos x="16" y="5"/>
                  </a:cxn>
                  <a:cxn ang="0">
                    <a:pos x="15" y="5"/>
                  </a:cxn>
                  <a:cxn ang="0">
                    <a:pos x="14" y="4"/>
                  </a:cxn>
                  <a:cxn ang="0">
                    <a:pos x="12" y="4"/>
                  </a:cxn>
                  <a:cxn ang="0">
                    <a:pos x="12" y="2"/>
                  </a:cxn>
                  <a:cxn ang="0">
                    <a:pos x="10" y="2"/>
                  </a:cxn>
                  <a:cxn ang="0">
                    <a:pos x="8" y="2"/>
                  </a:cxn>
                  <a:cxn ang="0">
                    <a:pos x="0" y="2"/>
                  </a:cxn>
                  <a:cxn ang="0">
                    <a:pos x="8" y="2"/>
                  </a:cxn>
                  <a:cxn ang="0">
                    <a:pos x="4" y="0"/>
                  </a:cxn>
                  <a:cxn ang="0">
                    <a:pos x="0" y="2"/>
                  </a:cxn>
                  <a:cxn ang="0">
                    <a:pos x="10" y="11"/>
                  </a:cxn>
                </a:cxnLst>
                <a:rect l="0" t="0" r="r" b="b"/>
                <a:pathLst>
                  <a:path w="44" h="26">
                    <a:moveTo>
                      <a:pt x="10" y="11"/>
                    </a:moveTo>
                    <a:lnTo>
                      <a:pt x="1" y="11"/>
                    </a:lnTo>
                    <a:lnTo>
                      <a:pt x="3" y="12"/>
                    </a:lnTo>
                    <a:lnTo>
                      <a:pt x="4" y="14"/>
                    </a:lnTo>
                    <a:lnTo>
                      <a:pt x="7" y="14"/>
                    </a:lnTo>
                    <a:lnTo>
                      <a:pt x="8" y="15"/>
                    </a:lnTo>
                    <a:lnTo>
                      <a:pt x="10" y="15"/>
                    </a:lnTo>
                    <a:lnTo>
                      <a:pt x="12" y="16"/>
                    </a:lnTo>
                    <a:lnTo>
                      <a:pt x="14" y="16"/>
                    </a:lnTo>
                    <a:lnTo>
                      <a:pt x="15" y="18"/>
                    </a:lnTo>
                    <a:lnTo>
                      <a:pt x="16" y="18"/>
                    </a:lnTo>
                    <a:lnTo>
                      <a:pt x="19" y="18"/>
                    </a:lnTo>
                    <a:lnTo>
                      <a:pt x="19" y="19"/>
                    </a:lnTo>
                    <a:lnTo>
                      <a:pt x="20" y="19"/>
                    </a:lnTo>
                    <a:lnTo>
                      <a:pt x="22" y="19"/>
                    </a:lnTo>
                    <a:lnTo>
                      <a:pt x="22" y="20"/>
                    </a:lnTo>
                    <a:lnTo>
                      <a:pt x="24" y="20"/>
                    </a:lnTo>
                    <a:lnTo>
                      <a:pt x="26" y="20"/>
                    </a:lnTo>
                    <a:lnTo>
                      <a:pt x="28" y="20"/>
                    </a:lnTo>
                    <a:lnTo>
                      <a:pt x="28" y="22"/>
                    </a:lnTo>
                    <a:lnTo>
                      <a:pt x="28" y="22"/>
                    </a:lnTo>
                    <a:lnTo>
                      <a:pt x="30" y="22"/>
                    </a:lnTo>
                    <a:lnTo>
                      <a:pt x="32" y="22"/>
                    </a:lnTo>
                    <a:lnTo>
                      <a:pt x="32" y="23"/>
                    </a:lnTo>
                    <a:lnTo>
                      <a:pt x="34" y="23"/>
                    </a:lnTo>
                    <a:lnTo>
                      <a:pt x="36" y="23"/>
                    </a:lnTo>
                    <a:lnTo>
                      <a:pt x="38" y="23"/>
                    </a:lnTo>
                    <a:lnTo>
                      <a:pt x="39" y="25"/>
                    </a:lnTo>
                    <a:lnTo>
                      <a:pt x="41" y="25"/>
                    </a:lnTo>
                    <a:lnTo>
                      <a:pt x="43" y="14"/>
                    </a:lnTo>
                    <a:lnTo>
                      <a:pt x="41" y="14"/>
                    </a:lnTo>
                    <a:lnTo>
                      <a:pt x="39" y="14"/>
                    </a:lnTo>
                    <a:lnTo>
                      <a:pt x="39" y="12"/>
                    </a:lnTo>
                    <a:lnTo>
                      <a:pt x="38" y="12"/>
                    </a:lnTo>
                    <a:lnTo>
                      <a:pt x="36" y="12"/>
                    </a:lnTo>
                    <a:lnTo>
                      <a:pt x="34" y="12"/>
                    </a:lnTo>
                    <a:lnTo>
                      <a:pt x="32" y="11"/>
                    </a:lnTo>
                    <a:lnTo>
                      <a:pt x="30" y="11"/>
                    </a:lnTo>
                    <a:lnTo>
                      <a:pt x="28" y="11"/>
                    </a:lnTo>
                    <a:lnTo>
                      <a:pt x="28" y="9"/>
                    </a:lnTo>
                    <a:lnTo>
                      <a:pt x="26" y="9"/>
                    </a:lnTo>
                    <a:lnTo>
                      <a:pt x="24" y="8"/>
                    </a:lnTo>
                    <a:lnTo>
                      <a:pt x="22" y="8"/>
                    </a:lnTo>
                    <a:lnTo>
                      <a:pt x="20" y="6"/>
                    </a:lnTo>
                    <a:lnTo>
                      <a:pt x="19" y="6"/>
                    </a:lnTo>
                    <a:lnTo>
                      <a:pt x="16" y="5"/>
                    </a:lnTo>
                    <a:lnTo>
                      <a:pt x="15" y="5"/>
                    </a:lnTo>
                    <a:lnTo>
                      <a:pt x="14" y="4"/>
                    </a:lnTo>
                    <a:lnTo>
                      <a:pt x="12" y="4"/>
                    </a:lnTo>
                    <a:lnTo>
                      <a:pt x="12" y="2"/>
                    </a:lnTo>
                    <a:lnTo>
                      <a:pt x="10" y="2"/>
                    </a:lnTo>
                    <a:lnTo>
                      <a:pt x="8" y="2"/>
                    </a:lnTo>
                    <a:lnTo>
                      <a:pt x="0" y="2"/>
                    </a:lnTo>
                    <a:lnTo>
                      <a:pt x="8" y="2"/>
                    </a:lnTo>
                    <a:lnTo>
                      <a:pt x="4" y="0"/>
                    </a:lnTo>
                    <a:lnTo>
                      <a:pt x="0" y="2"/>
                    </a:lnTo>
                    <a:lnTo>
                      <a:pt x="10"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53" name="Freeform 548"/>
              <p:cNvSpPr>
                <a:spLocks/>
              </p:cNvSpPr>
              <p:nvPr/>
            </p:nvSpPr>
            <p:spPr bwMode="auto">
              <a:xfrm>
                <a:off x="1800" y="1008"/>
                <a:ext cx="24" cy="18"/>
              </a:xfrm>
              <a:custGeom>
                <a:avLst/>
                <a:gdLst/>
                <a:ahLst/>
                <a:cxnLst>
                  <a:cxn ang="0">
                    <a:pos x="10" y="17"/>
                  </a:cxn>
                  <a:cxn ang="0">
                    <a:pos x="23" y="8"/>
                  </a:cxn>
                  <a:cxn ang="0">
                    <a:pos x="12" y="0"/>
                  </a:cxn>
                  <a:cxn ang="0">
                    <a:pos x="0" y="9"/>
                  </a:cxn>
                  <a:cxn ang="0">
                    <a:pos x="10" y="17"/>
                  </a:cxn>
                </a:cxnLst>
                <a:rect l="0" t="0" r="r" b="b"/>
                <a:pathLst>
                  <a:path w="24" h="18">
                    <a:moveTo>
                      <a:pt x="10" y="17"/>
                    </a:moveTo>
                    <a:lnTo>
                      <a:pt x="23" y="8"/>
                    </a:lnTo>
                    <a:lnTo>
                      <a:pt x="12" y="0"/>
                    </a:lnTo>
                    <a:lnTo>
                      <a:pt x="0" y="9"/>
                    </a:lnTo>
                    <a:lnTo>
                      <a:pt x="1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54" name="Freeform 549"/>
              <p:cNvSpPr>
                <a:spLocks/>
              </p:cNvSpPr>
              <p:nvPr/>
            </p:nvSpPr>
            <p:spPr bwMode="auto">
              <a:xfrm>
                <a:off x="1795" y="1017"/>
                <a:ext cx="19" cy="19"/>
              </a:xfrm>
              <a:custGeom>
                <a:avLst/>
                <a:gdLst/>
                <a:ahLst/>
                <a:cxnLst>
                  <a:cxn ang="0">
                    <a:pos x="0" y="12"/>
                  </a:cxn>
                  <a:cxn ang="0">
                    <a:pos x="1" y="12"/>
                  </a:cxn>
                  <a:cxn ang="0">
                    <a:pos x="1" y="16"/>
                  </a:cxn>
                  <a:cxn ang="0">
                    <a:pos x="2" y="16"/>
                  </a:cxn>
                  <a:cxn ang="0">
                    <a:pos x="5" y="18"/>
                  </a:cxn>
                  <a:cxn ang="0">
                    <a:pos x="6" y="18"/>
                  </a:cxn>
                  <a:cxn ang="0">
                    <a:pos x="8" y="18"/>
                  </a:cxn>
                  <a:cxn ang="0">
                    <a:pos x="10" y="18"/>
                  </a:cxn>
                  <a:cxn ang="0">
                    <a:pos x="11" y="18"/>
                  </a:cxn>
                  <a:cxn ang="0">
                    <a:pos x="13" y="18"/>
                  </a:cxn>
                  <a:cxn ang="0">
                    <a:pos x="13" y="16"/>
                  </a:cxn>
                  <a:cxn ang="0">
                    <a:pos x="16" y="16"/>
                  </a:cxn>
                  <a:cxn ang="0">
                    <a:pos x="18" y="12"/>
                  </a:cxn>
                  <a:cxn ang="0">
                    <a:pos x="6" y="0"/>
                  </a:cxn>
                  <a:cxn ang="0">
                    <a:pos x="8" y="0"/>
                  </a:cxn>
                  <a:cxn ang="0">
                    <a:pos x="10" y="0"/>
                  </a:cxn>
                  <a:cxn ang="0">
                    <a:pos x="0" y="12"/>
                  </a:cxn>
                </a:cxnLst>
                <a:rect l="0" t="0" r="r" b="b"/>
                <a:pathLst>
                  <a:path w="19" h="19">
                    <a:moveTo>
                      <a:pt x="0" y="12"/>
                    </a:moveTo>
                    <a:lnTo>
                      <a:pt x="1" y="12"/>
                    </a:lnTo>
                    <a:lnTo>
                      <a:pt x="1" y="16"/>
                    </a:lnTo>
                    <a:lnTo>
                      <a:pt x="2" y="16"/>
                    </a:lnTo>
                    <a:lnTo>
                      <a:pt x="5" y="18"/>
                    </a:lnTo>
                    <a:lnTo>
                      <a:pt x="6" y="18"/>
                    </a:lnTo>
                    <a:lnTo>
                      <a:pt x="8" y="18"/>
                    </a:lnTo>
                    <a:lnTo>
                      <a:pt x="10" y="18"/>
                    </a:lnTo>
                    <a:lnTo>
                      <a:pt x="11" y="18"/>
                    </a:lnTo>
                    <a:lnTo>
                      <a:pt x="13" y="18"/>
                    </a:lnTo>
                    <a:lnTo>
                      <a:pt x="13" y="16"/>
                    </a:lnTo>
                    <a:lnTo>
                      <a:pt x="16" y="16"/>
                    </a:lnTo>
                    <a:lnTo>
                      <a:pt x="18" y="12"/>
                    </a:lnTo>
                    <a:lnTo>
                      <a:pt x="6" y="0"/>
                    </a:lnTo>
                    <a:lnTo>
                      <a:pt x="8" y="0"/>
                    </a:lnTo>
                    <a:lnTo>
                      <a:pt x="10"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55" name="Freeform 550"/>
              <p:cNvSpPr>
                <a:spLocks/>
              </p:cNvSpPr>
              <p:nvPr/>
            </p:nvSpPr>
            <p:spPr bwMode="auto">
              <a:xfrm>
                <a:off x="1770" y="999"/>
                <a:ext cx="35" cy="27"/>
              </a:xfrm>
              <a:custGeom>
                <a:avLst/>
                <a:gdLst/>
                <a:ahLst/>
                <a:cxnLst>
                  <a:cxn ang="0">
                    <a:pos x="0" y="7"/>
                  </a:cxn>
                  <a:cxn ang="0">
                    <a:pos x="24" y="26"/>
                  </a:cxn>
                  <a:cxn ang="0">
                    <a:pos x="34" y="18"/>
                  </a:cxn>
                  <a:cxn ang="0">
                    <a:pos x="10" y="0"/>
                  </a:cxn>
                  <a:cxn ang="0">
                    <a:pos x="0" y="7"/>
                  </a:cxn>
                </a:cxnLst>
                <a:rect l="0" t="0" r="r" b="b"/>
                <a:pathLst>
                  <a:path w="35" h="27">
                    <a:moveTo>
                      <a:pt x="0" y="7"/>
                    </a:moveTo>
                    <a:lnTo>
                      <a:pt x="24" y="26"/>
                    </a:lnTo>
                    <a:lnTo>
                      <a:pt x="34" y="18"/>
                    </a:lnTo>
                    <a:lnTo>
                      <a:pt x="10" y="0"/>
                    </a:lnTo>
                    <a:lnTo>
                      <a:pt x="0"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56" name="Freeform 551"/>
              <p:cNvSpPr>
                <a:spLocks/>
              </p:cNvSpPr>
              <p:nvPr/>
            </p:nvSpPr>
            <p:spPr bwMode="auto">
              <a:xfrm>
                <a:off x="1767" y="994"/>
                <a:ext cx="21" cy="18"/>
              </a:xfrm>
              <a:custGeom>
                <a:avLst/>
                <a:gdLst/>
                <a:ahLst/>
                <a:cxnLst>
                  <a:cxn ang="0">
                    <a:pos x="5" y="0"/>
                  </a:cxn>
                  <a:cxn ang="0">
                    <a:pos x="5" y="1"/>
                  </a:cxn>
                  <a:cxn ang="0">
                    <a:pos x="2" y="3"/>
                  </a:cxn>
                  <a:cxn ang="0">
                    <a:pos x="2" y="5"/>
                  </a:cxn>
                  <a:cxn ang="0">
                    <a:pos x="2" y="6"/>
                  </a:cxn>
                  <a:cxn ang="0">
                    <a:pos x="0" y="6"/>
                  </a:cxn>
                  <a:cxn ang="0">
                    <a:pos x="0" y="8"/>
                  </a:cxn>
                  <a:cxn ang="0">
                    <a:pos x="0" y="10"/>
                  </a:cxn>
                  <a:cxn ang="0">
                    <a:pos x="0" y="11"/>
                  </a:cxn>
                  <a:cxn ang="0">
                    <a:pos x="2" y="11"/>
                  </a:cxn>
                  <a:cxn ang="0">
                    <a:pos x="2" y="13"/>
                  </a:cxn>
                  <a:cxn ang="0">
                    <a:pos x="2" y="15"/>
                  </a:cxn>
                  <a:cxn ang="0">
                    <a:pos x="5" y="15"/>
                  </a:cxn>
                  <a:cxn ang="0">
                    <a:pos x="5" y="17"/>
                  </a:cxn>
                  <a:cxn ang="0">
                    <a:pos x="20" y="8"/>
                  </a:cxn>
                  <a:cxn ang="0">
                    <a:pos x="20" y="10"/>
                  </a:cxn>
                  <a:cxn ang="0">
                    <a:pos x="5" y="0"/>
                  </a:cxn>
                </a:cxnLst>
                <a:rect l="0" t="0" r="r" b="b"/>
                <a:pathLst>
                  <a:path w="21" h="18">
                    <a:moveTo>
                      <a:pt x="5" y="0"/>
                    </a:moveTo>
                    <a:lnTo>
                      <a:pt x="5" y="1"/>
                    </a:lnTo>
                    <a:lnTo>
                      <a:pt x="2" y="3"/>
                    </a:lnTo>
                    <a:lnTo>
                      <a:pt x="2" y="5"/>
                    </a:lnTo>
                    <a:lnTo>
                      <a:pt x="2" y="6"/>
                    </a:lnTo>
                    <a:lnTo>
                      <a:pt x="0" y="6"/>
                    </a:lnTo>
                    <a:lnTo>
                      <a:pt x="0" y="8"/>
                    </a:lnTo>
                    <a:lnTo>
                      <a:pt x="0" y="10"/>
                    </a:lnTo>
                    <a:lnTo>
                      <a:pt x="0" y="11"/>
                    </a:lnTo>
                    <a:lnTo>
                      <a:pt x="2" y="11"/>
                    </a:lnTo>
                    <a:lnTo>
                      <a:pt x="2" y="13"/>
                    </a:lnTo>
                    <a:lnTo>
                      <a:pt x="2" y="15"/>
                    </a:lnTo>
                    <a:lnTo>
                      <a:pt x="5" y="15"/>
                    </a:lnTo>
                    <a:lnTo>
                      <a:pt x="5" y="17"/>
                    </a:lnTo>
                    <a:lnTo>
                      <a:pt x="20" y="8"/>
                    </a:lnTo>
                    <a:lnTo>
                      <a:pt x="20" y="10"/>
                    </a:lnTo>
                    <a:lnTo>
                      <a:pt x="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57" name="Freeform 552"/>
              <p:cNvSpPr>
                <a:spLocks/>
              </p:cNvSpPr>
              <p:nvPr/>
            </p:nvSpPr>
            <p:spPr bwMode="auto">
              <a:xfrm>
                <a:off x="1770" y="984"/>
                <a:ext cx="28" cy="19"/>
              </a:xfrm>
              <a:custGeom>
                <a:avLst/>
                <a:gdLst/>
                <a:ahLst/>
                <a:cxnLst>
                  <a:cxn ang="0">
                    <a:pos x="12" y="7"/>
                  </a:cxn>
                  <a:cxn ang="0">
                    <a:pos x="13" y="0"/>
                  </a:cxn>
                  <a:cxn ang="0">
                    <a:pos x="0" y="9"/>
                  </a:cxn>
                  <a:cxn ang="0">
                    <a:pos x="10" y="18"/>
                  </a:cxn>
                  <a:cxn ang="0">
                    <a:pos x="22" y="8"/>
                  </a:cxn>
                  <a:cxn ang="0">
                    <a:pos x="24" y="1"/>
                  </a:cxn>
                  <a:cxn ang="0">
                    <a:pos x="22" y="8"/>
                  </a:cxn>
                  <a:cxn ang="0">
                    <a:pos x="27" y="5"/>
                  </a:cxn>
                  <a:cxn ang="0">
                    <a:pos x="24" y="1"/>
                  </a:cxn>
                  <a:cxn ang="0">
                    <a:pos x="12" y="7"/>
                  </a:cxn>
                </a:cxnLst>
                <a:rect l="0" t="0" r="r" b="b"/>
                <a:pathLst>
                  <a:path w="28" h="19">
                    <a:moveTo>
                      <a:pt x="12" y="7"/>
                    </a:moveTo>
                    <a:lnTo>
                      <a:pt x="13" y="0"/>
                    </a:lnTo>
                    <a:lnTo>
                      <a:pt x="0" y="9"/>
                    </a:lnTo>
                    <a:lnTo>
                      <a:pt x="10" y="18"/>
                    </a:lnTo>
                    <a:lnTo>
                      <a:pt x="22" y="8"/>
                    </a:lnTo>
                    <a:lnTo>
                      <a:pt x="24" y="1"/>
                    </a:lnTo>
                    <a:lnTo>
                      <a:pt x="22" y="8"/>
                    </a:lnTo>
                    <a:lnTo>
                      <a:pt x="27" y="5"/>
                    </a:lnTo>
                    <a:lnTo>
                      <a:pt x="24" y="1"/>
                    </a:lnTo>
                    <a:lnTo>
                      <a:pt x="12"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58" name="Freeform 553"/>
              <p:cNvSpPr>
                <a:spLocks/>
              </p:cNvSpPr>
              <p:nvPr/>
            </p:nvSpPr>
            <p:spPr bwMode="auto">
              <a:xfrm>
                <a:off x="1767" y="955"/>
                <a:ext cx="29" cy="36"/>
              </a:xfrm>
              <a:custGeom>
                <a:avLst/>
                <a:gdLst/>
                <a:ahLst/>
                <a:cxnLst>
                  <a:cxn ang="0">
                    <a:pos x="4" y="10"/>
                  </a:cxn>
                  <a:cxn ang="0">
                    <a:pos x="0" y="6"/>
                  </a:cxn>
                  <a:cxn ang="0">
                    <a:pos x="0" y="7"/>
                  </a:cxn>
                  <a:cxn ang="0">
                    <a:pos x="0" y="9"/>
                  </a:cxn>
                  <a:cxn ang="0">
                    <a:pos x="0" y="10"/>
                  </a:cxn>
                  <a:cxn ang="0">
                    <a:pos x="1" y="10"/>
                  </a:cxn>
                  <a:cxn ang="0">
                    <a:pos x="1" y="11"/>
                  </a:cxn>
                  <a:cxn ang="0">
                    <a:pos x="1" y="12"/>
                  </a:cxn>
                  <a:cxn ang="0">
                    <a:pos x="1" y="14"/>
                  </a:cxn>
                  <a:cxn ang="0">
                    <a:pos x="3" y="15"/>
                  </a:cxn>
                  <a:cxn ang="0">
                    <a:pos x="3" y="16"/>
                  </a:cxn>
                  <a:cxn ang="0">
                    <a:pos x="3" y="18"/>
                  </a:cxn>
                  <a:cxn ang="0">
                    <a:pos x="4" y="19"/>
                  </a:cxn>
                  <a:cxn ang="0">
                    <a:pos x="4" y="20"/>
                  </a:cxn>
                  <a:cxn ang="0">
                    <a:pos x="6" y="22"/>
                  </a:cxn>
                  <a:cxn ang="0">
                    <a:pos x="6" y="23"/>
                  </a:cxn>
                  <a:cxn ang="0">
                    <a:pos x="6" y="24"/>
                  </a:cxn>
                  <a:cxn ang="0">
                    <a:pos x="8" y="24"/>
                  </a:cxn>
                  <a:cxn ang="0">
                    <a:pos x="8" y="25"/>
                  </a:cxn>
                  <a:cxn ang="0">
                    <a:pos x="8" y="27"/>
                  </a:cxn>
                  <a:cxn ang="0">
                    <a:pos x="10" y="27"/>
                  </a:cxn>
                  <a:cxn ang="0">
                    <a:pos x="10" y="28"/>
                  </a:cxn>
                  <a:cxn ang="0">
                    <a:pos x="10" y="29"/>
                  </a:cxn>
                  <a:cxn ang="0">
                    <a:pos x="12" y="29"/>
                  </a:cxn>
                  <a:cxn ang="0">
                    <a:pos x="12" y="31"/>
                  </a:cxn>
                  <a:cxn ang="0">
                    <a:pos x="12" y="32"/>
                  </a:cxn>
                  <a:cxn ang="0">
                    <a:pos x="13" y="32"/>
                  </a:cxn>
                  <a:cxn ang="0">
                    <a:pos x="13" y="34"/>
                  </a:cxn>
                  <a:cxn ang="0">
                    <a:pos x="16" y="35"/>
                  </a:cxn>
                  <a:cxn ang="0">
                    <a:pos x="28" y="29"/>
                  </a:cxn>
                  <a:cxn ang="0">
                    <a:pos x="26" y="28"/>
                  </a:cxn>
                  <a:cxn ang="0">
                    <a:pos x="26" y="27"/>
                  </a:cxn>
                  <a:cxn ang="0">
                    <a:pos x="24" y="27"/>
                  </a:cxn>
                  <a:cxn ang="0">
                    <a:pos x="24" y="25"/>
                  </a:cxn>
                  <a:cxn ang="0">
                    <a:pos x="24" y="24"/>
                  </a:cxn>
                  <a:cxn ang="0">
                    <a:pos x="22" y="24"/>
                  </a:cxn>
                  <a:cxn ang="0">
                    <a:pos x="22" y="23"/>
                  </a:cxn>
                  <a:cxn ang="0">
                    <a:pos x="20" y="22"/>
                  </a:cxn>
                  <a:cxn ang="0">
                    <a:pos x="20" y="20"/>
                  </a:cxn>
                  <a:cxn ang="0">
                    <a:pos x="18" y="19"/>
                  </a:cxn>
                  <a:cxn ang="0">
                    <a:pos x="18" y="18"/>
                  </a:cxn>
                  <a:cxn ang="0">
                    <a:pos x="18" y="16"/>
                  </a:cxn>
                  <a:cxn ang="0">
                    <a:pos x="17" y="16"/>
                  </a:cxn>
                  <a:cxn ang="0">
                    <a:pos x="17" y="15"/>
                  </a:cxn>
                  <a:cxn ang="0">
                    <a:pos x="17" y="14"/>
                  </a:cxn>
                  <a:cxn ang="0">
                    <a:pos x="16" y="12"/>
                  </a:cxn>
                  <a:cxn ang="0">
                    <a:pos x="16" y="11"/>
                  </a:cxn>
                  <a:cxn ang="0">
                    <a:pos x="16" y="10"/>
                  </a:cxn>
                  <a:cxn ang="0">
                    <a:pos x="13" y="9"/>
                  </a:cxn>
                  <a:cxn ang="0">
                    <a:pos x="13" y="7"/>
                  </a:cxn>
                  <a:cxn ang="0">
                    <a:pos x="13" y="6"/>
                  </a:cxn>
                  <a:cxn ang="0">
                    <a:pos x="13" y="5"/>
                  </a:cxn>
                  <a:cxn ang="0">
                    <a:pos x="12" y="3"/>
                  </a:cxn>
                  <a:cxn ang="0">
                    <a:pos x="4" y="0"/>
                  </a:cxn>
                  <a:cxn ang="0">
                    <a:pos x="12" y="3"/>
                  </a:cxn>
                  <a:cxn ang="0">
                    <a:pos x="12" y="0"/>
                  </a:cxn>
                  <a:cxn ang="0">
                    <a:pos x="4" y="0"/>
                  </a:cxn>
                  <a:cxn ang="0">
                    <a:pos x="4" y="10"/>
                  </a:cxn>
                </a:cxnLst>
                <a:rect l="0" t="0" r="r" b="b"/>
                <a:pathLst>
                  <a:path w="29" h="36">
                    <a:moveTo>
                      <a:pt x="4" y="10"/>
                    </a:moveTo>
                    <a:lnTo>
                      <a:pt x="0" y="6"/>
                    </a:lnTo>
                    <a:lnTo>
                      <a:pt x="0" y="7"/>
                    </a:lnTo>
                    <a:lnTo>
                      <a:pt x="0" y="9"/>
                    </a:lnTo>
                    <a:lnTo>
                      <a:pt x="0" y="10"/>
                    </a:lnTo>
                    <a:lnTo>
                      <a:pt x="1" y="10"/>
                    </a:lnTo>
                    <a:lnTo>
                      <a:pt x="1" y="11"/>
                    </a:lnTo>
                    <a:lnTo>
                      <a:pt x="1" y="12"/>
                    </a:lnTo>
                    <a:lnTo>
                      <a:pt x="1" y="14"/>
                    </a:lnTo>
                    <a:lnTo>
                      <a:pt x="3" y="15"/>
                    </a:lnTo>
                    <a:lnTo>
                      <a:pt x="3" y="16"/>
                    </a:lnTo>
                    <a:lnTo>
                      <a:pt x="3" y="18"/>
                    </a:lnTo>
                    <a:lnTo>
                      <a:pt x="4" y="19"/>
                    </a:lnTo>
                    <a:lnTo>
                      <a:pt x="4" y="20"/>
                    </a:lnTo>
                    <a:lnTo>
                      <a:pt x="6" y="22"/>
                    </a:lnTo>
                    <a:lnTo>
                      <a:pt x="6" y="23"/>
                    </a:lnTo>
                    <a:lnTo>
                      <a:pt x="6" y="24"/>
                    </a:lnTo>
                    <a:lnTo>
                      <a:pt x="8" y="24"/>
                    </a:lnTo>
                    <a:lnTo>
                      <a:pt x="8" y="25"/>
                    </a:lnTo>
                    <a:lnTo>
                      <a:pt x="8" y="27"/>
                    </a:lnTo>
                    <a:lnTo>
                      <a:pt x="10" y="27"/>
                    </a:lnTo>
                    <a:lnTo>
                      <a:pt x="10" y="28"/>
                    </a:lnTo>
                    <a:lnTo>
                      <a:pt x="10" y="29"/>
                    </a:lnTo>
                    <a:lnTo>
                      <a:pt x="12" y="29"/>
                    </a:lnTo>
                    <a:lnTo>
                      <a:pt x="12" y="31"/>
                    </a:lnTo>
                    <a:lnTo>
                      <a:pt x="12" y="32"/>
                    </a:lnTo>
                    <a:lnTo>
                      <a:pt x="13" y="32"/>
                    </a:lnTo>
                    <a:lnTo>
                      <a:pt x="13" y="34"/>
                    </a:lnTo>
                    <a:lnTo>
                      <a:pt x="16" y="35"/>
                    </a:lnTo>
                    <a:lnTo>
                      <a:pt x="28" y="29"/>
                    </a:lnTo>
                    <a:lnTo>
                      <a:pt x="26" y="28"/>
                    </a:lnTo>
                    <a:lnTo>
                      <a:pt x="26" y="27"/>
                    </a:lnTo>
                    <a:lnTo>
                      <a:pt x="24" y="27"/>
                    </a:lnTo>
                    <a:lnTo>
                      <a:pt x="24" y="25"/>
                    </a:lnTo>
                    <a:lnTo>
                      <a:pt x="24" y="24"/>
                    </a:lnTo>
                    <a:lnTo>
                      <a:pt x="22" y="24"/>
                    </a:lnTo>
                    <a:lnTo>
                      <a:pt x="22" y="23"/>
                    </a:lnTo>
                    <a:lnTo>
                      <a:pt x="20" y="22"/>
                    </a:lnTo>
                    <a:lnTo>
                      <a:pt x="20" y="20"/>
                    </a:lnTo>
                    <a:lnTo>
                      <a:pt x="18" y="19"/>
                    </a:lnTo>
                    <a:lnTo>
                      <a:pt x="18" y="18"/>
                    </a:lnTo>
                    <a:lnTo>
                      <a:pt x="18" y="16"/>
                    </a:lnTo>
                    <a:lnTo>
                      <a:pt x="17" y="16"/>
                    </a:lnTo>
                    <a:lnTo>
                      <a:pt x="17" y="15"/>
                    </a:lnTo>
                    <a:lnTo>
                      <a:pt x="17" y="14"/>
                    </a:lnTo>
                    <a:lnTo>
                      <a:pt x="16" y="12"/>
                    </a:lnTo>
                    <a:lnTo>
                      <a:pt x="16" y="11"/>
                    </a:lnTo>
                    <a:lnTo>
                      <a:pt x="16" y="10"/>
                    </a:lnTo>
                    <a:lnTo>
                      <a:pt x="13" y="9"/>
                    </a:lnTo>
                    <a:lnTo>
                      <a:pt x="13" y="7"/>
                    </a:lnTo>
                    <a:lnTo>
                      <a:pt x="13" y="6"/>
                    </a:lnTo>
                    <a:lnTo>
                      <a:pt x="13" y="5"/>
                    </a:lnTo>
                    <a:lnTo>
                      <a:pt x="12" y="3"/>
                    </a:lnTo>
                    <a:lnTo>
                      <a:pt x="4" y="0"/>
                    </a:lnTo>
                    <a:lnTo>
                      <a:pt x="12" y="3"/>
                    </a:lnTo>
                    <a:lnTo>
                      <a:pt x="12" y="0"/>
                    </a:lnTo>
                    <a:lnTo>
                      <a:pt x="4" y="0"/>
                    </a:lnTo>
                    <a:lnTo>
                      <a:pt x="4"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59" name="Freeform 554"/>
              <p:cNvSpPr>
                <a:spLocks/>
              </p:cNvSpPr>
              <p:nvPr/>
            </p:nvSpPr>
            <p:spPr bwMode="auto">
              <a:xfrm>
                <a:off x="1754" y="955"/>
                <a:ext cx="20" cy="19"/>
              </a:xfrm>
              <a:custGeom>
                <a:avLst/>
                <a:gdLst/>
                <a:ahLst/>
                <a:cxnLst>
                  <a:cxn ang="0">
                    <a:pos x="0" y="18"/>
                  </a:cxn>
                  <a:cxn ang="0">
                    <a:pos x="19" y="18"/>
                  </a:cxn>
                  <a:cxn ang="0">
                    <a:pos x="19" y="0"/>
                  </a:cxn>
                  <a:cxn ang="0">
                    <a:pos x="0" y="0"/>
                  </a:cxn>
                  <a:cxn ang="0">
                    <a:pos x="1" y="0"/>
                  </a:cxn>
                  <a:cxn ang="0">
                    <a:pos x="0" y="18"/>
                  </a:cxn>
                </a:cxnLst>
                <a:rect l="0" t="0" r="r" b="b"/>
                <a:pathLst>
                  <a:path w="20" h="19">
                    <a:moveTo>
                      <a:pt x="0" y="18"/>
                    </a:moveTo>
                    <a:lnTo>
                      <a:pt x="19" y="18"/>
                    </a:lnTo>
                    <a:lnTo>
                      <a:pt x="19" y="0"/>
                    </a:lnTo>
                    <a:lnTo>
                      <a:pt x="0" y="0"/>
                    </a:lnTo>
                    <a:lnTo>
                      <a:pt x="1"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60" name="Freeform 555"/>
              <p:cNvSpPr>
                <a:spLocks/>
              </p:cNvSpPr>
              <p:nvPr/>
            </p:nvSpPr>
            <p:spPr bwMode="auto">
              <a:xfrm>
                <a:off x="1744" y="955"/>
                <a:ext cx="19" cy="19"/>
              </a:xfrm>
              <a:custGeom>
                <a:avLst/>
                <a:gdLst/>
                <a:ahLst/>
                <a:cxnLst>
                  <a:cxn ang="0">
                    <a:pos x="0" y="2"/>
                  </a:cxn>
                  <a:cxn ang="0">
                    <a:pos x="0" y="3"/>
                  </a:cxn>
                  <a:cxn ang="0">
                    <a:pos x="1" y="3"/>
                  </a:cxn>
                  <a:cxn ang="0">
                    <a:pos x="1" y="6"/>
                  </a:cxn>
                  <a:cxn ang="0">
                    <a:pos x="1" y="8"/>
                  </a:cxn>
                  <a:cxn ang="0">
                    <a:pos x="4" y="11"/>
                  </a:cxn>
                  <a:cxn ang="0">
                    <a:pos x="4" y="13"/>
                  </a:cxn>
                  <a:cxn ang="0">
                    <a:pos x="6" y="13"/>
                  </a:cxn>
                  <a:cxn ang="0">
                    <a:pos x="8" y="15"/>
                  </a:cxn>
                  <a:cxn ang="0">
                    <a:pos x="11" y="15"/>
                  </a:cxn>
                  <a:cxn ang="0">
                    <a:pos x="12" y="15"/>
                  </a:cxn>
                  <a:cxn ang="0">
                    <a:pos x="12" y="18"/>
                  </a:cxn>
                  <a:cxn ang="0">
                    <a:pos x="16" y="18"/>
                  </a:cxn>
                  <a:cxn ang="0">
                    <a:pos x="18" y="0"/>
                  </a:cxn>
                  <a:cxn ang="0">
                    <a:pos x="18" y="2"/>
                  </a:cxn>
                  <a:cxn ang="0">
                    <a:pos x="0" y="2"/>
                  </a:cxn>
                </a:cxnLst>
                <a:rect l="0" t="0" r="r" b="b"/>
                <a:pathLst>
                  <a:path w="19" h="19">
                    <a:moveTo>
                      <a:pt x="0" y="2"/>
                    </a:moveTo>
                    <a:lnTo>
                      <a:pt x="0" y="3"/>
                    </a:lnTo>
                    <a:lnTo>
                      <a:pt x="1" y="3"/>
                    </a:lnTo>
                    <a:lnTo>
                      <a:pt x="1" y="6"/>
                    </a:lnTo>
                    <a:lnTo>
                      <a:pt x="1" y="8"/>
                    </a:lnTo>
                    <a:lnTo>
                      <a:pt x="4" y="11"/>
                    </a:lnTo>
                    <a:lnTo>
                      <a:pt x="4" y="13"/>
                    </a:lnTo>
                    <a:lnTo>
                      <a:pt x="6" y="13"/>
                    </a:lnTo>
                    <a:lnTo>
                      <a:pt x="8" y="15"/>
                    </a:lnTo>
                    <a:lnTo>
                      <a:pt x="11" y="15"/>
                    </a:lnTo>
                    <a:lnTo>
                      <a:pt x="12" y="15"/>
                    </a:lnTo>
                    <a:lnTo>
                      <a:pt x="12" y="18"/>
                    </a:lnTo>
                    <a:lnTo>
                      <a:pt x="16" y="18"/>
                    </a:lnTo>
                    <a:lnTo>
                      <a:pt x="18" y="0"/>
                    </a:lnTo>
                    <a:lnTo>
                      <a:pt x="18"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61" name="Freeform 556"/>
              <p:cNvSpPr>
                <a:spLocks/>
              </p:cNvSpPr>
              <p:nvPr/>
            </p:nvSpPr>
            <p:spPr bwMode="auto">
              <a:xfrm>
                <a:off x="1744" y="931"/>
                <a:ext cx="19" cy="26"/>
              </a:xfrm>
              <a:custGeom>
                <a:avLst/>
                <a:gdLst/>
                <a:ahLst/>
                <a:cxnLst>
                  <a:cxn ang="0">
                    <a:pos x="0" y="0"/>
                  </a:cxn>
                  <a:cxn ang="0">
                    <a:pos x="0" y="25"/>
                  </a:cxn>
                  <a:cxn ang="0">
                    <a:pos x="18" y="25"/>
                  </a:cxn>
                  <a:cxn ang="0">
                    <a:pos x="18" y="0"/>
                  </a:cxn>
                  <a:cxn ang="0">
                    <a:pos x="0" y="0"/>
                  </a:cxn>
                </a:cxnLst>
                <a:rect l="0" t="0" r="r" b="b"/>
                <a:pathLst>
                  <a:path w="19" h="26">
                    <a:moveTo>
                      <a:pt x="0" y="0"/>
                    </a:moveTo>
                    <a:lnTo>
                      <a:pt x="0" y="25"/>
                    </a:lnTo>
                    <a:lnTo>
                      <a:pt x="18" y="25"/>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62" name="Freeform 557"/>
              <p:cNvSpPr>
                <a:spLocks/>
              </p:cNvSpPr>
              <p:nvPr/>
            </p:nvSpPr>
            <p:spPr bwMode="auto">
              <a:xfrm>
                <a:off x="1744" y="920"/>
                <a:ext cx="19" cy="19"/>
              </a:xfrm>
              <a:custGeom>
                <a:avLst/>
                <a:gdLst/>
                <a:ahLst/>
                <a:cxnLst>
                  <a:cxn ang="0">
                    <a:pos x="16" y="0"/>
                  </a:cxn>
                  <a:cxn ang="0">
                    <a:pos x="12" y="0"/>
                  </a:cxn>
                  <a:cxn ang="0">
                    <a:pos x="12" y="2"/>
                  </a:cxn>
                  <a:cxn ang="0">
                    <a:pos x="11" y="2"/>
                  </a:cxn>
                  <a:cxn ang="0">
                    <a:pos x="8" y="2"/>
                  </a:cxn>
                  <a:cxn ang="0">
                    <a:pos x="8" y="4"/>
                  </a:cxn>
                  <a:cxn ang="0">
                    <a:pos x="6" y="4"/>
                  </a:cxn>
                  <a:cxn ang="0">
                    <a:pos x="4" y="6"/>
                  </a:cxn>
                  <a:cxn ang="0">
                    <a:pos x="4" y="9"/>
                  </a:cxn>
                  <a:cxn ang="0">
                    <a:pos x="1" y="9"/>
                  </a:cxn>
                  <a:cxn ang="0">
                    <a:pos x="1" y="10"/>
                  </a:cxn>
                  <a:cxn ang="0">
                    <a:pos x="1" y="13"/>
                  </a:cxn>
                  <a:cxn ang="0">
                    <a:pos x="0" y="13"/>
                  </a:cxn>
                  <a:cxn ang="0">
                    <a:pos x="0" y="15"/>
                  </a:cxn>
                  <a:cxn ang="0">
                    <a:pos x="18" y="15"/>
                  </a:cxn>
                  <a:cxn ang="0">
                    <a:pos x="18" y="18"/>
                  </a:cxn>
                  <a:cxn ang="0">
                    <a:pos x="16" y="18"/>
                  </a:cxn>
                  <a:cxn ang="0">
                    <a:pos x="16" y="0"/>
                  </a:cxn>
                </a:cxnLst>
                <a:rect l="0" t="0" r="r" b="b"/>
                <a:pathLst>
                  <a:path w="19" h="19">
                    <a:moveTo>
                      <a:pt x="16" y="0"/>
                    </a:moveTo>
                    <a:lnTo>
                      <a:pt x="12" y="0"/>
                    </a:lnTo>
                    <a:lnTo>
                      <a:pt x="12" y="2"/>
                    </a:lnTo>
                    <a:lnTo>
                      <a:pt x="11" y="2"/>
                    </a:lnTo>
                    <a:lnTo>
                      <a:pt x="8" y="2"/>
                    </a:lnTo>
                    <a:lnTo>
                      <a:pt x="8" y="4"/>
                    </a:lnTo>
                    <a:lnTo>
                      <a:pt x="6" y="4"/>
                    </a:lnTo>
                    <a:lnTo>
                      <a:pt x="4" y="6"/>
                    </a:lnTo>
                    <a:lnTo>
                      <a:pt x="4" y="9"/>
                    </a:lnTo>
                    <a:lnTo>
                      <a:pt x="1" y="9"/>
                    </a:lnTo>
                    <a:lnTo>
                      <a:pt x="1" y="10"/>
                    </a:lnTo>
                    <a:lnTo>
                      <a:pt x="1" y="13"/>
                    </a:lnTo>
                    <a:lnTo>
                      <a:pt x="0" y="13"/>
                    </a:lnTo>
                    <a:lnTo>
                      <a:pt x="0" y="15"/>
                    </a:lnTo>
                    <a:lnTo>
                      <a:pt x="18" y="15"/>
                    </a:lnTo>
                    <a:lnTo>
                      <a:pt x="18" y="18"/>
                    </a:lnTo>
                    <a:lnTo>
                      <a:pt x="16" y="18"/>
                    </a:lnTo>
                    <a:lnTo>
                      <a:pt x="1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63" name="Freeform 558"/>
              <p:cNvSpPr>
                <a:spLocks/>
              </p:cNvSpPr>
              <p:nvPr/>
            </p:nvSpPr>
            <p:spPr bwMode="auto">
              <a:xfrm>
                <a:off x="1754" y="920"/>
                <a:ext cx="26" cy="19"/>
              </a:xfrm>
              <a:custGeom>
                <a:avLst/>
                <a:gdLst/>
                <a:ahLst/>
                <a:cxnLst>
                  <a:cxn ang="0">
                    <a:pos x="12" y="9"/>
                  </a:cxn>
                  <a:cxn ang="0">
                    <a:pos x="19" y="2"/>
                  </a:cxn>
                  <a:cxn ang="0">
                    <a:pos x="0" y="0"/>
                  </a:cxn>
                  <a:cxn ang="0">
                    <a:pos x="0" y="18"/>
                  </a:cxn>
                  <a:cxn ang="0">
                    <a:pos x="17" y="18"/>
                  </a:cxn>
                  <a:cxn ang="0">
                    <a:pos x="25" y="10"/>
                  </a:cxn>
                  <a:cxn ang="0">
                    <a:pos x="17" y="18"/>
                  </a:cxn>
                  <a:cxn ang="0">
                    <a:pos x="25" y="18"/>
                  </a:cxn>
                  <a:cxn ang="0">
                    <a:pos x="25" y="10"/>
                  </a:cxn>
                  <a:cxn ang="0">
                    <a:pos x="12" y="9"/>
                  </a:cxn>
                </a:cxnLst>
                <a:rect l="0" t="0" r="r" b="b"/>
                <a:pathLst>
                  <a:path w="26" h="19">
                    <a:moveTo>
                      <a:pt x="12" y="9"/>
                    </a:moveTo>
                    <a:lnTo>
                      <a:pt x="19" y="2"/>
                    </a:lnTo>
                    <a:lnTo>
                      <a:pt x="0" y="0"/>
                    </a:lnTo>
                    <a:lnTo>
                      <a:pt x="0" y="18"/>
                    </a:lnTo>
                    <a:lnTo>
                      <a:pt x="17" y="18"/>
                    </a:lnTo>
                    <a:lnTo>
                      <a:pt x="25" y="10"/>
                    </a:lnTo>
                    <a:lnTo>
                      <a:pt x="17" y="18"/>
                    </a:lnTo>
                    <a:lnTo>
                      <a:pt x="25" y="18"/>
                    </a:lnTo>
                    <a:lnTo>
                      <a:pt x="25" y="10"/>
                    </a:lnTo>
                    <a:lnTo>
                      <a:pt x="12"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64" name="Freeform 559"/>
              <p:cNvSpPr>
                <a:spLocks/>
              </p:cNvSpPr>
              <p:nvPr/>
            </p:nvSpPr>
            <p:spPr bwMode="auto">
              <a:xfrm>
                <a:off x="1767" y="894"/>
                <a:ext cx="30" cy="33"/>
              </a:xfrm>
              <a:custGeom>
                <a:avLst/>
                <a:gdLst/>
                <a:ahLst/>
                <a:cxnLst>
                  <a:cxn ang="0">
                    <a:pos x="16" y="7"/>
                  </a:cxn>
                  <a:cxn ang="0">
                    <a:pos x="15" y="1"/>
                  </a:cxn>
                  <a:cxn ang="0">
                    <a:pos x="15" y="2"/>
                  </a:cxn>
                  <a:cxn ang="0">
                    <a:pos x="13" y="2"/>
                  </a:cxn>
                  <a:cxn ang="0">
                    <a:pos x="13" y="3"/>
                  </a:cxn>
                  <a:cxn ang="0">
                    <a:pos x="12" y="4"/>
                  </a:cxn>
                  <a:cxn ang="0">
                    <a:pos x="12" y="6"/>
                  </a:cxn>
                  <a:cxn ang="0">
                    <a:pos x="10" y="7"/>
                  </a:cxn>
                  <a:cxn ang="0">
                    <a:pos x="10" y="9"/>
                  </a:cxn>
                  <a:cxn ang="0">
                    <a:pos x="8" y="10"/>
                  </a:cxn>
                  <a:cxn ang="0">
                    <a:pos x="8" y="12"/>
                  </a:cxn>
                  <a:cxn ang="0">
                    <a:pos x="6" y="12"/>
                  </a:cxn>
                  <a:cxn ang="0">
                    <a:pos x="6" y="14"/>
                  </a:cxn>
                  <a:cxn ang="0">
                    <a:pos x="4" y="15"/>
                  </a:cxn>
                  <a:cxn ang="0">
                    <a:pos x="4" y="16"/>
                  </a:cxn>
                  <a:cxn ang="0">
                    <a:pos x="3" y="18"/>
                  </a:cxn>
                  <a:cxn ang="0">
                    <a:pos x="3" y="19"/>
                  </a:cxn>
                  <a:cxn ang="0">
                    <a:pos x="3" y="21"/>
                  </a:cxn>
                  <a:cxn ang="0">
                    <a:pos x="1" y="22"/>
                  </a:cxn>
                  <a:cxn ang="0">
                    <a:pos x="1" y="23"/>
                  </a:cxn>
                  <a:cxn ang="0">
                    <a:pos x="1" y="25"/>
                  </a:cxn>
                  <a:cxn ang="0">
                    <a:pos x="1" y="26"/>
                  </a:cxn>
                  <a:cxn ang="0">
                    <a:pos x="0" y="27"/>
                  </a:cxn>
                  <a:cxn ang="0">
                    <a:pos x="0" y="29"/>
                  </a:cxn>
                  <a:cxn ang="0">
                    <a:pos x="0" y="29"/>
                  </a:cxn>
                  <a:cxn ang="0">
                    <a:pos x="0" y="31"/>
                  </a:cxn>
                  <a:cxn ang="0">
                    <a:pos x="12" y="32"/>
                  </a:cxn>
                  <a:cxn ang="0">
                    <a:pos x="13" y="32"/>
                  </a:cxn>
                  <a:cxn ang="0">
                    <a:pos x="13" y="31"/>
                  </a:cxn>
                  <a:cxn ang="0">
                    <a:pos x="13" y="29"/>
                  </a:cxn>
                  <a:cxn ang="0">
                    <a:pos x="13" y="29"/>
                  </a:cxn>
                  <a:cxn ang="0">
                    <a:pos x="13" y="27"/>
                  </a:cxn>
                  <a:cxn ang="0">
                    <a:pos x="15" y="27"/>
                  </a:cxn>
                  <a:cxn ang="0">
                    <a:pos x="15" y="26"/>
                  </a:cxn>
                  <a:cxn ang="0">
                    <a:pos x="15" y="25"/>
                  </a:cxn>
                  <a:cxn ang="0">
                    <a:pos x="15" y="23"/>
                  </a:cxn>
                  <a:cxn ang="0">
                    <a:pos x="16" y="22"/>
                  </a:cxn>
                  <a:cxn ang="0">
                    <a:pos x="16" y="21"/>
                  </a:cxn>
                  <a:cxn ang="0">
                    <a:pos x="16" y="19"/>
                  </a:cxn>
                  <a:cxn ang="0">
                    <a:pos x="18" y="19"/>
                  </a:cxn>
                  <a:cxn ang="0">
                    <a:pos x="18" y="18"/>
                  </a:cxn>
                  <a:cxn ang="0">
                    <a:pos x="18" y="16"/>
                  </a:cxn>
                  <a:cxn ang="0">
                    <a:pos x="20" y="15"/>
                  </a:cxn>
                  <a:cxn ang="0">
                    <a:pos x="20" y="14"/>
                  </a:cxn>
                  <a:cxn ang="0">
                    <a:pos x="22" y="14"/>
                  </a:cxn>
                  <a:cxn ang="0">
                    <a:pos x="22" y="12"/>
                  </a:cxn>
                  <a:cxn ang="0">
                    <a:pos x="22" y="12"/>
                  </a:cxn>
                  <a:cxn ang="0">
                    <a:pos x="24" y="12"/>
                  </a:cxn>
                  <a:cxn ang="0">
                    <a:pos x="24" y="10"/>
                  </a:cxn>
                  <a:cxn ang="0">
                    <a:pos x="25" y="9"/>
                  </a:cxn>
                  <a:cxn ang="0">
                    <a:pos x="25" y="7"/>
                  </a:cxn>
                  <a:cxn ang="0">
                    <a:pos x="28" y="6"/>
                  </a:cxn>
                  <a:cxn ang="0">
                    <a:pos x="25" y="0"/>
                  </a:cxn>
                  <a:cxn ang="0">
                    <a:pos x="28" y="6"/>
                  </a:cxn>
                  <a:cxn ang="0">
                    <a:pos x="29" y="3"/>
                  </a:cxn>
                  <a:cxn ang="0">
                    <a:pos x="25" y="0"/>
                  </a:cxn>
                  <a:cxn ang="0">
                    <a:pos x="16" y="7"/>
                  </a:cxn>
                </a:cxnLst>
                <a:rect l="0" t="0" r="r" b="b"/>
                <a:pathLst>
                  <a:path w="30" h="33">
                    <a:moveTo>
                      <a:pt x="16" y="7"/>
                    </a:moveTo>
                    <a:lnTo>
                      <a:pt x="15" y="1"/>
                    </a:lnTo>
                    <a:lnTo>
                      <a:pt x="15" y="2"/>
                    </a:lnTo>
                    <a:lnTo>
                      <a:pt x="13" y="2"/>
                    </a:lnTo>
                    <a:lnTo>
                      <a:pt x="13" y="3"/>
                    </a:lnTo>
                    <a:lnTo>
                      <a:pt x="12" y="4"/>
                    </a:lnTo>
                    <a:lnTo>
                      <a:pt x="12" y="6"/>
                    </a:lnTo>
                    <a:lnTo>
                      <a:pt x="10" y="7"/>
                    </a:lnTo>
                    <a:lnTo>
                      <a:pt x="10" y="9"/>
                    </a:lnTo>
                    <a:lnTo>
                      <a:pt x="8" y="10"/>
                    </a:lnTo>
                    <a:lnTo>
                      <a:pt x="8" y="12"/>
                    </a:lnTo>
                    <a:lnTo>
                      <a:pt x="6" y="12"/>
                    </a:lnTo>
                    <a:lnTo>
                      <a:pt x="6" y="14"/>
                    </a:lnTo>
                    <a:lnTo>
                      <a:pt x="4" y="15"/>
                    </a:lnTo>
                    <a:lnTo>
                      <a:pt x="4" y="16"/>
                    </a:lnTo>
                    <a:lnTo>
                      <a:pt x="3" y="18"/>
                    </a:lnTo>
                    <a:lnTo>
                      <a:pt x="3" y="19"/>
                    </a:lnTo>
                    <a:lnTo>
                      <a:pt x="3" y="21"/>
                    </a:lnTo>
                    <a:lnTo>
                      <a:pt x="1" y="22"/>
                    </a:lnTo>
                    <a:lnTo>
                      <a:pt x="1" y="23"/>
                    </a:lnTo>
                    <a:lnTo>
                      <a:pt x="1" y="25"/>
                    </a:lnTo>
                    <a:lnTo>
                      <a:pt x="1" y="26"/>
                    </a:lnTo>
                    <a:lnTo>
                      <a:pt x="0" y="27"/>
                    </a:lnTo>
                    <a:lnTo>
                      <a:pt x="0" y="29"/>
                    </a:lnTo>
                    <a:lnTo>
                      <a:pt x="0" y="29"/>
                    </a:lnTo>
                    <a:lnTo>
                      <a:pt x="0" y="31"/>
                    </a:lnTo>
                    <a:lnTo>
                      <a:pt x="12" y="32"/>
                    </a:lnTo>
                    <a:lnTo>
                      <a:pt x="13" y="32"/>
                    </a:lnTo>
                    <a:lnTo>
                      <a:pt x="13" y="31"/>
                    </a:lnTo>
                    <a:lnTo>
                      <a:pt x="13" y="29"/>
                    </a:lnTo>
                    <a:lnTo>
                      <a:pt x="13" y="29"/>
                    </a:lnTo>
                    <a:lnTo>
                      <a:pt x="13" y="27"/>
                    </a:lnTo>
                    <a:lnTo>
                      <a:pt x="15" y="27"/>
                    </a:lnTo>
                    <a:lnTo>
                      <a:pt x="15" y="26"/>
                    </a:lnTo>
                    <a:lnTo>
                      <a:pt x="15" y="25"/>
                    </a:lnTo>
                    <a:lnTo>
                      <a:pt x="15" y="23"/>
                    </a:lnTo>
                    <a:lnTo>
                      <a:pt x="16" y="22"/>
                    </a:lnTo>
                    <a:lnTo>
                      <a:pt x="16" y="21"/>
                    </a:lnTo>
                    <a:lnTo>
                      <a:pt x="16" y="19"/>
                    </a:lnTo>
                    <a:lnTo>
                      <a:pt x="18" y="19"/>
                    </a:lnTo>
                    <a:lnTo>
                      <a:pt x="18" y="18"/>
                    </a:lnTo>
                    <a:lnTo>
                      <a:pt x="18" y="16"/>
                    </a:lnTo>
                    <a:lnTo>
                      <a:pt x="20" y="15"/>
                    </a:lnTo>
                    <a:lnTo>
                      <a:pt x="20" y="14"/>
                    </a:lnTo>
                    <a:lnTo>
                      <a:pt x="22" y="14"/>
                    </a:lnTo>
                    <a:lnTo>
                      <a:pt x="22" y="12"/>
                    </a:lnTo>
                    <a:lnTo>
                      <a:pt x="22" y="12"/>
                    </a:lnTo>
                    <a:lnTo>
                      <a:pt x="24" y="12"/>
                    </a:lnTo>
                    <a:lnTo>
                      <a:pt x="24" y="10"/>
                    </a:lnTo>
                    <a:lnTo>
                      <a:pt x="25" y="9"/>
                    </a:lnTo>
                    <a:lnTo>
                      <a:pt x="25" y="7"/>
                    </a:lnTo>
                    <a:lnTo>
                      <a:pt x="28" y="6"/>
                    </a:lnTo>
                    <a:lnTo>
                      <a:pt x="25" y="0"/>
                    </a:lnTo>
                    <a:lnTo>
                      <a:pt x="28" y="6"/>
                    </a:lnTo>
                    <a:lnTo>
                      <a:pt x="29" y="3"/>
                    </a:lnTo>
                    <a:lnTo>
                      <a:pt x="25" y="0"/>
                    </a:lnTo>
                    <a:lnTo>
                      <a:pt x="16"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65" name="Freeform 560"/>
              <p:cNvSpPr>
                <a:spLocks/>
              </p:cNvSpPr>
              <p:nvPr/>
            </p:nvSpPr>
            <p:spPr bwMode="auto">
              <a:xfrm>
                <a:off x="1770" y="885"/>
                <a:ext cx="23" cy="19"/>
              </a:xfrm>
              <a:custGeom>
                <a:avLst/>
                <a:gdLst/>
                <a:ahLst/>
                <a:cxnLst>
                  <a:cxn ang="0">
                    <a:pos x="0" y="7"/>
                  </a:cxn>
                  <a:cxn ang="0">
                    <a:pos x="13" y="18"/>
                  </a:cxn>
                  <a:cxn ang="0">
                    <a:pos x="22" y="10"/>
                  </a:cxn>
                  <a:cxn ang="0">
                    <a:pos x="9" y="0"/>
                  </a:cxn>
                  <a:cxn ang="0">
                    <a:pos x="0" y="7"/>
                  </a:cxn>
                </a:cxnLst>
                <a:rect l="0" t="0" r="r" b="b"/>
                <a:pathLst>
                  <a:path w="23" h="19">
                    <a:moveTo>
                      <a:pt x="0" y="7"/>
                    </a:moveTo>
                    <a:lnTo>
                      <a:pt x="13" y="18"/>
                    </a:lnTo>
                    <a:lnTo>
                      <a:pt x="22" y="10"/>
                    </a:lnTo>
                    <a:lnTo>
                      <a:pt x="9" y="0"/>
                    </a:lnTo>
                    <a:lnTo>
                      <a:pt x="0"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66" name="Freeform 561"/>
              <p:cNvSpPr>
                <a:spLocks/>
              </p:cNvSpPr>
              <p:nvPr/>
            </p:nvSpPr>
            <p:spPr bwMode="auto">
              <a:xfrm>
                <a:off x="1767" y="879"/>
                <a:ext cx="21" cy="19"/>
              </a:xfrm>
              <a:custGeom>
                <a:avLst/>
                <a:gdLst/>
                <a:ahLst/>
                <a:cxnLst>
                  <a:cxn ang="0">
                    <a:pos x="5" y="0"/>
                  </a:cxn>
                  <a:cxn ang="0">
                    <a:pos x="5" y="2"/>
                  </a:cxn>
                  <a:cxn ang="0">
                    <a:pos x="2" y="2"/>
                  </a:cxn>
                  <a:cxn ang="0">
                    <a:pos x="2" y="3"/>
                  </a:cxn>
                  <a:cxn ang="0">
                    <a:pos x="2" y="5"/>
                  </a:cxn>
                  <a:cxn ang="0">
                    <a:pos x="0" y="5"/>
                  </a:cxn>
                  <a:cxn ang="0">
                    <a:pos x="0" y="7"/>
                  </a:cxn>
                  <a:cxn ang="0">
                    <a:pos x="0" y="9"/>
                  </a:cxn>
                  <a:cxn ang="0">
                    <a:pos x="0" y="11"/>
                  </a:cxn>
                  <a:cxn ang="0">
                    <a:pos x="2" y="11"/>
                  </a:cxn>
                  <a:cxn ang="0">
                    <a:pos x="2" y="12"/>
                  </a:cxn>
                  <a:cxn ang="0">
                    <a:pos x="2" y="14"/>
                  </a:cxn>
                  <a:cxn ang="0">
                    <a:pos x="2" y="16"/>
                  </a:cxn>
                  <a:cxn ang="0">
                    <a:pos x="5" y="16"/>
                  </a:cxn>
                  <a:cxn ang="0">
                    <a:pos x="5" y="18"/>
                  </a:cxn>
                  <a:cxn ang="0">
                    <a:pos x="20" y="7"/>
                  </a:cxn>
                  <a:cxn ang="0">
                    <a:pos x="20" y="9"/>
                  </a:cxn>
                  <a:cxn ang="0">
                    <a:pos x="5" y="0"/>
                  </a:cxn>
                </a:cxnLst>
                <a:rect l="0" t="0" r="r" b="b"/>
                <a:pathLst>
                  <a:path w="21" h="19">
                    <a:moveTo>
                      <a:pt x="5" y="0"/>
                    </a:moveTo>
                    <a:lnTo>
                      <a:pt x="5" y="2"/>
                    </a:lnTo>
                    <a:lnTo>
                      <a:pt x="2" y="2"/>
                    </a:lnTo>
                    <a:lnTo>
                      <a:pt x="2" y="3"/>
                    </a:lnTo>
                    <a:lnTo>
                      <a:pt x="2" y="5"/>
                    </a:lnTo>
                    <a:lnTo>
                      <a:pt x="0" y="5"/>
                    </a:lnTo>
                    <a:lnTo>
                      <a:pt x="0" y="7"/>
                    </a:lnTo>
                    <a:lnTo>
                      <a:pt x="0" y="9"/>
                    </a:lnTo>
                    <a:lnTo>
                      <a:pt x="0" y="11"/>
                    </a:lnTo>
                    <a:lnTo>
                      <a:pt x="2" y="11"/>
                    </a:lnTo>
                    <a:lnTo>
                      <a:pt x="2" y="12"/>
                    </a:lnTo>
                    <a:lnTo>
                      <a:pt x="2" y="14"/>
                    </a:lnTo>
                    <a:lnTo>
                      <a:pt x="2" y="16"/>
                    </a:lnTo>
                    <a:lnTo>
                      <a:pt x="5" y="16"/>
                    </a:lnTo>
                    <a:lnTo>
                      <a:pt x="5" y="18"/>
                    </a:lnTo>
                    <a:lnTo>
                      <a:pt x="20" y="7"/>
                    </a:lnTo>
                    <a:lnTo>
                      <a:pt x="20" y="9"/>
                    </a:lnTo>
                    <a:lnTo>
                      <a:pt x="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67" name="Freeform 562"/>
              <p:cNvSpPr>
                <a:spLocks/>
              </p:cNvSpPr>
              <p:nvPr/>
            </p:nvSpPr>
            <p:spPr bwMode="auto">
              <a:xfrm>
                <a:off x="1770" y="861"/>
                <a:ext cx="35" cy="25"/>
              </a:xfrm>
              <a:custGeom>
                <a:avLst/>
                <a:gdLst/>
                <a:ahLst/>
                <a:cxnLst>
                  <a:cxn ang="0">
                    <a:pos x="24" y="0"/>
                  </a:cxn>
                  <a:cxn ang="0">
                    <a:pos x="0" y="18"/>
                  </a:cxn>
                  <a:cxn ang="0">
                    <a:pos x="10" y="24"/>
                  </a:cxn>
                  <a:cxn ang="0">
                    <a:pos x="34" y="7"/>
                  </a:cxn>
                  <a:cxn ang="0">
                    <a:pos x="24" y="0"/>
                  </a:cxn>
                </a:cxnLst>
                <a:rect l="0" t="0" r="r" b="b"/>
                <a:pathLst>
                  <a:path w="35" h="25">
                    <a:moveTo>
                      <a:pt x="24" y="0"/>
                    </a:moveTo>
                    <a:lnTo>
                      <a:pt x="0" y="18"/>
                    </a:lnTo>
                    <a:lnTo>
                      <a:pt x="10" y="24"/>
                    </a:lnTo>
                    <a:lnTo>
                      <a:pt x="34" y="7"/>
                    </a:lnTo>
                    <a:lnTo>
                      <a:pt x="2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68" name="Freeform 563"/>
              <p:cNvSpPr>
                <a:spLocks/>
              </p:cNvSpPr>
              <p:nvPr/>
            </p:nvSpPr>
            <p:spPr bwMode="auto">
              <a:xfrm>
                <a:off x="1795" y="858"/>
                <a:ext cx="19" cy="19"/>
              </a:xfrm>
              <a:custGeom>
                <a:avLst/>
                <a:gdLst/>
                <a:ahLst/>
                <a:cxnLst>
                  <a:cxn ang="0">
                    <a:pos x="18" y="4"/>
                  </a:cxn>
                  <a:cxn ang="0">
                    <a:pos x="16" y="4"/>
                  </a:cxn>
                  <a:cxn ang="0">
                    <a:pos x="16" y="2"/>
                  </a:cxn>
                  <a:cxn ang="0">
                    <a:pos x="13" y="2"/>
                  </a:cxn>
                  <a:cxn ang="0">
                    <a:pos x="11" y="2"/>
                  </a:cxn>
                  <a:cxn ang="0">
                    <a:pos x="11" y="0"/>
                  </a:cxn>
                  <a:cxn ang="0">
                    <a:pos x="10" y="0"/>
                  </a:cxn>
                  <a:cxn ang="0">
                    <a:pos x="8" y="0"/>
                  </a:cxn>
                  <a:cxn ang="0">
                    <a:pos x="6" y="0"/>
                  </a:cxn>
                  <a:cxn ang="0">
                    <a:pos x="5" y="0"/>
                  </a:cxn>
                  <a:cxn ang="0">
                    <a:pos x="5" y="2"/>
                  </a:cxn>
                  <a:cxn ang="0">
                    <a:pos x="2" y="2"/>
                  </a:cxn>
                  <a:cxn ang="0">
                    <a:pos x="1" y="2"/>
                  </a:cxn>
                  <a:cxn ang="0">
                    <a:pos x="1" y="4"/>
                  </a:cxn>
                  <a:cxn ang="0">
                    <a:pos x="0" y="4"/>
                  </a:cxn>
                  <a:cxn ang="0">
                    <a:pos x="10" y="18"/>
                  </a:cxn>
                  <a:cxn ang="0">
                    <a:pos x="8" y="18"/>
                  </a:cxn>
                  <a:cxn ang="0">
                    <a:pos x="6" y="18"/>
                  </a:cxn>
                  <a:cxn ang="0">
                    <a:pos x="18" y="4"/>
                  </a:cxn>
                </a:cxnLst>
                <a:rect l="0" t="0" r="r" b="b"/>
                <a:pathLst>
                  <a:path w="19" h="19">
                    <a:moveTo>
                      <a:pt x="18" y="4"/>
                    </a:moveTo>
                    <a:lnTo>
                      <a:pt x="16" y="4"/>
                    </a:lnTo>
                    <a:lnTo>
                      <a:pt x="16" y="2"/>
                    </a:lnTo>
                    <a:lnTo>
                      <a:pt x="13" y="2"/>
                    </a:lnTo>
                    <a:lnTo>
                      <a:pt x="11" y="2"/>
                    </a:lnTo>
                    <a:lnTo>
                      <a:pt x="11" y="0"/>
                    </a:lnTo>
                    <a:lnTo>
                      <a:pt x="10" y="0"/>
                    </a:lnTo>
                    <a:lnTo>
                      <a:pt x="8" y="0"/>
                    </a:lnTo>
                    <a:lnTo>
                      <a:pt x="6" y="0"/>
                    </a:lnTo>
                    <a:lnTo>
                      <a:pt x="5" y="0"/>
                    </a:lnTo>
                    <a:lnTo>
                      <a:pt x="5" y="2"/>
                    </a:lnTo>
                    <a:lnTo>
                      <a:pt x="2" y="2"/>
                    </a:lnTo>
                    <a:lnTo>
                      <a:pt x="1" y="2"/>
                    </a:lnTo>
                    <a:lnTo>
                      <a:pt x="1" y="4"/>
                    </a:lnTo>
                    <a:lnTo>
                      <a:pt x="0" y="4"/>
                    </a:lnTo>
                    <a:lnTo>
                      <a:pt x="10" y="18"/>
                    </a:lnTo>
                    <a:lnTo>
                      <a:pt x="8" y="18"/>
                    </a:lnTo>
                    <a:lnTo>
                      <a:pt x="6"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69" name="Freeform 564"/>
              <p:cNvSpPr>
                <a:spLocks/>
              </p:cNvSpPr>
              <p:nvPr/>
            </p:nvSpPr>
            <p:spPr bwMode="auto">
              <a:xfrm>
                <a:off x="1800" y="861"/>
                <a:ext cx="24" cy="21"/>
              </a:xfrm>
              <a:custGeom>
                <a:avLst/>
                <a:gdLst/>
                <a:ahLst/>
                <a:cxnLst>
                  <a:cxn ang="0">
                    <a:pos x="14" y="9"/>
                  </a:cxn>
                  <a:cxn ang="0">
                    <a:pos x="23" y="10"/>
                  </a:cxn>
                  <a:cxn ang="0">
                    <a:pos x="10" y="0"/>
                  </a:cxn>
                  <a:cxn ang="0">
                    <a:pos x="0" y="8"/>
                  </a:cxn>
                  <a:cxn ang="0">
                    <a:pos x="14" y="17"/>
                  </a:cxn>
                  <a:cxn ang="0">
                    <a:pos x="23" y="19"/>
                  </a:cxn>
                  <a:cxn ang="0">
                    <a:pos x="14" y="17"/>
                  </a:cxn>
                  <a:cxn ang="0">
                    <a:pos x="17" y="20"/>
                  </a:cxn>
                  <a:cxn ang="0">
                    <a:pos x="23" y="19"/>
                  </a:cxn>
                  <a:cxn ang="0">
                    <a:pos x="14" y="9"/>
                  </a:cxn>
                </a:cxnLst>
                <a:rect l="0" t="0" r="r" b="b"/>
                <a:pathLst>
                  <a:path w="24" h="21">
                    <a:moveTo>
                      <a:pt x="14" y="9"/>
                    </a:moveTo>
                    <a:lnTo>
                      <a:pt x="23" y="10"/>
                    </a:lnTo>
                    <a:lnTo>
                      <a:pt x="10" y="0"/>
                    </a:lnTo>
                    <a:lnTo>
                      <a:pt x="0" y="8"/>
                    </a:lnTo>
                    <a:lnTo>
                      <a:pt x="14" y="17"/>
                    </a:lnTo>
                    <a:lnTo>
                      <a:pt x="23" y="19"/>
                    </a:lnTo>
                    <a:lnTo>
                      <a:pt x="14" y="17"/>
                    </a:lnTo>
                    <a:lnTo>
                      <a:pt x="17" y="20"/>
                    </a:lnTo>
                    <a:lnTo>
                      <a:pt x="23" y="19"/>
                    </a:lnTo>
                    <a:lnTo>
                      <a:pt x="14"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70" name="Freeform 565"/>
              <p:cNvSpPr>
                <a:spLocks/>
              </p:cNvSpPr>
              <p:nvPr/>
            </p:nvSpPr>
            <p:spPr bwMode="auto">
              <a:xfrm>
                <a:off x="1815" y="857"/>
                <a:ext cx="49" cy="22"/>
              </a:xfrm>
              <a:custGeom>
                <a:avLst/>
                <a:gdLst/>
                <a:ahLst/>
                <a:cxnLst>
                  <a:cxn ang="0">
                    <a:pos x="34" y="4"/>
                  </a:cxn>
                  <a:cxn ang="0">
                    <a:pos x="38" y="0"/>
                  </a:cxn>
                  <a:cxn ang="0">
                    <a:pos x="37" y="0"/>
                  </a:cxn>
                  <a:cxn ang="0">
                    <a:pos x="36" y="0"/>
                  </a:cxn>
                  <a:cxn ang="0">
                    <a:pos x="34" y="0"/>
                  </a:cxn>
                  <a:cxn ang="0">
                    <a:pos x="32" y="0"/>
                  </a:cxn>
                  <a:cxn ang="0">
                    <a:pos x="30" y="2"/>
                  </a:cxn>
                  <a:cxn ang="0">
                    <a:pos x="28" y="2"/>
                  </a:cxn>
                  <a:cxn ang="0">
                    <a:pos x="26" y="2"/>
                  </a:cxn>
                  <a:cxn ang="0">
                    <a:pos x="25" y="3"/>
                  </a:cxn>
                  <a:cxn ang="0">
                    <a:pos x="24" y="3"/>
                  </a:cxn>
                  <a:cxn ang="0">
                    <a:pos x="22" y="3"/>
                  </a:cxn>
                  <a:cxn ang="0">
                    <a:pos x="20" y="4"/>
                  </a:cxn>
                  <a:cxn ang="0">
                    <a:pos x="18" y="4"/>
                  </a:cxn>
                  <a:cxn ang="0">
                    <a:pos x="16" y="6"/>
                  </a:cxn>
                  <a:cxn ang="0">
                    <a:pos x="14" y="6"/>
                  </a:cxn>
                  <a:cxn ang="0">
                    <a:pos x="13" y="6"/>
                  </a:cxn>
                  <a:cxn ang="0">
                    <a:pos x="13" y="7"/>
                  </a:cxn>
                  <a:cxn ang="0">
                    <a:pos x="12" y="7"/>
                  </a:cxn>
                  <a:cxn ang="0">
                    <a:pos x="10" y="7"/>
                  </a:cxn>
                  <a:cxn ang="0">
                    <a:pos x="8" y="8"/>
                  </a:cxn>
                  <a:cxn ang="0">
                    <a:pos x="6" y="9"/>
                  </a:cxn>
                  <a:cxn ang="0">
                    <a:pos x="4" y="9"/>
                  </a:cxn>
                  <a:cxn ang="0">
                    <a:pos x="2" y="11"/>
                  </a:cxn>
                  <a:cxn ang="0">
                    <a:pos x="1" y="11"/>
                  </a:cxn>
                  <a:cxn ang="0">
                    <a:pos x="1" y="12"/>
                  </a:cxn>
                  <a:cxn ang="0">
                    <a:pos x="0" y="12"/>
                  </a:cxn>
                  <a:cxn ang="0">
                    <a:pos x="8" y="21"/>
                  </a:cxn>
                  <a:cxn ang="0">
                    <a:pos x="8" y="20"/>
                  </a:cxn>
                  <a:cxn ang="0">
                    <a:pos x="10" y="20"/>
                  </a:cxn>
                  <a:cxn ang="0">
                    <a:pos x="12" y="18"/>
                  </a:cxn>
                  <a:cxn ang="0">
                    <a:pos x="13" y="18"/>
                  </a:cxn>
                  <a:cxn ang="0">
                    <a:pos x="14" y="17"/>
                  </a:cxn>
                  <a:cxn ang="0">
                    <a:pos x="16" y="17"/>
                  </a:cxn>
                  <a:cxn ang="0">
                    <a:pos x="16" y="16"/>
                  </a:cxn>
                  <a:cxn ang="0">
                    <a:pos x="18" y="16"/>
                  </a:cxn>
                  <a:cxn ang="0">
                    <a:pos x="20" y="16"/>
                  </a:cxn>
                  <a:cxn ang="0">
                    <a:pos x="20" y="15"/>
                  </a:cxn>
                  <a:cxn ang="0">
                    <a:pos x="22" y="15"/>
                  </a:cxn>
                  <a:cxn ang="0">
                    <a:pos x="24" y="15"/>
                  </a:cxn>
                  <a:cxn ang="0">
                    <a:pos x="25" y="13"/>
                  </a:cxn>
                  <a:cxn ang="0">
                    <a:pos x="26" y="13"/>
                  </a:cxn>
                  <a:cxn ang="0">
                    <a:pos x="28" y="13"/>
                  </a:cxn>
                  <a:cxn ang="0">
                    <a:pos x="28" y="12"/>
                  </a:cxn>
                  <a:cxn ang="0">
                    <a:pos x="30" y="12"/>
                  </a:cxn>
                  <a:cxn ang="0">
                    <a:pos x="32" y="12"/>
                  </a:cxn>
                  <a:cxn ang="0">
                    <a:pos x="34" y="11"/>
                  </a:cxn>
                  <a:cxn ang="0">
                    <a:pos x="36" y="11"/>
                  </a:cxn>
                  <a:cxn ang="0">
                    <a:pos x="37" y="11"/>
                  </a:cxn>
                  <a:cxn ang="0">
                    <a:pos x="38" y="11"/>
                  </a:cxn>
                  <a:cxn ang="0">
                    <a:pos x="41" y="9"/>
                  </a:cxn>
                  <a:cxn ang="0">
                    <a:pos x="42" y="9"/>
                  </a:cxn>
                  <a:cxn ang="0">
                    <a:pos x="48" y="4"/>
                  </a:cxn>
                  <a:cxn ang="0">
                    <a:pos x="42" y="9"/>
                  </a:cxn>
                  <a:cxn ang="0">
                    <a:pos x="48" y="9"/>
                  </a:cxn>
                  <a:cxn ang="0">
                    <a:pos x="48" y="4"/>
                  </a:cxn>
                  <a:cxn ang="0">
                    <a:pos x="34" y="4"/>
                  </a:cxn>
                </a:cxnLst>
                <a:rect l="0" t="0" r="r" b="b"/>
                <a:pathLst>
                  <a:path w="49" h="22">
                    <a:moveTo>
                      <a:pt x="34" y="4"/>
                    </a:moveTo>
                    <a:lnTo>
                      <a:pt x="38" y="0"/>
                    </a:lnTo>
                    <a:lnTo>
                      <a:pt x="37" y="0"/>
                    </a:lnTo>
                    <a:lnTo>
                      <a:pt x="36" y="0"/>
                    </a:lnTo>
                    <a:lnTo>
                      <a:pt x="34" y="0"/>
                    </a:lnTo>
                    <a:lnTo>
                      <a:pt x="32" y="0"/>
                    </a:lnTo>
                    <a:lnTo>
                      <a:pt x="30" y="2"/>
                    </a:lnTo>
                    <a:lnTo>
                      <a:pt x="28" y="2"/>
                    </a:lnTo>
                    <a:lnTo>
                      <a:pt x="26" y="2"/>
                    </a:lnTo>
                    <a:lnTo>
                      <a:pt x="25" y="3"/>
                    </a:lnTo>
                    <a:lnTo>
                      <a:pt x="24" y="3"/>
                    </a:lnTo>
                    <a:lnTo>
                      <a:pt x="22" y="3"/>
                    </a:lnTo>
                    <a:lnTo>
                      <a:pt x="20" y="4"/>
                    </a:lnTo>
                    <a:lnTo>
                      <a:pt x="18" y="4"/>
                    </a:lnTo>
                    <a:lnTo>
                      <a:pt x="16" y="6"/>
                    </a:lnTo>
                    <a:lnTo>
                      <a:pt x="14" y="6"/>
                    </a:lnTo>
                    <a:lnTo>
                      <a:pt x="13" y="6"/>
                    </a:lnTo>
                    <a:lnTo>
                      <a:pt x="13" y="7"/>
                    </a:lnTo>
                    <a:lnTo>
                      <a:pt x="12" y="7"/>
                    </a:lnTo>
                    <a:lnTo>
                      <a:pt x="10" y="7"/>
                    </a:lnTo>
                    <a:lnTo>
                      <a:pt x="8" y="8"/>
                    </a:lnTo>
                    <a:lnTo>
                      <a:pt x="6" y="9"/>
                    </a:lnTo>
                    <a:lnTo>
                      <a:pt x="4" y="9"/>
                    </a:lnTo>
                    <a:lnTo>
                      <a:pt x="2" y="11"/>
                    </a:lnTo>
                    <a:lnTo>
                      <a:pt x="1" y="11"/>
                    </a:lnTo>
                    <a:lnTo>
                      <a:pt x="1" y="12"/>
                    </a:lnTo>
                    <a:lnTo>
                      <a:pt x="0" y="12"/>
                    </a:lnTo>
                    <a:lnTo>
                      <a:pt x="8" y="21"/>
                    </a:lnTo>
                    <a:lnTo>
                      <a:pt x="8" y="20"/>
                    </a:lnTo>
                    <a:lnTo>
                      <a:pt x="10" y="20"/>
                    </a:lnTo>
                    <a:lnTo>
                      <a:pt x="12" y="18"/>
                    </a:lnTo>
                    <a:lnTo>
                      <a:pt x="13" y="18"/>
                    </a:lnTo>
                    <a:lnTo>
                      <a:pt x="14" y="17"/>
                    </a:lnTo>
                    <a:lnTo>
                      <a:pt x="16" y="17"/>
                    </a:lnTo>
                    <a:lnTo>
                      <a:pt x="16" y="16"/>
                    </a:lnTo>
                    <a:lnTo>
                      <a:pt x="18" y="16"/>
                    </a:lnTo>
                    <a:lnTo>
                      <a:pt x="20" y="16"/>
                    </a:lnTo>
                    <a:lnTo>
                      <a:pt x="20" y="15"/>
                    </a:lnTo>
                    <a:lnTo>
                      <a:pt x="22" y="15"/>
                    </a:lnTo>
                    <a:lnTo>
                      <a:pt x="24" y="15"/>
                    </a:lnTo>
                    <a:lnTo>
                      <a:pt x="25" y="13"/>
                    </a:lnTo>
                    <a:lnTo>
                      <a:pt x="26" y="13"/>
                    </a:lnTo>
                    <a:lnTo>
                      <a:pt x="28" y="13"/>
                    </a:lnTo>
                    <a:lnTo>
                      <a:pt x="28" y="12"/>
                    </a:lnTo>
                    <a:lnTo>
                      <a:pt x="30" y="12"/>
                    </a:lnTo>
                    <a:lnTo>
                      <a:pt x="32" y="12"/>
                    </a:lnTo>
                    <a:lnTo>
                      <a:pt x="34" y="11"/>
                    </a:lnTo>
                    <a:lnTo>
                      <a:pt x="36" y="11"/>
                    </a:lnTo>
                    <a:lnTo>
                      <a:pt x="37" y="11"/>
                    </a:lnTo>
                    <a:lnTo>
                      <a:pt x="38" y="11"/>
                    </a:lnTo>
                    <a:lnTo>
                      <a:pt x="41" y="9"/>
                    </a:lnTo>
                    <a:lnTo>
                      <a:pt x="42" y="9"/>
                    </a:lnTo>
                    <a:lnTo>
                      <a:pt x="48" y="4"/>
                    </a:lnTo>
                    <a:lnTo>
                      <a:pt x="42" y="9"/>
                    </a:lnTo>
                    <a:lnTo>
                      <a:pt x="48" y="9"/>
                    </a:lnTo>
                    <a:lnTo>
                      <a:pt x="48" y="4"/>
                    </a:lnTo>
                    <a:lnTo>
                      <a:pt x="34"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71" name="Freeform 566"/>
              <p:cNvSpPr>
                <a:spLocks/>
              </p:cNvSpPr>
              <p:nvPr/>
            </p:nvSpPr>
            <p:spPr bwMode="auto">
              <a:xfrm>
                <a:off x="1849" y="849"/>
                <a:ext cx="19" cy="19"/>
              </a:xfrm>
              <a:custGeom>
                <a:avLst/>
                <a:gdLst/>
                <a:ahLst/>
                <a:cxnLst>
                  <a:cxn ang="0">
                    <a:pos x="0" y="0"/>
                  </a:cxn>
                  <a:cxn ang="0">
                    <a:pos x="0" y="18"/>
                  </a:cxn>
                  <a:cxn ang="0">
                    <a:pos x="18" y="18"/>
                  </a:cxn>
                  <a:cxn ang="0">
                    <a:pos x="18" y="0"/>
                  </a:cxn>
                  <a:cxn ang="0">
                    <a:pos x="0" y="0"/>
                  </a:cxn>
                </a:cxnLst>
                <a:rect l="0" t="0" r="r" b="b"/>
                <a:pathLst>
                  <a:path w="19" h="19">
                    <a:moveTo>
                      <a:pt x="0" y="0"/>
                    </a:moveTo>
                    <a:lnTo>
                      <a:pt x="0" y="18"/>
                    </a:lnTo>
                    <a:lnTo>
                      <a:pt x="18" y="18"/>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72" name="Freeform 567"/>
              <p:cNvSpPr>
                <a:spLocks/>
              </p:cNvSpPr>
              <p:nvPr/>
            </p:nvSpPr>
            <p:spPr bwMode="auto">
              <a:xfrm>
                <a:off x="1849" y="840"/>
                <a:ext cx="19" cy="18"/>
              </a:xfrm>
              <a:custGeom>
                <a:avLst/>
                <a:gdLst/>
                <a:ahLst/>
                <a:cxnLst>
                  <a:cxn ang="0">
                    <a:pos x="15" y="0"/>
                  </a:cxn>
                  <a:cxn ang="0">
                    <a:pos x="12" y="0"/>
                  </a:cxn>
                  <a:cxn ang="0">
                    <a:pos x="10" y="0"/>
                  </a:cxn>
                  <a:cxn ang="0">
                    <a:pos x="9" y="1"/>
                  </a:cxn>
                  <a:cxn ang="0">
                    <a:pos x="6" y="1"/>
                  </a:cxn>
                  <a:cxn ang="0">
                    <a:pos x="6" y="3"/>
                  </a:cxn>
                  <a:cxn ang="0">
                    <a:pos x="4" y="3"/>
                  </a:cxn>
                  <a:cxn ang="0">
                    <a:pos x="1" y="6"/>
                  </a:cxn>
                  <a:cxn ang="0">
                    <a:pos x="1" y="7"/>
                  </a:cxn>
                  <a:cxn ang="0">
                    <a:pos x="0" y="7"/>
                  </a:cxn>
                  <a:cxn ang="0">
                    <a:pos x="0" y="10"/>
                  </a:cxn>
                  <a:cxn ang="0">
                    <a:pos x="0" y="12"/>
                  </a:cxn>
                  <a:cxn ang="0">
                    <a:pos x="0" y="14"/>
                  </a:cxn>
                  <a:cxn ang="0">
                    <a:pos x="18" y="14"/>
                  </a:cxn>
                  <a:cxn ang="0">
                    <a:pos x="18" y="17"/>
                  </a:cxn>
                  <a:cxn ang="0">
                    <a:pos x="15" y="17"/>
                  </a:cxn>
                  <a:cxn ang="0">
                    <a:pos x="15" y="0"/>
                  </a:cxn>
                </a:cxnLst>
                <a:rect l="0" t="0" r="r" b="b"/>
                <a:pathLst>
                  <a:path w="19" h="18">
                    <a:moveTo>
                      <a:pt x="15" y="0"/>
                    </a:moveTo>
                    <a:lnTo>
                      <a:pt x="12" y="0"/>
                    </a:lnTo>
                    <a:lnTo>
                      <a:pt x="10" y="0"/>
                    </a:lnTo>
                    <a:lnTo>
                      <a:pt x="9" y="1"/>
                    </a:lnTo>
                    <a:lnTo>
                      <a:pt x="6" y="1"/>
                    </a:lnTo>
                    <a:lnTo>
                      <a:pt x="6" y="3"/>
                    </a:lnTo>
                    <a:lnTo>
                      <a:pt x="4" y="3"/>
                    </a:lnTo>
                    <a:lnTo>
                      <a:pt x="1" y="6"/>
                    </a:lnTo>
                    <a:lnTo>
                      <a:pt x="1" y="7"/>
                    </a:lnTo>
                    <a:lnTo>
                      <a:pt x="0" y="7"/>
                    </a:lnTo>
                    <a:lnTo>
                      <a:pt x="0" y="10"/>
                    </a:lnTo>
                    <a:lnTo>
                      <a:pt x="0" y="12"/>
                    </a:lnTo>
                    <a:lnTo>
                      <a:pt x="0" y="14"/>
                    </a:lnTo>
                    <a:lnTo>
                      <a:pt x="18" y="14"/>
                    </a:lnTo>
                    <a:lnTo>
                      <a:pt x="18" y="17"/>
                    </a:lnTo>
                    <a:lnTo>
                      <a:pt x="15" y="17"/>
                    </a:lnTo>
                    <a:lnTo>
                      <a:pt x="1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73" name="Freeform 568"/>
              <p:cNvSpPr>
                <a:spLocks/>
              </p:cNvSpPr>
              <p:nvPr/>
            </p:nvSpPr>
            <p:spPr bwMode="auto">
              <a:xfrm>
                <a:off x="1861" y="840"/>
                <a:ext cx="33" cy="18"/>
              </a:xfrm>
              <a:custGeom>
                <a:avLst/>
                <a:gdLst/>
                <a:ahLst/>
                <a:cxnLst>
                  <a:cxn ang="0">
                    <a:pos x="32" y="0"/>
                  </a:cxn>
                  <a:cxn ang="0">
                    <a:pos x="0" y="0"/>
                  </a:cxn>
                  <a:cxn ang="0">
                    <a:pos x="0" y="17"/>
                  </a:cxn>
                  <a:cxn ang="0">
                    <a:pos x="32" y="17"/>
                  </a:cxn>
                  <a:cxn ang="0">
                    <a:pos x="32" y="0"/>
                  </a:cxn>
                </a:cxnLst>
                <a:rect l="0" t="0" r="r" b="b"/>
                <a:pathLst>
                  <a:path w="33" h="18">
                    <a:moveTo>
                      <a:pt x="32" y="0"/>
                    </a:moveTo>
                    <a:lnTo>
                      <a:pt x="0" y="0"/>
                    </a:lnTo>
                    <a:lnTo>
                      <a:pt x="0" y="17"/>
                    </a:lnTo>
                    <a:lnTo>
                      <a:pt x="32" y="17"/>
                    </a:lnTo>
                    <a:lnTo>
                      <a:pt x="3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74" name="Freeform 569"/>
              <p:cNvSpPr>
                <a:spLocks/>
              </p:cNvSpPr>
              <p:nvPr/>
            </p:nvSpPr>
            <p:spPr bwMode="auto">
              <a:xfrm>
                <a:off x="1893" y="840"/>
                <a:ext cx="19" cy="18"/>
              </a:xfrm>
              <a:custGeom>
                <a:avLst/>
                <a:gdLst/>
                <a:ahLst/>
                <a:cxnLst>
                  <a:cxn ang="0">
                    <a:pos x="18" y="14"/>
                  </a:cxn>
                  <a:cxn ang="0">
                    <a:pos x="18" y="12"/>
                  </a:cxn>
                  <a:cxn ang="0">
                    <a:pos x="18" y="10"/>
                  </a:cxn>
                  <a:cxn ang="0">
                    <a:pos x="18" y="7"/>
                  </a:cxn>
                  <a:cxn ang="0">
                    <a:pos x="16" y="7"/>
                  </a:cxn>
                  <a:cxn ang="0">
                    <a:pos x="16" y="6"/>
                  </a:cxn>
                  <a:cxn ang="0">
                    <a:pos x="12" y="3"/>
                  </a:cxn>
                  <a:cxn ang="0">
                    <a:pos x="11" y="3"/>
                  </a:cxn>
                  <a:cxn ang="0">
                    <a:pos x="11" y="1"/>
                  </a:cxn>
                  <a:cxn ang="0">
                    <a:pos x="8" y="1"/>
                  </a:cxn>
                  <a:cxn ang="0">
                    <a:pos x="6" y="1"/>
                  </a:cxn>
                  <a:cxn ang="0">
                    <a:pos x="6" y="0"/>
                  </a:cxn>
                  <a:cxn ang="0">
                    <a:pos x="4" y="0"/>
                  </a:cxn>
                  <a:cxn ang="0">
                    <a:pos x="1" y="0"/>
                  </a:cxn>
                  <a:cxn ang="0">
                    <a:pos x="1" y="17"/>
                  </a:cxn>
                  <a:cxn ang="0">
                    <a:pos x="0" y="17"/>
                  </a:cxn>
                  <a:cxn ang="0">
                    <a:pos x="0" y="14"/>
                  </a:cxn>
                  <a:cxn ang="0">
                    <a:pos x="18" y="14"/>
                  </a:cxn>
                </a:cxnLst>
                <a:rect l="0" t="0" r="r" b="b"/>
                <a:pathLst>
                  <a:path w="19" h="18">
                    <a:moveTo>
                      <a:pt x="18" y="14"/>
                    </a:moveTo>
                    <a:lnTo>
                      <a:pt x="18" y="12"/>
                    </a:lnTo>
                    <a:lnTo>
                      <a:pt x="18" y="10"/>
                    </a:lnTo>
                    <a:lnTo>
                      <a:pt x="18" y="7"/>
                    </a:lnTo>
                    <a:lnTo>
                      <a:pt x="16" y="7"/>
                    </a:lnTo>
                    <a:lnTo>
                      <a:pt x="16" y="6"/>
                    </a:lnTo>
                    <a:lnTo>
                      <a:pt x="12" y="3"/>
                    </a:lnTo>
                    <a:lnTo>
                      <a:pt x="11" y="3"/>
                    </a:lnTo>
                    <a:lnTo>
                      <a:pt x="11" y="1"/>
                    </a:lnTo>
                    <a:lnTo>
                      <a:pt x="8" y="1"/>
                    </a:lnTo>
                    <a:lnTo>
                      <a:pt x="6" y="1"/>
                    </a:lnTo>
                    <a:lnTo>
                      <a:pt x="6" y="0"/>
                    </a:lnTo>
                    <a:lnTo>
                      <a:pt x="4" y="0"/>
                    </a:lnTo>
                    <a:lnTo>
                      <a:pt x="1" y="0"/>
                    </a:lnTo>
                    <a:lnTo>
                      <a:pt x="1" y="17"/>
                    </a:lnTo>
                    <a:lnTo>
                      <a:pt x="0" y="17"/>
                    </a:lnTo>
                    <a:lnTo>
                      <a:pt x="0" y="14"/>
                    </a:lnTo>
                    <a:lnTo>
                      <a:pt x="18"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75" name="Freeform 570"/>
              <p:cNvSpPr>
                <a:spLocks/>
              </p:cNvSpPr>
              <p:nvPr/>
            </p:nvSpPr>
            <p:spPr bwMode="auto">
              <a:xfrm>
                <a:off x="1893" y="849"/>
                <a:ext cx="19" cy="19"/>
              </a:xfrm>
              <a:custGeom>
                <a:avLst/>
                <a:gdLst/>
                <a:ahLst/>
                <a:cxnLst>
                  <a:cxn ang="0">
                    <a:pos x="11" y="9"/>
                  </a:cxn>
                  <a:cxn ang="0">
                    <a:pos x="18" y="13"/>
                  </a:cxn>
                  <a:cxn ang="0">
                    <a:pos x="18" y="0"/>
                  </a:cxn>
                  <a:cxn ang="0">
                    <a:pos x="0" y="0"/>
                  </a:cxn>
                  <a:cxn ang="0">
                    <a:pos x="0" y="13"/>
                  </a:cxn>
                  <a:cxn ang="0">
                    <a:pos x="6" y="18"/>
                  </a:cxn>
                  <a:cxn ang="0">
                    <a:pos x="0" y="13"/>
                  </a:cxn>
                  <a:cxn ang="0">
                    <a:pos x="0" y="18"/>
                  </a:cxn>
                  <a:cxn ang="0">
                    <a:pos x="6" y="18"/>
                  </a:cxn>
                  <a:cxn ang="0">
                    <a:pos x="11" y="9"/>
                  </a:cxn>
                </a:cxnLst>
                <a:rect l="0" t="0" r="r" b="b"/>
                <a:pathLst>
                  <a:path w="19" h="19">
                    <a:moveTo>
                      <a:pt x="11" y="9"/>
                    </a:moveTo>
                    <a:lnTo>
                      <a:pt x="18" y="13"/>
                    </a:lnTo>
                    <a:lnTo>
                      <a:pt x="18" y="0"/>
                    </a:lnTo>
                    <a:lnTo>
                      <a:pt x="0" y="0"/>
                    </a:lnTo>
                    <a:lnTo>
                      <a:pt x="0" y="13"/>
                    </a:lnTo>
                    <a:lnTo>
                      <a:pt x="6" y="18"/>
                    </a:lnTo>
                    <a:lnTo>
                      <a:pt x="0" y="13"/>
                    </a:lnTo>
                    <a:lnTo>
                      <a:pt x="0" y="18"/>
                    </a:lnTo>
                    <a:lnTo>
                      <a:pt x="6" y="18"/>
                    </a:lnTo>
                    <a:lnTo>
                      <a:pt x="11"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76" name="Freeform 571"/>
              <p:cNvSpPr>
                <a:spLocks/>
              </p:cNvSpPr>
              <p:nvPr/>
            </p:nvSpPr>
            <p:spPr bwMode="auto">
              <a:xfrm>
                <a:off x="1896" y="858"/>
                <a:ext cx="44" cy="25"/>
              </a:xfrm>
              <a:custGeom>
                <a:avLst/>
                <a:gdLst/>
                <a:ahLst/>
                <a:cxnLst>
                  <a:cxn ang="0">
                    <a:pos x="32" y="13"/>
                  </a:cxn>
                  <a:cxn ang="0">
                    <a:pos x="41" y="12"/>
                  </a:cxn>
                  <a:cxn ang="0">
                    <a:pos x="39" y="11"/>
                  </a:cxn>
                  <a:cxn ang="0">
                    <a:pos x="37" y="11"/>
                  </a:cxn>
                  <a:cxn ang="0">
                    <a:pos x="37" y="9"/>
                  </a:cxn>
                  <a:cxn ang="0">
                    <a:pos x="36" y="9"/>
                  </a:cxn>
                  <a:cxn ang="0">
                    <a:pos x="34" y="9"/>
                  </a:cxn>
                  <a:cxn ang="0">
                    <a:pos x="34" y="8"/>
                  </a:cxn>
                  <a:cxn ang="0">
                    <a:pos x="32" y="8"/>
                  </a:cxn>
                  <a:cxn ang="0">
                    <a:pos x="30" y="8"/>
                  </a:cxn>
                  <a:cxn ang="0">
                    <a:pos x="30" y="7"/>
                  </a:cxn>
                  <a:cxn ang="0">
                    <a:pos x="28" y="7"/>
                  </a:cxn>
                  <a:cxn ang="0">
                    <a:pos x="28" y="7"/>
                  </a:cxn>
                  <a:cxn ang="0">
                    <a:pos x="28" y="5"/>
                  </a:cxn>
                  <a:cxn ang="0">
                    <a:pos x="25" y="5"/>
                  </a:cxn>
                  <a:cxn ang="0">
                    <a:pos x="24" y="5"/>
                  </a:cxn>
                  <a:cxn ang="0">
                    <a:pos x="24" y="4"/>
                  </a:cxn>
                  <a:cxn ang="0">
                    <a:pos x="22" y="4"/>
                  </a:cxn>
                  <a:cxn ang="0">
                    <a:pos x="20" y="4"/>
                  </a:cxn>
                  <a:cxn ang="0">
                    <a:pos x="20" y="2"/>
                  </a:cxn>
                  <a:cxn ang="0">
                    <a:pos x="19" y="2"/>
                  </a:cxn>
                  <a:cxn ang="0">
                    <a:pos x="16" y="2"/>
                  </a:cxn>
                  <a:cxn ang="0">
                    <a:pos x="15" y="2"/>
                  </a:cxn>
                  <a:cxn ang="0">
                    <a:pos x="15" y="1"/>
                  </a:cxn>
                  <a:cxn ang="0">
                    <a:pos x="13" y="1"/>
                  </a:cxn>
                  <a:cxn ang="0">
                    <a:pos x="12" y="1"/>
                  </a:cxn>
                  <a:cxn ang="0">
                    <a:pos x="10" y="1"/>
                  </a:cxn>
                  <a:cxn ang="0">
                    <a:pos x="8" y="0"/>
                  </a:cxn>
                  <a:cxn ang="0">
                    <a:pos x="7" y="0"/>
                  </a:cxn>
                  <a:cxn ang="0">
                    <a:pos x="4" y="0"/>
                  </a:cxn>
                  <a:cxn ang="0">
                    <a:pos x="3" y="0"/>
                  </a:cxn>
                  <a:cxn ang="0">
                    <a:pos x="0" y="9"/>
                  </a:cxn>
                  <a:cxn ang="0">
                    <a:pos x="1" y="9"/>
                  </a:cxn>
                  <a:cxn ang="0">
                    <a:pos x="3" y="11"/>
                  </a:cxn>
                  <a:cxn ang="0">
                    <a:pos x="4" y="11"/>
                  </a:cxn>
                  <a:cxn ang="0">
                    <a:pos x="7" y="11"/>
                  </a:cxn>
                  <a:cxn ang="0">
                    <a:pos x="8" y="12"/>
                  </a:cxn>
                  <a:cxn ang="0">
                    <a:pos x="10" y="12"/>
                  </a:cxn>
                  <a:cxn ang="0">
                    <a:pos x="12" y="12"/>
                  </a:cxn>
                  <a:cxn ang="0">
                    <a:pos x="13" y="13"/>
                  </a:cxn>
                  <a:cxn ang="0">
                    <a:pos x="15" y="13"/>
                  </a:cxn>
                  <a:cxn ang="0">
                    <a:pos x="16" y="13"/>
                  </a:cxn>
                  <a:cxn ang="0">
                    <a:pos x="19" y="15"/>
                  </a:cxn>
                  <a:cxn ang="0">
                    <a:pos x="20" y="15"/>
                  </a:cxn>
                  <a:cxn ang="0">
                    <a:pos x="22" y="16"/>
                  </a:cxn>
                  <a:cxn ang="0">
                    <a:pos x="24" y="16"/>
                  </a:cxn>
                  <a:cxn ang="0">
                    <a:pos x="25" y="18"/>
                  </a:cxn>
                  <a:cxn ang="0">
                    <a:pos x="28" y="18"/>
                  </a:cxn>
                  <a:cxn ang="0">
                    <a:pos x="28" y="18"/>
                  </a:cxn>
                  <a:cxn ang="0">
                    <a:pos x="30" y="18"/>
                  </a:cxn>
                  <a:cxn ang="0">
                    <a:pos x="30" y="20"/>
                  </a:cxn>
                  <a:cxn ang="0">
                    <a:pos x="32" y="20"/>
                  </a:cxn>
                  <a:cxn ang="0">
                    <a:pos x="34" y="21"/>
                  </a:cxn>
                  <a:cxn ang="0">
                    <a:pos x="43" y="20"/>
                  </a:cxn>
                  <a:cxn ang="0">
                    <a:pos x="34" y="21"/>
                  </a:cxn>
                  <a:cxn ang="0">
                    <a:pos x="39" y="24"/>
                  </a:cxn>
                  <a:cxn ang="0">
                    <a:pos x="43" y="20"/>
                  </a:cxn>
                  <a:cxn ang="0">
                    <a:pos x="32" y="13"/>
                  </a:cxn>
                </a:cxnLst>
                <a:rect l="0" t="0" r="r" b="b"/>
                <a:pathLst>
                  <a:path w="44" h="25">
                    <a:moveTo>
                      <a:pt x="32" y="13"/>
                    </a:moveTo>
                    <a:lnTo>
                      <a:pt x="41" y="12"/>
                    </a:lnTo>
                    <a:lnTo>
                      <a:pt x="39" y="11"/>
                    </a:lnTo>
                    <a:lnTo>
                      <a:pt x="37" y="11"/>
                    </a:lnTo>
                    <a:lnTo>
                      <a:pt x="37" y="9"/>
                    </a:lnTo>
                    <a:lnTo>
                      <a:pt x="36" y="9"/>
                    </a:lnTo>
                    <a:lnTo>
                      <a:pt x="34" y="9"/>
                    </a:lnTo>
                    <a:lnTo>
                      <a:pt x="34" y="8"/>
                    </a:lnTo>
                    <a:lnTo>
                      <a:pt x="32" y="8"/>
                    </a:lnTo>
                    <a:lnTo>
                      <a:pt x="30" y="8"/>
                    </a:lnTo>
                    <a:lnTo>
                      <a:pt x="30" y="7"/>
                    </a:lnTo>
                    <a:lnTo>
                      <a:pt x="28" y="7"/>
                    </a:lnTo>
                    <a:lnTo>
                      <a:pt x="28" y="7"/>
                    </a:lnTo>
                    <a:lnTo>
                      <a:pt x="28" y="5"/>
                    </a:lnTo>
                    <a:lnTo>
                      <a:pt x="25" y="5"/>
                    </a:lnTo>
                    <a:lnTo>
                      <a:pt x="24" y="5"/>
                    </a:lnTo>
                    <a:lnTo>
                      <a:pt x="24" y="4"/>
                    </a:lnTo>
                    <a:lnTo>
                      <a:pt x="22" y="4"/>
                    </a:lnTo>
                    <a:lnTo>
                      <a:pt x="20" y="4"/>
                    </a:lnTo>
                    <a:lnTo>
                      <a:pt x="20" y="2"/>
                    </a:lnTo>
                    <a:lnTo>
                      <a:pt x="19" y="2"/>
                    </a:lnTo>
                    <a:lnTo>
                      <a:pt x="16" y="2"/>
                    </a:lnTo>
                    <a:lnTo>
                      <a:pt x="15" y="2"/>
                    </a:lnTo>
                    <a:lnTo>
                      <a:pt x="15" y="1"/>
                    </a:lnTo>
                    <a:lnTo>
                      <a:pt x="13" y="1"/>
                    </a:lnTo>
                    <a:lnTo>
                      <a:pt x="12" y="1"/>
                    </a:lnTo>
                    <a:lnTo>
                      <a:pt x="10" y="1"/>
                    </a:lnTo>
                    <a:lnTo>
                      <a:pt x="8" y="0"/>
                    </a:lnTo>
                    <a:lnTo>
                      <a:pt x="7" y="0"/>
                    </a:lnTo>
                    <a:lnTo>
                      <a:pt x="4" y="0"/>
                    </a:lnTo>
                    <a:lnTo>
                      <a:pt x="3" y="0"/>
                    </a:lnTo>
                    <a:lnTo>
                      <a:pt x="0" y="9"/>
                    </a:lnTo>
                    <a:lnTo>
                      <a:pt x="1" y="9"/>
                    </a:lnTo>
                    <a:lnTo>
                      <a:pt x="3" y="11"/>
                    </a:lnTo>
                    <a:lnTo>
                      <a:pt x="4" y="11"/>
                    </a:lnTo>
                    <a:lnTo>
                      <a:pt x="7" y="11"/>
                    </a:lnTo>
                    <a:lnTo>
                      <a:pt x="8" y="12"/>
                    </a:lnTo>
                    <a:lnTo>
                      <a:pt x="10" y="12"/>
                    </a:lnTo>
                    <a:lnTo>
                      <a:pt x="12" y="12"/>
                    </a:lnTo>
                    <a:lnTo>
                      <a:pt x="13" y="13"/>
                    </a:lnTo>
                    <a:lnTo>
                      <a:pt x="15" y="13"/>
                    </a:lnTo>
                    <a:lnTo>
                      <a:pt x="16" y="13"/>
                    </a:lnTo>
                    <a:lnTo>
                      <a:pt x="19" y="15"/>
                    </a:lnTo>
                    <a:lnTo>
                      <a:pt x="20" y="15"/>
                    </a:lnTo>
                    <a:lnTo>
                      <a:pt x="22" y="16"/>
                    </a:lnTo>
                    <a:lnTo>
                      <a:pt x="24" y="16"/>
                    </a:lnTo>
                    <a:lnTo>
                      <a:pt x="25" y="18"/>
                    </a:lnTo>
                    <a:lnTo>
                      <a:pt x="28" y="18"/>
                    </a:lnTo>
                    <a:lnTo>
                      <a:pt x="28" y="18"/>
                    </a:lnTo>
                    <a:lnTo>
                      <a:pt x="30" y="18"/>
                    </a:lnTo>
                    <a:lnTo>
                      <a:pt x="30" y="20"/>
                    </a:lnTo>
                    <a:lnTo>
                      <a:pt x="32" y="20"/>
                    </a:lnTo>
                    <a:lnTo>
                      <a:pt x="34" y="21"/>
                    </a:lnTo>
                    <a:lnTo>
                      <a:pt x="43" y="20"/>
                    </a:lnTo>
                    <a:lnTo>
                      <a:pt x="34" y="21"/>
                    </a:lnTo>
                    <a:lnTo>
                      <a:pt x="39" y="24"/>
                    </a:lnTo>
                    <a:lnTo>
                      <a:pt x="43" y="20"/>
                    </a:lnTo>
                    <a:lnTo>
                      <a:pt x="32"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77" name="Freeform 572"/>
              <p:cNvSpPr>
                <a:spLocks/>
              </p:cNvSpPr>
              <p:nvPr/>
            </p:nvSpPr>
            <p:spPr bwMode="auto">
              <a:xfrm>
                <a:off x="1929" y="861"/>
                <a:ext cx="24" cy="18"/>
              </a:xfrm>
              <a:custGeom>
                <a:avLst/>
                <a:gdLst/>
                <a:ahLst/>
                <a:cxnLst>
                  <a:cxn ang="0">
                    <a:pos x="14" y="0"/>
                  </a:cxn>
                  <a:cxn ang="0">
                    <a:pos x="0" y="10"/>
                  </a:cxn>
                  <a:cxn ang="0">
                    <a:pos x="10" y="17"/>
                  </a:cxn>
                  <a:cxn ang="0">
                    <a:pos x="23" y="8"/>
                  </a:cxn>
                  <a:cxn ang="0">
                    <a:pos x="14" y="0"/>
                  </a:cxn>
                </a:cxnLst>
                <a:rect l="0" t="0" r="r" b="b"/>
                <a:pathLst>
                  <a:path w="24" h="18">
                    <a:moveTo>
                      <a:pt x="14" y="0"/>
                    </a:moveTo>
                    <a:lnTo>
                      <a:pt x="0" y="10"/>
                    </a:lnTo>
                    <a:lnTo>
                      <a:pt x="10" y="17"/>
                    </a:lnTo>
                    <a:lnTo>
                      <a:pt x="23" y="8"/>
                    </a:lnTo>
                    <a:lnTo>
                      <a:pt x="1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78" name="Freeform 573"/>
              <p:cNvSpPr>
                <a:spLocks/>
              </p:cNvSpPr>
              <p:nvPr/>
            </p:nvSpPr>
            <p:spPr bwMode="auto">
              <a:xfrm>
                <a:off x="1943" y="858"/>
                <a:ext cx="19" cy="19"/>
              </a:xfrm>
              <a:custGeom>
                <a:avLst/>
                <a:gdLst/>
                <a:ahLst/>
                <a:cxnLst>
                  <a:cxn ang="0">
                    <a:pos x="18" y="4"/>
                  </a:cxn>
                  <a:cxn ang="0">
                    <a:pos x="16" y="4"/>
                  </a:cxn>
                  <a:cxn ang="0">
                    <a:pos x="16" y="2"/>
                  </a:cxn>
                  <a:cxn ang="0">
                    <a:pos x="14" y="2"/>
                  </a:cxn>
                  <a:cxn ang="0">
                    <a:pos x="12" y="2"/>
                  </a:cxn>
                  <a:cxn ang="0">
                    <a:pos x="12" y="0"/>
                  </a:cxn>
                  <a:cxn ang="0">
                    <a:pos x="10" y="0"/>
                  </a:cxn>
                  <a:cxn ang="0">
                    <a:pos x="9" y="0"/>
                  </a:cxn>
                  <a:cxn ang="0">
                    <a:pos x="7" y="0"/>
                  </a:cxn>
                  <a:cxn ang="0">
                    <a:pos x="4" y="0"/>
                  </a:cxn>
                  <a:cxn ang="0">
                    <a:pos x="2" y="2"/>
                  </a:cxn>
                  <a:cxn ang="0">
                    <a:pos x="1" y="2"/>
                  </a:cxn>
                  <a:cxn ang="0">
                    <a:pos x="0" y="4"/>
                  </a:cxn>
                  <a:cxn ang="0">
                    <a:pos x="9" y="18"/>
                  </a:cxn>
                  <a:cxn ang="0">
                    <a:pos x="7" y="18"/>
                  </a:cxn>
                  <a:cxn ang="0">
                    <a:pos x="18" y="4"/>
                  </a:cxn>
                </a:cxnLst>
                <a:rect l="0" t="0" r="r" b="b"/>
                <a:pathLst>
                  <a:path w="19" h="19">
                    <a:moveTo>
                      <a:pt x="18" y="4"/>
                    </a:moveTo>
                    <a:lnTo>
                      <a:pt x="16" y="4"/>
                    </a:lnTo>
                    <a:lnTo>
                      <a:pt x="16" y="2"/>
                    </a:lnTo>
                    <a:lnTo>
                      <a:pt x="14" y="2"/>
                    </a:lnTo>
                    <a:lnTo>
                      <a:pt x="12" y="2"/>
                    </a:lnTo>
                    <a:lnTo>
                      <a:pt x="12" y="0"/>
                    </a:lnTo>
                    <a:lnTo>
                      <a:pt x="10" y="0"/>
                    </a:lnTo>
                    <a:lnTo>
                      <a:pt x="9" y="0"/>
                    </a:lnTo>
                    <a:lnTo>
                      <a:pt x="7" y="0"/>
                    </a:lnTo>
                    <a:lnTo>
                      <a:pt x="4" y="0"/>
                    </a:lnTo>
                    <a:lnTo>
                      <a:pt x="2" y="2"/>
                    </a:lnTo>
                    <a:lnTo>
                      <a:pt x="1" y="2"/>
                    </a:lnTo>
                    <a:lnTo>
                      <a:pt x="0" y="4"/>
                    </a:lnTo>
                    <a:lnTo>
                      <a:pt x="9" y="18"/>
                    </a:lnTo>
                    <a:lnTo>
                      <a:pt x="7"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79" name="Freeform 574"/>
              <p:cNvSpPr>
                <a:spLocks/>
              </p:cNvSpPr>
              <p:nvPr/>
            </p:nvSpPr>
            <p:spPr bwMode="auto">
              <a:xfrm>
                <a:off x="1877" y="932"/>
                <a:ext cx="19" cy="18"/>
              </a:xfrm>
              <a:custGeom>
                <a:avLst/>
                <a:gdLst/>
                <a:ahLst/>
                <a:cxnLst>
                  <a:cxn ang="0">
                    <a:pos x="18" y="17"/>
                  </a:cxn>
                  <a:cxn ang="0">
                    <a:pos x="18" y="15"/>
                  </a:cxn>
                  <a:cxn ang="0">
                    <a:pos x="18" y="13"/>
                  </a:cxn>
                  <a:cxn ang="0">
                    <a:pos x="16" y="12"/>
                  </a:cxn>
                  <a:cxn ang="0">
                    <a:pos x="16" y="10"/>
                  </a:cxn>
                  <a:cxn ang="0">
                    <a:pos x="16" y="8"/>
                  </a:cxn>
                  <a:cxn ang="0">
                    <a:pos x="14" y="8"/>
                  </a:cxn>
                  <a:cxn ang="0">
                    <a:pos x="14" y="6"/>
                  </a:cxn>
                  <a:cxn ang="0">
                    <a:pos x="12" y="6"/>
                  </a:cxn>
                  <a:cxn ang="0">
                    <a:pos x="12" y="4"/>
                  </a:cxn>
                  <a:cxn ang="0">
                    <a:pos x="10" y="4"/>
                  </a:cxn>
                  <a:cxn ang="0">
                    <a:pos x="10" y="2"/>
                  </a:cxn>
                  <a:cxn ang="0">
                    <a:pos x="9" y="2"/>
                  </a:cxn>
                  <a:cxn ang="0">
                    <a:pos x="7" y="1"/>
                  </a:cxn>
                  <a:cxn ang="0">
                    <a:pos x="5" y="1"/>
                  </a:cxn>
                  <a:cxn ang="0">
                    <a:pos x="3" y="1"/>
                  </a:cxn>
                  <a:cxn ang="0">
                    <a:pos x="1" y="1"/>
                  </a:cxn>
                  <a:cxn ang="0">
                    <a:pos x="1" y="0"/>
                  </a:cxn>
                  <a:cxn ang="0">
                    <a:pos x="0" y="0"/>
                  </a:cxn>
                  <a:cxn ang="0">
                    <a:pos x="0" y="13"/>
                  </a:cxn>
                  <a:cxn ang="0">
                    <a:pos x="1" y="13"/>
                  </a:cxn>
                  <a:cxn ang="0">
                    <a:pos x="1" y="15"/>
                  </a:cxn>
                  <a:cxn ang="0">
                    <a:pos x="3" y="15"/>
                  </a:cxn>
                  <a:cxn ang="0">
                    <a:pos x="3" y="17"/>
                  </a:cxn>
                  <a:cxn ang="0">
                    <a:pos x="18" y="17"/>
                  </a:cxn>
                </a:cxnLst>
                <a:rect l="0" t="0" r="r" b="b"/>
                <a:pathLst>
                  <a:path w="19" h="18">
                    <a:moveTo>
                      <a:pt x="18" y="17"/>
                    </a:moveTo>
                    <a:lnTo>
                      <a:pt x="18" y="15"/>
                    </a:lnTo>
                    <a:lnTo>
                      <a:pt x="18" y="13"/>
                    </a:lnTo>
                    <a:lnTo>
                      <a:pt x="16" y="12"/>
                    </a:lnTo>
                    <a:lnTo>
                      <a:pt x="16" y="10"/>
                    </a:lnTo>
                    <a:lnTo>
                      <a:pt x="16" y="8"/>
                    </a:lnTo>
                    <a:lnTo>
                      <a:pt x="14" y="8"/>
                    </a:lnTo>
                    <a:lnTo>
                      <a:pt x="14" y="6"/>
                    </a:lnTo>
                    <a:lnTo>
                      <a:pt x="12" y="6"/>
                    </a:lnTo>
                    <a:lnTo>
                      <a:pt x="12" y="4"/>
                    </a:lnTo>
                    <a:lnTo>
                      <a:pt x="10" y="4"/>
                    </a:lnTo>
                    <a:lnTo>
                      <a:pt x="10" y="2"/>
                    </a:lnTo>
                    <a:lnTo>
                      <a:pt x="9" y="2"/>
                    </a:lnTo>
                    <a:lnTo>
                      <a:pt x="7" y="1"/>
                    </a:lnTo>
                    <a:lnTo>
                      <a:pt x="5" y="1"/>
                    </a:lnTo>
                    <a:lnTo>
                      <a:pt x="3" y="1"/>
                    </a:lnTo>
                    <a:lnTo>
                      <a:pt x="1" y="1"/>
                    </a:lnTo>
                    <a:lnTo>
                      <a:pt x="1" y="0"/>
                    </a:lnTo>
                    <a:lnTo>
                      <a:pt x="0" y="0"/>
                    </a:lnTo>
                    <a:lnTo>
                      <a:pt x="0" y="13"/>
                    </a:lnTo>
                    <a:lnTo>
                      <a:pt x="1" y="13"/>
                    </a:lnTo>
                    <a:lnTo>
                      <a:pt x="1" y="15"/>
                    </a:lnTo>
                    <a:lnTo>
                      <a:pt x="3" y="15"/>
                    </a:lnTo>
                    <a:lnTo>
                      <a:pt x="3" y="17"/>
                    </a:lnTo>
                    <a:lnTo>
                      <a:pt x="18"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80" name="Freeform 575"/>
              <p:cNvSpPr>
                <a:spLocks/>
              </p:cNvSpPr>
              <p:nvPr/>
            </p:nvSpPr>
            <p:spPr bwMode="auto">
              <a:xfrm>
                <a:off x="1877" y="945"/>
                <a:ext cx="19" cy="18"/>
              </a:xfrm>
              <a:custGeom>
                <a:avLst/>
                <a:gdLst/>
                <a:ahLst/>
                <a:cxnLst>
                  <a:cxn ang="0">
                    <a:pos x="0" y="17"/>
                  </a:cxn>
                  <a:cxn ang="0">
                    <a:pos x="1" y="17"/>
                  </a:cxn>
                  <a:cxn ang="0">
                    <a:pos x="3" y="16"/>
                  </a:cxn>
                  <a:cxn ang="0">
                    <a:pos x="5" y="16"/>
                  </a:cxn>
                  <a:cxn ang="0">
                    <a:pos x="7" y="16"/>
                  </a:cxn>
                  <a:cxn ang="0">
                    <a:pos x="9" y="13"/>
                  </a:cxn>
                  <a:cxn ang="0">
                    <a:pos x="10" y="13"/>
                  </a:cxn>
                  <a:cxn ang="0">
                    <a:pos x="10" y="12"/>
                  </a:cxn>
                  <a:cxn ang="0">
                    <a:pos x="12" y="12"/>
                  </a:cxn>
                  <a:cxn ang="0">
                    <a:pos x="12" y="9"/>
                  </a:cxn>
                  <a:cxn ang="0">
                    <a:pos x="14" y="9"/>
                  </a:cxn>
                  <a:cxn ang="0">
                    <a:pos x="14" y="8"/>
                  </a:cxn>
                  <a:cxn ang="0">
                    <a:pos x="16" y="8"/>
                  </a:cxn>
                  <a:cxn ang="0">
                    <a:pos x="16" y="6"/>
                  </a:cxn>
                  <a:cxn ang="0">
                    <a:pos x="16" y="4"/>
                  </a:cxn>
                  <a:cxn ang="0">
                    <a:pos x="18" y="3"/>
                  </a:cxn>
                  <a:cxn ang="0">
                    <a:pos x="18" y="1"/>
                  </a:cxn>
                  <a:cxn ang="0">
                    <a:pos x="18" y="0"/>
                  </a:cxn>
                  <a:cxn ang="0">
                    <a:pos x="3" y="0"/>
                  </a:cxn>
                  <a:cxn ang="0">
                    <a:pos x="3" y="1"/>
                  </a:cxn>
                  <a:cxn ang="0">
                    <a:pos x="1" y="1"/>
                  </a:cxn>
                  <a:cxn ang="0">
                    <a:pos x="1" y="3"/>
                  </a:cxn>
                  <a:cxn ang="0">
                    <a:pos x="0" y="3"/>
                  </a:cxn>
                  <a:cxn ang="0">
                    <a:pos x="0" y="17"/>
                  </a:cxn>
                </a:cxnLst>
                <a:rect l="0" t="0" r="r" b="b"/>
                <a:pathLst>
                  <a:path w="19" h="18">
                    <a:moveTo>
                      <a:pt x="0" y="17"/>
                    </a:moveTo>
                    <a:lnTo>
                      <a:pt x="1" y="17"/>
                    </a:lnTo>
                    <a:lnTo>
                      <a:pt x="3" y="16"/>
                    </a:lnTo>
                    <a:lnTo>
                      <a:pt x="5" y="16"/>
                    </a:lnTo>
                    <a:lnTo>
                      <a:pt x="7" y="16"/>
                    </a:lnTo>
                    <a:lnTo>
                      <a:pt x="9" y="13"/>
                    </a:lnTo>
                    <a:lnTo>
                      <a:pt x="10" y="13"/>
                    </a:lnTo>
                    <a:lnTo>
                      <a:pt x="10" y="12"/>
                    </a:lnTo>
                    <a:lnTo>
                      <a:pt x="12" y="12"/>
                    </a:lnTo>
                    <a:lnTo>
                      <a:pt x="12" y="9"/>
                    </a:lnTo>
                    <a:lnTo>
                      <a:pt x="14" y="9"/>
                    </a:lnTo>
                    <a:lnTo>
                      <a:pt x="14" y="8"/>
                    </a:lnTo>
                    <a:lnTo>
                      <a:pt x="16" y="8"/>
                    </a:lnTo>
                    <a:lnTo>
                      <a:pt x="16" y="6"/>
                    </a:lnTo>
                    <a:lnTo>
                      <a:pt x="16" y="4"/>
                    </a:lnTo>
                    <a:lnTo>
                      <a:pt x="18" y="3"/>
                    </a:lnTo>
                    <a:lnTo>
                      <a:pt x="18" y="1"/>
                    </a:lnTo>
                    <a:lnTo>
                      <a:pt x="18" y="0"/>
                    </a:lnTo>
                    <a:lnTo>
                      <a:pt x="3" y="0"/>
                    </a:lnTo>
                    <a:lnTo>
                      <a:pt x="3" y="1"/>
                    </a:lnTo>
                    <a:lnTo>
                      <a:pt x="1" y="1"/>
                    </a:lnTo>
                    <a:lnTo>
                      <a:pt x="1" y="3"/>
                    </a:lnTo>
                    <a:lnTo>
                      <a:pt x="0" y="3"/>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81" name="Freeform 576"/>
              <p:cNvSpPr>
                <a:spLocks/>
              </p:cNvSpPr>
              <p:nvPr/>
            </p:nvSpPr>
            <p:spPr bwMode="auto">
              <a:xfrm>
                <a:off x="1861" y="945"/>
                <a:ext cx="19" cy="18"/>
              </a:xfrm>
              <a:custGeom>
                <a:avLst/>
                <a:gdLst/>
                <a:ahLst/>
                <a:cxnLst>
                  <a:cxn ang="0">
                    <a:pos x="0" y="0"/>
                  </a:cxn>
                  <a:cxn ang="0">
                    <a:pos x="0" y="1"/>
                  </a:cxn>
                  <a:cxn ang="0">
                    <a:pos x="0" y="3"/>
                  </a:cxn>
                  <a:cxn ang="0">
                    <a:pos x="0" y="4"/>
                  </a:cxn>
                  <a:cxn ang="0">
                    <a:pos x="2" y="6"/>
                  </a:cxn>
                  <a:cxn ang="0">
                    <a:pos x="2" y="8"/>
                  </a:cxn>
                  <a:cxn ang="0">
                    <a:pos x="3" y="9"/>
                  </a:cxn>
                  <a:cxn ang="0">
                    <a:pos x="5" y="12"/>
                  </a:cxn>
                  <a:cxn ang="0">
                    <a:pos x="7" y="13"/>
                  </a:cxn>
                  <a:cxn ang="0">
                    <a:pos x="9" y="13"/>
                  </a:cxn>
                  <a:cxn ang="0">
                    <a:pos x="9" y="16"/>
                  </a:cxn>
                  <a:cxn ang="0">
                    <a:pos x="12" y="16"/>
                  </a:cxn>
                  <a:cxn ang="0">
                    <a:pos x="14" y="16"/>
                  </a:cxn>
                  <a:cxn ang="0">
                    <a:pos x="16" y="16"/>
                  </a:cxn>
                  <a:cxn ang="0">
                    <a:pos x="16" y="17"/>
                  </a:cxn>
                  <a:cxn ang="0">
                    <a:pos x="18" y="17"/>
                  </a:cxn>
                  <a:cxn ang="0">
                    <a:pos x="18" y="3"/>
                  </a:cxn>
                  <a:cxn ang="0">
                    <a:pos x="18" y="1"/>
                  </a:cxn>
                  <a:cxn ang="0">
                    <a:pos x="16" y="1"/>
                  </a:cxn>
                  <a:cxn ang="0">
                    <a:pos x="16" y="0"/>
                  </a:cxn>
                  <a:cxn ang="0">
                    <a:pos x="0" y="0"/>
                  </a:cxn>
                </a:cxnLst>
                <a:rect l="0" t="0" r="r" b="b"/>
                <a:pathLst>
                  <a:path w="19" h="18">
                    <a:moveTo>
                      <a:pt x="0" y="0"/>
                    </a:moveTo>
                    <a:lnTo>
                      <a:pt x="0" y="1"/>
                    </a:lnTo>
                    <a:lnTo>
                      <a:pt x="0" y="3"/>
                    </a:lnTo>
                    <a:lnTo>
                      <a:pt x="0" y="4"/>
                    </a:lnTo>
                    <a:lnTo>
                      <a:pt x="2" y="6"/>
                    </a:lnTo>
                    <a:lnTo>
                      <a:pt x="2" y="8"/>
                    </a:lnTo>
                    <a:lnTo>
                      <a:pt x="3" y="9"/>
                    </a:lnTo>
                    <a:lnTo>
                      <a:pt x="5" y="12"/>
                    </a:lnTo>
                    <a:lnTo>
                      <a:pt x="7" y="13"/>
                    </a:lnTo>
                    <a:lnTo>
                      <a:pt x="9" y="13"/>
                    </a:lnTo>
                    <a:lnTo>
                      <a:pt x="9" y="16"/>
                    </a:lnTo>
                    <a:lnTo>
                      <a:pt x="12" y="16"/>
                    </a:lnTo>
                    <a:lnTo>
                      <a:pt x="14" y="16"/>
                    </a:lnTo>
                    <a:lnTo>
                      <a:pt x="16" y="16"/>
                    </a:lnTo>
                    <a:lnTo>
                      <a:pt x="16" y="17"/>
                    </a:lnTo>
                    <a:lnTo>
                      <a:pt x="18" y="17"/>
                    </a:lnTo>
                    <a:lnTo>
                      <a:pt x="18" y="3"/>
                    </a:lnTo>
                    <a:lnTo>
                      <a:pt x="18" y="1"/>
                    </a:lnTo>
                    <a:lnTo>
                      <a:pt x="16" y="1"/>
                    </a:lnTo>
                    <a:lnTo>
                      <a:pt x="16"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82" name="Freeform 577"/>
              <p:cNvSpPr>
                <a:spLocks/>
              </p:cNvSpPr>
              <p:nvPr/>
            </p:nvSpPr>
            <p:spPr bwMode="auto">
              <a:xfrm>
                <a:off x="1861" y="932"/>
                <a:ext cx="19" cy="18"/>
              </a:xfrm>
              <a:custGeom>
                <a:avLst/>
                <a:gdLst/>
                <a:ahLst/>
                <a:cxnLst>
                  <a:cxn ang="0">
                    <a:pos x="18" y="0"/>
                  </a:cxn>
                  <a:cxn ang="0">
                    <a:pos x="16" y="1"/>
                  </a:cxn>
                  <a:cxn ang="0">
                    <a:pos x="14" y="1"/>
                  </a:cxn>
                  <a:cxn ang="0">
                    <a:pos x="12" y="1"/>
                  </a:cxn>
                  <a:cxn ang="0">
                    <a:pos x="9" y="1"/>
                  </a:cxn>
                  <a:cxn ang="0">
                    <a:pos x="9" y="2"/>
                  </a:cxn>
                  <a:cxn ang="0">
                    <a:pos x="7" y="2"/>
                  </a:cxn>
                  <a:cxn ang="0">
                    <a:pos x="5" y="4"/>
                  </a:cxn>
                  <a:cxn ang="0">
                    <a:pos x="3" y="6"/>
                  </a:cxn>
                  <a:cxn ang="0">
                    <a:pos x="2" y="8"/>
                  </a:cxn>
                  <a:cxn ang="0">
                    <a:pos x="2" y="10"/>
                  </a:cxn>
                  <a:cxn ang="0">
                    <a:pos x="0" y="12"/>
                  </a:cxn>
                  <a:cxn ang="0">
                    <a:pos x="0" y="13"/>
                  </a:cxn>
                  <a:cxn ang="0">
                    <a:pos x="0" y="15"/>
                  </a:cxn>
                  <a:cxn ang="0">
                    <a:pos x="0" y="17"/>
                  </a:cxn>
                  <a:cxn ang="0">
                    <a:pos x="16" y="17"/>
                  </a:cxn>
                  <a:cxn ang="0">
                    <a:pos x="16" y="15"/>
                  </a:cxn>
                  <a:cxn ang="0">
                    <a:pos x="18" y="15"/>
                  </a:cxn>
                  <a:cxn ang="0">
                    <a:pos x="18" y="13"/>
                  </a:cxn>
                  <a:cxn ang="0">
                    <a:pos x="18" y="0"/>
                  </a:cxn>
                </a:cxnLst>
                <a:rect l="0" t="0" r="r" b="b"/>
                <a:pathLst>
                  <a:path w="19" h="18">
                    <a:moveTo>
                      <a:pt x="18" y="0"/>
                    </a:moveTo>
                    <a:lnTo>
                      <a:pt x="16" y="1"/>
                    </a:lnTo>
                    <a:lnTo>
                      <a:pt x="14" y="1"/>
                    </a:lnTo>
                    <a:lnTo>
                      <a:pt x="12" y="1"/>
                    </a:lnTo>
                    <a:lnTo>
                      <a:pt x="9" y="1"/>
                    </a:lnTo>
                    <a:lnTo>
                      <a:pt x="9" y="2"/>
                    </a:lnTo>
                    <a:lnTo>
                      <a:pt x="7" y="2"/>
                    </a:lnTo>
                    <a:lnTo>
                      <a:pt x="5" y="4"/>
                    </a:lnTo>
                    <a:lnTo>
                      <a:pt x="3" y="6"/>
                    </a:lnTo>
                    <a:lnTo>
                      <a:pt x="2" y="8"/>
                    </a:lnTo>
                    <a:lnTo>
                      <a:pt x="2" y="10"/>
                    </a:lnTo>
                    <a:lnTo>
                      <a:pt x="0" y="12"/>
                    </a:lnTo>
                    <a:lnTo>
                      <a:pt x="0" y="13"/>
                    </a:lnTo>
                    <a:lnTo>
                      <a:pt x="0" y="15"/>
                    </a:lnTo>
                    <a:lnTo>
                      <a:pt x="0" y="17"/>
                    </a:lnTo>
                    <a:lnTo>
                      <a:pt x="16" y="17"/>
                    </a:lnTo>
                    <a:lnTo>
                      <a:pt x="16" y="15"/>
                    </a:lnTo>
                    <a:lnTo>
                      <a:pt x="18" y="15"/>
                    </a:lnTo>
                    <a:lnTo>
                      <a:pt x="18" y="13"/>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83" name="Freeform 578"/>
              <p:cNvSpPr>
                <a:spLocks/>
              </p:cNvSpPr>
              <p:nvPr/>
            </p:nvSpPr>
            <p:spPr bwMode="auto">
              <a:xfrm>
                <a:off x="1660" y="1015"/>
                <a:ext cx="198" cy="157"/>
              </a:xfrm>
              <a:custGeom>
                <a:avLst/>
                <a:gdLst/>
                <a:ahLst/>
                <a:cxnLst>
                  <a:cxn ang="0">
                    <a:pos x="1" y="65"/>
                  </a:cxn>
                  <a:cxn ang="0">
                    <a:pos x="19" y="62"/>
                  </a:cxn>
                  <a:cxn ang="0">
                    <a:pos x="21" y="55"/>
                  </a:cxn>
                  <a:cxn ang="0">
                    <a:pos x="23" y="49"/>
                  </a:cxn>
                  <a:cxn ang="0">
                    <a:pos x="28" y="43"/>
                  </a:cxn>
                  <a:cxn ang="0">
                    <a:pos x="19" y="33"/>
                  </a:cxn>
                  <a:cxn ang="0">
                    <a:pos x="40" y="14"/>
                  </a:cxn>
                  <a:cxn ang="0">
                    <a:pos x="54" y="22"/>
                  </a:cxn>
                  <a:cxn ang="0">
                    <a:pos x="60" y="19"/>
                  </a:cxn>
                  <a:cxn ang="0">
                    <a:pos x="69" y="17"/>
                  </a:cxn>
                  <a:cxn ang="0">
                    <a:pos x="76" y="15"/>
                  </a:cxn>
                  <a:cxn ang="0">
                    <a:pos x="81" y="2"/>
                  </a:cxn>
                  <a:cxn ang="0">
                    <a:pos x="86" y="0"/>
                  </a:cxn>
                  <a:cxn ang="0">
                    <a:pos x="115" y="3"/>
                  </a:cxn>
                  <a:cxn ang="0">
                    <a:pos x="122" y="15"/>
                  </a:cxn>
                  <a:cxn ang="0">
                    <a:pos x="131" y="17"/>
                  </a:cxn>
                  <a:cxn ang="0">
                    <a:pos x="139" y="21"/>
                  </a:cxn>
                  <a:cxn ang="0">
                    <a:pos x="144" y="24"/>
                  </a:cxn>
                  <a:cxn ang="0">
                    <a:pos x="158" y="15"/>
                  </a:cxn>
                  <a:cxn ang="0">
                    <a:pos x="178" y="34"/>
                  </a:cxn>
                  <a:cxn ang="0">
                    <a:pos x="171" y="46"/>
                  </a:cxn>
                  <a:cxn ang="0">
                    <a:pos x="175" y="52"/>
                  </a:cxn>
                  <a:cxn ang="0">
                    <a:pos x="178" y="56"/>
                  </a:cxn>
                  <a:cxn ang="0">
                    <a:pos x="180" y="62"/>
                  </a:cxn>
                  <a:cxn ang="0">
                    <a:pos x="197" y="65"/>
                  </a:cxn>
                  <a:cxn ang="0">
                    <a:pos x="197" y="90"/>
                  </a:cxn>
                  <a:cxn ang="0">
                    <a:pos x="180" y="93"/>
                  </a:cxn>
                  <a:cxn ang="0">
                    <a:pos x="178" y="98"/>
                  </a:cxn>
                  <a:cxn ang="0">
                    <a:pos x="175" y="102"/>
                  </a:cxn>
                  <a:cxn ang="0">
                    <a:pos x="171" y="109"/>
                  </a:cxn>
                  <a:cxn ang="0">
                    <a:pos x="178" y="120"/>
                  </a:cxn>
                  <a:cxn ang="0">
                    <a:pos x="158" y="139"/>
                  </a:cxn>
                  <a:cxn ang="0">
                    <a:pos x="144" y="131"/>
                  </a:cxn>
                  <a:cxn ang="0">
                    <a:pos x="137" y="135"/>
                  </a:cxn>
                  <a:cxn ang="0">
                    <a:pos x="129" y="138"/>
                  </a:cxn>
                  <a:cxn ang="0">
                    <a:pos x="120" y="141"/>
                  </a:cxn>
                  <a:cxn ang="0">
                    <a:pos x="115" y="153"/>
                  </a:cxn>
                  <a:cxn ang="0">
                    <a:pos x="84" y="155"/>
                  </a:cxn>
                  <a:cxn ang="0">
                    <a:pos x="81" y="151"/>
                  </a:cxn>
                  <a:cxn ang="0">
                    <a:pos x="76" y="139"/>
                  </a:cxn>
                  <a:cxn ang="0">
                    <a:pos x="68" y="138"/>
                  </a:cxn>
                  <a:cxn ang="0">
                    <a:pos x="60" y="135"/>
                  </a:cxn>
                  <a:cxn ang="0">
                    <a:pos x="54" y="132"/>
                  </a:cxn>
                  <a:cxn ang="0">
                    <a:pos x="40" y="141"/>
                  </a:cxn>
                  <a:cxn ang="0">
                    <a:pos x="19" y="122"/>
                  </a:cxn>
                  <a:cxn ang="0">
                    <a:pos x="28" y="111"/>
                  </a:cxn>
                  <a:cxn ang="0">
                    <a:pos x="23" y="106"/>
                  </a:cxn>
                  <a:cxn ang="0">
                    <a:pos x="21" y="100"/>
                  </a:cxn>
                  <a:cxn ang="0">
                    <a:pos x="19" y="93"/>
                  </a:cxn>
                  <a:cxn ang="0">
                    <a:pos x="1" y="90"/>
                  </a:cxn>
                  <a:cxn ang="0">
                    <a:pos x="93" y="80"/>
                  </a:cxn>
                  <a:cxn ang="0">
                    <a:pos x="93" y="77"/>
                  </a:cxn>
                  <a:cxn ang="0">
                    <a:pos x="95" y="71"/>
                  </a:cxn>
                  <a:cxn ang="0">
                    <a:pos x="103" y="71"/>
                  </a:cxn>
                  <a:cxn ang="0">
                    <a:pos x="106" y="78"/>
                  </a:cxn>
                  <a:cxn ang="0">
                    <a:pos x="100" y="82"/>
                  </a:cxn>
                  <a:cxn ang="0">
                    <a:pos x="0" y="87"/>
                  </a:cxn>
                </a:cxnLst>
                <a:rect l="0" t="0" r="r" b="b"/>
                <a:pathLst>
                  <a:path w="198" h="156">
                    <a:moveTo>
                      <a:pt x="0" y="87"/>
                    </a:moveTo>
                    <a:lnTo>
                      <a:pt x="0" y="67"/>
                    </a:lnTo>
                    <a:lnTo>
                      <a:pt x="0" y="66"/>
                    </a:lnTo>
                    <a:lnTo>
                      <a:pt x="1" y="66"/>
                    </a:lnTo>
                    <a:lnTo>
                      <a:pt x="1" y="65"/>
                    </a:lnTo>
                    <a:lnTo>
                      <a:pt x="3" y="65"/>
                    </a:lnTo>
                    <a:lnTo>
                      <a:pt x="4" y="65"/>
                    </a:lnTo>
                    <a:lnTo>
                      <a:pt x="19" y="65"/>
                    </a:lnTo>
                    <a:lnTo>
                      <a:pt x="19" y="63"/>
                    </a:lnTo>
                    <a:lnTo>
                      <a:pt x="19" y="62"/>
                    </a:lnTo>
                    <a:lnTo>
                      <a:pt x="19" y="60"/>
                    </a:lnTo>
                    <a:lnTo>
                      <a:pt x="20" y="59"/>
                    </a:lnTo>
                    <a:lnTo>
                      <a:pt x="20" y="58"/>
                    </a:lnTo>
                    <a:lnTo>
                      <a:pt x="20" y="56"/>
                    </a:lnTo>
                    <a:lnTo>
                      <a:pt x="21" y="55"/>
                    </a:lnTo>
                    <a:lnTo>
                      <a:pt x="21" y="54"/>
                    </a:lnTo>
                    <a:lnTo>
                      <a:pt x="21" y="52"/>
                    </a:lnTo>
                    <a:lnTo>
                      <a:pt x="23" y="52"/>
                    </a:lnTo>
                    <a:lnTo>
                      <a:pt x="23" y="50"/>
                    </a:lnTo>
                    <a:lnTo>
                      <a:pt x="23" y="49"/>
                    </a:lnTo>
                    <a:lnTo>
                      <a:pt x="24" y="49"/>
                    </a:lnTo>
                    <a:lnTo>
                      <a:pt x="24" y="47"/>
                    </a:lnTo>
                    <a:lnTo>
                      <a:pt x="27" y="46"/>
                    </a:lnTo>
                    <a:lnTo>
                      <a:pt x="27" y="45"/>
                    </a:lnTo>
                    <a:lnTo>
                      <a:pt x="28" y="43"/>
                    </a:lnTo>
                    <a:lnTo>
                      <a:pt x="28" y="42"/>
                    </a:lnTo>
                    <a:lnTo>
                      <a:pt x="30" y="42"/>
                    </a:lnTo>
                    <a:lnTo>
                      <a:pt x="20" y="34"/>
                    </a:lnTo>
                    <a:lnTo>
                      <a:pt x="19" y="34"/>
                    </a:lnTo>
                    <a:lnTo>
                      <a:pt x="19" y="33"/>
                    </a:lnTo>
                    <a:lnTo>
                      <a:pt x="19" y="31"/>
                    </a:lnTo>
                    <a:lnTo>
                      <a:pt x="19" y="30"/>
                    </a:lnTo>
                    <a:lnTo>
                      <a:pt x="20" y="30"/>
                    </a:lnTo>
                    <a:lnTo>
                      <a:pt x="39" y="15"/>
                    </a:lnTo>
                    <a:lnTo>
                      <a:pt x="40" y="14"/>
                    </a:lnTo>
                    <a:lnTo>
                      <a:pt x="42" y="14"/>
                    </a:lnTo>
                    <a:lnTo>
                      <a:pt x="42" y="15"/>
                    </a:lnTo>
                    <a:lnTo>
                      <a:pt x="43" y="15"/>
                    </a:lnTo>
                    <a:lnTo>
                      <a:pt x="54" y="24"/>
                    </a:lnTo>
                    <a:lnTo>
                      <a:pt x="54" y="22"/>
                    </a:lnTo>
                    <a:lnTo>
                      <a:pt x="56" y="22"/>
                    </a:lnTo>
                    <a:lnTo>
                      <a:pt x="57" y="22"/>
                    </a:lnTo>
                    <a:lnTo>
                      <a:pt x="57" y="21"/>
                    </a:lnTo>
                    <a:lnTo>
                      <a:pt x="59" y="21"/>
                    </a:lnTo>
                    <a:lnTo>
                      <a:pt x="60" y="19"/>
                    </a:lnTo>
                    <a:lnTo>
                      <a:pt x="62" y="19"/>
                    </a:lnTo>
                    <a:lnTo>
                      <a:pt x="64" y="18"/>
                    </a:lnTo>
                    <a:lnTo>
                      <a:pt x="66" y="18"/>
                    </a:lnTo>
                    <a:lnTo>
                      <a:pt x="68" y="17"/>
                    </a:lnTo>
                    <a:lnTo>
                      <a:pt x="69" y="17"/>
                    </a:lnTo>
                    <a:lnTo>
                      <a:pt x="71" y="17"/>
                    </a:lnTo>
                    <a:lnTo>
                      <a:pt x="71" y="15"/>
                    </a:lnTo>
                    <a:lnTo>
                      <a:pt x="72" y="15"/>
                    </a:lnTo>
                    <a:lnTo>
                      <a:pt x="74" y="15"/>
                    </a:lnTo>
                    <a:lnTo>
                      <a:pt x="76" y="15"/>
                    </a:lnTo>
                    <a:lnTo>
                      <a:pt x="77" y="14"/>
                    </a:lnTo>
                    <a:lnTo>
                      <a:pt x="79" y="14"/>
                    </a:lnTo>
                    <a:lnTo>
                      <a:pt x="81" y="14"/>
                    </a:lnTo>
                    <a:lnTo>
                      <a:pt x="81" y="3"/>
                    </a:lnTo>
                    <a:lnTo>
                      <a:pt x="81" y="2"/>
                    </a:lnTo>
                    <a:lnTo>
                      <a:pt x="83" y="2"/>
                    </a:lnTo>
                    <a:lnTo>
                      <a:pt x="83" y="1"/>
                    </a:lnTo>
                    <a:lnTo>
                      <a:pt x="84" y="1"/>
                    </a:lnTo>
                    <a:lnTo>
                      <a:pt x="84" y="0"/>
                    </a:lnTo>
                    <a:lnTo>
                      <a:pt x="86" y="0"/>
                    </a:lnTo>
                    <a:lnTo>
                      <a:pt x="112" y="0"/>
                    </a:lnTo>
                    <a:lnTo>
                      <a:pt x="113" y="1"/>
                    </a:lnTo>
                    <a:lnTo>
                      <a:pt x="115" y="1"/>
                    </a:lnTo>
                    <a:lnTo>
                      <a:pt x="115" y="2"/>
                    </a:lnTo>
                    <a:lnTo>
                      <a:pt x="115" y="3"/>
                    </a:lnTo>
                    <a:lnTo>
                      <a:pt x="115" y="14"/>
                    </a:lnTo>
                    <a:lnTo>
                      <a:pt x="117" y="14"/>
                    </a:lnTo>
                    <a:lnTo>
                      <a:pt x="119" y="14"/>
                    </a:lnTo>
                    <a:lnTo>
                      <a:pt x="120" y="14"/>
                    </a:lnTo>
                    <a:lnTo>
                      <a:pt x="122" y="15"/>
                    </a:lnTo>
                    <a:lnTo>
                      <a:pt x="123" y="15"/>
                    </a:lnTo>
                    <a:lnTo>
                      <a:pt x="125" y="15"/>
                    </a:lnTo>
                    <a:lnTo>
                      <a:pt x="127" y="17"/>
                    </a:lnTo>
                    <a:lnTo>
                      <a:pt x="129" y="17"/>
                    </a:lnTo>
                    <a:lnTo>
                      <a:pt x="131" y="17"/>
                    </a:lnTo>
                    <a:lnTo>
                      <a:pt x="132" y="18"/>
                    </a:lnTo>
                    <a:lnTo>
                      <a:pt x="135" y="18"/>
                    </a:lnTo>
                    <a:lnTo>
                      <a:pt x="135" y="19"/>
                    </a:lnTo>
                    <a:lnTo>
                      <a:pt x="137" y="19"/>
                    </a:lnTo>
                    <a:lnTo>
                      <a:pt x="139" y="21"/>
                    </a:lnTo>
                    <a:lnTo>
                      <a:pt x="140" y="21"/>
                    </a:lnTo>
                    <a:lnTo>
                      <a:pt x="140" y="22"/>
                    </a:lnTo>
                    <a:lnTo>
                      <a:pt x="142" y="22"/>
                    </a:lnTo>
                    <a:lnTo>
                      <a:pt x="144" y="22"/>
                    </a:lnTo>
                    <a:lnTo>
                      <a:pt x="144" y="24"/>
                    </a:lnTo>
                    <a:lnTo>
                      <a:pt x="155" y="15"/>
                    </a:lnTo>
                    <a:lnTo>
                      <a:pt x="156" y="15"/>
                    </a:lnTo>
                    <a:lnTo>
                      <a:pt x="156" y="14"/>
                    </a:lnTo>
                    <a:lnTo>
                      <a:pt x="158" y="14"/>
                    </a:lnTo>
                    <a:lnTo>
                      <a:pt x="158" y="15"/>
                    </a:lnTo>
                    <a:lnTo>
                      <a:pt x="159" y="15"/>
                    </a:lnTo>
                    <a:lnTo>
                      <a:pt x="178" y="30"/>
                    </a:lnTo>
                    <a:lnTo>
                      <a:pt x="178" y="31"/>
                    </a:lnTo>
                    <a:lnTo>
                      <a:pt x="178" y="33"/>
                    </a:lnTo>
                    <a:lnTo>
                      <a:pt x="178" y="34"/>
                    </a:lnTo>
                    <a:lnTo>
                      <a:pt x="168" y="42"/>
                    </a:lnTo>
                    <a:lnTo>
                      <a:pt x="169" y="43"/>
                    </a:lnTo>
                    <a:lnTo>
                      <a:pt x="169" y="45"/>
                    </a:lnTo>
                    <a:lnTo>
                      <a:pt x="171" y="45"/>
                    </a:lnTo>
                    <a:lnTo>
                      <a:pt x="171" y="46"/>
                    </a:lnTo>
                    <a:lnTo>
                      <a:pt x="173" y="47"/>
                    </a:lnTo>
                    <a:lnTo>
                      <a:pt x="173" y="49"/>
                    </a:lnTo>
                    <a:lnTo>
                      <a:pt x="175" y="50"/>
                    </a:lnTo>
                    <a:lnTo>
                      <a:pt x="175" y="52"/>
                    </a:lnTo>
                    <a:lnTo>
                      <a:pt x="175" y="52"/>
                    </a:lnTo>
                    <a:lnTo>
                      <a:pt x="176" y="52"/>
                    </a:lnTo>
                    <a:lnTo>
                      <a:pt x="176" y="54"/>
                    </a:lnTo>
                    <a:lnTo>
                      <a:pt x="176" y="55"/>
                    </a:lnTo>
                    <a:lnTo>
                      <a:pt x="176" y="56"/>
                    </a:lnTo>
                    <a:lnTo>
                      <a:pt x="178" y="56"/>
                    </a:lnTo>
                    <a:lnTo>
                      <a:pt x="178" y="58"/>
                    </a:lnTo>
                    <a:lnTo>
                      <a:pt x="178" y="59"/>
                    </a:lnTo>
                    <a:lnTo>
                      <a:pt x="178" y="60"/>
                    </a:lnTo>
                    <a:lnTo>
                      <a:pt x="180" y="60"/>
                    </a:lnTo>
                    <a:lnTo>
                      <a:pt x="180" y="62"/>
                    </a:lnTo>
                    <a:lnTo>
                      <a:pt x="180" y="63"/>
                    </a:lnTo>
                    <a:lnTo>
                      <a:pt x="180" y="65"/>
                    </a:lnTo>
                    <a:lnTo>
                      <a:pt x="193" y="65"/>
                    </a:lnTo>
                    <a:lnTo>
                      <a:pt x="196" y="65"/>
                    </a:lnTo>
                    <a:lnTo>
                      <a:pt x="197" y="65"/>
                    </a:lnTo>
                    <a:lnTo>
                      <a:pt x="197" y="66"/>
                    </a:lnTo>
                    <a:lnTo>
                      <a:pt x="197" y="67"/>
                    </a:lnTo>
                    <a:lnTo>
                      <a:pt x="197" y="87"/>
                    </a:lnTo>
                    <a:lnTo>
                      <a:pt x="197" y="89"/>
                    </a:lnTo>
                    <a:lnTo>
                      <a:pt x="197" y="90"/>
                    </a:lnTo>
                    <a:lnTo>
                      <a:pt x="196" y="90"/>
                    </a:lnTo>
                    <a:lnTo>
                      <a:pt x="193" y="90"/>
                    </a:lnTo>
                    <a:lnTo>
                      <a:pt x="180" y="90"/>
                    </a:lnTo>
                    <a:lnTo>
                      <a:pt x="180" y="91"/>
                    </a:lnTo>
                    <a:lnTo>
                      <a:pt x="180" y="93"/>
                    </a:lnTo>
                    <a:lnTo>
                      <a:pt x="180" y="94"/>
                    </a:lnTo>
                    <a:lnTo>
                      <a:pt x="178" y="94"/>
                    </a:lnTo>
                    <a:lnTo>
                      <a:pt x="178" y="95"/>
                    </a:lnTo>
                    <a:lnTo>
                      <a:pt x="178" y="97"/>
                    </a:lnTo>
                    <a:lnTo>
                      <a:pt x="178" y="98"/>
                    </a:lnTo>
                    <a:lnTo>
                      <a:pt x="176" y="98"/>
                    </a:lnTo>
                    <a:lnTo>
                      <a:pt x="176" y="100"/>
                    </a:lnTo>
                    <a:lnTo>
                      <a:pt x="176" y="101"/>
                    </a:lnTo>
                    <a:lnTo>
                      <a:pt x="176" y="102"/>
                    </a:lnTo>
                    <a:lnTo>
                      <a:pt x="175" y="102"/>
                    </a:lnTo>
                    <a:lnTo>
                      <a:pt x="175" y="104"/>
                    </a:lnTo>
                    <a:lnTo>
                      <a:pt x="175" y="104"/>
                    </a:lnTo>
                    <a:lnTo>
                      <a:pt x="173" y="106"/>
                    </a:lnTo>
                    <a:lnTo>
                      <a:pt x="173" y="107"/>
                    </a:lnTo>
                    <a:lnTo>
                      <a:pt x="171" y="109"/>
                    </a:lnTo>
                    <a:lnTo>
                      <a:pt x="171" y="110"/>
                    </a:lnTo>
                    <a:lnTo>
                      <a:pt x="169" y="110"/>
                    </a:lnTo>
                    <a:lnTo>
                      <a:pt x="169" y="111"/>
                    </a:lnTo>
                    <a:lnTo>
                      <a:pt x="168" y="113"/>
                    </a:lnTo>
                    <a:lnTo>
                      <a:pt x="178" y="120"/>
                    </a:lnTo>
                    <a:lnTo>
                      <a:pt x="178" y="122"/>
                    </a:lnTo>
                    <a:lnTo>
                      <a:pt x="178" y="123"/>
                    </a:lnTo>
                    <a:lnTo>
                      <a:pt x="178" y="125"/>
                    </a:lnTo>
                    <a:lnTo>
                      <a:pt x="159" y="139"/>
                    </a:lnTo>
                    <a:lnTo>
                      <a:pt x="158" y="139"/>
                    </a:lnTo>
                    <a:lnTo>
                      <a:pt x="158" y="141"/>
                    </a:lnTo>
                    <a:lnTo>
                      <a:pt x="156" y="141"/>
                    </a:lnTo>
                    <a:lnTo>
                      <a:pt x="156" y="139"/>
                    </a:lnTo>
                    <a:lnTo>
                      <a:pt x="155" y="139"/>
                    </a:lnTo>
                    <a:lnTo>
                      <a:pt x="144" y="131"/>
                    </a:lnTo>
                    <a:lnTo>
                      <a:pt x="144" y="132"/>
                    </a:lnTo>
                    <a:lnTo>
                      <a:pt x="142" y="132"/>
                    </a:lnTo>
                    <a:lnTo>
                      <a:pt x="140" y="134"/>
                    </a:lnTo>
                    <a:lnTo>
                      <a:pt x="139" y="134"/>
                    </a:lnTo>
                    <a:lnTo>
                      <a:pt x="137" y="135"/>
                    </a:lnTo>
                    <a:lnTo>
                      <a:pt x="135" y="135"/>
                    </a:lnTo>
                    <a:lnTo>
                      <a:pt x="135" y="136"/>
                    </a:lnTo>
                    <a:lnTo>
                      <a:pt x="132" y="136"/>
                    </a:lnTo>
                    <a:lnTo>
                      <a:pt x="131" y="138"/>
                    </a:lnTo>
                    <a:lnTo>
                      <a:pt x="129" y="138"/>
                    </a:lnTo>
                    <a:lnTo>
                      <a:pt x="127" y="138"/>
                    </a:lnTo>
                    <a:lnTo>
                      <a:pt x="125" y="139"/>
                    </a:lnTo>
                    <a:lnTo>
                      <a:pt x="123" y="139"/>
                    </a:lnTo>
                    <a:lnTo>
                      <a:pt x="122" y="139"/>
                    </a:lnTo>
                    <a:lnTo>
                      <a:pt x="120" y="141"/>
                    </a:lnTo>
                    <a:lnTo>
                      <a:pt x="119" y="141"/>
                    </a:lnTo>
                    <a:lnTo>
                      <a:pt x="117" y="141"/>
                    </a:lnTo>
                    <a:lnTo>
                      <a:pt x="115" y="141"/>
                    </a:lnTo>
                    <a:lnTo>
                      <a:pt x="115" y="151"/>
                    </a:lnTo>
                    <a:lnTo>
                      <a:pt x="115" y="153"/>
                    </a:lnTo>
                    <a:lnTo>
                      <a:pt x="115" y="154"/>
                    </a:lnTo>
                    <a:lnTo>
                      <a:pt x="113" y="154"/>
                    </a:lnTo>
                    <a:lnTo>
                      <a:pt x="112" y="155"/>
                    </a:lnTo>
                    <a:lnTo>
                      <a:pt x="86" y="155"/>
                    </a:lnTo>
                    <a:lnTo>
                      <a:pt x="84" y="155"/>
                    </a:lnTo>
                    <a:lnTo>
                      <a:pt x="84" y="154"/>
                    </a:lnTo>
                    <a:lnTo>
                      <a:pt x="83" y="154"/>
                    </a:lnTo>
                    <a:lnTo>
                      <a:pt x="83" y="153"/>
                    </a:lnTo>
                    <a:lnTo>
                      <a:pt x="81" y="153"/>
                    </a:lnTo>
                    <a:lnTo>
                      <a:pt x="81" y="151"/>
                    </a:lnTo>
                    <a:lnTo>
                      <a:pt x="81" y="141"/>
                    </a:lnTo>
                    <a:lnTo>
                      <a:pt x="79" y="141"/>
                    </a:lnTo>
                    <a:lnTo>
                      <a:pt x="77" y="141"/>
                    </a:lnTo>
                    <a:lnTo>
                      <a:pt x="77" y="139"/>
                    </a:lnTo>
                    <a:lnTo>
                      <a:pt x="76" y="139"/>
                    </a:lnTo>
                    <a:lnTo>
                      <a:pt x="74" y="139"/>
                    </a:lnTo>
                    <a:lnTo>
                      <a:pt x="72" y="139"/>
                    </a:lnTo>
                    <a:lnTo>
                      <a:pt x="71" y="138"/>
                    </a:lnTo>
                    <a:lnTo>
                      <a:pt x="69" y="138"/>
                    </a:lnTo>
                    <a:lnTo>
                      <a:pt x="68" y="138"/>
                    </a:lnTo>
                    <a:lnTo>
                      <a:pt x="68" y="136"/>
                    </a:lnTo>
                    <a:lnTo>
                      <a:pt x="66" y="136"/>
                    </a:lnTo>
                    <a:lnTo>
                      <a:pt x="64" y="136"/>
                    </a:lnTo>
                    <a:lnTo>
                      <a:pt x="62" y="135"/>
                    </a:lnTo>
                    <a:lnTo>
                      <a:pt x="60" y="135"/>
                    </a:lnTo>
                    <a:lnTo>
                      <a:pt x="59" y="134"/>
                    </a:lnTo>
                    <a:lnTo>
                      <a:pt x="57" y="134"/>
                    </a:lnTo>
                    <a:lnTo>
                      <a:pt x="57" y="132"/>
                    </a:lnTo>
                    <a:lnTo>
                      <a:pt x="56" y="132"/>
                    </a:lnTo>
                    <a:lnTo>
                      <a:pt x="54" y="132"/>
                    </a:lnTo>
                    <a:lnTo>
                      <a:pt x="54" y="131"/>
                    </a:lnTo>
                    <a:lnTo>
                      <a:pt x="43" y="139"/>
                    </a:lnTo>
                    <a:lnTo>
                      <a:pt x="42" y="139"/>
                    </a:lnTo>
                    <a:lnTo>
                      <a:pt x="42" y="141"/>
                    </a:lnTo>
                    <a:lnTo>
                      <a:pt x="40" y="141"/>
                    </a:lnTo>
                    <a:lnTo>
                      <a:pt x="39" y="139"/>
                    </a:lnTo>
                    <a:lnTo>
                      <a:pt x="20" y="125"/>
                    </a:lnTo>
                    <a:lnTo>
                      <a:pt x="19" y="125"/>
                    </a:lnTo>
                    <a:lnTo>
                      <a:pt x="19" y="123"/>
                    </a:lnTo>
                    <a:lnTo>
                      <a:pt x="19" y="122"/>
                    </a:lnTo>
                    <a:lnTo>
                      <a:pt x="19" y="120"/>
                    </a:lnTo>
                    <a:lnTo>
                      <a:pt x="20" y="120"/>
                    </a:lnTo>
                    <a:lnTo>
                      <a:pt x="30" y="113"/>
                    </a:lnTo>
                    <a:lnTo>
                      <a:pt x="28" y="113"/>
                    </a:lnTo>
                    <a:lnTo>
                      <a:pt x="28" y="111"/>
                    </a:lnTo>
                    <a:lnTo>
                      <a:pt x="27" y="110"/>
                    </a:lnTo>
                    <a:lnTo>
                      <a:pt x="27" y="109"/>
                    </a:lnTo>
                    <a:lnTo>
                      <a:pt x="24" y="107"/>
                    </a:lnTo>
                    <a:lnTo>
                      <a:pt x="24" y="106"/>
                    </a:lnTo>
                    <a:lnTo>
                      <a:pt x="23" y="106"/>
                    </a:lnTo>
                    <a:lnTo>
                      <a:pt x="23" y="104"/>
                    </a:lnTo>
                    <a:lnTo>
                      <a:pt x="23" y="104"/>
                    </a:lnTo>
                    <a:lnTo>
                      <a:pt x="21" y="102"/>
                    </a:lnTo>
                    <a:lnTo>
                      <a:pt x="21" y="101"/>
                    </a:lnTo>
                    <a:lnTo>
                      <a:pt x="21" y="100"/>
                    </a:lnTo>
                    <a:lnTo>
                      <a:pt x="20" y="98"/>
                    </a:lnTo>
                    <a:lnTo>
                      <a:pt x="20" y="97"/>
                    </a:lnTo>
                    <a:lnTo>
                      <a:pt x="20" y="95"/>
                    </a:lnTo>
                    <a:lnTo>
                      <a:pt x="19" y="94"/>
                    </a:lnTo>
                    <a:lnTo>
                      <a:pt x="19" y="93"/>
                    </a:lnTo>
                    <a:lnTo>
                      <a:pt x="19" y="91"/>
                    </a:lnTo>
                    <a:lnTo>
                      <a:pt x="19" y="90"/>
                    </a:lnTo>
                    <a:lnTo>
                      <a:pt x="4" y="90"/>
                    </a:lnTo>
                    <a:lnTo>
                      <a:pt x="3" y="90"/>
                    </a:lnTo>
                    <a:lnTo>
                      <a:pt x="1" y="90"/>
                    </a:lnTo>
                    <a:lnTo>
                      <a:pt x="1" y="89"/>
                    </a:lnTo>
                    <a:lnTo>
                      <a:pt x="0" y="89"/>
                    </a:lnTo>
                    <a:lnTo>
                      <a:pt x="0" y="87"/>
                    </a:lnTo>
                    <a:lnTo>
                      <a:pt x="95" y="80"/>
                    </a:lnTo>
                    <a:lnTo>
                      <a:pt x="93" y="80"/>
                    </a:lnTo>
                    <a:lnTo>
                      <a:pt x="93" y="79"/>
                    </a:lnTo>
                    <a:lnTo>
                      <a:pt x="93" y="78"/>
                    </a:lnTo>
                    <a:lnTo>
                      <a:pt x="93" y="77"/>
                    </a:lnTo>
                    <a:lnTo>
                      <a:pt x="91" y="77"/>
                    </a:lnTo>
                    <a:lnTo>
                      <a:pt x="93" y="77"/>
                    </a:lnTo>
                    <a:lnTo>
                      <a:pt x="93" y="75"/>
                    </a:lnTo>
                    <a:lnTo>
                      <a:pt x="93" y="74"/>
                    </a:lnTo>
                    <a:lnTo>
                      <a:pt x="93" y="72"/>
                    </a:lnTo>
                    <a:lnTo>
                      <a:pt x="95" y="72"/>
                    </a:lnTo>
                    <a:lnTo>
                      <a:pt x="95" y="71"/>
                    </a:lnTo>
                    <a:lnTo>
                      <a:pt x="97" y="71"/>
                    </a:lnTo>
                    <a:lnTo>
                      <a:pt x="99" y="71"/>
                    </a:lnTo>
                    <a:lnTo>
                      <a:pt x="100" y="71"/>
                    </a:lnTo>
                    <a:lnTo>
                      <a:pt x="101" y="71"/>
                    </a:lnTo>
                    <a:lnTo>
                      <a:pt x="103" y="71"/>
                    </a:lnTo>
                    <a:lnTo>
                      <a:pt x="104" y="72"/>
                    </a:lnTo>
                    <a:lnTo>
                      <a:pt x="106" y="74"/>
                    </a:lnTo>
                    <a:lnTo>
                      <a:pt x="106" y="75"/>
                    </a:lnTo>
                    <a:lnTo>
                      <a:pt x="106" y="77"/>
                    </a:lnTo>
                    <a:lnTo>
                      <a:pt x="106" y="78"/>
                    </a:lnTo>
                    <a:lnTo>
                      <a:pt x="106" y="79"/>
                    </a:lnTo>
                    <a:lnTo>
                      <a:pt x="104" y="80"/>
                    </a:lnTo>
                    <a:lnTo>
                      <a:pt x="103" y="82"/>
                    </a:lnTo>
                    <a:lnTo>
                      <a:pt x="101" y="82"/>
                    </a:lnTo>
                    <a:lnTo>
                      <a:pt x="100" y="82"/>
                    </a:lnTo>
                    <a:lnTo>
                      <a:pt x="99" y="82"/>
                    </a:lnTo>
                    <a:lnTo>
                      <a:pt x="97" y="82"/>
                    </a:lnTo>
                    <a:lnTo>
                      <a:pt x="95" y="82"/>
                    </a:lnTo>
                    <a:lnTo>
                      <a:pt x="95" y="80"/>
                    </a:lnTo>
                    <a:lnTo>
                      <a:pt x="0" y="87"/>
                    </a:lnTo>
                  </a:path>
                </a:pathLst>
              </a:custGeom>
              <a:solidFill>
                <a:srgbClr val="0000FF"/>
              </a:solidFill>
              <a:ln w="9525" cap="rnd">
                <a:noFill/>
                <a:round/>
                <a:headEnd type="none" w="sm" len="sm"/>
                <a:tailEnd type="none" w="sm" len="sm"/>
              </a:ln>
              <a:effectLst/>
            </p:spPr>
            <p:txBody>
              <a:bodyPr lIns="76723" tIns="38362" rIns="76723" bIns="38362">
                <a:spAutoFit/>
              </a:bodyPr>
              <a:lstStyle/>
              <a:p>
                <a:endParaRPr lang="zh-CN" altLang="en-US"/>
              </a:p>
            </p:txBody>
          </p:sp>
          <p:sp>
            <p:nvSpPr>
              <p:cNvPr id="784" name="Freeform 579"/>
              <p:cNvSpPr>
                <a:spLocks/>
              </p:cNvSpPr>
              <p:nvPr/>
            </p:nvSpPr>
            <p:spPr bwMode="auto">
              <a:xfrm>
                <a:off x="1655" y="1086"/>
                <a:ext cx="19" cy="20"/>
              </a:xfrm>
              <a:custGeom>
                <a:avLst/>
                <a:gdLst/>
                <a:ahLst/>
                <a:cxnLst>
                  <a:cxn ang="0">
                    <a:pos x="0" y="0"/>
                  </a:cxn>
                  <a:cxn ang="0">
                    <a:pos x="0" y="19"/>
                  </a:cxn>
                  <a:cxn ang="0">
                    <a:pos x="18" y="19"/>
                  </a:cxn>
                  <a:cxn ang="0">
                    <a:pos x="18" y="0"/>
                  </a:cxn>
                  <a:cxn ang="0">
                    <a:pos x="0" y="0"/>
                  </a:cxn>
                </a:cxnLst>
                <a:rect l="0" t="0" r="r" b="b"/>
                <a:pathLst>
                  <a:path w="19" h="20">
                    <a:moveTo>
                      <a:pt x="0" y="0"/>
                    </a:moveTo>
                    <a:lnTo>
                      <a:pt x="0" y="19"/>
                    </a:lnTo>
                    <a:lnTo>
                      <a:pt x="18" y="19"/>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85" name="Freeform 580"/>
              <p:cNvSpPr>
                <a:spLocks/>
              </p:cNvSpPr>
              <p:nvPr/>
            </p:nvSpPr>
            <p:spPr bwMode="auto">
              <a:xfrm>
                <a:off x="1655" y="1077"/>
                <a:ext cx="19" cy="19"/>
              </a:xfrm>
              <a:custGeom>
                <a:avLst/>
                <a:gdLst/>
                <a:ahLst/>
                <a:cxnLst>
                  <a:cxn ang="0">
                    <a:pos x="15" y="0"/>
                  </a:cxn>
                  <a:cxn ang="0">
                    <a:pos x="12" y="0"/>
                  </a:cxn>
                  <a:cxn ang="0">
                    <a:pos x="9" y="0"/>
                  </a:cxn>
                  <a:cxn ang="0">
                    <a:pos x="7" y="0"/>
                  </a:cxn>
                  <a:cxn ang="0">
                    <a:pos x="7" y="1"/>
                  </a:cxn>
                  <a:cxn ang="0">
                    <a:pos x="4" y="1"/>
                  </a:cxn>
                  <a:cxn ang="0">
                    <a:pos x="4" y="4"/>
                  </a:cxn>
                  <a:cxn ang="0">
                    <a:pos x="2" y="4"/>
                  </a:cxn>
                  <a:cxn ang="0">
                    <a:pos x="2" y="7"/>
                  </a:cxn>
                  <a:cxn ang="0">
                    <a:pos x="0" y="7"/>
                  </a:cxn>
                  <a:cxn ang="0">
                    <a:pos x="0" y="9"/>
                  </a:cxn>
                  <a:cxn ang="0">
                    <a:pos x="0" y="12"/>
                  </a:cxn>
                  <a:cxn ang="0">
                    <a:pos x="0" y="16"/>
                  </a:cxn>
                  <a:cxn ang="0">
                    <a:pos x="18" y="16"/>
                  </a:cxn>
                  <a:cxn ang="0">
                    <a:pos x="18" y="18"/>
                  </a:cxn>
                  <a:cxn ang="0">
                    <a:pos x="15" y="18"/>
                  </a:cxn>
                  <a:cxn ang="0">
                    <a:pos x="15" y="0"/>
                  </a:cxn>
                </a:cxnLst>
                <a:rect l="0" t="0" r="r" b="b"/>
                <a:pathLst>
                  <a:path w="19" h="19">
                    <a:moveTo>
                      <a:pt x="15" y="0"/>
                    </a:moveTo>
                    <a:lnTo>
                      <a:pt x="12" y="0"/>
                    </a:lnTo>
                    <a:lnTo>
                      <a:pt x="9" y="0"/>
                    </a:lnTo>
                    <a:lnTo>
                      <a:pt x="7" y="0"/>
                    </a:lnTo>
                    <a:lnTo>
                      <a:pt x="7" y="1"/>
                    </a:lnTo>
                    <a:lnTo>
                      <a:pt x="4" y="1"/>
                    </a:lnTo>
                    <a:lnTo>
                      <a:pt x="4" y="4"/>
                    </a:lnTo>
                    <a:lnTo>
                      <a:pt x="2" y="4"/>
                    </a:lnTo>
                    <a:lnTo>
                      <a:pt x="2" y="7"/>
                    </a:lnTo>
                    <a:lnTo>
                      <a:pt x="0" y="7"/>
                    </a:lnTo>
                    <a:lnTo>
                      <a:pt x="0" y="9"/>
                    </a:lnTo>
                    <a:lnTo>
                      <a:pt x="0" y="12"/>
                    </a:lnTo>
                    <a:lnTo>
                      <a:pt x="0" y="16"/>
                    </a:lnTo>
                    <a:lnTo>
                      <a:pt x="18" y="16"/>
                    </a:lnTo>
                    <a:lnTo>
                      <a:pt x="18" y="18"/>
                    </a:lnTo>
                    <a:lnTo>
                      <a:pt x="15" y="18"/>
                    </a:lnTo>
                    <a:lnTo>
                      <a:pt x="1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86" name="Freeform 581"/>
              <p:cNvSpPr>
                <a:spLocks/>
              </p:cNvSpPr>
              <p:nvPr/>
            </p:nvSpPr>
            <p:spPr bwMode="auto">
              <a:xfrm>
                <a:off x="1663" y="1077"/>
                <a:ext cx="22" cy="19"/>
              </a:xfrm>
              <a:custGeom>
                <a:avLst/>
                <a:gdLst/>
                <a:ahLst/>
                <a:cxnLst>
                  <a:cxn ang="0">
                    <a:pos x="7" y="7"/>
                  </a:cxn>
                  <a:cxn ang="0">
                    <a:pos x="15" y="0"/>
                  </a:cxn>
                  <a:cxn ang="0">
                    <a:pos x="0" y="0"/>
                  </a:cxn>
                  <a:cxn ang="0">
                    <a:pos x="0" y="18"/>
                  </a:cxn>
                  <a:cxn ang="0">
                    <a:pos x="15" y="18"/>
                  </a:cxn>
                  <a:cxn ang="0">
                    <a:pos x="21" y="9"/>
                  </a:cxn>
                  <a:cxn ang="0">
                    <a:pos x="15" y="18"/>
                  </a:cxn>
                  <a:cxn ang="0">
                    <a:pos x="21" y="18"/>
                  </a:cxn>
                  <a:cxn ang="0">
                    <a:pos x="21" y="9"/>
                  </a:cxn>
                  <a:cxn ang="0">
                    <a:pos x="7" y="7"/>
                  </a:cxn>
                </a:cxnLst>
                <a:rect l="0" t="0" r="r" b="b"/>
                <a:pathLst>
                  <a:path w="22" h="19">
                    <a:moveTo>
                      <a:pt x="7" y="7"/>
                    </a:moveTo>
                    <a:lnTo>
                      <a:pt x="15" y="0"/>
                    </a:lnTo>
                    <a:lnTo>
                      <a:pt x="0" y="0"/>
                    </a:lnTo>
                    <a:lnTo>
                      <a:pt x="0" y="18"/>
                    </a:lnTo>
                    <a:lnTo>
                      <a:pt x="15" y="18"/>
                    </a:lnTo>
                    <a:lnTo>
                      <a:pt x="21" y="9"/>
                    </a:lnTo>
                    <a:lnTo>
                      <a:pt x="15" y="18"/>
                    </a:lnTo>
                    <a:lnTo>
                      <a:pt x="21" y="18"/>
                    </a:lnTo>
                    <a:lnTo>
                      <a:pt x="21" y="9"/>
                    </a:lnTo>
                    <a:lnTo>
                      <a:pt x="7"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87" name="Freeform 582"/>
              <p:cNvSpPr>
                <a:spLocks/>
              </p:cNvSpPr>
              <p:nvPr/>
            </p:nvSpPr>
            <p:spPr bwMode="auto">
              <a:xfrm>
                <a:off x="1671" y="1056"/>
                <a:ext cx="26" cy="28"/>
              </a:xfrm>
              <a:custGeom>
                <a:avLst/>
                <a:gdLst/>
                <a:ahLst/>
                <a:cxnLst>
                  <a:cxn ang="0">
                    <a:pos x="13" y="6"/>
                  </a:cxn>
                  <a:cxn ang="0">
                    <a:pos x="13" y="1"/>
                  </a:cxn>
                  <a:cxn ang="0">
                    <a:pos x="11" y="1"/>
                  </a:cxn>
                  <a:cxn ang="0">
                    <a:pos x="11" y="2"/>
                  </a:cxn>
                  <a:cxn ang="0">
                    <a:pos x="9" y="4"/>
                  </a:cxn>
                  <a:cxn ang="0">
                    <a:pos x="9" y="5"/>
                  </a:cxn>
                  <a:cxn ang="0">
                    <a:pos x="8" y="6"/>
                  </a:cxn>
                  <a:cxn ang="0">
                    <a:pos x="8" y="8"/>
                  </a:cxn>
                  <a:cxn ang="0">
                    <a:pos x="7" y="9"/>
                  </a:cxn>
                  <a:cxn ang="0">
                    <a:pos x="7" y="11"/>
                  </a:cxn>
                  <a:cxn ang="0">
                    <a:pos x="4" y="12"/>
                  </a:cxn>
                  <a:cxn ang="0">
                    <a:pos x="4" y="14"/>
                  </a:cxn>
                  <a:cxn ang="0">
                    <a:pos x="4" y="15"/>
                  </a:cxn>
                  <a:cxn ang="0">
                    <a:pos x="3" y="15"/>
                  </a:cxn>
                  <a:cxn ang="0">
                    <a:pos x="3" y="16"/>
                  </a:cxn>
                  <a:cxn ang="0">
                    <a:pos x="3" y="17"/>
                  </a:cxn>
                  <a:cxn ang="0">
                    <a:pos x="3" y="19"/>
                  </a:cxn>
                  <a:cxn ang="0">
                    <a:pos x="1" y="19"/>
                  </a:cxn>
                  <a:cxn ang="0">
                    <a:pos x="1" y="20"/>
                  </a:cxn>
                  <a:cxn ang="0">
                    <a:pos x="1" y="21"/>
                  </a:cxn>
                  <a:cxn ang="0">
                    <a:pos x="1" y="23"/>
                  </a:cxn>
                  <a:cxn ang="0">
                    <a:pos x="1" y="24"/>
                  </a:cxn>
                  <a:cxn ang="0">
                    <a:pos x="0" y="24"/>
                  </a:cxn>
                  <a:cxn ang="0">
                    <a:pos x="0" y="26"/>
                  </a:cxn>
                  <a:cxn ang="0">
                    <a:pos x="11" y="27"/>
                  </a:cxn>
                  <a:cxn ang="0">
                    <a:pos x="11" y="26"/>
                  </a:cxn>
                  <a:cxn ang="0">
                    <a:pos x="13" y="26"/>
                  </a:cxn>
                  <a:cxn ang="0">
                    <a:pos x="13" y="24"/>
                  </a:cxn>
                  <a:cxn ang="0">
                    <a:pos x="13" y="23"/>
                  </a:cxn>
                  <a:cxn ang="0">
                    <a:pos x="13" y="21"/>
                  </a:cxn>
                  <a:cxn ang="0">
                    <a:pos x="15" y="20"/>
                  </a:cxn>
                  <a:cxn ang="0">
                    <a:pos x="15" y="19"/>
                  </a:cxn>
                  <a:cxn ang="0">
                    <a:pos x="15" y="17"/>
                  </a:cxn>
                  <a:cxn ang="0">
                    <a:pos x="16" y="16"/>
                  </a:cxn>
                  <a:cxn ang="0">
                    <a:pos x="16" y="15"/>
                  </a:cxn>
                  <a:cxn ang="0">
                    <a:pos x="16" y="14"/>
                  </a:cxn>
                  <a:cxn ang="0">
                    <a:pos x="18" y="14"/>
                  </a:cxn>
                  <a:cxn ang="0">
                    <a:pos x="18" y="12"/>
                  </a:cxn>
                  <a:cxn ang="0">
                    <a:pos x="18" y="11"/>
                  </a:cxn>
                  <a:cxn ang="0">
                    <a:pos x="20" y="11"/>
                  </a:cxn>
                  <a:cxn ang="0">
                    <a:pos x="20" y="9"/>
                  </a:cxn>
                  <a:cxn ang="0">
                    <a:pos x="21" y="8"/>
                  </a:cxn>
                  <a:cxn ang="0">
                    <a:pos x="21" y="6"/>
                  </a:cxn>
                  <a:cxn ang="0">
                    <a:pos x="24" y="6"/>
                  </a:cxn>
                  <a:cxn ang="0">
                    <a:pos x="21" y="0"/>
                  </a:cxn>
                  <a:cxn ang="0">
                    <a:pos x="24" y="6"/>
                  </a:cxn>
                  <a:cxn ang="0">
                    <a:pos x="25" y="2"/>
                  </a:cxn>
                  <a:cxn ang="0">
                    <a:pos x="21" y="0"/>
                  </a:cxn>
                  <a:cxn ang="0">
                    <a:pos x="13" y="6"/>
                  </a:cxn>
                </a:cxnLst>
                <a:rect l="0" t="0" r="r" b="b"/>
                <a:pathLst>
                  <a:path w="26" h="28">
                    <a:moveTo>
                      <a:pt x="13" y="6"/>
                    </a:moveTo>
                    <a:lnTo>
                      <a:pt x="13" y="1"/>
                    </a:lnTo>
                    <a:lnTo>
                      <a:pt x="11" y="1"/>
                    </a:lnTo>
                    <a:lnTo>
                      <a:pt x="11" y="2"/>
                    </a:lnTo>
                    <a:lnTo>
                      <a:pt x="9" y="4"/>
                    </a:lnTo>
                    <a:lnTo>
                      <a:pt x="9" y="5"/>
                    </a:lnTo>
                    <a:lnTo>
                      <a:pt x="8" y="6"/>
                    </a:lnTo>
                    <a:lnTo>
                      <a:pt x="8" y="8"/>
                    </a:lnTo>
                    <a:lnTo>
                      <a:pt x="7" y="9"/>
                    </a:lnTo>
                    <a:lnTo>
                      <a:pt x="7" y="11"/>
                    </a:lnTo>
                    <a:lnTo>
                      <a:pt x="4" y="12"/>
                    </a:lnTo>
                    <a:lnTo>
                      <a:pt x="4" y="14"/>
                    </a:lnTo>
                    <a:lnTo>
                      <a:pt x="4" y="15"/>
                    </a:lnTo>
                    <a:lnTo>
                      <a:pt x="3" y="15"/>
                    </a:lnTo>
                    <a:lnTo>
                      <a:pt x="3" y="16"/>
                    </a:lnTo>
                    <a:lnTo>
                      <a:pt x="3" y="17"/>
                    </a:lnTo>
                    <a:lnTo>
                      <a:pt x="3" y="19"/>
                    </a:lnTo>
                    <a:lnTo>
                      <a:pt x="1" y="19"/>
                    </a:lnTo>
                    <a:lnTo>
                      <a:pt x="1" y="20"/>
                    </a:lnTo>
                    <a:lnTo>
                      <a:pt x="1" y="21"/>
                    </a:lnTo>
                    <a:lnTo>
                      <a:pt x="1" y="23"/>
                    </a:lnTo>
                    <a:lnTo>
                      <a:pt x="1" y="24"/>
                    </a:lnTo>
                    <a:lnTo>
                      <a:pt x="0" y="24"/>
                    </a:lnTo>
                    <a:lnTo>
                      <a:pt x="0" y="26"/>
                    </a:lnTo>
                    <a:lnTo>
                      <a:pt x="11" y="27"/>
                    </a:lnTo>
                    <a:lnTo>
                      <a:pt x="11" y="26"/>
                    </a:lnTo>
                    <a:lnTo>
                      <a:pt x="13" y="26"/>
                    </a:lnTo>
                    <a:lnTo>
                      <a:pt x="13" y="24"/>
                    </a:lnTo>
                    <a:lnTo>
                      <a:pt x="13" y="23"/>
                    </a:lnTo>
                    <a:lnTo>
                      <a:pt x="13" y="21"/>
                    </a:lnTo>
                    <a:lnTo>
                      <a:pt x="15" y="20"/>
                    </a:lnTo>
                    <a:lnTo>
                      <a:pt x="15" y="19"/>
                    </a:lnTo>
                    <a:lnTo>
                      <a:pt x="15" y="17"/>
                    </a:lnTo>
                    <a:lnTo>
                      <a:pt x="16" y="16"/>
                    </a:lnTo>
                    <a:lnTo>
                      <a:pt x="16" y="15"/>
                    </a:lnTo>
                    <a:lnTo>
                      <a:pt x="16" y="14"/>
                    </a:lnTo>
                    <a:lnTo>
                      <a:pt x="18" y="14"/>
                    </a:lnTo>
                    <a:lnTo>
                      <a:pt x="18" y="12"/>
                    </a:lnTo>
                    <a:lnTo>
                      <a:pt x="18" y="11"/>
                    </a:lnTo>
                    <a:lnTo>
                      <a:pt x="20" y="11"/>
                    </a:lnTo>
                    <a:lnTo>
                      <a:pt x="20" y="9"/>
                    </a:lnTo>
                    <a:lnTo>
                      <a:pt x="21" y="8"/>
                    </a:lnTo>
                    <a:lnTo>
                      <a:pt x="21" y="6"/>
                    </a:lnTo>
                    <a:lnTo>
                      <a:pt x="24" y="6"/>
                    </a:lnTo>
                    <a:lnTo>
                      <a:pt x="21" y="0"/>
                    </a:lnTo>
                    <a:lnTo>
                      <a:pt x="24" y="6"/>
                    </a:lnTo>
                    <a:lnTo>
                      <a:pt x="25" y="2"/>
                    </a:lnTo>
                    <a:lnTo>
                      <a:pt x="21" y="0"/>
                    </a:lnTo>
                    <a:lnTo>
                      <a:pt x="13"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88" name="Freeform 583"/>
              <p:cNvSpPr>
                <a:spLocks/>
              </p:cNvSpPr>
              <p:nvPr/>
            </p:nvSpPr>
            <p:spPr bwMode="auto">
              <a:xfrm>
                <a:off x="1675" y="1049"/>
                <a:ext cx="19" cy="19"/>
              </a:xfrm>
              <a:custGeom>
                <a:avLst/>
                <a:gdLst/>
                <a:ahLst/>
                <a:cxnLst>
                  <a:cxn ang="0">
                    <a:pos x="0" y="6"/>
                  </a:cxn>
                  <a:cxn ang="0">
                    <a:pos x="0" y="8"/>
                  </a:cxn>
                  <a:cxn ang="0">
                    <a:pos x="9" y="18"/>
                  </a:cxn>
                  <a:cxn ang="0">
                    <a:pos x="18" y="8"/>
                  </a:cxn>
                  <a:cxn ang="0">
                    <a:pos x="8" y="0"/>
                  </a:cxn>
                  <a:cxn ang="0">
                    <a:pos x="9" y="0"/>
                  </a:cxn>
                  <a:cxn ang="0">
                    <a:pos x="0" y="6"/>
                  </a:cxn>
                </a:cxnLst>
                <a:rect l="0" t="0" r="r" b="b"/>
                <a:pathLst>
                  <a:path w="19" h="19">
                    <a:moveTo>
                      <a:pt x="0" y="6"/>
                    </a:moveTo>
                    <a:lnTo>
                      <a:pt x="0" y="8"/>
                    </a:lnTo>
                    <a:lnTo>
                      <a:pt x="9" y="18"/>
                    </a:lnTo>
                    <a:lnTo>
                      <a:pt x="18" y="8"/>
                    </a:lnTo>
                    <a:lnTo>
                      <a:pt x="8" y="0"/>
                    </a:lnTo>
                    <a:lnTo>
                      <a:pt x="9"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89" name="Freeform 584"/>
              <p:cNvSpPr>
                <a:spLocks/>
              </p:cNvSpPr>
              <p:nvPr/>
            </p:nvSpPr>
            <p:spPr bwMode="auto">
              <a:xfrm>
                <a:off x="1672" y="1043"/>
                <a:ext cx="20" cy="19"/>
              </a:xfrm>
              <a:custGeom>
                <a:avLst/>
                <a:gdLst/>
                <a:ahLst/>
                <a:cxnLst>
                  <a:cxn ang="0">
                    <a:pos x="3" y="0"/>
                  </a:cxn>
                  <a:cxn ang="0">
                    <a:pos x="3" y="1"/>
                  </a:cxn>
                  <a:cxn ang="0">
                    <a:pos x="0" y="1"/>
                  </a:cxn>
                  <a:cxn ang="0">
                    <a:pos x="0" y="3"/>
                  </a:cxn>
                  <a:cxn ang="0">
                    <a:pos x="0" y="6"/>
                  </a:cxn>
                  <a:cxn ang="0">
                    <a:pos x="0" y="7"/>
                  </a:cxn>
                  <a:cxn ang="0">
                    <a:pos x="0" y="11"/>
                  </a:cxn>
                  <a:cxn ang="0">
                    <a:pos x="0" y="12"/>
                  </a:cxn>
                  <a:cxn ang="0">
                    <a:pos x="0" y="15"/>
                  </a:cxn>
                  <a:cxn ang="0">
                    <a:pos x="3" y="18"/>
                  </a:cxn>
                  <a:cxn ang="0">
                    <a:pos x="19" y="7"/>
                  </a:cxn>
                  <a:cxn ang="0">
                    <a:pos x="19" y="11"/>
                  </a:cxn>
                  <a:cxn ang="0">
                    <a:pos x="17" y="11"/>
                  </a:cxn>
                  <a:cxn ang="0">
                    <a:pos x="3" y="0"/>
                  </a:cxn>
                </a:cxnLst>
                <a:rect l="0" t="0" r="r" b="b"/>
                <a:pathLst>
                  <a:path w="20" h="19">
                    <a:moveTo>
                      <a:pt x="3" y="0"/>
                    </a:moveTo>
                    <a:lnTo>
                      <a:pt x="3" y="1"/>
                    </a:lnTo>
                    <a:lnTo>
                      <a:pt x="0" y="1"/>
                    </a:lnTo>
                    <a:lnTo>
                      <a:pt x="0" y="3"/>
                    </a:lnTo>
                    <a:lnTo>
                      <a:pt x="0" y="6"/>
                    </a:lnTo>
                    <a:lnTo>
                      <a:pt x="0" y="7"/>
                    </a:lnTo>
                    <a:lnTo>
                      <a:pt x="0" y="11"/>
                    </a:lnTo>
                    <a:lnTo>
                      <a:pt x="0" y="12"/>
                    </a:lnTo>
                    <a:lnTo>
                      <a:pt x="0" y="15"/>
                    </a:lnTo>
                    <a:lnTo>
                      <a:pt x="3" y="18"/>
                    </a:lnTo>
                    <a:lnTo>
                      <a:pt x="19" y="7"/>
                    </a:lnTo>
                    <a:lnTo>
                      <a:pt x="19" y="11"/>
                    </a:lnTo>
                    <a:lnTo>
                      <a:pt x="17" y="11"/>
                    </a:lnTo>
                    <a:lnTo>
                      <a:pt x="3"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90" name="Freeform 585"/>
              <p:cNvSpPr>
                <a:spLocks/>
              </p:cNvSpPr>
              <p:nvPr/>
            </p:nvSpPr>
            <p:spPr bwMode="auto">
              <a:xfrm>
                <a:off x="1675" y="1031"/>
                <a:ext cx="29" cy="21"/>
              </a:xfrm>
              <a:custGeom>
                <a:avLst/>
                <a:gdLst/>
                <a:ahLst/>
                <a:cxnLst>
                  <a:cxn ang="0">
                    <a:pos x="18" y="0"/>
                  </a:cxn>
                  <a:cxn ang="0">
                    <a:pos x="0" y="14"/>
                  </a:cxn>
                  <a:cxn ang="0">
                    <a:pos x="8" y="20"/>
                  </a:cxn>
                  <a:cxn ang="0">
                    <a:pos x="28" y="6"/>
                  </a:cxn>
                  <a:cxn ang="0">
                    <a:pos x="18" y="0"/>
                  </a:cxn>
                </a:cxnLst>
                <a:rect l="0" t="0" r="r" b="b"/>
                <a:pathLst>
                  <a:path w="29" h="21">
                    <a:moveTo>
                      <a:pt x="18" y="0"/>
                    </a:moveTo>
                    <a:lnTo>
                      <a:pt x="0" y="14"/>
                    </a:lnTo>
                    <a:lnTo>
                      <a:pt x="8" y="20"/>
                    </a:lnTo>
                    <a:lnTo>
                      <a:pt x="28" y="6"/>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91" name="Freeform 586"/>
              <p:cNvSpPr>
                <a:spLocks/>
              </p:cNvSpPr>
              <p:nvPr/>
            </p:nvSpPr>
            <p:spPr bwMode="auto">
              <a:xfrm>
                <a:off x="1693" y="1027"/>
                <a:ext cx="19" cy="19"/>
              </a:xfrm>
              <a:custGeom>
                <a:avLst/>
                <a:gdLst/>
                <a:ahLst/>
                <a:cxnLst>
                  <a:cxn ang="0">
                    <a:pos x="18" y="4"/>
                  </a:cxn>
                  <a:cxn ang="0">
                    <a:pos x="18" y="2"/>
                  </a:cxn>
                  <a:cxn ang="0">
                    <a:pos x="14" y="2"/>
                  </a:cxn>
                  <a:cxn ang="0">
                    <a:pos x="14" y="0"/>
                  </a:cxn>
                  <a:cxn ang="0">
                    <a:pos x="13" y="0"/>
                  </a:cxn>
                  <a:cxn ang="0">
                    <a:pos x="11" y="0"/>
                  </a:cxn>
                  <a:cxn ang="0">
                    <a:pos x="9" y="0"/>
                  </a:cxn>
                  <a:cxn ang="0">
                    <a:pos x="6" y="0"/>
                  </a:cxn>
                  <a:cxn ang="0">
                    <a:pos x="4" y="0"/>
                  </a:cxn>
                  <a:cxn ang="0">
                    <a:pos x="4" y="2"/>
                  </a:cxn>
                  <a:cxn ang="0">
                    <a:pos x="2" y="2"/>
                  </a:cxn>
                  <a:cxn ang="0">
                    <a:pos x="0" y="2"/>
                  </a:cxn>
                  <a:cxn ang="0">
                    <a:pos x="0" y="4"/>
                  </a:cxn>
                  <a:cxn ang="0">
                    <a:pos x="11" y="18"/>
                  </a:cxn>
                  <a:cxn ang="0">
                    <a:pos x="9" y="18"/>
                  </a:cxn>
                  <a:cxn ang="0">
                    <a:pos x="6" y="18"/>
                  </a:cxn>
                  <a:cxn ang="0">
                    <a:pos x="18" y="4"/>
                  </a:cxn>
                </a:cxnLst>
                <a:rect l="0" t="0" r="r" b="b"/>
                <a:pathLst>
                  <a:path w="19" h="19">
                    <a:moveTo>
                      <a:pt x="18" y="4"/>
                    </a:moveTo>
                    <a:lnTo>
                      <a:pt x="18" y="2"/>
                    </a:lnTo>
                    <a:lnTo>
                      <a:pt x="14" y="2"/>
                    </a:lnTo>
                    <a:lnTo>
                      <a:pt x="14" y="0"/>
                    </a:lnTo>
                    <a:lnTo>
                      <a:pt x="13" y="0"/>
                    </a:lnTo>
                    <a:lnTo>
                      <a:pt x="11" y="0"/>
                    </a:lnTo>
                    <a:lnTo>
                      <a:pt x="9" y="0"/>
                    </a:lnTo>
                    <a:lnTo>
                      <a:pt x="6" y="0"/>
                    </a:lnTo>
                    <a:lnTo>
                      <a:pt x="4" y="0"/>
                    </a:lnTo>
                    <a:lnTo>
                      <a:pt x="4" y="2"/>
                    </a:lnTo>
                    <a:lnTo>
                      <a:pt x="2" y="2"/>
                    </a:lnTo>
                    <a:lnTo>
                      <a:pt x="0" y="2"/>
                    </a:lnTo>
                    <a:lnTo>
                      <a:pt x="0" y="4"/>
                    </a:lnTo>
                    <a:lnTo>
                      <a:pt x="11" y="18"/>
                    </a:lnTo>
                    <a:lnTo>
                      <a:pt x="9" y="18"/>
                    </a:lnTo>
                    <a:lnTo>
                      <a:pt x="6"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92" name="Freeform 587"/>
              <p:cNvSpPr>
                <a:spLocks/>
              </p:cNvSpPr>
              <p:nvPr/>
            </p:nvSpPr>
            <p:spPr bwMode="auto">
              <a:xfrm>
                <a:off x="1700" y="1031"/>
                <a:ext cx="19" cy="18"/>
              </a:xfrm>
              <a:custGeom>
                <a:avLst/>
                <a:gdLst/>
                <a:ahLst/>
                <a:cxnLst>
                  <a:cxn ang="0">
                    <a:pos x="11" y="7"/>
                  </a:cxn>
                  <a:cxn ang="0">
                    <a:pos x="18" y="7"/>
                  </a:cxn>
                  <a:cxn ang="0">
                    <a:pos x="7" y="0"/>
                  </a:cxn>
                  <a:cxn ang="0">
                    <a:pos x="0" y="7"/>
                  </a:cxn>
                  <a:cxn ang="0">
                    <a:pos x="9" y="14"/>
                  </a:cxn>
                  <a:cxn ang="0">
                    <a:pos x="18" y="16"/>
                  </a:cxn>
                  <a:cxn ang="0">
                    <a:pos x="9" y="14"/>
                  </a:cxn>
                  <a:cxn ang="0">
                    <a:pos x="13" y="17"/>
                  </a:cxn>
                  <a:cxn ang="0">
                    <a:pos x="18" y="16"/>
                  </a:cxn>
                  <a:cxn ang="0">
                    <a:pos x="11" y="7"/>
                  </a:cxn>
                </a:cxnLst>
                <a:rect l="0" t="0" r="r" b="b"/>
                <a:pathLst>
                  <a:path w="19" h="18">
                    <a:moveTo>
                      <a:pt x="11" y="7"/>
                    </a:moveTo>
                    <a:lnTo>
                      <a:pt x="18" y="7"/>
                    </a:lnTo>
                    <a:lnTo>
                      <a:pt x="7" y="0"/>
                    </a:lnTo>
                    <a:lnTo>
                      <a:pt x="0" y="7"/>
                    </a:lnTo>
                    <a:lnTo>
                      <a:pt x="9" y="14"/>
                    </a:lnTo>
                    <a:lnTo>
                      <a:pt x="18" y="16"/>
                    </a:lnTo>
                    <a:lnTo>
                      <a:pt x="9" y="14"/>
                    </a:lnTo>
                    <a:lnTo>
                      <a:pt x="13" y="17"/>
                    </a:lnTo>
                    <a:lnTo>
                      <a:pt x="18" y="16"/>
                    </a:lnTo>
                    <a:lnTo>
                      <a:pt x="11"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93" name="Freeform 588"/>
              <p:cNvSpPr>
                <a:spLocks/>
              </p:cNvSpPr>
              <p:nvPr/>
            </p:nvSpPr>
            <p:spPr bwMode="auto">
              <a:xfrm>
                <a:off x="1710" y="1026"/>
                <a:ext cx="39" cy="20"/>
              </a:xfrm>
              <a:custGeom>
                <a:avLst/>
                <a:gdLst/>
                <a:ahLst/>
                <a:cxnLst>
                  <a:cxn ang="0">
                    <a:pos x="25" y="5"/>
                  </a:cxn>
                  <a:cxn ang="0">
                    <a:pos x="30" y="0"/>
                  </a:cxn>
                  <a:cxn ang="0">
                    <a:pos x="29" y="0"/>
                  </a:cxn>
                  <a:cxn ang="0">
                    <a:pos x="29" y="1"/>
                  </a:cxn>
                  <a:cxn ang="0">
                    <a:pos x="27" y="1"/>
                  </a:cxn>
                  <a:cxn ang="0">
                    <a:pos x="25" y="1"/>
                  </a:cxn>
                  <a:cxn ang="0">
                    <a:pos x="24" y="1"/>
                  </a:cxn>
                  <a:cxn ang="0">
                    <a:pos x="22" y="2"/>
                  </a:cxn>
                  <a:cxn ang="0">
                    <a:pos x="20" y="2"/>
                  </a:cxn>
                  <a:cxn ang="0">
                    <a:pos x="18" y="2"/>
                  </a:cxn>
                  <a:cxn ang="0">
                    <a:pos x="16" y="4"/>
                  </a:cxn>
                  <a:cxn ang="0">
                    <a:pos x="16" y="4"/>
                  </a:cxn>
                  <a:cxn ang="0">
                    <a:pos x="13" y="4"/>
                  </a:cxn>
                  <a:cxn ang="0">
                    <a:pos x="12" y="5"/>
                  </a:cxn>
                  <a:cxn ang="0">
                    <a:pos x="10" y="5"/>
                  </a:cxn>
                  <a:cxn ang="0">
                    <a:pos x="8" y="6"/>
                  </a:cxn>
                  <a:cxn ang="0">
                    <a:pos x="6" y="6"/>
                  </a:cxn>
                  <a:cxn ang="0">
                    <a:pos x="4" y="8"/>
                  </a:cxn>
                  <a:cxn ang="0">
                    <a:pos x="3" y="8"/>
                  </a:cxn>
                  <a:cxn ang="0">
                    <a:pos x="1" y="10"/>
                  </a:cxn>
                  <a:cxn ang="0">
                    <a:pos x="0" y="10"/>
                  </a:cxn>
                  <a:cxn ang="0">
                    <a:pos x="0" y="10"/>
                  </a:cxn>
                  <a:cxn ang="0">
                    <a:pos x="6" y="19"/>
                  </a:cxn>
                  <a:cxn ang="0">
                    <a:pos x="6" y="18"/>
                  </a:cxn>
                  <a:cxn ang="0">
                    <a:pos x="8" y="18"/>
                  </a:cxn>
                  <a:cxn ang="0">
                    <a:pos x="10" y="16"/>
                  </a:cxn>
                  <a:cxn ang="0">
                    <a:pos x="12" y="16"/>
                  </a:cxn>
                  <a:cxn ang="0">
                    <a:pos x="13" y="15"/>
                  </a:cxn>
                  <a:cxn ang="0">
                    <a:pos x="16" y="15"/>
                  </a:cxn>
                  <a:cxn ang="0">
                    <a:pos x="16" y="13"/>
                  </a:cxn>
                  <a:cxn ang="0">
                    <a:pos x="18" y="13"/>
                  </a:cxn>
                  <a:cxn ang="0">
                    <a:pos x="20" y="13"/>
                  </a:cxn>
                  <a:cxn ang="0">
                    <a:pos x="20" y="12"/>
                  </a:cxn>
                  <a:cxn ang="0">
                    <a:pos x="22" y="12"/>
                  </a:cxn>
                  <a:cxn ang="0">
                    <a:pos x="24" y="12"/>
                  </a:cxn>
                  <a:cxn ang="0">
                    <a:pos x="25" y="10"/>
                  </a:cxn>
                  <a:cxn ang="0">
                    <a:pos x="27" y="10"/>
                  </a:cxn>
                  <a:cxn ang="0">
                    <a:pos x="29" y="10"/>
                  </a:cxn>
                  <a:cxn ang="0">
                    <a:pos x="30" y="10"/>
                  </a:cxn>
                  <a:cxn ang="0">
                    <a:pos x="30" y="10"/>
                  </a:cxn>
                  <a:cxn ang="0">
                    <a:pos x="32" y="10"/>
                  </a:cxn>
                  <a:cxn ang="0">
                    <a:pos x="38" y="5"/>
                  </a:cxn>
                  <a:cxn ang="0">
                    <a:pos x="32" y="10"/>
                  </a:cxn>
                  <a:cxn ang="0">
                    <a:pos x="38" y="10"/>
                  </a:cxn>
                  <a:cxn ang="0">
                    <a:pos x="38" y="5"/>
                  </a:cxn>
                  <a:cxn ang="0">
                    <a:pos x="25" y="5"/>
                  </a:cxn>
                </a:cxnLst>
                <a:rect l="0" t="0" r="r" b="b"/>
                <a:pathLst>
                  <a:path w="39" h="20">
                    <a:moveTo>
                      <a:pt x="25" y="5"/>
                    </a:moveTo>
                    <a:lnTo>
                      <a:pt x="30" y="0"/>
                    </a:lnTo>
                    <a:lnTo>
                      <a:pt x="29" y="0"/>
                    </a:lnTo>
                    <a:lnTo>
                      <a:pt x="29" y="1"/>
                    </a:lnTo>
                    <a:lnTo>
                      <a:pt x="27" y="1"/>
                    </a:lnTo>
                    <a:lnTo>
                      <a:pt x="25" y="1"/>
                    </a:lnTo>
                    <a:lnTo>
                      <a:pt x="24" y="1"/>
                    </a:lnTo>
                    <a:lnTo>
                      <a:pt x="22" y="2"/>
                    </a:lnTo>
                    <a:lnTo>
                      <a:pt x="20" y="2"/>
                    </a:lnTo>
                    <a:lnTo>
                      <a:pt x="18" y="2"/>
                    </a:lnTo>
                    <a:lnTo>
                      <a:pt x="16" y="4"/>
                    </a:lnTo>
                    <a:lnTo>
                      <a:pt x="16" y="4"/>
                    </a:lnTo>
                    <a:lnTo>
                      <a:pt x="13" y="4"/>
                    </a:lnTo>
                    <a:lnTo>
                      <a:pt x="12" y="5"/>
                    </a:lnTo>
                    <a:lnTo>
                      <a:pt x="10" y="5"/>
                    </a:lnTo>
                    <a:lnTo>
                      <a:pt x="8" y="6"/>
                    </a:lnTo>
                    <a:lnTo>
                      <a:pt x="6" y="6"/>
                    </a:lnTo>
                    <a:lnTo>
                      <a:pt x="4" y="8"/>
                    </a:lnTo>
                    <a:lnTo>
                      <a:pt x="3" y="8"/>
                    </a:lnTo>
                    <a:lnTo>
                      <a:pt x="1" y="10"/>
                    </a:lnTo>
                    <a:lnTo>
                      <a:pt x="0" y="10"/>
                    </a:lnTo>
                    <a:lnTo>
                      <a:pt x="0" y="10"/>
                    </a:lnTo>
                    <a:lnTo>
                      <a:pt x="6" y="19"/>
                    </a:lnTo>
                    <a:lnTo>
                      <a:pt x="6" y="18"/>
                    </a:lnTo>
                    <a:lnTo>
                      <a:pt x="8" y="18"/>
                    </a:lnTo>
                    <a:lnTo>
                      <a:pt x="10" y="16"/>
                    </a:lnTo>
                    <a:lnTo>
                      <a:pt x="12" y="16"/>
                    </a:lnTo>
                    <a:lnTo>
                      <a:pt x="13" y="15"/>
                    </a:lnTo>
                    <a:lnTo>
                      <a:pt x="16" y="15"/>
                    </a:lnTo>
                    <a:lnTo>
                      <a:pt x="16" y="13"/>
                    </a:lnTo>
                    <a:lnTo>
                      <a:pt x="18" y="13"/>
                    </a:lnTo>
                    <a:lnTo>
                      <a:pt x="20" y="13"/>
                    </a:lnTo>
                    <a:lnTo>
                      <a:pt x="20" y="12"/>
                    </a:lnTo>
                    <a:lnTo>
                      <a:pt x="22" y="12"/>
                    </a:lnTo>
                    <a:lnTo>
                      <a:pt x="24" y="12"/>
                    </a:lnTo>
                    <a:lnTo>
                      <a:pt x="25" y="10"/>
                    </a:lnTo>
                    <a:lnTo>
                      <a:pt x="27" y="10"/>
                    </a:lnTo>
                    <a:lnTo>
                      <a:pt x="29" y="10"/>
                    </a:lnTo>
                    <a:lnTo>
                      <a:pt x="30" y="10"/>
                    </a:lnTo>
                    <a:lnTo>
                      <a:pt x="30" y="10"/>
                    </a:lnTo>
                    <a:lnTo>
                      <a:pt x="32" y="10"/>
                    </a:lnTo>
                    <a:lnTo>
                      <a:pt x="38" y="5"/>
                    </a:lnTo>
                    <a:lnTo>
                      <a:pt x="32" y="10"/>
                    </a:lnTo>
                    <a:lnTo>
                      <a:pt x="38" y="10"/>
                    </a:lnTo>
                    <a:lnTo>
                      <a:pt x="38" y="5"/>
                    </a:lnTo>
                    <a:lnTo>
                      <a:pt x="25"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94" name="Freeform 589"/>
              <p:cNvSpPr>
                <a:spLocks/>
              </p:cNvSpPr>
              <p:nvPr/>
            </p:nvSpPr>
            <p:spPr bwMode="auto">
              <a:xfrm>
                <a:off x="1736" y="1020"/>
                <a:ext cx="19" cy="19"/>
              </a:xfrm>
              <a:custGeom>
                <a:avLst/>
                <a:gdLst/>
                <a:ahLst/>
                <a:cxnLst>
                  <a:cxn ang="0">
                    <a:pos x="0" y="0"/>
                  </a:cxn>
                  <a:cxn ang="0">
                    <a:pos x="0" y="18"/>
                  </a:cxn>
                  <a:cxn ang="0">
                    <a:pos x="18" y="18"/>
                  </a:cxn>
                  <a:cxn ang="0">
                    <a:pos x="18" y="0"/>
                  </a:cxn>
                  <a:cxn ang="0">
                    <a:pos x="0" y="0"/>
                  </a:cxn>
                </a:cxnLst>
                <a:rect l="0" t="0" r="r" b="b"/>
                <a:pathLst>
                  <a:path w="19" h="19">
                    <a:moveTo>
                      <a:pt x="0" y="0"/>
                    </a:moveTo>
                    <a:lnTo>
                      <a:pt x="0" y="18"/>
                    </a:lnTo>
                    <a:lnTo>
                      <a:pt x="18" y="18"/>
                    </a:lnTo>
                    <a:lnTo>
                      <a:pt x="18"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95" name="Freeform 590"/>
              <p:cNvSpPr>
                <a:spLocks/>
              </p:cNvSpPr>
              <p:nvPr/>
            </p:nvSpPr>
            <p:spPr bwMode="auto">
              <a:xfrm>
                <a:off x="1736" y="1013"/>
                <a:ext cx="19" cy="19"/>
              </a:xfrm>
              <a:custGeom>
                <a:avLst/>
                <a:gdLst/>
                <a:ahLst/>
                <a:cxnLst>
                  <a:cxn ang="0">
                    <a:pos x="16" y="0"/>
                  </a:cxn>
                  <a:cxn ang="0">
                    <a:pos x="12" y="0"/>
                  </a:cxn>
                  <a:cxn ang="0">
                    <a:pos x="10" y="0"/>
                  </a:cxn>
                  <a:cxn ang="0">
                    <a:pos x="7" y="0"/>
                  </a:cxn>
                  <a:cxn ang="0">
                    <a:pos x="7" y="1"/>
                  </a:cxn>
                  <a:cxn ang="0">
                    <a:pos x="5" y="1"/>
                  </a:cxn>
                  <a:cxn ang="0">
                    <a:pos x="5" y="4"/>
                  </a:cxn>
                  <a:cxn ang="0">
                    <a:pos x="2" y="4"/>
                  </a:cxn>
                  <a:cxn ang="0">
                    <a:pos x="2" y="7"/>
                  </a:cxn>
                  <a:cxn ang="0">
                    <a:pos x="0" y="7"/>
                  </a:cxn>
                  <a:cxn ang="0">
                    <a:pos x="0" y="9"/>
                  </a:cxn>
                  <a:cxn ang="0">
                    <a:pos x="0" y="12"/>
                  </a:cxn>
                  <a:cxn ang="0">
                    <a:pos x="0" y="15"/>
                  </a:cxn>
                  <a:cxn ang="0">
                    <a:pos x="18" y="15"/>
                  </a:cxn>
                  <a:cxn ang="0">
                    <a:pos x="18" y="18"/>
                  </a:cxn>
                  <a:cxn ang="0">
                    <a:pos x="16" y="18"/>
                  </a:cxn>
                  <a:cxn ang="0">
                    <a:pos x="16" y="0"/>
                  </a:cxn>
                </a:cxnLst>
                <a:rect l="0" t="0" r="r" b="b"/>
                <a:pathLst>
                  <a:path w="19" h="19">
                    <a:moveTo>
                      <a:pt x="16" y="0"/>
                    </a:moveTo>
                    <a:lnTo>
                      <a:pt x="12" y="0"/>
                    </a:lnTo>
                    <a:lnTo>
                      <a:pt x="10" y="0"/>
                    </a:lnTo>
                    <a:lnTo>
                      <a:pt x="7" y="0"/>
                    </a:lnTo>
                    <a:lnTo>
                      <a:pt x="7" y="1"/>
                    </a:lnTo>
                    <a:lnTo>
                      <a:pt x="5" y="1"/>
                    </a:lnTo>
                    <a:lnTo>
                      <a:pt x="5" y="4"/>
                    </a:lnTo>
                    <a:lnTo>
                      <a:pt x="2" y="4"/>
                    </a:lnTo>
                    <a:lnTo>
                      <a:pt x="2" y="7"/>
                    </a:lnTo>
                    <a:lnTo>
                      <a:pt x="0" y="7"/>
                    </a:lnTo>
                    <a:lnTo>
                      <a:pt x="0" y="9"/>
                    </a:lnTo>
                    <a:lnTo>
                      <a:pt x="0" y="12"/>
                    </a:lnTo>
                    <a:lnTo>
                      <a:pt x="0" y="15"/>
                    </a:lnTo>
                    <a:lnTo>
                      <a:pt x="18" y="15"/>
                    </a:lnTo>
                    <a:lnTo>
                      <a:pt x="18" y="18"/>
                    </a:lnTo>
                    <a:lnTo>
                      <a:pt x="16" y="18"/>
                    </a:lnTo>
                    <a:lnTo>
                      <a:pt x="1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96" name="Freeform 591"/>
              <p:cNvSpPr>
                <a:spLocks/>
              </p:cNvSpPr>
              <p:nvPr/>
            </p:nvSpPr>
            <p:spPr bwMode="auto">
              <a:xfrm>
                <a:off x="1747" y="1013"/>
                <a:ext cx="26" cy="19"/>
              </a:xfrm>
              <a:custGeom>
                <a:avLst/>
                <a:gdLst/>
                <a:ahLst/>
                <a:cxnLst>
                  <a:cxn ang="0">
                    <a:pos x="25" y="0"/>
                  </a:cxn>
                  <a:cxn ang="0">
                    <a:pos x="0" y="0"/>
                  </a:cxn>
                  <a:cxn ang="0">
                    <a:pos x="0" y="18"/>
                  </a:cxn>
                  <a:cxn ang="0">
                    <a:pos x="25" y="18"/>
                  </a:cxn>
                  <a:cxn ang="0">
                    <a:pos x="25" y="0"/>
                  </a:cxn>
                </a:cxnLst>
                <a:rect l="0" t="0" r="r" b="b"/>
                <a:pathLst>
                  <a:path w="26" h="19">
                    <a:moveTo>
                      <a:pt x="25" y="0"/>
                    </a:moveTo>
                    <a:lnTo>
                      <a:pt x="0" y="0"/>
                    </a:lnTo>
                    <a:lnTo>
                      <a:pt x="0" y="18"/>
                    </a:lnTo>
                    <a:lnTo>
                      <a:pt x="25" y="18"/>
                    </a:lnTo>
                    <a:lnTo>
                      <a:pt x="2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97" name="Freeform 592"/>
              <p:cNvSpPr>
                <a:spLocks/>
              </p:cNvSpPr>
              <p:nvPr/>
            </p:nvSpPr>
            <p:spPr bwMode="auto">
              <a:xfrm>
                <a:off x="1770" y="1013"/>
                <a:ext cx="20" cy="19"/>
              </a:xfrm>
              <a:custGeom>
                <a:avLst/>
                <a:gdLst/>
                <a:ahLst/>
                <a:cxnLst>
                  <a:cxn ang="0">
                    <a:pos x="19" y="15"/>
                  </a:cxn>
                  <a:cxn ang="0">
                    <a:pos x="19" y="12"/>
                  </a:cxn>
                  <a:cxn ang="0">
                    <a:pos x="19" y="9"/>
                  </a:cxn>
                  <a:cxn ang="0">
                    <a:pos x="15" y="9"/>
                  </a:cxn>
                  <a:cxn ang="0">
                    <a:pos x="15" y="7"/>
                  </a:cxn>
                  <a:cxn ang="0">
                    <a:pos x="15" y="4"/>
                  </a:cxn>
                  <a:cxn ang="0">
                    <a:pos x="13" y="4"/>
                  </a:cxn>
                  <a:cxn ang="0">
                    <a:pos x="13" y="1"/>
                  </a:cxn>
                  <a:cxn ang="0">
                    <a:pos x="10" y="1"/>
                  </a:cxn>
                  <a:cxn ang="0">
                    <a:pos x="7" y="0"/>
                  </a:cxn>
                  <a:cxn ang="0">
                    <a:pos x="4" y="0"/>
                  </a:cxn>
                  <a:cxn ang="0">
                    <a:pos x="2" y="0"/>
                  </a:cxn>
                  <a:cxn ang="0">
                    <a:pos x="2" y="18"/>
                  </a:cxn>
                  <a:cxn ang="0">
                    <a:pos x="0" y="18"/>
                  </a:cxn>
                  <a:cxn ang="0">
                    <a:pos x="0" y="15"/>
                  </a:cxn>
                  <a:cxn ang="0">
                    <a:pos x="19" y="15"/>
                  </a:cxn>
                </a:cxnLst>
                <a:rect l="0" t="0" r="r" b="b"/>
                <a:pathLst>
                  <a:path w="20" h="19">
                    <a:moveTo>
                      <a:pt x="19" y="15"/>
                    </a:moveTo>
                    <a:lnTo>
                      <a:pt x="19" y="12"/>
                    </a:lnTo>
                    <a:lnTo>
                      <a:pt x="19" y="9"/>
                    </a:lnTo>
                    <a:lnTo>
                      <a:pt x="15" y="9"/>
                    </a:lnTo>
                    <a:lnTo>
                      <a:pt x="15" y="7"/>
                    </a:lnTo>
                    <a:lnTo>
                      <a:pt x="15" y="4"/>
                    </a:lnTo>
                    <a:lnTo>
                      <a:pt x="13" y="4"/>
                    </a:lnTo>
                    <a:lnTo>
                      <a:pt x="13" y="1"/>
                    </a:lnTo>
                    <a:lnTo>
                      <a:pt x="10" y="1"/>
                    </a:lnTo>
                    <a:lnTo>
                      <a:pt x="7" y="0"/>
                    </a:lnTo>
                    <a:lnTo>
                      <a:pt x="4" y="0"/>
                    </a:lnTo>
                    <a:lnTo>
                      <a:pt x="2" y="0"/>
                    </a:lnTo>
                    <a:lnTo>
                      <a:pt x="2" y="18"/>
                    </a:lnTo>
                    <a:lnTo>
                      <a:pt x="0" y="18"/>
                    </a:lnTo>
                    <a:lnTo>
                      <a:pt x="0" y="15"/>
                    </a:lnTo>
                    <a:lnTo>
                      <a:pt x="19"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98" name="Freeform 593"/>
              <p:cNvSpPr>
                <a:spLocks/>
              </p:cNvSpPr>
              <p:nvPr/>
            </p:nvSpPr>
            <p:spPr bwMode="auto">
              <a:xfrm>
                <a:off x="1770" y="1020"/>
                <a:ext cx="20" cy="19"/>
              </a:xfrm>
              <a:custGeom>
                <a:avLst/>
                <a:gdLst/>
                <a:ahLst/>
                <a:cxnLst>
                  <a:cxn ang="0">
                    <a:pos x="10" y="6"/>
                  </a:cxn>
                  <a:cxn ang="0">
                    <a:pos x="19" y="13"/>
                  </a:cxn>
                  <a:cxn ang="0">
                    <a:pos x="19" y="0"/>
                  </a:cxn>
                  <a:cxn ang="0">
                    <a:pos x="0" y="0"/>
                  </a:cxn>
                  <a:cxn ang="0">
                    <a:pos x="0" y="13"/>
                  </a:cxn>
                  <a:cxn ang="0">
                    <a:pos x="7" y="18"/>
                  </a:cxn>
                  <a:cxn ang="0">
                    <a:pos x="0" y="13"/>
                  </a:cxn>
                  <a:cxn ang="0">
                    <a:pos x="0" y="18"/>
                  </a:cxn>
                  <a:cxn ang="0">
                    <a:pos x="7" y="18"/>
                  </a:cxn>
                  <a:cxn ang="0">
                    <a:pos x="10" y="6"/>
                  </a:cxn>
                </a:cxnLst>
                <a:rect l="0" t="0" r="r" b="b"/>
                <a:pathLst>
                  <a:path w="20" h="19">
                    <a:moveTo>
                      <a:pt x="10" y="6"/>
                    </a:moveTo>
                    <a:lnTo>
                      <a:pt x="19" y="13"/>
                    </a:lnTo>
                    <a:lnTo>
                      <a:pt x="19" y="0"/>
                    </a:lnTo>
                    <a:lnTo>
                      <a:pt x="0" y="0"/>
                    </a:lnTo>
                    <a:lnTo>
                      <a:pt x="0" y="13"/>
                    </a:lnTo>
                    <a:lnTo>
                      <a:pt x="7" y="18"/>
                    </a:lnTo>
                    <a:lnTo>
                      <a:pt x="0" y="13"/>
                    </a:lnTo>
                    <a:lnTo>
                      <a:pt x="0" y="18"/>
                    </a:lnTo>
                    <a:lnTo>
                      <a:pt x="7" y="18"/>
                    </a:lnTo>
                    <a:lnTo>
                      <a:pt x="1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799" name="Freeform 594"/>
              <p:cNvSpPr>
                <a:spLocks/>
              </p:cNvSpPr>
              <p:nvPr/>
            </p:nvSpPr>
            <p:spPr bwMode="auto">
              <a:xfrm>
                <a:off x="1776" y="1026"/>
                <a:ext cx="33" cy="20"/>
              </a:xfrm>
              <a:custGeom>
                <a:avLst/>
                <a:gdLst/>
                <a:ahLst/>
                <a:cxnLst>
                  <a:cxn ang="0">
                    <a:pos x="24" y="10"/>
                  </a:cxn>
                  <a:cxn ang="0">
                    <a:pos x="31" y="10"/>
                  </a:cxn>
                  <a:cxn ang="0">
                    <a:pos x="31" y="9"/>
                  </a:cxn>
                  <a:cxn ang="0">
                    <a:pos x="28" y="9"/>
                  </a:cxn>
                  <a:cxn ang="0">
                    <a:pos x="27" y="9"/>
                  </a:cxn>
                  <a:cxn ang="0">
                    <a:pos x="27" y="8"/>
                  </a:cxn>
                  <a:cxn ang="0">
                    <a:pos x="26" y="8"/>
                  </a:cxn>
                  <a:cxn ang="0">
                    <a:pos x="24" y="8"/>
                  </a:cxn>
                  <a:cxn ang="0">
                    <a:pos x="24" y="6"/>
                  </a:cxn>
                  <a:cxn ang="0">
                    <a:pos x="22" y="6"/>
                  </a:cxn>
                  <a:cxn ang="0">
                    <a:pos x="20" y="5"/>
                  </a:cxn>
                  <a:cxn ang="0">
                    <a:pos x="19" y="5"/>
                  </a:cxn>
                  <a:cxn ang="0">
                    <a:pos x="17" y="5"/>
                  </a:cxn>
                  <a:cxn ang="0">
                    <a:pos x="17" y="3"/>
                  </a:cxn>
                  <a:cxn ang="0">
                    <a:pos x="15" y="3"/>
                  </a:cxn>
                  <a:cxn ang="0">
                    <a:pos x="14" y="3"/>
                  </a:cxn>
                  <a:cxn ang="0">
                    <a:pos x="12" y="2"/>
                  </a:cxn>
                  <a:cxn ang="0">
                    <a:pos x="11" y="2"/>
                  </a:cxn>
                  <a:cxn ang="0">
                    <a:pos x="9" y="2"/>
                  </a:cxn>
                  <a:cxn ang="0">
                    <a:pos x="7" y="1"/>
                  </a:cxn>
                  <a:cxn ang="0">
                    <a:pos x="6" y="1"/>
                  </a:cxn>
                  <a:cxn ang="0">
                    <a:pos x="4" y="1"/>
                  </a:cxn>
                  <a:cxn ang="0">
                    <a:pos x="3" y="1"/>
                  </a:cxn>
                  <a:cxn ang="0">
                    <a:pos x="3" y="0"/>
                  </a:cxn>
                  <a:cxn ang="0">
                    <a:pos x="1" y="0"/>
                  </a:cxn>
                  <a:cxn ang="0">
                    <a:pos x="0" y="9"/>
                  </a:cxn>
                  <a:cxn ang="0">
                    <a:pos x="1" y="9"/>
                  </a:cxn>
                  <a:cxn ang="0">
                    <a:pos x="1" y="10"/>
                  </a:cxn>
                  <a:cxn ang="0">
                    <a:pos x="3" y="10"/>
                  </a:cxn>
                  <a:cxn ang="0">
                    <a:pos x="4" y="10"/>
                  </a:cxn>
                  <a:cxn ang="0">
                    <a:pos x="6" y="10"/>
                  </a:cxn>
                  <a:cxn ang="0">
                    <a:pos x="7" y="12"/>
                  </a:cxn>
                  <a:cxn ang="0">
                    <a:pos x="9" y="12"/>
                  </a:cxn>
                  <a:cxn ang="0">
                    <a:pos x="11" y="12"/>
                  </a:cxn>
                  <a:cxn ang="0">
                    <a:pos x="11" y="13"/>
                  </a:cxn>
                  <a:cxn ang="0">
                    <a:pos x="12" y="13"/>
                  </a:cxn>
                  <a:cxn ang="0">
                    <a:pos x="14" y="13"/>
                  </a:cxn>
                  <a:cxn ang="0">
                    <a:pos x="15" y="14"/>
                  </a:cxn>
                  <a:cxn ang="0">
                    <a:pos x="17" y="14"/>
                  </a:cxn>
                  <a:cxn ang="0">
                    <a:pos x="17" y="15"/>
                  </a:cxn>
                  <a:cxn ang="0">
                    <a:pos x="19" y="15"/>
                  </a:cxn>
                  <a:cxn ang="0">
                    <a:pos x="20" y="15"/>
                  </a:cxn>
                  <a:cxn ang="0">
                    <a:pos x="20" y="17"/>
                  </a:cxn>
                  <a:cxn ang="0">
                    <a:pos x="22" y="17"/>
                  </a:cxn>
                  <a:cxn ang="0">
                    <a:pos x="24" y="17"/>
                  </a:cxn>
                  <a:cxn ang="0">
                    <a:pos x="24" y="18"/>
                  </a:cxn>
                  <a:cxn ang="0">
                    <a:pos x="32" y="17"/>
                  </a:cxn>
                  <a:cxn ang="0">
                    <a:pos x="24" y="18"/>
                  </a:cxn>
                  <a:cxn ang="0">
                    <a:pos x="28" y="19"/>
                  </a:cxn>
                  <a:cxn ang="0">
                    <a:pos x="32" y="17"/>
                  </a:cxn>
                  <a:cxn ang="0">
                    <a:pos x="24" y="10"/>
                  </a:cxn>
                </a:cxnLst>
                <a:rect l="0" t="0" r="r" b="b"/>
                <a:pathLst>
                  <a:path w="33" h="20">
                    <a:moveTo>
                      <a:pt x="24" y="10"/>
                    </a:moveTo>
                    <a:lnTo>
                      <a:pt x="31" y="10"/>
                    </a:lnTo>
                    <a:lnTo>
                      <a:pt x="31" y="9"/>
                    </a:lnTo>
                    <a:lnTo>
                      <a:pt x="28" y="9"/>
                    </a:lnTo>
                    <a:lnTo>
                      <a:pt x="27" y="9"/>
                    </a:lnTo>
                    <a:lnTo>
                      <a:pt x="27" y="8"/>
                    </a:lnTo>
                    <a:lnTo>
                      <a:pt x="26" y="8"/>
                    </a:lnTo>
                    <a:lnTo>
                      <a:pt x="24" y="8"/>
                    </a:lnTo>
                    <a:lnTo>
                      <a:pt x="24" y="6"/>
                    </a:lnTo>
                    <a:lnTo>
                      <a:pt x="22" y="6"/>
                    </a:lnTo>
                    <a:lnTo>
                      <a:pt x="20" y="5"/>
                    </a:lnTo>
                    <a:lnTo>
                      <a:pt x="19" y="5"/>
                    </a:lnTo>
                    <a:lnTo>
                      <a:pt x="17" y="5"/>
                    </a:lnTo>
                    <a:lnTo>
                      <a:pt x="17" y="3"/>
                    </a:lnTo>
                    <a:lnTo>
                      <a:pt x="15" y="3"/>
                    </a:lnTo>
                    <a:lnTo>
                      <a:pt x="14" y="3"/>
                    </a:lnTo>
                    <a:lnTo>
                      <a:pt x="12" y="2"/>
                    </a:lnTo>
                    <a:lnTo>
                      <a:pt x="11" y="2"/>
                    </a:lnTo>
                    <a:lnTo>
                      <a:pt x="9" y="2"/>
                    </a:lnTo>
                    <a:lnTo>
                      <a:pt x="7" y="1"/>
                    </a:lnTo>
                    <a:lnTo>
                      <a:pt x="6" y="1"/>
                    </a:lnTo>
                    <a:lnTo>
                      <a:pt x="4" y="1"/>
                    </a:lnTo>
                    <a:lnTo>
                      <a:pt x="3" y="1"/>
                    </a:lnTo>
                    <a:lnTo>
                      <a:pt x="3" y="0"/>
                    </a:lnTo>
                    <a:lnTo>
                      <a:pt x="1" y="0"/>
                    </a:lnTo>
                    <a:lnTo>
                      <a:pt x="0" y="9"/>
                    </a:lnTo>
                    <a:lnTo>
                      <a:pt x="1" y="9"/>
                    </a:lnTo>
                    <a:lnTo>
                      <a:pt x="1" y="10"/>
                    </a:lnTo>
                    <a:lnTo>
                      <a:pt x="3" y="10"/>
                    </a:lnTo>
                    <a:lnTo>
                      <a:pt x="4" y="10"/>
                    </a:lnTo>
                    <a:lnTo>
                      <a:pt x="6" y="10"/>
                    </a:lnTo>
                    <a:lnTo>
                      <a:pt x="7" y="12"/>
                    </a:lnTo>
                    <a:lnTo>
                      <a:pt x="9" y="12"/>
                    </a:lnTo>
                    <a:lnTo>
                      <a:pt x="11" y="12"/>
                    </a:lnTo>
                    <a:lnTo>
                      <a:pt x="11" y="13"/>
                    </a:lnTo>
                    <a:lnTo>
                      <a:pt x="12" y="13"/>
                    </a:lnTo>
                    <a:lnTo>
                      <a:pt x="14" y="13"/>
                    </a:lnTo>
                    <a:lnTo>
                      <a:pt x="15" y="14"/>
                    </a:lnTo>
                    <a:lnTo>
                      <a:pt x="17" y="14"/>
                    </a:lnTo>
                    <a:lnTo>
                      <a:pt x="17" y="15"/>
                    </a:lnTo>
                    <a:lnTo>
                      <a:pt x="19" y="15"/>
                    </a:lnTo>
                    <a:lnTo>
                      <a:pt x="20" y="15"/>
                    </a:lnTo>
                    <a:lnTo>
                      <a:pt x="20" y="17"/>
                    </a:lnTo>
                    <a:lnTo>
                      <a:pt x="22" y="17"/>
                    </a:lnTo>
                    <a:lnTo>
                      <a:pt x="24" y="17"/>
                    </a:lnTo>
                    <a:lnTo>
                      <a:pt x="24" y="18"/>
                    </a:lnTo>
                    <a:lnTo>
                      <a:pt x="32" y="17"/>
                    </a:lnTo>
                    <a:lnTo>
                      <a:pt x="24" y="18"/>
                    </a:lnTo>
                    <a:lnTo>
                      <a:pt x="28" y="19"/>
                    </a:lnTo>
                    <a:lnTo>
                      <a:pt x="32" y="17"/>
                    </a:lnTo>
                    <a:lnTo>
                      <a:pt x="24"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00" name="Freeform 595"/>
              <p:cNvSpPr>
                <a:spLocks/>
              </p:cNvSpPr>
              <p:nvPr/>
            </p:nvSpPr>
            <p:spPr bwMode="auto">
              <a:xfrm>
                <a:off x="1800" y="1029"/>
                <a:ext cx="21" cy="19"/>
              </a:xfrm>
              <a:custGeom>
                <a:avLst/>
                <a:gdLst/>
                <a:ahLst/>
                <a:cxnLst>
                  <a:cxn ang="0">
                    <a:pos x="9" y="0"/>
                  </a:cxn>
                  <a:cxn ang="0">
                    <a:pos x="9" y="1"/>
                  </a:cxn>
                  <a:cxn ang="0">
                    <a:pos x="0" y="9"/>
                  </a:cxn>
                  <a:cxn ang="0">
                    <a:pos x="9" y="18"/>
                  </a:cxn>
                  <a:cxn ang="0">
                    <a:pos x="20" y="9"/>
                  </a:cxn>
                  <a:cxn ang="0">
                    <a:pos x="9" y="0"/>
                  </a:cxn>
                </a:cxnLst>
                <a:rect l="0" t="0" r="r" b="b"/>
                <a:pathLst>
                  <a:path w="21" h="19">
                    <a:moveTo>
                      <a:pt x="9" y="0"/>
                    </a:moveTo>
                    <a:lnTo>
                      <a:pt x="9" y="1"/>
                    </a:lnTo>
                    <a:lnTo>
                      <a:pt x="0" y="9"/>
                    </a:lnTo>
                    <a:lnTo>
                      <a:pt x="9" y="18"/>
                    </a:lnTo>
                    <a:lnTo>
                      <a:pt x="20" y="9"/>
                    </a:lnTo>
                    <a:lnTo>
                      <a:pt x="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01" name="Freeform 596"/>
              <p:cNvSpPr>
                <a:spLocks/>
              </p:cNvSpPr>
              <p:nvPr/>
            </p:nvSpPr>
            <p:spPr bwMode="auto">
              <a:xfrm>
                <a:off x="1809" y="1027"/>
                <a:ext cx="19" cy="19"/>
              </a:xfrm>
              <a:custGeom>
                <a:avLst/>
                <a:gdLst/>
                <a:ahLst/>
                <a:cxnLst>
                  <a:cxn ang="0">
                    <a:pos x="18" y="4"/>
                  </a:cxn>
                  <a:cxn ang="0">
                    <a:pos x="16" y="2"/>
                  </a:cxn>
                  <a:cxn ang="0">
                    <a:pos x="13" y="2"/>
                  </a:cxn>
                  <a:cxn ang="0">
                    <a:pos x="13" y="0"/>
                  </a:cxn>
                  <a:cxn ang="0">
                    <a:pos x="12" y="0"/>
                  </a:cxn>
                  <a:cxn ang="0">
                    <a:pos x="9" y="0"/>
                  </a:cxn>
                  <a:cxn ang="0">
                    <a:pos x="8" y="0"/>
                  </a:cxn>
                  <a:cxn ang="0">
                    <a:pos x="6" y="0"/>
                  </a:cxn>
                  <a:cxn ang="0">
                    <a:pos x="3" y="0"/>
                  </a:cxn>
                  <a:cxn ang="0">
                    <a:pos x="1" y="2"/>
                  </a:cxn>
                  <a:cxn ang="0">
                    <a:pos x="0" y="2"/>
                  </a:cxn>
                  <a:cxn ang="0">
                    <a:pos x="9" y="18"/>
                  </a:cxn>
                  <a:cxn ang="0">
                    <a:pos x="8" y="18"/>
                  </a:cxn>
                  <a:cxn ang="0">
                    <a:pos x="18" y="4"/>
                  </a:cxn>
                </a:cxnLst>
                <a:rect l="0" t="0" r="r" b="b"/>
                <a:pathLst>
                  <a:path w="19" h="19">
                    <a:moveTo>
                      <a:pt x="18" y="4"/>
                    </a:moveTo>
                    <a:lnTo>
                      <a:pt x="16" y="2"/>
                    </a:lnTo>
                    <a:lnTo>
                      <a:pt x="13" y="2"/>
                    </a:lnTo>
                    <a:lnTo>
                      <a:pt x="13" y="0"/>
                    </a:lnTo>
                    <a:lnTo>
                      <a:pt x="12" y="0"/>
                    </a:lnTo>
                    <a:lnTo>
                      <a:pt x="9" y="0"/>
                    </a:lnTo>
                    <a:lnTo>
                      <a:pt x="8" y="0"/>
                    </a:lnTo>
                    <a:lnTo>
                      <a:pt x="6" y="0"/>
                    </a:lnTo>
                    <a:lnTo>
                      <a:pt x="3" y="0"/>
                    </a:lnTo>
                    <a:lnTo>
                      <a:pt x="1" y="2"/>
                    </a:lnTo>
                    <a:lnTo>
                      <a:pt x="0" y="2"/>
                    </a:lnTo>
                    <a:lnTo>
                      <a:pt x="9" y="18"/>
                    </a:lnTo>
                    <a:lnTo>
                      <a:pt x="8" y="18"/>
                    </a:lnTo>
                    <a:lnTo>
                      <a:pt x="18"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02" name="Freeform 597"/>
              <p:cNvSpPr>
                <a:spLocks/>
              </p:cNvSpPr>
              <p:nvPr/>
            </p:nvSpPr>
            <p:spPr bwMode="auto">
              <a:xfrm>
                <a:off x="1817" y="1031"/>
                <a:ext cx="25" cy="21"/>
              </a:xfrm>
              <a:custGeom>
                <a:avLst/>
                <a:gdLst/>
                <a:ahLst/>
                <a:cxnLst>
                  <a:cxn ang="0">
                    <a:pos x="24" y="14"/>
                  </a:cxn>
                  <a:cxn ang="0">
                    <a:pos x="8" y="0"/>
                  </a:cxn>
                  <a:cxn ang="0">
                    <a:pos x="0" y="6"/>
                  </a:cxn>
                  <a:cxn ang="0">
                    <a:pos x="16" y="20"/>
                  </a:cxn>
                  <a:cxn ang="0">
                    <a:pos x="24" y="14"/>
                  </a:cxn>
                </a:cxnLst>
                <a:rect l="0" t="0" r="r" b="b"/>
                <a:pathLst>
                  <a:path w="25" h="21">
                    <a:moveTo>
                      <a:pt x="24" y="14"/>
                    </a:moveTo>
                    <a:lnTo>
                      <a:pt x="8" y="0"/>
                    </a:lnTo>
                    <a:lnTo>
                      <a:pt x="0" y="6"/>
                    </a:lnTo>
                    <a:lnTo>
                      <a:pt x="16" y="20"/>
                    </a:lnTo>
                    <a:lnTo>
                      <a:pt x="24"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03" name="Freeform 598"/>
              <p:cNvSpPr>
                <a:spLocks/>
              </p:cNvSpPr>
              <p:nvPr/>
            </p:nvSpPr>
            <p:spPr bwMode="auto">
              <a:xfrm>
                <a:off x="1833" y="1043"/>
                <a:ext cx="19" cy="19"/>
              </a:xfrm>
              <a:custGeom>
                <a:avLst/>
                <a:gdLst/>
                <a:ahLst/>
                <a:cxnLst>
                  <a:cxn ang="0">
                    <a:pos x="12" y="18"/>
                  </a:cxn>
                  <a:cxn ang="0">
                    <a:pos x="12" y="16"/>
                  </a:cxn>
                  <a:cxn ang="0">
                    <a:pos x="16" y="16"/>
                  </a:cxn>
                  <a:cxn ang="0">
                    <a:pos x="16" y="13"/>
                  </a:cxn>
                  <a:cxn ang="0">
                    <a:pos x="18" y="13"/>
                  </a:cxn>
                  <a:cxn ang="0">
                    <a:pos x="18" y="11"/>
                  </a:cxn>
                  <a:cxn ang="0">
                    <a:pos x="18" y="10"/>
                  </a:cxn>
                  <a:cxn ang="0">
                    <a:pos x="18" y="7"/>
                  </a:cxn>
                  <a:cxn ang="0">
                    <a:pos x="18" y="6"/>
                  </a:cxn>
                  <a:cxn ang="0">
                    <a:pos x="18" y="3"/>
                  </a:cxn>
                  <a:cxn ang="0">
                    <a:pos x="16" y="3"/>
                  </a:cxn>
                  <a:cxn ang="0">
                    <a:pos x="16" y="1"/>
                  </a:cxn>
                  <a:cxn ang="0">
                    <a:pos x="12" y="1"/>
                  </a:cxn>
                  <a:cxn ang="0">
                    <a:pos x="12" y="0"/>
                  </a:cxn>
                  <a:cxn ang="0">
                    <a:pos x="0" y="10"/>
                  </a:cxn>
                  <a:cxn ang="0">
                    <a:pos x="0" y="7"/>
                  </a:cxn>
                  <a:cxn ang="0">
                    <a:pos x="12" y="18"/>
                  </a:cxn>
                </a:cxnLst>
                <a:rect l="0" t="0" r="r" b="b"/>
                <a:pathLst>
                  <a:path w="19" h="19">
                    <a:moveTo>
                      <a:pt x="12" y="18"/>
                    </a:moveTo>
                    <a:lnTo>
                      <a:pt x="12" y="16"/>
                    </a:lnTo>
                    <a:lnTo>
                      <a:pt x="16" y="16"/>
                    </a:lnTo>
                    <a:lnTo>
                      <a:pt x="16" y="13"/>
                    </a:lnTo>
                    <a:lnTo>
                      <a:pt x="18" y="13"/>
                    </a:lnTo>
                    <a:lnTo>
                      <a:pt x="18" y="11"/>
                    </a:lnTo>
                    <a:lnTo>
                      <a:pt x="18" y="10"/>
                    </a:lnTo>
                    <a:lnTo>
                      <a:pt x="18" y="7"/>
                    </a:lnTo>
                    <a:lnTo>
                      <a:pt x="18" y="6"/>
                    </a:lnTo>
                    <a:lnTo>
                      <a:pt x="18" y="3"/>
                    </a:lnTo>
                    <a:lnTo>
                      <a:pt x="16" y="3"/>
                    </a:lnTo>
                    <a:lnTo>
                      <a:pt x="16" y="1"/>
                    </a:lnTo>
                    <a:lnTo>
                      <a:pt x="12" y="1"/>
                    </a:lnTo>
                    <a:lnTo>
                      <a:pt x="12" y="0"/>
                    </a:lnTo>
                    <a:lnTo>
                      <a:pt x="0" y="10"/>
                    </a:lnTo>
                    <a:lnTo>
                      <a:pt x="0" y="7"/>
                    </a:lnTo>
                    <a:lnTo>
                      <a:pt x="1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04" name="Freeform 599"/>
              <p:cNvSpPr>
                <a:spLocks/>
              </p:cNvSpPr>
              <p:nvPr/>
            </p:nvSpPr>
            <p:spPr bwMode="auto">
              <a:xfrm>
                <a:off x="1822" y="1049"/>
                <a:ext cx="20" cy="19"/>
              </a:xfrm>
              <a:custGeom>
                <a:avLst/>
                <a:gdLst/>
                <a:ahLst/>
                <a:cxnLst>
                  <a:cxn ang="0">
                    <a:pos x="10" y="11"/>
                  </a:cxn>
                  <a:cxn ang="0">
                    <a:pos x="10" y="18"/>
                  </a:cxn>
                  <a:cxn ang="0">
                    <a:pos x="19" y="8"/>
                  </a:cxn>
                  <a:cxn ang="0">
                    <a:pos x="10" y="0"/>
                  </a:cxn>
                  <a:cxn ang="0">
                    <a:pos x="3" y="8"/>
                  </a:cxn>
                  <a:cxn ang="0">
                    <a:pos x="1" y="18"/>
                  </a:cxn>
                  <a:cxn ang="0">
                    <a:pos x="3" y="8"/>
                  </a:cxn>
                  <a:cxn ang="0">
                    <a:pos x="0" y="12"/>
                  </a:cxn>
                  <a:cxn ang="0">
                    <a:pos x="1" y="18"/>
                  </a:cxn>
                  <a:cxn ang="0">
                    <a:pos x="10" y="11"/>
                  </a:cxn>
                </a:cxnLst>
                <a:rect l="0" t="0" r="r" b="b"/>
                <a:pathLst>
                  <a:path w="20" h="19">
                    <a:moveTo>
                      <a:pt x="10" y="11"/>
                    </a:moveTo>
                    <a:lnTo>
                      <a:pt x="10" y="18"/>
                    </a:lnTo>
                    <a:lnTo>
                      <a:pt x="19" y="8"/>
                    </a:lnTo>
                    <a:lnTo>
                      <a:pt x="10" y="0"/>
                    </a:lnTo>
                    <a:lnTo>
                      <a:pt x="3" y="8"/>
                    </a:lnTo>
                    <a:lnTo>
                      <a:pt x="1" y="18"/>
                    </a:lnTo>
                    <a:lnTo>
                      <a:pt x="3" y="8"/>
                    </a:lnTo>
                    <a:lnTo>
                      <a:pt x="0" y="12"/>
                    </a:lnTo>
                    <a:lnTo>
                      <a:pt x="1" y="18"/>
                    </a:lnTo>
                    <a:lnTo>
                      <a:pt x="10"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05" name="Freeform 600"/>
              <p:cNvSpPr>
                <a:spLocks/>
              </p:cNvSpPr>
              <p:nvPr/>
            </p:nvSpPr>
            <p:spPr bwMode="auto">
              <a:xfrm>
                <a:off x="1824" y="1058"/>
                <a:ext cx="25" cy="30"/>
              </a:xfrm>
              <a:custGeom>
                <a:avLst/>
                <a:gdLst/>
                <a:ahLst/>
                <a:cxnLst>
                  <a:cxn ang="0">
                    <a:pos x="16" y="19"/>
                  </a:cxn>
                  <a:cxn ang="0">
                    <a:pos x="24" y="23"/>
                  </a:cxn>
                  <a:cxn ang="0">
                    <a:pos x="22" y="22"/>
                  </a:cxn>
                  <a:cxn ang="0">
                    <a:pos x="22" y="20"/>
                  </a:cxn>
                  <a:cxn ang="0">
                    <a:pos x="22" y="19"/>
                  </a:cxn>
                  <a:cxn ang="0">
                    <a:pos x="22" y="18"/>
                  </a:cxn>
                  <a:cxn ang="0">
                    <a:pos x="20" y="16"/>
                  </a:cxn>
                  <a:cxn ang="0">
                    <a:pos x="20" y="16"/>
                  </a:cxn>
                  <a:cxn ang="0">
                    <a:pos x="20" y="14"/>
                  </a:cxn>
                  <a:cxn ang="0">
                    <a:pos x="18" y="13"/>
                  </a:cxn>
                  <a:cxn ang="0">
                    <a:pos x="18" y="12"/>
                  </a:cxn>
                  <a:cxn ang="0">
                    <a:pos x="16" y="10"/>
                  </a:cxn>
                  <a:cxn ang="0">
                    <a:pos x="16" y="9"/>
                  </a:cxn>
                  <a:cxn ang="0">
                    <a:pos x="16" y="7"/>
                  </a:cxn>
                  <a:cxn ang="0">
                    <a:pos x="15" y="7"/>
                  </a:cxn>
                  <a:cxn ang="0">
                    <a:pos x="15" y="6"/>
                  </a:cxn>
                  <a:cxn ang="0">
                    <a:pos x="15" y="4"/>
                  </a:cxn>
                  <a:cxn ang="0">
                    <a:pos x="13" y="4"/>
                  </a:cxn>
                  <a:cxn ang="0">
                    <a:pos x="13" y="3"/>
                  </a:cxn>
                  <a:cxn ang="0">
                    <a:pos x="13" y="2"/>
                  </a:cxn>
                  <a:cxn ang="0">
                    <a:pos x="12" y="2"/>
                  </a:cxn>
                  <a:cxn ang="0">
                    <a:pos x="12" y="1"/>
                  </a:cxn>
                  <a:cxn ang="0">
                    <a:pos x="10" y="0"/>
                  </a:cxn>
                  <a:cxn ang="0">
                    <a:pos x="0" y="4"/>
                  </a:cxn>
                  <a:cxn ang="0">
                    <a:pos x="1" y="6"/>
                  </a:cxn>
                  <a:cxn ang="0">
                    <a:pos x="1" y="7"/>
                  </a:cxn>
                  <a:cxn ang="0">
                    <a:pos x="3" y="7"/>
                  </a:cxn>
                  <a:cxn ang="0">
                    <a:pos x="3" y="9"/>
                  </a:cxn>
                  <a:cxn ang="0">
                    <a:pos x="4" y="10"/>
                  </a:cxn>
                  <a:cxn ang="0">
                    <a:pos x="4" y="12"/>
                  </a:cxn>
                  <a:cxn ang="0">
                    <a:pos x="6" y="13"/>
                  </a:cxn>
                  <a:cxn ang="0">
                    <a:pos x="6" y="14"/>
                  </a:cxn>
                  <a:cxn ang="0">
                    <a:pos x="6" y="16"/>
                  </a:cxn>
                  <a:cxn ang="0">
                    <a:pos x="8" y="16"/>
                  </a:cxn>
                  <a:cxn ang="0">
                    <a:pos x="8" y="16"/>
                  </a:cxn>
                  <a:cxn ang="0">
                    <a:pos x="8" y="18"/>
                  </a:cxn>
                  <a:cxn ang="0">
                    <a:pos x="8" y="19"/>
                  </a:cxn>
                  <a:cxn ang="0">
                    <a:pos x="10" y="19"/>
                  </a:cxn>
                  <a:cxn ang="0">
                    <a:pos x="10" y="20"/>
                  </a:cxn>
                  <a:cxn ang="0">
                    <a:pos x="10" y="22"/>
                  </a:cxn>
                  <a:cxn ang="0">
                    <a:pos x="10" y="23"/>
                  </a:cxn>
                  <a:cxn ang="0">
                    <a:pos x="12" y="25"/>
                  </a:cxn>
                  <a:cxn ang="0">
                    <a:pos x="16" y="29"/>
                  </a:cxn>
                  <a:cxn ang="0">
                    <a:pos x="12" y="25"/>
                  </a:cxn>
                  <a:cxn ang="0">
                    <a:pos x="12" y="29"/>
                  </a:cxn>
                  <a:cxn ang="0">
                    <a:pos x="16" y="29"/>
                  </a:cxn>
                  <a:cxn ang="0">
                    <a:pos x="16" y="19"/>
                  </a:cxn>
                </a:cxnLst>
                <a:rect l="0" t="0" r="r" b="b"/>
                <a:pathLst>
                  <a:path w="25" h="30">
                    <a:moveTo>
                      <a:pt x="16" y="19"/>
                    </a:moveTo>
                    <a:lnTo>
                      <a:pt x="24" y="23"/>
                    </a:lnTo>
                    <a:lnTo>
                      <a:pt x="22" y="22"/>
                    </a:lnTo>
                    <a:lnTo>
                      <a:pt x="22" y="20"/>
                    </a:lnTo>
                    <a:lnTo>
                      <a:pt x="22" y="19"/>
                    </a:lnTo>
                    <a:lnTo>
                      <a:pt x="22" y="18"/>
                    </a:lnTo>
                    <a:lnTo>
                      <a:pt x="20" y="16"/>
                    </a:lnTo>
                    <a:lnTo>
                      <a:pt x="20" y="16"/>
                    </a:lnTo>
                    <a:lnTo>
                      <a:pt x="20" y="14"/>
                    </a:lnTo>
                    <a:lnTo>
                      <a:pt x="18" y="13"/>
                    </a:lnTo>
                    <a:lnTo>
                      <a:pt x="18" y="12"/>
                    </a:lnTo>
                    <a:lnTo>
                      <a:pt x="16" y="10"/>
                    </a:lnTo>
                    <a:lnTo>
                      <a:pt x="16" y="9"/>
                    </a:lnTo>
                    <a:lnTo>
                      <a:pt x="16" y="7"/>
                    </a:lnTo>
                    <a:lnTo>
                      <a:pt x="15" y="7"/>
                    </a:lnTo>
                    <a:lnTo>
                      <a:pt x="15" y="6"/>
                    </a:lnTo>
                    <a:lnTo>
                      <a:pt x="15" y="4"/>
                    </a:lnTo>
                    <a:lnTo>
                      <a:pt x="13" y="4"/>
                    </a:lnTo>
                    <a:lnTo>
                      <a:pt x="13" y="3"/>
                    </a:lnTo>
                    <a:lnTo>
                      <a:pt x="13" y="2"/>
                    </a:lnTo>
                    <a:lnTo>
                      <a:pt x="12" y="2"/>
                    </a:lnTo>
                    <a:lnTo>
                      <a:pt x="12" y="1"/>
                    </a:lnTo>
                    <a:lnTo>
                      <a:pt x="10" y="0"/>
                    </a:lnTo>
                    <a:lnTo>
                      <a:pt x="0" y="4"/>
                    </a:lnTo>
                    <a:lnTo>
                      <a:pt x="1" y="6"/>
                    </a:lnTo>
                    <a:lnTo>
                      <a:pt x="1" y="7"/>
                    </a:lnTo>
                    <a:lnTo>
                      <a:pt x="3" y="7"/>
                    </a:lnTo>
                    <a:lnTo>
                      <a:pt x="3" y="9"/>
                    </a:lnTo>
                    <a:lnTo>
                      <a:pt x="4" y="10"/>
                    </a:lnTo>
                    <a:lnTo>
                      <a:pt x="4" y="12"/>
                    </a:lnTo>
                    <a:lnTo>
                      <a:pt x="6" y="13"/>
                    </a:lnTo>
                    <a:lnTo>
                      <a:pt x="6" y="14"/>
                    </a:lnTo>
                    <a:lnTo>
                      <a:pt x="6" y="16"/>
                    </a:lnTo>
                    <a:lnTo>
                      <a:pt x="8" y="16"/>
                    </a:lnTo>
                    <a:lnTo>
                      <a:pt x="8" y="16"/>
                    </a:lnTo>
                    <a:lnTo>
                      <a:pt x="8" y="18"/>
                    </a:lnTo>
                    <a:lnTo>
                      <a:pt x="8" y="19"/>
                    </a:lnTo>
                    <a:lnTo>
                      <a:pt x="10" y="19"/>
                    </a:lnTo>
                    <a:lnTo>
                      <a:pt x="10" y="20"/>
                    </a:lnTo>
                    <a:lnTo>
                      <a:pt x="10" y="22"/>
                    </a:lnTo>
                    <a:lnTo>
                      <a:pt x="10" y="23"/>
                    </a:lnTo>
                    <a:lnTo>
                      <a:pt x="12" y="25"/>
                    </a:lnTo>
                    <a:lnTo>
                      <a:pt x="16" y="29"/>
                    </a:lnTo>
                    <a:lnTo>
                      <a:pt x="12" y="25"/>
                    </a:lnTo>
                    <a:lnTo>
                      <a:pt x="12" y="29"/>
                    </a:lnTo>
                    <a:lnTo>
                      <a:pt x="16" y="29"/>
                    </a:lnTo>
                    <a:lnTo>
                      <a:pt x="16" y="1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06" name="Freeform 601"/>
              <p:cNvSpPr>
                <a:spLocks/>
              </p:cNvSpPr>
              <p:nvPr/>
            </p:nvSpPr>
            <p:spPr bwMode="auto">
              <a:xfrm>
                <a:off x="1841" y="1077"/>
                <a:ext cx="20" cy="19"/>
              </a:xfrm>
              <a:custGeom>
                <a:avLst/>
                <a:gdLst/>
                <a:ahLst/>
                <a:cxnLst>
                  <a:cxn ang="0">
                    <a:pos x="19" y="0"/>
                  </a:cxn>
                  <a:cxn ang="0">
                    <a:pos x="0" y="0"/>
                  </a:cxn>
                  <a:cxn ang="0">
                    <a:pos x="0" y="18"/>
                  </a:cxn>
                  <a:cxn ang="0">
                    <a:pos x="19" y="18"/>
                  </a:cxn>
                  <a:cxn ang="0">
                    <a:pos x="19" y="0"/>
                  </a:cxn>
                </a:cxnLst>
                <a:rect l="0" t="0" r="r" b="b"/>
                <a:pathLst>
                  <a:path w="20" h="19">
                    <a:moveTo>
                      <a:pt x="19" y="0"/>
                    </a:moveTo>
                    <a:lnTo>
                      <a:pt x="0" y="0"/>
                    </a:lnTo>
                    <a:lnTo>
                      <a:pt x="0" y="18"/>
                    </a:lnTo>
                    <a:lnTo>
                      <a:pt x="19" y="18"/>
                    </a:lnTo>
                    <a:lnTo>
                      <a:pt x="1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07" name="Freeform 602"/>
              <p:cNvSpPr>
                <a:spLocks/>
              </p:cNvSpPr>
              <p:nvPr/>
            </p:nvSpPr>
            <p:spPr bwMode="auto">
              <a:xfrm>
                <a:off x="1852" y="1077"/>
                <a:ext cx="19" cy="19"/>
              </a:xfrm>
              <a:custGeom>
                <a:avLst/>
                <a:gdLst/>
                <a:ahLst/>
                <a:cxnLst>
                  <a:cxn ang="0">
                    <a:pos x="18" y="16"/>
                  </a:cxn>
                  <a:cxn ang="0">
                    <a:pos x="18" y="12"/>
                  </a:cxn>
                  <a:cxn ang="0">
                    <a:pos x="18" y="9"/>
                  </a:cxn>
                  <a:cxn ang="0">
                    <a:pos x="16" y="9"/>
                  </a:cxn>
                  <a:cxn ang="0">
                    <a:pos x="16" y="7"/>
                  </a:cxn>
                  <a:cxn ang="0">
                    <a:pos x="16" y="4"/>
                  </a:cxn>
                  <a:cxn ang="0">
                    <a:pos x="12" y="4"/>
                  </a:cxn>
                  <a:cxn ang="0">
                    <a:pos x="12" y="1"/>
                  </a:cxn>
                  <a:cxn ang="0">
                    <a:pos x="10" y="1"/>
                  </a:cxn>
                  <a:cxn ang="0">
                    <a:pos x="7" y="0"/>
                  </a:cxn>
                  <a:cxn ang="0">
                    <a:pos x="5" y="0"/>
                  </a:cxn>
                  <a:cxn ang="0">
                    <a:pos x="2" y="0"/>
                  </a:cxn>
                  <a:cxn ang="0">
                    <a:pos x="2" y="18"/>
                  </a:cxn>
                  <a:cxn ang="0">
                    <a:pos x="0" y="18"/>
                  </a:cxn>
                  <a:cxn ang="0">
                    <a:pos x="0" y="16"/>
                  </a:cxn>
                  <a:cxn ang="0">
                    <a:pos x="18" y="16"/>
                  </a:cxn>
                </a:cxnLst>
                <a:rect l="0" t="0" r="r" b="b"/>
                <a:pathLst>
                  <a:path w="19" h="19">
                    <a:moveTo>
                      <a:pt x="18" y="16"/>
                    </a:moveTo>
                    <a:lnTo>
                      <a:pt x="18" y="12"/>
                    </a:lnTo>
                    <a:lnTo>
                      <a:pt x="18" y="9"/>
                    </a:lnTo>
                    <a:lnTo>
                      <a:pt x="16" y="9"/>
                    </a:lnTo>
                    <a:lnTo>
                      <a:pt x="16" y="7"/>
                    </a:lnTo>
                    <a:lnTo>
                      <a:pt x="16" y="4"/>
                    </a:lnTo>
                    <a:lnTo>
                      <a:pt x="12" y="4"/>
                    </a:lnTo>
                    <a:lnTo>
                      <a:pt x="12" y="1"/>
                    </a:lnTo>
                    <a:lnTo>
                      <a:pt x="10" y="1"/>
                    </a:lnTo>
                    <a:lnTo>
                      <a:pt x="7" y="0"/>
                    </a:lnTo>
                    <a:lnTo>
                      <a:pt x="5" y="0"/>
                    </a:lnTo>
                    <a:lnTo>
                      <a:pt x="2" y="0"/>
                    </a:lnTo>
                    <a:lnTo>
                      <a:pt x="2" y="18"/>
                    </a:lnTo>
                    <a:lnTo>
                      <a:pt x="0" y="18"/>
                    </a:lnTo>
                    <a:lnTo>
                      <a:pt x="0" y="16"/>
                    </a:lnTo>
                    <a:lnTo>
                      <a:pt x="18"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08" name="Freeform 603"/>
              <p:cNvSpPr>
                <a:spLocks/>
              </p:cNvSpPr>
              <p:nvPr/>
            </p:nvSpPr>
            <p:spPr bwMode="auto">
              <a:xfrm>
                <a:off x="1852" y="1086"/>
                <a:ext cx="19" cy="20"/>
              </a:xfrm>
              <a:custGeom>
                <a:avLst/>
                <a:gdLst/>
                <a:ahLst/>
                <a:cxnLst>
                  <a:cxn ang="0">
                    <a:pos x="18" y="19"/>
                  </a:cxn>
                  <a:cxn ang="0">
                    <a:pos x="18" y="0"/>
                  </a:cxn>
                  <a:cxn ang="0">
                    <a:pos x="0" y="0"/>
                  </a:cxn>
                  <a:cxn ang="0">
                    <a:pos x="0" y="19"/>
                  </a:cxn>
                  <a:cxn ang="0">
                    <a:pos x="18" y="19"/>
                  </a:cxn>
                </a:cxnLst>
                <a:rect l="0" t="0" r="r" b="b"/>
                <a:pathLst>
                  <a:path w="19" h="20">
                    <a:moveTo>
                      <a:pt x="18" y="19"/>
                    </a:moveTo>
                    <a:lnTo>
                      <a:pt x="18" y="0"/>
                    </a:lnTo>
                    <a:lnTo>
                      <a:pt x="0" y="0"/>
                    </a:lnTo>
                    <a:lnTo>
                      <a:pt x="0" y="19"/>
                    </a:lnTo>
                    <a:lnTo>
                      <a:pt x="18" y="1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09" name="Freeform 604"/>
              <p:cNvSpPr>
                <a:spLocks/>
              </p:cNvSpPr>
              <p:nvPr/>
            </p:nvSpPr>
            <p:spPr bwMode="auto">
              <a:xfrm>
                <a:off x="1852" y="1102"/>
                <a:ext cx="19" cy="19"/>
              </a:xfrm>
              <a:custGeom>
                <a:avLst/>
                <a:gdLst/>
                <a:ahLst/>
                <a:cxnLst>
                  <a:cxn ang="0">
                    <a:pos x="2" y="18"/>
                  </a:cxn>
                  <a:cxn ang="0">
                    <a:pos x="5" y="18"/>
                  </a:cxn>
                  <a:cxn ang="0">
                    <a:pos x="7" y="18"/>
                  </a:cxn>
                  <a:cxn ang="0">
                    <a:pos x="10" y="16"/>
                  </a:cxn>
                  <a:cxn ang="0">
                    <a:pos x="12" y="16"/>
                  </a:cxn>
                  <a:cxn ang="0">
                    <a:pos x="12" y="13"/>
                  </a:cxn>
                  <a:cxn ang="0">
                    <a:pos x="16" y="13"/>
                  </a:cxn>
                  <a:cxn ang="0">
                    <a:pos x="16" y="9"/>
                  </a:cxn>
                  <a:cxn ang="0">
                    <a:pos x="16" y="8"/>
                  </a:cxn>
                  <a:cxn ang="0">
                    <a:pos x="18" y="8"/>
                  </a:cxn>
                  <a:cxn ang="0">
                    <a:pos x="18" y="4"/>
                  </a:cxn>
                  <a:cxn ang="0">
                    <a:pos x="18" y="2"/>
                  </a:cxn>
                  <a:cxn ang="0">
                    <a:pos x="0" y="2"/>
                  </a:cxn>
                  <a:cxn ang="0">
                    <a:pos x="0" y="0"/>
                  </a:cxn>
                  <a:cxn ang="0">
                    <a:pos x="2" y="0"/>
                  </a:cxn>
                  <a:cxn ang="0">
                    <a:pos x="2" y="18"/>
                  </a:cxn>
                </a:cxnLst>
                <a:rect l="0" t="0" r="r" b="b"/>
                <a:pathLst>
                  <a:path w="19" h="19">
                    <a:moveTo>
                      <a:pt x="2" y="18"/>
                    </a:moveTo>
                    <a:lnTo>
                      <a:pt x="5" y="18"/>
                    </a:lnTo>
                    <a:lnTo>
                      <a:pt x="7" y="18"/>
                    </a:lnTo>
                    <a:lnTo>
                      <a:pt x="10" y="16"/>
                    </a:lnTo>
                    <a:lnTo>
                      <a:pt x="12" y="16"/>
                    </a:lnTo>
                    <a:lnTo>
                      <a:pt x="12" y="13"/>
                    </a:lnTo>
                    <a:lnTo>
                      <a:pt x="16" y="13"/>
                    </a:lnTo>
                    <a:lnTo>
                      <a:pt x="16" y="9"/>
                    </a:lnTo>
                    <a:lnTo>
                      <a:pt x="16" y="8"/>
                    </a:lnTo>
                    <a:lnTo>
                      <a:pt x="18" y="8"/>
                    </a:lnTo>
                    <a:lnTo>
                      <a:pt x="18" y="4"/>
                    </a:lnTo>
                    <a:lnTo>
                      <a:pt x="18" y="2"/>
                    </a:lnTo>
                    <a:lnTo>
                      <a:pt x="0" y="2"/>
                    </a:lnTo>
                    <a:lnTo>
                      <a:pt x="0" y="0"/>
                    </a:lnTo>
                    <a:lnTo>
                      <a:pt x="2" y="0"/>
                    </a:lnTo>
                    <a:lnTo>
                      <a:pt x="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10" name="Freeform 605"/>
              <p:cNvSpPr>
                <a:spLocks/>
              </p:cNvSpPr>
              <p:nvPr/>
            </p:nvSpPr>
            <p:spPr bwMode="auto">
              <a:xfrm>
                <a:off x="1835" y="1102"/>
                <a:ext cx="19" cy="19"/>
              </a:xfrm>
              <a:custGeom>
                <a:avLst/>
                <a:gdLst/>
                <a:ahLst/>
                <a:cxnLst>
                  <a:cxn ang="0">
                    <a:pos x="11" y="9"/>
                  </a:cxn>
                  <a:cxn ang="0">
                    <a:pos x="4" y="18"/>
                  </a:cxn>
                  <a:cxn ang="0">
                    <a:pos x="18" y="18"/>
                  </a:cxn>
                  <a:cxn ang="0">
                    <a:pos x="18" y="0"/>
                  </a:cxn>
                  <a:cxn ang="0">
                    <a:pos x="4" y="0"/>
                  </a:cxn>
                  <a:cxn ang="0">
                    <a:pos x="0" y="8"/>
                  </a:cxn>
                  <a:cxn ang="0">
                    <a:pos x="4" y="0"/>
                  </a:cxn>
                  <a:cxn ang="0">
                    <a:pos x="0" y="0"/>
                  </a:cxn>
                  <a:cxn ang="0">
                    <a:pos x="0" y="8"/>
                  </a:cxn>
                  <a:cxn ang="0">
                    <a:pos x="11" y="9"/>
                  </a:cxn>
                </a:cxnLst>
                <a:rect l="0" t="0" r="r" b="b"/>
                <a:pathLst>
                  <a:path w="19" h="19">
                    <a:moveTo>
                      <a:pt x="11" y="9"/>
                    </a:moveTo>
                    <a:lnTo>
                      <a:pt x="4" y="18"/>
                    </a:lnTo>
                    <a:lnTo>
                      <a:pt x="18" y="18"/>
                    </a:lnTo>
                    <a:lnTo>
                      <a:pt x="18" y="0"/>
                    </a:lnTo>
                    <a:lnTo>
                      <a:pt x="4" y="0"/>
                    </a:lnTo>
                    <a:lnTo>
                      <a:pt x="0" y="8"/>
                    </a:lnTo>
                    <a:lnTo>
                      <a:pt x="4" y="0"/>
                    </a:lnTo>
                    <a:lnTo>
                      <a:pt x="0" y="0"/>
                    </a:lnTo>
                    <a:lnTo>
                      <a:pt x="0" y="8"/>
                    </a:lnTo>
                    <a:lnTo>
                      <a:pt x="11"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11" name="Freeform 606"/>
              <p:cNvSpPr>
                <a:spLocks/>
              </p:cNvSpPr>
              <p:nvPr/>
            </p:nvSpPr>
            <p:spPr bwMode="auto">
              <a:xfrm>
                <a:off x="1822" y="1108"/>
                <a:ext cx="27" cy="26"/>
              </a:xfrm>
              <a:custGeom>
                <a:avLst/>
                <a:gdLst/>
                <a:ahLst/>
                <a:cxnLst>
                  <a:cxn ang="0">
                    <a:pos x="11" y="18"/>
                  </a:cxn>
                  <a:cxn ang="0">
                    <a:pos x="11" y="24"/>
                  </a:cxn>
                  <a:cxn ang="0">
                    <a:pos x="13" y="22"/>
                  </a:cxn>
                  <a:cxn ang="0">
                    <a:pos x="13" y="21"/>
                  </a:cxn>
                  <a:cxn ang="0">
                    <a:pos x="15" y="21"/>
                  </a:cxn>
                  <a:cxn ang="0">
                    <a:pos x="15" y="20"/>
                  </a:cxn>
                  <a:cxn ang="0">
                    <a:pos x="15" y="18"/>
                  </a:cxn>
                  <a:cxn ang="0">
                    <a:pos x="17" y="18"/>
                  </a:cxn>
                  <a:cxn ang="0">
                    <a:pos x="17" y="17"/>
                  </a:cxn>
                  <a:cxn ang="0">
                    <a:pos x="17" y="16"/>
                  </a:cxn>
                  <a:cxn ang="0">
                    <a:pos x="19" y="16"/>
                  </a:cxn>
                  <a:cxn ang="0">
                    <a:pos x="19" y="15"/>
                  </a:cxn>
                  <a:cxn ang="0">
                    <a:pos x="19" y="13"/>
                  </a:cxn>
                  <a:cxn ang="0">
                    <a:pos x="20" y="13"/>
                  </a:cxn>
                  <a:cxn ang="0">
                    <a:pos x="20" y="11"/>
                  </a:cxn>
                  <a:cxn ang="0">
                    <a:pos x="22" y="10"/>
                  </a:cxn>
                  <a:cxn ang="0">
                    <a:pos x="22" y="8"/>
                  </a:cxn>
                  <a:cxn ang="0">
                    <a:pos x="22" y="7"/>
                  </a:cxn>
                  <a:cxn ang="0">
                    <a:pos x="24" y="6"/>
                  </a:cxn>
                  <a:cxn ang="0">
                    <a:pos x="24" y="4"/>
                  </a:cxn>
                  <a:cxn ang="0">
                    <a:pos x="24" y="3"/>
                  </a:cxn>
                  <a:cxn ang="0">
                    <a:pos x="24" y="2"/>
                  </a:cxn>
                  <a:cxn ang="0">
                    <a:pos x="26" y="0"/>
                  </a:cxn>
                  <a:cxn ang="0">
                    <a:pos x="13" y="0"/>
                  </a:cxn>
                  <a:cxn ang="0">
                    <a:pos x="11" y="0"/>
                  </a:cxn>
                  <a:cxn ang="0">
                    <a:pos x="11" y="2"/>
                  </a:cxn>
                  <a:cxn ang="0">
                    <a:pos x="11" y="3"/>
                  </a:cxn>
                  <a:cxn ang="0">
                    <a:pos x="11" y="4"/>
                  </a:cxn>
                  <a:cxn ang="0">
                    <a:pos x="10" y="4"/>
                  </a:cxn>
                  <a:cxn ang="0">
                    <a:pos x="10" y="6"/>
                  </a:cxn>
                  <a:cxn ang="0">
                    <a:pos x="10" y="7"/>
                  </a:cxn>
                  <a:cxn ang="0">
                    <a:pos x="10" y="8"/>
                  </a:cxn>
                  <a:cxn ang="0">
                    <a:pos x="7" y="8"/>
                  </a:cxn>
                  <a:cxn ang="0">
                    <a:pos x="7" y="10"/>
                  </a:cxn>
                  <a:cxn ang="0">
                    <a:pos x="7" y="11"/>
                  </a:cxn>
                  <a:cxn ang="0">
                    <a:pos x="7" y="13"/>
                  </a:cxn>
                  <a:cxn ang="0">
                    <a:pos x="7" y="13"/>
                  </a:cxn>
                  <a:cxn ang="0">
                    <a:pos x="5" y="15"/>
                  </a:cxn>
                  <a:cxn ang="0">
                    <a:pos x="5" y="16"/>
                  </a:cxn>
                  <a:cxn ang="0">
                    <a:pos x="3" y="16"/>
                  </a:cxn>
                  <a:cxn ang="0">
                    <a:pos x="3" y="17"/>
                  </a:cxn>
                  <a:cxn ang="0">
                    <a:pos x="1" y="18"/>
                  </a:cxn>
                  <a:cxn ang="0">
                    <a:pos x="3" y="25"/>
                  </a:cxn>
                  <a:cxn ang="0">
                    <a:pos x="1" y="18"/>
                  </a:cxn>
                  <a:cxn ang="0">
                    <a:pos x="0" y="22"/>
                  </a:cxn>
                  <a:cxn ang="0">
                    <a:pos x="3" y="25"/>
                  </a:cxn>
                  <a:cxn ang="0">
                    <a:pos x="11" y="18"/>
                  </a:cxn>
                </a:cxnLst>
                <a:rect l="0" t="0" r="r" b="b"/>
                <a:pathLst>
                  <a:path w="27" h="26">
                    <a:moveTo>
                      <a:pt x="11" y="18"/>
                    </a:moveTo>
                    <a:lnTo>
                      <a:pt x="11" y="24"/>
                    </a:lnTo>
                    <a:lnTo>
                      <a:pt x="13" y="22"/>
                    </a:lnTo>
                    <a:lnTo>
                      <a:pt x="13" y="21"/>
                    </a:lnTo>
                    <a:lnTo>
                      <a:pt x="15" y="21"/>
                    </a:lnTo>
                    <a:lnTo>
                      <a:pt x="15" y="20"/>
                    </a:lnTo>
                    <a:lnTo>
                      <a:pt x="15" y="18"/>
                    </a:lnTo>
                    <a:lnTo>
                      <a:pt x="17" y="18"/>
                    </a:lnTo>
                    <a:lnTo>
                      <a:pt x="17" y="17"/>
                    </a:lnTo>
                    <a:lnTo>
                      <a:pt x="17" y="16"/>
                    </a:lnTo>
                    <a:lnTo>
                      <a:pt x="19" y="16"/>
                    </a:lnTo>
                    <a:lnTo>
                      <a:pt x="19" y="15"/>
                    </a:lnTo>
                    <a:lnTo>
                      <a:pt x="19" y="13"/>
                    </a:lnTo>
                    <a:lnTo>
                      <a:pt x="20" y="13"/>
                    </a:lnTo>
                    <a:lnTo>
                      <a:pt x="20" y="11"/>
                    </a:lnTo>
                    <a:lnTo>
                      <a:pt x="22" y="10"/>
                    </a:lnTo>
                    <a:lnTo>
                      <a:pt x="22" y="8"/>
                    </a:lnTo>
                    <a:lnTo>
                      <a:pt x="22" y="7"/>
                    </a:lnTo>
                    <a:lnTo>
                      <a:pt x="24" y="6"/>
                    </a:lnTo>
                    <a:lnTo>
                      <a:pt x="24" y="4"/>
                    </a:lnTo>
                    <a:lnTo>
                      <a:pt x="24" y="3"/>
                    </a:lnTo>
                    <a:lnTo>
                      <a:pt x="24" y="2"/>
                    </a:lnTo>
                    <a:lnTo>
                      <a:pt x="26" y="0"/>
                    </a:lnTo>
                    <a:lnTo>
                      <a:pt x="13" y="0"/>
                    </a:lnTo>
                    <a:lnTo>
                      <a:pt x="11" y="0"/>
                    </a:lnTo>
                    <a:lnTo>
                      <a:pt x="11" y="2"/>
                    </a:lnTo>
                    <a:lnTo>
                      <a:pt x="11" y="3"/>
                    </a:lnTo>
                    <a:lnTo>
                      <a:pt x="11" y="4"/>
                    </a:lnTo>
                    <a:lnTo>
                      <a:pt x="10" y="4"/>
                    </a:lnTo>
                    <a:lnTo>
                      <a:pt x="10" y="6"/>
                    </a:lnTo>
                    <a:lnTo>
                      <a:pt x="10" y="7"/>
                    </a:lnTo>
                    <a:lnTo>
                      <a:pt x="10" y="8"/>
                    </a:lnTo>
                    <a:lnTo>
                      <a:pt x="7" y="8"/>
                    </a:lnTo>
                    <a:lnTo>
                      <a:pt x="7" y="10"/>
                    </a:lnTo>
                    <a:lnTo>
                      <a:pt x="7" y="11"/>
                    </a:lnTo>
                    <a:lnTo>
                      <a:pt x="7" y="13"/>
                    </a:lnTo>
                    <a:lnTo>
                      <a:pt x="7" y="13"/>
                    </a:lnTo>
                    <a:lnTo>
                      <a:pt x="5" y="15"/>
                    </a:lnTo>
                    <a:lnTo>
                      <a:pt x="5" y="16"/>
                    </a:lnTo>
                    <a:lnTo>
                      <a:pt x="3" y="16"/>
                    </a:lnTo>
                    <a:lnTo>
                      <a:pt x="3" y="17"/>
                    </a:lnTo>
                    <a:lnTo>
                      <a:pt x="1" y="18"/>
                    </a:lnTo>
                    <a:lnTo>
                      <a:pt x="3" y="25"/>
                    </a:lnTo>
                    <a:lnTo>
                      <a:pt x="1" y="18"/>
                    </a:lnTo>
                    <a:lnTo>
                      <a:pt x="0" y="22"/>
                    </a:lnTo>
                    <a:lnTo>
                      <a:pt x="3" y="25"/>
                    </a:lnTo>
                    <a:lnTo>
                      <a:pt x="1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12" name="Freeform 607"/>
              <p:cNvSpPr>
                <a:spLocks/>
              </p:cNvSpPr>
              <p:nvPr/>
            </p:nvSpPr>
            <p:spPr bwMode="auto">
              <a:xfrm>
                <a:off x="1825" y="1127"/>
                <a:ext cx="19" cy="19"/>
              </a:xfrm>
              <a:custGeom>
                <a:avLst/>
                <a:gdLst/>
                <a:ahLst/>
                <a:cxnLst>
                  <a:cxn ang="0">
                    <a:pos x="18" y="11"/>
                  </a:cxn>
                  <a:cxn ang="0">
                    <a:pos x="18" y="9"/>
                  </a:cxn>
                  <a:cxn ang="0">
                    <a:pos x="9" y="0"/>
                  </a:cxn>
                  <a:cxn ang="0">
                    <a:pos x="0" y="9"/>
                  </a:cxn>
                  <a:cxn ang="0">
                    <a:pos x="9" y="18"/>
                  </a:cxn>
                  <a:cxn ang="0">
                    <a:pos x="18" y="11"/>
                  </a:cxn>
                </a:cxnLst>
                <a:rect l="0" t="0" r="r" b="b"/>
                <a:pathLst>
                  <a:path w="19" h="19">
                    <a:moveTo>
                      <a:pt x="18" y="11"/>
                    </a:moveTo>
                    <a:lnTo>
                      <a:pt x="18" y="9"/>
                    </a:lnTo>
                    <a:lnTo>
                      <a:pt x="9" y="0"/>
                    </a:lnTo>
                    <a:lnTo>
                      <a:pt x="0" y="9"/>
                    </a:lnTo>
                    <a:lnTo>
                      <a:pt x="9" y="18"/>
                    </a:lnTo>
                    <a:lnTo>
                      <a:pt x="18"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13" name="Freeform 608"/>
              <p:cNvSpPr>
                <a:spLocks/>
              </p:cNvSpPr>
              <p:nvPr/>
            </p:nvSpPr>
            <p:spPr bwMode="auto">
              <a:xfrm>
                <a:off x="1833" y="1134"/>
                <a:ext cx="19" cy="18"/>
              </a:xfrm>
              <a:custGeom>
                <a:avLst/>
                <a:gdLst/>
                <a:ahLst/>
                <a:cxnLst>
                  <a:cxn ang="0">
                    <a:pos x="12" y="17"/>
                  </a:cxn>
                  <a:cxn ang="0">
                    <a:pos x="16" y="15"/>
                  </a:cxn>
                  <a:cxn ang="0">
                    <a:pos x="16" y="12"/>
                  </a:cxn>
                  <a:cxn ang="0">
                    <a:pos x="18" y="12"/>
                  </a:cxn>
                  <a:cxn ang="0">
                    <a:pos x="18" y="10"/>
                  </a:cxn>
                  <a:cxn ang="0">
                    <a:pos x="18" y="7"/>
                  </a:cxn>
                  <a:cxn ang="0">
                    <a:pos x="18" y="6"/>
                  </a:cxn>
                  <a:cxn ang="0">
                    <a:pos x="18" y="3"/>
                  </a:cxn>
                  <a:cxn ang="0">
                    <a:pos x="18" y="1"/>
                  </a:cxn>
                  <a:cxn ang="0">
                    <a:pos x="16" y="1"/>
                  </a:cxn>
                  <a:cxn ang="0">
                    <a:pos x="16" y="0"/>
                  </a:cxn>
                  <a:cxn ang="0">
                    <a:pos x="12" y="0"/>
                  </a:cxn>
                  <a:cxn ang="0">
                    <a:pos x="0" y="7"/>
                  </a:cxn>
                  <a:cxn ang="0">
                    <a:pos x="0" y="6"/>
                  </a:cxn>
                  <a:cxn ang="0">
                    <a:pos x="12" y="17"/>
                  </a:cxn>
                </a:cxnLst>
                <a:rect l="0" t="0" r="r" b="b"/>
                <a:pathLst>
                  <a:path w="19" h="18">
                    <a:moveTo>
                      <a:pt x="12" y="17"/>
                    </a:moveTo>
                    <a:lnTo>
                      <a:pt x="16" y="15"/>
                    </a:lnTo>
                    <a:lnTo>
                      <a:pt x="16" y="12"/>
                    </a:lnTo>
                    <a:lnTo>
                      <a:pt x="18" y="12"/>
                    </a:lnTo>
                    <a:lnTo>
                      <a:pt x="18" y="10"/>
                    </a:lnTo>
                    <a:lnTo>
                      <a:pt x="18" y="7"/>
                    </a:lnTo>
                    <a:lnTo>
                      <a:pt x="18" y="6"/>
                    </a:lnTo>
                    <a:lnTo>
                      <a:pt x="18" y="3"/>
                    </a:lnTo>
                    <a:lnTo>
                      <a:pt x="18" y="1"/>
                    </a:lnTo>
                    <a:lnTo>
                      <a:pt x="16" y="1"/>
                    </a:lnTo>
                    <a:lnTo>
                      <a:pt x="16" y="0"/>
                    </a:lnTo>
                    <a:lnTo>
                      <a:pt x="12" y="0"/>
                    </a:lnTo>
                    <a:lnTo>
                      <a:pt x="0" y="7"/>
                    </a:lnTo>
                    <a:lnTo>
                      <a:pt x="0" y="6"/>
                    </a:lnTo>
                    <a:lnTo>
                      <a:pt x="12"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14" name="Freeform 609"/>
              <p:cNvSpPr>
                <a:spLocks/>
              </p:cNvSpPr>
              <p:nvPr/>
            </p:nvSpPr>
            <p:spPr bwMode="auto">
              <a:xfrm>
                <a:off x="1817" y="1136"/>
                <a:ext cx="25" cy="21"/>
              </a:xfrm>
              <a:custGeom>
                <a:avLst/>
                <a:gdLst/>
                <a:ahLst/>
                <a:cxnLst>
                  <a:cxn ang="0">
                    <a:pos x="8" y="20"/>
                  </a:cxn>
                  <a:cxn ang="0">
                    <a:pos x="24" y="6"/>
                  </a:cxn>
                  <a:cxn ang="0">
                    <a:pos x="16" y="0"/>
                  </a:cxn>
                  <a:cxn ang="0">
                    <a:pos x="0" y="13"/>
                  </a:cxn>
                  <a:cxn ang="0">
                    <a:pos x="8" y="20"/>
                  </a:cxn>
                </a:cxnLst>
                <a:rect l="0" t="0" r="r" b="b"/>
                <a:pathLst>
                  <a:path w="25" h="21">
                    <a:moveTo>
                      <a:pt x="8" y="20"/>
                    </a:moveTo>
                    <a:lnTo>
                      <a:pt x="24" y="6"/>
                    </a:lnTo>
                    <a:lnTo>
                      <a:pt x="16" y="0"/>
                    </a:lnTo>
                    <a:lnTo>
                      <a:pt x="0" y="13"/>
                    </a:lnTo>
                    <a:lnTo>
                      <a:pt x="8"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15" name="Freeform 610"/>
              <p:cNvSpPr>
                <a:spLocks/>
              </p:cNvSpPr>
              <p:nvPr/>
            </p:nvSpPr>
            <p:spPr bwMode="auto">
              <a:xfrm>
                <a:off x="1809" y="1147"/>
                <a:ext cx="19" cy="19"/>
              </a:xfrm>
              <a:custGeom>
                <a:avLst/>
                <a:gdLst/>
                <a:ahLst/>
                <a:cxnLst>
                  <a:cxn ang="0">
                    <a:pos x="0" y="12"/>
                  </a:cxn>
                  <a:cxn ang="0">
                    <a:pos x="0" y="16"/>
                  </a:cxn>
                  <a:cxn ang="0">
                    <a:pos x="1" y="16"/>
                  </a:cxn>
                  <a:cxn ang="0">
                    <a:pos x="3" y="18"/>
                  </a:cxn>
                  <a:cxn ang="0">
                    <a:pos x="6" y="18"/>
                  </a:cxn>
                  <a:cxn ang="0">
                    <a:pos x="8" y="18"/>
                  </a:cxn>
                  <a:cxn ang="0">
                    <a:pos x="9" y="18"/>
                  </a:cxn>
                  <a:cxn ang="0">
                    <a:pos x="12" y="18"/>
                  </a:cxn>
                  <a:cxn ang="0">
                    <a:pos x="13" y="18"/>
                  </a:cxn>
                  <a:cxn ang="0">
                    <a:pos x="13" y="16"/>
                  </a:cxn>
                  <a:cxn ang="0">
                    <a:pos x="16" y="16"/>
                  </a:cxn>
                  <a:cxn ang="0">
                    <a:pos x="18" y="12"/>
                  </a:cxn>
                  <a:cxn ang="0">
                    <a:pos x="8" y="0"/>
                  </a:cxn>
                  <a:cxn ang="0">
                    <a:pos x="9" y="0"/>
                  </a:cxn>
                  <a:cxn ang="0">
                    <a:pos x="0" y="12"/>
                  </a:cxn>
                </a:cxnLst>
                <a:rect l="0" t="0" r="r" b="b"/>
                <a:pathLst>
                  <a:path w="19" h="19">
                    <a:moveTo>
                      <a:pt x="0" y="12"/>
                    </a:moveTo>
                    <a:lnTo>
                      <a:pt x="0" y="16"/>
                    </a:lnTo>
                    <a:lnTo>
                      <a:pt x="1" y="16"/>
                    </a:lnTo>
                    <a:lnTo>
                      <a:pt x="3" y="18"/>
                    </a:lnTo>
                    <a:lnTo>
                      <a:pt x="6" y="18"/>
                    </a:lnTo>
                    <a:lnTo>
                      <a:pt x="8" y="18"/>
                    </a:lnTo>
                    <a:lnTo>
                      <a:pt x="9" y="18"/>
                    </a:lnTo>
                    <a:lnTo>
                      <a:pt x="12" y="18"/>
                    </a:lnTo>
                    <a:lnTo>
                      <a:pt x="13" y="18"/>
                    </a:lnTo>
                    <a:lnTo>
                      <a:pt x="13" y="16"/>
                    </a:lnTo>
                    <a:lnTo>
                      <a:pt x="16" y="16"/>
                    </a:lnTo>
                    <a:lnTo>
                      <a:pt x="18" y="12"/>
                    </a:lnTo>
                    <a:lnTo>
                      <a:pt x="8"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16" name="Freeform 611"/>
              <p:cNvSpPr>
                <a:spLocks/>
              </p:cNvSpPr>
              <p:nvPr/>
            </p:nvSpPr>
            <p:spPr bwMode="auto">
              <a:xfrm>
                <a:off x="1800" y="1138"/>
                <a:ext cx="21" cy="18"/>
              </a:xfrm>
              <a:custGeom>
                <a:avLst/>
                <a:gdLst/>
                <a:ahLst/>
                <a:cxnLst>
                  <a:cxn ang="0">
                    <a:pos x="8" y="9"/>
                  </a:cxn>
                  <a:cxn ang="0">
                    <a:pos x="0" y="9"/>
                  </a:cxn>
                  <a:cxn ang="0">
                    <a:pos x="9" y="17"/>
                  </a:cxn>
                  <a:cxn ang="0">
                    <a:pos x="20" y="9"/>
                  </a:cxn>
                  <a:cxn ang="0">
                    <a:pos x="9" y="2"/>
                  </a:cxn>
                  <a:cxn ang="0">
                    <a:pos x="0" y="1"/>
                  </a:cxn>
                  <a:cxn ang="0">
                    <a:pos x="9" y="2"/>
                  </a:cxn>
                  <a:cxn ang="0">
                    <a:pos x="5" y="0"/>
                  </a:cxn>
                  <a:cxn ang="0">
                    <a:pos x="0" y="1"/>
                  </a:cxn>
                  <a:cxn ang="0">
                    <a:pos x="8" y="9"/>
                  </a:cxn>
                </a:cxnLst>
                <a:rect l="0" t="0" r="r" b="b"/>
                <a:pathLst>
                  <a:path w="21" h="18">
                    <a:moveTo>
                      <a:pt x="8" y="9"/>
                    </a:moveTo>
                    <a:lnTo>
                      <a:pt x="0" y="9"/>
                    </a:lnTo>
                    <a:lnTo>
                      <a:pt x="9" y="17"/>
                    </a:lnTo>
                    <a:lnTo>
                      <a:pt x="20" y="9"/>
                    </a:lnTo>
                    <a:lnTo>
                      <a:pt x="9" y="2"/>
                    </a:lnTo>
                    <a:lnTo>
                      <a:pt x="0" y="1"/>
                    </a:lnTo>
                    <a:lnTo>
                      <a:pt x="9" y="2"/>
                    </a:lnTo>
                    <a:lnTo>
                      <a:pt x="5" y="0"/>
                    </a:lnTo>
                    <a:lnTo>
                      <a:pt x="0" y="1"/>
                    </a:lnTo>
                    <a:lnTo>
                      <a:pt x="8"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17" name="Freeform 612"/>
              <p:cNvSpPr>
                <a:spLocks/>
              </p:cNvSpPr>
              <p:nvPr/>
            </p:nvSpPr>
            <p:spPr bwMode="auto">
              <a:xfrm>
                <a:off x="1770" y="1139"/>
                <a:ext cx="38" cy="19"/>
              </a:xfrm>
              <a:custGeom>
                <a:avLst/>
                <a:gdLst/>
                <a:ahLst/>
                <a:cxnLst>
                  <a:cxn ang="0">
                    <a:pos x="11" y="13"/>
                  </a:cxn>
                  <a:cxn ang="0">
                    <a:pos x="5" y="18"/>
                  </a:cxn>
                  <a:cxn ang="0">
                    <a:pos x="7" y="17"/>
                  </a:cxn>
                  <a:cxn ang="0">
                    <a:pos x="9" y="17"/>
                  </a:cxn>
                  <a:cxn ang="0">
                    <a:pos x="11" y="17"/>
                  </a:cxn>
                  <a:cxn ang="0">
                    <a:pos x="13" y="17"/>
                  </a:cxn>
                  <a:cxn ang="0">
                    <a:pos x="14" y="16"/>
                  </a:cxn>
                  <a:cxn ang="0">
                    <a:pos x="16" y="16"/>
                  </a:cxn>
                  <a:cxn ang="0">
                    <a:pos x="18" y="16"/>
                  </a:cxn>
                  <a:cxn ang="0">
                    <a:pos x="20" y="14"/>
                  </a:cxn>
                  <a:cxn ang="0">
                    <a:pos x="21" y="14"/>
                  </a:cxn>
                  <a:cxn ang="0">
                    <a:pos x="23" y="14"/>
                  </a:cxn>
                  <a:cxn ang="0">
                    <a:pos x="23" y="13"/>
                  </a:cxn>
                  <a:cxn ang="0">
                    <a:pos x="24" y="13"/>
                  </a:cxn>
                  <a:cxn ang="0">
                    <a:pos x="26" y="13"/>
                  </a:cxn>
                  <a:cxn ang="0">
                    <a:pos x="28" y="11"/>
                  </a:cxn>
                  <a:cxn ang="0">
                    <a:pos x="30" y="11"/>
                  </a:cxn>
                  <a:cxn ang="0">
                    <a:pos x="30" y="10"/>
                  </a:cxn>
                  <a:cxn ang="0">
                    <a:pos x="32" y="10"/>
                  </a:cxn>
                  <a:cxn ang="0">
                    <a:pos x="33" y="10"/>
                  </a:cxn>
                  <a:cxn ang="0">
                    <a:pos x="33" y="8"/>
                  </a:cxn>
                  <a:cxn ang="0">
                    <a:pos x="35" y="8"/>
                  </a:cxn>
                  <a:cxn ang="0">
                    <a:pos x="37" y="8"/>
                  </a:cxn>
                  <a:cxn ang="0">
                    <a:pos x="37" y="8"/>
                  </a:cxn>
                  <a:cxn ang="0">
                    <a:pos x="30" y="0"/>
                  </a:cxn>
                  <a:cxn ang="0">
                    <a:pos x="30" y="1"/>
                  </a:cxn>
                  <a:cxn ang="0">
                    <a:pos x="28" y="1"/>
                  </a:cxn>
                  <a:cxn ang="0">
                    <a:pos x="26" y="1"/>
                  </a:cxn>
                  <a:cxn ang="0">
                    <a:pos x="26" y="2"/>
                  </a:cxn>
                  <a:cxn ang="0">
                    <a:pos x="24" y="2"/>
                  </a:cxn>
                  <a:cxn ang="0">
                    <a:pos x="23" y="2"/>
                  </a:cxn>
                  <a:cxn ang="0">
                    <a:pos x="23" y="4"/>
                  </a:cxn>
                  <a:cxn ang="0">
                    <a:pos x="21" y="4"/>
                  </a:cxn>
                  <a:cxn ang="0">
                    <a:pos x="20" y="4"/>
                  </a:cxn>
                  <a:cxn ang="0">
                    <a:pos x="18" y="4"/>
                  </a:cxn>
                  <a:cxn ang="0">
                    <a:pos x="16" y="4"/>
                  </a:cxn>
                  <a:cxn ang="0">
                    <a:pos x="16" y="6"/>
                  </a:cxn>
                  <a:cxn ang="0">
                    <a:pos x="14" y="6"/>
                  </a:cxn>
                  <a:cxn ang="0">
                    <a:pos x="13" y="6"/>
                  </a:cxn>
                  <a:cxn ang="0">
                    <a:pos x="11" y="8"/>
                  </a:cxn>
                  <a:cxn ang="0">
                    <a:pos x="9" y="8"/>
                  </a:cxn>
                  <a:cxn ang="0">
                    <a:pos x="7" y="8"/>
                  </a:cxn>
                  <a:cxn ang="0">
                    <a:pos x="5" y="8"/>
                  </a:cxn>
                  <a:cxn ang="0">
                    <a:pos x="4" y="8"/>
                  </a:cxn>
                  <a:cxn ang="0">
                    <a:pos x="0" y="13"/>
                  </a:cxn>
                  <a:cxn ang="0">
                    <a:pos x="4" y="8"/>
                  </a:cxn>
                  <a:cxn ang="0">
                    <a:pos x="0" y="8"/>
                  </a:cxn>
                  <a:cxn ang="0">
                    <a:pos x="0" y="13"/>
                  </a:cxn>
                  <a:cxn ang="0">
                    <a:pos x="11" y="13"/>
                  </a:cxn>
                </a:cxnLst>
                <a:rect l="0" t="0" r="r" b="b"/>
                <a:pathLst>
                  <a:path w="38" h="19">
                    <a:moveTo>
                      <a:pt x="11" y="13"/>
                    </a:moveTo>
                    <a:lnTo>
                      <a:pt x="5" y="18"/>
                    </a:lnTo>
                    <a:lnTo>
                      <a:pt x="7" y="17"/>
                    </a:lnTo>
                    <a:lnTo>
                      <a:pt x="9" y="17"/>
                    </a:lnTo>
                    <a:lnTo>
                      <a:pt x="11" y="17"/>
                    </a:lnTo>
                    <a:lnTo>
                      <a:pt x="13" y="17"/>
                    </a:lnTo>
                    <a:lnTo>
                      <a:pt x="14" y="16"/>
                    </a:lnTo>
                    <a:lnTo>
                      <a:pt x="16" y="16"/>
                    </a:lnTo>
                    <a:lnTo>
                      <a:pt x="18" y="16"/>
                    </a:lnTo>
                    <a:lnTo>
                      <a:pt x="20" y="14"/>
                    </a:lnTo>
                    <a:lnTo>
                      <a:pt x="21" y="14"/>
                    </a:lnTo>
                    <a:lnTo>
                      <a:pt x="23" y="14"/>
                    </a:lnTo>
                    <a:lnTo>
                      <a:pt x="23" y="13"/>
                    </a:lnTo>
                    <a:lnTo>
                      <a:pt x="24" y="13"/>
                    </a:lnTo>
                    <a:lnTo>
                      <a:pt x="26" y="13"/>
                    </a:lnTo>
                    <a:lnTo>
                      <a:pt x="28" y="11"/>
                    </a:lnTo>
                    <a:lnTo>
                      <a:pt x="30" y="11"/>
                    </a:lnTo>
                    <a:lnTo>
                      <a:pt x="30" y="10"/>
                    </a:lnTo>
                    <a:lnTo>
                      <a:pt x="32" y="10"/>
                    </a:lnTo>
                    <a:lnTo>
                      <a:pt x="33" y="10"/>
                    </a:lnTo>
                    <a:lnTo>
                      <a:pt x="33" y="8"/>
                    </a:lnTo>
                    <a:lnTo>
                      <a:pt x="35" y="8"/>
                    </a:lnTo>
                    <a:lnTo>
                      <a:pt x="37" y="8"/>
                    </a:lnTo>
                    <a:lnTo>
                      <a:pt x="37" y="8"/>
                    </a:lnTo>
                    <a:lnTo>
                      <a:pt x="30" y="0"/>
                    </a:lnTo>
                    <a:lnTo>
                      <a:pt x="30" y="1"/>
                    </a:lnTo>
                    <a:lnTo>
                      <a:pt x="28" y="1"/>
                    </a:lnTo>
                    <a:lnTo>
                      <a:pt x="26" y="1"/>
                    </a:lnTo>
                    <a:lnTo>
                      <a:pt x="26" y="2"/>
                    </a:lnTo>
                    <a:lnTo>
                      <a:pt x="24" y="2"/>
                    </a:lnTo>
                    <a:lnTo>
                      <a:pt x="23" y="2"/>
                    </a:lnTo>
                    <a:lnTo>
                      <a:pt x="23" y="4"/>
                    </a:lnTo>
                    <a:lnTo>
                      <a:pt x="21" y="4"/>
                    </a:lnTo>
                    <a:lnTo>
                      <a:pt x="20" y="4"/>
                    </a:lnTo>
                    <a:lnTo>
                      <a:pt x="18" y="4"/>
                    </a:lnTo>
                    <a:lnTo>
                      <a:pt x="16" y="4"/>
                    </a:lnTo>
                    <a:lnTo>
                      <a:pt x="16" y="6"/>
                    </a:lnTo>
                    <a:lnTo>
                      <a:pt x="14" y="6"/>
                    </a:lnTo>
                    <a:lnTo>
                      <a:pt x="13" y="6"/>
                    </a:lnTo>
                    <a:lnTo>
                      <a:pt x="11" y="8"/>
                    </a:lnTo>
                    <a:lnTo>
                      <a:pt x="9" y="8"/>
                    </a:lnTo>
                    <a:lnTo>
                      <a:pt x="7" y="8"/>
                    </a:lnTo>
                    <a:lnTo>
                      <a:pt x="5" y="8"/>
                    </a:lnTo>
                    <a:lnTo>
                      <a:pt x="4" y="8"/>
                    </a:lnTo>
                    <a:lnTo>
                      <a:pt x="0" y="13"/>
                    </a:lnTo>
                    <a:lnTo>
                      <a:pt x="4" y="8"/>
                    </a:lnTo>
                    <a:lnTo>
                      <a:pt x="0" y="8"/>
                    </a:lnTo>
                    <a:lnTo>
                      <a:pt x="0" y="13"/>
                    </a:lnTo>
                    <a:lnTo>
                      <a:pt x="11"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18" name="Freeform 613"/>
              <p:cNvSpPr>
                <a:spLocks/>
              </p:cNvSpPr>
              <p:nvPr/>
            </p:nvSpPr>
            <p:spPr bwMode="auto">
              <a:xfrm>
                <a:off x="1770" y="1151"/>
                <a:ext cx="20" cy="18"/>
              </a:xfrm>
              <a:custGeom>
                <a:avLst/>
                <a:gdLst/>
                <a:ahLst/>
                <a:cxnLst>
                  <a:cxn ang="0">
                    <a:pos x="19" y="17"/>
                  </a:cxn>
                  <a:cxn ang="0">
                    <a:pos x="19" y="0"/>
                  </a:cxn>
                  <a:cxn ang="0">
                    <a:pos x="0" y="0"/>
                  </a:cxn>
                  <a:cxn ang="0">
                    <a:pos x="0" y="17"/>
                  </a:cxn>
                  <a:cxn ang="0">
                    <a:pos x="19" y="17"/>
                  </a:cxn>
                </a:cxnLst>
                <a:rect l="0" t="0" r="r" b="b"/>
                <a:pathLst>
                  <a:path w="20" h="18">
                    <a:moveTo>
                      <a:pt x="19" y="17"/>
                    </a:moveTo>
                    <a:lnTo>
                      <a:pt x="19" y="0"/>
                    </a:lnTo>
                    <a:lnTo>
                      <a:pt x="0" y="0"/>
                    </a:lnTo>
                    <a:lnTo>
                      <a:pt x="0" y="17"/>
                    </a:lnTo>
                    <a:lnTo>
                      <a:pt x="19"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19" name="Freeform 614"/>
              <p:cNvSpPr>
                <a:spLocks/>
              </p:cNvSpPr>
              <p:nvPr/>
            </p:nvSpPr>
            <p:spPr bwMode="auto">
              <a:xfrm>
                <a:off x="1770" y="1160"/>
                <a:ext cx="20" cy="19"/>
              </a:xfrm>
              <a:custGeom>
                <a:avLst/>
                <a:gdLst/>
                <a:ahLst/>
                <a:cxnLst>
                  <a:cxn ang="0">
                    <a:pos x="2" y="18"/>
                  </a:cxn>
                  <a:cxn ang="0">
                    <a:pos x="4" y="18"/>
                  </a:cxn>
                  <a:cxn ang="0">
                    <a:pos x="7" y="18"/>
                  </a:cxn>
                  <a:cxn ang="0">
                    <a:pos x="10" y="15"/>
                  </a:cxn>
                  <a:cxn ang="0">
                    <a:pos x="13" y="15"/>
                  </a:cxn>
                  <a:cxn ang="0">
                    <a:pos x="13" y="12"/>
                  </a:cxn>
                  <a:cxn ang="0">
                    <a:pos x="15" y="12"/>
                  </a:cxn>
                  <a:cxn ang="0">
                    <a:pos x="15" y="9"/>
                  </a:cxn>
                  <a:cxn ang="0">
                    <a:pos x="15" y="7"/>
                  </a:cxn>
                  <a:cxn ang="0">
                    <a:pos x="19" y="7"/>
                  </a:cxn>
                  <a:cxn ang="0">
                    <a:pos x="19" y="4"/>
                  </a:cxn>
                  <a:cxn ang="0">
                    <a:pos x="19" y="1"/>
                  </a:cxn>
                  <a:cxn ang="0">
                    <a:pos x="0" y="1"/>
                  </a:cxn>
                  <a:cxn ang="0">
                    <a:pos x="0" y="0"/>
                  </a:cxn>
                  <a:cxn ang="0">
                    <a:pos x="2" y="0"/>
                  </a:cxn>
                  <a:cxn ang="0">
                    <a:pos x="2" y="18"/>
                  </a:cxn>
                </a:cxnLst>
                <a:rect l="0" t="0" r="r" b="b"/>
                <a:pathLst>
                  <a:path w="20" h="19">
                    <a:moveTo>
                      <a:pt x="2" y="18"/>
                    </a:moveTo>
                    <a:lnTo>
                      <a:pt x="4" y="18"/>
                    </a:lnTo>
                    <a:lnTo>
                      <a:pt x="7" y="18"/>
                    </a:lnTo>
                    <a:lnTo>
                      <a:pt x="10" y="15"/>
                    </a:lnTo>
                    <a:lnTo>
                      <a:pt x="13" y="15"/>
                    </a:lnTo>
                    <a:lnTo>
                      <a:pt x="13" y="12"/>
                    </a:lnTo>
                    <a:lnTo>
                      <a:pt x="15" y="12"/>
                    </a:lnTo>
                    <a:lnTo>
                      <a:pt x="15" y="9"/>
                    </a:lnTo>
                    <a:lnTo>
                      <a:pt x="15" y="7"/>
                    </a:lnTo>
                    <a:lnTo>
                      <a:pt x="19" y="7"/>
                    </a:lnTo>
                    <a:lnTo>
                      <a:pt x="19" y="4"/>
                    </a:lnTo>
                    <a:lnTo>
                      <a:pt x="19" y="1"/>
                    </a:lnTo>
                    <a:lnTo>
                      <a:pt x="0" y="1"/>
                    </a:lnTo>
                    <a:lnTo>
                      <a:pt x="0" y="0"/>
                    </a:lnTo>
                    <a:lnTo>
                      <a:pt x="2" y="0"/>
                    </a:lnTo>
                    <a:lnTo>
                      <a:pt x="2"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20" name="Freeform 615"/>
              <p:cNvSpPr>
                <a:spLocks/>
              </p:cNvSpPr>
              <p:nvPr/>
            </p:nvSpPr>
            <p:spPr bwMode="auto">
              <a:xfrm>
                <a:off x="1747" y="1160"/>
                <a:ext cx="26" cy="19"/>
              </a:xfrm>
              <a:custGeom>
                <a:avLst/>
                <a:gdLst/>
                <a:ahLst/>
                <a:cxnLst>
                  <a:cxn ang="0">
                    <a:pos x="0" y="18"/>
                  </a:cxn>
                  <a:cxn ang="0">
                    <a:pos x="25" y="18"/>
                  </a:cxn>
                  <a:cxn ang="0">
                    <a:pos x="25" y="0"/>
                  </a:cxn>
                  <a:cxn ang="0">
                    <a:pos x="0" y="0"/>
                  </a:cxn>
                  <a:cxn ang="0">
                    <a:pos x="0" y="18"/>
                  </a:cxn>
                </a:cxnLst>
                <a:rect l="0" t="0" r="r" b="b"/>
                <a:pathLst>
                  <a:path w="26" h="19">
                    <a:moveTo>
                      <a:pt x="0" y="18"/>
                    </a:moveTo>
                    <a:lnTo>
                      <a:pt x="25" y="18"/>
                    </a:lnTo>
                    <a:lnTo>
                      <a:pt x="25" y="0"/>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21" name="Freeform 616"/>
              <p:cNvSpPr>
                <a:spLocks/>
              </p:cNvSpPr>
              <p:nvPr/>
            </p:nvSpPr>
            <p:spPr bwMode="auto">
              <a:xfrm>
                <a:off x="1736" y="1160"/>
                <a:ext cx="19" cy="19"/>
              </a:xfrm>
              <a:custGeom>
                <a:avLst/>
                <a:gdLst/>
                <a:ahLst/>
                <a:cxnLst>
                  <a:cxn ang="0">
                    <a:pos x="0" y="1"/>
                  </a:cxn>
                  <a:cxn ang="0">
                    <a:pos x="0" y="4"/>
                  </a:cxn>
                  <a:cxn ang="0">
                    <a:pos x="0" y="7"/>
                  </a:cxn>
                  <a:cxn ang="0">
                    <a:pos x="0" y="9"/>
                  </a:cxn>
                  <a:cxn ang="0">
                    <a:pos x="2" y="9"/>
                  </a:cxn>
                  <a:cxn ang="0">
                    <a:pos x="2" y="12"/>
                  </a:cxn>
                  <a:cxn ang="0">
                    <a:pos x="5" y="12"/>
                  </a:cxn>
                  <a:cxn ang="0">
                    <a:pos x="5" y="15"/>
                  </a:cxn>
                  <a:cxn ang="0">
                    <a:pos x="7" y="15"/>
                  </a:cxn>
                  <a:cxn ang="0">
                    <a:pos x="7" y="18"/>
                  </a:cxn>
                  <a:cxn ang="0">
                    <a:pos x="10" y="18"/>
                  </a:cxn>
                  <a:cxn ang="0">
                    <a:pos x="12" y="18"/>
                  </a:cxn>
                  <a:cxn ang="0">
                    <a:pos x="16" y="18"/>
                  </a:cxn>
                  <a:cxn ang="0">
                    <a:pos x="16" y="0"/>
                  </a:cxn>
                  <a:cxn ang="0">
                    <a:pos x="18" y="0"/>
                  </a:cxn>
                  <a:cxn ang="0">
                    <a:pos x="18" y="1"/>
                  </a:cxn>
                  <a:cxn ang="0">
                    <a:pos x="0" y="1"/>
                  </a:cxn>
                </a:cxnLst>
                <a:rect l="0" t="0" r="r" b="b"/>
                <a:pathLst>
                  <a:path w="19" h="19">
                    <a:moveTo>
                      <a:pt x="0" y="1"/>
                    </a:moveTo>
                    <a:lnTo>
                      <a:pt x="0" y="4"/>
                    </a:lnTo>
                    <a:lnTo>
                      <a:pt x="0" y="7"/>
                    </a:lnTo>
                    <a:lnTo>
                      <a:pt x="0" y="9"/>
                    </a:lnTo>
                    <a:lnTo>
                      <a:pt x="2" y="9"/>
                    </a:lnTo>
                    <a:lnTo>
                      <a:pt x="2" y="12"/>
                    </a:lnTo>
                    <a:lnTo>
                      <a:pt x="5" y="12"/>
                    </a:lnTo>
                    <a:lnTo>
                      <a:pt x="5" y="15"/>
                    </a:lnTo>
                    <a:lnTo>
                      <a:pt x="7" y="15"/>
                    </a:lnTo>
                    <a:lnTo>
                      <a:pt x="7" y="18"/>
                    </a:lnTo>
                    <a:lnTo>
                      <a:pt x="10" y="18"/>
                    </a:lnTo>
                    <a:lnTo>
                      <a:pt x="12" y="18"/>
                    </a:lnTo>
                    <a:lnTo>
                      <a:pt x="16" y="18"/>
                    </a:lnTo>
                    <a:lnTo>
                      <a:pt x="16" y="0"/>
                    </a:lnTo>
                    <a:lnTo>
                      <a:pt x="18" y="0"/>
                    </a:lnTo>
                    <a:lnTo>
                      <a:pt x="18" y="1"/>
                    </a:lnTo>
                    <a:lnTo>
                      <a:pt x="0" y="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22" name="Freeform 617"/>
              <p:cNvSpPr>
                <a:spLocks/>
              </p:cNvSpPr>
              <p:nvPr/>
            </p:nvSpPr>
            <p:spPr bwMode="auto">
              <a:xfrm>
                <a:off x="1736" y="1147"/>
                <a:ext cx="19" cy="19"/>
              </a:xfrm>
              <a:custGeom>
                <a:avLst/>
                <a:gdLst/>
                <a:ahLst/>
                <a:cxnLst>
                  <a:cxn ang="0">
                    <a:pos x="7" y="11"/>
                  </a:cxn>
                  <a:cxn ang="0">
                    <a:pos x="0" y="5"/>
                  </a:cxn>
                  <a:cxn ang="0">
                    <a:pos x="0" y="18"/>
                  </a:cxn>
                  <a:cxn ang="0">
                    <a:pos x="18" y="18"/>
                  </a:cxn>
                  <a:cxn ang="0">
                    <a:pos x="18" y="5"/>
                  </a:cxn>
                  <a:cxn ang="0">
                    <a:pos x="10" y="0"/>
                  </a:cxn>
                  <a:cxn ang="0">
                    <a:pos x="18" y="5"/>
                  </a:cxn>
                  <a:cxn ang="0">
                    <a:pos x="18" y="0"/>
                  </a:cxn>
                  <a:cxn ang="0">
                    <a:pos x="10" y="0"/>
                  </a:cxn>
                  <a:cxn ang="0">
                    <a:pos x="7" y="11"/>
                  </a:cxn>
                </a:cxnLst>
                <a:rect l="0" t="0" r="r" b="b"/>
                <a:pathLst>
                  <a:path w="19" h="19">
                    <a:moveTo>
                      <a:pt x="7" y="11"/>
                    </a:moveTo>
                    <a:lnTo>
                      <a:pt x="0" y="5"/>
                    </a:lnTo>
                    <a:lnTo>
                      <a:pt x="0" y="18"/>
                    </a:lnTo>
                    <a:lnTo>
                      <a:pt x="18" y="18"/>
                    </a:lnTo>
                    <a:lnTo>
                      <a:pt x="18" y="5"/>
                    </a:lnTo>
                    <a:lnTo>
                      <a:pt x="10" y="0"/>
                    </a:lnTo>
                    <a:lnTo>
                      <a:pt x="18" y="5"/>
                    </a:lnTo>
                    <a:lnTo>
                      <a:pt x="18" y="0"/>
                    </a:lnTo>
                    <a:lnTo>
                      <a:pt x="10" y="0"/>
                    </a:lnTo>
                    <a:lnTo>
                      <a:pt x="7"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23" name="Freeform 618"/>
              <p:cNvSpPr>
                <a:spLocks/>
              </p:cNvSpPr>
              <p:nvPr/>
            </p:nvSpPr>
            <p:spPr bwMode="auto">
              <a:xfrm>
                <a:off x="1709" y="1137"/>
                <a:ext cx="35" cy="20"/>
              </a:xfrm>
              <a:custGeom>
                <a:avLst/>
                <a:gdLst/>
                <a:ahLst/>
                <a:cxnLst>
                  <a:cxn ang="0">
                    <a:pos x="7" y="8"/>
                  </a:cxn>
                  <a:cxn ang="0">
                    <a:pos x="1" y="8"/>
                  </a:cxn>
                  <a:cxn ang="0">
                    <a:pos x="1" y="10"/>
                  </a:cxn>
                  <a:cxn ang="0">
                    <a:pos x="3" y="10"/>
                  </a:cxn>
                  <a:cxn ang="0">
                    <a:pos x="5" y="10"/>
                  </a:cxn>
                  <a:cxn ang="0">
                    <a:pos x="5" y="11"/>
                  </a:cxn>
                  <a:cxn ang="0">
                    <a:pos x="7" y="11"/>
                  </a:cxn>
                  <a:cxn ang="0">
                    <a:pos x="7" y="12"/>
                  </a:cxn>
                  <a:cxn ang="0">
                    <a:pos x="9" y="12"/>
                  </a:cxn>
                  <a:cxn ang="0">
                    <a:pos x="11" y="14"/>
                  </a:cxn>
                  <a:cxn ang="0">
                    <a:pos x="13" y="14"/>
                  </a:cxn>
                  <a:cxn ang="0">
                    <a:pos x="15" y="15"/>
                  </a:cxn>
                  <a:cxn ang="0">
                    <a:pos x="17" y="15"/>
                  </a:cxn>
                  <a:cxn ang="0">
                    <a:pos x="19" y="15"/>
                  </a:cxn>
                  <a:cxn ang="0">
                    <a:pos x="19" y="17"/>
                  </a:cxn>
                  <a:cxn ang="0">
                    <a:pos x="21" y="17"/>
                  </a:cxn>
                  <a:cxn ang="0">
                    <a:pos x="23" y="17"/>
                  </a:cxn>
                  <a:cxn ang="0">
                    <a:pos x="25" y="18"/>
                  </a:cxn>
                  <a:cxn ang="0">
                    <a:pos x="27" y="18"/>
                  </a:cxn>
                  <a:cxn ang="0">
                    <a:pos x="28" y="18"/>
                  </a:cxn>
                  <a:cxn ang="0">
                    <a:pos x="30" y="18"/>
                  </a:cxn>
                  <a:cxn ang="0">
                    <a:pos x="32" y="19"/>
                  </a:cxn>
                  <a:cxn ang="0">
                    <a:pos x="34" y="10"/>
                  </a:cxn>
                  <a:cxn ang="0">
                    <a:pos x="32" y="8"/>
                  </a:cxn>
                  <a:cxn ang="0">
                    <a:pos x="30" y="8"/>
                  </a:cxn>
                  <a:cxn ang="0">
                    <a:pos x="28" y="8"/>
                  </a:cxn>
                  <a:cxn ang="0">
                    <a:pos x="27" y="8"/>
                  </a:cxn>
                  <a:cxn ang="0">
                    <a:pos x="27" y="8"/>
                  </a:cxn>
                  <a:cxn ang="0">
                    <a:pos x="25" y="8"/>
                  </a:cxn>
                  <a:cxn ang="0">
                    <a:pos x="23" y="8"/>
                  </a:cxn>
                  <a:cxn ang="0">
                    <a:pos x="21" y="8"/>
                  </a:cxn>
                  <a:cxn ang="0">
                    <a:pos x="21" y="6"/>
                  </a:cxn>
                  <a:cxn ang="0">
                    <a:pos x="19" y="6"/>
                  </a:cxn>
                  <a:cxn ang="0">
                    <a:pos x="19" y="6"/>
                  </a:cxn>
                  <a:cxn ang="0">
                    <a:pos x="17" y="4"/>
                  </a:cxn>
                  <a:cxn ang="0">
                    <a:pos x="15" y="4"/>
                  </a:cxn>
                  <a:cxn ang="0">
                    <a:pos x="13" y="3"/>
                  </a:cxn>
                  <a:cxn ang="0">
                    <a:pos x="11" y="3"/>
                  </a:cxn>
                  <a:cxn ang="0">
                    <a:pos x="9" y="2"/>
                  </a:cxn>
                  <a:cxn ang="0">
                    <a:pos x="7" y="2"/>
                  </a:cxn>
                  <a:cxn ang="0">
                    <a:pos x="7" y="1"/>
                  </a:cxn>
                  <a:cxn ang="0">
                    <a:pos x="0" y="2"/>
                  </a:cxn>
                  <a:cxn ang="0">
                    <a:pos x="7" y="1"/>
                  </a:cxn>
                  <a:cxn ang="0">
                    <a:pos x="3" y="0"/>
                  </a:cxn>
                  <a:cxn ang="0">
                    <a:pos x="0" y="2"/>
                  </a:cxn>
                  <a:cxn ang="0">
                    <a:pos x="7" y="8"/>
                  </a:cxn>
                </a:cxnLst>
                <a:rect l="0" t="0" r="r" b="b"/>
                <a:pathLst>
                  <a:path w="35" h="20">
                    <a:moveTo>
                      <a:pt x="7" y="8"/>
                    </a:moveTo>
                    <a:lnTo>
                      <a:pt x="1" y="8"/>
                    </a:lnTo>
                    <a:lnTo>
                      <a:pt x="1" y="10"/>
                    </a:lnTo>
                    <a:lnTo>
                      <a:pt x="3" y="10"/>
                    </a:lnTo>
                    <a:lnTo>
                      <a:pt x="5" y="10"/>
                    </a:lnTo>
                    <a:lnTo>
                      <a:pt x="5" y="11"/>
                    </a:lnTo>
                    <a:lnTo>
                      <a:pt x="7" y="11"/>
                    </a:lnTo>
                    <a:lnTo>
                      <a:pt x="7" y="12"/>
                    </a:lnTo>
                    <a:lnTo>
                      <a:pt x="9" y="12"/>
                    </a:lnTo>
                    <a:lnTo>
                      <a:pt x="11" y="14"/>
                    </a:lnTo>
                    <a:lnTo>
                      <a:pt x="13" y="14"/>
                    </a:lnTo>
                    <a:lnTo>
                      <a:pt x="15" y="15"/>
                    </a:lnTo>
                    <a:lnTo>
                      <a:pt x="17" y="15"/>
                    </a:lnTo>
                    <a:lnTo>
                      <a:pt x="19" y="15"/>
                    </a:lnTo>
                    <a:lnTo>
                      <a:pt x="19" y="17"/>
                    </a:lnTo>
                    <a:lnTo>
                      <a:pt x="21" y="17"/>
                    </a:lnTo>
                    <a:lnTo>
                      <a:pt x="23" y="17"/>
                    </a:lnTo>
                    <a:lnTo>
                      <a:pt x="25" y="18"/>
                    </a:lnTo>
                    <a:lnTo>
                      <a:pt x="27" y="18"/>
                    </a:lnTo>
                    <a:lnTo>
                      <a:pt x="28" y="18"/>
                    </a:lnTo>
                    <a:lnTo>
                      <a:pt x="30" y="18"/>
                    </a:lnTo>
                    <a:lnTo>
                      <a:pt x="32" y="19"/>
                    </a:lnTo>
                    <a:lnTo>
                      <a:pt x="34" y="10"/>
                    </a:lnTo>
                    <a:lnTo>
                      <a:pt x="32" y="8"/>
                    </a:lnTo>
                    <a:lnTo>
                      <a:pt x="30" y="8"/>
                    </a:lnTo>
                    <a:lnTo>
                      <a:pt x="28" y="8"/>
                    </a:lnTo>
                    <a:lnTo>
                      <a:pt x="27" y="8"/>
                    </a:lnTo>
                    <a:lnTo>
                      <a:pt x="27" y="8"/>
                    </a:lnTo>
                    <a:lnTo>
                      <a:pt x="25" y="8"/>
                    </a:lnTo>
                    <a:lnTo>
                      <a:pt x="23" y="8"/>
                    </a:lnTo>
                    <a:lnTo>
                      <a:pt x="21" y="8"/>
                    </a:lnTo>
                    <a:lnTo>
                      <a:pt x="21" y="6"/>
                    </a:lnTo>
                    <a:lnTo>
                      <a:pt x="19" y="6"/>
                    </a:lnTo>
                    <a:lnTo>
                      <a:pt x="19" y="6"/>
                    </a:lnTo>
                    <a:lnTo>
                      <a:pt x="17" y="4"/>
                    </a:lnTo>
                    <a:lnTo>
                      <a:pt x="15" y="4"/>
                    </a:lnTo>
                    <a:lnTo>
                      <a:pt x="13" y="3"/>
                    </a:lnTo>
                    <a:lnTo>
                      <a:pt x="11" y="3"/>
                    </a:lnTo>
                    <a:lnTo>
                      <a:pt x="9" y="2"/>
                    </a:lnTo>
                    <a:lnTo>
                      <a:pt x="7" y="2"/>
                    </a:lnTo>
                    <a:lnTo>
                      <a:pt x="7" y="1"/>
                    </a:lnTo>
                    <a:lnTo>
                      <a:pt x="0" y="2"/>
                    </a:lnTo>
                    <a:lnTo>
                      <a:pt x="7" y="1"/>
                    </a:lnTo>
                    <a:lnTo>
                      <a:pt x="3" y="0"/>
                    </a:lnTo>
                    <a:lnTo>
                      <a:pt x="0" y="2"/>
                    </a:lnTo>
                    <a:lnTo>
                      <a:pt x="7"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24" name="Freeform 619"/>
              <p:cNvSpPr>
                <a:spLocks/>
              </p:cNvSpPr>
              <p:nvPr/>
            </p:nvSpPr>
            <p:spPr bwMode="auto">
              <a:xfrm>
                <a:off x="1700" y="1139"/>
                <a:ext cx="19" cy="19"/>
              </a:xfrm>
              <a:custGeom>
                <a:avLst/>
                <a:gdLst/>
                <a:ahLst/>
                <a:cxnLst>
                  <a:cxn ang="0">
                    <a:pos x="7" y="18"/>
                  </a:cxn>
                  <a:cxn ang="0">
                    <a:pos x="18" y="9"/>
                  </a:cxn>
                  <a:cxn ang="0">
                    <a:pos x="9" y="0"/>
                  </a:cxn>
                  <a:cxn ang="0">
                    <a:pos x="0" y="9"/>
                  </a:cxn>
                  <a:cxn ang="0">
                    <a:pos x="7" y="18"/>
                  </a:cxn>
                </a:cxnLst>
                <a:rect l="0" t="0" r="r" b="b"/>
                <a:pathLst>
                  <a:path w="19" h="19">
                    <a:moveTo>
                      <a:pt x="7" y="18"/>
                    </a:moveTo>
                    <a:lnTo>
                      <a:pt x="18" y="9"/>
                    </a:lnTo>
                    <a:lnTo>
                      <a:pt x="9" y="0"/>
                    </a:lnTo>
                    <a:lnTo>
                      <a:pt x="0" y="9"/>
                    </a:lnTo>
                    <a:lnTo>
                      <a:pt x="7"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25" name="Freeform 620"/>
              <p:cNvSpPr>
                <a:spLocks/>
              </p:cNvSpPr>
              <p:nvPr/>
            </p:nvSpPr>
            <p:spPr bwMode="auto">
              <a:xfrm>
                <a:off x="1693" y="1146"/>
                <a:ext cx="19" cy="19"/>
              </a:xfrm>
              <a:custGeom>
                <a:avLst/>
                <a:gdLst/>
                <a:ahLst/>
                <a:cxnLst>
                  <a:cxn ang="0">
                    <a:pos x="0" y="12"/>
                  </a:cxn>
                  <a:cxn ang="0">
                    <a:pos x="0" y="16"/>
                  </a:cxn>
                  <a:cxn ang="0">
                    <a:pos x="2" y="16"/>
                  </a:cxn>
                  <a:cxn ang="0">
                    <a:pos x="4" y="18"/>
                  </a:cxn>
                  <a:cxn ang="0">
                    <a:pos x="6" y="18"/>
                  </a:cxn>
                  <a:cxn ang="0">
                    <a:pos x="9" y="18"/>
                  </a:cxn>
                  <a:cxn ang="0">
                    <a:pos x="11" y="18"/>
                  </a:cxn>
                  <a:cxn ang="0">
                    <a:pos x="13" y="18"/>
                  </a:cxn>
                  <a:cxn ang="0">
                    <a:pos x="14" y="18"/>
                  </a:cxn>
                  <a:cxn ang="0">
                    <a:pos x="14" y="16"/>
                  </a:cxn>
                  <a:cxn ang="0">
                    <a:pos x="18" y="16"/>
                  </a:cxn>
                  <a:cxn ang="0">
                    <a:pos x="18" y="12"/>
                  </a:cxn>
                  <a:cxn ang="0">
                    <a:pos x="6" y="0"/>
                  </a:cxn>
                  <a:cxn ang="0">
                    <a:pos x="9" y="0"/>
                  </a:cxn>
                  <a:cxn ang="0">
                    <a:pos x="11" y="0"/>
                  </a:cxn>
                  <a:cxn ang="0">
                    <a:pos x="0" y="12"/>
                  </a:cxn>
                </a:cxnLst>
                <a:rect l="0" t="0" r="r" b="b"/>
                <a:pathLst>
                  <a:path w="19" h="19">
                    <a:moveTo>
                      <a:pt x="0" y="12"/>
                    </a:moveTo>
                    <a:lnTo>
                      <a:pt x="0" y="16"/>
                    </a:lnTo>
                    <a:lnTo>
                      <a:pt x="2" y="16"/>
                    </a:lnTo>
                    <a:lnTo>
                      <a:pt x="4" y="18"/>
                    </a:lnTo>
                    <a:lnTo>
                      <a:pt x="6" y="18"/>
                    </a:lnTo>
                    <a:lnTo>
                      <a:pt x="9" y="18"/>
                    </a:lnTo>
                    <a:lnTo>
                      <a:pt x="11" y="18"/>
                    </a:lnTo>
                    <a:lnTo>
                      <a:pt x="13" y="18"/>
                    </a:lnTo>
                    <a:lnTo>
                      <a:pt x="14" y="18"/>
                    </a:lnTo>
                    <a:lnTo>
                      <a:pt x="14" y="16"/>
                    </a:lnTo>
                    <a:lnTo>
                      <a:pt x="18" y="16"/>
                    </a:lnTo>
                    <a:lnTo>
                      <a:pt x="18" y="12"/>
                    </a:lnTo>
                    <a:lnTo>
                      <a:pt x="6" y="0"/>
                    </a:lnTo>
                    <a:lnTo>
                      <a:pt x="9" y="0"/>
                    </a:lnTo>
                    <a:lnTo>
                      <a:pt x="11"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26" name="Freeform 621"/>
              <p:cNvSpPr>
                <a:spLocks/>
              </p:cNvSpPr>
              <p:nvPr/>
            </p:nvSpPr>
            <p:spPr bwMode="auto">
              <a:xfrm>
                <a:off x="1675" y="1132"/>
                <a:ext cx="29" cy="21"/>
              </a:xfrm>
              <a:custGeom>
                <a:avLst/>
                <a:gdLst/>
                <a:ahLst/>
                <a:cxnLst>
                  <a:cxn ang="0">
                    <a:pos x="0" y="6"/>
                  </a:cxn>
                  <a:cxn ang="0">
                    <a:pos x="18" y="20"/>
                  </a:cxn>
                  <a:cxn ang="0">
                    <a:pos x="28" y="13"/>
                  </a:cxn>
                  <a:cxn ang="0">
                    <a:pos x="8" y="0"/>
                  </a:cxn>
                  <a:cxn ang="0">
                    <a:pos x="0" y="6"/>
                  </a:cxn>
                </a:cxnLst>
                <a:rect l="0" t="0" r="r" b="b"/>
                <a:pathLst>
                  <a:path w="29" h="21">
                    <a:moveTo>
                      <a:pt x="0" y="6"/>
                    </a:moveTo>
                    <a:lnTo>
                      <a:pt x="18" y="20"/>
                    </a:lnTo>
                    <a:lnTo>
                      <a:pt x="28" y="13"/>
                    </a:lnTo>
                    <a:lnTo>
                      <a:pt x="8"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27" name="Freeform 622"/>
              <p:cNvSpPr>
                <a:spLocks/>
              </p:cNvSpPr>
              <p:nvPr/>
            </p:nvSpPr>
            <p:spPr bwMode="auto">
              <a:xfrm>
                <a:off x="1672" y="1127"/>
                <a:ext cx="20" cy="19"/>
              </a:xfrm>
              <a:custGeom>
                <a:avLst/>
                <a:gdLst/>
                <a:ahLst/>
                <a:cxnLst>
                  <a:cxn ang="0">
                    <a:pos x="3" y="0"/>
                  </a:cxn>
                  <a:cxn ang="0">
                    <a:pos x="3" y="1"/>
                  </a:cxn>
                  <a:cxn ang="0">
                    <a:pos x="0" y="1"/>
                  </a:cxn>
                  <a:cxn ang="0">
                    <a:pos x="0" y="3"/>
                  </a:cxn>
                  <a:cxn ang="0">
                    <a:pos x="0" y="5"/>
                  </a:cxn>
                  <a:cxn ang="0">
                    <a:pos x="0" y="7"/>
                  </a:cxn>
                  <a:cxn ang="0">
                    <a:pos x="0" y="9"/>
                  </a:cxn>
                  <a:cxn ang="0">
                    <a:pos x="0" y="12"/>
                  </a:cxn>
                  <a:cxn ang="0">
                    <a:pos x="0" y="13"/>
                  </a:cxn>
                  <a:cxn ang="0">
                    <a:pos x="0" y="16"/>
                  </a:cxn>
                  <a:cxn ang="0">
                    <a:pos x="3" y="16"/>
                  </a:cxn>
                  <a:cxn ang="0">
                    <a:pos x="3" y="18"/>
                  </a:cxn>
                  <a:cxn ang="0">
                    <a:pos x="17" y="7"/>
                  </a:cxn>
                  <a:cxn ang="0">
                    <a:pos x="19" y="7"/>
                  </a:cxn>
                  <a:cxn ang="0">
                    <a:pos x="19" y="9"/>
                  </a:cxn>
                  <a:cxn ang="0">
                    <a:pos x="17" y="9"/>
                  </a:cxn>
                  <a:cxn ang="0">
                    <a:pos x="3" y="0"/>
                  </a:cxn>
                </a:cxnLst>
                <a:rect l="0" t="0" r="r" b="b"/>
                <a:pathLst>
                  <a:path w="20" h="19">
                    <a:moveTo>
                      <a:pt x="3" y="0"/>
                    </a:moveTo>
                    <a:lnTo>
                      <a:pt x="3" y="1"/>
                    </a:lnTo>
                    <a:lnTo>
                      <a:pt x="0" y="1"/>
                    </a:lnTo>
                    <a:lnTo>
                      <a:pt x="0" y="3"/>
                    </a:lnTo>
                    <a:lnTo>
                      <a:pt x="0" y="5"/>
                    </a:lnTo>
                    <a:lnTo>
                      <a:pt x="0" y="7"/>
                    </a:lnTo>
                    <a:lnTo>
                      <a:pt x="0" y="9"/>
                    </a:lnTo>
                    <a:lnTo>
                      <a:pt x="0" y="12"/>
                    </a:lnTo>
                    <a:lnTo>
                      <a:pt x="0" y="13"/>
                    </a:lnTo>
                    <a:lnTo>
                      <a:pt x="0" y="16"/>
                    </a:lnTo>
                    <a:lnTo>
                      <a:pt x="3" y="16"/>
                    </a:lnTo>
                    <a:lnTo>
                      <a:pt x="3" y="18"/>
                    </a:lnTo>
                    <a:lnTo>
                      <a:pt x="17" y="7"/>
                    </a:lnTo>
                    <a:lnTo>
                      <a:pt x="19" y="7"/>
                    </a:lnTo>
                    <a:lnTo>
                      <a:pt x="19" y="9"/>
                    </a:lnTo>
                    <a:lnTo>
                      <a:pt x="17" y="9"/>
                    </a:lnTo>
                    <a:lnTo>
                      <a:pt x="3"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28" name="Freeform 623"/>
              <p:cNvSpPr>
                <a:spLocks/>
              </p:cNvSpPr>
              <p:nvPr/>
            </p:nvSpPr>
            <p:spPr bwMode="auto">
              <a:xfrm>
                <a:off x="1675" y="1120"/>
                <a:ext cx="22" cy="19"/>
              </a:xfrm>
              <a:custGeom>
                <a:avLst/>
                <a:gdLst/>
                <a:ahLst/>
                <a:cxnLst>
                  <a:cxn ang="0">
                    <a:pos x="9" y="7"/>
                  </a:cxn>
                  <a:cxn ang="0">
                    <a:pos x="9" y="0"/>
                  </a:cxn>
                  <a:cxn ang="0">
                    <a:pos x="0" y="9"/>
                  </a:cxn>
                  <a:cxn ang="0">
                    <a:pos x="7" y="18"/>
                  </a:cxn>
                  <a:cxn ang="0">
                    <a:pos x="17" y="9"/>
                  </a:cxn>
                  <a:cxn ang="0">
                    <a:pos x="17" y="0"/>
                  </a:cxn>
                  <a:cxn ang="0">
                    <a:pos x="17" y="9"/>
                  </a:cxn>
                  <a:cxn ang="0">
                    <a:pos x="21" y="5"/>
                  </a:cxn>
                  <a:cxn ang="0">
                    <a:pos x="17" y="0"/>
                  </a:cxn>
                  <a:cxn ang="0">
                    <a:pos x="9" y="7"/>
                  </a:cxn>
                </a:cxnLst>
                <a:rect l="0" t="0" r="r" b="b"/>
                <a:pathLst>
                  <a:path w="22" h="19">
                    <a:moveTo>
                      <a:pt x="9" y="7"/>
                    </a:moveTo>
                    <a:lnTo>
                      <a:pt x="9" y="0"/>
                    </a:lnTo>
                    <a:lnTo>
                      <a:pt x="0" y="9"/>
                    </a:lnTo>
                    <a:lnTo>
                      <a:pt x="7" y="18"/>
                    </a:lnTo>
                    <a:lnTo>
                      <a:pt x="17" y="9"/>
                    </a:lnTo>
                    <a:lnTo>
                      <a:pt x="17" y="0"/>
                    </a:lnTo>
                    <a:lnTo>
                      <a:pt x="17" y="9"/>
                    </a:lnTo>
                    <a:lnTo>
                      <a:pt x="21" y="5"/>
                    </a:lnTo>
                    <a:lnTo>
                      <a:pt x="17" y="0"/>
                    </a:lnTo>
                    <a:lnTo>
                      <a:pt x="9"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29" name="Freeform 624"/>
              <p:cNvSpPr>
                <a:spLocks/>
              </p:cNvSpPr>
              <p:nvPr/>
            </p:nvSpPr>
            <p:spPr bwMode="auto">
              <a:xfrm>
                <a:off x="1671" y="1096"/>
                <a:ext cx="22" cy="30"/>
              </a:xfrm>
              <a:custGeom>
                <a:avLst/>
                <a:gdLst/>
                <a:ahLst/>
                <a:cxnLst>
                  <a:cxn ang="0">
                    <a:pos x="7" y="9"/>
                  </a:cxn>
                  <a:cxn ang="0">
                    <a:pos x="0" y="4"/>
                  </a:cxn>
                  <a:cxn ang="0">
                    <a:pos x="0" y="6"/>
                  </a:cxn>
                  <a:cxn ang="0">
                    <a:pos x="1" y="6"/>
                  </a:cxn>
                  <a:cxn ang="0">
                    <a:pos x="1" y="7"/>
                  </a:cxn>
                  <a:cxn ang="0">
                    <a:pos x="1" y="9"/>
                  </a:cxn>
                  <a:cxn ang="0">
                    <a:pos x="1" y="10"/>
                  </a:cxn>
                  <a:cxn ang="0">
                    <a:pos x="1" y="11"/>
                  </a:cxn>
                  <a:cxn ang="0">
                    <a:pos x="3" y="11"/>
                  </a:cxn>
                  <a:cxn ang="0">
                    <a:pos x="3" y="13"/>
                  </a:cxn>
                  <a:cxn ang="0">
                    <a:pos x="3" y="14"/>
                  </a:cxn>
                  <a:cxn ang="0">
                    <a:pos x="3" y="16"/>
                  </a:cxn>
                  <a:cxn ang="0">
                    <a:pos x="4" y="16"/>
                  </a:cxn>
                  <a:cxn ang="0">
                    <a:pos x="4" y="17"/>
                  </a:cxn>
                  <a:cxn ang="0">
                    <a:pos x="4" y="18"/>
                  </a:cxn>
                  <a:cxn ang="0">
                    <a:pos x="7" y="18"/>
                  </a:cxn>
                  <a:cxn ang="0">
                    <a:pos x="7" y="19"/>
                  </a:cxn>
                  <a:cxn ang="0">
                    <a:pos x="7" y="21"/>
                  </a:cxn>
                  <a:cxn ang="0">
                    <a:pos x="7" y="22"/>
                  </a:cxn>
                  <a:cxn ang="0">
                    <a:pos x="7" y="24"/>
                  </a:cxn>
                  <a:cxn ang="0">
                    <a:pos x="9" y="25"/>
                  </a:cxn>
                  <a:cxn ang="0">
                    <a:pos x="9" y="26"/>
                  </a:cxn>
                  <a:cxn ang="0">
                    <a:pos x="11" y="26"/>
                  </a:cxn>
                  <a:cxn ang="0">
                    <a:pos x="11" y="28"/>
                  </a:cxn>
                  <a:cxn ang="0">
                    <a:pos x="12" y="29"/>
                  </a:cxn>
                  <a:cxn ang="0">
                    <a:pos x="21" y="24"/>
                  </a:cxn>
                  <a:cxn ang="0">
                    <a:pos x="21" y="22"/>
                  </a:cxn>
                  <a:cxn ang="0">
                    <a:pos x="20" y="21"/>
                  </a:cxn>
                  <a:cxn ang="0">
                    <a:pos x="20" y="19"/>
                  </a:cxn>
                  <a:cxn ang="0">
                    <a:pos x="18" y="18"/>
                  </a:cxn>
                  <a:cxn ang="0">
                    <a:pos x="18" y="17"/>
                  </a:cxn>
                  <a:cxn ang="0">
                    <a:pos x="16" y="17"/>
                  </a:cxn>
                  <a:cxn ang="0">
                    <a:pos x="16" y="16"/>
                  </a:cxn>
                  <a:cxn ang="0">
                    <a:pos x="16" y="14"/>
                  </a:cxn>
                  <a:cxn ang="0">
                    <a:pos x="14" y="13"/>
                  </a:cxn>
                  <a:cxn ang="0">
                    <a:pos x="14" y="11"/>
                  </a:cxn>
                  <a:cxn ang="0">
                    <a:pos x="14" y="10"/>
                  </a:cxn>
                  <a:cxn ang="0">
                    <a:pos x="12" y="9"/>
                  </a:cxn>
                  <a:cxn ang="0">
                    <a:pos x="12" y="7"/>
                  </a:cxn>
                  <a:cxn ang="0">
                    <a:pos x="12" y="6"/>
                  </a:cxn>
                  <a:cxn ang="0">
                    <a:pos x="12" y="4"/>
                  </a:cxn>
                  <a:cxn ang="0">
                    <a:pos x="11" y="4"/>
                  </a:cxn>
                  <a:cxn ang="0">
                    <a:pos x="11" y="4"/>
                  </a:cxn>
                  <a:cxn ang="0">
                    <a:pos x="7" y="0"/>
                  </a:cxn>
                  <a:cxn ang="0">
                    <a:pos x="11" y="4"/>
                  </a:cxn>
                  <a:cxn ang="0">
                    <a:pos x="11" y="0"/>
                  </a:cxn>
                  <a:cxn ang="0">
                    <a:pos x="7" y="0"/>
                  </a:cxn>
                  <a:cxn ang="0">
                    <a:pos x="7" y="9"/>
                  </a:cxn>
                </a:cxnLst>
                <a:rect l="0" t="0" r="r" b="b"/>
                <a:pathLst>
                  <a:path w="22" h="30">
                    <a:moveTo>
                      <a:pt x="7" y="9"/>
                    </a:moveTo>
                    <a:lnTo>
                      <a:pt x="0" y="4"/>
                    </a:lnTo>
                    <a:lnTo>
                      <a:pt x="0" y="6"/>
                    </a:lnTo>
                    <a:lnTo>
                      <a:pt x="1" y="6"/>
                    </a:lnTo>
                    <a:lnTo>
                      <a:pt x="1" y="7"/>
                    </a:lnTo>
                    <a:lnTo>
                      <a:pt x="1" y="9"/>
                    </a:lnTo>
                    <a:lnTo>
                      <a:pt x="1" y="10"/>
                    </a:lnTo>
                    <a:lnTo>
                      <a:pt x="1" y="11"/>
                    </a:lnTo>
                    <a:lnTo>
                      <a:pt x="3" y="11"/>
                    </a:lnTo>
                    <a:lnTo>
                      <a:pt x="3" y="13"/>
                    </a:lnTo>
                    <a:lnTo>
                      <a:pt x="3" y="14"/>
                    </a:lnTo>
                    <a:lnTo>
                      <a:pt x="3" y="16"/>
                    </a:lnTo>
                    <a:lnTo>
                      <a:pt x="4" y="16"/>
                    </a:lnTo>
                    <a:lnTo>
                      <a:pt x="4" y="17"/>
                    </a:lnTo>
                    <a:lnTo>
                      <a:pt x="4" y="18"/>
                    </a:lnTo>
                    <a:lnTo>
                      <a:pt x="7" y="18"/>
                    </a:lnTo>
                    <a:lnTo>
                      <a:pt x="7" y="19"/>
                    </a:lnTo>
                    <a:lnTo>
                      <a:pt x="7" y="21"/>
                    </a:lnTo>
                    <a:lnTo>
                      <a:pt x="7" y="22"/>
                    </a:lnTo>
                    <a:lnTo>
                      <a:pt x="7" y="24"/>
                    </a:lnTo>
                    <a:lnTo>
                      <a:pt x="9" y="25"/>
                    </a:lnTo>
                    <a:lnTo>
                      <a:pt x="9" y="26"/>
                    </a:lnTo>
                    <a:lnTo>
                      <a:pt x="11" y="26"/>
                    </a:lnTo>
                    <a:lnTo>
                      <a:pt x="11" y="28"/>
                    </a:lnTo>
                    <a:lnTo>
                      <a:pt x="12" y="29"/>
                    </a:lnTo>
                    <a:lnTo>
                      <a:pt x="21" y="24"/>
                    </a:lnTo>
                    <a:lnTo>
                      <a:pt x="21" y="22"/>
                    </a:lnTo>
                    <a:lnTo>
                      <a:pt x="20" y="21"/>
                    </a:lnTo>
                    <a:lnTo>
                      <a:pt x="20" y="19"/>
                    </a:lnTo>
                    <a:lnTo>
                      <a:pt x="18" y="18"/>
                    </a:lnTo>
                    <a:lnTo>
                      <a:pt x="18" y="17"/>
                    </a:lnTo>
                    <a:lnTo>
                      <a:pt x="16" y="17"/>
                    </a:lnTo>
                    <a:lnTo>
                      <a:pt x="16" y="16"/>
                    </a:lnTo>
                    <a:lnTo>
                      <a:pt x="16" y="14"/>
                    </a:lnTo>
                    <a:lnTo>
                      <a:pt x="14" y="13"/>
                    </a:lnTo>
                    <a:lnTo>
                      <a:pt x="14" y="11"/>
                    </a:lnTo>
                    <a:lnTo>
                      <a:pt x="14" y="10"/>
                    </a:lnTo>
                    <a:lnTo>
                      <a:pt x="12" y="9"/>
                    </a:lnTo>
                    <a:lnTo>
                      <a:pt x="12" y="7"/>
                    </a:lnTo>
                    <a:lnTo>
                      <a:pt x="12" y="6"/>
                    </a:lnTo>
                    <a:lnTo>
                      <a:pt x="12" y="4"/>
                    </a:lnTo>
                    <a:lnTo>
                      <a:pt x="11" y="4"/>
                    </a:lnTo>
                    <a:lnTo>
                      <a:pt x="11" y="4"/>
                    </a:lnTo>
                    <a:lnTo>
                      <a:pt x="7" y="0"/>
                    </a:lnTo>
                    <a:lnTo>
                      <a:pt x="11" y="4"/>
                    </a:lnTo>
                    <a:lnTo>
                      <a:pt x="11" y="0"/>
                    </a:lnTo>
                    <a:lnTo>
                      <a:pt x="7" y="0"/>
                    </a:lnTo>
                    <a:lnTo>
                      <a:pt x="7"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30" name="Freeform 625"/>
              <p:cNvSpPr>
                <a:spLocks/>
              </p:cNvSpPr>
              <p:nvPr/>
            </p:nvSpPr>
            <p:spPr bwMode="auto">
              <a:xfrm>
                <a:off x="1662" y="1096"/>
                <a:ext cx="19" cy="19"/>
              </a:xfrm>
              <a:custGeom>
                <a:avLst/>
                <a:gdLst/>
                <a:ahLst/>
                <a:cxnLst>
                  <a:cxn ang="0">
                    <a:pos x="0" y="18"/>
                  </a:cxn>
                  <a:cxn ang="0">
                    <a:pos x="1" y="18"/>
                  </a:cxn>
                  <a:cxn ang="0">
                    <a:pos x="18" y="18"/>
                  </a:cxn>
                  <a:cxn ang="0">
                    <a:pos x="18" y="0"/>
                  </a:cxn>
                  <a:cxn ang="0">
                    <a:pos x="1" y="0"/>
                  </a:cxn>
                  <a:cxn ang="0">
                    <a:pos x="0" y="18"/>
                  </a:cxn>
                </a:cxnLst>
                <a:rect l="0" t="0" r="r" b="b"/>
                <a:pathLst>
                  <a:path w="19" h="19">
                    <a:moveTo>
                      <a:pt x="0" y="18"/>
                    </a:moveTo>
                    <a:lnTo>
                      <a:pt x="1" y="18"/>
                    </a:lnTo>
                    <a:lnTo>
                      <a:pt x="18" y="18"/>
                    </a:lnTo>
                    <a:lnTo>
                      <a:pt x="18" y="0"/>
                    </a:lnTo>
                    <a:lnTo>
                      <a:pt x="1"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31" name="Freeform 626"/>
              <p:cNvSpPr>
                <a:spLocks/>
              </p:cNvSpPr>
              <p:nvPr/>
            </p:nvSpPr>
            <p:spPr bwMode="auto">
              <a:xfrm>
                <a:off x="1655" y="1096"/>
                <a:ext cx="19" cy="19"/>
              </a:xfrm>
              <a:custGeom>
                <a:avLst/>
                <a:gdLst/>
                <a:ahLst/>
                <a:cxnLst>
                  <a:cxn ang="0">
                    <a:pos x="0" y="2"/>
                  </a:cxn>
                  <a:cxn ang="0">
                    <a:pos x="0" y="4"/>
                  </a:cxn>
                  <a:cxn ang="0">
                    <a:pos x="0" y="8"/>
                  </a:cxn>
                  <a:cxn ang="0">
                    <a:pos x="0" y="9"/>
                  </a:cxn>
                  <a:cxn ang="0">
                    <a:pos x="2" y="9"/>
                  </a:cxn>
                  <a:cxn ang="0">
                    <a:pos x="2" y="13"/>
                  </a:cxn>
                  <a:cxn ang="0">
                    <a:pos x="4" y="13"/>
                  </a:cxn>
                  <a:cxn ang="0">
                    <a:pos x="4" y="16"/>
                  </a:cxn>
                  <a:cxn ang="0">
                    <a:pos x="7" y="16"/>
                  </a:cxn>
                  <a:cxn ang="0">
                    <a:pos x="7" y="18"/>
                  </a:cxn>
                  <a:cxn ang="0">
                    <a:pos x="9" y="18"/>
                  </a:cxn>
                  <a:cxn ang="0">
                    <a:pos x="12" y="18"/>
                  </a:cxn>
                  <a:cxn ang="0">
                    <a:pos x="15" y="0"/>
                  </a:cxn>
                  <a:cxn ang="0">
                    <a:pos x="18" y="0"/>
                  </a:cxn>
                  <a:cxn ang="0">
                    <a:pos x="18" y="2"/>
                  </a:cxn>
                  <a:cxn ang="0">
                    <a:pos x="0" y="2"/>
                  </a:cxn>
                </a:cxnLst>
                <a:rect l="0" t="0" r="r" b="b"/>
                <a:pathLst>
                  <a:path w="19" h="19">
                    <a:moveTo>
                      <a:pt x="0" y="2"/>
                    </a:moveTo>
                    <a:lnTo>
                      <a:pt x="0" y="4"/>
                    </a:lnTo>
                    <a:lnTo>
                      <a:pt x="0" y="8"/>
                    </a:lnTo>
                    <a:lnTo>
                      <a:pt x="0" y="9"/>
                    </a:lnTo>
                    <a:lnTo>
                      <a:pt x="2" y="9"/>
                    </a:lnTo>
                    <a:lnTo>
                      <a:pt x="2" y="13"/>
                    </a:lnTo>
                    <a:lnTo>
                      <a:pt x="4" y="13"/>
                    </a:lnTo>
                    <a:lnTo>
                      <a:pt x="4" y="16"/>
                    </a:lnTo>
                    <a:lnTo>
                      <a:pt x="7" y="16"/>
                    </a:lnTo>
                    <a:lnTo>
                      <a:pt x="7" y="18"/>
                    </a:lnTo>
                    <a:lnTo>
                      <a:pt x="9" y="18"/>
                    </a:lnTo>
                    <a:lnTo>
                      <a:pt x="12" y="18"/>
                    </a:lnTo>
                    <a:lnTo>
                      <a:pt x="15" y="0"/>
                    </a:lnTo>
                    <a:lnTo>
                      <a:pt x="18" y="0"/>
                    </a:lnTo>
                    <a:lnTo>
                      <a:pt x="18"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32" name="Freeform 627"/>
              <p:cNvSpPr>
                <a:spLocks/>
              </p:cNvSpPr>
              <p:nvPr/>
            </p:nvSpPr>
            <p:spPr bwMode="auto">
              <a:xfrm>
                <a:off x="1747" y="1078"/>
                <a:ext cx="19" cy="19"/>
              </a:xfrm>
              <a:custGeom>
                <a:avLst/>
                <a:gdLst/>
                <a:ahLst/>
                <a:cxnLst>
                  <a:cxn ang="0">
                    <a:pos x="4" y="0"/>
                  </a:cxn>
                  <a:cxn ang="0">
                    <a:pos x="4" y="1"/>
                  </a:cxn>
                  <a:cxn ang="0">
                    <a:pos x="2" y="1"/>
                  </a:cxn>
                  <a:cxn ang="0">
                    <a:pos x="2" y="2"/>
                  </a:cxn>
                  <a:cxn ang="0">
                    <a:pos x="2" y="4"/>
                  </a:cxn>
                  <a:cxn ang="0">
                    <a:pos x="0" y="4"/>
                  </a:cxn>
                  <a:cxn ang="0">
                    <a:pos x="0" y="6"/>
                  </a:cxn>
                  <a:cxn ang="0">
                    <a:pos x="0" y="7"/>
                  </a:cxn>
                  <a:cxn ang="0">
                    <a:pos x="0" y="9"/>
                  </a:cxn>
                  <a:cxn ang="0">
                    <a:pos x="0" y="10"/>
                  </a:cxn>
                  <a:cxn ang="0">
                    <a:pos x="0" y="11"/>
                  </a:cxn>
                  <a:cxn ang="0">
                    <a:pos x="0" y="13"/>
                  </a:cxn>
                  <a:cxn ang="0">
                    <a:pos x="2" y="13"/>
                  </a:cxn>
                  <a:cxn ang="0">
                    <a:pos x="2" y="14"/>
                  </a:cxn>
                  <a:cxn ang="0">
                    <a:pos x="2" y="17"/>
                  </a:cxn>
                  <a:cxn ang="0">
                    <a:pos x="4" y="17"/>
                  </a:cxn>
                  <a:cxn ang="0">
                    <a:pos x="4" y="18"/>
                  </a:cxn>
                  <a:cxn ang="0">
                    <a:pos x="18" y="10"/>
                  </a:cxn>
                  <a:cxn ang="0">
                    <a:pos x="18" y="9"/>
                  </a:cxn>
                  <a:cxn ang="0">
                    <a:pos x="18" y="7"/>
                  </a:cxn>
                  <a:cxn ang="0">
                    <a:pos x="4" y="0"/>
                  </a:cxn>
                </a:cxnLst>
                <a:rect l="0" t="0" r="r" b="b"/>
                <a:pathLst>
                  <a:path w="19" h="19">
                    <a:moveTo>
                      <a:pt x="4" y="0"/>
                    </a:moveTo>
                    <a:lnTo>
                      <a:pt x="4" y="1"/>
                    </a:lnTo>
                    <a:lnTo>
                      <a:pt x="2" y="1"/>
                    </a:lnTo>
                    <a:lnTo>
                      <a:pt x="2" y="2"/>
                    </a:lnTo>
                    <a:lnTo>
                      <a:pt x="2" y="4"/>
                    </a:lnTo>
                    <a:lnTo>
                      <a:pt x="0" y="4"/>
                    </a:lnTo>
                    <a:lnTo>
                      <a:pt x="0" y="6"/>
                    </a:lnTo>
                    <a:lnTo>
                      <a:pt x="0" y="7"/>
                    </a:lnTo>
                    <a:lnTo>
                      <a:pt x="0" y="9"/>
                    </a:lnTo>
                    <a:lnTo>
                      <a:pt x="0" y="10"/>
                    </a:lnTo>
                    <a:lnTo>
                      <a:pt x="0" y="11"/>
                    </a:lnTo>
                    <a:lnTo>
                      <a:pt x="0" y="13"/>
                    </a:lnTo>
                    <a:lnTo>
                      <a:pt x="2" y="13"/>
                    </a:lnTo>
                    <a:lnTo>
                      <a:pt x="2" y="14"/>
                    </a:lnTo>
                    <a:lnTo>
                      <a:pt x="2" y="17"/>
                    </a:lnTo>
                    <a:lnTo>
                      <a:pt x="4" y="17"/>
                    </a:lnTo>
                    <a:lnTo>
                      <a:pt x="4" y="18"/>
                    </a:lnTo>
                    <a:lnTo>
                      <a:pt x="18" y="10"/>
                    </a:lnTo>
                    <a:lnTo>
                      <a:pt x="18" y="9"/>
                    </a:lnTo>
                    <a:lnTo>
                      <a:pt x="18" y="7"/>
                    </a:lnTo>
                    <a:lnTo>
                      <a:pt x="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33" name="Freeform 628"/>
              <p:cNvSpPr>
                <a:spLocks/>
              </p:cNvSpPr>
              <p:nvPr/>
            </p:nvSpPr>
            <p:spPr bwMode="auto">
              <a:xfrm>
                <a:off x="1749" y="1077"/>
                <a:ext cx="20" cy="19"/>
              </a:xfrm>
              <a:custGeom>
                <a:avLst/>
                <a:gdLst/>
                <a:ahLst/>
                <a:cxnLst>
                  <a:cxn ang="0">
                    <a:pos x="19" y="5"/>
                  </a:cxn>
                  <a:cxn ang="0">
                    <a:pos x="18" y="2"/>
                  </a:cxn>
                  <a:cxn ang="0">
                    <a:pos x="16" y="2"/>
                  </a:cxn>
                  <a:cxn ang="0">
                    <a:pos x="14" y="2"/>
                  </a:cxn>
                  <a:cxn ang="0">
                    <a:pos x="14" y="0"/>
                  </a:cxn>
                  <a:cxn ang="0">
                    <a:pos x="12" y="0"/>
                  </a:cxn>
                  <a:cxn ang="0">
                    <a:pos x="10" y="0"/>
                  </a:cxn>
                  <a:cxn ang="0">
                    <a:pos x="9" y="0"/>
                  </a:cxn>
                  <a:cxn ang="0">
                    <a:pos x="7" y="0"/>
                  </a:cxn>
                  <a:cxn ang="0">
                    <a:pos x="5" y="2"/>
                  </a:cxn>
                  <a:cxn ang="0">
                    <a:pos x="3" y="2"/>
                  </a:cxn>
                  <a:cxn ang="0">
                    <a:pos x="2" y="2"/>
                  </a:cxn>
                  <a:cxn ang="0">
                    <a:pos x="2" y="5"/>
                  </a:cxn>
                  <a:cxn ang="0">
                    <a:pos x="0" y="5"/>
                  </a:cxn>
                  <a:cxn ang="0">
                    <a:pos x="9" y="18"/>
                  </a:cxn>
                  <a:cxn ang="0">
                    <a:pos x="10" y="18"/>
                  </a:cxn>
                  <a:cxn ang="0">
                    <a:pos x="19" y="5"/>
                  </a:cxn>
                </a:cxnLst>
                <a:rect l="0" t="0" r="r" b="b"/>
                <a:pathLst>
                  <a:path w="20" h="19">
                    <a:moveTo>
                      <a:pt x="19" y="5"/>
                    </a:moveTo>
                    <a:lnTo>
                      <a:pt x="18" y="2"/>
                    </a:lnTo>
                    <a:lnTo>
                      <a:pt x="16" y="2"/>
                    </a:lnTo>
                    <a:lnTo>
                      <a:pt x="14" y="2"/>
                    </a:lnTo>
                    <a:lnTo>
                      <a:pt x="14" y="0"/>
                    </a:lnTo>
                    <a:lnTo>
                      <a:pt x="12" y="0"/>
                    </a:lnTo>
                    <a:lnTo>
                      <a:pt x="10" y="0"/>
                    </a:lnTo>
                    <a:lnTo>
                      <a:pt x="9" y="0"/>
                    </a:lnTo>
                    <a:lnTo>
                      <a:pt x="7" y="0"/>
                    </a:lnTo>
                    <a:lnTo>
                      <a:pt x="5" y="2"/>
                    </a:lnTo>
                    <a:lnTo>
                      <a:pt x="3" y="2"/>
                    </a:lnTo>
                    <a:lnTo>
                      <a:pt x="2" y="2"/>
                    </a:lnTo>
                    <a:lnTo>
                      <a:pt x="2" y="5"/>
                    </a:lnTo>
                    <a:lnTo>
                      <a:pt x="0" y="5"/>
                    </a:lnTo>
                    <a:lnTo>
                      <a:pt x="9" y="18"/>
                    </a:lnTo>
                    <a:lnTo>
                      <a:pt x="10" y="18"/>
                    </a:lnTo>
                    <a:lnTo>
                      <a:pt x="19"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34" name="Freeform 629"/>
              <p:cNvSpPr>
                <a:spLocks/>
              </p:cNvSpPr>
              <p:nvPr/>
            </p:nvSpPr>
            <p:spPr bwMode="auto">
              <a:xfrm>
                <a:off x="1761" y="1078"/>
                <a:ext cx="19" cy="19"/>
              </a:xfrm>
              <a:custGeom>
                <a:avLst/>
                <a:gdLst/>
                <a:ahLst/>
                <a:cxnLst>
                  <a:cxn ang="0">
                    <a:pos x="11" y="18"/>
                  </a:cxn>
                  <a:cxn ang="0">
                    <a:pos x="14" y="17"/>
                  </a:cxn>
                  <a:cxn ang="0">
                    <a:pos x="14" y="14"/>
                  </a:cxn>
                  <a:cxn ang="0">
                    <a:pos x="16" y="14"/>
                  </a:cxn>
                  <a:cxn ang="0">
                    <a:pos x="16" y="13"/>
                  </a:cxn>
                  <a:cxn ang="0">
                    <a:pos x="16" y="11"/>
                  </a:cxn>
                  <a:cxn ang="0">
                    <a:pos x="18" y="11"/>
                  </a:cxn>
                  <a:cxn ang="0">
                    <a:pos x="18" y="10"/>
                  </a:cxn>
                  <a:cxn ang="0">
                    <a:pos x="18" y="9"/>
                  </a:cxn>
                  <a:cxn ang="0">
                    <a:pos x="18" y="7"/>
                  </a:cxn>
                  <a:cxn ang="0">
                    <a:pos x="18" y="6"/>
                  </a:cxn>
                  <a:cxn ang="0">
                    <a:pos x="16" y="6"/>
                  </a:cxn>
                  <a:cxn ang="0">
                    <a:pos x="16" y="4"/>
                  </a:cxn>
                  <a:cxn ang="0">
                    <a:pos x="16" y="2"/>
                  </a:cxn>
                  <a:cxn ang="0">
                    <a:pos x="14" y="2"/>
                  </a:cxn>
                  <a:cxn ang="0">
                    <a:pos x="14" y="1"/>
                  </a:cxn>
                  <a:cxn ang="0">
                    <a:pos x="11" y="0"/>
                  </a:cxn>
                  <a:cxn ang="0">
                    <a:pos x="0" y="7"/>
                  </a:cxn>
                  <a:cxn ang="0">
                    <a:pos x="1" y="7"/>
                  </a:cxn>
                  <a:cxn ang="0">
                    <a:pos x="1" y="9"/>
                  </a:cxn>
                  <a:cxn ang="0">
                    <a:pos x="1" y="10"/>
                  </a:cxn>
                  <a:cxn ang="0">
                    <a:pos x="0" y="10"/>
                  </a:cxn>
                  <a:cxn ang="0">
                    <a:pos x="11" y="18"/>
                  </a:cxn>
                </a:cxnLst>
                <a:rect l="0" t="0" r="r" b="b"/>
                <a:pathLst>
                  <a:path w="19" h="19">
                    <a:moveTo>
                      <a:pt x="11" y="18"/>
                    </a:moveTo>
                    <a:lnTo>
                      <a:pt x="14" y="17"/>
                    </a:lnTo>
                    <a:lnTo>
                      <a:pt x="14" y="14"/>
                    </a:lnTo>
                    <a:lnTo>
                      <a:pt x="16" y="14"/>
                    </a:lnTo>
                    <a:lnTo>
                      <a:pt x="16" y="13"/>
                    </a:lnTo>
                    <a:lnTo>
                      <a:pt x="16" y="11"/>
                    </a:lnTo>
                    <a:lnTo>
                      <a:pt x="18" y="11"/>
                    </a:lnTo>
                    <a:lnTo>
                      <a:pt x="18" y="10"/>
                    </a:lnTo>
                    <a:lnTo>
                      <a:pt x="18" y="9"/>
                    </a:lnTo>
                    <a:lnTo>
                      <a:pt x="18" y="7"/>
                    </a:lnTo>
                    <a:lnTo>
                      <a:pt x="18" y="6"/>
                    </a:lnTo>
                    <a:lnTo>
                      <a:pt x="16" y="6"/>
                    </a:lnTo>
                    <a:lnTo>
                      <a:pt x="16" y="4"/>
                    </a:lnTo>
                    <a:lnTo>
                      <a:pt x="16" y="2"/>
                    </a:lnTo>
                    <a:lnTo>
                      <a:pt x="14" y="2"/>
                    </a:lnTo>
                    <a:lnTo>
                      <a:pt x="14" y="1"/>
                    </a:lnTo>
                    <a:lnTo>
                      <a:pt x="11" y="0"/>
                    </a:lnTo>
                    <a:lnTo>
                      <a:pt x="0" y="7"/>
                    </a:lnTo>
                    <a:lnTo>
                      <a:pt x="1" y="7"/>
                    </a:lnTo>
                    <a:lnTo>
                      <a:pt x="1" y="9"/>
                    </a:lnTo>
                    <a:lnTo>
                      <a:pt x="1" y="10"/>
                    </a:lnTo>
                    <a:lnTo>
                      <a:pt x="0" y="10"/>
                    </a:lnTo>
                    <a:lnTo>
                      <a:pt x="11"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35" name="Freeform 630"/>
              <p:cNvSpPr>
                <a:spLocks/>
              </p:cNvSpPr>
              <p:nvPr/>
            </p:nvSpPr>
            <p:spPr bwMode="auto">
              <a:xfrm>
                <a:off x="1749" y="1089"/>
                <a:ext cx="20" cy="19"/>
              </a:xfrm>
              <a:custGeom>
                <a:avLst/>
                <a:gdLst/>
                <a:ahLst/>
                <a:cxnLst>
                  <a:cxn ang="0">
                    <a:pos x="0" y="12"/>
                  </a:cxn>
                  <a:cxn ang="0">
                    <a:pos x="2" y="12"/>
                  </a:cxn>
                  <a:cxn ang="0">
                    <a:pos x="2" y="15"/>
                  </a:cxn>
                  <a:cxn ang="0">
                    <a:pos x="3" y="15"/>
                  </a:cxn>
                  <a:cxn ang="0">
                    <a:pos x="5" y="15"/>
                  </a:cxn>
                  <a:cxn ang="0">
                    <a:pos x="7" y="18"/>
                  </a:cxn>
                  <a:cxn ang="0">
                    <a:pos x="9" y="18"/>
                  </a:cxn>
                  <a:cxn ang="0">
                    <a:pos x="10" y="18"/>
                  </a:cxn>
                  <a:cxn ang="0">
                    <a:pos x="12" y="18"/>
                  </a:cxn>
                  <a:cxn ang="0">
                    <a:pos x="14" y="18"/>
                  </a:cxn>
                  <a:cxn ang="0">
                    <a:pos x="14" y="15"/>
                  </a:cxn>
                  <a:cxn ang="0">
                    <a:pos x="16" y="15"/>
                  </a:cxn>
                  <a:cxn ang="0">
                    <a:pos x="18" y="15"/>
                  </a:cxn>
                  <a:cxn ang="0">
                    <a:pos x="19" y="12"/>
                  </a:cxn>
                  <a:cxn ang="0">
                    <a:pos x="10" y="0"/>
                  </a:cxn>
                  <a:cxn ang="0">
                    <a:pos x="9" y="0"/>
                  </a:cxn>
                  <a:cxn ang="0">
                    <a:pos x="0" y="12"/>
                  </a:cxn>
                </a:cxnLst>
                <a:rect l="0" t="0" r="r" b="b"/>
                <a:pathLst>
                  <a:path w="20" h="19">
                    <a:moveTo>
                      <a:pt x="0" y="12"/>
                    </a:moveTo>
                    <a:lnTo>
                      <a:pt x="2" y="12"/>
                    </a:lnTo>
                    <a:lnTo>
                      <a:pt x="2" y="15"/>
                    </a:lnTo>
                    <a:lnTo>
                      <a:pt x="3" y="15"/>
                    </a:lnTo>
                    <a:lnTo>
                      <a:pt x="5" y="15"/>
                    </a:lnTo>
                    <a:lnTo>
                      <a:pt x="7" y="18"/>
                    </a:lnTo>
                    <a:lnTo>
                      <a:pt x="9" y="18"/>
                    </a:lnTo>
                    <a:lnTo>
                      <a:pt x="10" y="18"/>
                    </a:lnTo>
                    <a:lnTo>
                      <a:pt x="12" y="18"/>
                    </a:lnTo>
                    <a:lnTo>
                      <a:pt x="14" y="18"/>
                    </a:lnTo>
                    <a:lnTo>
                      <a:pt x="14" y="15"/>
                    </a:lnTo>
                    <a:lnTo>
                      <a:pt x="16" y="15"/>
                    </a:lnTo>
                    <a:lnTo>
                      <a:pt x="18" y="15"/>
                    </a:lnTo>
                    <a:lnTo>
                      <a:pt x="19" y="12"/>
                    </a:lnTo>
                    <a:lnTo>
                      <a:pt x="10" y="0"/>
                    </a:lnTo>
                    <a:lnTo>
                      <a:pt x="9"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36" name="Freeform 631"/>
              <p:cNvSpPr>
                <a:spLocks/>
              </p:cNvSpPr>
              <p:nvPr/>
            </p:nvSpPr>
            <p:spPr bwMode="auto">
              <a:xfrm>
                <a:off x="1894" y="1011"/>
                <a:ext cx="198" cy="155"/>
              </a:xfrm>
              <a:custGeom>
                <a:avLst/>
                <a:gdLst/>
                <a:ahLst/>
                <a:cxnLst>
                  <a:cxn ang="0">
                    <a:pos x="81" y="152"/>
                  </a:cxn>
                  <a:cxn ang="0">
                    <a:pos x="76" y="139"/>
                  </a:cxn>
                  <a:cxn ang="0">
                    <a:pos x="69" y="137"/>
                  </a:cxn>
                  <a:cxn ang="0">
                    <a:pos x="64" y="134"/>
                  </a:cxn>
                  <a:cxn ang="0">
                    <a:pos x="57" y="133"/>
                  </a:cxn>
                  <a:cxn ang="0">
                    <a:pos x="52" y="130"/>
                  </a:cxn>
                  <a:cxn ang="0">
                    <a:pos x="19" y="124"/>
                  </a:cxn>
                  <a:cxn ang="0">
                    <a:pos x="28" y="111"/>
                  </a:cxn>
                  <a:cxn ang="0">
                    <a:pos x="25" y="107"/>
                  </a:cxn>
                  <a:cxn ang="0">
                    <a:pos x="21" y="100"/>
                  </a:cxn>
                  <a:cxn ang="0">
                    <a:pos x="19" y="95"/>
                  </a:cxn>
                  <a:cxn ang="0">
                    <a:pos x="16" y="89"/>
                  </a:cxn>
                  <a:cxn ang="0">
                    <a:pos x="0" y="67"/>
                  </a:cxn>
                  <a:cxn ang="0">
                    <a:pos x="3" y="63"/>
                  </a:cxn>
                  <a:cxn ang="0">
                    <a:pos x="19" y="57"/>
                  </a:cxn>
                  <a:cxn ang="0">
                    <a:pos x="21" y="52"/>
                  </a:cxn>
                  <a:cxn ang="0">
                    <a:pos x="25" y="45"/>
                  </a:cxn>
                  <a:cxn ang="0">
                    <a:pos x="28" y="41"/>
                  </a:cxn>
                  <a:cxn ang="0">
                    <a:pos x="19" y="30"/>
                  </a:cxn>
                  <a:cxn ang="0">
                    <a:pos x="39" y="13"/>
                  </a:cxn>
                  <a:cxn ang="0">
                    <a:pos x="55" y="20"/>
                  </a:cxn>
                  <a:cxn ang="0">
                    <a:pos x="62" y="17"/>
                  </a:cxn>
                  <a:cxn ang="0">
                    <a:pos x="69" y="15"/>
                  </a:cxn>
                  <a:cxn ang="0">
                    <a:pos x="78" y="13"/>
                  </a:cxn>
                  <a:cxn ang="0">
                    <a:pos x="83" y="0"/>
                  </a:cxn>
                  <a:cxn ang="0">
                    <a:pos x="114" y="0"/>
                  </a:cxn>
                  <a:cxn ang="0">
                    <a:pos x="114" y="13"/>
                  </a:cxn>
                  <a:cxn ang="0">
                    <a:pos x="121" y="15"/>
                  </a:cxn>
                  <a:cxn ang="0">
                    <a:pos x="129" y="16"/>
                  </a:cxn>
                  <a:cxn ang="0">
                    <a:pos x="135" y="19"/>
                  </a:cxn>
                  <a:cxn ang="0">
                    <a:pos x="144" y="22"/>
                  </a:cxn>
                  <a:cxn ang="0">
                    <a:pos x="158" y="13"/>
                  </a:cxn>
                  <a:cxn ang="0">
                    <a:pos x="178" y="30"/>
                  </a:cxn>
                  <a:cxn ang="0">
                    <a:pos x="167" y="41"/>
                  </a:cxn>
                  <a:cxn ang="0">
                    <a:pos x="173" y="48"/>
                  </a:cxn>
                  <a:cxn ang="0">
                    <a:pos x="176" y="54"/>
                  </a:cxn>
                  <a:cxn ang="0">
                    <a:pos x="178" y="60"/>
                  </a:cxn>
                  <a:cxn ang="0">
                    <a:pos x="195" y="64"/>
                  </a:cxn>
                  <a:cxn ang="0">
                    <a:pos x="197" y="88"/>
                  </a:cxn>
                  <a:cxn ang="0">
                    <a:pos x="178" y="91"/>
                  </a:cxn>
                  <a:cxn ang="0">
                    <a:pos x="176" y="98"/>
                  </a:cxn>
                  <a:cxn ang="0">
                    <a:pos x="173" y="102"/>
                  </a:cxn>
                  <a:cxn ang="0">
                    <a:pos x="169" y="109"/>
                  </a:cxn>
                  <a:cxn ang="0">
                    <a:pos x="178" y="120"/>
                  </a:cxn>
                  <a:cxn ang="0">
                    <a:pos x="158" y="139"/>
                  </a:cxn>
                  <a:cxn ang="0">
                    <a:pos x="140" y="132"/>
                  </a:cxn>
                  <a:cxn ang="0">
                    <a:pos x="134" y="134"/>
                  </a:cxn>
                  <a:cxn ang="0">
                    <a:pos x="125" y="137"/>
                  </a:cxn>
                  <a:cxn ang="0">
                    <a:pos x="117" y="139"/>
                  </a:cxn>
                  <a:cxn ang="0">
                    <a:pos x="114" y="153"/>
                  </a:cxn>
                  <a:cxn ang="0">
                    <a:pos x="98" y="81"/>
                  </a:cxn>
                  <a:cxn ang="0">
                    <a:pos x="91" y="80"/>
                  </a:cxn>
                  <a:cxn ang="0">
                    <a:pos x="89" y="75"/>
                  </a:cxn>
                  <a:cxn ang="0">
                    <a:pos x="93" y="71"/>
                  </a:cxn>
                  <a:cxn ang="0">
                    <a:pos x="100" y="69"/>
                  </a:cxn>
                  <a:cxn ang="0">
                    <a:pos x="103" y="74"/>
                  </a:cxn>
                  <a:cxn ang="0">
                    <a:pos x="103" y="78"/>
                  </a:cxn>
                </a:cxnLst>
                <a:rect l="0" t="0" r="r" b="b"/>
                <a:pathLst>
                  <a:path w="198" h="154">
                    <a:moveTo>
                      <a:pt x="110" y="153"/>
                    </a:moveTo>
                    <a:lnTo>
                      <a:pt x="84" y="153"/>
                    </a:lnTo>
                    <a:lnTo>
                      <a:pt x="83" y="153"/>
                    </a:lnTo>
                    <a:lnTo>
                      <a:pt x="81" y="153"/>
                    </a:lnTo>
                    <a:lnTo>
                      <a:pt x="81" y="152"/>
                    </a:lnTo>
                    <a:lnTo>
                      <a:pt x="81" y="151"/>
                    </a:lnTo>
                    <a:lnTo>
                      <a:pt x="81" y="140"/>
                    </a:lnTo>
                    <a:lnTo>
                      <a:pt x="79" y="140"/>
                    </a:lnTo>
                    <a:lnTo>
                      <a:pt x="78" y="139"/>
                    </a:lnTo>
                    <a:lnTo>
                      <a:pt x="76" y="139"/>
                    </a:lnTo>
                    <a:lnTo>
                      <a:pt x="74" y="139"/>
                    </a:lnTo>
                    <a:lnTo>
                      <a:pt x="72" y="139"/>
                    </a:lnTo>
                    <a:lnTo>
                      <a:pt x="72" y="137"/>
                    </a:lnTo>
                    <a:lnTo>
                      <a:pt x="71" y="137"/>
                    </a:lnTo>
                    <a:lnTo>
                      <a:pt x="69" y="137"/>
                    </a:lnTo>
                    <a:lnTo>
                      <a:pt x="67" y="137"/>
                    </a:lnTo>
                    <a:lnTo>
                      <a:pt x="67" y="136"/>
                    </a:lnTo>
                    <a:lnTo>
                      <a:pt x="66" y="136"/>
                    </a:lnTo>
                    <a:lnTo>
                      <a:pt x="64" y="136"/>
                    </a:lnTo>
                    <a:lnTo>
                      <a:pt x="64" y="134"/>
                    </a:lnTo>
                    <a:lnTo>
                      <a:pt x="62" y="134"/>
                    </a:lnTo>
                    <a:lnTo>
                      <a:pt x="61" y="134"/>
                    </a:lnTo>
                    <a:lnTo>
                      <a:pt x="61" y="133"/>
                    </a:lnTo>
                    <a:lnTo>
                      <a:pt x="59" y="133"/>
                    </a:lnTo>
                    <a:lnTo>
                      <a:pt x="57" y="133"/>
                    </a:lnTo>
                    <a:lnTo>
                      <a:pt x="57" y="132"/>
                    </a:lnTo>
                    <a:lnTo>
                      <a:pt x="55" y="132"/>
                    </a:lnTo>
                    <a:lnTo>
                      <a:pt x="54" y="132"/>
                    </a:lnTo>
                    <a:lnTo>
                      <a:pt x="54" y="130"/>
                    </a:lnTo>
                    <a:lnTo>
                      <a:pt x="52" y="130"/>
                    </a:lnTo>
                    <a:lnTo>
                      <a:pt x="41" y="139"/>
                    </a:lnTo>
                    <a:lnTo>
                      <a:pt x="39" y="139"/>
                    </a:lnTo>
                    <a:lnTo>
                      <a:pt x="39" y="139"/>
                    </a:lnTo>
                    <a:lnTo>
                      <a:pt x="37" y="139"/>
                    </a:lnTo>
                    <a:lnTo>
                      <a:pt x="19" y="124"/>
                    </a:lnTo>
                    <a:lnTo>
                      <a:pt x="19" y="122"/>
                    </a:lnTo>
                    <a:lnTo>
                      <a:pt x="19" y="121"/>
                    </a:lnTo>
                    <a:lnTo>
                      <a:pt x="19" y="120"/>
                    </a:lnTo>
                    <a:lnTo>
                      <a:pt x="28" y="112"/>
                    </a:lnTo>
                    <a:lnTo>
                      <a:pt x="28" y="111"/>
                    </a:lnTo>
                    <a:lnTo>
                      <a:pt x="27" y="111"/>
                    </a:lnTo>
                    <a:lnTo>
                      <a:pt x="27" y="109"/>
                    </a:lnTo>
                    <a:lnTo>
                      <a:pt x="27" y="108"/>
                    </a:lnTo>
                    <a:lnTo>
                      <a:pt x="25" y="108"/>
                    </a:lnTo>
                    <a:lnTo>
                      <a:pt x="25" y="107"/>
                    </a:lnTo>
                    <a:lnTo>
                      <a:pt x="23" y="105"/>
                    </a:lnTo>
                    <a:lnTo>
                      <a:pt x="23" y="104"/>
                    </a:lnTo>
                    <a:lnTo>
                      <a:pt x="21" y="102"/>
                    </a:lnTo>
                    <a:lnTo>
                      <a:pt x="21" y="102"/>
                    </a:lnTo>
                    <a:lnTo>
                      <a:pt x="21" y="100"/>
                    </a:lnTo>
                    <a:lnTo>
                      <a:pt x="19" y="100"/>
                    </a:lnTo>
                    <a:lnTo>
                      <a:pt x="19" y="99"/>
                    </a:lnTo>
                    <a:lnTo>
                      <a:pt x="19" y="98"/>
                    </a:lnTo>
                    <a:lnTo>
                      <a:pt x="19" y="96"/>
                    </a:lnTo>
                    <a:lnTo>
                      <a:pt x="19" y="95"/>
                    </a:lnTo>
                    <a:lnTo>
                      <a:pt x="19" y="93"/>
                    </a:lnTo>
                    <a:lnTo>
                      <a:pt x="19" y="92"/>
                    </a:lnTo>
                    <a:lnTo>
                      <a:pt x="16" y="92"/>
                    </a:lnTo>
                    <a:lnTo>
                      <a:pt x="16" y="91"/>
                    </a:lnTo>
                    <a:lnTo>
                      <a:pt x="16" y="89"/>
                    </a:lnTo>
                    <a:lnTo>
                      <a:pt x="3" y="89"/>
                    </a:lnTo>
                    <a:lnTo>
                      <a:pt x="1" y="89"/>
                    </a:lnTo>
                    <a:lnTo>
                      <a:pt x="0" y="88"/>
                    </a:lnTo>
                    <a:lnTo>
                      <a:pt x="0" y="87"/>
                    </a:lnTo>
                    <a:lnTo>
                      <a:pt x="0" y="67"/>
                    </a:lnTo>
                    <a:lnTo>
                      <a:pt x="0" y="66"/>
                    </a:lnTo>
                    <a:lnTo>
                      <a:pt x="0" y="64"/>
                    </a:lnTo>
                    <a:lnTo>
                      <a:pt x="1" y="64"/>
                    </a:lnTo>
                    <a:lnTo>
                      <a:pt x="1" y="63"/>
                    </a:lnTo>
                    <a:lnTo>
                      <a:pt x="3" y="63"/>
                    </a:lnTo>
                    <a:lnTo>
                      <a:pt x="16" y="63"/>
                    </a:lnTo>
                    <a:lnTo>
                      <a:pt x="16" y="61"/>
                    </a:lnTo>
                    <a:lnTo>
                      <a:pt x="19" y="60"/>
                    </a:lnTo>
                    <a:lnTo>
                      <a:pt x="19" y="59"/>
                    </a:lnTo>
                    <a:lnTo>
                      <a:pt x="19" y="57"/>
                    </a:lnTo>
                    <a:lnTo>
                      <a:pt x="19" y="56"/>
                    </a:lnTo>
                    <a:lnTo>
                      <a:pt x="19" y="56"/>
                    </a:lnTo>
                    <a:lnTo>
                      <a:pt x="19" y="54"/>
                    </a:lnTo>
                    <a:lnTo>
                      <a:pt x="19" y="54"/>
                    </a:lnTo>
                    <a:lnTo>
                      <a:pt x="21" y="52"/>
                    </a:lnTo>
                    <a:lnTo>
                      <a:pt x="21" y="51"/>
                    </a:lnTo>
                    <a:lnTo>
                      <a:pt x="21" y="50"/>
                    </a:lnTo>
                    <a:lnTo>
                      <a:pt x="23" y="48"/>
                    </a:lnTo>
                    <a:lnTo>
                      <a:pt x="23" y="47"/>
                    </a:lnTo>
                    <a:lnTo>
                      <a:pt x="25" y="45"/>
                    </a:lnTo>
                    <a:lnTo>
                      <a:pt x="25" y="44"/>
                    </a:lnTo>
                    <a:lnTo>
                      <a:pt x="27" y="44"/>
                    </a:lnTo>
                    <a:lnTo>
                      <a:pt x="27" y="42"/>
                    </a:lnTo>
                    <a:lnTo>
                      <a:pt x="27" y="41"/>
                    </a:lnTo>
                    <a:lnTo>
                      <a:pt x="28" y="41"/>
                    </a:lnTo>
                    <a:lnTo>
                      <a:pt x="28" y="40"/>
                    </a:lnTo>
                    <a:lnTo>
                      <a:pt x="19" y="34"/>
                    </a:lnTo>
                    <a:lnTo>
                      <a:pt x="19" y="32"/>
                    </a:lnTo>
                    <a:lnTo>
                      <a:pt x="19" y="31"/>
                    </a:lnTo>
                    <a:lnTo>
                      <a:pt x="19" y="30"/>
                    </a:lnTo>
                    <a:lnTo>
                      <a:pt x="19" y="28"/>
                    </a:lnTo>
                    <a:lnTo>
                      <a:pt x="37" y="15"/>
                    </a:lnTo>
                    <a:lnTo>
                      <a:pt x="37" y="13"/>
                    </a:lnTo>
                    <a:lnTo>
                      <a:pt x="39" y="13"/>
                    </a:lnTo>
                    <a:lnTo>
                      <a:pt x="39" y="13"/>
                    </a:lnTo>
                    <a:lnTo>
                      <a:pt x="41" y="13"/>
                    </a:lnTo>
                    <a:lnTo>
                      <a:pt x="41" y="15"/>
                    </a:lnTo>
                    <a:lnTo>
                      <a:pt x="52" y="22"/>
                    </a:lnTo>
                    <a:lnTo>
                      <a:pt x="54" y="22"/>
                    </a:lnTo>
                    <a:lnTo>
                      <a:pt x="55" y="20"/>
                    </a:lnTo>
                    <a:lnTo>
                      <a:pt x="57" y="20"/>
                    </a:lnTo>
                    <a:lnTo>
                      <a:pt x="59" y="19"/>
                    </a:lnTo>
                    <a:lnTo>
                      <a:pt x="61" y="19"/>
                    </a:lnTo>
                    <a:lnTo>
                      <a:pt x="61" y="17"/>
                    </a:lnTo>
                    <a:lnTo>
                      <a:pt x="62" y="17"/>
                    </a:lnTo>
                    <a:lnTo>
                      <a:pt x="64" y="17"/>
                    </a:lnTo>
                    <a:lnTo>
                      <a:pt x="64" y="16"/>
                    </a:lnTo>
                    <a:lnTo>
                      <a:pt x="66" y="16"/>
                    </a:lnTo>
                    <a:lnTo>
                      <a:pt x="67" y="16"/>
                    </a:lnTo>
                    <a:lnTo>
                      <a:pt x="69" y="15"/>
                    </a:lnTo>
                    <a:lnTo>
                      <a:pt x="71" y="15"/>
                    </a:lnTo>
                    <a:lnTo>
                      <a:pt x="72" y="15"/>
                    </a:lnTo>
                    <a:lnTo>
                      <a:pt x="74" y="13"/>
                    </a:lnTo>
                    <a:lnTo>
                      <a:pt x="76" y="13"/>
                    </a:lnTo>
                    <a:lnTo>
                      <a:pt x="78" y="13"/>
                    </a:lnTo>
                    <a:lnTo>
                      <a:pt x="79" y="13"/>
                    </a:lnTo>
                    <a:lnTo>
                      <a:pt x="81" y="13"/>
                    </a:lnTo>
                    <a:lnTo>
                      <a:pt x="81" y="1"/>
                    </a:lnTo>
                    <a:lnTo>
                      <a:pt x="81" y="0"/>
                    </a:lnTo>
                    <a:lnTo>
                      <a:pt x="83" y="0"/>
                    </a:lnTo>
                    <a:lnTo>
                      <a:pt x="83" y="0"/>
                    </a:lnTo>
                    <a:lnTo>
                      <a:pt x="84" y="0"/>
                    </a:lnTo>
                    <a:lnTo>
                      <a:pt x="110" y="0"/>
                    </a:lnTo>
                    <a:lnTo>
                      <a:pt x="112" y="0"/>
                    </a:lnTo>
                    <a:lnTo>
                      <a:pt x="114" y="0"/>
                    </a:lnTo>
                    <a:lnTo>
                      <a:pt x="114" y="0"/>
                    </a:lnTo>
                    <a:lnTo>
                      <a:pt x="114" y="0"/>
                    </a:lnTo>
                    <a:lnTo>
                      <a:pt x="114" y="1"/>
                    </a:lnTo>
                    <a:lnTo>
                      <a:pt x="114" y="13"/>
                    </a:lnTo>
                    <a:lnTo>
                      <a:pt x="114" y="13"/>
                    </a:lnTo>
                    <a:lnTo>
                      <a:pt x="117" y="13"/>
                    </a:lnTo>
                    <a:lnTo>
                      <a:pt x="118" y="13"/>
                    </a:lnTo>
                    <a:lnTo>
                      <a:pt x="120" y="13"/>
                    </a:lnTo>
                    <a:lnTo>
                      <a:pt x="121" y="13"/>
                    </a:lnTo>
                    <a:lnTo>
                      <a:pt x="121" y="15"/>
                    </a:lnTo>
                    <a:lnTo>
                      <a:pt x="123" y="15"/>
                    </a:lnTo>
                    <a:lnTo>
                      <a:pt x="125" y="15"/>
                    </a:lnTo>
                    <a:lnTo>
                      <a:pt x="127" y="15"/>
                    </a:lnTo>
                    <a:lnTo>
                      <a:pt x="127" y="16"/>
                    </a:lnTo>
                    <a:lnTo>
                      <a:pt x="129" y="16"/>
                    </a:lnTo>
                    <a:lnTo>
                      <a:pt x="130" y="16"/>
                    </a:lnTo>
                    <a:lnTo>
                      <a:pt x="132" y="17"/>
                    </a:lnTo>
                    <a:lnTo>
                      <a:pt x="134" y="17"/>
                    </a:lnTo>
                    <a:lnTo>
                      <a:pt x="135" y="17"/>
                    </a:lnTo>
                    <a:lnTo>
                      <a:pt x="135" y="19"/>
                    </a:lnTo>
                    <a:lnTo>
                      <a:pt x="137" y="19"/>
                    </a:lnTo>
                    <a:lnTo>
                      <a:pt x="138" y="20"/>
                    </a:lnTo>
                    <a:lnTo>
                      <a:pt x="140" y="20"/>
                    </a:lnTo>
                    <a:lnTo>
                      <a:pt x="142" y="22"/>
                    </a:lnTo>
                    <a:lnTo>
                      <a:pt x="144" y="22"/>
                    </a:lnTo>
                    <a:lnTo>
                      <a:pt x="152" y="15"/>
                    </a:lnTo>
                    <a:lnTo>
                      <a:pt x="152" y="13"/>
                    </a:lnTo>
                    <a:lnTo>
                      <a:pt x="154" y="13"/>
                    </a:lnTo>
                    <a:lnTo>
                      <a:pt x="156" y="13"/>
                    </a:lnTo>
                    <a:lnTo>
                      <a:pt x="158" y="13"/>
                    </a:lnTo>
                    <a:lnTo>
                      <a:pt x="158" y="15"/>
                    </a:lnTo>
                    <a:lnTo>
                      <a:pt x="159" y="15"/>
                    </a:lnTo>
                    <a:lnTo>
                      <a:pt x="176" y="28"/>
                    </a:lnTo>
                    <a:lnTo>
                      <a:pt x="176" y="30"/>
                    </a:lnTo>
                    <a:lnTo>
                      <a:pt x="178" y="30"/>
                    </a:lnTo>
                    <a:lnTo>
                      <a:pt x="178" y="31"/>
                    </a:lnTo>
                    <a:lnTo>
                      <a:pt x="178" y="32"/>
                    </a:lnTo>
                    <a:lnTo>
                      <a:pt x="176" y="34"/>
                    </a:lnTo>
                    <a:lnTo>
                      <a:pt x="167" y="40"/>
                    </a:lnTo>
                    <a:lnTo>
                      <a:pt x="167" y="41"/>
                    </a:lnTo>
                    <a:lnTo>
                      <a:pt x="169" y="42"/>
                    </a:lnTo>
                    <a:lnTo>
                      <a:pt x="169" y="44"/>
                    </a:lnTo>
                    <a:lnTo>
                      <a:pt x="171" y="45"/>
                    </a:lnTo>
                    <a:lnTo>
                      <a:pt x="171" y="47"/>
                    </a:lnTo>
                    <a:lnTo>
                      <a:pt x="173" y="48"/>
                    </a:lnTo>
                    <a:lnTo>
                      <a:pt x="173" y="50"/>
                    </a:lnTo>
                    <a:lnTo>
                      <a:pt x="175" y="51"/>
                    </a:lnTo>
                    <a:lnTo>
                      <a:pt x="175" y="52"/>
                    </a:lnTo>
                    <a:lnTo>
                      <a:pt x="175" y="54"/>
                    </a:lnTo>
                    <a:lnTo>
                      <a:pt x="176" y="54"/>
                    </a:lnTo>
                    <a:lnTo>
                      <a:pt x="176" y="56"/>
                    </a:lnTo>
                    <a:lnTo>
                      <a:pt x="176" y="57"/>
                    </a:lnTo>
                    <a:lnTo>
                      <a:pt x="178" y="57"/>
                    </a:lnTo>
                    <a:lnTo>
                      <a:pt x="178" y="59"/>
                    </a:lnTo>
                    <a:lnTo>
                      <a:pt x="178" y="60"/>
                    </a:lnTo>
                    <a:lnTo>
                      <a:pt x="178" y="61"/>
                    </a:lnTo>
                    <a:lnTo>
                      <a:pt x="178" y="63"/>
                    </a:lnTo>
                    <a:lnTo>
                      <a:pt x="193" y="63"/>
                    </a:lnTo>
                    <a:lnTo>
                      <a:pt x="195" y="63"/>
                    </a:lnTo>
                    <a:lnTo>
                      <a:pt x="195" y="64"/>
                    </a:lnTo>
                    <a:lnTo>
                      <a:pt x="197" y="64"/>
                    </a:lnTo>
                    <a:lnTo>
                      <a:pt x="197" y="66"/>
                    </a:lnTo>
                    <a:lnTo>
                      <a:pt x="197" y="67"/>
                    </a:lnTo>
                    <a:lnTo>
                      <a:pt x="197" y="87"/>
                    </a:lnTo>
                    <a:lnTo>
                      <a:pt x="197" y="88"/>
                    </a:lnTo>
                    <a:lnTo>
                      <a:pt x="195" y="88"/>
                    </a:lnTo>
                    <a:lnTo>
                      <a:pt x="195" y="89"/>
                    </a:lnTo>
                    <a:lnTo>
                      <a:pt x="193" y="89"/>
                    </a:lnTo>
                    <a:lnTo>
                      <a:pt x="178" y="89"/>
                    </a:lnTo>
                    <a:lnTo>
                      <a:pt x="178" y="91"/>
                    </a:lnTo>
                    <a:lnTo>
                      <a:pt x="178" y="92"/>
                    </a:lnTo>
                    <a:lnTo>
                      <a:pt x="178" y="93"/>
                    </a:lnTo>
                    <a:lnTo>
                      <a:pt x="176" y="95"/>
                    </a:lnTo>
                    <a:lnTo>
                      <a:pt x="176" y="96"/>
                    </a:lnTo>
                    <a:lnTo>
                      <a:pt x="176" y="98"/>
                    </a:lnTo>
                    <a:lnTo>
                      <a:pt x="176" y="99"/>
                    </a:lnTo>
                    <a:lnTo>
                      <a:pt x="175" y="99"/>
                    </a:lnTo>
                    <a:lnTo>
                      <a:pt x="175" y="100"/>
                    </a:lnTo>
                    <a:lnTo>
                      <a:pt x="175" y="102"/>
                    </a:lnTo>
                    <a:lnTo>
                      <a:pt x="173" y="102"/>
                    </a:lnTo>
                    <a:lnTo>
                      <a:pt x="173" y="104"/>
                    </a:lnTo>
                    <a:lnTo>
                      <a:pt x="171" y="105"/>
                    </a:lnTo>
                    <a:lnTo>
                      <a:pt x="171" y="107"/>
                    </a:lnTo>
                    <a:lnTo>
                      <a:pt x="169" y="108"/>
                    </a:lnTo>
                    <a:lnTo>
                      <a:pt x="169" y="109"/>
                    </a:lnTo>
                    <a:lnTo>
                      <a:pt x="167" y="109"/>
                    </a:lnTo>
                    <a:lnTo>
                      <a:pt x="167" y="111"/>
                    </a:lnTo>
                    <a:lnTo>
                      <a:pt x="167" y="112"/>
                    </a:lnTo>
                    <a:lnTo>
                      <a:pt x="176" y="120"/>
                    </a:lnTo>
                    <a:lnTo>
                      <a:pt x="178" y="120"/>
                    </a:lnTo>
                    <a:lnTo>
                      <a:pt x="178" y="121"/>
                    </a:lnTo>
                    <a:lnTo>
                      <a:pt x="178" y="122"/>
                    </a:lnTo>
                    <a:lnTo>
                      <a:pt x="178" y="124"/>
                    </a:lnTo>
                    <a:lnTo>
                      <a:pt x="176" y="124"/>
                    </a:lnTo>
                    <a:lnTo>
                      <a:pt x="158" y="139"/>
                    </a:lnTo>
                    <a:lnTo>
                      <a:pt x="156" y="139"/>
                    </a:lnTo>
                    <a:lnTo>
                      <a:pt x="154" y="139"/>
                    </a:lnTo>
                    <a:lnTo>
                      <a:pt x="152" y="139"/>
                    </a:lnTo>
                    <a:lnTo>
                      <a:pt x="142" y="130"/>
                    </a:lnTo>
                    <a:lnTo>
                      <a:pt x="140" y="132"/>
                    </a:lnTo>
                    <a:lnTo>
                      <a:pt x="138" y="132"/>
                    </a:lnTo>
                    <a:lnTo>
                      <a:pt x="137" y="133"/>
                    </a:lnTo>
                    <a:lnTo>
                      <a:pt x="135" y="133"/>
                    </a:lnTo>
                    <a:lnTo>
                      <a:pt x="135" y="134"/>
                    </a:lnTo>
                    <a:lnTo>
                      <a:pt x="134" y="134"/>
                    </a:lnTo>
                    <a:lnTo>
                      <a:pt x="132" y="134"/>
                    </a:lnTo>
                    <a:lnTo>
                      <a:pt x="130" y="136"/>
                    </a:lnTo>
                    <a:lnTo>
                      <a:pt x="129" y="136"/>
                    </a:lnTo>
                    <a:lnTo>
                      <a:pt x="127" y="137"/>
                    </a:lnTo>
                    <a:lnTo>
                      <a:pt x="125" y="137"/>
                    </a:lnTo>
                    <a:lnTo>
                      <a:pt x="123" y="137"/>
                    </a:lnTo>
                    <a:lnTo>
                      <a:pt x="121" y="139"/>
                    </a:lnTo>
                    <a:lnTo>
                      <a:pt x="120" y="139"/>
                    </a:lnTo>
                    <a:lnTo>
                      <a:pt x="118" y="139"/>
                    </a:lnTo>
                    <a:lnTo>
                      <a:pt x="117" y="139"/>
                    </a:lnTo>
                    <a:lnTo>
                      <a:pt x="114" y="140"/>
                    </a:lnTo>
                    <a:lnTo>
                      <a:pt x="114" y="151"/>
                    </a:lnTo>
                    <a:lnTo>
                      <a:pt x="114" y="152"/>
                    </a:lnTo>
                    <a:lnTo>
                      <a:pt x="114" y="152"/>
                    </a:lnTo>
                    <a:lnTo>
                      <a:pt x="114" y="153"/>
                    </a:lnTo>
                    <a:lnTo>
                      <a:pt x="112" y="153"/>
                    </a:lnTo>
                    <a:lnTo>
                      <a:pt x="110" y="153"/>
                    </a:lnTo>
                    <a:lnTo>
                      <a:pt x="102" y="80"/>
                    </a:lnTo>
                    <a:lnTo>
                      <a:pt x="100" y="81"/>
                    </a:lnTo>
                    <a:lnTo>
                      <a:pt x="98" y="81"/>
                    </a:lnTo>
                    <a:lnTo>
                      <a:pt x="96" y="81"/>
                    </a:lnTo>
                    <a:lnTo>
                      <a:pt x="94" y="81"/>
                    </a:lnTo>
                    <a:lnTo>
                      <a:pt x="93" y="81"/>
                    </a:lnTo>
                    <a:lnTo>
                      <a:pt x="93" y="80"/>
                    </a:lnTo>
                    <a:lnTo>
                      <a:pt x="91" y="80"/>
                    </a:lnTo>
                    <a:lnTo>
                      <a:pt x="91" y="78"/>
                    </a:lnTo>
                    <a:lnTo>
                      <a:pt x="89" y="78"/>
                    </a:lnTo>
                    <a:lnTo>
                      <a:pt x="89" y="77"/>
                    </a:lnTo>
                    <a:lnTo>
                      <a:pt x="89" y="76"/>
                    </a:lnTo>
                    <a:lnTo>
                      <a:pt x="89" y="75"/>
                    </a:lnTo>
                    <a:lnTo>
                      <a:pt x="89" y="74"/>
                    </a:lnTo>
                    <a:lnTo>
                      <a:pt x="89" y="72"/>
                    </a:lnTo>
                    <a:lnTo>
                      <a:pt x="91" y="72"/>
                    </a:lnTo>
                    <a:lnTo>
                      <a:pt x="91" y="71"/>
                    </a:lnTo>
                    <a:lnTo>
                      <a:pt x="93" y="71"/>
                    </a:lnTo>
                    <a:lnTo>
                      <a:pt x="94" y="71"/>
                    </a:lnTo>
                    <a:lnTo>
                      <a:pt x="94" y="69"/>
                    </a:lnTo>
                    <a:lnTo>
                      <a:pt x="96" y="69"/>
                    </a:lnTo>
                    <a:lnTo>
                      <a:pt x="98" y="69"/>
                    </a:lnTo>
                    <a:lnTo>
                      <a:pt x="100" y="69"/>
                    </a:lnTo>
                    <a:lnTo>
                      <a:pt x="100" y="71"/>
                    </a:lnTo>
                    <a:lnTo>
                      <a:pt x="102" y="71"/>
                    </a:lnTo>
                    <a:lnTo>
                      <a:pt x="102" y="72"/>
                    </a:lnTo>
                    <a:lnTo>
                      <a:pt x="103" y="72"/>
                    </a:lnTo>
                    <a:lnTo>
                      <a:pt x="103" y="74"/>
                    </a:lnTo>
                    <a:lnTo>
                      <a:pt x="103" y="75"/>
                    </a:lnTo>
                    <a:lnTo>
                      <a:pt x="105" y="75"/>
                    </a:lnTo>
                    <a:lnTo>
                      <a:pt x="105" y="76"/>
                    </a:lnTo>
                    <a:lnTo>
                      <a:pt x="103" y="77"/>
                    </a:lnTo>
                    <a:lnTo>
                      <a:pt x="103" y="78"/>
                    </a:lnTo>
                    <a:lnTo>
                      <a:pt x="103" y="80"/>
                    </a:lnTo>
                    <a:lnTo>
                      <a:pt x="102" y="80"/>
                    </a:lnTo>
                    <a:lnTo>
                      <a:pt x="110" y="153"/>
                    </a:lnTo>
                  </a:path>
                </a:pathLst>
              </a:custGeom>
              <a:solidFill>
                <a:srgbClr val="00FF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37" name="Freeform 632"/>
              <p:cNvSpPr>
                <a:spLocks/>
              </p:cNvSpPr>
              <p:nvPr/>
            </p:nvSpPr>
            <p:spPr bwMode="auto">
              <a:xfrm>
                <a:off x="1979" y="1159"/>
                <a:ext cx="26" cy="19"/>
              </a:xfrm>
              <a:custGeom>
                <a:avLst/>
                <a:gdLst/>
                <a:ahLst/>
                <a:cxnLst>
                  <a:cxn ang="0">
                    <a:pos x="0" y="18"/>
                  </a:cxn>
                  <a:cxn ang="0">
                    <a:pos x="25" y="18"/>
                  </a:cxn>
                  <a:cxn ang="0">
                    <a:pos x="25" y="0"/>
                  </a:cxn>
                  <a:cxn ang="0">
                    <a:pos x="0" y="0"/>
                  </a:cxn>
                  <a:cxn ang="0">
                    <a:pos x="0" y="18"/>
                  </a:cxn>
                </a:cxnLst>
                <a:rect l="0" t="0" r="r" b="b"/>
                <a:pathLst>
                  <a:path w="26" h="19">
                    <a:moveTo>
                      <a:pt x="0" y="18"/>
                    </a:moveTo>
                    <a:lnTo>
                      <a:pt x="25" y="18"/>
                    </a:lnTo>
                    <a:lnTo>
                      <a:pt x="25" y="0"/>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38" name="Freeform 633"/>
              <p:cNvSpPr>
                <a:spLocks/>
              </p:cNvSpPr>
              <p:nvPr/>
            </p:nvSpPr>
            <p:spPr bwMode="auto">
              <a:xfrm>
                <a:off x="1970" y="1159"/>
                <a:ext cx="19" cy="19"/>
              </a:xfrm>
              <a:custGeom>
                <a:avLst/>
                <a:gdLst/>
                <a:ahLst/>
                <a:cxnLst>
                  <a:cxn ang="0">
                    <a:pos x="0" y="3"/>
                  </a:cxn>
                  <a:cxn ang="0">
                    <a:pos x="0" y="6"/>
                  </a:cxn>
                  <a:cxn ang="0">
                    <a:pos x="0" y="8"/>
                  </a:cxn>
                  <a:cxn ang="0">
                    <a:pos x="0" y="12"/>
                  </a:cxn>
                  <a:cxn ang="0">
                    <a:pos x="3" y="12"/>
                  </a:cxn>
                  <a:cxn ang="0">
                    <a:pos x="3" y="14"/>
                  </a:cxn>
                  <a:cxn ang="0">
                    <a:pos x="6" y="14"/>
                  </a:cxn>
                  <a:cxn ang="0">
                    <a:pos x="6" y="18"/>
                  </a:cxn>
                  <a:cxn ang="0">
                    <a:pos x="9" y="18"/>
                  </a:cxn>
                  <a:cxn ang="0">
                    <a:pos x="12" y="18"/>
                  </a:cxn>
                  <a:cxn ang="0">
                    <a:pos x="14" y="18"/>
                  </a:cxn>
                  <a:cxn ang="0">
                    <a:pos x="14" y="0"/>
                  </a:cxn>
                  <a:cxn ang="0">
                    <a:pos x="18" y="0"/>
                  </a:cxn>
                  <a:cxn ang="0">
                    <a:pos x="18" y="3"/>
                  </a:cxn>
                  <a:cxn ang="0">
                    <a:pos x="0" y="3"/>
                  </a:cxn>
                </a:cxnLst>
                <a:rect l="0" t="0" r="r" b="b"/>
                <a:pathLst>
                  <a:path w="19" h="19">
                    <a:moveTo>
                      <a:pt x="0" y="3"/>
                    </a:moveTo>
                    <a:lnTo>
                      <a:pt x="0" y="6"/>
                    </a:lnTo>
                    <a:lnTo>
                      <a:pt x="0" y="8"/>
                    </a:lnTo>
                    <a:lnTo>
                      <a:pt x="0" y="12"/>
                    </a:lnTo>
                    <a:lnTo>
                      <a:pt x="3" y="12"/>
                    </a:lnTo>
                    <a:lnTo>
                      <a:pt x="3" y="14"/>
                    </a:lnTo>
                    <a:lnTo>
                      <a:pt x="6" y="14"/>
                    </a:lnTo>
                    <a:lnTo>
                      <a:pt x="6" y="18"/>
                    </a:lnTo>
                    <a:lnTo>
                      <a:pt x="9" y="18"/>
                    </a:lnTo>
                    <a:lnTo>
                      <a:pt x="12" y="18"/>
                    </a:lnTo>
                    <a:lnTo>
                      <a:pt x="14" y="18"/>
                    </a:lnTo>
                    <a:lnTo>
                      <a:pt x="14" y="0"/>
                    </a:lnTo>
                    <a:lnTo>
                      <a:pt x="18" y="0"/>
                    </a:lnTo>
                    <a:lnTo>
                      <a:pt x="18" y="3"/>
                    </a:lnTo>
                    <a:lnTo>
                      <a:pt x="0"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39" name="Freeform 634"/>
              <p:cNvSpPr>
                <a:spLocks/>
              </p:cNvSpPr>
              <p:nvPr/>
            </p:nvSpPr>
            <p:spPr bwMode="auto">
              <a:xfrm>
                <a:off x="1970" y="1146"/>
                <a:ext cx="19" cy="19"/>
              </a:xfrm>
              <a:custGeom>
                <a:avLst/>
                <a:gdLst/>
                <a:ahLst/>
                <a:cxnLst>
                  <a:cxn ang="0">
                    <a:pos x="6" y="9"/>
                  </a:cxn>
                  <a:cxn ang="0">
                    <a:pos x="0" y="4"/>
                  </a:cxn>
                  <a:cxn ang="0">
                    <a:pos x="0" y="18"/>
                  </a:cxn>
                  <a:cxn ang="0">
                    <a:pos x="18" y="18"/>
                  </a:cxn>
                  <a:cxn ang="0">
                    <a:pos x="18" y="4"/>
                  </a:cxn>
                  <a:cxn ang="0">
                    <a:pos x="9" y="0"/>
                  </a:cxn>
                  <a:cxn ang="0">
                    <a:pos x="18" y="4"/>
                  </a:cxn>
                  <a:cxn ang="0">
                    <a:pos x="18" y="0"/>
                  </a:cxn>
                  <a:cxn ang="0">
                    <a:pos x="9" y="0"/>
                  </a:cxn>
                  <a:cxn ang="0">
                    <a:pos x="6" y="9"/>
                  </a:cxn>
                </a:cxnLst>
                <a:rect l="0" t="0" r="r" b="b"/>
                <a:pathLst>
                  <a:path w="19" h="19">
                    <a:moveTo>
                      <a:pt x="6" y="9"/>
                    </a:moveTo>
                    <a:lnTo>
                      <a:pt x="0" y="4"/>
                    </a:lnTo>
                    <a:lnTo>
                      <a:pt x="0" y="18"/>
                    </a:lnTo>
                    <a:lnTo>
                      <a:pt x="18" y="18"/>
                    </a:lnTo>
                    <a:lnTo>
                      <a:pt x="18" y="4"/>
                    </a:lnTo>
                    <a:lnTo>
                      <a:pt x="9" y="0"/>
                    </a:lnTo>
                    <a:lnTo>
                      <a:pt x="18" y="4"/>
                    </a:lnTo>
                    <a:lnTo>
                      <a:pt x="18" y="0"/>
                    </a:lnTo>
                    <a:lnTo>
                      <a:pt x="9" y="0"/>
                    </a:lnTo>
                    <a:lnTo>
                      <a:pt x="6"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40" name="Freeform 635"/>
              <p:cNvSpPr>
                <a:spLocks/>
              </p:cNvSpPr>
              <p:nvPr/>
            </p:nvSpPr>
            <p:spPr bwMode="auto">
              <a:xfrm>
                <a:off x="1943" y="1136"/>
                <a:ext cx="32" cy="19"/>
              </a:xfrm>
              <a:custGeom>
                <a:avLst/>
                <a:gdLst/>
                <a:ahLst/>
                <a:cxnLst>
                  <a:cxn ang="0">
                    <a:pos x="5" y="8"/>
                  </a:cxn>
                  <a:cxn ang="0">
                    <a:pos x="0" y="8"/>
                  </a:cxn>
                  <a:cxn ang="0">
                    <a:pos x="1" y="8"/>
                  </a:cxn>
                  <a:cxn ang="0">
                    <a:pos x="2" y="10"/>
                  </a:cxn>
                  <a:cxn ang="0">
                    <a:pos x="4" y="10"/>
                  </a:cxn>
                  <a:cxn ang="0">
                    <a:pos x="5" y="11"/>
                  </a:cxn>
                  <a:cxn ang="0">
                    <a:pos x="7" y="11"/>
                  </a:cxn>
                  <a:cxn ang="0">
                    <a:pos x="9" y="13"/>
                  </a:cxn>
                  <a:cxn ang="0">
                    <a:pos x="11" y="13"/>
                  </a:cxn>
                  <a:cxn ang="0">
                    <a:pos x="13" y="14"/>
                  </a:cxn>
                  <a:cxn ang="0">
                    <a:pos x="13" y="14"/>
                  </a:cxn>
                  <a:cxn ang="0">
                    <a:pos x="15" y="14"/>
                  </a:cxn>
                  <a:cxn ang="0">
                    <a:pos x="15" y="16"/>
                  </a:cxn>
                  <a:cxn ang="0">
                    <a:pos x="17" y="16"/>
                  </a:cxn>
                  <a:cxn ang="0">
                    <a:pos x="19" y="16"/>
                  </a:cxn>
                  <a:cxn ang="0">
                    <a:pos x="21" y="17"/>
                  </a:cxn>
                  <a:cxn ang="0">
                    <a:pos x="21" y="17"/>
                  </a:cxn>
                  <a:cxn ang="0">
                    <a:pos x="24" y="17"/>
                  </a:cxn>
                  <a:cxn ang="0">
                    <a:pos x="25" y="17"/>
                  </a:cxn>
                  <a:cxn ang="0">
                    <a:pos x="27" y="18"/>
                  </a:cxn>
                  <a:cxn ang="0">
                    <a:pos x="29" y="18"/>
                  </a:cxn>
                  <a:cxn ang="0">
                    <a:pos x="31" y="10"/>
                  </a:cxn>
                  <a:cxn ang="0">
                    <a:pos x="29" y="8"/>
                  </a:cxn>
                  <a:cxn ang="0">
                    <a:pos x="27" y="8"/>
                  </a:cxn>
                  <a:cxn ang="0">
                    <a:pos x="25" y="8"/>
                  </a:cxn>
                  <a:cxn ang="0">
                    <a:pos x="24" y="8"/>
                  </a:cxn>
                  <a:cxn ang="0">
                    <a:pos x="24" y="8"/>
                  </a:cxn>
                  <a:cxn ang="0">
                    <a:pos x="21" y="8"/>
                  </a:cxn>
                  <a:cxn ang="0">
                    <a:pos x="21" y="8"/>
                  </a:cxn>
                  <a:cxn ang="0">
                    <a:pos x="19" y="8"/>
                  </a:cxn>
                  <a:cxn ang="0">
                    <a:pos x="19" y="6"/>
                  </a:cxn>
                  <a:cxn ang="0">
                    <a:pos x="17" y="6"/>
                  </a:cxn>
                  <a:cxn ang="0">
                    <a:pos x="15" y="6"/>
                  </a:cxn>
                  <a:cxn ang="0">
                    <a:pos x="13" y="4"/>
                  </a:cxn>
                  <a:cxn ang="0">
                    <a:pos x="13" y="4"/>
                  </a:cxn>
                  <a:cxn ang="0">
                    <a:pos x="13" y="4"/>
                  </a:cxn>
                  <a:cxn ang="0">
                    <a:pos x="11" y="4"/>
                  </a:cxn>
                  <a:cxn ang="0">
                    <a:pos x="9" y="4"/>
                  </a:cxn>
                  <a:cxn ang="0">
                    <a:pos x="9" y="2"/>
                  </a:cxn>
                  <a:cxn ang="0">
                    <a:pos x="7" y="2"/>
                  </a:cxn>
                  <a:cxn ang="0">
                    <a:pos x="5" y="2"/>
                  </a:cxn>
                  <a:cxn ang="0">
                    <a:pos x="5" y="1"/>
                  </a:cxn>
                  <a:cxn ang="0">
                    <a:pos x="0" y="2"/>
                  </a:cxn>
                  <a:cxn ang="0">
                    <a:pos x="5" y="1"/>
                  </a:cxn>
                  <a:cxn ang="0">
                    <a:pos x="2" y="0"/>
                  </a:cxn>
                  <a:cxn ang="0">
                    <a:pos x="0" y="2"/>
                  </a:cxn>
                  <a:cxn ang="0">
                    <a:pos x="5" y="8"/>
                  </a:cxn>
                </a:cxnLst>
                <a:rect l="0" t="0" r="r" b="b"/>
                <a:pathLst>
                  <a:path w="32" h="19">
                    <a:moveTo>
                      <a:pt x="5" y="8"/>
                    </a:moveTo>
                    <a:lnTo>
                      <a:pt x="0" y="8"/>
                    </a:lnTo>
                    <a:lnTo>
                      <a:pt x="1" y="8"/>
                    </a:lnTo>
                    <a:lnTo>
                      <a:pt x="2" y="10"/>
                    </a:lnTo>
                    <a:lnTo>
                      <a:pt x="4" y="10"/>
                    </a:lnTo>
                    <a:lnTo>
                      <a:pt x="5" y="11"/>
                    </a:lnTo>
                    <a:lnTo>
                      <a:pt x="7" y="11"/>
                    </a:lnTo>
                    <a:lnTo>
                      <a:pt x="9" y="13"/>
                    </a:lnTo>
                    <a:lnTo>
                      <a:pt x="11" y="13"/>
                    </a:lnTo>
                    <a:lnTo>
                      <a:pt x="13" y="14"/>
                    </a:lnTo>
                    <a:lnTo>
                      <a:pt x="13" y="14"/>
                    </a:lnTo>
                    <a:lnTo>
                      <a:pt x="15" y="14"/>
                    </a:lnTo>
                    <a:lnTo>
                      <a:pt x="15" y="16"/>
                    </a:lnTo>
                    <a:lnTo>
                      <a:pt x="17" y="16"/>
                    </a:lnTo>
                    <a:lnTo>
                      <a:pt x="19" y="16"/>
                    </a:lnTo>
                    <a:lnTo>
                      <a:pt x="21" y="17"/>
                    </a:lnTo>
                    <a:lnTo>
                      <a:pt x="21" y="17"/>
                    </a:lnTo>
                    <a:lnTo>
                      <a:pt x="24" y="17"/>
                    </a:lnTo>
                    <a:lnTo>
                      <a:pt x="25" y="17"/>
                    </a:lnTo>
                    <a:lnTo>
                      <a:pt x="27" y="18"/>
                    </a:lnTo>
                    <a:lnTo>
                      <a:pt x="29" y="18"/>
                    </a:lnTo>
                    <a:lnTo>
                      <a:pt x="31" y="10"/>
                    </a:lnTo>
                    <a:lnTo>
                      <a:pt x="29" y="8"/>
                    </a:lnTo>
                    <a:lnTo>
                      <a:pt x="27" y="8"/>
                    </a:lnTo>
                    <a:lnTo>
                      <a:pt x="25" y="8"/>
                    </a:lnTo>
                    <a:lnTo>
                      <a:pt x="24" y="8"/>
                    </a:lnTo>
                    <a:lnTo>
                      <a:pt x="24" y="8"/>
                    </a:lnTo>
                    <a:lnTo>
                      <a:pt x="21" y="8"/>
                    </a:lnTo>
                    <a:lnTo>
                      <a:pt x="21" y="8"/>
                    </a:lnTo>
                    <a:lnTo>
                      <a:pt x="19" y="8"/>
                    </a:lnTo>
                    <a:lnTo>
                      <a:pt x="19" y="6"/>
                    </a:lnTo>
                    <a:lnTo>
                      <a:pt x="17" y="6"/>
                    </a:lnTo>
                    <a:lnTo>
                      <a:pt x="15" y="6"/>
                    </a:lnTo>
                    <a:lnTo>
                      <a:pt x="13" y="4"/>
                    </a:lnTo>
                    <a:lnTo>
                      <a:pt x="13" y="4"/>
                    </a:lnTo>
                    <a:lnTo>
                      <a:pt x="13" y="4"/>
                    </a:lnTo>
                    <a:lnTo>
                      <a:pt x="11" y="4"/>
                    </a:lnTo>
                    <a:lnTo>
                      <a:pt x="9" y="4"/>
                    </a:lnTo>
                    <a:lnTo>
                      <a:pt x="9" y="2"/>
                    </a:lnTo>
                    <a:lnTo>
                      <a:pt x="7" y="2"/>
                    </a:lnTo>
                    <a:lnTo>
                      <a:pt x="5" y="2"/>
                    </a:lnTo>
                    <a:lnTo>
                      <a:pt x="5" y="1"/>
                    </a:lnTo>
                    <a:lnTo>
                      <a:pt x="0" y="2"/>
                    </a:lnTo>
                    <a:lnTo>
                      <a:pt x="5" y="1"/>
                    </a:lnTo>
                    <a:lnTo>
                      <a:pt x="2" y="0"/>
                    </a:lnTo>
                    <a:lnTo>
                      <a:pt x="0" y="2"/>
                    </a:lnTo>
                    <a:lnTo>
                      <a:pt x="5"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41" name="Freeform 636"/>
              <p:cNvSpPr>
                <a:spLocks/>
              </p:cNvSpPr>
              <p:nvPr/>
            </p:nvSpPr>
            <p:spPr bwMode="auto">
              <a:xfrm>
                <a:off x="1931" y="1138"/>
                <a:ext cx="21" cy="19"/>
              </a:xfrm>
              <a:custGeom>
                <a:avLst/>
                <a:gdLst/>
                <a:ahLst/>
                <a:cxnLst>
                  <a:cxn ang="0">
                    <a:pos x="9" y="18"/>
                  </a:cxn>
                  <a:cxn ang="0">
                    <a:pos x="20" y="6"/>
                  </a:cxn>
                  <a:cxn ang="0">
                    <a:pos x="12" y="0"/>
                  </a:cxn>
                  <a:cxn ang="0">
                    <a:pos x="0" y="8"/>
                  </a:cxn>
                  <a:cxn ang="0">
                    <a:pos x="9" y="18"/>
                  </a:cxn>
                </a:cxnLst>
                <a:rect l="0" t="0" r="r" b="b"/>
                <a:pathLst>
                  <a:path w="21" h="19">
                    <a:moveTo>
                      <a:pt x="9" y="18"/>
                    </a:moveTo>
                    <a:lnTo>
                      <a:pt x="20" y="6"/>
                    </a:lnTo>
                    <a:lnTo>
                      <a:pt x="12" y="0"/>
                    </a:lnTo>
                    <a:lnTo>
                      <a:pt x="0" y="8"/>
                    </a:lnTo>
                    <a:lnTo>
                      <a:pt x="9"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42" name="Freeform 637"/>
              <p:cNvSpPr>
                <a:spLocks/>
              </p:cNvSpPr>
              <p:nvPr/>
            </p:nvSpPr>
            <p:spPr bwMode="auto">
              <a:xfrm>
                <a:off x="1928" y="1145"/>
                <a:ext cx="19" cy="19"/>
              </a:xfrm>
              <a:custGeom>
                <a:avLst/>
                <a:gdLst/>
                <a:ahLst/>
                <a:cxnLst>
                  <a:cxn ang="0">
                    <a:pos x="0" y="16"/>
                  </a:cxn>
                  <a:cxn ang="0">
                    <a:pos x="1" y="18"/>
                  </a:cxn>
                  <a:cxn ang="0">
                    <a:pos x="4" y="18"/>
                  </a:cxn>
                  <a:cxn ang="0">
                    <a:pos x="6" y="18"/>
                  </a:cxn>
                  <a:cxn ang="0">
                    <a:pos x="8" y="18"/>
                  </a:cxn>
                  <a:cxn ang="0">
                    <a:pos x="10" y="18"/>
                  </a:cxn>
                  <a:cxn ang="0">
                    <a:pos x="13" y="18"/>
                  </a:cxn>
                  <a:cxn ang="0">
                    <a:pos x="16" y="18"/>
                  </a:cxn>
                  <a:cxn ang="0">
                    <a:pos x="16" y="16"/>
                  </a:cxn>
                  <a:cxn ang="0">
                    <a:pos x="18" y="16"/>
                  </a:cxn>
                  <a:cxn ang="0">
                    <a:pos x="6" y="0"/>
                  </a:cxn>
                  <a:cxn ang="0">
                    <a:pos x="8" y="0"/>
                  </a:cxn>
                  <a:cxn ang="0">
                    <a:pos x="0" y="16"/>
                  </a:cxn>
                </a:cxnLst>
                <a:rect l="0" t="0" r="r" b="b"/>
                <a:pathLst>
                  <a:path w="19" h="19">
                    <a:moveTo>
                      <a:pt x="0" y="16"/>
                    </a:moveTo>
                    <a:lnTo>
                      <a:pt x="1" y="18"/>
                    </a:lnTo>
                    <a:lnTo>
                      <a:pt x="4" y="18"/>
                    </a:lnTo>
                    <a:lnTo>
                      <a:pt x="6" y="18"/>
                    </a:lnTo>
                    <a:lnTo>
                      <a:pt x="8" y="18"/>
                    </a:lnTo>
                    <a:lnTo>
                      <a:pt x="10" y="18"/>
                    </a:lnTo>
                    <a:lnTo>
                      <a:pt x="13" y="18"/>
                    </a:lnTo>
                    <a:lnTo>
                      <a:pt x="16" y="18"/>
                    </a:lnTo>
                    <a:lnTo>
                      <a:pt x="16" y="16"/>
                    </a:lnTo>
                    <a:lnTo>
                      <a:pt x="18" y="16"/>
                    </a:lnTo>
                    <a:lnTo>
                      <a:pt x="6" y="0"/>
                    </a:lnTo>
                    <a:lnTo>
                      <a:pt x="8" y="0"/>
                    </a:lnTo>
                    <a:lnTo>
                      <a:pt x="0" y="1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43" name="Freeform 638"/>
              <p:cNvSpPr>
                <a:spLocks/>
              </p:cNvSpPr>
              <p:nvPr/>
            </p:nvSpPr>
            <p:spPr bwMode="auto">
              <a:xfrm>
                <a:off x="1909" y="1131"/>
                <a:ext cx="27" cy="21"/>
              </a:xfrm>
              <a:custGeom>
                <a:avLst/>
                <a:gdLst/>
                <a:ahLst/>
                <a:cxnLst>
                  <a:cxn ang="0">
                    <a:pos x="0" y="5"/>
                  </a:cxn>
                  <a:cxn ang="0">
                    <a:pos x="19" y="20"/>
                  </a:cxn>
                  <a:cxn ang="0">
                    <a:pos x="26" y="13"/>
                  </a:cxn>
                  <a:cxn ang="0">
                    <a:pos x="8" y="0"/>
                  </a:cxn>
                  <a:cxn ang="0">
                    <a:pos x="0" y="5"/>
                  </a:cxn>
                </a:cxnLst>
                <a:rect l="0" t="0" r="r" b="b"/>
                <a:pathLst>
                  <a:path w="27" h="21">
                    <a:moveTo>
                      <a:pt x="0" y="5"/>
                    </a:moveTo>
                    <a:lnTo>
                      <a:pt x="19" y="20"/>
                    </a:lnTo>
                    <a:lnTo>
                      <a:pt x="26" y="13"/>
                    </a:lnTo>
                    <a:lnTo>
                      <a:pt x="8" y="0"/>
                    </a:lnTo>
                    <a:lnTo>
                      <a:pt x="0" y="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44" name="Freeform 639"/>
              <p:cNvSpPr>
                <a:spLocks/>
              </p:cNvSpPr>
              <p:nvPr/>
            </p:nvSpPr>
            <p:spPr bwMode="auto">
              <a:xfrm>
                <a:off x="1908" y="1127"/>
                <a:ext cx="19" cy="18"/>
              </a:xfrm>
              <a:custGeom>
                <a:avLst/>
                <a:gdLst/>
                <a:ahLst/>
                <a:cxnLst>
                  <a:cxn ang="0">
                    <a:pos x="2" y="0"/>
                  </a:cxn>
                  <a:cxn ang="0">
                    <a:pos x="2" y="1"/>
                  </a:cxn>
                  <a:cxn ang="0">
                    <a:pos x="0" y="1"/>
                  </a:cxn>
                  <a:cxn ang="0">
                    <a:pos x="0" y="3"/>
                  </a:cxn>
                  <a:cxn ang="0">
                    <a:pos x="0" y="6"/>
                  </a:cxn>
                  <a:cxn ang="0">
                    <a:pos x="0" y="7"/>
                  </a:cxn>
                  <a:cxn ang="0">
                    <a:pos x="0" y="10"/>
                  </a:cxn>
                  <a:cxn ang="0">
                    <a:pos x="0" y="12"/>
                  </a:cxn>
                  <a:cxn ang="0">
                    <a:pos x="0" y="15"/>
                  </a:cxn>
                  <a:cxn ang="0">
                    <a:pos x="2" y="15"/>
                  </a:cxn>
                  <a:cxn ang="0">
                    <a:pos x="2" y="17"/>
                  </a:cxn>
                  <a:cxn ang="0">
                    <a:pos x="18" y="7"/>
                  </a:cxn>
                  <a:cxn ang="0">
                    <a:pos x="18" y="10"/>
                  </a:cxn>
                  <a:cxn ang="0">
                    <a:pos x="2" y="0"/>
                  </a:cxn>
                </a:cxnLst>
                <a:rect l="0" t="0" r="r" b="b"/>
                <a:pathLst>
                  <a:path w="19" h="18">
                    <a:moveTo>
                      <a:pt x="2" y="0"/>
                    </a:moveTo>
                    <a:lnTo>
                      <a:pt x="2" y="1"/>
                    </a:lnTo>
                    <a:lnTo>
                      <a:pt x="0" y="1"/>
                    </a:lnTo>
                    <a:lnTo>
                      <a:pt x="0" y="3"/>
                    </a:lnTo>
                    <a:lnTo>
                      <a:pt x="0" y="6"/>
                    </a:lnTo>
                    <a:lnTo>
                      <a:pt x="0" y="7"/>
                    </a:lnTo>
                    <a:lnTo>
                      <a:pt x="0" y="10"/>
                    </a:lnTo>
                    <a:lnTo>
                      <a:pt x="0" y="12"/>
                    </a:lnTo>
                    <a:lnTo>
                      <a:pt x="0" y="15"/>
                    </a:lnTo>
                    <a:lnTo>
                      <a:pt x="2" y="15"/>
                    </a:lnTo>
                    <a:lnTo>
                      <a:pt x="2" y="17"/>
                    </a:lnTo>
                    <a:lnTo>
                      <a:pt x="18" y="7"/>
                    </a:lnTo>
                    <a:lnTo>
                      <a:pt x="18" y="10"/>
                    </a:lnTo>
                    <a:lnTo>
                      <a:pt x="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45" name="Freeform 640"/>
              <p:cNvSpPr>
                <a:spLocks/>
              </p:cNvSpPr>
              <p:nvPr/>
            </p:nvSpPr>
            <p:spPr bwMode="auto">
              <a:xfrm>
                <a:off x="1909" y="1120"/>
                <a:ext cx="20" cy="18"/>
              </a:xfrm>
              <a:custGeom>
                <a:avLst/>
                <a:gdLst/>
                <a:ahLst/>
                <a:cxnLst>
                  <a:cxn ang="0">
                    <a:pos x="7" y="6"/>
                  </a:cxn>
                  <a:cxn ang="0">
                    <a:pos x="10" y="0"/>
                  </a:cxn>
                  <a:cxn ang="0">
                    <a:pos x="0" y="8"/>
                  </a:cxn>
                  <a:cxn ang="0">
                    <a:pos x="7" y="17"/>
                  </a:cxn>
                  <a:cxn ang="0">
                    <a:pos x="15" y="6"/>
                  </a:cxn>
                  <a:cxn ang="0">
                    <a:pos x="18" y="0"/>
                  </a:cxn>
                  <a:cxn ang="0">
                    <a:pos x="15" y="6"/>
                  </a:cxn>
                  <a:cxn ang="0">
                    <a:pos x="19" y="3"/>
                  </a:cxn>
                  <a:cxn ang="0">
                    <a:pos x="18" y="0"/>
                  </a:cxn>
                  <a:cxn ang="0">
                    <a:pos x="7" y="6"/>
                  </a:cxn>
                </a:cxnLst>
                <a:rect l="0" t="0" r="r" b="b"/>
                <a:pathLst>
                  <a:path w="20" h="18">
                    <a:moveTo>
                      <a:pt x="7" y="6"/>
                    </a:moveTo>
                    <a:lnTo>
                      <a:pt x="10" y="0"/>
                    </a:lnTo>
                    <a:lnTo>
                      <a:pt x="0" y="8"/>
                    </a:lnTo>
                    <a:lnTo>
                      <a:pt x="7" y="17"/>
                    </a:lnTo>
                    <a:lnTo>
                      <a:pt x="15" y="6"/>
                    </a:lnTo>
                    <a:lnTo>
                      <a:pt x="18" y="0"/>
                    </a:lnTo>
                    <a:lnTo>
                      <a:pt x="15" y="6"/>
                    </a:lnTo>
                    <a:lnTo>
                      <a:pt x="19" y="3"/>
                    </a:lnTo>
                    <a:lnTo>
                      <a:pt x="18" y="0"/>
                    </a:lnTo>
                    <a:lnTo>
                      <a:pt x="7"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46" name="Freeform 641"/>
              <p:cNvSpPr>
                <a:spLocks/>
              </p:cNvSpPr>
              <p:nvPr/>
            </p:nvSpPr>
            <p:spPr bwMode="auto">
              <a:xfrm>
                <a:off x="1905" y="1096"/>
                <a:ext cx="23" cy="29"/>
              </a:xfrm>
              <a:custGeom>
                <a:avLst/>
                <a:gdLst/>
                <a:ahLst/>
                <a:cxnLst>
                  <a:cxn ang="0">
                    <a:pos x="4" y="7"/>
                  </a:cxn>
                  <a:cxn ang="0">
                    <a:pos x="0" y="5"/>
                  </a:cxn>
                  <a:cxn ang="0">
                    <a:pos x="0" y="6"/>
                  </a:cxn>
                  <a:cxn ang="0">
                    <a:pos x="1" y="7"/>
                  </a:cxn>
                  <a:cxn ang="0">
                    <a:pos x="1" y="9"/>
                  </a:cxn>
                  <a:cxn ang="0">
                    <a:pos x="1" y="10"/>
                  </a:cxn>
                  <a:cxn ang="0">
                    <a:pos x="1" y="11"/>
                  </a:cxn>
                  <a:cxn ang="0">
                    <a:pos x="3" y="13"/>
                  </a:cxn>
                  <a:cxn ang="0">
                    <a:pos x="3" y="14"/>
                  </a:cxn>
                  <a:cxn ang="0">
                    <a:pos x="3" y="15"/>
                  </a:cxn>
                  <a:cxn ang="0">
                    <a:pos x="4" y="15"/>
                  </a:cxn>
                  <a:cxn ang="0">
                    <a:pos x="4" y="16"/>
                  </a:cxn>
                  <a:cxn ang="0">
                    <a:pos x="4" y="18"/>
                  </a:cxn>
                  <a:cxn ang="0">
                    <a:pos x="7" y="18"/>
                  </a:cxn>
                  <a:cxn ang="0">
                    <a:pos x="7" y="20"/>
                  </a:cxn>
                  <a:cxn ang="0">
                    <a:pos x="7" y="21"/>
                  </a:cxn>
                  <a:cxn ang="0">
                    <a:pos x="7" y="22"/>
                  </a:cxn>
                  <a:cxn ang="0">
                    <a:pos x="9" y="24"/>
                  </a:cxn>
                  <a:cxn ang="0">
                    <a:pos x="9" y="25"/>
                  </a:cxn>
                  <a:cxn ang="0">
                    <a:pos x="11" y="27"/>
                  </a:cxn>
                  <a:cxn ang="0">
                    <a:pos x="11" y="28"/>
                  </a:cxn>
                  <a:cxn ang="0">
                    <a:pos x="22" y="22"/>
                  </a:cxn>
                  <a:cxn ang="0">
                    <a:pos x="20" y="22"/>
                  </a:cxn>
                  <a:cxn ang="0">
                    <a:pos x="20" y="21"/>
                  </a:cxn>
                  <a:cxn ang="0">
                    <a:pos x="20" y="20"/>
                  </a:cxn>
                  <a:cxn ang="0">
                    <a:pos x="18" y="20"/>
                  </a:cxn>
                  <a:cxn ang="0">
                    <a:pos x="18" y="18"/>
                  </a:cxn>
                  <a:cxn ang="0">
                    <a:pos x="16" y="18"/>
                  </a:cxn>
                  <a:cxn ang="0">
                    <a:pos x="16" y="16"/>
                  </a:cxn>
                  <a:cxn ang="0">
                    <a:pos x="16" y="15"/>
                  </a:cxn>
                  <a:cxn ang="0">
                    <a:pos x="15" y="15"/>
                  </a:cxn>
                  <a:cxn ang="0">
                    <a:pos x="15" y="14"/>
                  </a:cxn>
                  <a:cxn ang="0">
                    <a:pos x="13" y="13"/>
                  </a:cxn>
                  <a:cxn ang="0">
                    <a:pos x="13" y="11"/>
                  </a:cxn>
                  <a:cxn ang="0">
                    <a:pos x="13" y="10"/>
                  </a:cxn>
                  <a:cxn ang="0">
                    <a:pos x="11" y="9"/>
                  </a:cxn>
                  <a:cxn ang="0">
                    <a:pos x="11" y="7"/>
                  </a:cxn>
                  <a:cxn ang="0">
                    <a:pos x="11" y="6"/>
                  </a:cxn>
                  <a:cxn ang="0">
                    <a:pos x="11" y="5"/>
                  </a:cxn>
                  <a:cxn ang="0">
                    <a:pos x="9" y="3"/>
                  </a:cxn>
                  <a:cxn ang="0">
                    <a:pos x="9" y="2"/>
                  </a:cxn>
                  <a:cxn ang="0">
                    <a:pos x="4" y="0"/>
                  </a:cxn>
                  <a:cxn ang="0">
                    <a:pos x="9" y="2"/>
                  </a:cxn>
                  <a:cxn ang="0">
                    <a:pos x="9" y="0"/>
                  </a:cxn>
                  <a:cxn ang="0">
                    <a:pos x="4" y="0"/>
                  </a:cxn>
                  <a:cxn ang="0">
                    <a:pos x="4" y="7"/>
                  </a:cxn>
                </a:cxnLst>
                <a:rect l="0" t="0" r="r" b="b"/>
                <a:pathLst>
                  <a:path w="23" h="29">
                    <a:moveTo>
                      <a:pt x="4" y="7"/>
                    </a:moveTo>
                    <a:lnTo>
                      <a:pt x="0" y="5"/>
                    </a:lnTo>
                    <a:lnTo>
                      <a:pt x="0" y="6"/>
                    </a:lnTo>
                    <a:lnTo>
                      <a:pt x="1" y="7"/>
                    </a:lnTo>
                    <a:lnTo>
                      <a:pt x="1" y="9"/>
                    </a:lnTo>
                    <a:lnTo>
                      <a:pt x="1" y="10"/>
                    </a:lnTo>
                    <a:lnTo>
                      <a:pt x="1" y="11"/>
                    </a:lnTo>
                    <a:lnTo>
                      <a:pt x="3" y="13"/>
                    </a:lnTo>
                    <a:lnTo>
                      <a:pt x="3" y="14"/>
                    </a:lnTo>
                    <a:lnTo>
                      <a:pt x="3" y="15"/>
                    </a:lnTo>
                    <a:lnTo>
                      <a:pt x="4" y="15"/>
                    </a:lnTo>
                    <a:lnTo>
                      <a:pt x="4" y="16"/>
                    </a:lnTo>
                    <a:lnTo>
                      <a:pt x="4" y="18"/>
                    </a:lnTo>
                    <a:lnTo>
                      <a:pt x="7" y="18"/>
                    </a:lnTo>
                    <a:lnTo>
                      <a:pt x="7" y="20"/>
                    </a:lnTo>
                    <a:lnTo>
                      <a:pt x="7" y="21"/>
                    </a:lnTo>
                    <a:lnTo>
                      <a:pt x="7" y="22"/>
                    </a:lnTo>
                    <a:lnTo>
                      <a:pt x="9" y="24"/>
                    </a:lnTo>
                    <a:lnTo>
                      <a:pt x="9" y="25"/>
                    </a:lnTo>
                    <a:lnTo>
                      <a:pt x="11" y="27"/>
                    </a:lnTo>
                    <a:lnTo>
                      <a:pt x="11" y="28"/>
                    </a:lnTo>
                    <a:lnTo>
                      <a:pt x="22" y="22"/>
                    </a:lnTo>
                    <a:lnTo>
                      <a:pt x="20" y="22"/>
                    </a:lnTo>
                    <a:lnTo>
                      <a:pt x="20" y="21"/>
                    </a:lnTo>
                    <a:lnTo>
                      <a:pt x="20" y="20"/>
                    </a:lnTo>
                    <a:lnTo>
                      <a:pt x="18" y="20"/>
                    </a:lnTo>
                    <a:lnTo>
                      <a:pt x="18" y="18"/>
                    </a:lnTo>
                    <a:lnTo>
                      <a:pt x="16" y="18"/>
                    </a:lnTo>
                    <a:lnTo>
                      <a:pt x="16" y="16"/>
                    </a:lnTo>
                    <a:lnTo>
                      <a:pt x="16" y="15"/>
                    </a:lnTo>
                    <a:lnTo>
                      <a:pt x="15" y="15"/>
                    </a:lnTo>
                    <a:lnTo>
                      <a:pt x="15" y="14"/>
                    </a:lnTo>
                    <a:lnTo>
                      <a:pt x="13" y="13"/>
                    </a:lnTo>
                    <a:lnTo>
                      <a:pt x="13" y="11"/>
                    </a:lnTo>
                    <a:lnTo>
                      <a:pt x="13" y="10"/>
                    </a:lnTo>
                    <a:lnTo>
                      <a:pt x="11" y="9"/>
                    </a:lnTo>
                    <a:lnTo>
                      <a:pt x="11" y="7"/>
                    </a:lnTo>
                    <a:lnTo>
                      <a:pt x="11" y="6"/>
                    </a:lnTo>
                    <a:lnTo>
                      <a:pt x="11" y="5"/>
                    </a:lnTo>
                    <a:lnTo>
                      <a:pt x="9" y="3"/>
                    </a:lnTo>
                    <a:lnTo>
                      <a:pt x="9" y="2"/>
                    </a:lnTo>
                    <a:lnTo>
                      <a:pt x="4" y="0"/>
                    </a:lnTo>
                    <a:lnTo>
                      <a:pt x="9" y="2"/>
                    </a:lnTo>
                    <a:lnTo>
                      <a:pt x="9" y="0"/>
                    </a:lnTo>
                    <a:lnTo>
                      <a:pt x="4" y="0"/>
                    </a:lnTo>
                    <a:lnTo>
                      <a:pt x="4"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47" name="Freeform 642"/>
              <p:cNvSpPr>
                <a:spLocks/>
              </p:cNvSpPr>
              <p:nvPr/>
            </p:nvSpPr>
            <p:spPr bwMode="auto">
              <a:xfrm>
                <a:off x="1896" y="1096"/>
                <a:ext cx="20" cy="18"/>
              </a:xfrm>
              <a:custGeom>
                <a:avLst/>
                <a:gdLst/>
                <a:ahLst/>
                <a:cxnLst>
                  <a:cxn ang="0">
                    <a:pos x="0" y="17"/>
                  </a:cxn>
                  <a:cxn ang="0">
                    <a:pos x="19" y="17"/>
                  </a:cxn>
                  <a:cxn ang="0">
                    <a:pos x="19" y="0"/>
                  </a:cxn>
                  <a:cxn ang="0">
                    <a:pos x="0" y="0"/>
                  </a:cxn>
                  <a:cxn ang="0">
                    <a:pos x="0" y="17"/>
                  </a:cxn>
                </a:cxnLst>
                <a:rect l="0" t="0" r="r" b="b"/>
                <a:pathLst>
                  <a:path w="20" h="18">
                    <a:moveTo>
                      <a:pt x="0" y="17"/>
                    </a:moveTo>
                    <a:lnTo>
                      <a:pt x="19" y="17"/>
                    </a:lnTo>
                    <a:lnTo>
                      <a:pt x="19" y="0"/>
                    </a:lnTo>
                    <a:lnTo>
                      <a:pt x="0"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48" name="Freeform 643"/>
              <p:cNvSpPr>
                <a:spLocks/>
              </p:cNvSpPr>
              <p:nvPr/>
            </p:nvSpPr>
            <p:spPr bwMode="auto">
              <a:xfrm>
                <a:off x="1887" y="1096"/>
                <a:ext cx="20" cy="18"/>
              </a:xfrm>
              <a:custGeom>
                <a:avLst/>
                <a:gdLst/>
                <a:ahLst/>
                <a:cxnLst>
                  <a:cxn ang="0">
                    <a:pos x="0" y="2"/>
                  </a:cxn>
                  <a:cxn ang="0">
                    <a:pos x="0" y="6"/>
                  </a:cxn>
                  <a:cxn ang="0">
                    <a:pos x="0" y="9"/>
                  </a:cxn>
                  <a:cxn ang="0">
                    <a:pos x="0" y="12"/>
                  </a:cxn>
                  <a:cxn ang="0">
                    <a:pos x="2" y="12"/>
                  </a:cxn>
                  <a:cxn ang="0">
                    <a:pos x="2" y="15"/>
                  </a:cxn>
                  <a:cxn ang="0">
                    <a:pos x="7" y="15"/>
                  </a:cxn>
                  <a:cxn ang="0">
                    <a:pos x="7" y="17"/>
                  </a:cxn>
                  <a:cxn ang="0">
                    <a:pos x="10" y="17"/>
                  </a:cxn>
                  <a:cxn ang="0">
                    <a:pos x="14" y="17"/>
                  </a:cxn>
                  <a:cxn ang="0">
                    <a:pos x="17" y="17"/>
                  </a:cxn>
                  <a:cxn ang="0">
                    <a:pos x="17" y="0"/>
                  </a:cxn>
                  <a:cxn ang="0">
                    <a:pos x="19" y="0"/>
                  </a:cxn>
                  <a:cxn ang="0">
                    <a:pos x="19" y="2"/>
                  </a:cxn>
                  <a:cxn ang="0">
                    <a:pos x="0" y="2"/>
                  </a:cxn>
                </a:cxnLst>
                <a:rect l="0" t="0" r="r" b="b"/>
                <a:pathLst>
                  <a:path w="20" h="18">
                    <a:moveTo>
                      <a:pt x="0" y="2"/>
                    </a:moveTo>
                    <a:lnTo>
                      <a:pt x="0" y="6"/>
                    </a:lnTo>
                    <a:lnTo>
                      <a:pt x="0" y="9"/>
                    </a:lnTo>
                    <a:lnTo>
                      <a:pt x="0" y="12"/>
                    </a:lnTo>
                    <a:lnTo>
                      <a:pt x="2" y="12"/>
                    </a:lnTo>
                    <a:lnTo>
                      <a:pt x="2" y="15"/>
                    </a:lnTo>
                    <a:lnTo>
                      <a:pt x="7" y="15"/>
                    </a:lnTo>
                    <a:lnTo>
                      <a:pt x="7" y="17"/>
                    </a:lnTo>
                    <a:lnTo>
                      <a:pt x="10" y="17"/>
                    </a:lnTo>
                    <a:lnTo>
                      <a:pt x="14" y="17"/>
                    </a:lnTo>
                    <a:lnTo>
                      <a:pt x="17" y="17"/>
                    </a:lnTo>
                    <a:lnTo>
                      <a:pt x="17" y="0"/>
                    </a:lnTo>
                    <a:lnTo>
                      <a:pt x="19" y="0"/>
                    </a:lnTo>
                    <a:lnTo>
                      <a:pt x="19" y="2"/>
                    </a:lnTo>
                    <a:lnTo>
                      <a:pt x="0" y="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49" name="Freeform 644"/>
              <p:cNvSpPr>
                <a:spLocks/>
              </p:cNvSpPr>
              <p:nvPr/>
            </p:nvSpPr>
            <p:spPr bwMode="auto">
              <a:xfrm>
                <a:off x="1887" y="1076"/>
                <a:ext cx="20" cy="21"/>
              </a:xfrm>
              <a:custGeom>
                <a:avLst/>
                <a:gdLst/>
                <a:ahLst/>
                <a:cxnLst>
                  <a:cxn ang="0">
                    <a:pos x="0" y="0"/>
                  </a:cxn>
                  <a:cxn ang="0">
                    <a:pos x="0" y="20"/>
                  </a:cxn>
                  <a:cxn ang="0">
                    <a:pos x="19" y="20"/>
                  </a:cxn>
                  <a:cxn ang="0">
                    <a:pos x="19" y="0"/>
                  </a:cxn>
                  <a:cxn ang="0">
                    <a:pos x="0" y="0"/>
                  </a:cxn>
                </a:cxnLst>
                <a:rect l="0" t="0" r="r" b="b"/>
                <a:pathLst>
                  <a:path w="20" h="21">
                    <a:moveTo>
                      <a:pt x="0" y="0"/>
                    </a:moveTo>
                    <a:lnTo>
                      <a:pt x="0" y="20"/>
                    </a:lnTo>
                    <a:lnTo>
                      <a:pt x="19" y="20"/>
                    </a:lnTo>
                    <a:lnTo>
                      <a:pt x="19" y="0"/>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50" name="Freeform 645"/>
              <p:cNvSpPr>
                <a:spLocks/>
              </p:cNvSpPr>
              <p:nvPr/>
            </p:nvSpPr>
            <p:spPr bwMode="auto">
              <a:xfrm>
                <a:off x="1887" y="1069"/>
                <a:ext cx="20" cy="18"/>
              </a:xfrm>
              <a:custGeom>
                <a:avLst/>
                <a:gdLst/>
                <a:ahLst/>
                <a:cxnLst>
                  <a:cxn ang="0">
                    <a:pos x="17" y="0"/>
                  </a:cxn>
                  <a:cxn ang="0">
                    <a:pos x="14" y="0"/>
                  </a:cxn>
                  <a:cxn ang="0">
                    <a:pos x="10" y="0"/>
                  </a:cxn>
                  <a:cxn ang="0">
                    <a:pos x="10" y="3"/>
                  </a:cxn>
                  <a:cxn ang="0">
                    <a:pos x="7" y="3"/>
                  </a:cxn>
                  <a:cxn ang="0">
                    <a:pos x="2" y="3"/>
                  </a:cxn>
                  <a:cxn ang="0">
                    <a:pos x="2" y="5"/>
                  </a:cxn>
                  <a:cxn ang="0">
                    <a:pos x="0" y="9"/>
                  </a:cxn>
                  <a:cxn ang="0">
                    <a:pos x="0" y="11"/>
                  </a:cxn>
                  <a:cxn ang="0">
                    <a:pos x="0" y="15"/>
                  </a:cxn>
                  <a:cxn ang="0">
                    <a:pos x="0" y="17"/>
                  </a:cxn>
                  <a:cxn ang="0">
                    <a:pos x="19" y="17"/>
                  </a:cxn>
                  <a:cxn ang="0">
                    <a:pos x="17" y="17"/>
                  </a:cxn>
                  <a:cxn ang="0">
                    <a:pos x="17" y="0"/>
                  </a:cxn>
                </a:cxnLst>
                <a:rect l="0" t="0" r="r" b="b"/>
                <a:pathLst>
                  <a:path w="20" h="18">
                    <a:moveTo>
                      <a:pt x="17" y="0"/>
                    </a:moveTo>
                    <a:lnTo>
                      <a:pt x="14" y="0"/>
                    </a:lnTo>
                    <a:lnTo>
                      <a:pt x="10" y="0"/>
                    </a:lnTo>
                    <a:lnTo>
                      <a:pt x="10" y="3"/>
                    </a:lnTo>
                    <a:lnTo>
                      <a:pt x="7" y="3"/>
                    </a:lnTo>
                    <a:lnTo>
                      <a:pt x="2" y="3"/>
                    </a:lnTo>
                    <a:lnTo>
                      <a:pt x="2" y="5"/>
                    </a:lnTo>
                    <a:lnTo>
                      <a:pt x="0" y="9"/>
                    </a:lnTo>
                    <a:lnTo>
                      <a:pt x="0" y="11"/>
                    </a:lnTo>
                    <a:lnTo>
                      <a:pt x="0" y="15"/>
                    </a:lnTo>
                    <a:lnTo>
                      <a:pt x="0" y="17"/>
                    </a:lnTo>
                    <a:lnTo>
                      <a:pt x="19" y="17"/>
                    </a:lnTo>
                    <a:lnTo>
                      <a:pt x="17" y="17"/>
                    </a:lnTo>
                    <a:lnTo>
                      <a:pt x="17"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51" name="Freeform 646"/>
              <p:cNvSpPr>
                <a:spLocks/>
              </p:cNvSpPr>
              <p:nvPr/>
            </p:nvSpPr>
            <p:spPr bwMode="auto">
              <a:xfrm>
                <a:off x="1896" y="1069"/>
                <a:ext cx="20" cy="18"/>
              </a:xfrm>
              <a:custGeom>
                <a:avLst/>
                <a:gdLst/>
                <a:ahLst/>
                <a:cxnLst>
                  <a:cxn ang="0">
                    <a:pos x="8" y="9"/>
                  </a:cxn>
                  <a:cxn ang="0">
                    <a:pos x="13" y="0"/>
                  </a:cxn>
                  <a:cxn ang="0">
                    <a:pos x="0" y="0"/>
                  </a:cxn>
                  <a:cxn ang="0">
                    <a:pos x="0" y="17"/>
                  </a:cxn>
                  <a:cxn ang="0">
                    <a:pos x="13" y="17"/>
                  </a:cxn>
                  <a:cxn ang="0">
                    <a:pos x="19" y="11"/>
                  </a:cxn>
                  <a:cxn ang="0">
                    <a:pos x="13" y="17"/>
                  </a:cxn>
                  <a:cxn ang="0">
                    <a:pos x="19" y="17"/>
                  </a:cxn>
                  <a:cxn ang="0">
                    <a:pos x="19" y="11"/>
                  </a:cxn>
                  <a:cxn ang="0">
                    <a:pos x="8" y="9"/>
                  </a:cxn>
                </a:cxnLst>
                <a:rect l="0" t="0" r="r" b="b"/>
                <a:pathLst>
                  <a:path w="20" h="18">
                    <a:moveTo>
                      <a:pt x="8" y="9"/>
                    </a:moveTo>
                    <a:lnTo>
                      <a:pt x="13" y="0"/>
                    </a:lnTo>
                    <a:lnTo>
                      <a:pt x="0" y="0"/>
                    </a:lnTo>
                    <a:lnTo>
                      <a:pt x="0" y="17"/>
                    </a:lnTo>
                    <a:lnTo>
                      <a:pt x="13" y="17"/>
                    </a:lnTo>
                    <a:lnTo>
                      <a:pt x="19" y="11"/>
                    </a:lnTo>
                    <a:lnTo>
                      <a:pt x="13" y="17"/>
                    </a:lnTo>
                    <a:lnTo>
                      <a:pt x="19" y="17"/>
                    </a:lnTo>
                    <a:lnTo>
                      <a:pt x="19" y="11"/>
                    </a:lnTo>
                    <a:lnTo>
                      <a:pt x="8"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52" name="Freeform 647"/>
              <p:cNvSpPr>
                <a:spLocks/>
              </p:cNvSpPr>
              <p:nvPr/>
            </p:nvSpPr>
            <p:spPr bwMode="auto">
              <a:xfrm>
                <a:off x="1905" y="1048"/>
                <a:ext cx="24" cy="27"/>
              </a:xfrm>
              <a:custGeom>
                <a:avLst/>
                <a:gdLst/>
                <a:ahLst/>
                <a:cxnLst>
                  <a:cxn ang="0">
                    <a:pos x="13" y="6"/>
                  </a:cxn>
                  <a:cxn ang="0">
                    <a:pos x="11" y="1"/>
                  </a:cxn>
                  <a:cxn ang="0">
                    <a:pos x="11" y="2"/>
                  </a:cxn>
                  <a:cxn ang="0">
                    <a:pos x="9" y="2"/>
                  </a:cxn>
                  <a:cxn ang="0">
                    <a:pos x="9" y="4"/>
                  </a:cxn>
                  <a:cxn ang="0">
                    <a:pos x="7" y="4"/>
                  </a:cxn>
                  <a:cxn ang="0">
                    <a:pos x="7" y="6"/>
                  </a:cxn>
                  <a:cxn ang="0">
                    <a:pos x="6" y="7"/>
                  </a:cxn>
                  <a:cxn ang="0">
                    <a:pos x="6" y="9"/>
                  </a:cxn>
                  <a:cxn ang="0">
                    <a:pos x="6" y="10"/>
                  </a:cxn>
                  <a:cxn ang="0">
                    <a:pos x="4" y="10"/>
                  </a:cxn>
                  <a:cxn ang="0">
                    <a:pos x="4" y="12"/>
                  </a:cxn>
                  <a:cxn ang="0">
                    <a:pos x="4" y="13"/>
                  </a:cxn>
                  <a:cxn ang="0">
                    <a:pos x="3" y="13"/>
                  </a:cxn>
                  <a:cxn ang="0">
                    <a:pos x="3" y="14"/>
                  </a:cxn>
                  <a:cxn ang="0">
                    <a:pos x="3" y="16"/>
                  </a:cxn>
                  <a:cxn ang="0">
                    <a:pos x="3" y="17"/>
                  </a:cxn>
                  <a:cxn ang="0">
                    <a:pos x="1" y="17"/>
                  </a:cxn>
                  <a:cxn ang="0">
                    <a:pos x="1" y="18"/>
                  </a:cxn>
                  <a:cxn ang="0">
                    <a:pos x="1" y="20"/>
                  </a:cxn>
                  <a:cxn ang="0">
                    <a:pos x="1" y="20"/>
                  </a:cxn>
                  <a:cxn ang="0">
                    <a:pos x="0" y="22"/>
                  </a:cxn>
                  <a:cxn ang="0">
                    <a:pos x="0" y="23"/>
                  </a:cxn>
                  <a:cxn ang="0">
                    <a:pos x="0" y="25"/>
                  </a:cxn>
                  <a:cxn ang="0">
                    <a:pos x="9" y="26"/>
                  </a:cxn>
                  <a:cxn ang="0">
                    <a:pos x="9" y="25"/>
                  </a:cxn>
                  <a:cxn ang="0">
                    <a:pos x="11" y="23"/>
                  </a:cxn>
                  <a:cxn ang="0">
                    <a:pos x="11" y="22"/>
                  </a:cxn>
                  <a:cxn ang="0">
                    <a:pos x="11" y="20"/>
                  </a:cxn>
                  <a:cxn ang="0">
                    <a:pos x="11" y="20"/>
                  </a:cxn>
                  <a:cxn ang="0">
                    <a:pos x="13" y="20"/>
                  </a:cxn>
                  <a:cxn ang="0">
                    <a:pos x="13" y="18"/>
                  </a:cxn>
                  <a:cxn ang="0">
                    <a:pos x="13" y="17"/>
                  </a:cxn>
                  <a:cxn ang="0">
                    <a:pos x="13" y="16"/>
                  </a:cxn>
                  <a:cxn ang="0">
                    <a:pos x="14" y="16"/>
                  </a:cxn>
                  <a:cxn ang="0">
                    <a:pos x="14" y="14"/>
                  </a:cxn>
                  <a:cxn ang="0">
                    <a:pos x="14" y="13"/>
                  </a:cxn>
                  <a:cxn ang="0">
                    <a:pos x="16" y="13"/>
                  </a:cxn>
                  <a:cxn ang="0">
                    <a:pos x="16" y="12"/>
                  </a:cxn>
                  <a:cxn ang="0">
                    <a:pos x="16" y="10"/>
                  </a:cxn>
                  <a:cxn ang="0">
                    <a:pos x="18" y="9"/>
                  </a:cxn>
                  <a:cxn ang="0">
                    <a:pos x="18" y="7"/>
                  </a:cxn>
                  <a:cxn ang="0">
                    <a:pos x="20" y="7"/>
                  </a:cxn>
                  <a:cxn ang="0">
                    <a:pos x="20" y="6"/>
                  </a:cxn>
                  <a:cxn ang="0">
                    <a:pos x="22" y="4"/>
                  </a:cxn>
                  <a:cxn ang="0">
                    <a:pos x="20" y="0"/>
                  </a:cxn>
                  <a:cxn ang="0">
                    <a:pos x="22" y="4"/>
                  </a:cxn>
                  <a:cxn ang="0">
                    <a:pos x="23" y="2"/>
                  </a:cxn>
                  <a:cxn ang="0">
                    <a:pos x="20" y="0"/>
                  </a:cxn>
                  <a:cxn ang="0">
                    <a:pos x="13" y="6"/>
                  </a:cxn>
                </a:cxnLst>
                <a:rect l="0" t="0" r="r" b="b"/>
                <a:pathLst>
                  <a:path w="24" h="27">
                    <a:moveTo>
                      <a:pt x="13" y="6"/>
                    </a:moveTo>
                    <a:lnTo>
                      <a:pt x="11" y="1"/>
                    </a:lnTo>
                    <a:lnTo>
                      <a:pt x="11" y="2"/>
                    </a:lnTo>
                    <a:lnTo>
                      <a:pt x="9" y="2"/>
                    </a:lnTo>
                    <a:lnTo>
                      <a:pt x="9" y="4"/>
                    </a:lnTo>
                    <a:lnTo>
                      <a:pt x="7" y="4"/>
                    </a:lnTo>
                    <a:lnTo>
                      <a:pt x="7" y="6"/>
                    </a:lnTo>
                    <a:lnTo>
                      <a:pt x="6" y="7"/>
                    </a:lnTo>
                    <a:lnTo>
                      <a:pt x="6" y="9"/>
                    </a:lnTo>
                    <a:lnTo>
                      <a:pt x="6" y="10"/>
                    </a:lnTo>
                    <a:lnTo>
                      <a:pt x="4" y="10"/>
                    </a:lnTo>
                    <a:lnTo>
                      <a:pt x="4" y="12"/>
                    </a:lnTo>
                    <a:lnTo>
                      <a:pt x="4" y="13"/>
                    </a:lnTo>
                    <a:lnTo>
                      <a:pt x="3" y="13"/>
                    </a:lnTo>
                    <a:lnTo>
                      <a:pt x="3" y="14"/>
                    </a:lnTo>
                    <a:lnTo>
                      <a:pt x="3" y="16"/>
                    </a:lnTo>
                    <a:lnTo>
                      <a:pt x="3" y="17"/>
                    </a:lnTo>
                    <a:lnTo>
                      <a:pt x="1" y="17"/>
                    </a:lnTo>
                    <a:lnTo>
                      <a:pt x="1" y="18"/>
                    </a:lnTo>
                    <a:lnTo>
                      <a:pt x="1" y="20"/>
                    </a:lnTo>
                    <a:lnTo>
                      <a:pt x="1" y="20"/>
                    </a:lnTo>
                    <a:lnTo>
                      <a:pt x="0" y="22"/>
                    </a:lnTo>
                    <a:lnTo>
                      <a:pt x="0" y="23"/>
                    </a:lnTo>
                    <a:lnTo>
                      <a:pt x="0" y="25"/>
                    </a:lnTo>
                    <a:lnTo>
                      <a:pt x="9" y="26"/>
                    </a:lnTo>
                    <a:lnTo>
                      <a:pt x="9" y="25"/>
                    </a:lnTo>
                    <a:lnTo>
                      <a:pt x="11" y="23"/>
                    </a:lnTo>
                    <a:lnTo>
                      <a:pt x="11" y="22"/>
                    </a:lnTo>
                    <a:lnTo>
                      <a:pt x="11" y="20"/>
                    </a:lnTo>
                    <a:lnTo>
                      <a:pt x="11" y="20"/>
                    </a:lnTo>
                    <a:lnTo>
                      <a:pt x="13" y="20"/>
                    </a:lnTo>
                    <a:lnTo>
                      <a:pt x="13" y="18"/>
                    </a:lnTo>
                    <a:lnTo>
                      <a:pt x="13" y="17"/>
                    </a:lnTo>
                    <a:lnTo>
                      <a:pt x="13" y="16"/>
                    </a:lnTo>
                    <a:lnTo>
                      <a:pt x="14" y="16"/>
                    </a:lnTo>
                    <a:lnTo>
                      <a:pt x="14" y="14"/>
                    </a:lnTo>
                    <a:lnTo>
                      <a:pt x="14" y="13"/>
                    </a:lnTo>
                    <a:lnTo>
                      <a:pt x="16" y="13"/>
                    </a:lnTo>
                    <a:lnTo>
                      <a:pt x="16" y="12"/>
                    </a:lnTo>
                    <a:lnTo>
                      <a:pt x="16" y="10"/>
                    </a:lnTo>
                    <a:lnTo>
                      <a:pt x="18" y="9"/>
                    </a:lnTo>
                    <a:lnTo>
                      <a:pt x="18" y="7"/>
                    </a:lnTo>
                    <a:lnTo>
                      <a:pt x="20" y="7"/>
                    </a:lnTo>
                    <a:lnTo>
                      <a:pt x="20" y="6"/>
                    </a:lnTo>
                    <a:lnTo>
                      <a:pt x="22" y="4"/>
                    </a:lnTo>
                    <a:lnTo>
                      <a:pt x="20" y="0"/>
                    </a:lnTo>
                    <a:lnTo>
                      <a:pt x="22" y="4"/>
                    </a:lnTo>
                    <a:lnTo>
                      <a:pt x="23" y="2"/>
                    </a:lnTo>
                    <a:lnTo>
                      <a:pt x="20" y="0"/>
                    </a:lnTo>
                    <a:lnTo>
                      <a:pt x="13"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53" name="Freeform 648"/>
              <p:cNvSpPr>
                <a:spLocks/>
              </p:cNvSpPr>
              <p:nvPr/>
            </p:nvSpPr>
            <p:spPr bwMode="auto">
              <a:xfrm>
                <a:off x="1909" y="1043"/>
                <a:ext cx="19" cy="18"/>
              </a:xfrm>
              <a:custGeom>
                <a:avLst/>
                <a:gdLst/>
                <a:ahLst/>
                <a:cxnLst>
                  <a:cxn ang="0">
                    <a:pos x="0" y="6"/>
                  </a:cxn>
                  <a:cxn ang="0">
                    <a:pos x="11" y="17"/>
                  </a:cxn>
                  <a:cxn ang="0">
                    <a:pos x="18" y="9"/>
                  </a:cxn>
                  <a:cxn ang="0">
                    <a:pos x="9" y="0"/>
                  </a:cxn>
                  <a:cxn ang="0">
                    <a:pos x="0" y="6"/>
                  </a:cxn>
                </a:cxnLst>
                <a:rect l="0" t="0" r="r" b="b"/>
                <a:pathLst>
                  <a:path w="19" h="18">
                    <a:moveTo>
                      <a:pt x="0" y="6"/>
                    </a:moveTo>
                    <a:lnTo>
                      <a:pt x="11" y="17"/>
                    </a:lnTo>
                    <a:lnTo>
                      <a:pt x="18" y="9"/>
                    </a:lnTo>
                    <a:lnTo>
                      <a:pt x="9" y="0"/>
                    </a:lnTo>
                    <a:lnTo>
                      <a:pt x="0" y="6"/>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54" name="Freeform 649"/>
              <p:cNvSpPr>
                <a:spLocks/>
              </p:cNvSpPr>
              <p:nvPr/>
            </p:nvSpPr>
            <p:spPr bwMode="auto">
              <a:xfrm>
                <a:off x="1908" y="1037"/>
                <a:ext cx="19" cy="18"/>
              </a:xfrm>
              <a:custGeom>
                <a:avLst/>
                <a:gdLst/>
                <a:ahLst/>
                <a:cxnLst>
                  <a:cxn ang="0">
                    <a:pos x="2" y="0"/>
                  </a:cxn>
                  <a:cxn ang="0">
                    <a:pos x="2" y="1"/>
                  </a:cxn>
                  <a:cxn ang="0">
                    <a:pos x="0" y="1"/>
                  </a:cxn>
                  <a:cxn ang="0">
                    <a:pos x="0" y="4"/>
                  </a:cxn>
                  <a:cxn ang="0">
                    <a:pos x="0" y="6"/>
                  </a:cxn>
                  <a:cxn ang="0">
                    <a:pos x="0" y="8"/>
                  </a:cxn>
                  <a:cxn ang="0">
                    <a:pos x="0" y="11"/>
                  </a:cxn>
                  <a:cxn ang="0">
                    <a:pos x="0" y="12"/>
                  </a:cxn>
                  <a:cxn ang="0">
                    <a:pos x="0" y="15"/>
                  </a:cxn>
                  <a:cxn ang="0">
                    <a:pos x="2" y="15"/>
                  </a:cxn>
                  <a:cxn ang="0">
                    <a:pos x="2" y="17"/>
                  </a:cxn>
                  <a:cxn ang="0">
                    <a:pos x="18" y="8"/>
                  </a:cxn>
                  <a:cxn ang="0">
                    <a:pos x="18" y="11"/>
                  </a:cxn>
                  <a:cxn ang="0">
                    <a:pos x="2" y="0"/>
                  </a:cxn>
                </a:cxnLst>
                <a:rect l="0" t="0" r="r" b="b"/>
                <a:pathLst>
                  <a:path w="19" h="18">
                    <a:moveTo>
                      <a:pt x="2" y="0"/>
                    </a:moveTo>
                    <a:lnTo>
                      <a:pt x="2" y="1"/>
                    </a:lnTo>
                    <a:lnTo>
                      <a:pt x="0" y="1"/>
                    </a:lnTo>
                    <a:lnTo>
                      <a:pt x="0" y="4"/>
                    </a:lnTo>
                    <a:lnTo>
                      <a:pt x="0" y="6"/>
                    </a:lnTo>
                    <a:lnTo>
                      <a:pt x="0" y="8"/>
                    </a:lnTo>
                    <a:lnTo>
                      <a:pt x="0" y="11"/>
                    </a:lnTo>
                    <a:lnTo>
                      <a:pt x="0" y="12"/>
                    </a:lnTo>
                    <a:lnTo>
                      <a:pt x="0" y="15"/>
                    </a:lnTo>
                    <a:lnTo>
                      <a:pt x="2" y="15"/>
                    </a:lnTo>
                    <a:lnTo>
                      <a:pt x="2" y="17"/>
                    </a:lnTo>
                    <a:lnTo>
                      <a:pt x="18" y="8"/>
                    </a:lnTo>
                    <a:lnTo>
                      <a:pt x="18" y="11"/>
                    </a:lnTo>
                    <a:lnTo>
                      <a:pt x="2"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55" name="Freeform 650"/>
              <p:cNvSpPr>
                <a:spLocks/>
              </p:cNvSpPr>
              <p:nvPr/>
            </p:nvSpPr>
            <p:spPr bwMode="auto">
              <a:xfrm>
                <a:off x="1909" y="1021"/>
                <a:ext cx="27" cy="22"/>
              </a:xfrm>
              <a:custGeom>
                <a:avLst/>
                <a:gdLst/>
                <a:ahLst/>
                <a:cxnLst>
                  <a:cxn ang="0">
                    <a:pos x="19" y="0"/>
                  </a:cxn>
                  <a:cxn ang="0">
                    <a:pos x="0" y="15"/>
                  </a:cxn>
                  <a:cxn ang="0">
                    <a:pos x="8" y="21"/>
                  </a:cxn>
                  <a:cxn ang="0">
                    <a:pos x="26" y="6"/>
                  </a:cxn>
                  <a:cxn ang="0">
                    <a:pos x="19" y="0"/>
                  </a:cxn>
                </a:cxnLst>
                <a:rect l="0" t="0" r="r" b="b"/>
                <a:pathLst>
                  <a:path w="27" h="22">
                    <a:moveTo>
                      <a:pt x="19" y="0"/>
                    </a:moveTo>
                    <a:lnTo>
                      <a:pt x="0" y="15"/>
                    </a:lnTo>
                    <a:lnTo>
                      <a:pt x="8" y="21"/>
                    </a:lnTo>
                    <a:lnTo>
                      <a:pt x="26" y="6"/>
                    </a:lnTo>
                    <a:lnTo>
                      <a:pt x="19"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56" name="Freeform 651"/>
              <p:cNvSpPr>
                <a:spLocks/>
              </p:cNvSpPr>
              <p:nvPr/>
            </p:nvSpPr>
            <p:spPr bwMode="auto">
              <a:xfrm>
                <a:off x="1928" y="1019"/>
                <a:ext cx="19" cy="19"/>
              </a:xfrm>
              <a:custGeom>
                <a:avLst/>
                <a:gdLst/>
                <a:ahLst/>
                <a:cxnLst>
                  <a:cxn ang="0">
                    <a:pos x="18" y="3"/>
                  </a:cxn>
                  <a:cxn ang="0">
                    <a:pos x="16" y="3"/>
                  </a:cxn>
                  <a:cxn ang="0">
                    <a:pos x="13" y="3"/>
                  </a:cxn>
                  <a:cxn ang="0">
                    <a:pos x="13" y="0"/>
                  </a:cxn>
                  <a:cxn ang="0">
                    <a:pos x="10" y="0"/>
                  </a:cxn>
                  <a:cxn ang="0">
                    <a:pos x="8" y="0"/>
                  </a:cxn>
                  <a:cxn ang="0">
                    <a:pos x="6" y="0"/>
                  </a:cxn>
                  <a:cxn ang="0">
                    <a:pos x="4" y="0"/>
                  </a:cxn>
                  <a:cxn ang="0">
                    <a:pos x="1" y="0"/>
                  </a:cxn>
                  <a:cxn ang="0">
                    <a:pos x="1" y="3"/>
                  </a:cxn>
                  <a:cxn ang="0">
                    <a:pos x="0" y="3"/>
                  </a:cxn>
                  <a:cxn ang="0">
                    <a:pos x="8" y="18"/>
                  </a:cxn>
                  <a:cxn ang="0">
                    <a:pos x="6" y="18"/>
                  </a:cxn>
                  <a:cxn ang="0">
                    <a:pos x="18" y="3"/>
                  </a:cxn>
                </a:cxnLst>
                <a:rect l="0" t="0" r="r" b="b"/>
                <a:pathLst>
                  <a:path w="19" h="19">
                    <a:moveTo>
                      <a:pt x="18" y="3"/>
                    </a:moveTo>
                    <a:lnTo>
                      <a:pt x="16" y="3"/>
                    </a:lnTo>
                    <a:lnTo>
                      <a:pt x="13" y="3"/>
                    </a:lnTo>
                    <a:lnTo>
                      <a:pt x="13" y="0"/>
                    </a:lnTo>
                    <a:lnTo>
                      <a:pt x="10" y="0"/>
                    </a:lnTo>
                    <a:lnTo>
                      <a:pt x="8" y="0"/>
                    </a:lnTo>
                    <a:lnTo>
                      <a:pt x="6" y="0"/>
                    </a:lnTo>
                    <a:lnTo>
                      <a:pt x="4" y="0"/>
                    </a:lnTo>
                    <a:lnTo>
                      <a:pt x="1" y="0"/>
                    </a:lnTo>
                    <a:lnTo>
                      <a:pt x="1" y="3"/>
                    </a:lnTo>
                    <a:lnTo>
                      <a:pt x="0" y="3"/>
                    </a:lnTo>
                    <a:lnTo>
                      <a:pt x="8" y="18"/>
                    </a:lnTo>
                    <a:lnTo>
                      <a:pt x="6" y="18"/>
                    </a:lnTo>
                    <a:lnTo>
                      <a:pt x="18"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57" name="Freeform 652"/>
              <p:cNvSpPr>
                <a:spLocks/>
              </p:cNvSpPr>
              <p:nvPr/>
            </p:nvSpPr>
            <p:spPr bwMode="auto">
              <a:xfrm>
                <a:off x="1931" y="1021"/>
                <a:ext cx="21" cy="18"/>
              </a:xfrm>
              <a:custGeom>
                <a:avLst/>
                <a:gdLst/>
                <a:ahLst/>
                <a:cxnLst>
                  <a:cxn ang="0">
                    <a:pos x="12" y="9"/>
                  </a:cxn>
                  <a:cxn ang="0">
                    <a:pos x="20" y="9"/>
                  </a:cxn>
                  <a:cxn ang="0">
                    <a:pos x="9" y="0"/>
                  </a:cxn>
                  <a:cxn ang="0">
                    <a:pos x="0" y="7"/>
                  </a:cxn>
                  <a:cxn ang="0">
                    <a:pos x="12" y="16"/>
                  </a:cxn>
                  <a:cxn ang="0">
                    <a:pos x="20" y="16"/>
                  </a:cxn>
                  <a:cxn ang="0">
                    <a:pos x="12" y="16"/>
                  </a:cxn>
                  <a:cxn ang="0">
                    <a:pos x="15" y="17"/>
                  </a:cxn>
                  <a:cxn ang="0">
                    <a:pos x="20" y="16"/>
                  </a:cxn>
                  <a:cxn ang="0">
                    <a:pos x="12" y="9"/>
                  </a:cxn>
                </a:cxnLst>
                <a:rect l="0" t="0" r="r" b="b"/>
                <a:pathLst>
                  <a:path w="21" h="18">
                    <a:moveTo>
                      <a:pt x="12" y="9"/>
                    </a:moveTo>
                    <a:lnTo>
                      <a:pt x="20" y="9"/>
                    </a:lnTo>
                    <a:lnTo>
                      <a:pt x="9" y="0"/>
                    </a:lnTo>
                    <a:lnTo>
                      <a:pt x="0" y="7"/>
                    </a:lnTo>
                    <a:lnTo>
                      <a:pt x="12" y="16"/>
                    </a:lnTo>
                    <a:lnTo>
                      <a:pt x="20" y="16"/>
                    </a:lnTo>
                    <a:lnTo>
                      <a:pt x="12" y="16"/>
                    </a:lnTo>
                    <a:lnTo>
                      <a:pt x="15" y="17"/>
                    </a:lnTo>
                    <a:lnTo>
                      <a:pt x="20" y="16"/>
                    </a:lnTo>
                    <a:lnTo>
                      <a:pt x="12"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58" name="Freeform 653"/>
              <p:cNvSpPr>
                <a:spLocks/>
              </p:cNvSpPr>
              <p:nvPr/>
            </p:nvSpPr>
            <p:spPr bwMode="auto">
              <a:xfrm>
                <a:off x="1943" y="1017"/>
                <a:ext cx="38" cy="19"/>
              </a:xfrm>
              <a:custGeom>
                <a:avLst/>
                <a:gdLst/>
                <a:ahLst/>
                <a:cxnLst>
                  <a:cxn ang="0">
                    <a:pos x="26" y="4"/>
                  </a:cxn>
                  <a:cxn ang="0">
                    <a:pos x="30" y="0"/>
                  </a:cxn>
                  <a:cxn ang="0">
                    <a:pos x="28" y="1"/>
                  </a:cxn>
                  <a:cxn ang="0">
                    <a:pos x="26" y="1"/>
                  </a:cxn>
                  <a:cxn ang="0">
                    <a:pos x="24" y="1"/>
                  </a:cxn>
                  <a:cxn ang="0">
                    <a:pos x="22" y="1"/>
                  </a:cxn>
                  <a:cxn ang="0">
                    <a:pos x="22" y="2"/>
                  </a:cxn>
                  <a:cxn ang="0">
                    <a:pos x="21" y="2"/>
                  </a:cxn>
                  <a:cxn ang="0">
                    <a:pos x="20" y="2"/>
                  </a:cxn>
                  <a:cxn ang="0">
                    <a:pos x="18" y="2"/>
                  </a:cxn>
                  <a:cxn ang="0">
                    <a:pos x="16" y="4"/>
                  </a:cxn>
                  <a:cxn ang="0">
                    <a:pos x="14" y="4"/>
                  </a:cxn>
                  <a:cxn ang="0">
                    <a:pos x="13" y="4"/>
                  </a:cxn>
                  <a:cxn ang="0">
                    <a:pos x="13" y="5"/>
                  </a:cxn>
                  <a:cxn ang="0">
                    <a:pos x="11" y="5"/>
                  </a:cxn>
                  <a:cxn ang="0">
                    <a:pos x="9" y="5"/>
                  </a:cxn>
                  <a:cxn ang="0">
                    <a:pos x="9" y="7"/>
                  </a:cxn>
                  <a:cxn ang="0">
                    <a:pos x="7" y="7"/>
                  </a:cxn>
                  <a:cxn ang="0">
                    <a:pos x="5" y="7"/>
                  </a:cxn>
                  <a:cxn ang="0">
                    <a:pos x="4" y="8"/>
                  </a:cxn>
                  <a:cxn ang="0">
                    <a:pos x="2" y="8"/>
                  </a:cxn>
                  <a:cxn ang="0">
                    <a:pos x="2" y="9"/>
                  </a:cxn>
                  <a:cxn ang="0">
                    <a:pos x="1" y="9"/>
                  </a:cxn>
                  <a:cxn ang="0">
                    <a:pos x="0" y="11"/>
                  </a:cxn>
                  <a:cxn ang="0">
                    <a:pos x="5" y="18"/>
                  </a:cxn>
                  <a:cxn ang="0">
                    <a:pos x="7" y="17"/>
                  </a:cxn>
                  <a:cxn ang="0">
                    <a:pos x="9" y="17"/>
                  </a:cxn>
                  <a:cxn ang="0">
                    <a:pos x="11" y="15"/>
                  </a:cxn>
                  <a:cxn ang="0">
                    <a:pos x="13" y="15"/>
                  </a:cxn>
                  <a:cxn ang="0">
                    <a:pos x="13" y="14"/>
                  </a:cxn>
                  <a:cxn ang="0">
                    <a:pos x="14" y="14"/>
                  </a:cxn>
                  <a:cxn ang="0">
                    <a:pos x="16" y="14"/>
                  </a:cxn>
                  <a:cxn ang="0">
                    <a:pos x="16" y="12"/>
                  </a:cxn>
                  <a:cxn ang="0">
                    <a:pos x="18" y="12"/>
                  </a:cxn>
                  <a:cxn ang="0">
                    <a:pos x="20" y="12"/>
                  </a:cxn>
                  <a:cxn ang="0">
                    <a:pos x="21" y="11"/>
                  </a:cxn>
                  <a:cxn ang="0">
                    <a:pos x="22" y="11"/>
                  </a:cxn>
                  <a:cxn ang="0">
                    <a:pos x="24" y="11"/>
                  </a:cxn>
                  <a:cxn ang="0">
                    <a:pos x="26" y="9"/>
                  </a:cxn>
                  <a:cxn ang="0">
                    <a:pos x="28" y="9"/>
                  </a:cxn>
                  <a:cxn ang="0">
                    <a:pos x="30" y="9"/>
                  </a:cxn>
                  <a:cxn ang="0">
                    <a:pos x="32" y="9"/>
                  </a:cxn>
                  <a:cxn ang="0">
                    <a:pos x="33" y="9"/>
                  </a:cxn>
                  <a:cxn ang="0">
                    <a:pos x="37" y="4"/>
                  </a:cxn>
                  <a:cxn ang="0">
                    <a:pos x="33" y="9"/>
                  </a:cxn>
                  <a:cxn ang="0">
                    <a:pos x="37" y="8"/>
                  </a:cxn>
                  <a:cxn ang="0">
                    <a:pos x="37" y="4"/>
                  </a:cxn>
                  <a:cxn ang="0">
                    <a:pos x="26" y="4"/>
                  </a:cxn>
                </a:cxnLst>
                <a:rect l="0" t="0" r="r" b="b"/>
                <a:pathLst>
                  <a:path w="38" h="19">
                    <a:moveTo>
                      <a:pt x="26" y="4"/>
                    </a:moveTo>
                    <a:lnTo>
                      <a:pt x="30" y="0"/>
                    </a:lnTo>
                    <a:lnTo>
                      <a:pt x="28" y="1"/>
                    </a:lnTo>
                    <a:lnTo>
                      <a:pt x="26" y="1"/>
                    </a:lnTo>
                    <a:lnTo>
                      <a:pt x="24" y="1"/>
                    </a:lnTo>
                    <a:lnTo>
                      <a:pt x="22" y="1"/>
                    </a:lnTo>
                    <a:lnTo>
                      <a:pt x="22" y="2"/>
                    </a:lnTo>
                    <a:lnTo>
                      <a:pt x="21" y="2"/>
                    </a:lnTo>
                    <a:lnTo>
                      <a:pt x="20" y="2"/>
                    </a:lnTo>
                    <a:lnTo>
                      <a:pt x="18" y="2"/>
                    </a:lnTo>
                    <a:lnTo>
                      <a:pt x="16" y="4"/>
                    </a:lnTo>
                    <a:lnTo>
                      <a:pt x="14" y="4"/>
                    </a:lnTo>
                    <a:lnTo>
                      <a:pt x="13" y="4"/>
                    </a:lnTo>
                    <a:lnTo>
                      <a:pt x="13" y="5"/>
                    </a:lnTo>
                    <a:lnTo>
                      <a:pt x="11" y="5"/>
                    </a:lnTo>
                    <a:lnTo>
                      <a:pt x="9" y="5"/>
                    </a:lnTo>
                    <a:lnTo>
                      <a:pt x="9" y="7"/>
                    </a:lnTo>
                    <a:lnTo>
                      <a:pt x="7" y="7"/>
                    </a:lnTo>
                    <a:lnTo>
                      <a:pt x="5" y="7"/>
                    </a:lnTo>
                    <a:lnTo>
                      <a:pt x="4" y="8"/>
                    </a:lnTo>
                    <a:lnTo>
                      <a:pt x="2" y="8"/>
                    </a:lnTo>
                    <a:lnTo>
                      <a:pt x="2" y="9"/>
                    </a:lnTo>
                    <a:lnTo>
                      <a:pt x="1" y="9"/>
                    </a:lnTo>
                    <a:lnTo>
                      <a:pt x="0" y="11"/>
                    </a:lnTo>
                    <a:lnTo>
                      <a:pt x="5" y="18"/>
                    </a:lnTo>
                    <a:lnTo>
                      <a:pt x="7" y="17"/>
                    </a:lnTo>
                    <a:lnTo>
                      <a:pt x="9" y="17"/>
                    </a:lnTo>
                    <a:lnTo>
                      <a:pt x="11" y="15"/>
                    </a:lnTo>
                    <a:lnTo>
                      <a:pt x="13" y="15"/>
                    </a:lnTo>
                    <a:lnTo>
                      <a:pt x="13" y="14"/>
                    </a:lnTo>
                    <a:lnTo>
                      <a:pt x="14" y="14"/>
                    </a:lnTo>
                    <a:lnTo>
                      <a:pt x="16" y="14"/>
                    </a:lnTo>
                    <a:lnTo>
                      <a:pt x="16" y="12"/>
                    </a:lnTo>
                    <a:lnTo>
                      <a:pt x="18" y="12"/>
                    </a:lnTo>
                    <a:lnTo>
                      <a:pt x="20" y="12"/>
                    </a:lnTo>
                    <a:lnTo>
                      <a:pt x="21" y="11"/>
                    </a:lnTo>
                    <a:lnTo>
                      <a:pt x="22" y="11"/>
                    </a:lnTo>
                    <a:lnTo>
                      <a:pt x="24" y="11"/>
                    </a:lnTo>
                    <a:lnTo>
                      <a:pt x="26" y="9"/>
                    </a:lnTo>
                    <a:lnTo>
                      <a:pt x="28" y="9"/>
                    </a:lnTo>
                    <a:lnTo>
                      <a:pt x="30" y="9"/>
                    </a:lnTo>
                    <a:lnTo>
                      <a:pt x="32" y="9"/>
                    </a:lnTo>
                    <a:lnTo>
                      <a:pt x="33" y="9"/>
                    </a:lnTo>
                    <a:lnTo>
                      <a:pt x="37" y="4"/>
                    </a:lnTo>
                    <a:lnTo>
                      <a:pt x="33" y="9"/>
                    </a:lnTo>
                    <a:lnTo>
                      <a:pt x="37" y="8"/>
                    </a:lnTo>
                    <a:lnTo>
                      <a:pt x="37" y="4"/>
                    </a:lnTo>
                    <a:lnTo>
                      <a:pt x="26" y="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59" name="Freeform 654"/>
              <p:cNvSpPr>
                <a:spLocks/>
              </p:cNvSpPr>
              <p:nvPr/>
            </p:nvSpPr>
            <p:spPr bwMode="auto">
              <a:xfrm>
                <a:off x="1970" y="1010"/>
                <a:ext cx="19" cy="19"/>
              </a:xfrm>
              <a:custGeom>
                <a:avLst/>
                <a:gdLst/>
                <a:ahLst/>
                <a:cxnLst>
                  <a:cxn ang="0">
                    <a:pos x="0" y="0"/>
                  </a:cxn>
                  <a:cxn ang="0">
                    <a:pos x="0" y="18"/>
                  </a:cxn>
                  <a:cxn ang="0">
                    <a:pos x="18" y="18"/>
                  </a:cxn>
                  <a:cxn ang="0">
                    <a:pos x="18" y="0"/>
                  </a:cxn>
                  <a:cxn ang="0">
                    <a:pos x="18" y="2"/>
                  </a:cxn>
                  <a:cxn ang="0">
                    <a:pos x="0" y="0"/>
                  </a:cxn>
                </a:cxnLst>
                <a:rect l="0" t="0" r="r" b="b"/>
                <a:pathLst>
                  <a:path w="19" h="19">
                    <a:moveTo>
                      <a:pt x="0" y="0"/>
                    </a:moveTo>
                    <a:lnTo>
                      <a:pt x="0" y="18"/>
                    </a:lnTo>
                    <a:lnTo>
                      <a:pt x="18" y="18"/>
                    </a:lnTo>
                    <a:lnTo>
                      <a:pt x="18" y="0"/>
                    </a:lnTo>
                    <a:lnTo>
                      <a:pt x="18" y="2"/>
                    </a:lnTo>
                    <a:lnTo>
                      <a:pt x="0"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60" name="Freeform 655"/>
              <p:cNvSpPr>
                <a:spLocks/>
              </p:cNvSpPr>
              <p:nvPr/>
            </p:nvSpPr>
            <p:spPr bwMode="auto">
              <a:xfrm>
                <a:off x="1970" y="1005"/>
                <a:ext cx="19" cy="18"/>
              </a:xfrm>
              <a:custGeom>
                <a:avLst/>
                <a:gdLst/>
                <a:ahLst/>
                <a:cxnLst>
                  <a:cxn ang="0">
                    <a:pos x="14" y="0"/>
                  </a:cxn>
                  <a:cxn ang="0">
                    <a:pos x="12" y="0"/>
                  </a:cxn>
                  <a:cxn ang="0">
                    <a:pos x="9" y="0"/>
                  </a:cxn>
                  <a:cxn ang="0">
                    <a:pos x="9" y="3"/>
                  </a:cxn>
                  <a:cxn ang="0">
                    <a:pos x="6" y="3"/>
                  </a:cxn>
                  <a:cxn ang="0">
                    <a:pos x="3" y="5"/>
                  </a:cxn>
                  <a:cxn ang="0">
                    <a:pos x="3" y="8"/>
                  </a:cxn>
                  <a:cxn ang="0">
                    <a:pos x="0" y="8"/>
                  </a:cxn>
                  <a:cxn ang="0">
                    <a:pos x="0" y="11"/>
                  </a:cxn>
                  <a:cxn ang="0">
                    <a:pos x="0" y="14"/>
                  </a:cxn>
                  <a:cxn ang="0">
                    <a:pos x="18" y="17"/>
                  </a:cxn>
                  <a:cxn ang="0">
                    <a:pos x="14" y="17"/>
                  </a:cxn>
                  <a:cxn ang="0">
                    <a:pos x="14" y="0"/>
                  </a:cxn>
                </a:cxnLst>
                <a:rect l="0" t="0" r="r" b="b"/>
                <a:pathLst>
                  <a:path w="19" h="18">
                    <a:moveTo>
                      <a:pt x="14" y="0"/>
                    </a:moveTo>
                    <a:lnTo>
                      <a:pt x="12" y="0"/>
                    </a:lnTo>
                    <a:lnTo>
                      <a:pt x="9" y="0"/>
                    </a:lnTo>
                    <a:lnTo>
                      <a:pt x="9" y="3"/>
                    </a:lnTo>
                    <a:lnTo>
                      <a:pt x="6" y="3"/>
                    </a:lnTo>
                    <a:lnTo>
                      <a:pt x="3" y="5"/>
                    </a:lnTo>
                    <a:lnTo>
                      <a:pt x="3" y="8"/>
                    </a:lnTo>
                    <a:lnTo>
                      <a:pt x="0" y="8"/>
                    </a:lnTo>
                    <a:lnTo>
                      <a:pt x="0" y="11"/>
                    </a:lnTo>
                    <a:lnTo>
                      <a:pt x="0" y="14"/>
                    </a:lnTo>
                    <a:lnTo>
                      <a:pt x="18" y="17"/>
                    </a:lnTo>
                    <a:lnTo>
                      <a:pt x="14" y="17"/>
                    </a:lnTo>
                    <a:lnTo>
                      <a:pt x="14"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61" name="Freeform 656"/>
              <p:cNvSpPr>
                <a:spLocks/>
              </p:cNvSpPr>
              <p:nvPr/>
            </p:nvSpPr>
            <p:spPr bwMode="auto">
              <a:xfrm>
                <a:off x="1979" y="1005"/>
                <a:ext cx="26" cy="18"/>
              </a:xfrm>
              <a:custGeom>
                <a:avLst/>
                <a:gdLst/>
                <a:ahLst/>
                <a:cxnLst>
                  <a:cxn ang="0">
                    <a:pos x="25" y="0"/>
                  </a:cxn>
                  <a:cxn ang="0">
                    <a:pos x="0" y="0"/>
                  </a:cxn>
                  <a:cxn ang="0">
                    <a:pos x="0" y="17"/>
                  </a:cxn>
                  <a:cxn ang="0">
                    <a:pos x="25" y="17"/>
                  </a:cxn>
                  <a:cxn ang="0">
                    <a:pos x="25" y="0"/>
                  </a:cxn>
                </a:cxnLst>
                <a:rect l="0" t="0" r="r" b="b"/>
                <a:pathLst>
                  <a:path w="26" h="18">
                    <a:moveTo>
                      <a:pt x="25" y="0"/>
                    </a:moveTo>
                    <a:lnTo>
                      <a:pt x="0" y="0"/>
                    </a:lnTo>
                    <a:lnTo>
                      <a:pt x="0" y="17"/>
                    </a:lnTo>
                    <a:lnTo>
                      <a:pt x="25" y="17"/>
                    </a:lnTo>
                    <a:lnTo>
                      <a:pt x="25"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62" name="Freeform 657"/>
              <p:cNvSpPr>
                <a:spLocks/>
              </p:cNvSpPr>
              <p:nvPr/>
            </p:nvSpPr>
            <p:spPr bwMode="auto">
              <a:xfrm>
                <a:off x="2004" y="1005"/>
                <a:ext cx="19" cy="18"/>
              </a:xfrm>
              <a:custGeom>
                <a:avLst/>
                <a:gdLst/>
                <a:ahLst/>
                <a:cxnLst>
                  <a:cxn ang="0">
                    <a:pos x="18" y="14"/>
                  </a:cxn>
                  <a:cxn ang="0">
                    <a:pos x="18" y="11"/>
                  </a:cxn>
                  <a:cxn ang="0">
                    <a:pos x="16" y="8"/>
                  </a:cxn>
                  <a:cxn ang="0">
                    <a:pos x="16" y="5"/>
                  </a:cxn>
                  <a:cxn ang="0">
                    <a:pos x="13" y="5"/>
                  </a:cxn>
                  <a:cxn ang="0">
                    <a:pos x="13" y="3"/>
                  </a:cxn>
                  <a:cxn ang="0">
                    <a:pos x="8" y="3"/>
                  </a:cxn>
                  <a:cxn ang="0">
                    <a:pos x="8" y="0"/>
                  </a:cxn>
                  <a:cxn ang="0">
                    <a:pos x="6" y="0"/>
                  </a:cxn>
                  <a:cxn ang="0">
                    <a:pos x="2" y="0"/>
                  </a:cxn>
                  <a:cxn ang="0">
                    <a:pos x="0" y="0"/>
                  </a:cxn>
                  <a:cxn ang="0">
                    <a:pos x="0" y="17"/>
                  </a:cxn>
                  <a:cxn ang="0">
                    <a:pos x="0" y="14"/>
                  </a:cxn>
                  <a:cxn ang="0">
                    <a:pos x="18" y="14"/>
                  </a:cxn>
                </a:cxnLst>
                <a:rect l="0" t="0" r="r" b="b"/>
                <a:pathLst>
                  <a:path w="19" h="18">
                    <a:moveTo>
                      <a:pt x="18" y="14"/>
                    </a:moveTo>
                    <a:lnTo>
                      <a:pt x="18" y="11"/>
                    </a:lnTo>
                    <a:lnTo>
                      <a:pt x="16" y="8"/>
                    </a:lnTo>
                    <a:lnTo>
                      <a:pt x="16" y="5"/>
                    </a:lnTo>
                    <a:lnTo>
                      <a:pt x="13" y="5"/>
                    </a:lnTo>
                    <a:lnTo>
                      <a:pt x="13" y="3"/>
                    </a:lnTo>
                    <a:lnTo>
                      <a:pt x="8" y="3"/>
                    </a:lnTo>
                    <a:lnTo>
                      <a:pt x="8" y="0"/>
                    </a:lnTo>
                    <a:lnTo>
                      <a:pt x="6" y="0"/>
                    </a:lnTo>
                    <a:lnTo>
                      <a:pt x="2" y="0"/>
                    </a:lnTo>
                    <a:lnTo>
                      <a:pt x="0" y="0"/>
                    </a:lnTo>
                    <a:lnTo>
                      <a:pt x="0" y="17"/>
                    </a:lnTo>
                    <a:lnTo>
                      <a:pt x="0" y="14"/>
                    </a:lnTo>
                    <a:lnTo>
                      <a:pt x="18"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63" name="Freeform 658"/>
              <p:cNvSpPr>
                <a:spLocks/>
              </p:cNvSpPr>
              <p:nvPr/>
            </p:nvSpPr>
            <p:spPr bwMode="auto">
              <a:xfrm>
                <a:off x="2004" y="1010"/>
                <a:ext cx="19" cy="19"/>
              </a:xfrm>
              <a:custGeom>
                <a:avLst/>
                <a:gdLst/>
                <a:ahLst/>
                <a:cxnLst>
                  <a:cxn ang="0">
                    <a:pos x="8" y="7"/>
                  </a:cxn>
                  <a:cxn ang="0">
                    <a:pos x="18" y="12"/>
                  </a:cxn>
                  <a:cxn ang="0">
                    <a:pos x="18" y="0"/>
                  </a:cxn>
                  <a:cxn ang="0">
                    <a:pos x="0" y="0"/>
                  </a:cxn>
                  <a:cxn ang="0">
                    <a:pos x="0" y="12"/>
                  </a:cxn>
                  <a:cxn ang="0">
                    <a:pos x="6" y="18"/>
                  </a:cxn>
                  <a:cxn ang="0">
                    <a:pos x="0" y="12"/>
                  </a:cxn>
                  <a:cxn ang="0">
                    <a:pos x="0" y="17"/>
                  </a:cxn>
                  <a:cxn ang="0">
                    <a:pos x="6" y="18"/>
                  </a:cxn>
                  <a:cxn ang="0">
                    <a:pos x="8" y="7"/>
                  </a:cxn>
                </a:cxnLst>
                <a:rect l="0" t="0" r="r" b="b"/>
                <a:pathLst>
                  <a:path w="19" h="19">
                    <a:moveTo>
                      <a:pt x="8" y="7"/>
                    </a:moveTo>
                    <a:lnTo>
                      <a:pt x="18" y="12"/>
                    </a:lnTo>
                    <a:lnTo>
                      <a:pt x="18" y="0"/>
                    </a:lnTo>
                    <a:lnTo>
                      <a:pt x="0" y="0"/>
                    </a:lnTo>
                    <a:lnTo>
                      <a:pt x="0" y="12"/>
                    </a:lnTo>
                    <a:lnTo>
                      <a:pt x="6" y="18"/>
                    </a:lnTo>
                    <a:lnTo>
                      <a:pt x="0" y="12"/>
                    </a:lnTo>
                    <a:lnTo>
                      <a:pt x="0" y="17"/>
                    </a:lnTo>
                    <a:lnTo>
                      <a:pt x="6" y="18"/>
                    </a:lnTo>
                    <a:lnTo>
                      <a:pt x="8" y="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64" name="Freeform 659"/>
              <p:cNvSpPr>
                <a:spLocks/>
              </p:cNvSpPr>
              <p:nvPr/>
            </p:nvSpPr>
            <p:spPr bwMode="auto">
              <a:xfrm>
                <a:off x="2009" y="1017"/>
                <a:ext cx="33" cy="19"/>
              </a:xfrm>
              <a:custGeom>
                <a:avLst/>
                <a:gdLst/>
                <a:ahLst/>
                <a:cxnLst>
                  <a:cxn ang="0">
                    <a:pos x="23" y="11"/>
                  </a:cxn>
                  <a:cxn ang="0">
                    <a:pos x="31" y="11"/>
                  </a:cxn>
                  <a:cxn ang="0">
                    <a:pos x="31" y="9"/>
                  </a:cxn>
                  <a:cxn ang="0">
                    <a:pos x="29" y="9"/>
                  </a:cxn>
                  <a:cxn ang="0">
                    <a:pos x="27" y="8"/>
                  </a:cxn>
                  <a:cxn ang="0">
                    <a:pos x="25" y="8"/>
                  </a:cxn>
                  <a:cxn ang="0">
                    <a:pos x="25" y="7"/>
                  </a:cxn>
                  <a:cxn ang="0">
                    <a:pos x="23" y="7"/>
                  </a:cxn>
                  <a:cxn ang="0">
                    <a:pos x="22" y="7"/>
                  </a:cxn>
                  <a:cxn ang="0">
                    <a:pos x="20" y="5"/>
                  </a:cxn>
                  <a:cxn ang="0">
                    <a:pos x="19" y="5"/>
                  </a:cxn>
                  <a:cxn ang="0">
                    <a:pos x="17" y="4"/>
                  </a:cxn>
                  <a:cxn ang="0">
                    <a:pos x="16" y="4"/>
                  </a:cxn>
                  <a:cxn ang="0">
                    <a:pos x="14" y="4"/>
                  </a:cxn>
                  <a:cxn ang="0">
                    <a:pos x="14" y="2"/>
                  </a:cxn>
                  <a:cxn ang="0">
                    <a:pos x="12" y="2"/>
                  </a:cxn>
                  <a:cxn ang="0">
                    <a:pos x="11" y="2"/>
                  </a:cxn>
                  <a:cxn ang="0">
                    <a:pos x="9" y="2"/>
                  </a:cxn>
                  <a:cxn ang="0">
                    <a:pos x="7" y="1"/>
                  </a:cxn>
                  <a:cxn ang="0">
                    <a:pos x="5" y="1"/>
                  </a:cxn>
                  <a:cxn ang="0">
                    <a:pos x="4" y="1"/>
                  </a:cxn>
                  <a:cxn ang="0">
                    <a:pos x="3" y="0"/>
                  </a:cxn>
                  <a:cxn ang="0">
                    <a:pos x="1" y="0"/>
                  </a:cxn>
                  <a:cxn ang="0">
                    <a:pos x="0" y="9"/>
                  </a:cxn>
                  <a:cxn ang="0">
                    <a:pos x="1" y="9"/>
                  </a:cxn>
                  <a:cxn ang="0">
                    <a:pos x="3" y="9"/>
                  </a:cxn>
                  <a:cxn ang="0">
                    <a:pos x="4" y="9"/>
                  </a:cxn>
                  <a:cxn ang="0">
                    <a:pos x="5" y="9"/>
                  </a:cxn>
                  <a:cxn ang="0">
                    <a:pos x="5" y="11"/>
                  </a:cxn>
                  <a:cxn ang="0">
                    <a:pos x="7" y="11"/>
                  </a:cxn>
                  <a:cxn ang="0">
                    <a:pos x="9" y="11"/>
                  </a:cxn>
                  <a:cxn ang="0">
                    <a:pos x="11" y="11"/>
                  </a:cxn>
                  <a:cxn ang="0">
                    <a:pos x="11" y="11"/>
                  </a:cxn>
                  <a:cxn ang="0">
                    <a:pos x="12" y="11"/>
                  </a:cxn>
                  <a:cxn ang="0">
                    <a:pos x="14" y="11"/>
                  </a:cxn>
                  <a:cxn ang="0">
                    <a:pos x="16" y="13"/>
                  </a:cxn>
                  <a:cxn ang="0">
                    <a:pos x="17" y="13"/>
                  </a:cxn>
                  <a:cxn ang="0">
                    <a:pos x="19" y="14"/>
                  </a:cxn>
                  <a:cxn ang="0">
                    <a:pos x="20" y="14"/>
                  </a:cxn>
                  <a:cxn ang="0">
                    <a:pos x="20" y="16"/>
                  </a:cxn>
                  <a:cxn ang="0">
                    <a:pos x="22" y="16"/>
                  </a:cxn>
                  <a:cxn ang="0">
                    <a:pos x="23" y="16"/>
                  </a:cxn>
                  <a:cxn ang="0">
                    <a:pos x="23" y="17"/>
                  </a:cxn>
                  <a:cxn ang="0">
                    <a:pos x="25" y="17"/>
                  </a:cxn>
                  <a:cxn ang="0">
                    <a:pos x="32" y="17"/>
                  </a:cxn>
                  <a:cxn ang="0">
                    <a:pos x="25" y="17"/>
                  </a:cxn>
                  <a:cxn ang="0">
                    <a:pos x="29" y="18"/>
                  </a:cxn>
                  <a:cxn ang="0">
                    <a:pos x="32" y="17"/>
                  </a:cxn>
                  <a:cxn ang="0">
                    <a:pos x="23" y="11"/>
                  </a:cxn>
                </a:cxnLst>
                <a:rect l="0" t="0" r="r" b="b"/>
                <a:pathLst>
                  <a:path w="33" h="19">
                    <a:moveTo>
                      <a:pt x="23" y="11"/>
                    </a:moveTo>
                    <a:lnTo>
                      <a:pt x="31" y="11"/>
                    </a:lnTo>
                    <a:lnTo>
                      <a:pt x="31" y="9"/>
                    </a:lnTo>
                    <a:lnTo>
                      <a:pt x="29" y="9"/>
                    </a:lnTo>
                    <a:lnTo>
                      <a:pt x="27" y="8"/>
                    </a:lnTo>
                    <a:lnTo>
                      <a:pt x="25" y="8"/>
                    </a:lnTo>
                    <a:lnTo>
                      <a:pt x="25" y="7"/>
                    </a:lnTo>
                    <a:lnTo>
                      <a:pt x="23" y="7"/>
                    </a:lnTo>
                    <a:lnTo>
                      <a:pt x="22" y="7"/>
                    </a:lnTo>
                    <a:lnTo>
                      <a:pt x="20" y="5"/>
                    </a:lnTo>
                    <a:lnTo>
                      <a:pt x="19" y="5"/>
                    </a:lnTo>
                    <a:lnTo>
                      <a:pt x="17" y="4"/>
                    </a:lnTo>
                    <a:lnTo>
                      <a:pt x="16" y="4"/>
                    </a:lnTo>
                    <a:lnTo>
                      <a:pt x="14" y="4"/>
                    </a:lnTo>
                    <a:lnTo>
                      <a:pt x="14" y="2"/>
                    </a:lnTo>
                    <a:lnTo>
                      <a:pt x="12" y="2"/>
                    </a:lnTo>
                    <a:lnTo>
                      <a:pt x="11" y="2"/>
                    </a:lnTo>
                    <a:lnTo>
                      <a:pt x="9" y="2"/>
                    </a:lnTo>
                    <a:lnTo>
                      <a:pt x="7" y="1"/>
                    </a:lnTo>
                    <a:lnTo>
                      <a:pt x="5" y="1"/>
                    </a:lnTo>
                    <a:lnTo>
                      <a:pt x="4" y="1"/>
                    </a:lnTo>
                    <a:lnTo>
                      <a:pt x="3" y="0"/>
                    </a:lnTo>
                    <a:lnTo>
                      <a:pt x="1" y="0"/>
                    </a:lnTo>
                    <a:lnTo>
                      <a:pt x="0" y="9"/>
                    </a:lnTo>
                    <a:lnTo>
                      <a:pt x="1" y="9"/>
                    </a:lnTo>
                    <a:lnTo>
                      <a:pt x="3" y="9"/>
                    </a:lnTo>
                    <a:lnTo>
                      <a:pt x="4" y="9"/>
                    </a:lnTo>
                    <a:lnTo>
                      <a:pt x="5" y="9"/>
                    </a:lnTo>
                    <a:lnTo>
                      <a:pt x="5" y="11"/>
                    </a:lnTo>
                    <a:lnTo>
                      <a:pt x="7" y="11"/>
                    </a:lnTo>
                    <a:lnTo>
                      <a:pt x="9" y="11"/>
                    </a:lnTo>
                    <a:lnTo>
                      <a:pt x="11" y="11"/>
                    </a:lnTo>
                    <a:lnTo>
                      <a:pt x="11" y="11"/>
                    </a:lnTo>
                    <a:lnTo>
                      <a:pt x="12" y="11"/>
                    </a:lnTo>
                    <a:lnTo>
                      <a:pt x="14" y="11"/>
                    </a:lnTo>
                    <a:lnTo>
                      <a:pt x="16" y="13"/>
                    </a:lnTo>
                    <a:lnTo>
                      <a:pt x="17" y="13"/>
                    </a:lnTo>
                    <a:lnTo>
                      <a:pt x="19" y="14"/>
                    </a:lnTo>
                    <a:lnTo>
                      <a:pt x="20" y="14"/>
                    </a:lnTo>
                    <a:lnTo>
                      <a:pt x="20" y="16"/>
                    </a:lnTo>
                    <a:lnTo>
                      <a:pt x="22" y="16"/>
                    </a:lnTo>
                    <a:lnTo>
                      <a:pt x="23" y="16"/>
                    </a:lnTo>
                    <a:lnTo>
                      <a:pt x="23" y="17"/>
                    </a:lnTo>
                    <a:lnTo>
                      <a:pt x="25" y="17"/>
                    </a:lnTo>
                    <a:lnTo>
                      <a:pt x="32" y="17"/>
                    </a:lnTo>
                    <a:lnTo>
                      <a:pt x="25" y="17"/>
                    </a:lnTo>
                    <a:lnTo>
                      <a:pt x="29" y="18"/>
                    </a:lnTo>
                    <a:lnTo>
                      <a:pt x="32" y="17"/>
                    </a:lnTo>
                    <a:lnTo>
                      <a:pt x="23" y="11"/>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65" name="Freeform 660"/>
              <p:cNvSpPr>
                <a:spLocks/>
              </p:cNvSpPr>
              <p:nvPr/>
            </p:nvSpPr>
            <p:spPr bwMode="auto">
              <a:xfrm>
                <a:off x="2033" y="1021"/>
                <a:ext cx="20" cy="18"/>
              </a:xfrm>
              <a:custGeom>
                <a:avLst/>
                <a:gdLst/>
                <a:ahLst/>
                <a:cxnLst>
                  <a:cxn ang="0">
                    <a:pos x="11" y="0"/>
                  </a:cxn>
                  <a:cxn ang="0">
                    <a:pos x="0" y="9"/>
                  </a:cxn>
                  <a:cxn ang="0">
                    <a:pos x="9" y="17"/>
                  </a:cxn>
                  <a:cxn ang="0">
                    <a:pos x="19" y="7"/>
                  </a:cxn>
                  <a:cxn ang="0">
                    <a:pos x="11" y="0"/>
                  </a:cxn>
                </a:cxnLst>
                <a:rect l="0" t="0" r="r" b="b"/>
                <a:pathLst>
                  <a:path w="20" h="18">
                    <a:moveTo>
                      <a:pt x="11" y="0"/>
                    </a:moveTo>
                    <a:lnTo>
                      <a:pt x="0" y="9"/>
                    </a:lnTo>
                    <a:lnTo>
                      <a:pt x="9" y="17"/>
                    </a:lnTo>
                    <a:lnTo>
                      <a:pt x="19" y="7"/>
                    </a:lnTo>
                    <a:lnTo>
                      <a:pt x="11"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66" name="Freeform 661"/>
              <p:cNvSpPr>
                <a:spLocks/>
              </p:cNvSpPr>
              <p:nvPr/>
            </p:nvSpPr>
            <p:spPr bwMode="auto">
              <a:xfrm>
                <a:off x="2043" y="1019"/>
                <a:ext cx="20" cy="19"/>
              </a:xfrm>
              <a:custGeom>
                <a:avLst/>
                <a:gdLst/>
                <a:ahLst/>
                <a:cxnLst>
                  <a:cxn ang="0">
                    <a:pos x="19" y="3"/>
                  </a:cxn>
                  <a:cxn ang="0">
                    <a:pos x="17" y="3"/>
                  </a:cxn>
                  <a:cxn ang="0">
                    <a:pos x="13" y="3"/>
                  </a:cxn>
                  <a:cxn ang="0">
                    <a:pos x="13" y="0"/>
                  </a:cxn>
                  <a:cxn ang="0">
                    <a:pos x="11" y="0"/>
                  </a:cxn>
                  <a:cxn ang="0">
                    <a:pos x="8" y="0"/>
                  </a:cxn>
                  <a:cxn ang="0">
                    <a:pos x="7" y="0"/>
                  </a:cxn>
                  <a:cxn ang="0">
                    <a:pos x="3" y="0"/>
                  </a:cxn>
                  <a:cxn ang="0">
                    <a:pos x="1" y="0"/>
                  </a:cxn>
                  <a:cxn ang="0">
                    <a:pos x="1" y="3"/>
                  </a:cxn>
                  <a:cxn ang="0">
                    <a:pos x="0" y="3"/>
                  </a:cxn>
                  <a:cxn ang="0">
                    <a:pos x="8" y="18"/>
                  </a:cxn>
                  <a:cxn ang="0">
                    <a:pos x="7" y="18"/>
                  </a:cxn>
                  <a:cxn ang="0">
                    <a:pos x="19" y="3"/>
                  </a:cxn>
                </a:cxnLst>
                <a:rect l="0" t="0" r="r" b="b"/>
                <a:pathLst>
                  <a:path w="20" h="19">
                    <a:moveTo>
                      <a:pt x="19" y="3"/>
                    </a:moveTo>
                    <a:lnTo>
                      <a:pt x="17" y="3"/>
                    </a:lnTo>
                    <a:lnTo>
                      <a:pt x="13" y="3"/>
                    </a:lnTo>
                    <a:lnTo>
                      <a:pt x="13" y="0"/>
                    </a:lnTo>
                    <a:lnTo>
                      <a:pt x="11" y="0"/>
                    </a:lnTo>
                    <a:lnTo>
                      <a:pt x="8" y="0"/>
                    </a:lnTo>
                    <a:lnTo>
                      <a:pt x="7" y="0"/>
                    </a:lnTo>
                    <a:lnTo>
                      <a:pt x="3" y="0"/>
                    </a:lnTo>
                    <a:lnTo>
                      <a:pt x="1" y="0"/>
                    </a:lnTo>
                    <a:lnTo>
                      <a:pt x="1" y="3"/>
                    </a:lnTo>
                    <a:lnTo>
                      <a:pt x="0" y="3"/>
                    </a:lnTo>
                    <a:lnTo>
                      <a:pt x="8" y="18"/>
                    </a:lnTo>
                    <a:lnTo>
                      <a:pt x="7" y="18"/>
                    </a:lnTo>
                    <a:lnTo>
                      <a:pt x="19"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67" name="Freeform 662"/>
              <p:cNvSpPr>
                <a:spLocks/>
              </p:cNvSpPr>
              <p:nvPr/>
            </p:nvSpPr>
            <p:spPr bwMode="auto">
              <a:xfrm>
                <a:off x="2048" y="1021"/>
                <a:ext cx="26" cy="22"/>
              </a:xfrm>
              <a:custGeom>
                <a:avLst/>
                <a:gdLst/>
                <a:ahLst/>
                <a:cxnLst>
                  <a:cxn ang="0">
                    <a:pos x="25" y="15"/>
                  </a:cxn>
                  <a:cxn ang="0">
                    <a:pos x="8" y="0"/>
                  </a:cxn>
                  <a:cxn ang="0">
                    <a:pos x="0" y="6"/>
                  </a:cxn>
                  <a:cxn ang="0">
                    <a:pos x="18" y="21"/>
                  </a:cxn>
                  <a:cxn ang="0">
                    <a:pos x="25" y="15"/>
                  </a:cxn>
                </a:cxnLst>
                <a:rect l="0" t="0" r="r" b="b"/>
                <a:pathLst>
                  <a:path w="26" h="22">
                    <a:moveTo>
                      <a:pt x="25" y="15"/>
                    </a:moveTo>
                    <a:lnTo>
                      <a:pt x="8" y="0"/>
                    </a:lnTo>
                    <a:lnTo>
                      <a:pt x="0" y="6"/>
                    </a:lnTo>
                    <a:lnTo>
                      <a:pt x="18" y="21"/>
                    </a:lnTo>
                    <a:lnTo>
                      <a:pt x="25" y="15"/>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68" name="Freeform 663"/>
              <p:cNvSpPr>
                <a:spLocks/>
              </p:cNvSpPr>
              <p:nvPr/>
            </p:nvSpPr>
            <p:spPr bwMode="auto">
              <a:xfrm>
                <a:off x="2068" y="1037"/>
                <a:ext cx="18" cy="18"/>
              </a:xfrm>
              <a:custGeom>
                <a:avLst/>
                <a:gdLst/>
                <a:ahLst/>
                <a:cxnLst>
                  <a:cxn ang="0">
                    <a:pos x="11" y="17"/>
                  </a:cxn>
                  <a:cxn ang="0">
                    <a:pos x="15" y="17"/>
                  </a:cxn>
                  <a:cxn ang="0">
                    <a:pos x="15" y="15"/>
                  </a:cxn>
                  <a:cxn ang="0">
                    <a:pos x="17" y="12"/>
                  </a:cxn>
                  <a:cxn ang="0">
                    <a:pos x="17" y="11"/>
                  </a:cxn>
                  <a:cxn ang="0">
                    <a:pos x="17" y="8"/>
                  </a:cxn>
                  <a:cxn ang="0">
                    <a:pos x="17" y="6"/>
                  </a:cxn>
                  <a:cxn ang="0">
                    <a:pos x="17" y="4"/>
                  </a:cxn>
                  <a:cxn ang="0">
                    <a:pos x="15" y="4"/>
                  </a:cxn>
                  <a:cxn ang="0">
                    <a:pos x="15" y="1"/>
                  </a:cxn>
                  <a:cxn ang="0">
                    <a:pos x="15" y="0"/>
                  </a:cxn>
                  <a:cxn ang="0">
                    <a:pos x="11" y="0"/>
                  </a:cxn>
                  <a:cxn ang="0">
                    <a:pos x="0" y="11"/>
                  </a:cxn>
                  <a:cxn ang="0">
                    <a:pos x="0" y="8"/>
                  </a:cxn>
                  <a:cxn ang="0">
                    <a:pos x="11" y="17"/>
                  </a:cxn>
                </a:cxnLst>
                <a:rect l="0" t="0" r="r" b="b"/>
                <a:pathLst>
                  <a:path w="18" h="18">
                    <a:moveTo>
                      <a:pt x="11" y="17"/>
                    </a:moveTo>
                    <a:lnTo>
                      <a:pt x="15" y="17"/>
                    </a:lnTo>
                    <a:lnTo>
                      <a:pt x="15" y="15"/>
                    </a:lnTo>
                    <a:lnTo>
                      <a:pt x="17" y="12"/>
                    </a:lnTo>
                    <a:lnTo>
                      <a:pt x="17" y="11"/>
                    </a:lnTo>
                    <a:lnTo>
                      <a:pt x="17" y="8"/>
                    </a:lnTo>
                    <a:lnTo>
                      <a:pt x="17" y="6"/>
                    </a:lnTo>
                    <a:lnTo>
                      <a:pt x="17" y="4"/>
                    </a:lnTo>
                    <a:lnTo>
                      <a:pt x="15" y="4"/>
                    </a:lnTo>
                    <a:lnTo>
                      <a:pt x="15" y="1"/>
                    </a:lnTo>
                    <a:lnTo>
                      <a:pt x="15" y="0"/>
                    </a:lnTo>
                    <a:lnTo>
                      <a:pt x="11" y="0"/>
                    </a:lnTo>
                    <a:lnTo>
                      <a:pt x="0" y="11"/>
                    </a:lnTo>
                    <a:lnTo>
                      <a:pt x="0" y="8"/>
                    </a:lnTo>
                    <a:lnTo>
                      <a:pt x="1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69" name="Freeform 664"/>
              <p:cNvSpPr>
                <a:spLocks/>
              </p:cNvSpPr>
              <p:nvPr/>
            </p:nvSpPr>
            <p:spPr bwMode="auto">
              <a:xfrm>
                <a:off x="2056" y="1043"/>
                <a:ext cx="19" cy="18"/>
              </a:xfrm>
              <a:custGeom>
                <a:avLst/>
                <a:gdLst/>
                <a:ahLst/>
                <a:cxnLst>
                  <a:cxn ang="0">
                    <a:pos x="9" y="9"/>
                  </a:cxn>
                  <a:cxn ang="0">
                    <a:pos x="9" y="17"/>
                  </a:cxn>
                  <a:cxn ang="0">
                    <a:pos x="18" y="6"/>
                  </a:cxn>
                  <a:cxn ang="0">
                    <a:pos x="11" y="0"/>
                  </a:cxn>
                  <a:cxn ang="0">
                    <a:pos x="1" y="9"/>
                  </a:cxn>
                  <a:cxn ang="0">
                    <a:pos x="1" y="15"/>
                  </a:cxn>
                  <a:cxn ang="0">
                    <a:pos x="1" y="9"/>
                  </a:cxn>
                  <a:cxn ang="0">
                    <a:pos x="0" y="12"/>
                  </a:cxn>
                  <a:cxn ang="0">
                    <a:pos x="1" y="15"/>
                  </a:cxn>
                  <a:cxn ang="0">
                    <a:pos x="9" y="9"/>
                  </a:cxn>
                </a:cxnLst>
                <a:rect l="0" t="0" r="r" b="b"/>
                <a:pathLst>
                  <a:path w="19" h="18">
                    <a:moveTo>
                      <a:pt x="9" y="9"/>
                    </a:moveTo>
                    <a:lnTo>
                      <a:pt x="9" y="17"/>
                    </a:lnTo>
                    <a:lnTo>
                      <a:pt x="18" y="6"/>
                    </a:lnTo>
                    <a:lnTo>
                      <a:pt x="11" y="0"/>
                    </a:lnTo>
                    <a:lnTo>
                      <a:pt x="1" y="9"/>
                    </a:lnTo>
                    <a:lnTo>
                      <a:pt x="1" y="15"/>
                    </a:lnTo>
                    <a:lnTo>
                      <a:pt x="1" y="9"/>
                    </a:lnTo>
                    <a:lnTo>
                      <a:pt x="0" y="12"/>
                    </a:lnTo>
                    <a:lnTo>
                      <a:pt x="1" y="15"/>
                    </a:lnTo>
                    <a:lnTo>
                      <a:pt x="9" y="9"/>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70" name="Freeform 665"/>
              <p:cNvSpPr>
                <a:spLocks/>
              </p:cNvSpPr>
              <p:nvPr/>
            </p:nvSpPr>
            <p:spPr bwMode="auto">
              <a:xfrm>
                <a:off x="2057" y="1048"/>
                <a:ext cx="22" cy="30"/>
              </a:xfrm>
              <a:custGeom>
                <a:avLst/>
                <a:gdLst/>
                <a:ahLst/>
                <a:cxnLst>
                  <a:cxn ang="0">
                    <a:pos x="14" y="20"/>
                  </a:cxn>
                  <a:cxn ang="0">
                    <a:pos x="21" y="24"/>
                  </a:cxn>
                  <a:cxn ang="0">
                    <a:pos x="19" y="23"/>
                  </a:cxn>
                  <a:cxn ang="0">
                    <a:pos x="19" y="22"/>
                  </a:cxn>
                  <a:cxn ang="0">
                    <a:pos x="19" y="20"/>
                  </a:cxn>
                  <a:cxn ang="0">
                    <a:pos x="19" y="19"/>
                  </a:cxn>
                  <a:cxn ang="0">
                    <a:pos x="19" y="18"/>
                  </a:cxn>
                  <a:cxn ang="0">
                    <a:pos x="17" y="18"/>
                  </a:cxn>
                  <a:cxn ang="0">
                    <a:pos x="17" y="16"/>
                  </a:cxn>
                  <a:cxn ang="0">
                    <a:pos x="17" y="15"/>
                  </a:cxn>
                  <a:cxn ang="0">
                    <a:pos x="15" y="13"/>
                  </a:cxn>
                  <a:cxn ang="0">
                    <a:pos x="15" y="12"/>
                  </a:cxn>
                  <a:cxn ang="0">
                    <a:pos x="15" y="11"/>
                  </a:cxn>
                  <a:cxn ang="0">
                    <a:pos x="14" y="9"/>
                  </a:cxn>
                  <a:cxn ang="0">
                    <a:pos x="14" y="8"/>
                  </a:cxn>
                  <a:cxn ang="0">
                    <a:pos x="12" y="6"/>
                  </a:cxn>
                  <a:cxn ang="0">
                    <a:pos x="12" y="5"/>
                  </a:cxn>
                  <a:cxn ang="0">
                    <a:pos x="11" y="4"/>
                  </a:cxn>
                  <a:cxn ang="0">
                    <a:pos x="11" y="2"/>
                  </a:cxn>
                  <a:cxn ang="0">
                    <a:pos x="9" y="1"/>
                  </a:cxn>
                  <a:cxn ang="0">
                    <a:pos x="9" y="0"/>
                  </a:cxn>
                  <a:cxn ang="0">
                    <a:pos x="7" y="0"/>
                  </a:cxn>
                  <a:cxn ang="0">
                    <a:pos x="0" y="4"/>
                  </a:cxn>
                  <a:cxn ang="0">
                    <a:pos x="0" y="5"/>
                  </a:cxn>
                  <a:cxn ang="0">
                    <a:pos x="1" y="5"/>
                  </a:cxn>
                  <a:cxn ang="0">
                    <a:pos x="1" y="6"/>
                  </a:cxn>
                  <a:cxn ang="0">
                    <a:pos x="3" y="8"/>
                  </a:cxn>
                  <a:cxn ang="0">
                    <a:pos x="3" y="9"/>
                  </a:cxn>
                  <a:cxn ang="0">
                    <a:pos x="4" y="11"/>
                  </a:cxn>
                  <a:cxn ang="0">
                    <a:pos x="4" y="12"/>
                  </a:cxn>
                  <a:cxn ang="0">
                    <a:pos x="4" y="13"/>
                  </a:cxn>
                  <a:cxn ang="0">
                    <a:pos x="6" y="13"/>
                  </a:cxn>
                  <a:cxn ang="0">
                    <a:pos x="6" y="15"/>
                  </a:cxn>
                  <a:cxn ang="0">
                    <a:pos x="6" y="16"/>
                  </a:cxn>
                  <a:cxn ang="0">
                    <a:pos x="7" y="18"/>
                  </a:cxn>
                  <a:cxn ang="0">
                    <a:pos x="7" y="19"/>
                  </a:cxn>
                  <a:cxn ang="0">
                    <a:pos x="7" y="20"/>
                  </a:cxn>
                  <a:cxn ang="0">
                    <a:pos x="9" y="22"/>
                  </a:cxn>
                  <a:cxn ang="0">
                    <a:pos x="9" y="23"/>
                  </a:cxn>
                  <a:cxn ang="0">
                    <a:pos x="9" y="24"/>
                  </a:cxn>
                  <a:cxn ang="0">
                    <a:pos x="9" y="26"/>
                  </a:cxn>
                  <a:cxn ang="0">
                    <a:pos x="14" y="29"/>
                  </a:cxn>
                  <a:cxn ang="0">
                    <a:pos x="9" y="26"/>
                  </a:cxn>
                  <a:cxn ang="0">
                    <a:pos x="11" y="29"/>
                  </a:cxn>
                  <a:cxn ang="0">
                    <a:pos x="14" y="29"/>
                  </a:cxn>
                  <a:cxn ang="0">
                    <a:pos x="14" y="20"/>
                  </a:cxn>
                </a:cxnLst>
                <a:rect l="0" t="0" r="r" b="b"/>
                <a:pathLst>
                  <a:path w="22" h="30">
                    <a:moveTo>
                      <a:pt x="14" y="20"/>
                    </a:moveTo>
                    <a:lnTo>
                      <a:pt x="21" y="24"/>
                    </a:lnTo>
                    <a:lnTo>
                      <a:pt x="19" y="23"/>
                    </a:lnTo>
                    <a:lnTo>
                      <a:pt x="19" y="22"/>
                    </a:lnTo>
                    <a:lnTo>
                      <a:pt x="19" y="20"/>
                    </a:lnTo>
                    <a:lnTo>
                      <a:pt x="19" y="19"/>
                    </a:lnTo>
                    <a:lnTo>
                      <a:pt x="19" y="18"/>
                    </a:lnTo>
                    <a:lnTo>
                      <a:pt x="17" y="18"/>
                    </a:lnTo>
                    <a:lnTo>
                      <a:pt x="17" y="16"/>
                    </a:lnTo>
                    <a:lnTo>
                      <a:pt x="17" y="15"/>
                    </a:lnTo>
                    <a:lnTo>
                      <a:pt x="15" y="13"/>
                    </a:lnTo>
                    <a:lnTo>
                      <a:pt x="15" y="12"/>
                    </a:lnTo>
                    <a:lnTo>
                      <a:pt x="15" y="11"/>
                    </a:lnTo>
                    <a:lnTo>
                      <a:pt x="14" y="9"/>
                    </a:lnTo>
                    <a:lnTo>
                      <a:pt x="14" y="8"/>
                    </a:lnTo>
                    <a:lnTo>
                      <a:pt x="12" y="6"/>
                    </a:lnTo>
                    <a:lnTo>
                      <a:pt x="12" y="5"/>
                    </a:lnTo>
                    <a:lnTo>
                      <a:pt x="11" y="4"/>
                    </a:lnTo>
                    <a:lnTo>
                      <a:pt x="11" y="2"/>
                    </a:lnTo>
                    <a:lnTo>
                      <a:pt x="9" y="1"/>
                    </a:lnTo>
                    <a:lnTo>
                      <a:pt x="9" y="0"/>
                    </a:lnTo>
                    <a:lnTo>
                      <a:pt x="7" y="0"/>
                    </a:lnTo>
                    <a:lnTo>
                      <a:pt x="0" y="4"/>
                    </a:lnTo>
                    <a:lnTo>
                      <a:pt x="0" y="5"/>
                    </a:lnTo>
                    <a:lnTo>
                      <a:pt x="1" y="5"/>
                    </a:lnTo>
                    <a:lnTo>
                      <a:pt x="1" y="6"/>
                    </a:lnTo>
                    <a:lnTo>
                      <a:pt x="3" y="8"/>
                    </a:lnTo>
                    <a:lnTo>
                      <a:pt x="3" y="9"/>
                    </a:lnTo>
                    <a:lnTo>
                      <a:pt x="4" y="11"/>
                    </a:lnTo>
                    <a:lnTo>
                      <a:pt x="4" y="12"/>
                    </a:lnTo>
                    <a:lnTo>
                      <a:pt x="4" y="13"/>
                    </a:lnTo>
                    <a:lnTo>
                      <a:pt x="6" y="13"/>
                    </a:lnTo>
                    <a:lnTo>
                      <a:pt x="6" y="15"/>
                    </a:lnTo>
                    <a:lnTo>
                      <a:pt x="6" y="16"/>
                    </a:lnTo>
                    <a:lnTo>
                      <a:pt x="7" y="18"/>
                    </a:lnTo>
                    <a:lnTo>
                      <a:pt x="7" y="19"/>
                    </a:lnTo>
                    <a:lnTo>
                      <a:pt x="7" y="20"/>
                    </a:lnTo>
                    <a:lnTo>
                      <a:pt x="9" y="22"/>
                    </a:lnTo>
                    <a:lnTo>
                      <a:pt x="9" y="23"/>
                    </a:lnTo>
                    <a:lnTo>
                      <a:pt x="9" y="24"/>
                    </a:lnTo>
                    <a:lnTo>
                      <a:pt x="9" y="26"/>
                    </a:lnTo>
                    <a:lnTo>
                      <a:pt x="14" y="29"/>
                    </a:lnTo>
                    <a:lnTo>
                      <a:pt x="9" y="26"/>
                    </a:lnTo>
                    <a:lnTo>
                      <a:pt x="11" y="29"/>
                    </a:lnTo>
                    <a:lnTo>
                      <a:pt x="14" y="29"/>
                    </a:lnTo>
                    <a:lnTo>
                      <a:pt x="14"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71" name="Freeform 666"/>
              <p:cNvSpPr>
                <a:spLocks/>
              </p:cNvSpPr>
              <p:nvPr/>
            </p:nvSpPr>
            <p:spPr bwMode="auto">
              <a:xfrm>
                <a:off x="2073" y="1069"/>
                <a:ext cx="19" cy="18"/>
              </a:xfrm>
              <a:custGeom>
                <a:avLst/>
                <a:gdLst/>
                <a:ahLst/>
                <a:cxnLst>
                  <a:cxn ang="0">
                    <a:pos x="18" y="0"/>
                  </a:cxn>
                  <a:cxn ang="0">
                    <a:pos x="0" y="0"/>
                  </a:cxn>
                  <a:cxn ang="0">
                    <a:pos x="0" y="17"/>
                  </a:cxn>
                  <a:cxn ang="0">
                    <a:pos x="15" y="17"/>
                  </a:cxn>
                  <a:cxn ang="0">
                    <a:pos x="18" y="0"/>
                  </a:cxn>
                </a:cxnLst>
                <a:rect l="0" t="0" r="r" b="b"/>
                <a:pathLst>
                  <a:path w="19" h="18">
                    <a:moveTo>
                      <a:pt x="18" y="0"/>
                    </a:moveTo>
                    <a:lnTo>
                      <a:pt x="0" y="0"/>
                    </a:lnTo>
                    <a:lnTo>
                      <a:pt x="0" y="17"/>
                    </a:lnTo>
                    <a:lnTo>
                      <a:pt x="15" y="17"/>
                    </a:lnTo>
                    <a:lnTo>
                      <a:pt x="18"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72" name="Freeform 667"/>
              <p:cNvSpPr>
                <a:spLocks/>
              </p:cNvSpPr>
              <p:nvPr/>
            </p:nvSpPr>
            <p:spPr bwMode="auto">
              <a:xfrm>
                <a:off x="2086" y="1069"/>
                <a:ext cx="18" cy="18"/>
              </a:xfrm>
              <a:custGeom>
                <a:avLst/>
                <a:gdLst/>
                <a:ahLst/>
                <a:cxnLst>
                  <a:cxn ang="0">
                    <a:pos x="17" y="17"/>
                  </a:cxn>
                  <a:cxn ang="0">
                    <a:pos x="17" y="15"/>
                  </a:cxn>
                  <a:cxn ang="0">
                    <a:pos x="17" y="11"/>
                  </a:cxn>
                  <a:cxn ang="0">
                    <a:pos x="17" y="9"/>
                  </a:cxn>
                  <a:cxn ang="0">
                    <a:pos x="13" y="9"/>
                  </a:cxn>
                  <a:cxn ang="0">
                    <a:pos x="13" y="5"/>
                  </a:cxn>
                  <a:cxn ang="0">
                    <a:pos x="11" y="5"/>
                  </a:cxn>
                  <a:cxn ang="0">
                    <a:pos x="11" y="3"/>
                  </a:cxn>
                  <a:cxn ang="0">
                    <a:pos x="9" y="3"/>
                  </a:cxn>
                  <a:cxn ang="0">
                    <a:pos x="6" y="0"/>
                  </a:cxn>
                  <a:cxn ang="0">
                    <a:pos x="3" y="0"/>
                  </a:cxn>
                  <a:cxn ang="0">
                    <a:pos x="0" y="17"/>
                  </a:cxn>
                  <a:cxn ang="0">
                    <a:pos x="17" y="17"/>
                  </a:cxn>
                </a:cxnLst>
                <a:rect l="0" t="0" r="r" b="b"/>
                <a:pathLst>
                  <a:path w="18" h="18">
                    <a:moveTo>
                      <a:pt x="17" y="17"/>
                    </a:moveTo>
                    <a:lnTo>
                      <a:pt x="17" y="15"/>
                    </a:lnTo>
                    <a:lnTo>
                      <a:pt x="17" y="11"/>
                    </a:lnTo>
                    <a:lnTo>
                      <a:pt x="17" y="9"/>
                    </a:lnTo>
                    <a:lnTo>
                      <a:pt x="13" y="9"/>
                    </a:lnTo>
                    <a:lnTo>
                      <a:pt x="13" y="5"/>
                    </a:lnTo>
                    <a:lnTo>
                      <a:pt x="11" y="5"/>
                    </a:lnTo>
                    <a:lnTo>
                      <a:pt x="11" y="3"/>
                    </a:lnTo>
                    <a:lnTo>
                      <a:pt x="9" y="3"/>
                    </a:lnTo>
                    <a:lnTo>
                      <a:pt x="6" y="0"/>
                    </a:lnTo>
                    <a:lnTo>
                      <a:pt x="3" y="0"/>
                    </a:lnTo>
                    <a:lnTo>
                      <a:pt x="0" y="17"/>
                    </a:lnTo>
                    <a:lnTo>
                      <a:pt x="17"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73" name="Freeform 668"/>
              <p:cNvSpPr>
                <a:spLocks/>
              </p:cNvSpPr>
              <p:nvPr/>
            </p:nvSpPr>
            <p:spPr bwMode="auto">
              <a:xfrm>
                <a:off x="2086" y="1076"/>
                <a:ext cx="18" cy="21"/>
              </a:xfrm>
              <a:custGeom>
                <a:avLst/>
                <a:gdLst/>
                <a:ahLst/>
                <a:cxnLst>
                  <a:cxn ang="0">
                    <a:pos x="17" y="20"/>
                  </a:cxn>
                  <a:cxn ang="0">
                    <a:pos x="17" y="0"/>
                  </a:cxn>
                  <a:cxn ang="0">
                    <a:pos x="0" y="0"/>
                  </a:cxn>
                  <a:cxn ang="0">
                    <a:pos x="0" y="20"/>
                  </a:cxn>
                  <a:cxn ang="0">
                    <a:pos x="17" y="20"/>
                  </a:cxn>
                </a:cxnLst>
                <a:rect l="0" t="0" r="r" b="b"/>
                <a:pathLst>
                  <a:path w="18" h="21">
                    <a:moveTo>
                      <a:pt x="17" y="20"/>
                    </a:moveTo>
                    <a:lnTo>
                      <a:pt x="17" y="0"/>
                    </a:lnTo>
                    <a:lnTo>
                      <a:pt x="0" y="0"/>
                    </a:lnTo>
                    <a:lnTo>
                      <a:pt x="0" y="20"/>
                    </a:lnTo>
                    <a:lnTo>
                      <a:pt x="17"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74" name="Freeform 669"/>
              <p:cNvSpPr>
                <a:spLocks/>
              </p:cNvSpPr>
              <p:nvPr/>
            </p:nvSpPr>
            <p:spPr bwMode="auto">
              <a:xfrm>
                <a:off x="2086" y="1096"/>
                <a:ext cx="18" cy="18"/>
              </a:xfrm>
              <a:custGeom>
                <a:avLst/>
                <a:gdLst/>
                <a:ahLst/>
                <a:cxnLst>
                  <a:cxn ang="0">
                    <a:pos x="0" y="17"/>
                  </a:cxn>
                  <a:cxn ang="0">
                    <a:pos x="3" y="17"/>
                  </a:cxn>
                  <a:cxn ang="0">
                    <a:pos x="6" y="17"/>
                  </a:cxn>
                  <a:cxn ang="0">
                    <a:pos x="9" y="17"/>
                  </a:cxn>
                  <a:cxn ang="0">
                    <a:pos x="9" y="15"/>
                  </a:cxn>
                  <a:cxn ang="0">
                    <a:pos x="11" y="15"/>
                  </a:cxn>
                  <a:cxn ang="0">
                    <a:pos x="13" y="12"/>
                  </a:cxn>
                  <a:cxn ang="0">
                    <a:pos x="13" y="9"/>
                  </a:cxn>
                  <a:cxn ang="0">
                    <a:pos x="17" y="9"/>
                  </a:cxn>
                  <a:cxn ang="0">
                    <a:pos x="17" y="6"/>
                  </a:cxn>
                  <a:cxn ang="0">
                    <a:pos x="17" y="2"/>
                  </a:cxn>
                  <a:cxn ang="0">
                    <a:pos x="0" y="2"/>
                  </a:cxn>
                  <a:cxn ang="0">
                    <a:pos x="0" y="0"/>
                  </a:cxn>
                  <a:cxn ang="0">
                    <a:pos x="3" y="0"/>
                  </a:cxn>
                  <a:cxn ang="0">
                    <a:pos x="0" y="17"/>
                  </a:cxn>
                </a:cxnLst>
                <a:rect l="0" t="0" r="r" b="b"/>
                <a:pathLst>
                  <a:path w="18" h="18">
                    <a:moveTo>
                      <a:pt x="0" y="17"/>
                    </a:moveTo>
                    <a:lnTo>
                      <a:pt x="3" y="17"/>
                    </a:lnTo>
                    <a:lnTo>
                      <a:pt x="6" y="17"/>
                    </a:lnTo>
                    <a:lnTo>
                      <a:pt x="9" y="17"/>
                    </a:lnTo>
                    <a:lnTo>
                      <a:pt x="9" y="15"/>
                    </a:lnTo>
                    <a:lnTo>
                      <a:pt x="11" y="15"/>
                    </a:lnTo>
                    <a:lnTo>
                      <a:pt x="13" y="12"/>
                    </a:lnTo>
                    <a:lnTo>
                      <a:pt x="13" y="9"/>
                    </a:lnTo>
                    <a:lnTo>
                      <a:pt x="17" y="9"/>
                    </a:lnTo>
                    <a:lnTo>
                      <a:pt x="17" y="6"/>
                    </a:lnTo>
                    <a:lnTo>
                      <a:pt x="17" y="2"/>
                    </a:lnTo>
                    <a:lnTo>
                      <a:pt x="0" y="2"/>
                    </a:lnTo>
                    <a:lnTo>
                      <a:pt x="0" y="0"/>
                    </a:lnTo>
                    <a:lnTo>
                      <a:pt x="3" y="0"/>
                    </a:lnTo>
                    <a:lnTo>
                      <a:pt x="0"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75" name="Freeform 670"/>
              <p:cNvSpPr>
                <a:spLocks/>
              </p:cNvSpPr>
              <p:nvPr/>
            </p:nvSpPr>
            <p:spPr bwMode="auto">
              <a:xfrm>
                <a:off x="2068" y="1096"/>
                <a:ext cx="21" cy="18"/>
              </a:xfrm>
              <a:custGeom>
                <a:avLst/>
                <a:gdLst/>
                <a:ahLst/>
                <a:cxnLst>
                  <a:cxn ang="0">
                    <a:pos x="11" y="12"/>
                  </a:cxn>
                  <a:cxn ang="0">
                    <a:pos x="4" y="17"/>
                  </a:cxn>
                  <a:cxn ang="0">
                    <a:pos x="18" y="17"/>
                  </a:cxn>
                  <a:cxn ang="0">
                    <a:pos x="20" y="0"/>
                  </a:cxn>
                  <a:cxn ang="0">
                    <a:pos x="4" y="0"/>
                  </a:cxn>
                  <a:cxn ang="0">
                    <a:pos x="0" y="6"/>
                  </a:cxn>
                  <a:cxn ang="0">
                    <a:pos x="4" y="0"/>
                  </a:cxn>
                  <a:cxn ang="0">
                    <a:pos x="1" y="0"/>
                  </a:cxn>
                  <a:cxn ang="0">
                    <a:pos x="0" y="6"/>
                  </a:cxn>
                  <a:cxn ang="0">
                    <a:pos x="11" y="12"/>
                  </a:cxn>
                </a:cxnLst>
                <a:rect l="0" t="0" r="r" b="b"/>
                <a:pathLst>
                  <a:path w="21" h="18">
                    <a:moveTo>
                      <a:pt x="11" y="12"/>
                    </a:moveTo>
                    <a:lnTo>
                      <a:pt x="4" y="17"/>
                    </a:lnTo>
                    <a:lnTo>
                      <a:pt x="18" y="17"/>
                    </a:lnTo>
                    <a:lnTo>
                      <a:pt x="20" y="0"/>
                    </a:lnTo>
                    <a:lnTo>
                      <a:pt x="4" y="0"/>
                    </a:lnTo>
                    <a:lnTo>
                      <a:pt x="0" y="6"/>
                    </a:lnTo>
                    <a:lnTo>
                      <a:pt x="4" y="0"/>
                    </a:lnTo>
                    <a:lnTo>
                      <a:pt x="1" y="0"/>
                    </a:lnTo>
                    <a:lnTo>
                      <a:pt x="0" y="6"/>
                    </a:lnTo>
                    <a:lnTo>
                      <a:pt x="11"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76" name="Freeform 671"/>
              <p:cNvSpPr>
                <a:spLocks/>
              </p:cNvSpPr>
              <p:nvPr/>
            </p:nvSpPr>
            <p:spPr bwMode="auto">
              <a:xfrm>
                <a:off x="2053" y="1099"/>
                <a:ext cx="26" cy="26"/>
              </a:xfrm>
              <a:custGeom>
                <a:avLst/>
                <a:gdLst/>
                <a:ahLst/>
                <a:cxnLst>
                  <a:cxn ang="0">
                    <a:pos x="11" y="20"/>
                  </a:cxn>
                  <a:cxn ang="0">
                    <a:pos x="11" y="25"/>
                  </a:cxn>
                  <a:cxn ang="0">
                    <a:pos x="11" y="24"/>
                  </a:cxn>
                  <a:cxn ang="0">
                    <a:pos x="13" y="24"/>
                  </a:cxn>
                  <a:cxn ang="0">
                    <a:pos x="13" y="22"/>
                  </a:cxn>
                  <a:cxn ang="0">
                    <a:pos x="15" y="21"/>
                  </a:cxn>
                  <a:cxn ang="0">
                    <a:pos x="15" y="20"/>
                  </a:cxn>
                  <a:cxn ang="0">
                    <a:pos x="15" y="18"/>
                  </a:cxn>
                  <a:cxn ang="0">
                    <a:pos x="15" y="17"/>
                  </a:cxn>
                  <a:cxn ang="0">
                    <a:pos x="18" y="16"/>
                  </a:cxn>
                  <a:cxn ang="0">
                    <a:pos x="18" y="15"/>
                  </a:cxn>
                  <a:cxn ang="0">
                    <a:pos x="19" y="13"/>
                  </a:cxn>
                  <a:cxn ang="0">
                    <a:pos x="19" y="13"/>
                  </a:cxn>
                  <a:cxn ang="0">
                    <a:pos x="19" y="11"/>
                  </a:cxn>
                  <a:cxn ang="0">
                    <a:pos x="21" y="11"/>
                  </a:cxn>
                  <a:cxn ang="0">
                    <a:pos x="21" y="10"/>
                  </a:cxn>
                  <a:cxn ang="0">
                    <a:pos x="21" y="8"/>
                  </a:cxn>
                  <a:cxn ang="0">
                    <a:pos x="21" y="7"/>
                  </a:cxn>
                  <a:cxn ang="0">
                    <a:pos x="23" y="7"/>
                  </a:cxn>
                  <a:cxn ang="0">
                    <a:pos x="23" y="6"/>
                  </a:cxn>
                  <a:cxn ang="0">
                    <a:pos x="23" y="4"/>
                  </a:cxn>
                  <a:cxn ang="0">
                    <a:pos x="23" y="3"/>
                  </a:cxn>
                  <a:cxn ang="0">
                    <a:pos x="23" y="2"/>
                  </a:cxn>
                  <a:cxn ang="0">
                    <a:pos x="25" y="2"/>
                  </a:cxn>
                  <a:cxn ang="0">
                    <a:pos x="13" y="0"/>
                  </a:cxn>
                  <a:cxn ang="0">
                    <a:pos x="13" y="0"/>
                  </a:cxn>
                  <a:cxn ang="0">
                    <a:pos x="13" y="2"/>
                  </a:cxn>
                  <a:cxn ang="0">
                    <a:pos x="13" y="3"/>
                  </a:cxn>
                  <a:cxn ang="0">
                    <a:pos x="13" y="4"/>
                  </a:cxn>
                  <a:cxn ang="0">
                    <a:pos x="11" y="4"/>
                  </a:cxn>
                  <a:cxn ang="0">
                    <a:pos x="11" y="6"/>
                  </a:cxn>
                  <a:cxn ang="0">
                    <a:pos x="11" y="7"/>
                  </a:cxn>
                  <a:cxn ang="0">
                    <a:pos x="11" y="8"/>
                  </a:cxn>
                  <a:cxn ang="0">
                    <a:pos x="10" y="8"/>
                  </a:cxn>
                  <a:cxn ang="0">
                    <a:pos x="10" y="10"/>
                  </a:cxn>
                  <a:cxn ang="0">
                    <a:pos x="10" y="11"/>
                  </a:cxn>
                  <a:cxn ang="0">
                    <a:pos x="7" y="13"/>
                  </a:cxn>
                  <a:cxn ang="0">
                    <a:pos x="7" y="13"/>
                  </a:cxn>
                  <a:cxn ang="0">
                    <a:pos x="7" y="15"/>
                  </a:cxn>
                  <a:cxn ang="0">
                    <a:pos x="6" y="15"/>
                  </a:cxn>
                  <a:cxn ang="0">
                    <a:pos x="6" y="16"/>
                  </a:cxn>
                  <a:cxn ang="0">
                    <a:pos x="4" y="17"/>
                  </a:cxn>
                  <a:cxn ang="0">
                    <a:pos x="4" y="18"/>
                  </a:cxn>
                  <a:cxn ang="0">
                    <a:pos x="3" y="18"/>
                  </a:cxn>
                  <a:cxn ang="0">
                    <a:pos x="3" y="20"/>
                  </a:cxn>
                  <a:cxn ang="0">
                    <a:pos x="3" y="25"/>
                  </a:cxn>
                  <a:cxn ang="0">
                    <a:pos x="3" y="20"/>
                  </a:cxn>
                  <a:cxn ang="0">
                    <a:pos x="0" y="22"/>
                  </a:cxn>
                  <a:cxn ang="0">
                    <a:pos x="3" y="25"/>
                  </a:cxn>
                  <a:cxn ang="0">
                    <a:pos x="11" y="20"/>
                  </a:cxn>
                </a:cxnLst>
                <a:rect l="0" t="0" r="r" b="b"/>
                <a:pathLst>
                  <a:path w="26" h="26">
                    <a:moveTo>
                      <a:pt x="11" y="20"/>
                    </a:moveTo>
                    <a:lnTo>
                      <a:pt x="11" y="25"/>
                    </a:lnTo>
                    <a:lnTo>
                      <a:pt x="11" y="24"/>
                    </a:lnTo>
                    <a:lnTo>
                      <a:pt x="13" y="24"/>
                    </a:lnTo>
                    <a:lnTo>
                      <a:pt x="13" y="22"/>
                    </a:lnTo>
                    <a:lnTo>
                      <a:pt x="15" y="21"/>
                    </a:lnTo>
                    <a:lnTo>
                      <a:pt x="15" y="20"/>
                    </a:lnTo>
                    <a:lnTo>
                      <a:pt x="15" y="18"/>
                    </a:lnTo>
                    <a:lnTo>
                      <a:pt x="15" y="17"/>
                    </a:lnTo>
                    <a:lnTo>
                      <a:pt x="18" y="16"/>
                    </a:lnTo>
                    <a:lnTo>
                      <a:pt x="18" y="15"/>
                    </a:lnTo>
                    <a:lnTo>
                      <a:pt x="19" y="13"/>
                    </a:lnTo>
                    <a:lnTo>
                      <a:pt x="19" y="13"/>
                    </a:lnTo>
                    <a:lnTo>
                      <a:pt x="19" y="11"/>
                    </a:lnTo>
                    <a:lnTo>
                      <a:pt x="21" y="11"/>
                    </a:lnTo>
                    <a:lnTo>
                      <a:pt x="21" y="10"/>
                    </a:lnTo>
                    <a:lnTo>
                      <a:pt x="21" y="8"/>
                    </a:lnTo>
                    <a:lnTo>
                      <a:pt x="21" y="7"/>
                    </a:lnTo>
                    <a:lnTo>
                      <a:pt x="23" y="7"/>
                    </a:lnTo>
                    <a:lnTo>
                      <a:pt x="23" y="6"/>
                    </a:lnTo>
                    <a:lnTo>
                      <a:pt x="23" y="4"/>
                    </a:lnTo>
                    <a:lnTo>
                      <a:pt x="23" y="3"/>
                    </a:lnTo>
                    <a:lnTo>
                      <a:pt x="23" y="2"/>
                    </a:lnTo>
                    <a:lnTo>
                      <a:pt x="25" y="2"/>
                    </a:lnTo>
                    <a:lnTo>
                      <a:pt x="13" y="0"/>
                    </a:lnTo>
                    <a:lnTo>
                      <a:pt x="13" y="0"/>
                    </a:lnTo>
                    <a:lnTo>
                      <a:pt x="13" y="2"/>
                    </a:lnTo>
                    <a:lnTo>
                      <a:pt x="13" y="3"/>
                    </a:lnTo>
                    <a:lnTo>
                      <a:pt x="13" y="4"/>
                    </a:lnTo>
                    <a:lnTo>
                      <a:pt x="11" y="4"/>
                    </a:lnTo>
                    <a:lnTo>
                      <a:pt x="11" y="6"/>
                    </a:lnTo>
                    <a:lnTo>
                      <a:pt x="11" y="7"/>
                    </a:lnTo>
                    <a:lnTo>
                      <a:pt x="11" y="8"/>
                    </a:lnTo>
                    <a:lnTo>
                      <a:pt x="10" y="8"/>
                    </a:lnTo>
                    <a:lnTo>
                      <a:pt x="10" y="10"/>
                    </a:lnTo>
                    <a:lnTo>
                      <a:pt x="10" y="11"/>
                    </a:lnTo>
                    <a:lnTo>
                      <a:pt x="7" y="13"/>
                    </a:lnTo>
                    <a:lnTo>
                      <a:pt x="7" y="13"/>
                    </a:lnTo>
                    <a:lnTo>
                      <a:pt x="7" y="15"/>
                    </a:lnTo>
                    <a:lnTo>
                      <a:pt x="6" y="15"/>
                    </a:lnTo>
                    <a:lnTo>
                      <a:pt x="6" y="16"/>
                    </a:lnTo>
                    <a:lnTo>
                      <a:pt x="4" y="17"/>
                    </a:lnTo>
                    <a:lnTo>
                      <a:pt x="4" y="18"/>
                    </a:lnTo>
                    <a:lnTo>
                      <a:pt x="3" y="18"/>
                    </a:lnTo>
                    <a:lnTo>
                      <a:pt x="3" y="20"/>
                    </a:lnTo>
                    <a:lnTo>
                      <a:pt x="3" y="25"/>
                    </a:lnTo>
                    <a:lnTo>
                      <a:pt x="3" y="20"/>
                    </a:lnTo>
                    <a:lnTo>
                      <a:pt x="0" y="22"/>
                    </a:lnTo>
                    <a:lnTo>
                      <a:pt x="3" y="25"/>
                    </a:lnTo>
                    <a:lnTo>
                      <a:pt x="11"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77" name="Freeform 672"/>
              <p:cNvSpPr>
                <a:spLocks/>
              </p:cNvSpPr>
              <p:nvPr/>
            </p:nvSpPr>
            <p:spPr bwMode="auto">
              <a:xfrm>
                <a:off x="2057" y="1120"/>
                <a:ext cx="19" cy="18"/>
              </a:xfrm>
              <a:custGeom>
                <a:avLst/>
                <a:gdLst/>
                <a:ahLst/>
                <a:cxnLst>
                  <a:cxn ang="0">
                    <a:pos x="18" y="8"/>
                  </a:cxn>
                  <a:cxn ang="0">
                    <a:pos x="8" y="0"/>
                  </a:cxn>
                  <a:cxn ang="0">
                    <a:pos x="0" y="6"/>
                  </a:cxn>
                  <a:cxn ang="0">
                    <a:pos x="10" y="17"/>
                  </a:cxn>
                  <a:cxn ang="0">
                    <a:pos x="18" y="8"/>
                  </a:cxn>
                </a:cxnLst>
                <a:rect l="0" t="0" r="r" b="b"/>
                <a:pathLst>
                  <a:path w="19" h="18">
                    <a:moveTo>
                      <a:pt x="18" y="8"/>
                    </a:moveTo>
                    <a:lnTo>
                      <a:pt x="8" y="0"/>
                    </a:lnTo>
                    <a:lnTo>
                      <a:pt x="0" y="6"/>
                    </a:lnTo>
                    <a:lnTo>
                      <a:pt x="10" y="17"/>
                    </a:lnTo>
                    <a:lnTo>
                      <a:pt x="18" y="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78" name="Freeform 673"/>
              <p:cNvSpPr>
                <a:spLocks/>
              </p:cNvSpPr>
              <p:nvPr/>
            </p:nvSpPr>
            <p:spPr bwMode="auto">
              <a:xfrm>
                <a:off x="2068" y="1127"/>
                <a:ext cx="18" cy="18"/>
              </a:xfrm>
              <a:custGeom>
                <a:avLst/>
                <a:gdLst/>
                <a:ahLst/>
                <a:cxnLst>
                  <a:cxn ang="0">
                    <a:pos x="11" y="17"/>
                  </a:cxn>
                  <a:cxn ang="0">
                    <a:pos x="15" y="17"/>
                  </a:cxn>
                  <a:cxn ang="0">
                    <a:pos x="15" y="15"/>
                  </a:cxn>
                  <a:cxn ang="0">
                    <a:pos x="17" y="15"/>
                  </a:cxn>
                  <a:cxn ang="0">
                    <a:pos x="17" y="12"/>
                  </a:cxn>
                  <a:cxn ang="0">
                    <a:pos x="17" y="10"/>
                  </a:cxn>
                  <a:cxn ang="0">
                    <a:pos x="17" y="7"/>
                  </a:cxn>
                  <a:cxn ang="0">
                    <a:pos x="17" y="6"/>
                  </a:cxn>
                  <a:cxn ang="0">
                    <a:pos x="17" y="3"/>
                  </a:cxn>
                  <a:cxn ang="0">
                    <a:pos x="15" y="3"/>
                  </a:cxn>
                  <a:cxn ang="0">
                    <a:pos x="15" y="1"/>
                  </a:cxn>
                  <a:cxn ang="0">
                    <a:pos x="11" y="0"/>
                  </a:cxn>
                  <a:cxn ang="0">
                    <a:pos x="0" y="10"/>
                  </a:cxn>
                  <a:cxn ang="0">
                    <a:pos x="0" y="7"/>
                  </a:cxn>
                  <a:cxn ang="0">
                    <a:pos x="11" y="17"/>
                  </a:cxn>
                </a:cxnLst>
                <a:rect l="0" t="0" r="r" b="b"/>
                <a:pathLst>
                  <a:path w="18" h="18">
                    <a:moveTo>
                      <a:pt x="11" y="17"/>
                    </a:moveTo>
                    <a:lnTo>
                      <a:pt x="15" y="17"/>
                    </a:lnTo>
                    <a:lnTo>
                      <a:pt x="15" y="15"/>
                    </a:lnTo>
                    <a:lnTo>
                      <a:pt x="17" y="15"/>
                    </a:lnTo>
                    <a:lnTo>
                      <a:pt x="17" y="12"/>
                    </a:lnTo>
                    <a:lnTo>
                      <a:pt x="17" y="10"/>
                    </a:lnTo>
                    <a:lnTo>
                      <a:pt x="17" y="7"/>
                    </a:lnTo>
                    <a:lnTo>
                      <a:pt x="17" y="6"/>
                    </a:lnTo>
                    <a:lnTo>
                      <a:pt x="17" y="3"/>
                    </a:lnTo>
                    <a:lnTo>
                      <a:pt x="15" y="3"/>
                    </a:lnTo>
                    <a:lnTo>
                      <a:pt x="15" y="1"/>
                    </a:lnTo>
                    <a:lnTo>
                      <a:pt x="11" y="0"/>
                    </a:lnTo>
                    <a:lnTo>
                      <a:pt x="0" y="10"/>
                    </a:lnTo>
                    <a:lnTo>
                      <a:pt x="0" y="7"/>
                    </a:lnTo>
                    <a:lnTo>
                      <a:pt x="11"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79" name="Freeform 674"/>
              <p:cNvSpPr>
                <a:spLocks/>
              </p:cNvSpPr>
              <p:nvPr/>
            </p:nvSpPr>
            <p:spPr bwMode="auto">
              <a:xfrm>
                <a:off x="2048" y="1131"/>
                <a:ext cx="26" cy="21"/>
              </a:xfrm>
              <a:custGeom>
                <a:avLst/>
                <a:gdLst/>
                <a:ahLst/>
                <a:cxnLst>
                  <a:cxn ang="0">
                    <a:pos x="8" y="20"/>
                  </a:cxn>
                  <a:cxn ang="0">
                    <a:pos x="25" y="5"/>
                  </a:cxn>
                  <a:cxn ang="0">
                    <a:pos x="18" y="0"/>
                  </a:cxn>
                  <a:cxn ang="0">
                    <a:pos x="0" y="13"/>
                  </a:cxn>
                  <a:cxn ang="0">
                    <a:pos x="8" y="20"/>
                  </a:cxn>
                </a:cxnLst>
                <a:rect l="0" t="0" r="r" b="b"/>
                <a:pathLst>
                  <a:path w="26" h="21">
                    <a:moveTo>
                      <a:pt x="8" y="20"/>
                    </a:moveTo>
                    <a:lnTo>
                      <a:pt x="25" y="5"/>
                    </a:lnTo>
                    <a:lnTo>
                      <a:pt x="18" y="0"/>
                    </a:lnTo>
                    <a:lnTo>
                      <a:pt x="0" y="13"/>
                    </a:lnTo>
                    <a:lnTo>
                      <a:pt x="8" y="2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80" name="Freeform 675"/>
              <p:cNvSpPr>
                <a:spLocks/>
              </p:cNvSpPr>
              <p:nvPr/>
            </p:nvSpPr>
            <p:spPr bwMode="auto">
              <a:xfrm>
                <a:off x="2043" y="1145"/>
                <a:ext cx="20" cy="19"/>
              </a:xfrm>
              <a:custGeom>
                <a:avLst/>
                <a:gdLst/>
                <a:ahLst/>
                <a:cxnLst>
                  <a:cxn ang="0">
                    <a:pos x="0" y="13"/>
                  </a:cxn>
                  <a:cxn ang="0">
                    <a:pos x="1" y="16"/>
                  </a:cxn>
                  <a:cxn ang="0">
                    <a:pos x="3" y="16"/>
                  </a:cxn>
                  <a:cxn ang="0">
                    <a:pos x="7" y="16"/>
                  </a:cxn>
                  <a:cxn ang="0">
                    <a:pos x="7" y="18"/>
                  </a:cxn>
                  <a:cxn ang="0">
                    <a:pos x="8" y="18"/>
                  </a:cxn>
                  <a:cxn ang="0">
                    <a:pos x="11" y="16"/>
                  </a:cxn>
                  <a:cxn ang="0">
                    <a:pos x="13" y="16"/>
                  </a:cxn>
                  <a:cxn ang="0">
                    <a:pos x="17" y="16"/>
                  </a:cxn>
                  <a:cxn ang="0">
                    <a:pos x="17" y="13"/>
                  </a:cxn>
                  <a:cxn ang="0">
                    <a:pos x="19" y="13"/>
                  </a:cxn>
                  <a:cxn ang="0">
                    <a:pos x="7" y="0"/>
                  </a:cxn>
                  <a:cxn ang="0">
                    <a:pos x="8" y="0"/>
                  </a:cxn>
                  <a:cxn ang="0">
                    <a:pos x="0" y="13"/>
                  </a:cxn>
                </a:cxnLst>
                <a:rect l="0" t="0" r="r" b="b"/>
                <a:pathLst>
                  <a:path w="20" h="19">
                    <a:moveTo>
                      <a:pt x="0" y="13"/>
                    </a:moveTo>
                    <a:lnTo>
                      <a:pt x="1" y="16"/>
                    </a:lnTo>
                    <a:lnTo>
                      <a:pt x="3" y="16"/>
                    </a:lnTo>
                    <a:lnTo>
                      <a:pt x="7" y="16"/>
                    </a:lnTo>
                    <a:lnTo>
                      <a:pt x="7" y="18"/>
                    </a:lnTo>
                    <a:lnTo>
                      <a:pt x="8" y="18"/>
                    </a:lnTo>
                    <a:lnTo>
                      <a:pt x="11" y="16"/>
                    </a:lnTo>
                    <a:lnTo>
                      <a:pt x="13" y="16"/>
                    </a:lnTo>
                    <a:lnTo>
                      <a:pt x="17" y="16"/>
                    </a:lnTo>
                    <a:lnTo>
                      <a:pt x="17" y="13"/>
                    </a:lnTo>
                    <a:lnTo>
                      <a:pt x="19" y="13"/>
                    </a:lnTo>
                    <a:lnTo>
                      <a:pt x="7" y="0"/>
                    </a:lnTo>
                    <a:lnTo>
                      <a:pt x="8" y="0"/>
                    </a:lnTo>
                    <a:lnTo>
                      <a:pt x="0" y="1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81" name="Freeform 676"/>
              <p:cNvSpPr>
                <a:spLocks/>
              </p:cNvSpPr>
              <p:nvPr/>
            </p:nvSpPr>
            <p:spPr bwMode="auto">
              <a:xfrm>
                <a:off x="2033" y="1136"/>
                <a:ext cx="20" cy="19"/>
              </a:xfrm>
              <a:custGeom>
                <a:avLst/>
                <a:gdLst/>
                <a:ahLst/>
                <a:cxnLst>
                  <a:cxn ang="0">
                    <a:pos x="7" y="10"/>
                  </a:cxn>
                  <a:cxn ang="0">
                    <a:pos x="0" y="8"/>
                  </a:cxn>
                  <a:cxn ang="0">
                    <a:pos x="11" y="18"/>
                  </a:cxn>
                  <a:cxn ang="0">
                    <a:pos x="19" y="10"/>
                  </a:cxn>
                  <a:cxn ang="0">
                    <a:pos x="9" y="2"/>
                  </a:cxn>
                  <a:cxn ang="0">
                    <a:pos x="1" y="1"/>
                  </a:cxn>
                  <a:cxn ang="0">
                    <a:pos x="9" y="2"/>
                  </a:cxn>
                  <a:cxn ang="0">
                    <a:pos x="5" y="0"/>
                  </a:cxn>
                  <a:cxn ang="0">
                    <a:pos x="1" y="1"/>
                  </a:cxn>
                  <a:cxn ang="0">
                    <a:pos x="7" y="10"/>
                  </a:cxn>
                </a:cxnLst>
                <a:rect l="0" t="0" r="r" b="b"/>
                <a:pathLst>
                  <a:path w="20" h="19">
                    <a:moveTo>
                      <a:pt x="7" y="10"/>
                    </a:moveTo>
                    <a:lnTo>
                      <a:pt x="0" y="8"/>
                    </a:lnTo>
                    <a:lnTo>
                      <a:pt x="11" y="18"/>
                    </a:lnTo>
                    <a:lnTo>
                      <a:pt x="19" y="10"/>
                    </a:lnTo>
                    <a:lnTo>
                      <a:pt x="9" y="2"/>
                    </a:lnTo>
                    <a:lnTo>
                      <a:pt x="1" y="1"/>
                    </a:lnTo>
                    <a:lnTo>
                      <a:pt x="9" y="2"/>
                    </a:lnTo>
                    <a:lnTo>
                      <a:pt x="5" y="0"/>
                    </a:lnTo>
                    <a:lnTo>
                      <a:pt x="1" y="1"/>
                    </a:lnTo>
                    <a:lnTo>
                      <a:pt x="7" y="1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82" name="Freeform 677"/>
              <p:cNvSpPr>
                <a:spLocks/>
              </p:cNvSpPr>
              <p:nvPr/>
            </p:nvSpPr>
            <p:spPr bwMode="auto">
              <a:xfrm>
                <a:off x="2004" y="1137"/>
                <a:ext cx="37" cy="19"/>
              </a:xfrm>
              <a:custGeom>
                <a:avLst/>
                <a:gdLst/>
                <a:ahLst/>
                <a:cxnLst>
                  <a:cxn ang="0">
                    <a:pos x="10" y="14"/>
                  </a:cxn>
                  <a:cxn ang="0">
                    <a:pos x="4" y="18"/>
                  </a:cxn>
                  <a:cxn ang="0">
                    <a:pos x="7" y="18"/>
                  </a:cxn>
                  <a:cxn ang="0">
                    <a:pos x="8" y="18"/>
                  </a:cxn>
                  <a:cxn ang="0">
                    <a:pos x="8" y="17"/>
                  </a:cxn>
                  <a:cxn ang="0">
                    <a:pos x="10" y="17"/>
                  </a:cxn>
                  <a:cxn ang="0">
                    <a:pos x="12" y="17"/>
                  </a:cxn>
                  <a:cxn ang="0">
                    <a:pos x="12" y="17"/>
                  </a:cxn>
                  <a:cxn ang="0">
                    <a:pos x="15" y="15"/>
                  </a:cxn>
                  <a:cxn ang="0">
                    <a:pos x="16" y="15"/>
                  </a:cxn>
                  <a:cxn ang="0">
                    <a:pos x="18" y="15"/>
                  </a:cxn>
                  <a:cxn ang="0">
                    <a:pos x="20" y="14"/>
                  </a:cxn>
                  <a:cxn ang="0">
                    <a:pos x="21" y="14"/>
                  </a:cxn>
                  <a:cxn ang="0">
                    <a:pos x="24" y="14"/>
                  </a:cxn>
                  <a:cxn ang="0">
                    <a:pos x="24" y="13"/>
                  </a:cxn>
                  <a:cxn ang="0">
                    <a:pos x="25" y="13"/>
                  </a:cxn>
                  <a:cxn ang="0">
                    <a:pos x="27" y="13"/>
                  </a:cxn>
                  <a:cxn ang="0">
                    <a:pos x="27" y="10"/>
                  </a:cxn>
                  <a:cxn ang="0">
                    <a:pos x="28" y="10"/>
                  </a:cxn>
                  <a:cxn ang="0">
                    <a:pos x="30" y="9"/>
                  </a:cxn>
                  <a:cxn ang="0">
                    <a:pos x="32" y="9"/>
                  </a:cxn>
                  <a:cxn ang="0">
                    <a:pos x="34" y="9"/>
                  </a:cxn>
                  <a:cxn ang="0">
                    <a:pos x="34" y="8"/>
                  </a:cxn>
                  <a:cxn ang="0">
                    <a:pos x="36" y="8"/>
                  </a:cxn>
                  <a:cxn ang="0">
                    <a:pos x="30" y="0"/>
                  </a:cxn>
                  <a:cxn ang="0">
                    <a:pos x="28" y="1"/>
                  </a:cxn>
                  <a:cxn ang="0">
                    <a:pos x="27" y="1"/>
                  </a:cxn>
                  <a:cxn ang="0">
                    <a:pos x="25" y="2"/>
                  </a:cxn>
                  <a:cxn ang="0">
                    <a:pos x="24" y="2"/>
                  </a:cxn>
                  <a:cxn ang="0">
                    <a:pos x="21" y="4"/>
                  </a:cxn>
                  <a:cxn ang="0">
                    <a:pos x="20" y="4"/>
                  </a:cxn>
                  <a:cxn ang="0">
                    <a:pos x="20" y="5"/>
                  </a:cxn>
                  <a:cxn ang="0">
                    <a:pos x="18" y="5"/>
                  </a:cxn>
                  <a:cxn ang="0">
                    <a:pos x="16" y="5"/>
                  </a:cxn>
                  <a:cxn ang="0">
                    <a:pos x="15" y="7"/>
                  </a:cxn>
                  <a:cxn ang="0">
                    <a:pos x="12" y="7"/>
                  </a:cxn>
                  <a:cxn ang="0">
                    <a:pos x="12" y="7"/>
                  </a:cxn>
                  <a:cxn ang="0">
                    <a:pos x="10" y="8"/>
                  </a:cxn>
                  <a:cxn ang="0">
                    <a:pos x="8" y="8"/>
                  </a:cxn>
                  <a:cxn ang="0">
                    <a:pos x="7" y="8"/>
                  </a:cxn>
                  <a:cxn ang="0">
                    <a:pos x="4" y="8"/>
                  </a:cxn>
                  <a:cxn ang="0">
                    <a:pos x="3" y="9"/>
                  </a:cxn>
                  <a:cxn ang="0">
                    <a:pos x="0" y="14"/>
                  </a:cxn>
                  <a:cxn ang="0">
                    <a:pos x="3" y="9"/>
                  </a:cxn>
                  <a:cxn ang="0">
                    <a:pos x="0" y="9"/>
                  </a:cxn>
                  <a:cxn ang="0">
                    <a:pos x="0" y="14"/>
                  </a:cxn>
                  <a:cxn ang="0">
                    <a:pos x="10" y="14"/>
                  </a:cxn>
                </a:cxnLst>
                <a:rect l="0" t="0" r="r" b="b"/>
                <a:pathLst>
                  <a:path w="37" h="19">
                    <a:moveTo>
                      <a:pt x="10" y="14"/>
                    </a:moveTo>
                    <a:lnTo>
                      <a:pt x="4" y="18"/>
                    </a:lnTo>
                    <a:lnTo>
                      <a:pt x="7" y="18"/>
                    </a:lnTo>
                    <a:lnTo>
                      <a:pt x="8" y="18"/>
                    </a:lnTo>
                    <a:lnTo>
                      <a:pt x="8" y="17"/>
                    </a:lnTo>
                    <a:lnTo>
                      <a:pt x="10" y="17"/>
                    </a:lnTo>
                    <a:lnTo>
                      <a:pt x="12" y="17"/>
                    </a:lnTo>
                    <a:lnTo>
                      <a:pt x="12" y="17"/>
                    </a:lnTo>
                    <a:lnTo>
                      <a:pt x="15" y="15"/>
                    </a:lnTo>
                    <a:lnTo>
                      <a:pt x="16" y="15"/>
                    </a:lnTo>
                    <a:lnTo>
                      <a:pt x="18" y="15"/>
                    </a:lnTo>
                    <a:lnTo>
                      <a:pt x="20" y="14"/>
                    </a:lnTo>
                    <a:lnTo>
                      <a:pt x="21" y="14"/>
                    </a:lnTo>
                    <a:lnTo>
                      <a:pt x="24" y="14"/>
                    </a:lnTo>
                    <a:lnTo>
                      <a:pt x="24" y="13"/>
                    </a:lnTo>
                    <a:lnTo>
                      <a:pt x="25" y="13"/>
                    </a:lnTo>
                    <a:lnTo>
                      <a:pt x="27" y="13"/>
                    </a:lnTo>
                    <a:lnTo>
                      <a:pt x="27" y="10"/>
                    </a:lnTo>
                    <a:lnTo>
                      <a:pt x="28" y="10"/>
                    </a:lnTo>
                    <a:lnTo>
                      <a:pt x="30" y="9"/>
                    </a:lnTo>
                    <a:lnTo>
                      <a:pt x="32" y="9"/>
                    </a:lnTo>
                    <a:lnTo>
                      <a:pt x="34" y="9"/>
                    </a:lnTo>
                    <a:lnTo>
                      <a:pt x="34" y="8"/>
                    </a:lnTo>
                    <a:lnTo>
                      <a:pt x="36" y="8"/>
                    </a:lnTo>
                    <a:lnTo>
                      <a:pt x="30" y="0"/>
                    </a:lnTo>
                    <a:lnTo>
                      <a:pt x="28" y="1"/>
                    </a:lnTo>
                    <a:lnTo>
                      <a:pt x="27" y="1"/>
                    </a:lnTo>
                    <a:lnTo>
                      <a:pt x="25" y="2"/>
                    </a:lnTo>
                    <a:lnTo>
                      <a:pt x="24" y="2"/>
                    </a:lnTo>
                    <a:lnTo>
                      <a:pt x="21" y="4"/>
                    </a:lnTo>
                    <a:lnTo>
                      <a:pt x="20" y="4"/>
                    </a:lnTo>
                    <a:lnTo>
                      <a:pt x="20" y="5"/>
                    </a:lnTo>
                    <a:lnTo>
                      <a:pt x="18" y="5"/>
                    </a:lnTo>
                    <a:lnTo>
                      <a:pt x="16" y="5"/>
                    </a:lnTo>
                    <a:lnTo>
                      <a:pt x="15" y="7"/>
                    </a:lnTo>
                    <a:lnTo>
                      <a:pt x="12" y="7"/>
                    </a:lnTo>
                    <a:lnTo>
                      <a:pt x="12" y="7"/>
                    </a:lnTo>
                    <a:lnTo>
                      <a:pt x="10" y="8"/>
                    </a:lnTo>
                    <a:lnTo>
                      <a:pt x="8" y="8"/>
                    </a:lnTo>
                    <a:lnTo>
                      <a:pt x="7" y="8"/>
                    </a:lnTo>
                    <a:lnTo>
                      <a:pt x="4" y="8"/>
                    </a:lnTo>
                    <a:lnTo>
                      <a:pt x="3" y="9"/>
                    </a:lnTo>
                    <a:lnTo>
                      <a:pt x="0" y="14"/>
                    </a:lnTo>
                    <a:lnTo>
                      <a:pt x="3" y="9"/>
                    </a:lnTo>
                    <a:lnTo>
                      <a:pt x="0" y="9"/>
                    </a:lnTo>
                    <a:lnTo>
                      <a:pt x="0" y="14"/>
                    </a:lnTo>
                    <a:lnTo>
                      <a:pt x="10" y="14"/>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83" name="Freeform 678"/>
              <p:cNvSpPr>
                <a:spLocks/>
              </p:cNvSpPr>
              <p:nvPr/>
            </p:nvSpPr>
            <p:spPr bwMode="auto">
              <a:xfrm>
                <a:off x="2004" y="1150"/>
                <a:ext cx="19" cy="19"/>
              </a:xfrm>
              <a:custGeom>
                <a:avLst/>
                <a:gdLst/>
                <a:ahLst/>
                <a:cxnLst>
                  <a:cxn ang="0">
                    <a:pos x="18" y="18"/>
                  </a:cxn>
                  <a:cxn ang="0">
                    <a:pos x="18" y="0"/>
                  </a:cxn>
                  <a:cxn ang="0">
                    <a:pos x="0" y="0"/>
                  </a:cxn>
                  <a:cxn ang="0">
                    <a:pos x="0" y="18"/>
                  </a:cxn>
                  <a:cxn ang="0">
                    <a:pos x="18" y="18"/>
                  </a:cxn>
                </a:cxnLst>
                <a:rect l="0" t="0" r="r" b="b"/>
                <a:pathLst>
                  <a:path w="19" h="19">
                    <a:moveTo>
                      <a:pt x="18" y="18"/>
                    </a:moveTo>
                    <a:lnTo>
                      <a:pt x="18" y="0"/>
                    </a:lnTo>
                    <a:lnTo>
                      <a:pt x="0" y="0"/>
                    </a:lnTo>
                    <a:lnTo>
                      <a:pt x="0" y="18"/>
                    </a:lnTo>
                    <a:lnTo>
                      <a:pt x="18"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84" name="Freeform 679"/>
              <p:cNvSpPr>
                <a:spLocks/>
              </p:cNvSpPr>
              <p:nvPr/>
            </p:nvSpPr>
            <p:spPr bwMode="auto">
              <a:xfrm>
                <a:off x="2004" y="1159"/>
                <a:ext cx="19" cy="19"/>
              </a:xfrm>
              <a:custGeom>
                <a:avLst/>
                <a:gdLst/>
                <a:ahLst/>
                <a:cxnLst>
                  <a:cxn ang="0">
                    <a:pos x="0" y="18"/>
                  </a:cxn>
                  <a:cxn ang="0">
                    <a:pos x="2" y="18"/>
                  </a:cxn>
                  <a:cxn ang="0">
                    <a:pos x="6" y="18"/>
                  </a:cxn>
                  <a:cxn ang="0">
                    <a:pos x="8" y="18"/>
                  </a:cxn>
                  <a:cxn ang="0">
                    <a:pos x="8" y="14"/>
                  </a:cxn>
                  <a:cxn ang="0">
                    <a:pos x="13" y="14"/>
                  </a:cxn>
                  <a:cxn ang="0">
                    <a:pos x="16" y="12"/>
                  </a:cxn>
                  <a:cxn ang="0">
                    <a:pos x="16" y="8"/>
                  </a:cxn>
                  <a:cxn ang="0">
                    <a:pos x="18" y="8"/>
                  </a:cxn>
                  <a:cxn ang="0">
                    <a:pos x="18" y="6"/>
                  </a:cxn>
                  <a:cxn ang="0">
                    <a:pos x="18" y="3"/>
                  </a:cxn>
                  <a:cxn ang="0">
                    <a:pos x="0" y="3"/>
                  </a:cxn>
                  <a:cxn ang="0">
                    <a:pos x="0" y="0"/>
                  </a:cxn>
                  <a:cxn ang="0">
                    <a:pos x="0" y="18"/>
                  </a:cxn>
                </a:cxnLst>
                <a:rect l="0" t="0" r="r" b="b"/>
                <a:pathLst>
                  <a:path w="19" h="19">
                    <a:moveTo>
                      <a:pt x="0" y="18"/>
                    </a:moveTo>
                    <a:lnTo>
                      <a:pt x="2" y="18"/>
                    </a:lnTo>
                    <a:lnTo>
                      <a:pt x="6" y="18"/>
                    </a:lnTo>
                    <a:lnTo>
                      <a:pt x="8" y="18"/>
                    </a:lnTo>
                    <a:lnTo>
                      <a:pt x="8" y="14"/>
                    </a:lnTo>
                    <a:lnTo>
                      <a:pt x="13" y="14"/>
                    </a:lnTo>
                    <a:lnTo>
                      <a:pt x="16" y="12"/>
                    </a:lnTo>
                    <a:lnTo>
                      <a:pt x="16" y="8"/>
                    </a:lnTo>
                    <a:lnTo>
                      <a:pt x="18" y="8"/>
                    </a:lnTo>
                    <a:lnTo>
                      <a:pt x="18" y="6"/>
                    </a:lnTo>
                    <a:lnTo>
                      <a:pt x="18" y="3"/>
                    </a:lnTo>
                    <a:lnTo>
                      <a:pt x="0" y="3"/>
                    </a:lnTo>
                    <a:lnTo>
                      <a:pt x="0" y="0"/>
                    </a:lnTo>
                    <a:lnTo>
                      <a:pt x="0" y="18"/>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85" name="Freeform 680"/>
              <p:cNvSpPr>
                <a:spLocks/>
              </p:cNvSpPr>
              <p:nvPr/>
            </p:nvSpPr>
            <p:spPr bwMode="auto">
              <a:xfrm>
                <a:off x="1982" y="1088"/>
                <a:ext cx="19" cy="19"/>
              </a:xfrm>
              <a:custGeom>
                <a:avLst/>
                <a:gdLst/>
                <a:ahLst/>
                <a:cxnLst>
                  <a:cxn ang="0">
                    <a:pos x="0" y="12"/>
                  </a:cxn>
                  <a:cxn ang="0">
                    <a:pos x="1" y="14"/>
                  </a:cxn>
                  <a:cxn ang="0">
                    <a:pos x="3" y="14"/>
                  </a:cxn>
                  <a:cxn ang="0">
                    <a:pos x="3" y="18"/>
                  </a:cxn>
                  <a:cxn ang="0">
                    <a:pos x="5" y="18"/>
                  </a:cxn>
                  <a:cxn ang="0">
                    <a:pos x="6" y="18"/>
                  </a:cxn>
                  <a:cxn ang="0">
                    <a:pos x="7" y="18"/>
                  </a:cxn>
                  <a:cxn ang="0">
                    <a:pos x="10" y="18"/>
                  </a:cxn>
                  <a:cxn ang="0">
                    <a:pos x="11" y="18"/>
                  </a:cxn>
                  <a:cxn ang="0">
                    <a:pos x="13" y="18"/>
                  </a:cxn>
                  <a:cxn ang="0">
                    <a:pos x="13" y="14"/>
                  </a:cxn>
                  <a:cxn ang="0">
                    <a:pos x="14" y="14"/>
                  </a:cxn>
                  <a:cxn ang="0">
                    <a:pos x="17" y="14"/>
                  </a:cxn>
                  <a:cxn ang="0">
                    <a:pos x="17" y="12"/>
                  </a:cxn>
                  <a:cxn ang="0">
                    <a:pos x="18" y="12"/>
                  </a:cxn>
                  <a:cxn ang="0">
                    <a:pos x="10" y="0"/>
                  </a:cxn>
                  <a:cxn ang="0">
                    <a:pos x="7" y="0"/>
                  </a:cxn>
                  <a:cxn ang="0">
                    <a:pos x="6" y="0"/>
                  </a:cxn>
                  <a:cxn ang="0">
                    <a:pos x="0" y="12"/>
                  </a:cxn>
                </a:cxnLst>
                <a:rect l="0" t="0" r="r" b="b"/>
                <a:pathLst>
                  <a:path w="19" h="19">
                    <a:moveTo>
                      <a:pt x="0" y="12"/>
                    </a:moveTo>
                    <a:lnTo>
                      <a:pt x="1" y="14"/>
                    </a:lnTo>
                    <a:lnTo>
                      <a:pt x="3" y="14"/>
                    </a:lnTo>
                    <a:lnTo>
                      <a:pt x="3" y="18"/>
                    </a:lnTo>
                    <a:lnTo>
                      <a:pt x="5" y="18"/>
                    </a:lnTo>
                    <a:lnTo>
                      <a:pt x="6" y="18"/>
                    </a:lnTo>
                    <a:lnTo>
                      <a:pt x="7" y="18"/>
                    </a:lnTo>
                    <a:lnTo>
                      <a:pt x="10" y="18"/>
                    </a:lnTo>
                    <a:lnTo>
                      <a:pt x="11" y="18"/>
                    </a:lnTo>
                    <a:lnTo>
                      <a:pt x="13" y="18"/>
                    </a:lnTo>
                    <a:lnTo>
                      <a:pt x="13" y="14"/>
                    </a:lnTo>
                    <a:lnTo>
                      <a:pt x="14" y="14"/>
                    </a:lnTo>
                    <a:lnTo>
                      <a:pt x="17" y="14"/>
                    </a:lnTo>
                    <a:lnTo>
                      <a:pt x="17" y="12"/>
                    </a:lnTo>
                    <a:lnTo>
                      <a:pt x="18" y="12"/>
                    </a:lnTo>
                    <a:lnTo>
                      <a:pt x="10" y="0"/>
                    </a:lnTo>
                    <a:lnTo>
                      <a:pt x="7" y="0"/>
                    </a:lnTo>
                    <a:lnTo>
                      <a:pt x="6" y="0"/>
                    </a:lnTo>
                    <a:lnTo>
                      <a:pt x="0" y="12"/>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86" name="Freeform 681"/>
              <p:cNvSpPr>
                <a:spLocks/>
              </p:cNvSpPr>
              <p:nvPr/>
            </p:nvSpPr>
            <p:spPr bwMode="auto">
              <a:xfrm>
                <a:off x="1979" y="1079"/>
                <a:ext cx="18" cy="18"/>
              </a:xfrm>
              <a:custGeom>
                <a:avLst/>
                <a:gdLst/>
                <a:ahLst/>
                <a:cxnLst>
                  <a:cxn ang="0">
                    <a:pos x="6" y="0"/>
                  </a:cxn>
                  <a:cxn ang="0">
                    <a:pos x="6" y="1"/>
                  </a:cxn>
                  <a:cxn ang="0">
                    <a:pos x="3" y="1"/>
                  </a:cxn>
                  <a:cxn ang="0">
                    <a:pos x="3" y="3"/>
                  </a:cxn>
                  <a:cxn ang="0">
                    <a:pos x="0" y="3"/>
                  </a:cxn>
                  <a:cxn ang="0">
                    <a:pos x="0" y="5"/>
                  </a:cxn>
                  <a:cxn ang="0">
                    <a:pos x="0" y="6"/>
                  </a:cxn>
                  <a:cxn ang="0">
                    <a:pos x="0" y="8"/>
                  </a:cxn>
                  <a:cxn ang="0">
                    <a:pos x="0" y="9"/>
                  </a:cxn>
                  <a:cxn ang="0">
                    <a:pos x="0" y="10"/>
                  </a:cxn>
                  <a:cxn ang="0">
                    <a:pos x="0" y="12"/>
                  </a:cxn>
                  <a:cxn ang="0">
                    <a:pos x="0" y="13"/>
                  </a:cxn>
                  <a:cxn ang="0">
                    <a:pos x="3" y="13"/>
                  </a:cxn>
                  <a:cxn ang="0">
                    <a:pos x="3" y="16"/>
                  </a:cxn>
                  <a:cxn ang="0">
                    <a:pos x="6" y="17"/>
                  </a:cxn>
                  <a:cxn ang="0">
                    <a:pos x="17" y="10"/>
                  </a:cxn>
                  <a:cxn ang="0">
                    <a:pos x="17" y="9"/>
                  </a:cxn>
                  <a:cxn ang="0">
                    <a:pos x="17" y="8"/>
                  </a:cxn>
                  <a:cxn ang="0">
                    <a:pos x="6" y="0"/>
                  </a:cxn>
                </a:cxnLst>
                <a:rect l="0" t="0" r="r" b="b"/>
                <a:pathLst>
                  <a:path w="18" h="18">
                    <a:moveTo>
                      <a:pt x="6" y="0"/>
                    </a:moveTo>
                    <a:lnTo>
                      <a:pt x="6" y="1"/>
                    </a:lnTo>
                    <a:lnTo>
                      <a:pt x="3" y="1"/>
                    </a:lnTo>
                    <a:lnTo>
                      <a:pt x="3" y="3"/>
                    </a:lnTo>
                    <a:lnTo>
                      <a:pt x="0" y="3"/>
                    </a:lnTo>
                    <a:lnTo>
                      <a:pt x="0" y="5"/>
                    </a:lnTo>
                    <a:lnTo>
                      <a:pt x="0" y="6"/>
                    </a:lnTo>
                    <a:lnTo>
                      <a:pt x="0" y="8"/>
                    </a:lnTo>
                    <a:lnTo>
                      <a:pt x="0" y="9"/>
                    </a:lnTo>
                    <a:lnTo>
                      <a:pt x="0" y="10"/>
                    </a:lnTo>
                    <a:lnTo>
                      <a:pt x="0" y="12"/>
                    </a:lnTo>
                    <a:lnTo>
                      <a:pt x="0" y="13"/>
                    </a:lnTo>
                    <a:lnTo>
                      <a:pt x="3" y="13"/>
                    </a:lnTo>
                    <a:lnTo>
                      <a:pt x="3" y="16"/>
                    </a:lnTo>
                    <a:lnTo>
                      <a:pt x="6" y="17"/>
                    </a:lnTo>
                    <a:lnTo>
                      <a:pt x="17" y="10"/>
                    </a:lnTo>
                    <a:lnTo>
                      <a:pt x="17" y="9"/>
                    </a:lnTo>
                    <a:lnTo>
                      <a:pt x="17" y="8"/>
                    </a:lnTo>
                    <a:lnTo>
                      <a:pt x="6" y="0"/>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87" name="Freeform 682"/>
              <p:cNvSpPr>
                <a:spLocks/>
              </p:cNvSpPr>
              <p:nvPr/>
            </p:nvSpPr>
            <p:spPr bwMode="auto">
              <a:xfrm>
                <a:off x="1982" y="1076"/>
                <a:ext cx="19" cy="19"/>
              </a:xfrm>
              <a:custGeom>
                <a:avLst/>
                <a:gdLst/>
                <a:ahLst/>
                <a:cxnLst>
                  <a:cxn ang="0">
                    <a:pos x="18" y="3"/>
                  </a:cxn>
                  <a:cxn ang="0">
                    <a:pos x="17" y="3"/>
                  </a:cxn>
                  <a:cxn ang="0">
                    <a:pos x="14" y="1"/>
                  </a:cxn>
                  <a:cxn ang="0">
                    <a:pos x="13" y="1"/>
                  </a:cxn>
                  <a:cxn ang="0">
                    <a:pos x="11" y="0"/>
                  </a:cxn>
                  <a:cxn ang="0">
                    <a:pos x="10" y="0"/>
                  </a:cxn>
                  <a:cxn ang="0">
                    <a:pos x="7" y="0"/>
                  </a:cxn>
                  <a:cxn ang="0">
                    <a:pos x="6" y="0"/>
                  </a:cxn>
                  <a:cxn ang="0">
                    <a:pos x="5" y="0"/>
                  </a:cxn>
                  <a:cxn ang="0">
                    <a:pos x="5" y="1"/>
                  </a:cxn>
                  <a:cxn ang="0">
                    <a:pos x="3" y="1"/>
                  </a:cxn>
                  <a:cxn ang="0">
                    <a:pos x="1" y="1"/>
                  </a:cxn>
                  <a:cxn ang="0">
                    <a:pos x="1" y="3"/>
                  </a:cxn>
                  <a:cxn ang="0">
                    <a:pos x="0" y="3"/>
                  </a:cxn>
                  <a:cxn ang="0">
                    <a:pos x="6" y="18"/>
                  </a:cxn>
                  <a:cxn ang="0">
                    <a:pos x="7" y="18"/>
                  </a:cxn>
                  <a:cxn ang="0">
                    <a:pos x="7" y="15"/>
                  </a:cxn>
                  <a:cxn ang="0">
                    <a:pos x="10" y="15"/>
                  </a:cxn>
                  <a:cxn ang="0">
                    <a:pos x="10" y="18"/>
                  </a:cxn>
                  <a:cxn ang="0">
                    <a:pos x="18" y="3"/>
                  </a:cxn>
                </a:cxnLst>
                <a:rect l="0" t="0" r="r" b="b"/>
                <a:pathLst>
                  <a:path w="19" h="19">
                    <a:moveTo>
                      <a:pt x="18" y="3"/>
                    </a:moveTo>
                    <a:lnTo>
                      <a:pt x="17" y="3"/>
                    </a:lnTo>
                    <a:lnTo>
                      <a:pt x="14" y="1"/>
                    </a:lnTo>
                    <a:lnTo>
                      <a:pt x="13" y="1"/>
                    </a:lnTo>
                    <a:lnTo>
                      <a:pt x="11" y="0"/>
                    </a:lnTo>
                    <a:lnTo>
                      <a:pt x="10" y="0"/>
                    </a:lnTo>
                    <a:lnTo>
                      <a:pt x="7" y="0"/>
                    </a:lnTo>
                    <a:lnTo>
                      <a:pt x="6" y="0"/>
                    </a:lnTo>
                    <a:lnTo>
                      <a:pt x="5" y="0"/>
                    </a:lnTo>
                    <a:lnTo>
                      <a:pt x="5" y="1"/>
                    </a:lnTo>
                    <a:lnTo>
                      <a:pt x="3" y="1"/>
                    </a:lnTo>
                    <a:lnTo>
                      <a:pt x="1" y="1"/>
                    </a:lnTo>
                    <a:lnTo>
                      <a:pt x="1" y="3"/>
                    </a:lnTo>
                    <a:lnTo>
                      <a:pt x="0" y="3"/>
                    </a:lnTo>
                    <a:lnTo>
                      <a:pt x="6" y="18"/>
                    </a:lnTo>
                    <a:lnTo>
                      <a:pt x="7" y="18"/>
                    </a:lnTo>
                    <a:lnTo>
                      <a:pt x="7" y="15"/>
                    </a:lnTo>
                    <a:lnTo>
                      <a:pt x="10" y="15"/>
                    </a:lnTo>
                    <a:lnTo>
                      <a:pt x="10" y="18"/>
                    </a:lnTo>
                    <a:lnTo>
                      <a:pt x="18" y="3"/>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sp>
            <p:nvSpPr>
              <p:cNvPr id="888" name="Freeform 683"/>
              <p:cNvSpPr>
                <a:spLocks/>
              </p:cNvSpPr>
              <p:nvPr/>
            </p:nvSpPr>
            <p:spPr bwMode="auto">
              <a:xfrm>
                <a:off x="1991" y="1079"/>
                <a:ext cx="20" cy="18"/>
              </a:xfrm>
              <a:custGeom>
                <a:avLst/>
                <a:gdLst/>
                <a:ahLst/>
                <a:cxnLst>
                  <a:cxn ang="0">
                    <a:pos x="13" y="17"/>
                  </a:cxn>
                  <a:cxn ang="0">
                    <a:pos x="13" y="16"/>
                  </a:cxn>
                  <a:cxn ang="0">
                    <a:pos x="15" y="16"/>
                  </a:cxn>
                  <a:cxn ang="0">
                    <a:pos x="15" y="13"/>
                  </a:cxn>
                  <a:cxn ang="0">
                    <a:pos x="15" y="12"/>
                  </a:cxn>
                  <a:cxn ang="0">
                    <a:pos x="19" y="10"/>
                  </a:cxn>
                  <a:cxn ang="0">
                    <a:pos x="19" y="9"/>
                  </a:cxn>
                  <a:cxn ang="0">
                    <a:pos x="19" y="8"/>
                  </a:cxn>
                  <a:cxn ang="0">
                    <a:pos x="19" y="6"/>
                  </a:cxn>
                  <a:cxn ang="0">
                    <a:pos x="15" y="5"/>
                  </a:cxn>
                  <a:cxn ang="0">
                    <a:pos x="15" y="3"/>
                  </a:cxn>
                  <a:cxn ang="0">
                    <a:pos x="15" y="1"/>
                  </a:cxn>
                  <a:cxn ang="0">
                    <a:pos x="13" y="1"/>
                  </a:cxn>
                  <a:cxn ang="0">
                    <a:pos x="13" y="0"/>
                  </a:cxn>
                  <a:cxn ang="0">
                    <a:pos x="0" y="8"/>
                  </a:cxn>
                  <a:cxn ang="0">
                    <a:pos x="0" y="9"/>
                  </a:cxn>
                  <a:cxn ang="0">
                    <a:pos x="0" y="10"/>
                  </a:cxn>
                  <a:cxn ang="0">
                    <a:pos x="13" y="17"/>
                  </a:cxn>
                </a:cxnLst>
                <a:rect l="0" t="0" r="r" b="b"/>
                <a:pathLst>
                  <a:path w="20" h="18">
                    <a:moveTo>
                      <a:pt x="13" y="17"/>
                    </a:moveTo>
                    <a:lnTo>
                      <a:pt x="13" y="16"/>
                    </a:lnTo>
                    <a:lnTo>
                      <a:pt x="15" y="16"/>
                    </a:lnTo>
                    <a:lnTo>
                      <a:pt x="15" y="13"/>
                    </a:lnTo>
                    <a:lnTo>
                      <a:pt x="15" y="12"/>
                    </a:lnTo>
                    <a:lnTo>
                      <a:pt x="19" y="10"/>
                    </a:lnTo>
                    <a:lnTo>
                      <a:pt x="19" y="9"/>
                    </a:lnTo>
                    <a:lnTo>
                      <a:pt x="19" y="8"/>
                    </a:lnTo>
                    <a:lnTo>
                      <a:pt x="19" y="6"/>
                    </a:lnTo>
                    <a:lnTo>
                      <a:pt x="15" y="5"/>
                    </a:lnTo>
                    <a:lnTo>
                      <a:pt x="15" y="3"/>
                    </a:lnTo>
                    <a:lnTo>
                      <a:pt x="15" y="1"/>
                    </a:lnTo>
                    <a:lnTo>
                      <a:pt x="13" y="1"/>
                    </a:lnTo>
                    <a:lnTo>
                      <a:pt x="13" y="0"/>
                    </a:lnTo>
                    <a:lnTo>
                      <a:pt x="0" y="8"/>
                    </a:lnTo>
                    <a:lnTo>
                      <a:pt x="0" y="9"/>
                    </a:lnTo>
                    <a:lnTo>
                      <a:pt x="0" y="10"/>
                    </a:lnTo>
                    <a:lnTo>
                      <a:pt x="13" y="17"/>
                    </a:lnTo>
                  </a:path>
                </a:pathLst>
              </a:custGeom>
              <a:solidFill>
                <a:srgbClr val="000000"/>
              </a:solidFill>
              <a:ln w="9525" cap="rnd">
                <a:noFill/>
                <a:round/>
                <a:headEnd type="none" w="sm" len="sm"/>
                <a:tailEnd type="none" w="sm" len="sm"/>
              </a:ln>
              <a:effectLst/>
            </p:spPr>
            <p:txBody>
              <a:bodyPr lIns="76723" tIns="38362" rIns="76723" bIns="38362">
                <a:spAutoFit/>
              </a:bodyPr>
              <a:lstStyle/>
              <a:p>
                <a:endParaRPr lang="zh-CN" altLang="en-US"/>
              </a:p>
            </p:txBody>
          </p:sp>
        </p:grpSp>
      </p:grpSp>
      <p:graphicFrame>
        <p:nvGraphicFramePr>
          <p:cNvPr id="726" name="Object 684"/>
          <p:cNvGraphicFramePr>
            <a:graphicFrameLocks noChangeAspect="1"/>
          </p:cNvGraphicFramePr>
          <p:nvPr/>
        </p:nvGraphicFramePr>
        <p:xfrm>
          <a:off x="7543800" y="1676400"/>
          <a:ext cx="476250" cy="542925"/>
        </p:xfrm>
        <a:graphic>
          <a:graphicData uri="http://schemas.openxmlformats.org/presentationml/2006/ole">
            <mc:AlternateContent xmlns:mc="http://schemas.openxmlformats.org/markup-compatibility/2006">
              <mc:Choice xmlns:v="urn:schemas-microsoft-com:vml" Requires="v">
                <p:oleObj name="位图图像" r:id="rId7" imgW="476316" imgH="542857" progId="PBrush">
                  <p:embed/>
                </p:oleObj>
              </mc:Choice>
              <mc:Fallback>
                <p:oleObj name="位图图像" r:id="rId7" imgW="476316" imgH="542857" progId="PBrush">
                  <p:embed/>
                  <p:pic>
                    <p:nvPicPr>
                      <p:cNvPr id="0" name="Picture 1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43800" y="1676400"/>
                        <a:ext cx="4762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 name="Object 685"/>
          <p:cNvGraphicFramePr>
            <a:graphicFrameLocks noChangeAspect="1"/>
          </p:cNvGraphicFramePr>
          <p:nvPr/>
        </p:nvGraphicFramePr>
        <p:xfrm>
          <a:off x="7543800" y="2362200"/>
          <a:ext cx="476250" cy="542925"/>
        </p:xfrm>
        <a:graphic>
          <a:graphicData uri="http://schemas.openxmlformats.org/presentationml/2006/ole">
            <mc:AlternateContent xmlns:mc="http://schemas.openxmlformats.org/markup-compatibility/2006">
              <mc:Choice xmlns:v="urn:schemas-microsoft-com:vml" Requires="v">
                <p:oleObj name="位图图像" r:id="rId9" imgW="476316" imgH="542857" progId="PBrush">
                  <p:embed/>
                </p:oleObj>
              </mc:Choice>
              <mc:Fallback>
                <p:oleObj name="位图图像" r:id="rId9" imgW="476316" imgH="542857" progId="PBrush">
                  <p:embed/>
                  <p:pic>
                    <p:nvPicPr>
                      <p:cNvPr id="0" name="Picture 17"/>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43800" y="2362200"/>
                        <a:ext cx="4762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 name="AutoShape 686"/>
          <p:cNvSpPr>
            <a:spLocks noChangeArrowheads="1"/>
          </p:cNvSpPr>
          <p:nvPr/>
        </p:nvSpPr>
        <p:spPr bwMode="auto">
          <a:xfrm>
            <a:off x="4267200" y="1828800"/>
            <a:ext cx="762000" cy="762000"/>
          </a:xfrm>
          <a:prstGeom prst="can">
            <a:avLst>
              <a:gd name="adj" fmla="val 34375"/>
            </a:avLst>
          </a:prstGeom>
          <a:solidFill>
            <a:srgbClr val="FFFF66"/>
          </a:solidFill>
          <a:ln w="9525">
            <a:solidFill>
              <a:schemeClr val="tx1"/>
            </a:solidFill>
            <a:round/>
            <a:headEnd/>
            <a:tailEnd/>
          </a:ln>
          <a:effectLst/>
        </p:spPr>
        <p:txBody>
          <a:bodyPr wrap="none" anchor="ctr"/>
          <a:lstStyle/>
          <a:p>
            <a:pPr algn="ctr"/>
            <a:r>
              <a:rPr lang="en-US" altLang="zh-CN" sz="1400" dirty="0"/>
              <a:t>CA</a:t>
            </a:r>
            <a:endParaRPr lang="zh-CN" altLang="en-US" sz="1400" dirty="0"/>
          </a:p>
        </p:txBody>
      </p:sp>
      <p:sp>
        <p:nvSpPr>
          <p:cNvPr id="1373" name="Line 687"/>
          <p:cNvSpPr>
            <a:spLocks noChangeShapeType="1"/>
          </p:cNvSpPr>
          <p:nvPr/>
        </p:nvSpPr>
        <p:spPr bwMode="auto">
          <a:xfrm>
            <a:off x="5029200" y="2209800"/>
            <a:ext cx="2743200" cy="0"/>
          </a:xfrm>
          <a:prstGeom prst="line">
            <a:avLst/>
          </a:prstGeom>
          <a:noFill/>
          <a:ln w="28575">
            <a:solidFill>
              <a:schemeClr val="tx1"/>
            </a:solidFill>
            <a:round/>
            <a:headEnd/>
            <a:tailEnd/>
          </a:ln>
          <a:effectLst/>
        </p:spPr>
        <p:txBody>
          <a:bodyPr/>
          <a:lstStyle/>
          <a:p>
            <a:endParaRPr lang="zh-CN" altLang="en-US"/>
          </a:p>
        </p:txBody>
      </p:sp>
      <p:grpSp>
        <p:nvGrpSpPr>
          <p:cNvPr id="1376" name="组合 1375"/>
          <p:cNvGrpSpPr/>
          <p:nvPr/>
        </p:nvGrpSpPr>
        <p:grpSpPr>
          <a:xfrm>
            <a:off x="304800" y="4334256"/>
            <a:ext cx="1447800" cy="1905000"/>
            <a:chOff x="304800" y="4343400"/>
            <a:chExt cx="1447800" cy="1905000"/>
          </a:xfrm>
        </p:grpSpPr>
        <p:graphicFrame>
          <p:nvGraphicFramePr>
            <p:cNvPr id="690" name="Object 4"/>
            <p:cNvGraphicFramePr>
              <a:graphicFrameLocks noChangeAspect="1"/>
            </p:cNvGraphicFramePr>
            <p:nvPr/>
          </p:nvGraphicFramePr>
          <p:xfrm>
            <a:off x="304800" y="4343400"/>
            <a:ext cx="1447800" cy="1905000"/>
          </p:xfrm>
          <a:graphic>
            <a:graphicData uri="http://schemas.openxmlformats.org/presentationml/2006/ole">
              <mc:AlternateContent xmlns:mc="http://schemas.openxmlformats.org/markup-compatibility/2006">
                <mc:Choice xmlns:v="urn:schemas-microsoft-com:vml" Requires="v">
                  <p:oleObj r:id="rId10" imgW="1114581" imgH="1371429" progId="PBrush">
                    <p:embed/>
                  </p:oleObj>
                </mc:Choice>
                <mc:Fallback>
                  <p:oleObj r:id="rId10" imgW="1114581" imgH="1371429" progId="PBrush">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4343400"/>
                          <a:ext cx="14478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7" name="Text Box 17"/>
            <p:cNvSpPr txBox="1">
              <a:spLocks noChangeArrowheads="1"/>
            </p:cNvSpPr>
            <p:nvPr/>
          </p:nvSpPr>
          <p:spPr bwMode="auto">
            <a:xfrm>
              <a:off x="519303" y="4454525"/>
              <a:ext cx="989457" cy="430887"/>
            </a:xfrm>
            <a:prstGeom prst="rect">
              <a:avLst/>
            </a:prstGeom>
            <a:solidFill>
              <a:srgbClr val="FF9999"/>
            </a:solidFill>
            <a:ln w="9525">
              <a:solidFill>
                <a:schemeClr val="tx1"/>
              </a:solidFill>
              <a:miter lim="800000"/>
              <a:headEnd/>
              <a:tailEnd/>
            </a:ln>
            <a:effectLst/>
          </p:spPr>
          <p:txBody>
            <a:bodyPr wrap="square">
              <a:spAutoFit/>
            </a:bodyPr>
            <a:lstStyle/>
            <a:p>
              <a:pPr>
                <a:spcBef>
                  <a:spcPct val="50000"/>
                </a:spcBef>
              </a:pPr>
              <a:r>
                <a:rPr lang="en-US" altLang="zh-CN" sz="1100" b="1" dirty="0">
                  <a:latin typeface="微软雅黑" pitchFamily="34" charset="-122"/>
                  <a:ea typeface="微软雅黑" pitchFamily="34" charset="-122"/>
                </a:rPr>
                <a:t>Plain Text Data</a:t>
              </a:r>
              <a:endParaRPr lang="zh-CN" altLang="en-US" sz="1100" b="1" dirty="0">
                <a:latin typeface="微软雅黑" pitchFamily="34" charset="-122"/>
                <a:ea typeface="微软雅黑" pitchFamily="34" charset="-122"/>
              </a:endParaRPr>
            </a:p>
          </p:txBody>
        </p:sp>
      </p:grpSp>
      <p:grpSp>
        <p:nvGrpSpPr>
          <p:cNvPr id="1379" name="组合 1378"/>
          <p:cNvGrpSpPr/>
          <p:nvPr/>
        </p:nvGrpSpPr>
        <p:grpSpPr>
          <a:xfrm>
            <a:off x="7543800" y="4343400"/>
            <a:ext cx="1381125" cy="1905000"/>
            <a:chOff x="7543800" y="4343400"/>
            <a:chExt cx="1381125" cy="1905000"/>
          </a:xfrm>
        </p:grpSpPr>
        <p:graphicFrame>
          <p:nvGraphicFramePr>
            <p:cNvPr id="689" name="Object 3"/>
            <p:cNvGraphicFramePr>
              <a:graphicFrameLocks noChangeAspect="1"/>
            </p:cNvGraphicFramePr>
            <p:nvPr/>
          </p:nvGraphicFramePr>
          <p:xfrm>
            <a:off x="7543800" y="4343400"/>
            <a:ext cx="1381125" cy="1905000"/>
          </p:xfrm>
          <a:graphic>
            <a:graphicData uri="http://schemas.openxmlformats.org/presentationml/2006/ole">
              <mc:AlternateContent xmlns:mc="http://schemas.openxmlformats.org/markup-compatibility/2006">
                <mc:Choice xmlns:v="urn:schemas-microsoft-com:vml" Requires="v">
                  <p:oleObj name="位图图像" r:id="rId12" imgW="1114581" imgH="1371429" progId="PBrush">
                    <p:embed/>
                  </p:oleObj>
                </mc:Choice>
                <mc:Fallback>
                  <p:oleObj name="位图图像" r:id="rId12" imgW="1114581" imgH="1371429" progId="PBrush">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3800" y="4343400"/>
                          <a:ext cx="1381125"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8" name="Text Box 17"/>
            <p:cNvSpPr txBox="1">
              <a:spLocks noChangeArrowheads="1"/>
            </p:cNvSpPr>
            <p:nvPr/>
          </p:nvSpPr>
          <p:spPr bwMode="auto">
            <a:xfrm>
              <a:off x="7721727" y="4424045"/>
              <a:ext cx="989457" cy="430887"/>
            </a:xfrm>
            <a:prstGeom prst="rect">
              <a:avLst/>
            </a:prstGeom>
            <a:solidFill>
              <a:srgbClr val="FF9999"/>
            </a:solidFill>
            <a:ln w="9525">
              <a:solidFill>
                <a:schemeClr val="tx1"/>
              </a:solidFill>
              <a:miter lim="800000"/>
              <a:headEnd/>
              <a:tailEnd/>
            </a:ln>
            <a:effectLst/>
          </p:spPr>
          <p:txBody>
            <a:bodyPr wrap="square">
              <a:spAutoFit/>
            </a:bodyPr>
            <a:lstStyle/>
            <a:p>
              <a:pPr>
                <a:spcBef>
                  <a:spcPct val="50000"/>
                </a:spcBef>
              </a:pPr>
              <a:r>
                <a:rPr lang="en-US" altLang="zh-CN" sz="1100" b="1" dirty="0">
                  <a:latin typeface="微软雅黑" pitchFamily="34" charset="-122"/>
                  <a:ea typeface="微软雅黑" pitchFamily="34" charset="-122"/>
                </a:rPr>
                <a:t>Plain Text Data</a:t>
              </a:r>
              <a:endParaRPr lang="zh-CN" altLang="en-US" sz="1100" b="1" dirty="0">
                <a:latin typeface="微软雅黑" pitchFamily="34" charset="-122"/>
                <a:ea typeface="微软雅黑" pitchFamily="34" charset="-122"/>
              </a:endParaRPr>
            </a:p>
          </p:txBody>
        </p:sp>
      </p:grpSp>
      <p:grpSp>
        <p:nvGrpSpPr>
          <p:cNvPr id="1377" name="组合 1376"/>
          <p:cNvGrpSpPr/>
          <p:nvPr/>
        </p:nvGrpSpPr>
        <p:grpSpPr>
          <a:xfrm>
            <a:off x="2971800" y="4343400"/>
            <a:ext cx="1433513" cy="1905000"/>
            <a:chOff x="2971800" y="4343400"/>
            <a:chExt cx="1433513" cy="1905000"/>
          </a:xfrm>
        </p:grpSpPr>
        <p:graphicFrame>
          <p:nvGraphicFramePr>
            <p:cNvPr id="691" name="Object 5"/>
            <p:cNvGraphicFramePr>
              <a:graphicFrameLocks noChangeAspect="1"/>
            </p:cNvGraphicFramePr>
            <p:nvPr/>
          </p:nvGraphicFramePr>
          <p:xfrm>
            <a:off x="2971800" y="4343400"/>
            <a:ext cx="1433513" cy="1905000"/>
          </p:xfrm>
          <a:graphic>
            <a:graphicData uri="http://schemas.openxmlformats.org/presentationml/2006/ole">
              <mc:AlternateContent xmlns:mc="http://schemas.openxmlformats.org/markup-compatibility/2006">
                <mc:Choice xmlns:v="urn:schemas-microsoft-com:vml" Requires="v">
                  <p:oleObj name="位图图像" r:id="rId13" imgW="1133633" imgH="1390844" progId="PBrush">
                    <p:embed/>
                  </p:oleObj>
                </mc:Choice>
                <mc:Fallback>
                  <p:oleObj name="位图图像" r:id="rId13" imgW="1133633" imgH="1390844" progId="PBrush">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1800" y="4343400"/>
                          <a:ext cx="1433513"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4" name="Text Box 17"/>
            <p:cNvSpPr txBox="1">
              <a:spLocks noChangeArrowheads="1"/>
            </p:cNvSpPr>
            <p:nvPr/>
          </p:nvSpPr>
          <p:spPr bwMode="auto">
            <a:xfrm>
              <a:off x="3158871" y="4396613"/>
              <a:ext cx="989457" cy="430887"/>
            </a:xfrm>
            <a:prstGeom prst="rect">
              <a:avLst/>
            </a:prstGeom>
            <a:solidFill>
              <a:srgbClr val="FF9999"/>
            </a:solidFill>
            <a:ln w="9525">
              <a:solidFill>
                <a:schemeClr val="tx1"/>
              </a:solidFill>
              <a:miter lim="800000"/>
              <a:headEnd/>
              <a:tailEnd/>
            </a:ln>
            <a:effectLst/>
          </p:spPr>
          <p:txBody>
            <a:bodyPr wrap="square">
              <a:spAutoFit/>
            </a:bodyPr>
            <a:lstStyle/>
            <a:p>
              <a:pPr>
                <a:spcBef>
                  <a:spcPct val="50000"/>
                </a:spcBef>
              </a:pPr>
              <a:r>
                <a:rPr lang="en-US" altLang="zh-CN" sz="1100" b="1" dirty="0">
                  <a:latin typeface="微软雅黑" pitchFamily="34" charset="-122"/>
                  <a:ea typeface="微软雅黑" pitchFamily="34" charset="-122"/>
                </a:rPr>
                <a:t>Secret Text Data</a:t>
              </a:r>
              <a:endParaRPr lang="zh-CN" altLang="en-US" sz="1100" b="1" dirty="0">
                <a:latin typeface="微软雅黑" pitchFamily="34" charset="-122"/>
                <a:ea typeface="微软雅黑" pitchFamily="34" charset="-122"/>
              </a:endParaRPr>
            </a:p>
          </p:txBody>
        </p:sp>
      </p:grpSp>
      <p:grpSp>
        <p:nvGrpSpPr>
          <p:cNvPr id="1386" name="组合 1385"/>
          <p:cNvGrpSpPr/>
          <p:nvPr/>
        </p:nvGrpSpPr>
        <p:grpSpPr>
          <a:xfrm>
            <a:off x="4419600" y="3606800"/>
            <a:ext cx="1981200" cy="2641600"/>
            <a:chOff x="4419600" y="3606800"/>
            <a:chExt cx="1981200" cy="2641600"/>
          </a:xfrm>
        </p:grpSpPr>
        <p:sp>
          <p:nvSpPr>
            <p:cNvPr id="705" name="Line 19"/>
            <p:cNvSpPr>
              <a:spLocks noChangeShapeType="1"/>
            </p:cNvSpPr>
            <p:nvPr/>
          </p:nvSpPr>
          <p:spPr bwMode="auto">
            <a:xfrm>
              <a:off x="4419600" y="3810000"/>
              <a:ext cx="685800" cy="0"/>
            </a:xfrm>
            <a:prstGeom prst="line">
              <a:avLst/>
            </a:prstGeom>
            <a:noFill/>
            <a:ln w="28575">
              <a:solidFill>
                <a:schemeClr val="tx1"/>
              </a:solidFill>
              <a:round/>
              <a:headEnd/>
              <a:tailEnd type="triangle" w="med" len="med"/>
            </a:ln>
            <a:effectLst/>
          </p:spPr>
          <p:txBody>
            <a:bodyPr/>
            <a:lstStyle/>
            <a:p>
              <a:endParaRPr lang="zh-CN" altLang="en-US"/>
            </a:p>
          </p:txBody>
        </p:sp>
        <p:sp>
          <p:nvSpPr>
            <p:cNvPr id="706" name="Line 20"/>
            <p:cNvSpPr>
              <a:spLocks noChangeShapeType="1"/>
            </p:cNvSpPr>
            <p:nvPr/>
          </p:nvSpPr>
          <p:spPr bwMode="auto">
            <a:xfrm>
              <a:off x="4419600" y="5257800"/>
              <a:ext cx="591312" cy="0"/>
            </a:xfrm>
            <a:prstGeom prst="line">
              <a:avLst/>
            </a:prstGeom>
            <a:noFill/>
            <a:ln w="28575">
              <a:solidFill>
                <a:schemeClr val="tx1"/>
              </a:solidFill>
              <a:round/>
              <a:headEnd/>
              <a:tailEnd type="triangle" w="med" len="med"/>
            </a:ln>
            <a:effectLst/>
          </p:spPr>
          <p:txBody>
            <a:bodyPr/>
            <a:lstStyle/>
            <a:p>
              <a:endParaRPr lang="zh-CN" altLang="en-US"/>
            </a:p>
          </p:txBody>
        </p:sp>
        <p:graphicFrame>
          <p:nvGraphicFramePr>
            <p:cNvPr id="712" name="Object 26"/>
            <p:cNvGraphicFramePr>
              <a:graphicFrameLocks noChangeAspect="1"/>
            </p:cNvGraphicFramePr>
            <p:nvPr/>
          </p:nvGraphicFramePr>
          <p:xfrm>
            <a:off x="5029200" y="4343400"/>
            <a:ext cx="1371600" cy="1905000"/>
          </p:xfrm>
          <a:graphic>
            <a:graphicData uri="http://schemas.openxmlformats.org/presentationml/2006/ole">
              <mc:AlternateContent xmlns:mc="http://schemas.openxmlformats.org/markup-compatibility/2006">
                <mc:Choice xmlns:v="urn:schemas-microsoft-com:vml" Requires="v">
                  <p:oleObj r:id="rId15" imgW="1133633" imgH="1390844" progId="PBrush">
                    <p:embed/>
                  </p:oleObj>
                </mc:Choice>
                <mc:Fallback>
                  <p:oleObj r:id="rId15" imgW="1133633" imgH="1390844" progId="PBrush">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9200" y="4343400"/>
                          <a:ext cx="13716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 name="Text Box 27"/>
            <p:cNvSpPr txBox="1">
              <a:spLocks noChangeArrowheads="1"/>
            </p:cNvSpPr>
            <p:nvPr/>
          </p:nvSpPr>
          <p:spPr bwMode="auto">
            <a:xfrm>
              <a:off x="5091113" y="3606800"/>
              <a:ext cx="1143000" cy="553998"/>
            </a:xfrm>
            <a:prstGeom prst="rect">
              <a:avLst/>
            </a:prstGeom>
            <a:solidFill>
              <a:srgbClr val="FF9999"/>
            </a:solidFill>
            <a:ln w="9525">
              <a:solidFill>
                <a:schemeClr val="tx1"/>
              </a:solidFill>
              <a:miter lim="800000"/>
              <a:headEnd/>
              <a:tailEnd/>
            </a:ln>
            <a:effectLst/>
          </p:spPr>
          <p:txBody>
            <a:bodyPr>
              <a:spAutoFit/>
            </a:bodyPr>
            <a:lstStyle/>
            <a:p>
              <a:pPr>
                <a:spcBef>
                  <a:spcPct val="50000"/>
                </a:spcBef>
              </a:pPr>
              <a:r>
                <a:rPr lang="en-US" altLang="zh-CN" sz="1200" dirty="0">
                  <a:latin typeface="微软雅黑" pitchFamily="34" charset="-122"/>
                  <a:ea typeface="微软雅黑" pitchFamily="34" charset="-122"/>
                </a:rPr>
                <a:t>Digital</a:t>
              </a:r>
            </a:p>
            <a:p>
              <a:pPr>
                <a:spcBef>
                  <a:spcPct val="50000"/>
                </a:spcBef>
              </a:pPr>
              <a:r>
                <a:rPr lang="en-US" altLang="zh-CN" sz="1200" dirty="0">
                  <a:latin typeface="微软雅黑" pitchFamily="34" charset="-122"/>
                  <a:ea typeface="微软雅黑" pitchFamily="34" charset="-122"/>
                </a:rPr>
                <a:t>Envelope</a:t>
              </a:r>
              <a:endParaRPr lang="zh-CN" altLang="en-US" sz="1200" dirty="0">
                <a:latin typeface="微软雅黑" pitchFamily="34" charset="-122"/>
                <a:ea typeface="微软雅黑" pitchFamily="34" charset="-122"/>
              </a:endParaRPr>
            </a:p>
          </p:txBody>
        </p:sp>
        <p:sp>
          <p:nvSpPr>
            <p:cNvPr id="1375" name="Text Box 17"/>
            <p:cNvSpPr txBox="1">
              <a:spLocks noChangeArrowheads="1"/>
            </p:cNvSpPr>
            <p:nvPr/>
          </p:nvSpPr>
          <p:spPr bwMode="auto">
            <a:xfrm>
              <a:off x="5194935" y="4439285"/>
              <a:ext cx="989457" cy="430887"/>
            </a:xfrm>
            <a:prstGeom prst="rect">
              <a:avLst/>
            </a:prstGeom>
            <a:solidFill>
              <a:srgbClr val="FF9999"/>
            </a:solidFill>
            <a:ln w="9525">
              <a:solidFill>
                <a:schemeClr val="tx1"/>
              </a:solidFill>
              <a:miter lim="800000"/>
              <a:headEnd/>
              <a:tailEnd/>
            </a:ln>
            <a:effectLst/>
          </p:spPr>
          <p:txBody>
            <a:bodyPr wrap="square">
              <a:spAutoFit/>
            </a:bodyPr>
            <a:lstStyle/>
            <a:p>
              <a:pPr>
                <a:spcBef>
                  <a:spcPct val="50000"/>
                </a:spcBef>
              </a:pPr>
              <a:r>
                <a:rPr lang="en-US" altLang="zh-CN" sz="1100" b="1" dirty="0">
                  <a:latin typeface="微软雅黑" pitchFamily="34" charset="-122"/>
                  <a:ea typeface="微软雅黑" pitchFamily="34" charset="-122"/>
                </a:rPr>
                <a:t>Secret Text Data</a:t>
              </a:r>
              <a:endParaRPr lang="zh-CN" altLang="en-US" sz="1100" b="1" dirty="0">
                <a:latin typeface="微软雅黑" pitchFamily="34" charset="-122"/>
                <a:ea typeface="微软雅黑" pitchFamily="34" charset="-122"/>
              </a:endParaRPr>
            </a:p>
          </p:txBody>
        </p:sp>
      </p:grpSp>
      <p:sp>
        <p:nvSpPr>
          <p:cNvPr id="1387" name="Text Box 17"/>
          <p:cNvSpPr txBox="1">
            <a:spLocks noChangeArrowheads="1"/>
          </p:cNvSpPr>
          <p:nvPr/>
        </p:nvSpPr>
        <p:spPr bwMode="auto">
          <a:xfrm>
            <a:off x="821055" y="1380743"/>
            <a:ext cx="815721" cy="553998"/>
          </a:xfrm>
          <a:prstGeom prst="rect">
            <a:avLst/>
          </a:prstGeom>
          <a:solidFill>
            <a:srgbClr val="FF9999"/>
          </a:solidFill>
          <a:ln w="9525">
            <a:solidFill>
              <a:schemeClr val="tx1"/>
            </a:solidFill>
            <a:miter lim="800000"/>
            <a:headEnd/>
            <a:tailEnd/>
          </a:ln>
          <a:effectLst/>
        </p:spPr>
        <p:txBody>
          <a:bodyPr wrap="square">
            <a:spAutoFit/>
          </a:bodyPr>
          <a:lstStyle/>
          <a:p>
            <a:pPr>
              <a:spcBef>
                <a:spcPct val="50000"/>
              </a:spcBef>
            </a:pPr>
            <a:r>
              <a:rPr lang="en-US" altLang="zh-CN" sz="1200" b="1" dirty="0">
                <a:latin typeface="微软雅黑" pitchFamily="34" charset="-122"/>
                <a:ea typeface="微软雅黑" pitchFamily="34" charset="-122"/>
              </a:rPr>
              <a:t>Sender</a:t>
            </a:r>
          </a:p>
          <a:p>
            <a:pPr>
              <a:spcBef>
                <a:spcPct val="50000"/>
              </a:spcBef>
            </a:pPr>
            <a:r>
              <a:rPr lang="en-US" altLang="zh-CN" sz="1200" dirty="0">
                <a:latin typeface="微软雅黑" pitchFamily="34" charset="-122"/>
                <a:ea typeface="微软雅黑" pitchFamily="34" charset="-122"/>
              </a:rPr>
              <a:t>User A</a:t>
            </a:r>
            <a:endParaRPr lang="zh-CN" altLang="en-US" sz="1200" b="1" dirty="0">
              <a:latin typeface="微软雅黑" pitchFamily="34" charset="-122"/>
              <a:ea typeface="微软雅黑" pitchFamily="34" charset="-122"/>
            </a:endParaRPr>
          </a:p>
        </p:txBody>
      </p:sp>
      <p:sp>
        <p:nvSpPr>
          <p:cNvPr id="1388" name="Text Box 17"/>
          <p:cNvSpPr txBox="1">
            <a:spLocks noChangeArrowheads="1"/>
          </p:cNvSpPr>
          <p:nvPr/>
        </p:nvSpPr>
        <p:spPr bwMode="auto">
          <a:xfrm>
            <a:off x="7982114" y="873904"/>
            <a:ext cx="882777" cy="553998"/>
          </a:xfrm>
          <a:prstGeom prst="rect">
            <a:avLst/>
          </a:prstGeom>
          <a:solidFill>
            <a:srgbClr val="FF9999"/>
          </a:solidFill>
          <a:ln w="9525">
            <a:solidFill>
              <a:schemeClr val="tx1"/>
            </a:solidFill>
            <a:miter lim="800000"/>
            <a:headEnd/>
            <a:tailEnd/>
          </a:ln>
          <a:effectLst/>
        </p:spPr>
        <p:txBody>
          <a:bodyPr wrap="square">
            <a:spAutoFit/>
          </a:bodyPr>
          <a:lstStyle/>
          <a:p>
            <a:pPr>
              <a:spcBef>
                <a:spcPct val="50000"/>
              </a:spcBef>
            </a:pPr>
            <a:r>
              <a:rPr lang="en-US" altLang="zh-CN" sz="1200" b="1" dirty="0">
                <a:latin typeface="微软雅黑" pitchFamily="34" charset="-122"/>
                <a:ea typeface="微软雅黑" pitchFamily="34" charset="-122"/>
              </a:rPr>
              <a:t>Receiver</a:t>
            </a:r>
          </a:p>
          <a:p>
            <a:pPr>
              <a:spcBef>
                <a:spcPct val="50000"/>
              </a:spcBef>
            </a:pPr>
            <a:r>
              <a:rPr lang="en-US" altLang="zh-CN" sz="1200" dirty="0">
                <a:latin typeface="微软雅黑" pitchFamily="34" charset="-122"/>
                <a:ea typeface="微软雅黑" pitchFamily="34" charset="-122"/>
              </a:rPr>
              <a:t>User B</a:t>
            </a:r>
            <a:endParaRPr lang="zh-CN" altLang="en-US" sz="1200" b="1" dirty="0">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97"/>
                                        </p:tgtEl>
                                        <p:attrNameLst>
                                          <p:attrName>style.visibility</p:attrName>
                                        </p:attrNameLst>
                                      </p:cBhvr>
                                      <p:to>
                                        <p:strVal val="visible"/>
                                      </p:to>
                                    </p:set>
                                    <p:anim calcmode="lin" valueType="num">
                                      <p:cBhvr>
                                        <p:cTn id="7" dur="500" fill="hold"/>
                                        <p:tgtEl>
                                          <p:spTgt spid="697"/>
                                        </p:tgtEl>
                                        <p:attrNameLst>
                                          <p:attrName>ppt_x</p:attrName>
                                        </p:attrNameLst>
                                      </p:cBhvr>
                                      <p:tavLst>
                                        <p:tav tm="0">
                                          <p:val>
                                            <p:strVal val="#ppt_x-#ppt_w/2"/>
                                          </p:val>
                                        </p:tav>
                                        <p:tav tm="100000">
                                          <p:val>
                                            <p:strVal val="#ppt_x"/>
                                          </p:val>
                                        </p:tav>
                                      </p:tavLst>
                                    </p:anim>
                                    <p:anim calcmode="lin" valueType="num">
                                      <p:cBhvr>
                                        <p:cTn id="8" dur="500" fill="hold"/>
                                        <p:tgtEl>
                                          <p:spTgt spid="697"/>
                                        </p:tgtEl>
                                        <p:attrNameLst>
                                          <p:attrName>ppt_y</p:attrName>
                                        </p:attrNameLst>
                                      </p:cBhvr>
                                      <p:tavLst>
                                        <p:tav tm="0">
                                          <p:val>
                                            <p:strVal val="#ppt_y"/>
                                          </p:val>
                                        </p:tav>
                                        <p:tav tm="100000">
                                          <p:val>
                                            <p:strVal val="#ppt_y"/>
                                          </p:val>
                                        </p:tav>
                                      </p:tavLst>
                                    </p:anim>
                                    <p:anim calcmode="lin" valueType="num">
                                      <p:cBhvr>
                                        <p:cTn id="9" dur="500" fill="hold"/>
                                        <p:tgtEl>
                                          <p:spTgt spid="697"/>
                                        </p:tgtEl>
                                        <p:attrNameLst>
                                          <p:attrName>ppt_w</p:attrName>
                                        </p:attrNameLst>
                                      </p:cBhvr>
                                      <p:tavLst>
                                        <p:tav tm="0">
                                          <p:val>
                                            <p:fltVal val="0"/>
                                          </p:val>
                                        </p:tav>
                                        <p:tav tm="100000">
                                          <p:val>
                                            <p:strVal val="#ppt_w"/>
                                          </p:val>
                                        </p:tav>
                                      </p:tavLst>
                                    </p:anim>
                                    <p:anim calcmode="lin" valueType="num">
                                      <p:cBhvr>
                                        <p:cTn id="10" dur="500" fill="hold"/>
                                        <p:tgtEl>
                                          <p:spTgt spid="69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702"/>
                                        </p:tgtEl>
                                        <p:attrNameLst>
                                          <p:attrName>style.visibility</p:attrName>
                                        </p:attrNameLst>
                                      </p:cBhvr>
                                      <p:to>
                                        <p:strVal val="visible"/>
                                      </p:to>
                                    </p:set>
                                    <p:anim calcmode="lin" valueType="num">
                                      <p:cBhvr>
                                        <p:cTn id="15" dur="500" fill="hold"/>
                                        <p:tgtEl>
                                          <p:spTgt spid="702"/>
                                        </p:tgtEl>
                                        <p:attrNameLst>
                                          <p:attrName>ppt_x</p:attrName>
                                        </p:attrNameLst>
                                      </p:cBhvr>
                                      <p:tavLst>
                                        <p:tav tm="0">
                                          <p:val>
                                            <p:strVal val="#ppt_x-#ppt_w/2"/>
                                          </p:val>
                                        </p:tav>
                                        <p:tav tm="100000">
                                          <p:val>
                                            <p:strVal val="#ppt_x"/>
                                          </p:val>
                                        </p:tav>
                                      </p:tavLst>
                                    </p:anim>
                                    <p:anim calcmode="lin" valueType="num">
                                      <p:cBhvr>
                                        <p:cTn id="16" dur="500" fill="hold"/>
                                        <p:tgtEl>
                                          <p:spTgt spid="702"/>
                                        </p:tgtEl>
                                        <p:attrNameLst>
                                          <p:attrName>ppt_y</p:attrName>
                                        </p:attrNameLst>
                                      </p:cBhvr>
                                      <p:tavLst>
                                        <p:tav tm="0">
                                          <p:val>
                                            <p:strVal val="#ppt_y"/>
                                          </p:val>
                                        </p:tav>
                                        <p:tav tm="100000">
                                          <p:val>
                                            <p:strVal val="#ppt_y"/>
                                          </p:val>
                                        </p:tav>
                                      </p:tavLst>
                                    </p:anim>
                                    <p:anim calcmode="lin" valueType="num">
                                      <p:cBhvr>
                                        <p:cTn id="17" dur="500" fill="hold"/>
                                        <p:tgtEl>
                                          <p:spTgt spid="702"/>
                                        </p:tgtEl>
                                        <p:attrNameLst>
                                          <p:attrName>ppt_w</p:attrName>
                                        </p:attrNameLst>
                                      </p:cBhvr>
                                      <p:tavLst>
                                        <p:tav tm="0">
                                          <p:val>
                                            <p:fltVal val="0"/>
                                          </p:val>
                                        </p:tav>
                                        <p:tav tm="100000">
                                          <p:val>
                                            <p:strVal val="#ppt_w"/>
                                          </p:val>
                                        </p:tav>
                                      </p:tavLst>
                                    </p:anim>
                                    <p:anim calcmode="lin" valueType="num">
                                      <p:cBhvr>
                                        <p:cTn id="18" dur="500" fill="hold"/>
                                        <p:tgtEl>
                                          <p:spTgt spid="70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grpId="0" nodeType="clickEffect">
                                  <p:stCondLst>
                                    <p:cond delay="0"/>
                                  </p:stCondLst>
                                  <p:childTnLst>
                                    <p:set>
                                      <p:cBhvr>
                                        <p:cTn id="22" dur="1" fill="hold">
                                          <p:stCondLst>
                                            <p:cond delay="0"/>
                                          </p:stCondLst>
                                        </p:cTn>
                                        <p:tgtEl>
                                          <p:spTgt spid="720"/>
                                        </p:tgtEl>
                                        <p:attrNameLst>
                                          <p:attrName>style.visibility</p:attrName>
                                        </p:attrNameLst>
                                      </p:cBhvr>
                                      <p:to>
                                        <p:strVal val="visible"/>
                                      </p:to>
                                    </p:set>
                                    <p:anim calcmode="lin" valueType="num">
                                      <p:cBhvr>
                                        <p:cTn id="23" dur="500" fill="hold"/>
                                        <p:tgtEl>
                                          <p:spTgt spid="720"/>
                                        </p:tgtEl>
                                        <p:attrNameLst>
                                          <p:attrName>ppt_x</p:attrName>
                                        </p:attrNameLst>
                                      </p:cBhvr>
                                      <p:tavLst>
                                        <p:tav tm="0">
                                          <p:val>
                                            <p:strVal val="#ppt_x+#ppt_w/2"/>
                                          </p:val>
                                        </p:tav>
                                        <p:tav tm="100000">
                                          <p:val>
                                            <p:strVal val="#ppt_x"/>
                                          </p:val>
                                        </p:tav>
                                      </p:tavLst>
                                    </p:anim>
                                    <p:anim calcmode="lin" valueType="num">
                                      <p:cBhvr>
                                        <p:cTn id="24" dur="500" fill="hold"/>
                                        <p:tgtEl>
                                          <p:spTgt spid="720"/>
                                        </p:tgtEl>
                                        <p:attrNameLst>
                                          <p:attrName>ppt_y</p:attrName>
                                        </p:attrNameLst>
                                      </p:cBhvr>
                                      <p:tavLst>
                                        <p:tav tm="0">
                                          <p:val>
                                            <p:strVal val="#ppt_y"/>
                                          </p:val>
                                        </p:tav>
                                        <p:tav tm="100000">
                                          <p:val>
                                            <p:strVal val="#ppt_y"/>
                                          </p:val>
                                        </p:tav>
                                      </p:tavLst>
                                    </p:anim>
                                    <p:anim calcmode="lin" valueType="num">
                                      <p:cBhvr>
                                        <p:cTn id="25" dur="500" fill="hold"/>
                                        <p:tgtEl>
                                          <p:spTgt spid="720"/>
                                        </p:tgtEl>
                                        <p:attrNameLst>
                                          <p:attrName>ppt_w</p:attrName>
                                        </p:attrNameLst>
                                      </p:cBhvr>
                                      <p:tavLst>
                                        <p:tav tm="0">
                                          <p:val>
                                            <p:fltVal val="0"/>
                                          </p:val>
                                        </p:tav>
                                        <p:tav tm="100000">
                                          <p:val>
                                            <p:strVal val="#ppt_w"/>
                                          </p:val>
                                        </p:tav>
                                      </p:tavLst>
                                    </p:anim>
                                    <p:anim calcmode="lin" valueType="num">
                                      <p:cBhvr>
                                        <p:cTn id="26" dur="500" fill="hold"/>
                                        <p:tgtEl>
                                          <p:spTgt spid="72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2" fill="hold" grpId="0" nodeType="clickEffect">
                                  <p:stCondLst>
                                    <p:cond delay="0"/>
                                  </p:stCondLst>
                                  <p:childTnLst>
                                    <p:set>
                                      <p:cBhvr>
                                        <p:cTn id="30" dur="1" fill="hold">
                                          <p:stCondLst>
                                            <p:cond delay="0"/>
                                          </p:stCondLst>
                                        </p:cTn>
                                        <p:tgtEl>
                                          <p:spTgt spid="1373"/>
                                        </p:tgtEl>
                                        <p:attrNameLst>
                                          <p:attrName>style.visibility</p:attrName>
                                        </p:attrNameLst>
                                      </p:cBhvr>
                                      <p:to>
                                        <p:strVal val="visible"/>
                                      </p:to>
                                    </p:set>
                                    <p:anim calcmode="lin" valueType="num">
                                      <p:cBhvr>
                                        <p:cTn id="31" dur="500" fill="hold"/>
                                        <p:tgtEl>
                                          <p:spTgt spid="1373"/>
                                        </p:tgtEl>
                                        <p:attrNameLst>
                                          <p:attrName>ppt_x</p:attrName>
                                        </p:attrNameLst>
                                      </p:cBhvr>
                                      <p:tavLst>
                                        <p:tav tm="0">
                                          <p:val>
                                            <p:strVal val="#ppt_x+#ppt_w/2"/>
                                          </p:val>
                                        </p:tav>
                                        <p:tav tm="100000">
                                          <p:val>
                                            <p:strVal val="#ppt_x"/>
                                          </p:val>
                                        </p:tav>
                                      </p:tavLst>
                                    </p:anim>
                                    <p:anim calcmode="lin" valueType="num">
                                      <p:cBhvr>
                                        <p:cTn id="32" dur="500" fill="hold"/>
                                        <p:tgtEl>
                                          <p:spTgt spid="1373"/>
                                        </p:tgtEl>
                                        <p:attrNameLst>
                                          <p:attrName>ppt_y</p:attrName>
                                        </p:attrNameLst>
                                      </p:cBhvr>
                                      <p:tavLst>
                                        <p:tav tm="0">
                                          <p:val>
                                            <p:strVal val="#ppt_y"/>
                                          </p:val>
                                        </p:tav>
                                        <p:tav tm="100000">
                                          <p:val>
                                            <p:strVal val="#ppt_y"/>
                                          </p:val>
                                        </p:tav>
                                      </p:tavLst>
                                    </p:anim>
                                    <p:anim calcmode="lin" valueType="num">
                                      <p:cBhvr>
                                        <p:cTn id="33" dur="500" fill="hold"/>
                                        <p:tgtEl>
                                          <p:spTgt spid="1373"/>
                                        </p:tgtEl>
                                        <p:attrNameLst>
                                          <p:attrName>ppt_w</p:attrName>
                                        </p:attrNameLst>
                                      </p:cBhvr>
                                      <p:tavLst>
                                        <p:tav tm="0">
                                          <p:val>
                                            <p:fltVal val="0"/>
                                          </p:val>
                                        </p:tav>
                                        <p:tav tm="100000">
                                          <p:val>
                                            <p:strVal val="#ppt_w"/>
                                          </p:val>
                                        </p:tav>
                                      </p:tavLst>
                                    </p:anim>
                                    <p:anim calcmode="lin" valueType="num">
                                      <p:cBhvr>
                                        <p:cTn id="34" dur="500" fill="hold"/>
                                        <p:tgtEl>
                                          <p:spTgt spid="1373"/>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2" fill="hold" grpId="0" nodeType="clickEffect">
                                  <p:stCondLst>
                                    <p:cond delay="0"/>
                                  </p:stCondLst>
                                  <p:childTnLst>
                                    <p:set>
                                      <p:cBhvr>
                                        <p:cTn id="38" dur="1" fill="hold">
                                          <p:stCondLst>
                                            <p:cond delay="0"/>
                                          </p:stCondLst>
                                        </p:cTn>
                                        <p:tgtEl>
                                          <p:spTgt spid="695"/>
                                        </p:tgtEl>
                                        <p:attrNameLst>
                                          <p:attrName>style.visibility</p:attrName>
                                        </p:attrNameLst>
                                      </p:cBhvr>
                                      <p:to>
                                        <p:strVal val="visible"/>
                                      </p:to>
                                    </p:set>
                                    <p:anim calcmode="lin" valueType="num">
                                      <p:cBhvr>
                                        <p:cTn id="39" dur="500" fill="hold"/>
                                        <p:tgtEl>
                                          <p:spTgt spid="695"/>
                                        </p:tgtEl>
                                        <p:attrNameLst>
                                          <p:attrName>ppt_x</p:attrName>
                                        </p:attrNameLst>
                                      </p:cBhvr>
                                      <p:tavLst>
                                        <p:tav tm="0">
                                          <p:val>
                                            <p:strVal val="#ppt_x+#ppt_w/2"/>
                                          </p:val>
                                        </p:tav>
                                        <p:tav tm="100000">
                                          <p:val>
                                            <p:strVal val="#ppt_x"/>
                                          </p:val>
                                        </p:tav>
                                      </p:tavLst>
                                    </p:anim>
                                    <p:anim calcmode="lin" valueType="num">
                                      <p:cBhvr>
                                        <p:cTn id="40" dur="500" fill="hold"/>
                                        <p:tgtEl>
                                          <p:spTgt spid="695"/>
                                        </p:tgtEl>
                                        <p:attrNameLst>
                                          <p:attrName>ppt_y</p:attrName>
                                        </p:attrNameLst>
                                      </p:cBhvr>
                                      <p:tavLst>
                                        <p:tav tm="0">
                                          <p:val>
                                            <p:strVal val="#ppt_y"/>
                                          </p:val>
                                        </p:tav>
                                        <p:tav tm="100000">
                                          <p:val>
                                            <p:strVal val="#ppt_y"/>
                                          </p:val>
                                        </p:tav>
                                      </p:tavLst>
                                    </p:anim>
                                    <p:anim calcmode="lin" valueType="num">
                                      <p:cBhvr>
                                        <p:cTn id="41" dur="500" fill="hold"/>
                                        <p:tgtEl>
                                          <p:spTgt spid="695"/>
                                        </p:tgtEl>
                                        <p:attrNameLst>
                                          <p:attrName>ppt_w</p:attrName>
                                        </p:attrNameLst>
                                      </p:cBhvr>
                                      <p:tavLst>
                                        <p:tav tm="0">
                                          <p:val>
                                            <p:fltVal val="0"/>
                                          </p:val>
                                        </p:tav>
                                        <p:tav tm="100000">
                                          <p:val>
                                            <p:strVal val="#ppt_w"/>
                                          </p:val>
                                        </p:tav>
                                      </p:tavLst>
                                    </p:anim>
                                    <p:anim calcmode="lin" valueType="num">
                                      <p:cBhvr>
                                        <p:cTn id="42" dur="500" fill="hold"/>
                                        <p:tgtEl>
                                          <p:spTgt spid="695"/>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707"/>
                                        </p:tgtEl>
                                        <p:attrNameLst>
                                          <p:attrName>style.visibility</p:attrName>
                                        </p:attrNameLst>
                                      </p:cBhvr>
                                      <p:to>
                                        <p:strVal val="visible"/>
                                      </p:to>
                                    </p:set>
                                    <p:anim calcmode="lin" valueType="num">
                                      <p:cBhvr>
                                        <p:cTn id="47" dur="500" fill="hold"/>
                                        <p:tgtEl>
                                          <p:spTgt spid="707"/>
                                        </p:tgtEl>
                                        <p:attrNameLst>
                                          <p:attrName>ppt_x</p:attrName>
                                        </p:attrNameLst>
                                      </p:cBhvr>
                                      <p:tavLst>
                                        <p:tav tm="0">
                                          <p:val>
                                            <p:strVal val="#ppt_x"/>
                                          </p:val>
                                        </p:tav>
                                        <p:tav tm="100000">
                                          <p:val>
                                            <p:strVal val="#ppt_x"/>
                                          </p:val>
                                        </p:tav>
                                      </p:tavLst>
                                    </p:anim>
                                    <p:anim calcmode="lin" valueType="num">
                                      <p:cBhvr>
                                        <p:cTn id="48" dur="500" fill="hold"/>
                                        <p:tgtEl>
                                          <p:spTgt spid="707"/>
                                        </p:tgtEl>
                                        <p:attrNameLst>
                                          <p:attrName>ppt_y</p:attrName>
                                        </p:attrNameLst>
                                      </p:cBhvr>
                                      <p:tavLst>
                                        <p:tav tm="0">
                                          <p:val>
                                            <p:strVal val="#ppt_y-#ppt_h/2"/>
                                          </p:val>
                                        </p:tav>
                                        <p:tav tm="100000">
                                          <p:val>
                                            <p:strVal val="#ppt_y"/>
                                          </p:val>
                                        </p:tav>
                                      </p:tavLst>
                                    </p:anim>
                                    <p:anim calcmode="lin" valueType="num">
                                      <p:cBhvr>
                                        <p:cTn id="49" dur="500" fill="hold"/>
                                        <p:tgtEl>
                                          <p:spTgt spid="707"/>
                                        </p:tgtEl>
                                        <p:attrNameLst>
                                          <p:attrName>ppt_w</p:attrName>
                                        </p:attrNameLst>
                                      </p:cBhvr>
                                      <p:tavLst>
                                        <p:tav tm="0">
                                          <p:val>
                                            <p:strVal val="#ppt_w"/>
                                          </p:val>
                                        </p:tav>
                                        <p:tav tm="100000">
                                          <p:val>
                                            <p:strVal val="#ppt_w"/>
                                          </p:val>
                                        </p:tav>
                                      </p:tavLst>
                                    </p:anim>
                                    <p:anim calcmode="lin" valueType="num">
                                      <p:cBhvr>
                                        <p:cTn id="50" dur="500" fill="hold"/>
                                        <p:tgtEl>
                                          <p:spTgt spid="707"/>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709"/>
                                        </p:tgtEl>
                                        <p:attrNameLst>
                                          <p:attrName>style.visibility</p:attrName>
                                        </p:attrNameLst>
                                      </p:cBhvr>
                                      <p:to>
                                        <p:strVal val="visible"/>
                                      </p:to>
                                    </p:set>
                                    <p:anim calcmode="lin" valueType="num">
                                      <p:cBhvr>
                                        <p:cTn id="55" dur="500" fill="hold"/>
                                        <p:tgtEl>
                                          <p:spTgt spid="709"/>
                                        </p:tgtEl>
                                        <p:attrNameLst>
                                          <p:attrName>ppt_x</p:attrName>
                                        </p:attrNameLst>
                                      </p:cBhvr>
                                      <p:tavLst>
                                        <p:tav tm="0">
                                          <p:val>
                                            <p:strVal val="#ppt_x-#ppt_w/2"/>
                                          </p:val>
                                        </p:tav>
                                        <p:tav tm="100000">
                                          <p:val>
                                            <p:strVal val="#ppt_x"/>
                                          </p:val>
                                        </p:tav>
                                      </p:tavLst>
                                    </p:anim>
                                    <p:anim calcmode="lin" valueType="num">
                                      <p:cBhvr>
                                        <p:cTn id="56" dur="500" fill="hold"/>
                                        <p:tgtEl>
                                          <p:spTgt spid="709"/>
                                        </p:tgtEl>
                                        <p:attrNameLst>
                                          <p:attrName>ppt_y</p:attrName>
                                        </p:attrNameLst>
                                      </p:cBhvr>
                                      <p:tavLst>
                                        <p:tav tm="0">
                                          <p:val>
                                            <p:strVal val="#ppt_y"/>
                                          </p:val>
                                        </p:tav>
                                        <p:tav tm="100000">
                                          <p:val>
                                            <p:strVal val="#ppt_y"/>
                                          </p:val>
                                        </p:tav>
                                      </p:tavLst>
                                    </p:anim>
                                    <p:anim calcmode="lin" valueType="num">
                                      <p:cBhvr>
                                        <p:cTn id="57" dur="500" fill="hold"/>
                                        <p:tgtEl>
                                          <p:spTgt spid="709"/>
                                        </p:tgtEl>
                                        <p:attrNameLst>
                                          <p:attrName>ppt_w</p:attrName>
                                        </p:attrNameLst>
                                      </p:cBhvr>
                                      <p:tavLst>
                                        <p:tav tm="0">
                                          <p:val>
                                            <p:fltVal val="0"/>
                                          </p:val>
                                        </p:tav>
                                        <p:tav tm="100000">
                                          <p:val>
                                            <p:strVal val="#ppt_w"/>
                                          </p:val>
                                        </p:tav>
                                      </p:tavLst>
                                    </p:anim>
                                    <p:anim calcmode="lin" valueType="num">
                                      <p:cBhvr>
                                        <p:cTn id="58" dur="500" fill="hold"/>
                                        <p:tgtEl>
                                          <p:spTgt spid="709"/>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703"/>
                                        </p:tgtEl>
                                        <p:attrNameLst>
                                          <p:attrName>style.visibility</p:attrName>
                                        </p:attrNameLst>
                                      </p:cBhvr>
                                      <p:to>
                                        <p:strVal val="visible"/>
                                      </p:to>
                                    </p:set>
                                    <p:anim calcmode="lin" valueType="num">
                                      <p:cBhvr>
                                        <p:cTn id="63" dur="500" fill="hold"/>
                                        <p:tgtEl>
                                          <p:spTgt spid="703"/>
                                        </p:tgtEl>
                                        <p:attrNameLst>
                                          <p:attrName>ppt_x</p:attrName>
                                        </p:attrNameLst>
                                      </p:cBhvr>
                                      <p:tavLst>
                                        <p:tav tm="0">
                                          <p:val>
                                            <p:strVal val="#ppt_x-#ppt_w/2"/>
                                          </p:val>
                                        </p:tav>
                                        <p:tav tm="100000">
                                          <p:val>
                                            <p:strVal val="#ppt_x"/>
                                          </p:val>
                                        </p:tav>
                                      </p:tavLst>
                                    </p:anim>
                                    <p:anim calcmode="lin" valueType="num">
                                      <p:cBhvr>
                                        <p:cTn id="64" dur="500" fill="hold"/>
                                        <p:tgtEl>
                                          <p:spTgt spid="703"/>
                                        </p:tgtEl>
                                        <p:attrNameLst>
                                          <p:attrName>ppt_y</p:attrName>
                                        </p:attrNameLst>
                                      </p:cBhvr>
                                      <p:tavLst>
                                        <p:tav tm="0">
                                          <p:val>
                                            <p:strVal val="#ppt_y"/>
                                          </p:val>
                                        </p:tav>
                                        <p:tav tm="100000">
                                          <p:val>
                                            <p:strVal val="#ppt_y"/>
                                          </p:val>
                                        </p:tav>
                                      </p:tavLst>
                                    </p:anim>
                                    <p:anim calcmode="lin" valueType="num">
                                      <p:cBhvr>
                                        <p:cTn id="65" dur="500" fill="hold"/>
                                        <p:tgtEl>
                                          <p:spTgt spid="703"/>
                                        </p:tgtEl>
                                        <p:attrNameLst>
                                          <p:attrName>ppt_w</p:attrName>
                                        </p:attrNameLst>
                                      </p:cBhvr>
                                      <p:tavLst>
                                        <p:tav tm="0">
                                          <p:val>
                                            <p:fltVal val="0"/>
                                          </p:val>
                                        </p:tav>
                                        <p:tav tm="100000">
                                          <p:val>
                                            <p:strVal val="#ppt_w"/>
                                          </p:val>
                                        </p:tav>
                                      </p:tavLst>
                                    </p:anim>
                                    <p:anim calcmode="lin" valueType="num">
                                      <p:cBhvr>
                                        <p:cTn id="66" dur="500" fill="hold"/>
                                        <p:tgtEl>
                                          <p:spTgt spid="703"/>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grpId="0" nodeType="clickEffect">
                                  <p:stCondLst>
                                    <p:cond delay="0"/>
                                  </p:stCondLst>
                                  <p:childTnLst>
                                    <p:set>
                                      <p:cBhvr>
                                        <p:cTn id="70" dur="1" fill="hold">
                                          <p:stCondLst>
                                            <p:cond delay="0"/>
                                          </p:stCondLst>
                                        </p:cTn>
                                        <p:tgtEl>
                                          <p:spTgt spid="693"/>
                                        </p:tgtEl>
                                        <p:attrNameLst>
                                          <p:attrName>style.visibility</p:attrName>
                                        </p:attrNameLst>
                                      </p:cBhvr>
                                      <p:to>
                                        <p:strVal val="visible"/>
                                      </p:to>
                                    </p:set>
                                    <p:anim calcmode="lin" valueType="num">
                                      <p:cBhvr>
                                        <p:cTn id="71" dur="500" fill="hold"/>
                                        <p:tgtEl>
                                          <p:spTgt spid="693"/>
                                        </p:tgtEl>
                                        <p:attrNameLst>
                                          <p:attrName>ppt_x</p:attrName>
                                        </p:attrNameLst>
                                      </p:cBhvr>
                                      <p:tavLst>
                                        <p:tav tm="0">
                                          <p:val>
                                            <p:strVal val="#ppt_x"/>
                                          </p:val>
                                        </p:tav>
                                        <p:tav tm="100000">
                                          <p:val>
                                            <p:strVal val="#ppt_x"/>
                                          </p:val>
                                        </p:tav>
                                      </p:tavLst>
                                    </p:anim>
                                    <p:anim calcmode="lin" valueType="num">
                                      <p:cBhvr>
                                        <p:cTn id="72" dur="500" fill="hold"/>
                                        <p:tgtEl>
                                          <p:spTgt spid="693"/>
                                        </p:tgtEl>
                                        <p:attrNameLst>
                                          <p:attrName>ppt_y</p:attrName>
                                        </p:attrNameLst>
                                      </p:cBhvr>
                                      <p:tavLst>
                                        <p:tav tm="0">
                                          <p:val>
                                            <p:strVal val="#ppt_y-#ppt_h/2"/>
                                          </p:val>
                                        </p:tav>
                                        <p:tav tm="100000">
                                          <p:val>
                                            <p:strVal val="#ppt_y"/>
                                          </p:val>
                                        </p:tav>
                                      </p:tavLst>
                                    </p:anim>
                                    <p:anim calcmode="lin" valueType="num">
                                      <p:cBhvr>
                                        <p:cTn id="73" dur="500" fill="hold"/>
                                        <p:tgtEl>
                                          <p:spTgt spid="693"/>
                                        </p:tgtEl>
                                        <p:attrNameLst>
                                          <p:attrName>ppt_w</p:attrName>
                                        </p:attrNameLst>
                                      </p:cBhvr>
                                      <p:tavLst>
                                        <p:tav tm="0">
                                          <p:val>
                                            <p:strVal val="#ppt_w"/>
                                          </p:val>
                                        </p:tav>
                                        <p:tav tm="100000">
                                          <p:val>
                                            <p:strVal val="#ppt_w"/>
                                          </p:val>
                                        </p:tav>
                                      </p:tavLst>
                                    </p:anim>
                                    <p:anim calcmode="lin" valueType="num">
                                      <p:cBhvr>
                                        <p:cTn id="74" dur="500" fill="hold"/>
                                        <p:tgtEl>
                                          <p:spTgt spid="693"/>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8" fill="hold" nodeType="clickEffect">
                                  <p:stCondLst>
                                    <p:cond delay="0"/>
                                  </p:stCondLst>
                                  <p:childTnLst>
                                    <p:set>
                                      <p:cBhvr>
                                        <p:cTn id="78" dur="1" fill="hold">
                                          <p:stCondLst>
                                            <p:cond delay="0"/>
                                          </p:stCondLst>
                                        </p:cTn>
                                        <p:tgtEl>
                                          <p:spTgt spid="1376"/>
                                        </p:tgtEl>
                                        <p:attrNameLst>
                                          <p:attrName>style.visibility</p:attrName>
                                        </p:attrNameLst>
                                      </p:cBhvr>
                                      <p:to>
                                        <p:strVal val="visible"/>
                                      </p:to>
                                    </p:set>
                                    <p:anim calcmode="lin" valueType="num">
                                      <p:cBhvr>
                                        <p:cTn id="79" dur="500" fill="hold"/>
                                        <p:tgtEl>
                                          <p:spTgt spid="1376"/>
                                        </p:tgtEl>
                                        <p:attrNameLst>
                                          <p:attrName>ppt_x</p:attrName>
                                        </p:attrNameLst>
                                      </p:cBhvr>
                                      <p:tavLst>
                                        <p:tav tm="0">
                                          <p:val>
                                            <p:strVal val="#ppt_x-#ppt_w/2"/>
                                          </p:val>
                                        </p:tav>
                                        <p:tav tm="100000">
                                          <p:val>
                                            <p:strVal val="#ppt_x"/>
                                          </p:val>
                                        </p:tav>
                                      </p:tavLst>
                                    </p:anim>
                                    <p:anim calcmode="lin" valueType="num">
                                      <p:cBhvr>
                                        <p:cTn id="80" dur="500" fill="hold"/>
                                        <p:tgtEl>
                                          <p:spTgt spid="1376"/>
                                        </p:tgtEl>
                                        <p:attrNameLst>
                                          <p:attrName>ppt_y</p:attrName>
                                        </p:attrNameLst>
                                      </p:cBhvr>
                                      <p:tavLst>
                                        <p:tav tm="0">
                                          <p:val>
                                            <p:strVal val="#ppt_y"/>
                                          </p:val>
                                        </p:tav>
                                        <p:tav tm="100000">
                                          <p:val>
                                            <p:strVal val="#ppt_y"/>
                                          </p:val>
                                        </p:tav>
                                      </p:tavLst>
                                    </p:anim>
                                    <p:anim calcmode="lin" valueType="num">
                                      <p:cBhvr>
                                        <p:cTn id="81" dur="500" fill="hold"/>
                                        <p:tgtEl>
                                          <p:spTgt spid="1376"/>
                                        </p:tgtEl>
                                        <p:attrNameLst>
                                          <p:attrName>ppt_w</p:attrName>
                                        </p:attrNameLst>
                                      </p:cBhvr>
                                      <p:tavLst>
                                        <p:tav tm="0">
                                          <p:val>
                                            <p:fltVal val="0"/>
                                          </p:val>
                                        </p:tav>
                                        <p:tav tm="100000">
                                          <p:val>
                                            <p:strVal val="#ppt_w"/>
                                          </p:val>
                                        </p:tav>
                                      </p:tavLst>
                                    </p:anim>
                                    <p:anim calcmode="lin" valueType="num">
                                      <p:cBhvr>
                                        <p:cTn id="82" dur="500" fill="hold"/>
                                        <p:tgtEl>
                                          <p:spTgt spid="1376"/>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8" fill="hold" grpId="0" nodeType="clickEffect">
                                  <p:stCondLst>
                                    <p:cond delay="0"/>
                                  </p:stCondLst>
                                  <p:childTnLst>
                                    <p:set>
                                      <p:cBhvr>
                                        <p:cTn id="86" dur="1" fill="hold">
                                          <p:stCondLst>
                                            <p:cond delay="0"/>
                                          </p:stCondLst>
                                        </p:cTn>
                                        <p:tgtEl>
                                          <p:spTgt spid="692"/>
                                        </p:tgtEl>
                                        <p:attrNameLst>
                                          <p:attrName>style.visibility</p:attrName>
                                        </p:attrNameLst>
                                      </p:cBhvr>
                                      <p:to>
                                        <p:strVal val="visible"/>
                                      </p:to>
                                    </p:set>
                                    <p:anim calcmode="lin" valueType="num">
                                      <p:cBhvr>
                                        <p:cTn id="87" dur="500" fill="hold"/>
                                        <p:tgtEl>
                                          <p:spTgt spid="692"/>
                                        </p:tgtEl>
                                        <p:attrNameLst>
                                          <p:attrName>ppt_x</p:attrName>
                                        </p:attrNameLst>
                                      </p:cBhvr>
                                      <p:tavLst>
                                        <p:tav tm="0">
                                          <p:val>
                                            <p:strVal val="#ppt_x-#ppt_w/2"/>
                                          </p:val>
                                        </p:tav>
                                        <p:tav tm="100000">
                                          <p:val>
                                            <p:strVal val="#ppt_x"/>
                                          </p:val>
                                        </p:tav>
                                      </p:tavLst>
                                    </p:anim>
                                    <p:anim calcmode="lin" valueType="num">
                                      <p:cBhvr>
                                        <p:cTn id="88" dur="500" fill="hold"/>
                                        <p:tgtEl>
                                          <p:spTgt spid="692"/>
                                        </p:tgtEl>
                                        <p:attrNameLst>
                                          <p:attrName>ppt_y</p:attrName>
                                        </p:attrNameLst>
                                      </p:cBhvr>
                                      <p:tavLst>
                                        <p:tav tm="0">
                                          <p:val>
                                            <p:strVal val="#ppt_y"/>
                                          </p:val>
                                        </p:tav>
                                        <p:tav tm="100000">
                                          <p:val>
                                            <p:strVal val="#ppt_y"/>
                                          </p:val>
                                        </p:tav>
                                      </p:tavLst>
                                    </p:anim>
                                    <p:anim calcmode="lin" valueType="num">
                                      <p:cBhvr>
                                        <p:cTn id="89" dur="500" fill="hold"/>
                                        <p:tgtEl>
                                          <p:spTgt spid="692"/>
                                        </p:tgtEl>
                                        <p:attrNameLst>
                                          <p:attrName>ppt_w</p:attrName>
                                        </p:attrNameLst>
                                      </p:cBhvr>
                                      <p:tavLst>
                                        <p:tav tm="0">
                                          <p:val>
                                            <p:fltVal val="0"/>
                                          </p:val>
                                        </p:tav>
                                        <p:tav tm="100000">
                                          <p:val>
                                            <p:strVal val="#ppt_w"/>
                                          </p:val>
                                        </p:tav>
                                      </p:tavLst>
                                    </p:anim>
                                    <p:anim calcmode="lin" valueType="num">
                                      <p:cBhvr>
                                        <p:cTn id="90" dur="500" fill="hold"/>
                                        <p:tgtEl>
                                          <p:spTgt spid="692"/>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grpId="0" nodeType="clickEffect">
                                  <p:stCondLst>
                                    <p:cond delay="0"/>
                                  </p:stCondLst>
                                  <p:childTnLst>
                                    <p:set>
                                      <p:cBhvr>
                                        <p:cTn id="94" dur="1" fill="hold">
                                          <p:stCondLst>
                                            <p:cond delay="0"/>
                                          </p:stCondLst>
                                        </p:cTn>
                                        <p:tgtEl>
                                          <p:spTgt spid="698"/>
                                        </p:tgtEl>
                                        <p:attrNameLst>
                                          <p:attrName>style.visibility</p:attrName>
                                        </p:attrNameLst>
                                      </p:cBhvr>
                                      <p:to>
                                        <p:strVal val="visible"/>
                                      </p:to>
                                    </p:set>
                                    <p:anim calcmode="lin" valueType="num">
                                      <p:cBhvr>
                                        <p:cTn id="95" dur="500" fill="hold"/>
                                        <p:tgtEl>
                                          <p:spTgt spid="698"/>
                                        </p:tgtEl>
                                        <p:attrNameLst>
                                          <p:attrName>ppt_x</p:attrName>
                                        </p:attrNameLst>
                                      </p:cBhvr>
                                      <p:tavLst>
                                        <p:tav tm="0">
                                          <p:val>
                                            <p:strVal val="#ppt_x-#ppt_w/2"/>
                                          </p:val>
                                        </p:tav>
                                        <p:tav tm="100000">
                                          <p:val>
                                            <p:strVal val="#ppt_x"/>
                                          </p:val>
                                        </p:tav>
                                      </p:tavLst>
                                    </p:anim>
                                    <p:anim calcmode="lin" valueType="num">
                                      <p:cBhvr>
                                        <p:cTn id="96" dur="500" fill="hold"/>
                                        <p:tgtEl>
                                          <p:spTgt spid="698"/>
                                        </p:tgtEl>
                                        <p:attrNameLst>
                                          <p:attrName>ppt_y</p:attrName>
                                        </p:attrNameLst>
                                      </p:cBhvr>
                                      <p:tavLst>
                                        <p:tav tm="0">
                                          <p:val>
                                            <p:strVal val="#ppt_y"/>
                                          </p:val>
                                        </p:tav>
                                        <p:tav tm="100000">
                                          <p:val>
                                            <p:strVal val="#ppt_y"/>
                                          </p:val>
                                        </p:tav>
                                      </p:tavLst>
                                    </p:anim>
                                    <p:anim calcmode="lin" valueType="num">
                                      <p:cBhvr>
                                        <p:cTn id="97" dur="500" fill="hold"/>
                                        <p:tgtEl>
                                          <p:spTgt spid="698"/>
                                        </p:tgtEl>
                                        <p:attrNameLst>
                                          <p:attrName>ppt_w</p:attrName>
                                        </p:attrNameLst>
                                      </p:cBhvr>
                                      <p:tavLst>
                                        <p:tav tm="0">
                                          <p:val>
                                            <p:fltVal val="0"/>
                                          </p:val>
                                        </p:tav>
                                        <p:tav tm="100000">
                                          <p:val>
                                            <p:strVal val="#ppt_w"/>
                                          </p:val>
                                        </p:tav>
                                      </p:tavLst>
                                    </p:anim>
                                    <p:anim calcmode="lin" valueType="num">
                                      <p:cBhvr>
                                        <p:cTn id="98" dur="500" fill="hold"/>
                                        <p:tgtEl>
                                          <p:spTgt spid="698"/>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nodeType="clickEffect">
                                  <p:stCondLst>
                                    <p:cond delay="0"/>
                                  </p:stCondLst>
                                  <p:childTnLst>
                                    <p:set>
                                      <p:cBhvr>
                                        <p:cTn id="102" dur="1" fill="hold">
                                          <p:stCondLst>
                                            <p:cond delay="0"/>
                                          </p:stCondLst>
                                        </p:cTn>
                                        <p:tgtEl>
                                          <p:spTgt spid="1377"/>
                                        </p:tgtEl>
                                        <p:attrNameLst>
                                          <p:attrName>style.visibility</p:attrName>
                                        </p:attrNameLst>
                                      </p:cBhvr>
                                      <p:to>
                                        <p:strVal val="visible"/>
                                      </p:to>
                                    </p:set>
                                    <p:anim calcmode="lin" valueType="num">
                                      <p:cBhvr>
                                        <p:cTn id="103" dur="500" fill="hold"/>
                                        <p:tgtEl>
                                          <p:spTgt spid="1377"/>
                                        </p:tgtEl>
                                        <p:attrNameLst>
                                          <p:attrName>ppt_x</p:attrName>
                                        </p:attrNameLst>
                                      </p:cBhvr>
                                      <p:tavLst>
                                        <p:tav tm="0">
                                          <p:val>
                                            <p:strVal val="#ppt_x-#ppt_w/2"/>
                                          </p:val>
                                        </p:tav>
                                        <p:tav tm="100000">
                                          <p:val>
                                            <p:strVal val="#ppt_x"/>
                                          </p:val>
                                        </p:tav>
                                      </p:tavLst>
                                    </p:anim>
                                    <p:anim calcmode="lin" valueType="num">
                                      <p:cBhvr>
                                        <p:cTn id="104" dur="500" fill="hold"/>
                                        <p:tgtEl>
                                          <p:spTgt spid="1377"/>
                                        </p:tgtEl>
                                        <p:attrNameLst>
                                          <p:attrName>ppt_y</p:attrName>
                                        </p:attrNameLst>
                                      </p:cBhvr>
                                      <p:tavLst>
                                        <p:tav tm="0">
                                          <p:val>
                                            <p:strVal val="#ppt_y"/>
                                          </p:val>
                                        </p:tav>
                                        <p:tav tm="100000">
                                          <p:val>
                                            <p:strVal val="#ppt_y"/>
                                          </p:val>
                                        </p:tav>
                                      </p:tavLst>
                                    </p:anim>
                                    <p:anim calcmode="lin" valueType="num">
                                      <p:cBhvr>
                                        <p:cTn id="105" dur="500" fill="hold"/>
                                        <p:tgtEl>
                                          <p:spTgt spid="1377"/>
                                        </p:tgtEl>
                                        <p:attrNameLst>
                                          <p:attrName>ppt_w</p:attrName>
                                        </p:attrNameLst>
                                      </p:cBhvr>
                                      <p:tavLst>
                                        <p:tav tm="0">
                                          <p:val>
                                            <p:fltVal val="0"/>
                                          </p:val>
                                        </p:tav>
                                        <p:tav tm="100000">
                                          <p:val>
                                            <p:strVal val="#ppt_w"/>
                                          </p:val>
                                        </p:tav>
                                      </p:tavLst>
                                    </p:anim>
                                    <p:anim calcmode="lin" valueType="num">
                                      <p:cBhvr>
                                        <p:cTn id="106" dur="500" fill="hold"/>
                                        <p:tgtEl>
                                          <p:spTgt spid="1377"/>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nodeType="clickEffect">
                                  <p:stCondLst>
                                    <p:cond delay="0"/>
                                  </p:stCondLst>
                                  <p:childTnLst>
                                    <p:set>
                                      <p:cBhvr>
                                        <p:cTn id="110" dur="1" fill="hold">
                                          <p:stCondLst>
                                            <p:cond delay="0"/>
                                          </p:stCondLst>
                                        </p:cTn>
                                        <p:tgtEl>
                                          <p:spTgt spid="1386"/>
                                        </p:tgtEl>
                                        <p:attrNameLst>
                                          <p:attrName>style.visibility</p:attrName>
                                        </p:attrNameLst>
                                      </p:cBhvr>
                                      <p:to>
                                        <p:strVal val="visible"/>
                                      </p:to>
                                    </p:set>
                                    <p:anim calcmode="lin" valueType="num">
                                      <p:cBhvr>
                                        <p:cTn id="111" dur="500" fill="hold"/>
                                        <p:tgtEl>
                                          <p:spTgt spid="1386"/>
                                        </p:tgtEl>
                                        <p:attrNameLst>
                                          <p:attrName>ppt_x</p:attrName>
                                        </p:attrNameLst>
                                      </p:cBhvr>
                                      <p:tavLst>
                                        <p:tav tm="0">
                                          <p:val>
                                            <p:strVal val="#ppt_x-#ppt_w/2"/>
                                          </p:val>
                                        </p:tav>
                                        <p:tav tm="100000">
                                          <p:val>
                                            <p:strVal val="#ppt_x"/>
                                          </p:val>
                                        </p:tav>
                                      </p:tavLst>
                                    </p:anim>
                                    <p:anim calcmode="lin" valueType="num">
                                      <p:cBhvr>
                                        <p:cTn id="112" dur="500" fill="hold"/>
                                        <p:tgtEl>
                                          <p:spTgt spid="1386"/>
                                        </p:tgtEl>
                                        <p:attrNameLst>
                                          <p:attrName>ppt_y</p:attrName>
                                        </p:attrNameLst>
                                      </p:cBhvr>
                                      <p:tavLst>
                                        <p:tav tm="0">
                                          <p:val>
                                            <p:strVal val="#ppt_y"/>
                                          </p:val>
                                        </p:tav>
                                        <p:tav tm="100000">
                                          <p:val>
                                            <p:strVal val="#ppt_y"/>
                                          </p:val>
                                        </p:tav>
                                      </p:tavLst>
                                    </p:anim>
                                    <p:anim calcmode="lin" valueType="num">
                                      <p:cBhvr>
                                        <p:cTn id="113" dur="500" fill="hold"/>
                                        <p:tgtEl>
                                          <p:spTgt spid="1386"/>
                                        </p:tgtEl>
                                        <p:attrNameLst>
                                          <p:attrName>ppt_w</p:attrName>
                                        </p:attrNameLst>
                                      </p:cBhvr>
                                      <p:tavLst>
                                        <p:tav tm="0">
                                          <p:val>
                                            <p:fltVal val="0"/>
                                          </p:val>
                                        </p:tav>
                                        <p:tav tm="100000">
                                          <p:val>
                                            <p:strVal val="#ppt_w"/>
                                          </p:val>
                                        </p:tav>
                                      </p:tavLst>
                                    </p:anim>
                                    <p:anim calcmode="lin" valueType="num">
                                      <p:cBhvr>
                                        <p:cTn id="114" dur="500" fill="hold"/>
                                        <p:tgtEl>
                                          <p:spTgt spid="1386"/>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710"/>
                                        </p:tgtEl>
                                        <p:attrNameLst>
                                          <p:attrName>style.visibility</p:attrName>
                                        </p:attrNameLst>
                                      </p:cBhvr>
                                      <p:to>
                                        <p:strVal val="visible"/>
                                      </p:to>
                                    </p:set>
                                    <p:anim calcmode="lin" valueType="num">
                                      <p:cBhvr>
                                        <p:cTn id="119" dur="500" fill="hold"/>
                                        <p:tgtEl>
                                          <p:spTgt spid="710"/>
                                        </p:tgtEl>
                                        <p:attrNameLst>
                                          <p:attrName>ppt_x</p:attrName>
                                        </p:attrNameLst>
                                      </p:cBhvr>
                                      <p:tavLst>
                                        <p:tav tm="0">
                                          <p:val>
                                            <p:strVal val="#ppt_x-#ppt_w/2"/>
                                          </p:val>
                                        </p:tav>
                                        <p:tav tm="100000">
                                          <p:val>
                                            <p:strVal val="#ppt_x"/>
                                          </p:val>
                                        </p:tav>
                                      </p:tavLst>
                                    </p:anim>
                                    <p:anim calcmode="lin" valueType="num">
                                      <p:cBhvr>
                                        <p:cTn id="120" dur="500" fill="hold"/>
                                        <p:tgtEl>
                                          <p:spTgt spid="710"/>
                                        </p:tgtEl>
                                        <p:attrNameLst>
                                          <p:attrName>ppt_y</p:attrName>
                                        </p:attrNameLst>
                                      </p:cBhvr>
                                      <p:tavLst>
                                        <p:tav tm="0">
                                          <p:val>
                                            <p:strVal val="#ppt_y"/>
                                          </p:val>
                                        </p:tav>
                                        <p:tav tm="100000">
                                          <p:val>
                                            <p:strVal val="#ppt_y"/>
                                          </p:val>
                                        </p:tav>
                                      </p:tavLst>
                                    </p:anim>
                                    <p:anim calcmode="lin" valueType="num">
                                      <p:cBhvr>
                                        <p:cTn id="121" dur="500" fill="hold"/>
                                        <p:tgtEl>
                                          <p:spTgt spid="710"/>
                                        </p:tgtEl>
                                        <p:attrNameLst>
                                          <p:attrName>ppt_w</p:attrName>
                                        </p:attrNameLst>
                                      </p:cBhvr>
                                      <p:tavLst>
                                        <p:tav tm="0">
                                          <p:val>
                                            <p:fltVal val="0"/>
                                          </p:val>
                                        </p:tav>
                                        <p:tav tm="100000">
                                          <p:val>
                                            <p:strVal val="#ppt_w"/>
                                          </p:val>
                                        </p:tav>
                                      </p:tavLst>
                                    </p:anim>
                                    <p:anim calcmode="lin" valueType="num">
                                      <p:cBhvr>
                                        <p:cTn id="122" dur="500" fill="hold"/>
                                        <p:tgtEl>
                                          <p:spTgt spid="710"/>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2" fill="hold" grpId="0" nodeType="clickEffect">
                                  <p:stCondLst>
                                    <p:cond delay="0"/>
                                  </p:stCondLst>
                                  <p:childTnLst>
                                    <p:set>
                                      <p:cBhvr>
                                        <p:cTn id="126" dur="1" fill="hold">
                                          <p:stCondLst>
                                            <p:cond delay="0"/>
                                          </p:stCondLst>
                                        </p:cTn>
                                        <p:tgtEl>
                                          <p:spTgt spid="721"/>
                                        </p:tgtEl>
                                        <p:attrNameLst>
                                          <p:attrName>style.visibility</p:attrName>
                                        </p:attrNameLst>
                                      </p:cBhvr>
                                      <p:to>
                                        <p:strVal val="visible"/>
                                      </p:to>
                                    </p:set>
                                    <p:anim calcmode="lin" valueType="num">
                                      <p:cBhvr>
                                        <p:cTn id="127" dur="500" fill="hold"/>
                                        <p:tgtEl>
                                          <p:spTgt spid="721"/>
                                        </p:tgtEl>
                                        <p:attrNameLst>
                                          <p:attrName>ppt_x</p:attrName>
                                        </p:attrNameLst>
                                      </p:cBhvr>
                                      <p:tavLst>
                                        <p:tav tm="0">
                                          <p:val>
                                            <p:strVal val="#ppt_x+#ppt_w/2"/>
                                          </p:val>
                                        </p:tav>
                                        <p:tav tm="100000">
                                          <p:val>
                                            <p:strVal val="#ppt_x"/>
                                          </p:val>
                                        </p:tav>
                                      </p:tavLst>
                                    </p:anim>
                                    <p:anim calcmode="lin" valueType="num">
                                      <p:cBhvr>
                                        <p:cTn id="128" dur="500" fill="hold"/>
                                        <p:tgtEl>
                                          <p:spTgt spid="721"/>
                                        </p:tgtEl>
                                        <p:attrNameLst>
                                          <p:attrName>ppt_y</p:attrName>
                                        </p:attrNameLst>
                                      </p:cBhvr>
                                      <p:tavLst>
                                        <p:tav tm="0">
                                          <p:val>
                                            <p:strVal val="#ppt_y"/>
                                          </p:val>
                                        </p:tav>
                                        <p:tav tm="100000">
                                          <p:val>
                                            <p:strVal val="#ppt_y"/>
                                          </p:val>
                                        </p:tav>
                                      </p:tavLst>
                                    </p:anim>
                                    <p:anim calcmode="lin" valueType="num">
                                      <p:cBhvr>
                                        <p:cTn id="129" dur="500" fill="hold"/>
                                        <p:tgtEl>
                                          <p:spTgt spid="721"/>
                                        </p:tgtEl>
                                        <p:attrNameLst>
                                          <p:attrName>ppt_w</p:attrName>
                                        </p:attrNameLst>
                                      </p:cBhvr>
                                      <p:tavLst>
                                        <p:tav tm="0">
                                          <p:val>
                                            <p:fltVal val="0"/>
                                          </p:val>
                                        </p:tav>
                                        <p:tav tm="100000">
                                          <p:val>
                                            <p:strVal val="#ppt_w"/>
                                          </p:val>
                                        </p:tav>
                                      </p:tavLst>
                                    </p:anim>
                                    <p:anim calcmode="lin" valueType="num">
                                      <p:cBhvr>
                                        <p:cTn id="130" dur="500" fill="hold"/>
                                        <p:tgtEl>
                                          <p:spTgt spid="721"/>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2" fill="hold" grpId="0" nodeType="clickEffect">
                                  <p:stCondLst>
                                    <p:cond delay="0"/>
                                  </p:stCondLst>
                                  <p:childTnLst>
                                    <p:set>
                                      <p:cBhvr>
                                        <p:cTn id="134" dur="1" fill="hold">
                                          <p:stCondLst>
                                            <p:cond delay="0"/>
                                          </p:stCondLst>
                                        </p:cTn>
                                        <p:tgtEl>
                                          <p:spTgt spid="696"/>
                                        </p:tgtEl>
                                        <p:attrNameLst>
                                          <p:attrName>style.visibility</p:attrName>
                                        </p:attrNameLst>
                                      </p:cBhvr>
                                      <p:to>
                                        <p:strVal val="visible"/>
                                      </p:to>
                                    </p:set>
                                    <p:anim calcmode="lin" valueType="num">
                                      <p:cBhvr>
                                        <p:cTn id="135" dur="500" fill="hold"/>
                                        <p:tgtEl>
                                          <p:spTgt spid="696"/>
                                        </p:tgtEl>
                                        <p:attrNameLst>
                                          <p:attrName>ppt_x</p:attrName>
                                        </p:attrNameLst>
                                      </p:cBhvr>
                                      <p:tavLst>
                                        <p:tav tm="0">
                                          <p:val>
                                            <p:strVal val="#ppt_x+#ppt_w/2"/>
                                          </p:val>
                                        </p:tav>
                                        <p:tav tm="100000">
                                          <p:val>
                                            <p:strVal val="#ppt_x"/>
                                          </p:val>
                                        </p:tav>
                                      </p:tavLst>
                                    </p:anim>
                                    <p:anim calcmode="lin" valueType="num">
                                      <p:cBhvr>
                                        <p:cTn id="136" dur="500" fill="hold"/>
                                        <p:tgtEl>
                                          <p:spTgt spid="696"/>
                                        </p:tgtEl>
                                        <p:attrNameLst>
                                          <p:attrName>ppt_y</p:attrName>
                                        </p:attrNameLst>
                                      </p:cBhvr>
                                      <p:tavLst>
                                        <p:tav tm="0">
                                          <p:val>
                                            <p:strVal val="#ppt_y"/>
                                          </p:val>
                                        </p:tav>
                                        <p:tav tm="100000">
                                          <p:val>
                                            <p:strVal val="#ppt_y"/>
                                          </p:val>
                                        </p:tav>
                                      </p:tavLst>
                                    </p:anim>
                                    <p:anim calcmode="lin" valueType="num">
                                      <p:cBhvr>
                                        <p:cTn id="137" dur="500" fill="hold"/>
                                        <p:tgtEl>
                                          <p:spTgt spid="696"/>
                                        </p:tgtEl>
                                        <p:attrNameLst>
                                          <p:attrName>ppt_w</p:attrName>
                                        </p:attrNameLst>
                                      </p:cBhvr>
                                      <p:tavLst>
                                        <p:tav tm="0">
                                          <p:val>
                                            <p:fltVal val="0"/>
                                          </p:val>
                                        </p:tav>
                                        <p:tav tm="100000">
                                          <p:val>
                                            <p:strVal val="#ppt_w"/>
                                          </p:val>
                                        </p:tav>
                                      </p:tavLst>
                                    </p:anim>
                                    <p:anim calcmode="lin" valueType="num">
                                      <p:cBhvr>
                                        <p:cTn id="138" dur="500" fill="hold"/>
                                        <p:tgtEl>
                                          <p:spTgt spid="696"/>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1" fill="hold" grpId="0" nodeType="clickEffect">
                                  <p:stCondLst>
                                    <p:cond delay="0"/>
                                  </p:stCondLst>
                                  <p:childTnLst>
                                    <p:set>
                                      <p:cBhvr>
                                        <p:cTn id="142" dur="1" fill="hold">
                                          <p:stCondLst>
                                            <p:cond delay="0"/>
                                          </p:stCondLst>
                                        </p:cTn>
                                        <p:tgtEl>
                                          <p:spTgt spid="708"/>
                                        </p:tgtEl>
                                        <p:attrNameLst>
                                          <p:attrName>style.visibility</p:attrName>
                                        </p:attrNameLst>
                                      </p:cBhvr>
                                      <p:to>
                                        <p:strVal val="visible"/>
                                      </p:to>
                                    </p:set>
                                    <p:anim calcmode="lin" valueType="num">
                                      <p:cBhvr>
                                        <p:cTn id="143" dur="500" fill="hold"/>
                                        <p:tgtEl>
                                          <p:spTgt spid="708"/>
                                        </p:tgtEl>
                                        <p:attrNameLst>
                                          <p:attrName>ppt_x</p:attrName>
                                        </p:attrNameLst>
                                      </p:cBhvr>
                                      <p:tavLst>
                                        <p:tav tm="0">
                                          <p:val>
                                            <p:strVal val="#ppt_x"/>
                                          </p:val>
                                        </p:tav>
                                        <p:tav tm="100000">
                                          <p:val>
                                            <p:strVal val="#ppt_x"/>
                                          </p:val>
                                        </p:tav>
                                      </p:tavLst>
                                    </p:anim>
                                    <p:anim calcmode="lin" valueType="num">
                                      <p:cBhvr>
                                        <p:cTn id="144" dur="500" fill="hold"/>
                                        <p:tgtEl>
                                          <p:spTgt spid="708"/>
                                        </p:tgtEl>
                                        <p:attrNameLst>
                                          <p:attrName>ppt_y</p:attrName>
                                        </p:attrNameLst>
                                      </p:cBhvr>
                                      <p:tavLst>
                                        <p:tav tm="0">
                                          <p:val>
                                            <p:strVal val="#ppt_y-#ppt_h/2"/>
                                          </p:val>
                                        </p:tav>
                                        <p:tav tm="100000">
                                          <p:val>
                                            <p:strVal val="#ppt_y"/>
                                          </p:val>
                                        </p:tav>
                                      </p:tavLst>
                                    </p:anim>
                                    <p:anim calcmode="lin" valueType="num">
                                      <p:cBhvr>
                                        <p:cTn id="145" dur="500" fill="hold"/>
                                        <p:tgtEl>
                                          <p:spTgt spid="708"/>
                                        </p:tgtEl>
                                        <p:attrNameLst>
                                          <p:attrName>ppt_w</p:attrName>
                                        </p:attrNameLst>
                                      </p:cBhvr>
                                      <p:tavLst>
                                        <p:tav tm="0">
                                          <p:val>
                                            <p:strVal val="#ppt_w"/>
                                          </p:val>
                                        </p:tav>
                                        <p:tav tm="100000">
                                          <p:val>
                                            <p:strVal val="#ppt_w"/>
                                          </p:val>
                                        </p:tav>
                                      </p:tavLst>
                                    </p:anim>
                                    <p:anim calcmode="lin" valueType="num">
                                      <p:cBhvr>
                                        <p:cTn id="146" dur="500" fill="hold"/>
                                        <p:tgtEl>
                                          <p:spTgt spid="708"/>
                                        </p:tgtEl>
                                        <p:attrNameLst>
                                          <p:attrName>ppt_h</p:attrName>
                                        </p:attrNameLst>
                                      </p:cBhvr>
                                      <p:tavLst>
                                        <p:tav tm="0">
                                          <p:val>
                                            <p:fltVal val="0"/>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1" fill="hold" grpId="0" nodeType="clickEffect">
                                  <p:stCondLst>
                                    <p:cond delay="0"/>
                                  </p:stCondLst>
                                  <p:childTnLst>
                                    <p:set>
                                      <p:cBhvr>
                                        <p:cTn id="150" dur="1" fill="hold">
                                          <p:stCondLst>
                                            <p:cond delay="0"/>
                                          </p:stCondLst>
                                        </p:cTn>
                                        <p:tgtEl>
                                          <p:spTgt spid="694"/>
                                        </p:tgtEl>
                                        <p:attrNameLst>
                                          <p:attrName>style.visibility</p:attrName>
                                        </p:attrNameLst>
                                      </p:cBhvr>
                                      <p:to>
                                        <p:strVal val="visible"/>
                                      </p:to>
                                    </p:set>
                                    <p:anim calcmode="lin" valueType="num">
                                      <p:cBhvr>
                                        <p:cTn id="151" dur="500" fill="hold"/>
                                        <p:tgtEl>
                                          <p:spTgt spid="694"/>
                                        </p:tgtEl>
                                        <p:attrNameLst>
                                          <p:attrName>ppt_x</p:attrName>
                                        </p:attrNameLst>
                                      </p:cBhvr>
                                      <p:tavLst>
                                        <p:tav tm="0">
                                          <p:val>
                                            <p:strVal val="#ppt_x"/>
                                          </p:val>
                                        </p:tav>
                                        <p:tav tm="100000">
                                          <p:val>
                                            <p:strVal val="#ppt_x"/>
                                          </p:val>
                                        </p:tav>
                                      </p:tavLst>
                                    </p:anim>
                                    <p:anim calcmode="lin" valueType="num">
                                      <p:cBhvr>
                                        <p:cTn id="152" dur="500" fill="hold"/>
                                        <p:tgtEl>
                                          <p:spTgt spid="694"/>
                                        </p:tgtEl>
                                        <p:attrNameLst>
                                          <p:attrName>ppt_y</p:attrName>
                                        </p:attrNameLst>
                                      </p:cBhvr>
                                      <p:tavLst>
                                        <p:tav tm="0">
                                          <p:val>
                                            <p:strVal val="#ppt_y-#ppt_h/2"/>
                                          </p:val>
                                        </p:tav>
                                        <p:tav tm="100000">
                                          <p:val>
                                            <p:strVal val="#ppt_y"/>
                                          </p:val>
                                        </p:tav>
                                      </p:tavLst>
                                    </p:anim>
                                    <p:anim calcmode="lin" valueType="num">
                                      <p:cBhvr>
                                        <p:cTn id="153" dur="500" fill="hold"/>
                                        <p:tgtEl>
                                          <p:spTgt spid="694"/>
                                        </p:tgtEl>
                                        <p:attrNameLst>
                                          <p:attrName>ppt_w</p:attrName>
                                        </p:attrNameLst>
                                      </p:cBhvr>
                                      <p:tavLst>
                                        <p:tav tm="0">
                                          <p:val>
                                            <p:strVal val="#ppt_w"/>
                                          </p:val>
                                        </p:tav>
                                        <p:tav tm="100000">
                                          <p:val>
                                            <p:strVal val="#ppt_w"/>
                                          </p:val>
                                        </p:tav>
                                      </p:tavLst>
                                    </p:anim>
                                    <p:anim calcmode="lin" valueType="num">
                                      <p:cBhvr>
                                        <p:cTn id="154" dur="500" fill="hold"/>
                                        <p:tgtEl>
                                          <p:spTgt spid="694"/>
                                        </p:tgtEl>
                                        <p:attrNameLst>
                                          <p:attrName>ppt_h</p:attrName>
                                        </p:attrNameLst>
                                      </p:cBhvr>
                                      <p:tavLst>
                                        <p:tav tm="0">
                                          <p:val>
                                            <p:fltVal val="0"/>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17" presetClass="entr" presetSubtype="8" fill="hold" grpId="0" nodeType="clickEffect">
                                  <p:stCondLst>
                                    <p:cond delay="0"/>
                                  </p:stCondLst>
                                  <p:childTnLst>
                                    <p:set>
                                      <p:cBhvr>
                                        <p:cTn id="158" dur="1" fill="hold">
                                          <p:stCondLst>
                                            <p:cond delay="0"/>
                                          </p:stCondLst>
                                        </p:cTn>
                                        <p:tgtEl>
                                          <p:spTgt spid="699"/>
                                        </p:tgtEl>
                                        <p:attrNameLst>
                                          <p:attrName>style.visibility</p:attrName>
                                        </p:attrNameLst>
                                      </p:cBhvr>
                                      <p:to>
                                        <p:strVal val="visible"/>
                                      </p:to>
                                    </p:set>
                                    <p:anim calcmode="lin" valueType="num">
                                      <p:cBhvr>
                                        <p:cTn id="159" dur="500" fill="hold"/>
                                        <p:tgtEl>
                                          <p:spTgt spid="699"/>
                                        </p:tgtEl>
                                        <p:attrNameLst>
                                          <p:attrName>ppt_x</p:attrName>
                                        </p:attrNameLst>
                                      </p:cBhvr>
                                      <p:tavLst>
                                        <p:tav tm="0">
                                          <p:val>
                                            <p:strVal val="#ppt_x-#ppt_w/2"/>
                                          </p:val>
                                        </p:tav>
                                        <p:tav tm="100000">
                                          <p:val>
                                            <p:strVal val="#ppt_x"/>
                                          </p:val>
                                        </p:tav>
                                      </p:tavLst>
                                    </p:anim>
                                    <p:anim calcmode="lin" valueType="num">
                                      <p:cBhvr>
                                        <p:cTn id="160" dur="500" fill="hold"/>
                                        <p:tgtEl>
                                          <p:spTgt spid="699"/>
                                        </p:tgtEl>
                                        <p:attrNameLst>
                                          <p:attrName>ppt_y</p:attrName>
                                        </p:attrNameLst>
                                      </p:cBhvr>
                                      <p:tavLst>
                                        <p:tav tm="0">
                                          <p:val>
                                            <p:strVal val="#ppt_y"/>
                                          </p:val>
                                        </p:tav>
                                        <p:tav tm="100000">
                                          <p:val>
                                            <p:strVal val="#ppt_y"/>
                                          </p:val>
                                        </p:tav>
                                      </p:tavLst>
                                    </p:anim>
                                    <p:anim calcmode="lin" valueType="num">
                                      <p:cBhvr>
                                        <p:cTn id="161" dur="500" fill="hold"/>
                                        <p:tgtEl>
                                          <p:spTgt spid="699"/>
                                        </p:tgtEl>
                                        <p:attrNameLst>
                                          <p:attrName>ppt_w</p:attrName>
                                        </p:attrNameLst>
                                      </p:cBhvr>
                                      <p:tavLst>
                                        <p:tav tm="0">
                                          <p:val>
                                            <p:fltVal val="0"/>
                                          </p:val>
                                        </p:tav>
                                        <p:tav tm="100000">
                                          <p:val>
                                            <p:strVal val="#ppt_w"/>
                                          </p:val>
                                        </p:tav>
                                      </p:tavLst>
                                    </p:anim>
                                    <p:anim calcmode="lin" valueType="num">
                                      <p:cBhvr>
                                        <p:cTn id="162" dur="500" fill="hold"/>
                                        <p:tgtEl>
                                          <p:spTgt spid="699"/>
                                        </p:tgtEl>
                                        <p:attrNameLst>
                                          <p:attrName>ppt_h</p:attrName>
                                        </p:attrNameLst>
                                      </p:cBhvr>
                                      <p:tavLst>
                                        <p:tav tm="0">
                                          <p:val>
                                            <p:strVal val="#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7" presetClass="entr" presetSubtype="8" fill="hold" grpId="0" nodeType="clickEffect">
                                  <p:stCondLst>
                                    <p:cond delay="0"/>
                                  </p:stCondLst>
                                  <p:childTnLst>
                                    <p:set>
                                      <p:cBhvr>
                                        <p:cTn id="166" dur="1" fill="hold">
                                          <p:stCondLst>
                                            <p:cond delay="0"/>
                                          </p:stCondLst>
                                        </p:cTn>
                                        <p:tgtEl>
                                          <p:spTgt spid="700"/>
                                        </p:tgtEl>
                                        <p:attrNameLst>
                                          <p:attrName>style.visibility</p:attrName>
                                        </p:attrNameLst>
                                      </p:cBhvr>
                                      <p:to>
                                        <p:strVal val="visible"/>
                                      </p:to>
                                    </p:set>
                                    <p:anim calcmode="lin" valueType="num">
                                      <p:cBhvr>
                                        <p:cTn id="167" dur="500" fill="hold"/>
                                        <p:tgtEl>
                                          <p:spTgt spid="700"/>
                                        </p:tgtEl>
                                        <p:attrNameLst>
                                          <p:attrName>ppt_x</p:attrName>
                                        </p:attrNameLst>
                                      </p:cBhvr>
                                      <p:tavLst>
                                        <p:tav tm="0">
                                          <p:val>
                                            <p:strVal val="#ppt_x-#ppt_w/2"/>
                                          </p:val>
                                        </p:tav>
                                        <p:tav tm="100000">
                                          <p:val>
                                            <p:strVal val="#ppt_x"/>
                                          </p:val>
                                        </p:tav>
                                      </p:tavLst>
                                    </p:anim>
                                    <p:anim calcmode="lin" valueType="num">
                                      <p:cBhvr>
                                        <p:cTn id="168" dur="500" fill="hold"/>
                                        <p:tgtEl>
                                          <p:spTgt spid="700"/>
                                        </p:tgtEl>
                                        <p:attrNameLst>
                                          <p:attrName>ppt_y</p:attrName>
                                        </p:attrNameLst>
                                      </p:cBhvr>
                                      <p:tavLst>
                                        <p:tav tm="0">
                                          <p:val>
                                            <p:strVal val="#ppt_y"/>
                                          </p:val>
                                        </p:tav>
                                        <p:tav tm="100000">
                                          <p:val>
                                            <p:strVal val="#ppt_y"/>
                                          </p:val>
                                        </p:tav>
                                      </p:tavLst>
                                    </p:anim>
                                    <p:anim calcmode="lin" valueType="num">
                                      <p:cBhvr>
                                        <p:cTn id="169" dur="500" fill="hold"/>
                                        <p:tgtEl>
                                          <p:spTgt spid="700"/>
                                        </p:tgtEl>
                                        <p:attrNameLst>
                                          <p:attrName>ppt_w</p:attrName>
                                        </p:attrNameLst>
                                      </p:cBhvr>
                                      <p:tavLst>
                                        <p:tav tm="0">
                                          <p:val>
                                            <p:fltVal val="0"/>
                                          </p:val>
                                        </p:tav>
                                        <p:tav tm="100000">
                                          <p:val>
                                            <p:strVal val="#ppt_w"/>
                                          </p:val>
                                        </p:tav>
                                      </p:tavLst>
                                    </p:anim>
                                    <p:anim calcmode="lin" valueType="num">
                                      <p:cBhvr>
                                        <p:cTn id="170" dur="500" fill="hold"/>
                                        <p:tgtEl>
                                          <p:spTgt spid="700"/>
                                        </p:tgtEl>
                                        <p:attrNameLst>
                                          <p:attrName>ppt_h</p:attrName>
                                        </p:attrNameLst>
                                      </p:cBhvr>
                                      <p:tavLst>
                                        <p:tav tm="0">
                                          <p:val>
                                            <p:strVal val="#ppt_h"/>
                                          </p:val>
                                        </p:tav>
                                        <p:tav tm="100000">
                                          <p:val>
                                            <p:strVal val="#ppt_h"/>
                                          </p:val>
                                        </p:tav>
                                      </p:tavLst>
                                    </p:anim>
                                  </p:childTnLst>
                                </p:cTn>
                              </p:par>
                            </p:childTnLst>
                          </p:cTn>
                        </p:par>
                      </p:childTnLst>
                    </p:cTn>
                  </p:par>
                  <p:par>
                    <p:cTn id="171" fill="hold">
                      <p:stCondLst>
                        <p:cond delay="indefinite"/>
                      </p:stCondLst>
                      <p:childTnLst>
                        <p:par>
                          <p:cTn id="172" fill="hold">
                            <p:stCondLst>
                              <p:cond delay="0"/>
                            </p:stCondLst>
                            <p:childTnLst>
                              <p:par>
                                <p:cTn id="173" presetID="17" presetClass="entr" presetSubtype="8" fill="hold" nodeType="clickEffect">
                                  <p:stCondLst>
                                    <p:cond delay="0"/>
                                  </p:stCondLst>
                                  <p:childTnLst>
                                    <p:set>
                                      <p:cBhvr>
                                        <p:cTn id="174" dur="1" fill="hold">
                                          <p:stCondLst>
                                            <p:cond delay="0"/>
                                          </p:stCondLst>
                                        </p:cTn>
                                        <p:tgtEl>
                                          <p:spTgt spid="1379"/>
                                        </p:tgtEl>
                                        <p:attrNameLst>
                                          <p:attrName>style.visibility</p:attrName>
                                        </p:attrNameLst>
                                      </p:cBhvr>
                                      <p:to>
                                        <p:strVal val="visible"/>
                                      </p:to>
                                    </p:set>
                                    <p:anim calcmode="lin" valueType="num">
                                      <p:cBhvr>
                                        <p:cTn id="175" dur="500" fill="hold"/>
                                        <p:tgtEl>
                                          <p:spTgt spid="1379"/>
                                        </p:tgtEl>
                                        <p:attrNameLst>
                                          <p:attrName>ppt_x</p:attrName>
                                        </p:attrNameLst>
                                      </p:cBhvr>
                                      <p:tavLst>
                                        <p:tav tm="0">
                                          <p:val>
                                            <p:strVal val="#ppt_x-#ppt_w/2"/>
                                          </p:val>
                                        </p:tav>
                                        <p:tav tm="100000">
                                          <p:val>
                                            <p:strVal val="#ppt_x"/>
                                          </p:val>
                                        </p:tav>
                                      </p:tavLst>
                                    </p:anim>
                                    <p:anim calcmode="lin" valueType="num">
                                      <p:cBhvr>
                                        <p:cTn id="176" dur="500" fill="hold"/>
                                        <p:tgtEl>
                                          <p:spTgt spid="1379"/>
                                        </p:tgtEl>
                                        <p:attrNameLst>
                                          <p:attrName>ppt_y</p:attrName>
                                        </p:attrNameLst>
                                      </p:cBhvr>
                                      <p:tavLst>
                                        <p:tav tm="0">
                                          <p:val>
                                            <p:strVal val="#ppt_y"/>
                                          </p:val>
                                        </p:tav>
                                        <p:tav tm="100000">
                                          <p:val>
                                            <p:strVal val="#ppt_y"/>
                                          </p:val>
                                        </p:tav>
                                      </p:tavLst>
                                    </p:anim>
                                    <p:anim calcmode="lin" valueType="num">
                                      <p:cBhvr>
                                        <p:cTn id="177" dur="500" fill="hold"/>
                                        <p:tgtEl>
                                          <p:spTgt spid="1379"/>
                                        </p:tgtEl>
                                        <p:attrNameLst>
                                          <p:attrName>ppt_w</p:attrName>
                                        </p:attrNameLst>
                                      </p:cBhvr>
                                      <p:tavLst>
                                        <p:tav tm="0">
                                          <p:val>
                                            <p:fltVal val="0"/>
                                          </p:val>
                                        </p:tav>
                                        <p:tav tm="100000">
                                          <p:val>
                                            <p:strVal val="#ppt_w"/>
                                          </p:val>
                                        </p:tav>
                                      </p:tavLst>
                                    </p:anim>
                                    <p:anim calcmode="lin" valueType="num">
                                      <p:cBhvr>
                                        <p:cTn id="178" dur="500" fill="hold"/>
                                        <p:tgtEl>
                                          <p:spTgt spid="13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animBg="1"/>
      <p:bldP spid="695" grpId="0" animBg="1"/>
      <p:bldP spid="696" grpId="0" animBg="1"/>
      <p:bldP spid="698" grpId="0" animBg="1"/>
      <p:bldP spid="699" grpId="0" animBg="1"/>
      <p:bldP spid="700" grpId="0" animBg="1"/>
      <p:bldP spid="692" grpId="0" animBg="1"/>
      <p:bldP spid="693" grpId="0" animBg="1"/>
      <p:bldP spid="697" grpId="0" animBg="1"/>
      <p:bldP spid="702" grpId="0" animBg="1"/>
      <p:bldP spid="703" grpId="0" animBg="1"/>
      <p:bldP spid="707" grpId="0" animBg="1"/>
      <p:bldP spid="708" grpId="0" animBg="1"/>
      <p:bldP spid="709" grpId="0" animBg="1"/>
      <p:bldP spid="710" grpId="0" animBg="1"/>
      <p:bldP spid="720" grpId="0"/>
      <p:bldP spid="721" grpId="0"/>
      <p:bldP spid="137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8348" y="1173892"/>
            <a:ext cx="8229600" cy="5313406"/>
          </a:xfrm>
        </p:spPr>
        <p:txBody>
          <a:bodyPr/>
          <a:lstStyle/>
          <a:p>
            <a:pPr>
              <a:lnSpc>
                <a:spcPct val="150000"/>
              </a:lnSpc>
            </a:pPr>
            <a:r>
              <a:rPr lang="en-US" altLang="zh-CN" sz="2400" b="1" dirty="0">
                <a:latin typeface="微软雅黑" pitchFamily="34" charset="-122"/>
                <a:ea typeface="微软雅黑" pitchFamily="34" charset="-122"/>
              </a:rPr>
              <a:t>Brute Force (Dos)</a:t>
            </a:r>
            <a:r>
              <a:rPr lang="zh-CN" altLang="en-US" sz="2400" b="1" dirty="0">
                <a:latin typeface="微软雅黑" pitchFamily="34" charset="-122"/>
                <a:ea typeface="微软雅黑" pitchFamily="34" charset="-122"/>
              </a:rPr>
              <a:t> </a:t>
            </a:r>
            <a:r>
              <a:rPr lang="en-US" altLang="zh-CN" sz="2400" b="1" dirty="0">
                <a:latin typeface="微软雅黑" pitchFamily="34" charset="-122"/>
                <a:ea typeface="微软雅黑" pitchFamily="34" charset="-122"/>
              </a:rPr>
              <a:t>Countermeasures</a:t>
            </a:r>
          </a:p>
          <a:p>
            <a:pPr lvl="1"/>
            <a:r>
              <a:rPr lang="en-US" altLang="zh-CN" sz="2400" dirty="0">
                <a:latin typeface="微软雅黑" pitchFamily="34" charset="-122"/>
                <a:ea typeface="微软雅黑" pitchFamily="34" charset="-122"/>
              </a:rPr>
              <a:t>Human Interactive Proofs Challenge</a:t>
            </a:r>
          </a:p>
          <a:p>
            <a:pPr lvl="2"/>
            <a:r>
              <a:rPr lang="en-US" altLang="zh-CN" sz="2000" dirty="0">
                <a:latin typeface="微软雅黑" pitchFamily="34" charset="-122"/>
                <a:ea typeface="微软雅黑" pitchFamily="34" charset="-122"/>
              </a:rPr>
              <a:t>CAPTCHA interactive Image, Voice verify Code </a:t>
            </a:r>
            <a:endParaRPr lang="en-US" altLang="zh-CN" sz="2400" dirty="0">
              <a:latin typeface="微软雅黑" pitchFamily="34" charset="-122"/>
              <a:ea typeface="微软雅黑" pitchFamily="34" charset="-122"/>
            </a:endParaRPr>
          </a:p>
          <a:p>
            <a:pPr lvl="3"/>
            <a:r>
              <a:rPr lang="en-US" altLang="zh-CN" sz="1800" dirty="0">
                <a:latin typeface="微软雅黑" pitchFamily="34" charset="-122"/>
                <a:ea typeface="微软雅黑" pitchFamily="34" charset="-122"/>
              </a:rPr>
              <a:t>Random Text</a:t>
            </a:r>
          </a:p>
          <a:p>
            <a:pPr lvl="3"/>
            <a:r>
              <a:rPr lang="en-US" altLang="zh-CN" sz="1800" dirty="0">
                <a:latin typeface="微软雅黑" pitchFamily="34" charset="-122"/>
                <a:ea typeface="微软雅黑" pitchFamily="34" charset="-122"/>
              </a:rPr>
              <a:t>Noise: V</a:t>
            </a:r>
            <a:r>
              <a:rPr lang="en-US" altLang="zh-CN" sz="1800" dirty="0">
                <a:solidFill>
                  <a:srgbClr val="000000"/>
                </a:solidFill>
                <a:latin typeface="微软雅黑" pitchFamily="34" charset="-122"/>
                <a:ea typeface="微软雅黑" pitchFamily="34" charset="-122"/>
              </a:rPr>
              <a:t>arious Colors, </a:t>
            </a:r>
            <a:r>
              <a:rPr lang="en-US" altLang="zh-CN" sz="1800" dirty="0">
                <a:latin typeface="微软雅黑" pitchFamily="34" charset="-122"/>
                <a:ea typeface="微软雅黑" pitchFamily="34" charset="-122"/>
              </a:rPr>
              <a:t>Points, Lines</a:t>
            </a:r>
            <a:r>
              <a:rPr lang="en-US" altLang="zh-CN" sz="1800" dirty="0">
                <a:solidFill>
                  <a:srgbClr val="000000"/>
                </a:solidFill>
                <a:latin typeface="微软雅黑" pitchFamily="34" charset="-122"/>
                <a:ea typeface="微软雅黑" pitchFamily="34" charset="-122"/>
              </a:rPr>
              <a:t>, Distort</a:t>
            </a:r>
          </a:p>
          <a:p>
            <a:pPr lvl="2"/>
            <a:r>
              <a:rPr lang="en-US" altLang="zh-CN" sz="2000" dirty="0">
                <a:latin typeface="微软雅黑" pitchFamily="34" charset="-122"/>
                <a:ea typeface="微软雅黑" pitchFamily="34" charset="-122"/>
              </a:rPr>
              <a:t>Interactive Verify Code Protection</a:t>
            </a:r>
          </a:p>
          <a:p>
            <a:pPr lvl="3"/>
            <a:r>
              <a:rPr lang="en-US" altLang="zh-CN" sz="1800" dirty="0">
                <a:latin typeface="微软雅黑" pitchFamily="34" charset="-122"/>
                <a:ea typeface="微软雅黑" pitchFamily="34" charset="-122"/>
              </a:rPr>
              <a:t>Encrypted Token</a:t>
            </a:r>
          </a:p>
          <a:p>
            <a:pPr lvl="4"/>
            <a:r>
              <a:rPr lang="en-US" altLang="zh-CN" sz="1800" dirty="0">
                <a:latin typeface="微软雅黑" pitchFamily="34" charset="-122"/>
                <a:ea typeface="微软雅黑" pitchFamily="34" charset="-122"/>
              </a:rPr>
              <a:t>Encrypt(Original Verify Code</a:t>
            </a:r>
            <a:r>
              <a:rPr lang="zh-CN" altLang="en-US" sz="1800" dirty="0">
                <a:latin typeface="微软雅黑" pitchFamily="34" charset="-122"/>
                <a:ea typeface="微软雅黑" pitchFamily="34" charset="-122"/>
              </a:rPr>
              <a:t> </a:t>
            </a:r>
            <a:r>
              <a:rPr lang="en-US" altLang="zh-CN" sz="1800" dirty="0">
                <a:latin typeface="微软雅黑" pitchFamily="34" charset="-122"/>
                <a:ea typeface="微软雅黑" pitchFamily="34" charset="-122"/>
              </a:rPr>
              <a:t>+ Timestamp)</a:t>
            </a:r>
          </a:p>
          <a:p>
            <a:pPr lvl="3"/>
            <a:r>
              <a:rPr lang="en-US" altLang="zh-CN" sz="1800" dirty="0">
                <a:latin typeface="微软雅黑" pitchFamily="34" charset="-122"/>
                <a:ea typeface="微软雅黑" pitchFamily="34" charset="-122"/>
              </a:rPr>
              <a:t>Security Transfer</a:t>
            </a:r>
          </a:p>
          <a:p>
            <a:pPr lvl="3"/>
            <a:r>
              <a:rPr lang="en-US" altLang="zh-CN" sz="1800" dirty="0">
                <a:latin typeface="微软雅黑" pitchFamily="34" charset="-122"/>
                <a:ea typeface="微软雅黑" pitchFamily="34" charset="-122"/>
              </a:rPr>
              <a:t>Prevent Replay(OTP, Timeout-Expire,  multi-factor)</a:t>
            </a:r>
          </a:p>
          <a:p>
            <a:pPr lvl="1"/>
            <a:r>
              <a:rPr lang="en-US" altLang="zh-CN" sz="2400" dirty="0"/>
              <a:t>Frequency</a:t>
            </a:r>
            <a:r>
              <a:rPr lang="en-US" altLang="zh-CN" sz="2400" dirty="0">
                <a:latin typeface="微软雅黑" pitchFamily="34" charset="-122"/>
                <a:ea typeface="微软雅黑" pitchFamily="34" charset="-122"/>
              </a:rPr>
              <a:t> Restriction</a:t>
            </a:r>
          </a:p>
          <a:p>
            <a:pPr lvl="2"/>
            <a:r>
              <a:rPr lang="en-US" altLang="zh-CN" sz="2000" dirty="0">
                <a:latin typeface="微软雅黑" pitchFamily="34" charset="-122"/>
                <a:ea typeface="微软雅黑" pitchFamily="34" charset="-122"/>
              </a:rPr>
              <a:t>Check timeout of Encrypted Cookie value</a:t>
            </a:r>
          </a:p>
          <a:p>
            <a:pPr lvl="3"/>
            <a:r>
              <a:rPr lang="en-US" altLang="zh-CN" sz="1800" dirty="0">
                <a:latin typeface="微软雅黑" pitchFamily="34" charset="-122"/>
                <a:ea typeface="微软雅黑" pitchFamily="34" charset="-122"/>
              </a:rPr>
              <a:t>Difficult to Identify First time Attack</a:t>
            </a:r>
          </a:p>
          <a:p>
            <a:pPr lvl="3"/>
            <a:r>
              <a:rPr lang="en-US" altLang="zh-CN" sz="1800" dirty="0">
                <a:latin typeface="微软雅黑" pitchFamily="34" charset="-122"/>
                <a:ea typeface="微软雅黑" pitchFamily="34" charset="-122"/>
              </a:rPr>
              <a:t>cookie can be used in Load Balance environment</a:t>
            </a:r>
            <a:endParaRPr lang="en-US" altLang="zh-CN" dirty="0">
              <a:latin typeface="微软雅黑" pitchFamily="34" charset="-122"/>
              <a:ea typeface="微软雅黑" pitchFamily="34" charset="-122"/>
            </a:endParaRPr>
          </a:p>
        </p:txBody>
      </p:sp>
      <p:sp>
        <p:nvSpPr>
          <p:cNvPr id="6" name="标题 1"/>
          <p:cNvSpPr>
            <a:spLocks noGrp="1"/>
          </p:cNvSpPr>
          <p:nvPr>
            <p:ph type="title"/>
          </p:nvPr>
        </p:nvSpPr>
        <p:spPr>
          <a:xfrm>
            <a:off x="444500" y="0"/>
            <a:ext cx="8229600" cy="1143000"/>
          </a:xfrm>
        </p:spPr>
        <p:txBody>
          <a:bodyPr/>
          <a:lstStyle/>
          <a:p>
            <a:r>
              <a:rPr lang="en-US" altLang="zh-CN" dirty="0">
                <a:latin typeface="微软雅黑" pitchFamily="34" charset="-122"/>
                <a:ea typeface="微软雅黑" pitchFamily="34" charset="-122"/>
              </a:rPr>
              <a:t>Web Threats Countermeasures (1)</a:t>
            </a:r>
            <a:endParaRPr lang="zh-CN" altLang="en-US" dirty="0">
              <a:latin typeface="微软雅黑" pitchFamily="34" charset="-122"/>
              <a:ea typeface="微软雅黑" pitchFamily="34" charset="-122"/>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Threats Countermeasures (2)</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210962"/>
            <a:ext cx="8229600" cy="5135563"/>
          </a:xfrm>
        </p:spPr>
        <p:txBody>
          <a:bodyPr/>
          <a:lstStyle/>
          <a:p>
            <a:r>
              <a:rPr lang="en-US" altLang="zh-CN" sz="2400" b="1" dirty="0">
                <a:latin typeface="微软雅黑" pitchFamily="34" charset="-122"/>
                <a:ea typeface="微软雅黑" pitchFamily="34" charset="-122"/>
              </a:rPr>
              <a:t>Session Hijacking &amp; Replay Countermeasures</a:t>
            </a:r>
          </a:p>
          <a:p>
            <a:pPr lvl="1"/>
            <a:r>
              <a:rPr lang="en-US" altLang="zh-CN" sz="2000" dirty="0">
                <a:latin typeface="微软雅黑" pitchFamily="34" charset="-122"/>
                <a:ea typeface="微软雅黑" pitchFamily="34" charset="-122"/>
              </a:rPr>
              <a:t>Prevent accept illegal request ,Identify Identity fraud</a:t>
            </a:r>
          </a:p>
          <a:p>
            <a:pPr lvl="2"/>
            <a:r>
              <a:rPr lang="en-US" altLang="zh-CN" sz="1800" dirty="0">
                <a:latin typeface="微软雅黑" pitchFamily="34" charset="-122"/>
                <a:ea typeface="微软雅黑" pitchFamily="34" charset="-122"/>
              </a:rPr>
              <a:t>Authentication Protection</a:t>
            </a:r>
          </a:p>
          <a:p>
            <a:pPr lvl="3"/>
            <a:r>
              <a:rPr lang="en-US" altLang="zh-CN" sz="1400" b="1" dirty="0">
                <a:latin typeface="微软雅黑" pitchFamily="34" charset="-122"/>
                <a:ea typeface="微软雅黑" pitchFamily="34" charset="-122"/>
              </a:rPr>
              <a:t>Multi-Factor</a:t>
            </a:r>
          </a:p>
          <a:p>
            <a:pPr lvl="3"/>
            <a:r>
              <a:rPr lang="en-US" altLang="zh-CN" sz="1400" b="1" dirty="0">
                <a:latin typeface="微软雅黑" pitchFamily="34" charset="-122"/>
                <a:ea typeface="微软雅黑" pitchFamily="34" charset="-122"/>
              </a:rPr>
              <a:t>Strong Password</a:t>
            </a:r>
          </a:p>
          <a:p>
            <a:pPr lvl="3"/>
            <a:r>
              <a:rPr lang="en-US" altLang="zh-CN" sz="1400" b="1" dirty="0">
                <a:latin typeface="微软雅黑" pitchFamily="34" charset="-122"/>
                <a:ea typeface="微软雅黑" pitchFamily="34" charset="-122"/>
              </a:rPr>
              <a:t>Security Encrypted Transfer data(https/SSL)</a:t>
            </a:r>
          </a:p>
          <a:p>
            <a:pPr lvl="2"/>
            <a:r>
              <a:rPr lang="en-US" altLang="zh-CN" sz="1800" dirty="0">
                <a:latin typeface="微软雅黑" pitchFamily="34" charset="-122"/>
                <a:ea typeface="微软雅黑" pitchFamily="34" charset="-122"/>
              </a:rPr>
              <a:t>Session Protection</a:t>
            </a:r>
          </a:p>
          <a:p>
            <a:pPr lvl="3"/>
            <a:r>
              <a:rPr lang="en-US" altLang="zh-CN" sz="1400" b="1" dirty="0">
                <a:latin typeface="微软雅黑" pitchFamily="34" charset="-122"/>
                <a:ea typeface="微软雅黑" pitchFamily="34" charset="-122"/>
              </a:rPr>
              <a:t>Identity Token Protection</a:t>
            </a:r>
          </a:p>
          <a:p>
            <a:pPr lvl="4" algn="just"/>
            <a:r>
              <a:rPr lang="en-US" altLang="zh-CN" sz="1600" dirty="0">
                <a:latin typeface="微软雅黑" pitchFamily="34" charset="-122"/>
                <a:ea typeface="微软雅黑" pitchFamily="34" charset="-122"/>
              </a:rPr>
              <a:t>Timeout/Expire</a:t>
            </a:r>
          </a:p>
          <a:p>
            <a:pPr lvl="4" algn="just"/>
            <a:r>
              <a:rPr lang="en-US" altLang="zh-CN" sz="1600" dirty="0">
                <a:latin typeface="微软雅黑" pitchFamily="34" charset="-122"/>
                <a:ea typeface="微软雅黑" pitchFamily="34" charset="-122"/>
              </a:rPr>
              <a:t>Encrypt(Token+Timestamp) </a:t>
            </a:r>
          </a:p>
          <a:p>
            <a:pPr lvl="4" algn="just"/>
            <a:r>
              <a:rPr lang="en-US" altLang="zh-CN" sz="1600" dirty="0">
                <a:latin typeface="微软雅黑" pitchFamily="34" charset="-122"/>
                <a:ea typeface="微软雅黑" pitchFamily="34" charset="-122"/>
              </a:rPr>
              <a:t>Security Transfer HTTPS/SSL</a:t>
            </a:r>
          </a:p>
          <a:p>
            <a:pPr lvl="4" algn="just"/>
            <a:r>
              <a:rPr lang="en-US" altLang="zh-CN" sz="1600" dirty="0">
                <a:latin typeface="微软雅黑" pitchFamily="34" charset="-122"/>
                <a:ea typeface="微软雅黑" pitchFamily="34" charset="-122"/>
              </a:rPr>
              <a:t>ASP.NET Forms Authentication </a:t>
            </a:r>
          </a:p>
          <a:p>
            <a:pPr lvl="4" algn="just"/>
            <a:r>
              <a:rPr lang="en-US" altLang="zh-CN" sz="1600" dirty="0">
                <a:latin typeface="微软雅黑" pitchFamily="34" charset="-122"/>
                <a:ea typeface="微软雅黑" pitchFamily="34" charset="-122"/>
              </a:rPr>
              <a:t>HttpOnly Cookie Restriction</a:t>
            </a:r>
          </a:p>
          <a:p>
            <a:pPr lvl="4" algn="just"/>
            <a:r>
              <a:rPr lang="en-US" altLang="zh-CN" sz="1600" dirty="0">
                <a:latin typeface="微软雅黑" pitchFamily="34" charset="-122"/>
                <a:ea typeface="微软雅黑" pitchFamily="34" charset="-122"/>
              </a:rPr>
              <a:t>Cookie Same Origin Policy Restrictions of Domain</a:t>
            </a:r>
          </a:p>
          <a:p>
            <a:pPr lvl="4"/>
            <a:r>
              <a:rPr lang="en-US" altLang="zh-CN" sz="1600" dirty="0">
                <a:latin typeface="微软雅黑" pitchFamily="34" charset="-122"/>
                <a:ea typeface="微软雅黑" pitchFamily="34" charset="-122"/>
              </a:rPr>
              <a:t>Random Unique One-Time Session ID</a:t>
            </a:r>
          </a:p>
          <a:p>
            <a:pPr lvl="4"/>
            <a:r>
              <a:rPr lang="en-US" altLang="zh-CN" sz="1600" dirty="0">
                <a:latin typeface="微软雅黑" pitchFamily="34" charset="-122"/>
                <a:ea typeface="微软雅黑" pitchFamily="34" charset="-122"/>
              </a:rPr>
              <a:t>Message Signature and Verify</a:t>
            </a:r>
          </a:p>
          <a:p>
            <a:pPr lvl="2"/>
            <a:r>
              <a:rPr lang="en-US" altLang="zh-CN" sz="2000" dirty="0">
                <a:latin typeface="微软雅黑" pitchFamily="34" charset="-122"/>
                <a:ea typeface="微软雅黑" pitchFamily="34" charset="-122"/>
              </a:rPr>
              <a:t>ASP.NET WebForm</a:t>
            </a:r>
          </a:p>
          <a:p>
            <a:pPr lvl="2"/>
            <a:r>
              <a:rPr lang="en-US" altLang="zh-CN" sz="2000" dirty="0">
                <a:latin typeface="微软雅黑" pitchFamily="34" charset="-122"/>
                <a:ea typeface="微软雅黑" pitchFamily="34" charset="-122"/>
              </a:rPr>
              <a:t>ASP.NET MVC</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Threats Countermeasures (3)</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sz="2400" b="1" dirty="0">
                <a:latin typeface="微软雅黑" pitchFamily="34" charset="-122"/>
                <a:ea typeface="微软雅黑" pitchFamily="34" charset="-122"/>
              </a:rPr>
              <a:t>One Click Attack</a:t>
            </a:r>
          </a:p>
          <a:p>
            <a:pPr lvl="1"/>
            <a:r>
              <a:rPr lang="en-US" altLang="zh-CN" sz="2400" dirty="0">
                <a:latin typeface="微软雅黑" pitchFamily="34" charset="-122"/>
                <a:ea typeface="微软雅黑" pitchFamily="34" charset="-122"/>
              </a:rPr>
              <a:t>ViewState Protection</a:t>
            </a:r>
          </a:p>
          <a:p>
            <a:pPr lvl="2"/>
            <a:r>
              <a:rPr lang="en-US" altLang="zh-CN" sz="2400" dirty="0">
                <a:latin typeface="微软雅黑" pitchFamily="34" charset="-122"/>
                <a:ea typeface="微软雅黑" pitchFamily="34" charset="-122"/>
              </a:rPr>
              <a:t>ViewStateUserkey</a:t>
            </a:r>
          </a:p>
          <a:p>
            <a:pPr lvl="3"/>
            <a:r>
              <a:rPr lang="en-US" altLang="zh-CN" sz="2000" dirty="0">
                <a:latin typeface="微软雅黑" pitchFamily="34" charset="-122"/>
                <a:ea typeface="微软雅黑" pitchFamily="34" charset="-122"/>
              </a:rPr>
              <a:t>Using User Session ID</a:t>
            </a:r>
          </a:p>
          <a:p>
            <a:pPr lvl="2"/>
            <a:r>
              <a:rPr lang="en-US" altLang="zh-CN" sz="2400" dirty="0">
                <a:latin typeface="微软雅黑" pitchFamily="34" charset="-122"/>
                <a:ea typeface="微软雅黑" pitchFamily="34" charset="-122"/>
              </a:rPr>
              <a:t>EnableViewStateMac</a:t>
            </a:r>
          </a:p>
          <a:p>
            <a:pPr lvl="3"/>
            <a:r>
              <a:rPr lang="en-US" altLang="zh-CN" sz="2000" dirty="0">
                <a:latin typeface="微软雅黑" pitchFamily="34" charset="-122"/>
                <a:ea typeface="微软雅黑" pitchFamily="34" charset="-122"/>
              </a:rPr>
              <a:t>M</a:t>
            </a:r>
            <a:r>
              <a:rPr lang="en-US" altLang="zh-CN" sz="1800" dirty="0">
                <a:latin typeface="微软雅黑" pitchFamily="34" charset="-122"/>
                <a:ea typeface="微软雅黑" pitchFamily="34" charset="-122"/>
              </a:rPr>
              <a:t>essage Authentication Codes (MACs)</a:t>
            </a:r>
          </a:p>
          <a:p>
            <a:r>
              <a:rPr lang="en-US" altLang="zh-CN" sz="2400" b="1" dirty="0">
                <a:latin typeface="微软雅黑" pitchFamily="34" charset="-122"/>
                <a:ea typeface="微软雅黑" pitchFamily="34" charset="-122"/>
              </a:rPr>
              <a:t>CSRF/XSRF Attack</a:t>
            </a:r>
          </a:p>
          <a:p>
            <a:pPr lvl="1"/>
            <a:r>
              <a:rPr lang="en-US" altLang="zh-CN" sz="2400" dirty="0">
                <a:latin typeface="微软雅黑" pitchFamily="34" charset="-122"/>
                <a:ea typeface="微软雅黑" pitchFamily="34" charset="-122"/>
              </a:rPr>
              <a:t>Same Origin Policy Restrictions</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756" y="0"/>
            <a:ext cx="8460344" cy="1143000"/>
          </a:xfrm>
        </p:spPr>
        <p:txBody>
          <a:bodyPr/>
          <a:lstStyle/>
          <a:p>
            <a:r>
              <a:rPr lang="en-US" altLang="zh-CN" sz="2800" dirty="0">
                <a:latin typeface="微软雅黑" pitchFamily="34" charset="-122"/>
                <a:ea typeface="微软雅黑" pitchFamily="34" charset="-122"/>
              </a:rPr>
              <a:t>Attack Methods and Technology Level Trends</a:t>
            </a:r>
            <a:endParaRPr lang="zh-CN" altLang="en-US" sz="2800" dirty="0">
              <a:latin typeface="微软雅黑" pitchFamily="34" charset="-122"/>
              <a:ea typeface="微软雅黑" pitchFamily="34" charset="-122"/>
            </a:endParaRPr>
          </a:p>
        </p:txBody>
      </p:sp>
      <p:grpSp>
        <p:nvGrpSpPr>
          <p:cNvPr id="4" name="组合 64"/>
          <p:cNvGrpSpPr>
            <a:grpSpLocks/>
          </p:cNvGrpSpPr>
          <p:nvPr/>
        </p:nvGrpSpPr>
        <p:grpSpPr bwMode="auto">
          <a:xfrm>
            <a:off x="199462" y="1713865"/>
            <a:ext cx="8495911" cy="4765675"/>
            <a:chOff x="343289" y="1193800"/>
            <a:chExt cx="8495911" cy="4766684"/>
          </a:xfrm>
        </p:grpSpPr>
        <p:sp>
          <p:nvSpPr>
            <p:cNvPr id="5" name="Line 2"/>
            <p:cNvSpPr>
              <a:spLocks noChangeShapeType="1"/>
            </p:cNvSpPr>
            <p:nvPr/>
          </p:nvSpPr>
          <p:spPr bwMode="auto">
            <a:xfrm>
              <a:off x="1885950" y="2574925"/>
              <a:ext cx="5508625" cy="2535238"/>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6" name="Line 4"/>
            <p:cNvSpPr>
              <a:spLocks noChangeShapeType="1"/>
            </p:cNvSpPr>
            <p:nvPr/>
          </p:nvSpPr>
          <p:spPr bwMode="auto">
            <a:xfrm>
              <a:off x="1225550" y="1233488"/>
              <a:ext cx="0" cy="4332287"/>
            </a:xfrm>
            <a:prstGeom prst="line">
              <a:avLst/>
            </a:prstGeom>
            <a:noFill/>
            <a:ln w="28575">
              <a:solidFill>
                <a:schemeClr val="tx1"/>
              </a:solidFill>
              <a:round/>
              <a:headEnd/>
              <a:tailEnd/>
            </a:ln>
          </p:spPr>
          <p:txBody>
            <a:bodyPr wrap="none" anchor="ctr"/>
            <a:lstStyle/>
            <a:p>
              <a:endParaRPr lang="zh-CN" altLang="en-US"/>
            </a:p>
          </p:txBody>
        </p:sp>
        <p:sp>
          <p:nvSpPr>
            <p:cNvPr id="7" name="Line 5"/>
            <p:cNvSpPr>
              <a:spLocks noChangeShapeType="1"/>
            </p:cNvSpPr>
            <p:nvPr/>
          </p:nvSpPr>
          <p:spPr bwMode="auto">
            <a:xfrm>
              <a:off x="1225550" y="5556250"/>
              <a:ext cx="7421563" cy="19050"/>
            </a:xfrm>
            <a:prstGeom prst="line">
              <a:avLst/>
            </a:prstGeom>
            <a:noFill/>
            <a:ln w="28575">
              <a:solidFill>
                <a:schemeClr val="tx1"/>
              </a:solidFill>
              <a:round/>
              <a:headEnd/>
              <a:tailEnd/>
            </a:ln>
          </p:spPr>
          <p:txBody>
            <a:bodyPr wrap="none" anchor="ctr"/>
            <a:lstStyle/>
            <a:p>
              <a:endParaRPr lang="zh-CN" altLang="en-US"/>
            </a:p>
          </p:txBody>
        </p:sp>
        <p:sp>
          <p:nvSpPr>
            <p:cNvPr id="8" name="Rectangle 6"/>
            <p:cNvSpPr>
              <a:spLocks noChangeArrowheads="1"/>
            </p:cNvSpPr>
            <p:nvPr/>
          </p:nvSpPr>
          <p:spPr bwMode="auto">
            <a:xfrm>
              <a:off x="343289" y="1193800"/>
              <a:ext cx="743759" cy="366827"/>
            </a:xfrm>
            <a:prstGeom prst="rect">
              <a:avLst/>
            </a:prstGeom>
            <a:noFill/>
            <a:ln w="9525">
              <a:noFill/>
              <a:miter lim="800000"/>
              <a:headEnd/>
              <a:tailEnd/>
            </a:ln>
          </p:spPr>
          <p:txBody>
            <a:bodyPr wrap="none" lIns="90470" tIns="44441" rIns="90470" bIns="44441">
              <a:spAutoFit/>
            </a:bodyPr>
            <a:lstStyle/>
            <a:p>
              <a:r>
                <a:rPr lang="en-US" altLang="zh-CN" sz="1800" dirty="0">
                  <a:latin typeface="微软雅黑" pitchFamily="34" charset="-122"/>
                  <a:ea typeface="微软雅黑" pitchFamily="34" charset="-122"/>
                </a:rPr>
                <a:t>High</a:t>
              </a:r>
              <a:endParaRPr lang="zh-CN" altLang="en-US" sz="1800" dirty="0">
                <a:latin typeface="微软雅黑" pitchFamily="34" charset="-122"/>
                <a:ea typeface="微软雅黑" pitchFamily="34" charset="-122"/>
              </a:endParaRPr>
            </a:p>
          </p:txBody>
        </p:sp>
        <p:sp>
          <p:nvSpPr>
            <p:cNvPr id="9" name="Rectangle 7"/>
            <p:cNvSpPr>
              <a:spLocks noChangeArrowheads="1"/>
            </p:cNvSpPr>
            <p:nvPr/>
          </p:nvSpPr>
          <p:spPr bwMode="auto">
            <a:xfrm>
              <a:off x="371482" y="5245100"/>
              <a:ext cx="658799" cy="366827"/>
            </a:xfrm>
            <a:prstGeom prst="rect">
              <a:avLst/>
            </a:prstGeom>
            <a:noFill/>
            <a:ln w="9525">
              <a:noFill/>
              <a:miter lim="800000"/>
              <a:headEnd/>
              <a:tailEnd/>
            </a:ln>
          </p:spPr>
          <p:txBody>
            <a:bodyPr wrap="none" lIns="90470" tIns="44441" rIns="90470" bIns="44441">
              <a:spAutoFit/>
            </a:bodyPr>
            <a:lstStyle/>
            <a:p>
              <a:r>
                <a:rPr lang="en-US" altLang="zh-CN" sz="1800" dirty="0">
                  <a:latin typeface="微软雅黑" pitchFamily="34" charset="-122"/>
                  <a:ea typeface="微软雅黑" pitchFamily="34" charset="-122"/>
                </a:rPr>
                <a:t>Low</a:t>
              </a:r>
              <a:endParaRPr lang="zh-CN" altLang="en-US" sz="1800" dirty="0">
                <a:latin typeface="微软雅黑" pitchFamily="34" charset="-122"/>
                <a:ea typeface="微软雅黑" pitchFamily="34" charset="-122"/>
              </a:endParaRPr>
            </a:p>
          </p:txBody>
        </p:sp>
        <p:sp>
          <p:nvSpPr>
            <p:cNvPr id="10" name="Rectangle 8"/>
            <p:cNvSpPr>
              <a:spLocks noChangeArrowheads="1"/>
            </p:cNvSpPr>
            <p:nvPr/>
          </p:nvSpPr>
          <p:spPr bwMode="auto">
            <a:xfrm>
              <a:off x="1141413" y="5624513"/>
              <a:ext cx="663608" cy="335971"/>
            </a:xfrm>
            <a:prstGeom prst="rect">
              <a:avLst/>
            </a:prstGeom>
            <a:noFill/>
            <a:ln w="9525">
              <a:noFill/>
              <a:miter lim="800000"/>
              <a:headEnd/>
              <a:tailEnd/>
            </a:ln>
          </p:spPr>
          <p:txBody>
            <a:bodyPr wrap="none" lIns="90470" tIns="44441" rIns="90470" bIns="44441">
              <a:spAutoFit/>
            </a:bodyPr>
            <a:lstStyle/>
            <a:p>
              <a:r>
                <a:rPr lang="en-US" altLang="zh-CN" sz="1600" dirty="0">
                  <a:latin typeface="微软雅黑" pitchFamily="34" charset="-122"/>
                  <a:ea typeface="微软雅黑" pitchFamily="34" charset="-122"/>
                </a:rPr>
                <a:t>1980</a:t>
              </a:r>
            </a:p>
          </p:txBody>
        </p:sp>
        <p:sp>
          <p:nvSpPr>
            <p:cNvPr id="11" name="Rectangle 9"/>
            <p:cNvSpPr>
              <a:spLocks noChangeArrowheads="1"/>
            </p:cNvSpPr>
            <p:nvPr/>
          </p:nvSpPr>
          <p:spPr bwMode="auto">
            <a:xfrm>
              <a:off x="2490788" y="5624513"/>
              <a:ext cx="663608" cy="335971"/>
            </a:xfrm>
            <a:prstGeom prst="rect">
              <a:avLst/>
            </a:prstGeom>
            <a:noFill/>
            <a:ln w="9525">
              <a:noFill/>
              <a:miter lim="800000"/>
              <a:headEnd/>
              <a:tailEnd/>
            </a:ln>
          </p:spPr>
          <p:txBody>
            <a:bodyPr wrap="none" lIns="90470" tIns="44441" rIns="90470" bIns="44441">
              <a:spAutoFit/>
            </a:bodyPr>
            <a:lstStyle/>
            <a:p>
              <a:r>
                <a:rPr lang="en-US" altLang="zh-CN" sz="1600" dirty="0">
                  <a:latin typeface="微软雅黑" pitchFamily="34" charset="-122"/>
                  <a:ea typeface="微软雅黑" pitchFamily="34" charset="-122"/>
                </a:rPr>
                <a:t>1985</a:t>
              </a:r>
            </a:p>
          </p:txBody>
        </p:sp>
        <p:sp>
          <p:nvSpPr>
            <p:cNvPr id="12" name="Rectangle 10"/>
            <p:cNvSpPr>
              <a:spLocks noChangeArrowheads="1"/>
            </p:cNvSpPr>
            <p:nvPr/>
          </p:nvSpPr>
          <p:spPr bwMode="auto">
            <a:xfrm>
              <a:off x="3892550" y="5624513"/>
              <a:ext cx="663608" cy="335971"/>
            </a:xfrm>
            <a:prstGeom prst="rect">
              <a:avLst/>
            </a:prstGeom>
            <a:noFill/>
            <a:ln w="9525">
              <a:noFill/>
              <a:miter lim="800000"/>
              <a:headEnd/>
              <a:tailEnd/>
            </a:ln>
          </p:spPr>
          <p:txBody>
            <a:bodyPr wrap="none" lIns="90470" tIns="44441" rIns="90470" bIns="44441">
              <a:spAutoFit/>
            </a:bodyPr>
            <a:lstStyle/>
            <a:p>
              <a:r>
                <a:rPr lang="en-US" altLang="zh-CN" sz="1600" dirty="0">
                  <a:latin typeface="微软雅黑" pitchFamily="34" charset="-122"/>
                  <a:ea typeface="微软雅黑" pitchFamily="34" charset="-122"/>
                </a:rPr>
                <a:t>1990</a:t>
              </a:r>
            </a:p>
          </p:txBody>
        </p:sp>
        <p:sp>
          <p:nvSpPr>
            <p:cNvPr id="13" name="Rectangle 11"/>
            <p:cNvSpPr>
              <a:spLocks noChangeArrowheads="1"/>
            </p:cNvSpPr>
            <p:nvPr/>
          </p:nvSpPr>
          <p:spPr bwMode="auto">
            <a:xfrm>
              <a:off x="5324475" y="5624513"/>
              <a:ext cx="663608" cy="335971"/>
            </a:xfrm>
            <a:prstGeom prst="rect">
              <a:avLst/>
            </a:prstGeom>
            <a:noFill/>
            <a:ln w="9525">
              <a:noFill/>
              <a:miter lim="800000"/>
              <a:headEnd/>
              <a:tailEnd/>
            </a:ln>
          </p:spPr>
          <p:txBody>
            <a:bodyPr wrap="none" lIns="90470" tIns="44441" rIns="90470" bIns="44441">
              <a:spAutoFit/>
            </a:bodyPr>
            <a:lstStyle/>
            <a:p>
              <a:r>
                <a:rPr lang="en-US" altLang="zh-CN" sz="1600" dirty="0">
                  <a:latin typeface="微软雅黑" pitchFamily="34" charset="-122"/>
                  <a:ea typeface="微软雅黑" pitchFamily="34" charset="-122"/>
                </a:rPr>
                <a:t>1995</a:t>
              </a:r>
            </a:p>
          </p:txBody>
        </p:sp>
        <p:sp>
          <p:nvSpPr>
            <p:cNvPr id="14" name="Rectangle 12"/>
            <p:cNvSpPr>
              <a:spLocks noChangeArrowheads="1"/>
            </p:cNvSpPr>
            <p:nvPr/>
          </p:nvSpPr>
          <p:spPr bwMode="auto">
            <a:xfrm>
              <a:off x="6727825" y="5624513"/>
              <a:ext cx="663608" cy="335971"/>
            </a:xfrm>
            <a:prstGeom prst="rect">
              <a:avLst/>
            </a:prstGeom>
            <a:noFill/>
            <a:ln w="9525">
              <a:noFill/>
              <a:miter lim="800000"/>
              <a:headEnd/>
              <a:tailEnd/>
            </a:ln>
          </p:spPr>
          <p:txBody>
            <a:bodyPr wrap="none" lIns="90470" tIns="44441" rIns="90470" bIns="44441">
              <a:spAutoFit/>
            </a:bodyPr>
            <a:lstStyle/>
            <a:p>
              <a:r>
                <a:rPr lang="en-US" altLang="zh-CN" sz="1600" dirty="0">
                  <a:latin typeface="微软雅黑" pitchFamily="34" charset="-122"/>
                  <a:ea typeface="微软雅黑" pitchFamily="34" charset="-122"/>
                </a:rPr>
                <a:t>2000</a:t>
              </a:r>
            </a:p>
          </p:txBody>
        </p:sp>
        <p:sp>
          <p:nvSpPr>
            <p:cNvPr id="15" name="Line 13"/>
            <p:cNvSpPr>
              <a:spLocks noChangeShapeType="1"/>
            </p:cNvSpPr>
            <p:nvPr/>
          </p:nvSpPr>
          <p:spPr bwMode="auto">
            <a:xfrm flipV="1">
              <a:off x="1873250" y="1717675"/>
              <a:ext cx="6697663" cy="316865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16" name="Oval 14"/>
            <p:cNvSpPr>
              <a:spLocks noChangeArrowheads="1"/>
            </p:cNvSpPr>
            <p:nvPr/>
          </p:nvSpPr>
          <p:spPr bwMode="auto">
            <a:xfrm>
              <a:off x="1817688" y="4810125"/>
              <a:ext cx="109537"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17" name="Oval 15"/>
            <p:cNvSpPr>
              <a:spLocks noChangeArrowheads="1"/>
            </p:cNvSpPr>
            <p:nvPr/>
          </p:nvSpPr>
          <p:spPr bwMode="auto">
            <a:xfrm>
              <a:off x="2505075" y="4491038"/>
              <a:ext cx="111125"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18" name="Oval 16"/>
            <p:cNvSpPr>
              <a:spLocks noChangeArrowheads="1"/>
            </p:cNvSpPr>
            <p:nvPr/>
          </p:nvSpPr>
          <p:spPr bwMode="auto">
            <a:xfrm>
              <a:off x="2698750" y="4403725"/>
              <a:ext cx="109538"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19" name="Oval 17"/>
            <p:cNvSpPr>
              <a:spLocks noChangeArrowheads="1"/>
            </p:cNvSpPr>
            <p:nvPr/>
          </p:nvSpPr>
          <p:spPr bwMode="auto">
            <a:xfrm>
              <a:off x="2876550" y="4314825"/>
              <a:ext cx="111125"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0" name="Oval 18"/>
            <p:cNvSpPr>
              <a:spLocks noChangeArrowheads="1"/>
            </p:cNvSpPr>
            <p:nvPr/>
          </p:nvSpPr>
          <p:spPr bwMode="auto">
            <a:xfrm>
              <a:off x="3563938" y="3997325"/>
              <a:ext cx="109537"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1" name="Oval 19"/>
            <p:cNvSpPr>
              <a:spLocks noChangeArrowheads="1"/>
            </p:cNvSpPr>
            <p:nvPr/>
          </p:nvSpPr>
          <p:spPr bwMode="auto">
            <a:xfrm>
              <a:off x="3921125" y="3832225"/>
              <a:ext cx="112713"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2" name="Oval 20"/>
            <p:cNvSpPr>
              <a:spLocks noChangeArrowheads="1"/>
            </p:cNvSpPr>
            <p:nvPr/>
          </p:nvSpPr>
          <p:spPr bwMode="auto">
            <a:xfrm>
              <a:off x="4171950" y="3703638"/>
              <a:ext cx="109538" cy="103187"/>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3" name="Oval 21"/>
            <p:cNvSpPr>
              <a:spLocks noChangeArrowheads="1"/>
            </p:cNvSpPr>
            <p:nvPr/>
          </p:nvSpPr>
          <p:spPr bwMode="auto">
            <a:xfrm>
              <a:off x="4419600" y="3589338"/>
              <a:ext cx="107950"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4" name="Oval 22"/>
            <p:cNvSpPr>
              <a:spLocks noChangeArrowheads="1"/>
            </p:cNvSpPr>
            <p:nvPr/>
          </p:nvSpPr>
          <p:spPr bwMode="auto">
            <a:xfrm>
              <a:off x="4665663" y="3476625"/>
              <a:ext cx="109537"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5" name="Oval 23"/>
            <p:cNvSpPr>
              <a:spLocks noChangeArrowheads="1"/>
            </p:cNvSpPr>
            <p:nvPr/>
          </p:nvSpPr>
          <p:spPr bwMode="auto">
            <a:xfrm>
              <a:off x="4899025" y="3375025"/>
              <a:ext cx="111125"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26" name="Line 24"/>
            <p:cNvSpPr>
              <a:spLocks noChangeShapeType="1"/>
            </p:cNvSpPr>
            <p:nvPr/>
          </p:nvSpPr>
          <p:spPr bwMode="auto">
            <a:xfrm>
              <a:off x="1858963" y="4918075"/>
              <a:ext cx="0" cy="457200"/>
            </a:xfrm>
            <a:prstGeom prst="line">
              <a:avLst/>
            </a:prstGeom>
            <a:noFill/>
            <a:ln w="12700">
              <a:solidFill>
                <a:srgbClr val="FFFF00"/>
              </a:solidFill>
              <a:prstDash val="sysDot"/>
              <a:round/>
              <a:headEnd/>
              <a:tailEnd/>
            </a:ln>
          </p:spPr>
          <p:txBody>
            <a:bodyPr wrap="none" anchor="ctr"/>
            <a:lstStyle/>
            <a:p>
              <a:endParaRPr lang="zh-CN" altLang="en-US"/>
            </a:p>
          </p:txBody>
        </p:sp>
        <p:sp>
          <p:nvSpPr>
            <p:cNvPr id="27" name="Rectangle 25"/>
            <p:cNvSpPr>
              <a:spLocks noChangeArrowheads="1"/>
            </p:cNvSpPr>
            <p:nvPr/>
          </p:nvSpPr>
          <p:spPr bwMode="auto">
            <a:xfrm>
              <a:off x="1504831" y="5200650"/>
              <a:ext cx="1420803" cy="274474"/>
            </a:xfrm>
            <a:prstGeom prst="rect">
              <a:avLst/>
            </a:prstGeom>
            <a:noFill/>
            <a:ln w="9525">
              <a:noFill/>
              <a:miter lim="800000"/>
              <a:headEnd/>
              <a:tailEnd/>
            </a:ln>
          </p:spPr>
          <p:txBody>
            <a:bodyPr wrap="none" lIns="90470" tIns="44441" rIns="90470" bIns="44441">
              <a:spAutoFit/>
            </a:bodyPr>
            <a:lstStyle/>
            <a:p>
              <a:r>
                <a:rPr lang="en-US" altLang="zh-CN" sz="1200" dirty="0">
                  <a:latin typeface="微软雅黑" pitchFamily="34" charset="-122"/>
                  <a:ea typeface="微软雅黑" pitchFamily="34" charset="-122"/>
                </a:rPr>
                <a:t>Password Guess</a:t>
              </a:r>
              <a:endParaRPr lang="zh-CN" altLang="en-US" sz="1200" dirty="0">
                <a:latin typeface="微软雅黑" pitchFamily="34" charset="-122"/>
                <a:ea typeface="微软雅黑" pitchFamily="34" charset="-122"/>
              </a:endParaRPr>
            </a:p>
          </p:txBody>
        </p:sp>
        <p:sp>
          <p:nvSpPr>
            <p:cNvPr id="28" name="Line 26"/>
            <p:cNvSpPr>
              <a:spLocks noChangeShapeType="1"/>
            </p:cNvSpPr>
            <p:nvPr/>
          </p:nvSpPr>
          <p:spPr bwMode="auto">
            <a:xfrm>
              <a:off x="2560638" y="4562475"/>
              <a:ext cx="0" cy="558800"/>
            </a:xfrm>
            <a:prstGeom prst="line">
              <a:avLst/>
            </a:prstGeom>
            <a:noFill/>
            <a:ln w="12700">
              <a:solidFill>
                <a:srgbClr val="FFFF00"/>
              </a:solidFill>
              <a:prstDash val="sysDot"/>
              <a:round/>
              <a:headEnd/>
              <a:tailEnd/>
            </a:ln>
          </p:spPr>
          <p:txBody>
            <a:bodyPr wrap="none" anchor="ctr"/>
            <a:lstStyle/>
            <a:p>
              <a:endParaRPr lang="zh-CN" altLang="en-US"/>
            </a:p>
          </p:txBody>
        </p:sp>
        <p:sp>
          <p:nvSpPr>
            <p:cNvPr id="29" name="Rectangle 27"/>
            <p:cNvSpPr>
              <a:spLocks noChangeArrowheads="1"/>
            </p:cNvSpPr>
            <p:nvPr/>
          </p:nvSpPr>
          <p:spPr bwMode="auto">
            <a:xfrm>
              <a:off x="2526806" y="4946650"/>
              <a:ext cx="1424330" cy="274474"/>
            </a:xfrm>
            <a:prstGeom prst="rect">
              <a:avLst/>
            </a:prstGeom>
            <a:noFill/>
            <a:ln w="9525">
              <a:noFill/>
              <a:miter lim="800000"/>
              <a:headEnd/>
              <a:tailEnd/>
            </a:ln>
          </p:spPr>
          <p:txBody>
            <a:bodyPr wrap="none" lIns="90470" tIns="44441" rIns="90470" bIns="44441">
              <a:spAutoFit/>
            </a:bodyPr>
            <a:lstStyle/>
            <a:p>
              <a:r>
                <a:rPr lang="en-US" altLang="zh-CN" sz="1200" dirty="0">
                  <a:latin typeface="微软雅黑" pitchFamily="34" charset="-122"/>
                  <a:ea typeface="微软雅黑" pitchFamily="34" charset="-122"/>
                </a:rPr>
                <a:t>Auto Copy code</a:t>
              </a:r>
              <a:endParaRPr lang="zh-CN" altLang="en-US" sz="1200" dirty="0">
                <a:latin typeface="微软雅黑" pitchFamily="34" charset="-122"/>
                <a:ea typeface="微软雅黑" pitchFamily="34" charset="-122"/>
              </a:endParaRPr>
            </a:p>
          </p:txBody>
        </p:sp>
        <p:sp>
          <p:nvSpPr>
            <p:cNvPr id="30" name="Line 28"/>
            <p:cNvSpPr>
              <a:spLocks noChangeShapeType="1"/>
            </p:cNvSpPr>
            <p:nvPr/>
          </p:nvSpPr>
          <p:spPr bwMode="auto">
            <a:xfrm>
              <a:off x="2752725" y="4448175"/>
              <a:ext cx="0" cy="431800"/>
            </a:xfrm>
            <a:prstGeom prst="line">
              <a:avLst/>
            </a:prstGeom>
            <a:noFill/>
            <a:ln w="12700">
              <a:solidFill>
                <a:srgbClr val="FFFF00"/>
              </a:solidFill>
              <a:prstDash val="sysDot"/>
              <a:round/>
              <a:headEnd/>
              <a:tailEnd/>
            </a:ln>
          </p:spPr>
          <p:txBody>
            <a:bodyPr wrap="none" anchor="ctr"/>
            <a:lstStyle/>
            <a:p>
              <a:endParaRPr lang="zh-CN" altLang="en-US"/>
            </a:p>
          </p:txBody>
        </p:sp>
        <p:sp>
          <p:nvSpPr>
            <p:cNvPr id="31" name="Rectangle 29"/>
            <p:cNvSpPr>
              <a:spLocks noChangeArrowheads="1"/>
            </p:cNvSpPr>
            <p:nvPr/>
          </p:nvSpPr>
          <p:spPr bwMode="auto">
            <a:xfrm>
              <a:off x="2583646" y="4679950"/>
              <a:ext cx="1076093" cy="274474"/>
            </a:xfrm>
            <a:prstGeom prst="rect">
              <a:avLst/>
            </a:prstGeom>
            <a:noFill/>
            <a:ln w="9525">
              <a:noFill/>
              <a:miter lim="800000"/>
              <a:headEnd/>
              <a:tailEnd/>
            </a:ln>
          </p:spPr>
          <p:txBody>
            <a:bodyPr wrap="none" lIns="90470" tIns="44441" rIns="90470" bIns="44441">
              <a:spAutoFit/>
            </a:bodyPr>
            <a:lstStyle/>
            <a:p>
              <a:r>
                <a:rPr lang="en-US" altLang="zh-CN" sz="1200" dirty="0">
                  <a:latin typeface="微软雅黑" pitchFamily="34" charset="-122"/>
                  <a:ea typeface="微软雅黑" pitchFamily="34" charset="-122"/>
                </a:rPr>
                <a:t>Brute Force</a:t>
              </a:r>
              <a:endParaRPr lang="zh-CN" altLang="en-US" sz="1200" dirty="0">
                <a:latin typeface="微软雅黑" pitchFamily="34" charset="-122"/>
                <a:ea typeface="微软雅黑" pitchFamily="34" charset="-122"/>
              </a:endParaRPr>
            </a:p>
          </p:txBody>
        </p:sp>
        <p:sp>
          <p:nvSpPr>
            <p:cNvPr id="32" name="Rectangle 30"/>
            <p:cNvSpPr>
              <a:spLocks noChangeArrowheads="1"/>
            </p:cNvSpPr>
            <p:nvPr/>
          </p:nvSpPr>
          <p:spPr bwMode="auto">
            <a:xfrm>
              <a:off x="2593128" y="4413250"/>
              <a:ext cx="1732811" cy="274474"/>
            </a:xfrm>
            <a:prstGeom prst="rect">
              <a:avLst/>
            </a:prstGeom>
            <a:noFill/>
            <a:ln w="9525">
              <a:noFill/>
              <a:miter lim="800000"/>
              <a:headEnd/>
              <a:tailEnd/>
            </a:ln>
          </p:spPr>
          <p:txBody>
            <a:bodyPr wrap="none" lIns="90470" tIns="44441" rIns="90470" bIns="44441">
              <a:spAutoFit/>
            </a:bodyPr>
            <a:lstStyle/>
            <a:p>
              <a:pPr algn="r"/>
              <a:r>
                <a:rPr lang="en-US" altLang="zh-CN" sz="1200" dirty="0">
                  <a:latin typeface="微软雅黑" pitchFamily="34" charset="-122"/>
                  <a:ea typeface="微软雅黑" pitchFamily="34" charset="-122"/>
                </a:rPr>
                <a:t>Known vulnerability</a:t>
              </a:r>
              <a:endParaRPr lang="zh-CN" altLang="en-US" sz="1200" dirty="0">
                <a:latin typeface="微软雅黑" pitchFamily="34" charset="-122"/>
                <a:ea typeface="微软雅黑" pitchFamily="34" charset="-122"/>
              </a:endParaRPr>
            </a:p>
          </p:txBody>
        </p:sp>
        <p:sp>
          <p:nvSpPr>
            <p:cNvPr id="33" name="Line 31"/>
            <p:cNvSpPr>
              <a:spLocks noChangeShapeType="1"/>
            </p:cNvSpPr>
            <p:nvPr/>
          </p:nvSpPr>
          <p:spPr bwMode="auto">
            <a:xfrm>
              <a:off x="2932113" y="4371975"/>
              <a:ext cx="0" cy="215900"/>
            </a:xfrm>
            <a:prstGeom prst="line">
              <a:avLst/>
            </a:prstGeom>
            <a:noFill/>
            <a:ln w="12700">
              <a:solidFill>
                <a:srgbClr val="FFFF00"/>
              </a:solidFill>
              <a:prstDash val="sysDot"/>
              <a:round/>
              <a:headEnd/>
              <a:tailEnd/>
            </a:ln>
          </p:spPr>
          <p:txBody>
            <a:bodyPr wrap="none" anchor="ctr"/>
            <a:lstStyle/>
            <a:p>
              <a:endParaRPr lang="zh-CN" altLang="en-US"/>
            </a:p>
          </p:txBody>
        </p:sp>
        <p:sp>
          <p:nvSpPr>
            <p:cNvPr id="34" name="Line 32"/>
            <p:cNvSpPr>
              <a:spLocks noChangeShapeType="1"/>
            </p:cNvSpPr>
            <p:nvPr/>
          </p:nvSpPr>
          <p:spPr bwMode="auto">
            <a:xfrm>
              <a:off x="3617913" y="3876675"/>
              <a:ext cx="0" cy="114300"/>
            </a:xfrm>
            <a:prstGeom prst="line">
              <a:avLst/>
            </a:prstGeom>
            <a:noFill/>
            <a:ln w="12700">
              <a:solidFill>
                <a:srgbClr val="FFFF00"/>
              </a:solidFill>
              <a:prstDash val="sysDot"/>
              <a:round/>
              <a:headEnd/>
              <a:tailEnd/>
            </a:ln>
          </p:spPr>
          <p:txBody>
            <a:bodyPr wrap="none" anchor="ctr"/>
            <a:lstStyle/>
            <a:p>
              <a:endParaRPr lang="zh-CN" altLang="en-US"/>
            </a:p>
          </p:txBody>
        </p:sp>
        <p:sp>
          <p:nvSpPr>
            <p:cNvPr id="35" name="Rectangle 33"/>
            <p:cNvSpPr>
              <a:spLocks noChangeArrowheads="1"/>
            </p:cNvSpPr>
            <p:nvPr/>
          </p:nvSpPr>
          <p:spPr bwMode="auto">
            <a:xfrm>
              <a:off x="2437515" y="3765550"/>
              <a:ext cx="1231199" cy="274474"/>
            </a:xfrm>
            <a:prstGeom prst="rect">
              <a:avLst/>
            </a:prstGeom>
            <a:noFill/>
            <a:ln w="9525">
              <a:noFill/>
              <a:miter lim="800000"/>
              <a:headEnd/>
              <a:tailEnd/>
            </a:ln>
          </p:spPr>
          <p:txBody>
            <a:bodyPr wrap="none" lIns="90470" tIns="44441" rIns="90470" bIns="44441">
              <a:spAutoFit/>
            </a:bodyPr>
            <a:lstStyle/>
            <a:p>
              <a:pPr algn="r"/>
              <a:r>
                <a:rPr lang="en-US" altLang="zh-CN" sz="1200" dirty="0">
                  <a:latin typeface="微软雅黑" pitchFamily="34" charset="-122"/>
                  <a:ea typeface="微软雅黑" pitchFamily="34" charset="-122"/>
                </a:rPr>
                <a:t>Attacks Audit</a:t>
              </a:r>
              <a:endParaRPr lang="zh-CN" altLang="en-US" sz="1200" dirty="0">
                <a:latin typeface="微软雅黑" pitchFamily="34" charset="-122"/>
                <a:ea typeface="微软雅黑" pitchFamily="34" charset="-122"/>
              </a:endParaRPr>
            </a:p>
          </p:txBody>
        </p:sp>
        <p:sp>
          <p:nvSpPr>
            <p:cNvPr id="36" name="Line 34"/>
            <p:cNvSpPr>
              <a:spLocks noChangeShapeType="1"/>
            </p:cNvSpPr>
            <p:nvPr/>
          </p:nvSpPr>
          <p:spPr bwMode="auto">
            <a:xfrm>
              <a:off x="3962400" y="3648075"/>
              <a:ext cx="0" cy="190500"/>
            </a:xfrm>
            <a:prstGeom prst="line">
              <a:avLst/>
            </a:prstGeom>
            <a:noFill/>
            <a:ln w="12700">
              <a:solidFill>
                <a:srgbClr val="FFFF00"/>
              </a:solidFill>
              <a:prstDash val="sysDot"/>
              <a:round/>
              <a:headEnd/>
              <a:tailEnd/>
            </a:ln>
          </p:spPr>
          <p:txBody>
            <a:bodyPr wrap="none" anchor="ctr"/>
            <a:lstStyle/>
            <a:p>
              <a:endParaRPr lang="zh-CN" altLang="en-US"/>
            </a:p>
          </p:txBody>
        </p:sp>
        <p:sp>
          <p:nvSpPr>
            <p:cNvPr id="37" name="Rectangle 35"/>
            <p:cNvSpPr>
              <a:spLocks noChangeArrowheads="1"/>
            </p:cNvSpPr>
            <p:nvPr/>
          </p:nvSpPr>
          <p:spPr bwMode="auto">
            <a:xfrm>
              <a:off x="3046642" y="3536950"/>
              <a:ext cx="964972" cy="274474"/>
            </a:xfrm>
            <a:prstGeom prst="rect">
              <a:avLst/>
            </a:prstGeom>
            <a:noFill/>
            <a:ln w="9525">
              <a:noFill/>
              <a:miter lim="800000"/>
              <a:headEnd/>
              <a:tailEnd/>
            </a:ln>
          </p:spPr>
          <p:txBody>
            <a:bodyPr wrap="none" lIns="90470" tIns="44441" rIns="90470" bIns="44441">
              <a:spAutoFit/>
            </a:bodyPr>
            <a:lstStyle/>
            <a:p>
              <a:pPr algn="r"/>
              <a:r>
                <a:rPr lang="en-US" altLang="zh-CN" sz="1200" dirty="0">
                  <a:latin typeface="微软雅黑" pitchFamily="34" charset="-122"/>
                  <a:ea typeface="微软雅黑" pitchFamily="34" charset="-122"/>
                </a:rPr>
                <a:t>Back door</a:t>
              </a:r>
              <a:endParaRPr lang="zh-CN" altLang="en-US" sz="1200" dirty="0">
                <a:latin typeface="微软雅黑" pitchFamily="34" charset="-122"/>
                <a:ea typeface="微软雅黑" pitchFamily="34" charset="-122"/>
              </a:endParaRPr>
            </a:p>
          </p:txBody>
        </p:sp>
        <p:sp>
          <p:nvSpPr>
            <p:cNvPr id="38" name="Line 36"/>
            <p:cNvSpPr>
              <a:spLocks noChangeShapeType="1"/>
            </p:cNvSpPr>
            <p:nvPr/>
          </p:nvSpPr>
          <p:spPr bwMode="auto">
            <a:xfrm flipV="1">
              <a:off x="4227513" y="3724275"/>
              <a:ext cx="0" cy="660400"/>
            </a:xfrm>
            <a:prstGeom prst="line">
              <a:avLst/>
            </a:prstGeom>
            <a:noFill/>
            <a:ln w="12700">
              <a:solidFill>
                <a:srgbClr val="FFFF00"/>
              </a:solidFill>
              <a:prstDash val="sysDot"/>
              <a:round/>
              <a:headEnd/>
              <a:tailEnd/>
            </a:ln>
          </p:spPr>
          <p:txBody>
            <a:bodyPr wrap="none" anchor="ctr"/>
            <a:lstStyle/>
            <a:p>
              <a:endParaRPr lang="zh-CN" altLang="en-US"/>
            </a:p>
          </p:txBody>
        </p:sp>
        <p:sp>
          <p:nvSpPr>
            <p:cNvPr id="39" name="Rectangle 37"/>
            <p:cNvSpPr>
              <a:spLocks noChangeArrowheads="1"/>
            </p:cNvSpPr>
            <p:nvPr/>
          </p:nvSpPr>
          <p:spPr bwMode="auto">
            <a:xfrm>
              <a:off x="3815976" y="3994150"/>
              <a:ext cx="1532435" cy="274474"/>
            </a:xfrm>
            <a:prstGeom prst="rect">
              <a:avLst/>
            </a:prstGeom>
            <a:noFill/>
            <a:ln w="9525">
              <a:noFill/>
              <a:miter lim="800000"/>
              <a:headEnd/>
              <a:tailEnd/>
            </a:ln>
          </p:spPr>
          <p:txBody>
            <a:bodyPr wrap="none" lIns="90470" tIns="44441" rIns="90470" bIns="44441">
              <a:spAutoFit/>
            </a:bodyPr>
            <a:lstStyle/>
            <a:p>
              <a:r>
                <a:rPr lang="en-US" altLang="zh-CN" sz="1200" dirty="0">
                  <a:latin typeface="微软雅黑" pitchFamily="34" charset="-122"/>
                  <a:ea typeface="微软雅黑" pitchFamily="34" charset="-122"/>
                </a:rPr>
                <a:t>Session Hijacking</a:t>
              </a:r>
              <a:endParaRPr lang="zh-CN" altLang="en-US" sz="1200" dirty="0">
                <a:latin typeface="微软雅黑" pitchFamily="34" charset="-122"/>
                <a:ea typeface="微软雅黑" pitchFamily="34" charset="-122"/>
              </a:endParaRPr>
            </a:p>
          </p:txBody>
        </p:sp>
        <p:sp>
          <p:nvSpPr>
            <p:cNvPr id="40" name="Line 38"/>
            <p:cNvSpPr>
              <a:spLocks noChangeShapeType="1"/>
            </p:cNvSpPr>
            <p:nvPr/>
          </p:nvSpPr>
          <p:spPr bwMode="auto">
            <a:xfrm>
              <a:off x="4475163" y="3000375"/>
              <a:ext cx="0" cy="584200"/>
            </a:xfrm>
            <a:prstGeom prst="line">
              <a:avLst/>
            </a:prstGeom>
            <a:noFill/>
            <a:ln w="12700">
              <a:solidFill>
                <a:srgbClr val="FFFF00"/>
              </a:solidFill>
              <a:prstDash val="sysDot"/>
              <a:round/>
              <a:headEnd/>
              <a:tailEnd/>
            </a:ln>
          </p:spPr>
          <p:txBody>
            <a:bodyPr wrap="none" anchor="ctr"/>
            <a:lstStyle/>
            <a:p>
              <a:endParaRPr lang="zh-CN" altLang="en-US"/>
            </a:p>
          </p:txBody>
        </p:sp>
        <p:sp>
          <p:nvSpPr>
            <p:cNvPr id="41" name="Rectangle 39"/>
            <p:cNvSpPr>
              <a:spLocks noChangeArrowheads="1"/>
            </p:cNvSpPr>
            <p:nvPr/>
          </p:nvSpPr>
          <p:spPr bwMode="auto">
            <a:xfrm>
              <a:off x="3533115" y="2889250"/>
              <a:ext cx="1043648" cy="274474"/>
            </a:xfrm>
            <a:prstGeom prst="rect">
              <a:avLst/>
            </a:prstGeom>
            <a:noFill/>
            <a:ln w="9525">
              <a:noFill/>
              <a:miter lim="800000"/>
              <a:headEnd/>
              <a:tailEnd/>
            </a:ln>
          </p:spPr>
          <p:txBody>
            <a:bodyPr wrap="none" lIns="90470" tIns="44441" rIns="90470" bIns="44441">
              <a:spAutoFit/>
            </a:bodyPr>
            <a:lstStyle/>
            <a:p>
              <a:pPr algn="r"/>
              <a:r>
                <a:rPr lang="en-US" altLang="zh-CN" sz="1200" dirty="0">
                  <a:latin typeface="微软雅黑" pitchFamily="34" charset="-122"/>
                  <a:ea typeface="微软雅黑" pitchFamily="34" charset="-122"/>
                </a:rPr>
                <a:t>Erase Trace</a:t>
              </a:r>
              <a:endParaRPr lang="zh-CN" altLang="en-US" sz="1200" dirty="0">
                <a:latin typeface="微软雅黑" pitchFamily="34" charset="-122"/>
                <a:ea typeface="微软雅黑" pitchFamily="34" charset="-122"/>
              </a:endParaRPr>
            </a:p>
          </p:txBody>
        </p:sp>
        <p:sp>
          <p:nvSpPr>
            <p:cNvPr id="42" name="Line 40"/>
            <p:cNvSpPr>
              <a:spLocks noChangeShapeType="1"/>
            </p:cNvSpPr>
            <p:nvPr/>
          </p:nvSpPr>
          <p:spPr bwMode="auto">
            <a:xfrm>
              <a:off x="4721225" y="2720975"/>
              <a:ext cx="0" cy="774700"/>
            </a:xfrm>
            <a:prstGeom prst="line">
              <a:avLst/>
            </a:prstGeom>
            <a:noFill/>
            <a:ln w="12700">
              <a:solidFill>
                <a:srgbClr val="FFFF00"/>
              </a:solidFill>
              <a:prstDash val="sysDot"/>
              <a:round/>
              <a:headEnd/>
              <a:tailEnd/>
            </a:ln>
          </p:spPr>
          <p:txBody>
            <a:bodyPr wrap="none" anchor="ctr"/>
            <a:lstStyle/>
            <a:p>
              <a:endParaRPr lang="zh-CN" altLang="en-US"/>
            </a:p>
          </p:txBody>
        </p:sp>
        <p:sp>
          <p:nvSpPr>
            <p:cNvPr id="43" name="Rectangle 41"/>
            <p:cNvSpPr>
              <a:spLocks noChangeArrowheads="1"/>
            </p:cNvSpPr>
            <p:nvPr/>
          </p:nvSpPr>
          <p:spPr bwMode="auto">
            <a:xfrm>
              <a:off x="4082662" y="2609850"/>
              <a:ext cx="700477" cy="274474"/>
            </a:xfrm>
            <a:prstGeom prst="rect">
              <a:avLst/>
            </a:prstGeom>
            <a:noFill/>
            <a:ln w="9525">
              <a:noFill/>
              <a:miter lim="800000"/>
              <a:headEnd/>
              <a:tailEnd/>
            </a:ln>
          </p:spPr>
          <p:txBody>
            <a:bodyPr wrap="none" lIns="90470" tIns="44441" rIns="90470" bIns="44441">
              <a:spAutoFit/>
            </a:bodyPr>
            <a:lstStyle/>
            <a:p>
              <a:pPr algn="r"/>
              <a:r>
                <a:rPr lang="en-US" altLang="zh-CN" sz="1200" dirty="0">
                  <a:latin typeface="微软雅黑" pitchFamily="34" charset="-122"/>
                  <a:ea typeface="微软雅黑" pitchFamily="34" charset="-122"/>
                </a:rPr>
                <a:t>Sniffer</a:t>
              </a:r>
              <a:endParaRPr lang="zh-CN" altLang="en-US" sz="1200" dirty="0">
                <a:latin typeface="微软雅黑" pitchFamily="34" charset="-122"/>
                <a:ea typeface="微软雅黑" pitchFamily="34" charset="-122"/>
              </a:endParaRPr>
            </a:p>
          </p:txBody>
        </p:sp>
        <p:sp>
          <p:nvSpPr>
            <p:cNvPr id="44" name="Line 42"/>
            <p:cNvSpPr>
              <a:spLocks noChangeShapeType="1"/>
            </p:cNvSpPr>
            <p:nvPr/>
          </p:nvSpPr>
          <p:spPr bwMode="auto">
            <a:xfrm>
              <a:off x="4954588" y="2428875"/>
              <a:ext cx="0" cy="1003300"/>
            </a:xfrm>
            <a:prstGeom prst="line">
              <a:avLst/>
            </a:prstGeom>
            <a:noFill/>
            <a:ln w="12700">
              <a:solidFill>
                <a:srgbClr val="FFFF00"/>
              </a:solidFill>
              <a:prstDash val="sysDot"/>
              <a:round/>
              <a:headEnd/>
              <a:tailEnd/>
            </a:ln>
          </p:spPr>
          <p:txBody>
            <a:bodyPr wrap="none" anchor="ctr"/>
            <a:lstStyle/>
            <a:p>
              <a:endParaRPr lang="zh-CN" altLang="en-US"/>
            </a:p>
          </p:txBody>
        </p:sp>
        <p:sp>
          <p:nvSpPr>
            <p:cNvPr id="45" name="Rectangle 43"/>
            <p:cNvSpPr>
              <a:spLocks noChangeArrowheads="1"/>
            </p:cNvSpPr>
            <p:nvPr/>
          </p:nvSpPr>
          <p:spPr bwMode="auto">
            <a:xfrm>
              <a:off x="3639198" y="2332038"/>
              <a:ext cx="1361428" cy="274474"/>
            </a:xfrm>
            <a:prstGeom prst="rect">
              <a:avLst/>
            </a:prstGeom>
            <a:noFill/>
            <a:ln w="9525">
              <a:noFill/>
              <a:miter lim="800000"/>
              <a:headEnd/>
              <a:tailEnd/>
            </a:ln>
          </p:spPr>
          <p:txBody>
            <a:bodyPr wrap="none" lIns="90470" tIns="44441" rIns="90470" bIns="44441">
              <a:spAutoFit/>
            </a:bodyPr>
            <a:lstStyle/>
            <a:p>
              <a:pPr algn="r"/>
              <a:r>
                <a:rPr lang="en-US" altLang="zh-CN" sz="1200" dirty="0">
                  <a:latin typeface="微软雅黑" pitchFamily="34" charset="-122"/>
                  <a:ea typeface="微软雅黑" pitchFamily="34" charset="-122"/>
                </a:rPr>
                <a:t>Net Pack Cheat</a:t>
              </a:r>
              <a:endParaRPr lang="zh-CN" altLang="en-US" sz="1200" dirty="0">
                <a:latin typeface="微软雅黑" pitchFamily="34" charset="-122"/>
                <a:ea typeface="微软雅黑" pitchFamily="34" charset="-122"/>
              </a:endParaRPr>
            </a:p>
          </p:txBody>
        </p:sp>
        <p:sp>
          <p:nvSpPr>
            <p:cNvPr id="46" name="Oval 44"/>
            <p:cNvSpPr>
              <a:spLocks noChangeArrowheads="1"/>
            </p:cNvSpPr>
            <p:nvPr/>
          </p:nvSpPr>
          <p:spPr bwMode="auto">
            <a:xfrm>
              <a:off x="5505450" y="3082925"/>
              <a:ext cx="109538"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47" name="Line 45"/>
            <p:cNvSpPr>
              <a:spLocks noChangeShapeType="1"/>
            </p:cNvSpPr>
            <p:nvPr/>
          </p:nvSpPr>
          <p:spPr bwMode="auto">
            <a:xfrm>
              <a:off x="5559425" y="3165475"/>
              <a:ext cx="0" cy="304800"/>
            </a:xfrm>
            <a:prstGeom prst="line">
              <a:avLst/>
            </a:prstGeom>
            <a:noFill/>
            <a:ln w="12700">
              <a:solidFill>
                <a:srgbClr val="FFFF00"/>
              </a:solidFill>
              <a:prstDash val="sysDot"/>
              <a:round/>
              <a:headEnd/>
              <a:tailEnd/>
            </a:ln>
          </p:spPr>
          <p:txBody>
            <a:bodyPr wrap="none" anchor="ctr"/>
            <a:lstStyle/>
            <a:p>
              <a:endParaRPr lang="zh-CN" altLang="en-US"/>
            </a:p>
          </p:txBody>
        </p:sp>
        <p:sp>
          <p:nvSpPr>
            <p:cNvPr id="48" name="Rectangle 46"/>
            <p:cNvSpPr>
              <a:spLocks noChangeArrowheads="1"/>
            </p:cNvSpPr>
            <p:nvPr/>
          </p:nvSpPr>
          <p:spPr bwMode="auto">
            <a:xfrm>
              <a:off x="4859293" y="3322638"/>
              <a:ext cx="1741532" cy="274474"/>
            </a:xfrm>
            <a:prstGeom prst="rect">
              <a:avLst/>
            </a:prstGeom>
            <a:noFill/>
            <a:ln w="9525">
              <a:noFill/>
              <a:miter lim="800000"/>
              <a:headEnd/>
              <a:tailEnd/>
            </a:ln>
          </p:spPr>
          <p:txBody>
            <a:bodyPr wrap="none" lIns="90470" tIns="44441" rIns="90470" bIns="44441">
              <a:spAutoFit/>
            </a:bodyPr>
            <a:lstStyle/>
            <a:p>
              <a:pPr algn="r"/>
              <a:r>
                <a:rPr lang="en-US" altLang="zh-CN" sz="1200" dirty="0">
                  <a:latin typeface="微软雅黑" pitchFamily="34" charset="-122"/>
                  <a:ea typeface="微软雅黑" pitchFamily="34" charset="-122"/>
                </a:rPr>
                <a:t>GUI Remote Control</a:t>
              </a:r>
              <a:endParaRPr lang="zh-CN" altLang="en-US" sz="1200" dirty="0">
                <a:latin typeface="微软雅黑" pitchFamily="34" charset="-122"/>
                <a:ea typeface="微软雅黑" pitchFamily="34" charset="-122"/>
              </a:endParaRPr>
            </a:p>
          </p:txBody>
        </p:sp>
        <p:sp>
          <p:nvSpPr>
            <p:cNvPr id="49" name="Oval 47"/>
            <p:cNvSpPr>
              <a:spLocks noChangeArrowheads="1"/>
            </p:cNvSpPr>
            <p:nvPr/>
          </p:nvSpPr>
          <p:spPr bwMode="auto">
            <a:xfrm>
              <a:off x="5821363" y="2943225"/>
              <a:ext cx="109537"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50" name="Line 48"/>
            <p:cNvSpPr>
              <a:spLocks noChangeShapeType="1"/>
            </p:cNvSpPr>
            <p:nvPr/>
          </p:nvSpPr>
          <p:spPr bwMode="auto">
            <a:xfrm>
              <a:off x="5876925" y="2987675"/>
              <a:ext cx="0" cy="303213"/>
            </a:xfrm>
            <a:prstGeom prst="line">
              <a:avLst/>
            </a:prstGeom>
            <a:noFill/>
            <a:ln w="12700">
              <a:solidFill>
                <a:schemeClr val="tx1"/>
              </a:solidFill>
              <a:prstDash val="sysDot"/>
              <a:round/>
              <a:headEnd/>
              <a:tailEnd/>
            </a:ln>
          </p:spPr>
          <p:txBody>
            <a:bodyPr wrap="none" anchor="ctr"/>
            <a:lstStyle/>
            <a:p>
              <a:endParaRPr lang="zh-CN" altLang="en-US"/>
            </a:p>
          </p:txBody>
        </p:sp>
        <p:sp>
          <p:nvSpPr>
            <p:cNvPr id="51" name="Rectangle 49"/>
            <p:cNvSpPr>
              <a:spLocks noChangeArrowheads="1"/>
            </p:cNvSpPr>
            <p:nvPr/>
          </p:nvSpPr>
          <p:spPr bwMode="auto">
            <a:xfrm>
              <a:off x="5942449" y="3060700"/>
              <a:ext cx="1107640" cy="274474"/>
            </a:xfrm>
            <a:prstGeom prst="rect">
              <a:avLst/>
            </a:prstGeom>
            <a:noFill/>
            <a:ln w="9525">
              <a:noFill/>
              <a:miter lim="800000"/>
              <a:headEnd/>
              <a:tailEnd/>
            </a:ln>
          </p:spPr>
          <p:txBody>
            <a:bodyPr wrap="none" lIns="90470" tIns="44441" rIns="90470" bIns="44441">
              <a:spAutoFit/>
            </a:bodyPr>
            <a:lstStyle/>
            <a:p>
              <a:pPr algn="r"/>
              <a:r>
                <a:rPr lang="en-US" altLang="zh-CN" sz="1200" dirty="0">
                  <a:latin typeface="微软雅黑" pitchFamily="34" charset="-122"/>
                  <a:ea typeface="微软雅黑" pitchFamily="34" charset="-122"/>
                </a:rPr>
                <a:t>Sniffer Scan</a:t>
              </a:r>
              <a:endParaRPr lang="zh-CN" altLang="en-US" sz="1200" dirty="0">
                <a:latin typeface="微软雅黑" pitchFamily="34" charset="-122"/>
                <a:ea typeface="微软雅黑" pitchFamily="34" charset="-122"/>
              </a:endParaRPr>
            </a:p>
          </p:txBody>
        </p:sp>
        <p:sp>
          <p:nvSpPr>
            <p:cNvPr id="52" name="Oval 50"/>
            <p:cNvSpPr>
              <a:spLocks noChangeArrowheads="1"/>
            </p:cNvSpPr>
            <p:nvPr/>
          </p:nvSpPr>
          <p:spPr bwMode="auto">
            <a:xfrm>
              <a:off x="6302375" y="2713038"/>
              <a:ext cx="111125"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53" name="Oval 51"/>
            <p:cNvSpPr>
              <a:spLocks noChangeArrowheads="1"/>
            </p:cNvSpPr>
            <p:nvPr/>
          </p:nvSpPr>
          <p:spPr bwMode="auto">
            <a:xfrm>
              <a:off x="6688138" y="2536825"/>
              <a:ext cx="109537"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54" name="Line 52"/>
            <p:cNvSpPr>
              <a:spLocks noChangeShapeType="1"/>
            </p:cNvSpPr>
            <p:nvPr/>
          </p:nvSpPr>
          <p:spPr bwMode="auto">
            <a:xfrm>
              <a:off x="6365875" y="2400300"/>
              <a:ext cx="0" cy="304800"/>
            </a:xfrm>
            <a:prstGeom prst="line">
              <a:avLst/>
            </a:prstGeom>
            <a:noFill/>
            <a:ln w="12700">
              <a:solidFill>
                <a:srgbClr val="FFFF00"/>
              </a:solidFill>
              <a:prstDash val="sysDot"/>
              <a:round/>
              <a:headEnd/>
              <a:tailEnd/>
            </a:ln>
          </p:spPr>
          <p:txBody>
            <a:bodyPr wrap="none" anchor="ctr"/>
            <a:lstStyle/>
            <a:p>
              <a:endParaRPr lang="zh-CN" altLang="en-US"/>
            </a:p>
          </p:txBody>
        </p:sp>
        <p:sp>
          <p:nvSpPr>
            <p:cNvPr id="55" name="Line 53"/>
            <p:cNvSpPr>
              <a:spLocks noChangeShapeType="1"/>
            </p:cNvSpPr>
            <p:nvPr/>
          </p:nvSpPr>
          <p:spPr bwMode="auto">
            <a:xfrm>
              <a:off x="6734175" y="2603500"/>
              <a:ext cx="0" cy="401638"/>
            </a:xfrm>
            <a:prstGeom prst="line">
              <a:avLst/>
            </a:prstGeom>
            <a:noFill/>
            <a:ln w="12700">
              <a:solidFill>
                <a:srgbClr val="FFFF00"/>
              </a:solidFill>
              <a:prstDash val="sysDot"/>
              <a:round/>
              <a:headEnd/>
              <a:tailEnd/>
            </a:ln>
          </p:spPr>
          <p:txBody>
            <a:bodyPr wrap="none" anchor="ctr"/>
            <a:lstStyle/>
            <a:p>
              <a:endParaRPr lang="zh-CN" altLang="en-US"/>
            </a:p>
          </p:txBody>
        </p:sp>
        <p:sp>
          <p:nvSpPr>
            <p:cNvPr id="56" name="Rectangle 54"/>
            <p:cNvSpPr>
              <a:spLocks noChangeArrowheads="1"/>
            </p:cNvSpPr>
            <p:nvPr/>
          </p:nvSpPr>
          <p:spPr bwMode="auto">
            <a:xfrm>
              <a:off x="5026042" y="2332038"/>
              <a:ext cx="1393808" cy="274474"/>
            </a:xfrm>
            <a:prstGeom prst="rect">
              <a:avLst/>
            </a:prstGeom>
            <a:noFill/>
            <a:ln w="9525">
              <a:noFill/>
              <a:miter lim="800000"/>
              <a:headEnd/>
              <a:tailEnd/>
            </a:ln>
          </p:spPr>
          <p:txBody>
            <a:bodyPr wrap="none" lIns="90470" tIns="44441" rIns="90470" bIns="44441">
              <a:spAutoFit/>
            </a:bodyPr>
            <a:lstStyle/>
            <a:p>
              <a:pPr algn="r"/>
              <a:r>
                <a:rPr lang="en-US" altLang="zh-CN" sz="1200" dirty="0">
                  <a:latin typeface="微软雅黑" pitchFamily="34" charset="-122"/>
                  <a:ea typeface="微软雅黑" pitchFamily="34" charset="-122"/>
                </a:rPr>
                <a:t>Deny of Service</a:t>
              </a:r>
              <a:endParaRPr lang="zh-CN" altLang="en-US" sz="1200" dirty="0">
                <a:latin typeface="微软雅黑" pitchFamily="34" charset="-122"/>
                <a:ea typeface="微软雅黑" pitchFamily="34" charset="-122"/>
              </a:endParaRPr>
            </a:p>
          </p:txBody>
        </p:sp>
        <p:sp>
          <p:nvSpPr>
            <p:cNvPr id="58" name="Rectangle 56"/>
            <p:cNvSpPr>
              <a:spLocks noChangeArrowheads="1"/>
            </p:cNvSpPr>
            <p:nvPr/>
          </p:nvSpPr>
          <p:spPr bwMode="auto">
            <a:xfrm>
              <a:off x="6220670" y="5041900"/>
              <a:ext cx="1161949" cy="366827"/>
            </a:xfrm>
            <a:prstGeom prst="rect">
              <a:avLst/>
            </a:prstGeom>
            <a:noFill/>
            <a:ln w="9525">
              <a:noFill/>
              <a:miter lim="800000"/>
              <a:headEnd/>
              <a:tailEnd/>
            </a:ln>
          </p:spPr>
          <p:txBody>
            <a:bodyPr wrap="none" lIns="90470" tIns="44441" rIns="90470" bIns="44441">
              <a:spAutoFit/>
            </a:bodyPr>
            <a:lstStyle/>
            <a:p>
              <a:r>
                <a:rPr lang="en-US" altLang="zh-CN" sz="1800" dirty="0">
                  <a:latin typeface="微软雅黑" pitchFamily="34" charset="-122"/>
                  <a:ea typeface="微软雅黑" pitchFamily="34" charset="-122"/>
                </a:rPr>
                <a:t>Attacker</a:t>
              </a:r>
              <a:endParaRPr lang="zh-CN" altLang="en-US" sz="1800" dirty="0">
                <a:latin typeface="微软雅黑" pitchFamily="34" charset="-122"/>
                <a:ea typeface="微软雅黑" pitchFamily="34" charset="-122"/>
              </a:endParaRPr>
            </a:p>
          </p:txBody>
        </p:sp>
        <p:sp>
          <p:nvSpPr>
            <p:cNvPr id="59" name="Rectangle 57"/>
            <p:cNvSpPr>
              <a:spLocks noChangeArrowheads="1"/>
            </p:cNvSpPr>
            <p:nvPr/>
          </p:nvSpPr>
          <p:spPr bwMode="auto">
            <a:xfrm>
              <a:off x="1465264" y="1814513"/>
              <a:ext cx="1576142" cy="366827"/>
            </a:xfrm>
            <a:prstGeom prst="rect">
              <a:avLst/>
            </a:prstGeom>
            <a:noFill/>
            <a:ln w="9525">
              <a:noFill/>
              <a:miter lim="800000"/>
              <a:headEnd/>
              <a:tailEnd/>
            </a:ln>
          </p:spPr>
          <p:txBody>
            <a:bodyPr wrap="square" lIns="90470" tIns="44441" rIns="90470" bIns="44441">
              <a:spAutoFit/>
            </a:bodyPr>
            <a:lstStyle/>
            <a:p>
              <a:r>
                <a:rPr lang="en-US" altLang="zh-CN" sz="1800" dirty="0">
                  <a:latin typeface="微软雅黑" pitchFamily="34" charset="-122"/>
                  <a:ea typeface="微软雅黑" pitchFamily="34" charset="-122"/>
                </a:rPr>
                <a:t>Technology</a:t>
              </a:r>
              <a:endParaRPr lang="zh-CN" altLang="en-US" sz="1800" dirty="0">
                <a:latin typeface="微软雅黑" pitchFamily="34" charset="-122"/>
                <a:ea typeface="微软雅黑" pitchFamily="34" charset="-122"/>
              </a:endParaRPr>
            </a:p>
          </p:txBody>
        </p:sp>
        <p:sp>
          <p:nvSpPr>
            <p:cNvPr id="60" name="Rectangle 58"/>
            <p:cNvSpPr>
              <a:spLocks noChangeArrowheads="1"/>
            </p:cNvSpPr>
            <p:nvPr/>
          </p:nvSpPr>
          <p:spPr bwMode="auto">
            <a:xfrm>
              <a:off x="1528936" y="3925888"/>
              <a:ext cx="933105" cy="366827"/>
            </a:xfrm>
            <a:prstGeom prst="rect">
              <a:avLst/>
            </a:prstGeom>
            <a:noFill/>
            <a:ln w="9525">
              <a:noFill/>
              <a:miter lim="800000"/>
              <a:headEnd/>
              <a:tailEnd/>
            </a:ln>
          </p:spPr>
          <p:txBody>
            <a:bodyPr wrap="none" lIns="90470" tIns="44441" rIns="90470" bIns="44441">
              <a:spAutoFit/>
            </a:bodyPr>
            <a:lstStyle/>
            <a:p>
              <a:r>
                <a:rPr lang="en-US" altLang="zh-CN" sz="1800" dirty="0">
                  <a:latin typeface="微软雅黑" pitchFamily="34" charset="-122"/>
                  <a:ea typeface="微软雅黑" pitchFamily="34" charset="-122"/>
                </a:rPr>
                <a:t>Attack</a:t>
              </a:r>
              <a:endParaRPr lang="zh-CN" altLang="en-US" sz="1800" dirty="0">
                <a:latin typeface="微软雅黑" pitchFamily="34" charset="-122"/>
                <a:ea typeface="微软雅黑" pitchFamily="34" charset="-122"/>
              </a:endParaRPr>
            </a:p>
          </p:txBody>
        </p:sp>
        <p:sp>
          <p:nvSpPr>
            <p:cNvPr id="61" name="Line 59"/>
            <p:cNvSpPr>
              <a:spLocks noChangeShapeType="1"/>
            </p:cNvSpPr>
            <p:nvPr/>
          </p:nvSpPr>
          <p:spPr bwMode="auto">
            <a:xfrm>
              <a:off x="6999288" y="1968500"/>
              <a:ext cx="0" cy="474663"/>
            </a:xfrm>
            <a:prstGeom prst="line">
              <a:avLst/>
            </a:prstGeom>
            <a:noFill/>
            <a:ln w="12700">
              <a:solidFill>
                <a:srgbClr val="FFFF00"/>
              </a:solidFill>
              <a:prstDash val="sysDot"/>
              <a:round/>
              <a:headEnd/>
              <a:tailEnd/>
            </a:ln>
          </p:spPr>
          <p:txBody>
            <a:bodyPr wrap="none" anchor="ctr"/>
            <a:lstStyle/>
            <a:p>
              <a:endParaRPr lang="zh-CN" altLang="en-US"/>
            </a:p>
          </p:txBody>
        </p:sp>
        <p:sp>
          <p:nvSpPr>
            <p:cNvPr id="63" name="Oval 61"/>
            <p:cNvSpPr>
              <a:spLocks noChangeArrowheads="1"/>
            </p:cNvSpPr>
            <p:nvPr/>
          </p:nvSpPr>
          <p:spPr bwMode="auto">
            <a:xfrm>
              <a:off x="6954838" y="2400300"/>
              <a:ext cx="109537"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64" name="Oval 62"/>
            <p:cNvSpPr>
              <a:spLocks noChangeArrowheads="1"/>
            </p:cNvSpPr>
            <p:nvPr/>
          </p:nvSpPr>
          <p:spPr bwMode="auto">
            <a:xfrm>
              <a:off x="3744913" y="3925888"/>
              <a:ext cx="114300" cy="101600"/>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65" name="Line 63"/>
            <p:cNvSpPr>
              <a:spLocks noChangeShapeType="1"/>
            </p:cNvSpPr>
            <p:nvPr/>
          </p:nvSpPr>
          <p:spPr bwMode="auto">
            <a:xfrm>
              <a:off x="3798888" y="4025900"/>
              <a:ext cx="0" cy="190500"/>
            </a:xfrm>
            <a:prstGeom prst="line">
              <a:avLst/>
            </a:prstGeom>
            <a:noFill/>
            <a:ln w="12700">
              <a:solidFill>
                <a:srgbClr val="FFFF00"/>
              </a:solidFill>
              <a:prstDash val="sysDot"/>
              <a:round/>
              <a:headEnd/>
              <a:tailEnd/>
            </a:ln>
          </p:spPr>
          <p:txBody>
            <a:bodyPr wrap="none" anchor="ctr"/>
            <a:lstStyle/>
            <a:p>
              <a:endParaRPr lang="zh-CN" altLang="en-US"/>
            </a:p>
          </p:txBody>
        </p:sp>
        <p:sp>
          <p:nvSpPr>
            <p:cNvPr id="66" name="Rectangle 64"/>
            <p:cNvSpPr>
              <a:spLocks noChangeArrowheads="1"/>
            </p:cNvSpPr>
            <p:nvPr/>
          </p:nvSpPr>
          <p:spPr bwMode="auto">
            <a:xfrm>
              <a:off x="2906312" y="4160838"/>
              <a:ext cx="1345013" cy="274474"/>
            </a:xfrm>
            <a:prstGeom prst="rect">
              <a:avLst/>
            </a:prstGeom>
            <a:noFill/>
            <a:ln w="9525">
              <a:noFill/>
              <a:miter lim="800000"/>
              <a:headEnd/>
              <a:tailEnd/>
            </a:ln>
          </p:spPr>
          <p:txBody>
            <a:bodyPr wrap="none" lIns="90470" tIns="44441" rIns="90470" bIns="44441">
              <a:spAutoFit/>
            </a:bodyPr>
            <a:lstStyle/>
            <a:p>
              <a:pPr algn="r"/>
              <a:r>
                <a:rPr lang="en-US" altLang="zh-CN" sz="1200" dirty="0">
                  <a:latin typeface="微软雅黑" pitchFamily="34" charset="-122"/>
                  <a:ea typeface="微软雅黑" pitchFamily="34" charset="-122"/>
                </a:rPr>
                <a:t>Console Attack</a:t>
              </a:r>
              <a:endParaRPr lang="zh-CN" altLang="en-US" sz="1200" dirty="0">
                <a:latin typeface="微软雅黑" pitchFamily="34" charset="-122"/>
                <a:ea typeface="微软雅黑" pitchFamily="34" charset="-122"/>
              </a:endParaRPr>
            </a:p>
          </p:txBody>
        </p:sp>
        <p:sp>
          <p:nvSpPr>
            <p:cNvPr id="67" name="Line 65"/>
            <p:cNvSpPr>
              <a:spLocks noChangeShapeType="1"/>
            </p:cNvSpPr>
            <p:nvPr/>
          </p:nvSpPr>
          <p:spPr bwMode="auto">
            <a:xfrm>
              <a:off x="4864100" y="3500438"/>
              <a:ext cx="0" cy="428625"/>
            </a:xfrm>
            <a:prstGeom prst="line">
              <a:avLst/>
            </a:prstGeom>
            <a:noFill/>
            <a:ln w="12700">
              <a:solidFill>
                <a:srgbClr val="FFFF00"/>
              </a:solidFill>
              <a:prstDash val="sysDot"/>
              <a:round/>
              <a:headEnd/>
              <a:tailEnd/>
            </a:ln>
          </p:spPr>
          <p:txBody>
            <a:bodyPr wrap="none" anchor="ctr"/>
            <a:lstStyle/>
            <a:p>
              <a:endParaRPr lang="zh-CN" altLang="en-US"/>
            </a:p>
          </p:txBody>
        </p:sp>
        <p:sp>
          <p:nvSpPr>
            <p:cNvPr id="69" name="Oval 67"/>
            <p:cNvSpPr>
              <a:spLocks noChangeArrowheads="1"/>
            </p:cNvSpPr>
            <p:nvPr/>
          </p:nvSpPr>
          <p:spPr bwMode="auto">
            <a:xfrm>
              <a:off x="4787900" y="3435350"/>
              <a:ext cx="109538"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70" name="Oval 68"/>
            <p:cNvSpPr>
              <a:spLocks noChangeArrowheads="1"/>
            </p:cNvSpPr>
            <p:nvPr/>
          </p:nvSpPr>
          <p:spPr bwMode="auto">
            <a:xfrm>
              <a:off x="7183438" y="2298700"/>
              <a:ext cx="109537"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71" name="Line 69"/>
            <p:cNvSpPr>
              <a:spLocks noChangeShapeType="1"/>
            </p:cNvSpPr>
            <p:nvPr/>
          </p:nvSpPr>
          <p:spPr bwMode="auto">
            <a:xfrm flipH="1">
              <a:off x="7265988" y="2374900"/>
              <a:ext cx="0" cy="304800"/>
            </a:xfrm>
            <a:prstGeom prst="line">
              <a:avLst/>
            </a:prstGeom>
            <a:noFill/>
            <a:ln w="12700">
              <a:solidFill>
                <a:srgbClr val="FFFF00"/>
              </a:solidFill>
              <a:prstDash val="sysDot"/>
              <a:round/>
              <a:headEnd/>
              <a:tailEnd/>
            </a:ln>
          </p:spPr>
          <p:txBody>
            <a:bodyPr wrap="none" anchor="ctr"/>
            <a:lstStyle/>
            <a:p>
              <a:endParaRPr lang="zh-CN" altLang="en-US"/>
            </a:p>
          </p:txBody>
        </p:sp>
        <p:sp>
          <p:nvSpPr>
            <p:cNvPr id="72" name="Rectangle 70"/>
            <p:cNvSpPr>
              <a:spLocks noChangeArrowheads="1"/>
            </p:cNvSpPr>
            <p:nvPr/>
          </p:nvSpPr>
          <p:spPr bwMode="auto">
            <a:xfrm>
              <a:off x="6686141" y="2734173"/>
              <a:ext cx="1654628" cy="274474"/>
            </a:xfrm>
            <a:prstGeom prst="rect">
              <a:avLst/>
            </a:prstGeom>
            <a:noFill/>
            <a:ln w="9525">
              <a:noFill/>
              <a:miter lim="800000"/>
              <a:headEnd/>
              <a:tailEnd/>
            </a:ln>
          </p:spPr>
          <p:txBody>
            <a:bodyPr wrap="square" lIns="90470" tIns="44441" rIns="90470" bIns="44441">
              <a:spAutoFit/>
            </a:bodyPr>
            <a:lstStyle/>
            <a:p>
              <a:pPr algn="r"/>
              <a:r>
                <a:rPr lang="en-US" altLang="zh-CN" sz="1200" dirty="0">
                  <a:latin typeface="微软雅黑" pitchFamily="34" charset="-122"/>
                  <a:ea typeface="微软雅黑" pitchFamily="34" charset="-122"/>
                </a:rPr>
                <a:t>Syn Floods Attack</a:t>
              </a:r>
              <a:endParaRPr lang="zh-CN" altLang="en-US" sz="1200" dirty="0">
                <a:latin typeface="微软雅黑" pitchFamily="34" charset="-122"/>
                <a:ea typeface="微软雅黑" pitchFamily="34" charset="-122"/>
              </a:endParaRPr>
            </a:p>
          </p:txBody>
        </p:sp>
        <p:sp>
          <p:nvSpPr>
            <p:cNvPr id="73" name="Rectangle 71"/>
            <p:cNvSpPr>
              <a:spLocks noChangeArrowheads="1"/>
            </p:cNvSpPr>
            <p:nvPr/>
          </p:nvSpPr>
          <p:spPr bwMode="auto">
            <a:xfrm>
              <a:off x="7072313" y="1525588"/>
              <a:ext cx="1050743" cy="274474"/>
            </a:xfrm>
            <a:prstGeom prst="rect">
              <a:avLst/>
            </a:prstGeom>
            <a:noFill/>
            <a:ln w="9525">
              <a:noFill/>
              <a:miter lim="800000"/>
              <a:headEnd/>
              <a:tailEnd/>
            </a:ln>
          </p:spPr>
          <p:txBody>
            <a:bodyPr wrap="square" lIns="90470" tIns="44441" rIns="90470" bIns="44441">
              <a:spAutoFit/>
            </a:bodyPr>
            <a:lstStyle/>
            <a:p>
              <a:r>
                <a:rPr lang="en-US" altLang="zh-CN" sz="1200" dirty="0">
                  <a:latin typeface="微软雅黑" pitchFamily="34" charset="-122"/>
                  <a:ea typeface="微软雅黑" pitchFamily="34" charset="-122"/>
                </a:rPr>
                <a:t>SQL</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Inject</a:t>
              </a:r>
              <a:endParaRPr lang="zh-CN" altLang="en-US" sz="1200" dirty="0">
                <a:latin typeface="微软雅黑" pitchFamily="34" charset="-122"/>
                <a:ea typeface="微软雅黑" pitchFamily="34" charset="-122"/>
              </a:endParaRPr>
            </a:p>
          </p:txBody>
        </p:sp>
        <p:sp>
          <p:nvSpPr>
            <p:cNvPr id="74" name="Oval 72"/>
            <p:cNvSpPr>
              <a:spLocks noChangeArrowheads="1"/>
            </p:cNvSpPr>
            <p:nvPr/>
          </p:nvSpPr>
          <p:spPr bwMode="auto">
            <a:xfrm>
              <a:off x="7531100" y="2136775"/>
              <a:ext cx="109538" cy="100013"/>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75" name="Rectangle 73"/>
            <p:cNvSpPr>
              <a:spLocks noChangeArrowheads="1"/>
            </p:cNvSpPr>
            <p:nvPr/>
          </p:nvSpPr>
          <p:spPr bwMode="auto">
            <a:xfrm>
              <a:off x="7954963" y="2178050"/>
              <a:ext cx="884237" cy="459082"/>
            </a:xfrm>
            <a:prstGeom prst="rect">
              <a:avLst/>
            </a:prstGeom>
            <a:noFill/>
            <a:ln w="9525">
              <a:noFill/>
              <a:miter lim="800000"/>
              <a:headEnd/>
              <a:tailEnd/>
            </a:ln>
          </p:spPr>
          <p:txBody>
            <a:bodyPr lIns="90470" tIns="44441" rIns="90470" bIns="44441">
              <a:spAutoFit/>
            </a:bodyPr>
            <a:lstStyle/>
            <a:p>
              <a:r>
                <a:rPr lang="en-US" altLang="zh-CN" sz="1200" dirty="0">
                  <a:latin typeface="微软雅黑" pitchFamily="34" charset="-122"/>
                  <a:ea typeface="微软雅黑" pitchFamily="34" charset="-122"/>
                </a:rPr>
                <a:t>Google hacking</a:t>
              </a:r>
            </a:p>
          </p:txBody>
        </p:sp>
        <p:sp>
          <p:nvSpPr>
            <p:cNvPr id="76" name="Line 74"/>
            <p:cNvSpPr>
              <a:spLocks noChangeShapeType="1"/>
            </p:cNvSpPr>
            <p:nvPr/>
          </p:nvSpPr>
          <p:spPr bwMode="auto">
            <a:xfrm>
              <a:off x="7578725" y="1849438"/>
              <a:ext cx="14288" cy="358775"/>
            </a:xfrm>
            <a:prstGeom prst="line">
              <a:avLst/>
            </a:prstGeom>
            <a:noFill/>
            <a:ln w="12700">
              <a:solidFill>
                <a:srgbClr val="FFFF00"/>
              </a:solidFill>
              <a:prstDash val="sysDot"/>
              <a:round/>
              <a:headEnd/>
              <a:tailEnd/>
            </a:ln>
          </p:spPr>
          <p:txBody>
            <a:bodyPr wrap="none" anchor="ctr"/>
            <a:lstStyle/>
            <a:p>
              <a:endParaRPr lang="zh-CN" altLang="en-US"/>
            </a:p>
          </p:txBody>
        </p:sp>
        <p:sp>
          <p:nvSpPr>
            <p:cNvPr id="77" name="Line 75"/>
            <p:cNvSpPr>
              <a:spLocks noChangeShapeType="1"/>
            </p:cNvSpPr>
            <p:nvPr/>
          </p:nvSpPr>
          <p:spPr bwMode="auto">
            <a:xfrm>
              <a:off x="8331200" y="1847850"/>
              <a:ext cx="14288" cy="358775"/>
            </a:xfrm>
            <a:prstGeom prst="line">
              <a:avLst/>
            </a:prstGeom>
            <a:noFill/>
            <a:ln w="12700">
              <a:solidFill>
                <a:srgbClr val="FFFF00"/>
              </a:solidFill>
              <a:prstDash val="sysDot"/>
              <a:round/>
              <a:headEnd/>
              <a:tailEnd/>
            </a:ln>
          </p:spPr>
          <p:txBody>
            <a:bodyPr wrap="none" anchor="ctr"/>
            <a:lstStyle/>
            <a:p>
              <a:endParaRPr lang="zh-CN" altLang="en-US"/>
            </a:p>
          </p:txBody>
        </p:sp>
        <p:sp>
          <p:nvSpPr>
            <p:cNvPr id="78" name="Oval 76"/>
            <p:cNvSpPr>
              <a:spLocks noChangeArrowheads="1"/>
            </p:cNvSpPr>
            <p:nvPr/>
          </p:nvSpPr>
          <p:spPr bwMode="auto">
            <a:xfrm>
              <a:off x="8285163" y="1789113"/>
              <a:ext cx="109537" cy="100012"/>
            </a:xfrm>
            <a:prstGeom prst="ellipse">
              <a:avLst/>
            </a:prstGeom>
            <a:solidFill>
              <a:srgbClr val="FF3300"/>
            </a:solidFill>
            <a:ln w="12700">
              <a:solidFill>
                <a:srgbClr val="FFFF00"/>
              </a:solidFill>
              <a:round/>
              <a:headEnd/>
              <a:tailEnd/>
            </a:ln>
          </p:spPr>
          <p:txBody>
            <a:bodyPr wrap="none" anchor="ctr"/>
            <a:lstStyle/>
            <a:p>
              <a:endParaRPr lang="zh-CN" altLang="en-US">
                <a:latin typeface="微软雅黑" pitchFamily="34" charset="-122"/>
                <a:ea typeface="微软雅黑" pitchFamily="34" charset="-122"/>
              </a:endParaRPr>
            </a:p>
          </p:txBody>
        </p:sp>
        <p:sp>
          <p:nvSpPr>
            <p:cNvPr id="79" name="Rectangle 77"/>
            <p:cNvSpPr>
              <a:spLocks noChangeArrowheads="1"/>
            </p:cNvSpPr>
            <p:nvPr/>
          </p:nvSpPr>
          <p:spPr bwMode="auto">
            <a:xfrm>
              <a:off x="8061325" y="5622925"/>
              <a:ext cx="663608" cy="335971"/>
            </a:xfrm>
            <a:prstGeom prst="rect">
              <a:avLst/>
            </a:prstGeom>
            <a:noFill/>
            <a:ln w="9525">
              <a:noFill/>
              <a:miter lim="800000"/>
              <a:headEnd/>
              <a:tailEnd/>
            </a:ln>
          </p:spPr>
          <p:txBody>
            <a:bodyPr wrap="none" lIns="90470" tIns="44441" rIns="90470" bIns="44441">
              <a:spAutoFit/>
            </a:bodyPr>
            <a:lstStyle/>
            <a:p>
              <a:r>
                <a:rPr lang="en-US" altLang="zh-CN" sz="1600" dirty="0">
                  <a:latin typeface="微软雅黑" pitchFamily="34" charset="-122"/>
                  <a:ea typeface="微软雅黑" pitchFamily="34" charset="-122"/>
                </a:rPr>
                <a:t>2005</a:t>
              </a:r>
            </a:p>
          </p:txBody>
        </p:sp>
      </p:grpSp>
      <p:sp>
        <p:nvSpPr>
          <p:cNvPr id="80" name="Rectangle 71"/>
          <p:cNvSpPr>
            <a:spLocks noChangeArrowheads="1"/>
          </p:cNvSpPr>
          <p:nvPr/>
        </p:nvSpPr>
        <p:spPr bwMode="auto">
          <a:xfrm>
            <a:off x="5731058" y="2208869"/>
            <a:ext cx="1050743" cy="274416"/>
          </a:xfrm>
          <a:prstGeom prst="rect">
            <a:avLst/>
          </a:prstGeom>
          <a:noFill/>
          <a:ln w="9525">
            <a:noFill/>
            <a:miter lim="800000"/>
            <a:headEnd/>
            <a:tailEnd/>
          </a:ln>
        </p:spPr>
        <p:txBody>
          <a:bodyPr wrap="square" lIns="90470" tIns="44441" rIns="90470" bIns="44441">
            <a:spAutoFit/>
          </a:bodyPr>
          <a:lstStyle/>
          <a:p>
            <a:r>
              <a:rPr lang="en-US" altLang="zh-CN" sz="1200" dirty="0">
                <a:latin typeface="微软雅黑" pitchFamily="34" charset="-122"/>
                <a:ea typeface="微软雅黑" pitchFamily="34" charset="-122"/>
              </a:rPr>
              <a:t>XSS/CSRF</a:t>
            </a:r>
            <a:endParaRPr lang="zh-CN" altLang="en-US" sz="1200" dirty="0">
              <a:latin typeface="微软雅黑" pitchFamily="34" charset="-122"/>
              <a:ea typeface="微软雅黑" pitchFamily="34" charset="-122"/>
            </a:endParaRP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Threats Countermeasures (4)</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20130" y="1248032"/>
            <a:ext cx="8229600" cy="5362833"/>
          </a:xfrm>
        </p:spPr>
        <p:txBody>
          <a:bodyPr/>
          <a:lstStyle/>
          <a:p>
            <a:r>
              <a:rPr lang="en-US" altLang="zh-CN" sz="2400" b="1" dirty="0">
                <a:latin typeface="微软雅黑" pitchFamily="34" charset="-122"/>
                <a:ea typeface="微软雅黑" pitchFamily="34" charset="-122"/>
              </a:rPr>
              <a:t>Sensitive Information Disclosure</a:t>
            </a:r>
          </a:p>
          <a:p>
            <a:pPr lvl="1"/>
            <a:r>
              <a:rPr lang="en-US" altLang="zh-CN" sz="1400" dirty="0">
                <a:latin typeface="微软雅黑" pitchFamily="34" charset="-122"/>
                <a:ea typeface="微软雅黑" pitchFamily="34" charset="-122"/>
              </a:rPr>
              <a:t>Exception Handler</a:t>
            </a:r>
          </a:p>
          <a:p>
            <a:pPr lvl="2"/>
            <a:r>
              <a:rPr lang="en-US" altLang="zh-CN" sz="1400" dirty="0">
                <a:latin typeface="微软雅黑" pitchFamily="34" charset="-122"/>
                <a:ea typeface="微软雅黑" pitchFamily="34" charset="-122"/>
              </a:rPr>
              <a:t>Exception trap Logging</a:t>
            </a:r>
          </a:p>
          <a:p>
            <a:pPr lvl="1"/>
            <a:r>
              <a:rPr lang="en-US" altLang="zh-CN" sz="1400" dirty="0">
                <a:latin typeface="微软雅黑" pitchFamily="34" charset="-122"/>
                <a:ea typeface="微软雅黑" pitchFamily="34" charset="-122"/>
              </a:rPr>
              <a:t>Cookie data Disclosure</a:t>
            </a:r>
          </a:p>
          <a:p>
            <a:pPr lvl="2"/>
            <a:r>
              <a:rPr lang="en-US" altLang="zh-CN" sz="1400" dirty="0">
                <a:latin typeface="微软雅黑" pitchFamily="34" charset="-122"/>
                <a:ea typeface="微软雅黑" pitchFamily="34" charset="-122"/>
              </a:rPr>
              <a:t>HttpOnly Restriction</a:t>
            </a:r>
          </a:p>
          <a:p>
            <a:pPr lvl="2"/>
            <a:r>
              <a:rPr lang="en-US" altLang="zh-CN" sz="1400" dirty="0">
                <a:latin typeface="微软雅黑" pitchFamily="34" charset="-122"/>
                <a:ea typeface="微软雅黑" pitchFamily="34" charset="-122"/>
              </a:rPr>
              <a:t>Cookie Domain Same Origin Policy Restriction</a:t>
            </a:r>
          </a:p>
          <a:p>
            <a:pPr lvl="1"/>
            <a:r>
              <a:rPr lang="en-US" altLang="zh-CN" sz="1400" dirty="0">
                <a:latin typeface="微软雅黑" pitchFamily="34" charset="-122"/>
                <a:ea typeface="微软雅黑" pitchFamily="34" charset="-122"/>
              </a:rPr>
              <a:t>Security Deployment</a:t>
            </a:r>
          </a:p>
          <a:p>
            <a:pPr lvl="2"/>
            <a:r>
              <a:rPr lang="en-US" altLang="zh-CN" sz="1400" dirty="0">
                <a:latin typeface="微软雅黑" pitchFamily="34" charset="-122"/>
                <a:ea typeface="微软雅黑" pitchFamily="34" charset="-122"/>
              </a:rPr>
              <a:t>Friendly Public Error Information</a:t>
            </a:r>
          </a:p>
          <a:p>
            <a:pPr lvl="3"/>
            <a:r>
              <a:rPr lang="en-US" altLang="zh-CN" sz="1200" dirty="0">
                <a:latin typeface="微软雅黑" pitchFamily="34" charset="-122"/>
                <a:ea typeface="微软雅黑" pitchFamily="34" charset="-122"/>
              </a:rPr>
              <a:t>Hide Technical detail Information</a:t>
            </a:r>
          </a:p>
          <a:p>
            <a:pPr lvl="4"/>
            <a:r>
              <a:rPr lang="en-US" altLang="zh-CN" sz="1200" dirty="0">
                <a:latin typeface="微软雅黑" pitchFamily="34" charset="-122"/>
                <a:ea typeface="微软雅黑" pitchFamily="34" charset="-122"/>
              </a:rPr>
              <a:t>Hide Exception Stack Trace</a:t>
            </a:r>
          </a:p>
          <a:p>
            <a:pPr lvl="5"/>
            <a:r>
              <a:rPr lang="en-US" altLang="zh-CN" sz="1100" b="1" dirty="0">
                <a:latin typeface="微软雅黑" pitchFamily="34" charset="-122"/>
                <a:ea typeface="微软雅黑" pitchFamily="34" charset="-122"/>
              </a:rPr>
              <a:t>&lt;customErrors mode="RemoteOnly/Off/</a:t>
            </a:r>
            <a:r>
              <a:rPr lang="en-US" altLang="zh-CN" sz="1100" b="1" dirty="0">
                <a:solidFill>
                  <a:srgbClr val="FF0000"/>
                </a:solidFill>
                <a:latin typeface="微软雅黑" pitchFamily="34" charset="-122"/>
                <a:ea typeface="微软雅黑" pitchFamily="34" charset="-122"/>
              </a:rPr>
              <a:t>On</a:t>
            </a:r>
            <a:r>
              <a:rPr lang="en-US" altLang="zh-CN" sz="1100" b="1" dirty="0">
                <a:latin typeface="微软雅黑" pitchFamily="34" charset="-122"/>
                <a:ea typeface="微软雅黑" pitchFamily="34" charset="-122"/>
              </a:rPr>
              <a:t>” /&gt;</a:t>
            </a:r>
            <a:endParaRPr lang="en-US" altLang="zh-CN" sz="1200" b="1" dirty="0">
              <a:latin typeface="微软雅黑" pitchFamily="34" charset="-122"/>
              <a:ea typeface="微软雅黑" pitchFamily="34" charset="-122"/>
            </a:endParaRPr>
          </a:p>
          <a:p>
            <a:pPr lvl="2"/>
            <a:r>
              <a:rPr lang="en-US" altLang="zh-CN" sz="1400" dirty="0">
                <a:latin typeface="微软雅黑" pitchFamily="34" charset="-122"/>
                <a:ea typeface="微软雅黑" pitchFamily="34" charset="-122"/>
              </a:rPr>
              <a:t>WSDL Protection</a:t>
            </a:r>
          </a:p>
          <a:p>
            <a:pPr lvl="2">
              <a:buNone/>
            </a:pPr>
            <a:r>
              <a:rPr lang="en-US" altLang="zh-CN" sz="1200" b="1" dirty="0">
                <a:latin typeface="微软雅黑" pitchFamily="34" charset="-122"/>
                <a:ea typeface="微软雅黑" pitchFamily="34" charset="-122"/>
              </a:rPr>
              <a:t>	</a:t>
            </a:r>
            <a:r>
              <a:rPr lang="en-US" altLang="zh-CN" sz="1100" b="1" dirty="0">
                <a:latin typeface="微软雅黑" pitchFamily="34" charset="-122"/>
                <a:ea typeface="微软雅黑" pitchFamily="34" charset="-122"/>
              </a:rPr>
              <a:t>&lt;webServices&gt;</a:t>
            </a:r>
          </a:p>
          <a:p>
            <a:pPr lvl="2">
              <a:buNone/>
            </a:pPr>
            <a:r>
              <a:rPr lang="en-US" altLang="zh-CN" sz="1100" b="1" dirty="0">
                <a:latin typeface="微软雅黑" pitchFamily="34" charset="-122"/>
                <a:ea typeface="微软雅黑" pitchFamily="34" charset="-122"/>
              </a:rPr>
              <a:t>		&lt;protocols&gt;</a:t>
            </a:r>
          </a:p>
          <a:p>
            <a:pPr lvl="2">
              <a:buNone/>
            </a:pPr>
            <a:r>
              <a:rPr lang="en-US" altLang="zh-CN" sz="1100" b="1" dirty="0">
                <a:latin typeface="微软雅黑" pitchFamily="34" charset="-122"/>
                <a:ea typeface="微软雅黑" pitchFamily="34" charset="-122"/>
              </a:rPr>
              <a:t>			&lt;add name="HttpGet"/&gt;</a:t>
            </a:r>
          </a:p>
          <a:p>
            <a:pPr lvl="2">
              <a:buNone/>
            </a:pPr>
            <a:r>
              <a:rPr lang="en-US" altLang="zh-CN" sz="1100" b="1" dirty="0">
                <a:latin typeface="微软雅黑" pitchFamily="34" charset="-122"/>
                <a:ea typeface="微软雅黑" pitchFamily="34" charset="-122"/>
              </a:rPr>
              <a:t>			&lt;add name="HttpPost"/&gt;</a:t>
            </a:r>
          </a:p>
          <a:p>
            <a:pPr lvl="2">
              <a:buNone/>
            </a:pPr>
            <a:r>
              <a:rPr lang="en-US" altLang="zh-CN" sz="1100" b="1" dirty="0">
                <a:latin typeface="微软雅黑" pitchFamily="34" charset="-122"/>
                <a:ea typeface="微软雅黑" pitchFamily="34" charset="-122"/>
              </a:rPr>
              <a:t>			&lt;add name="HttpSoap"/&gt;</a:t>
            </a:r>
          </a:p>
          <a:p>
            <a:pPr lvl="2">
              <a:buNone/>
            </a:pPr>
            <a:r>
              <a:rPr lang="en-US" altLang="zh-CN" sz="1100" b="1" dirty="0">
                <a:latin typeface="微软雅黑" pitchFamily="34" charset="-122"/>
                <a:ea typeface="微软雅黑" pitchFamily="34" charset="-122"/>
              </a:rPr>
              <a:t>			&lt;!-- </a:t>
            </a:r>
            <a:r>
              <a:rPr lang="en-US" altLang="zh-CN" sz="1100" b="1" dirty="0">
                <a:solidFill>
                  <a:srgbClr val="FF0000"/>
                </a:solidFill>
                <a:latin typeface="微软雅黑" pitchFamily="34" charset="-122"/>
                <a:ea typeface="微软雅黑" pitchFamily="34" charset="-122"/>
              </a:rPr>
              <a:t>&lt;remove name="Documentation"/&gt; </a:t>
            </a:r>
            <a:r>
              <a:rPr lang="en-US" altLang="zh-CN" sz="1100" b="1" dirty="0">
                <a:latin typeface="微软雅黑" pitchFamily="34" charset="-122"/>
                <a:ea typeface="微软雅黑" pitchFamily="34" charset="-122"/>
              </a:rPr>
              <a:t>--&gt;</a:t>
            </a:r>
          </a:p>
          <a:p>
            <a:pPr lvl="2">
              <a:buNone/>
            </a:pPr>
            <a:r>
              <a:rPr lang="en-US" altLang="zh-CN" sz="1100" b="1" dirty="0">
                <a:latin typeface="微软雅黑" pitchFamily="34" charset="-122"/>
                <a:ea typeface="微软雅黑" pitchFamily="34" charset="-122"/>
              </a:rPr>
              <a:t>		&lt;/protocols&gt;</a:t>
            </a:r>
          </a:p>
          <a:p>
            <a:pPr lvl="2">
              <a:buNone/>
            </a:pPr>
            <a:r>
              <a:rPr lang="en-US" altLang="zh-CN" sz="1100" b="1" dirty="0">
                <a:latin typeface="微软雅黑" pitchFamily="34" charset="-122"/>
                <a:ea typeface="微软雅黑" pitchFamily="34" charset="-122"/>
              </a:rPr>
              <a:t>	&lt;/webServices&gt;</a:t>
            </a:r>
            <a:endParaRPr lang="en-US" altLang="zh-CN" sz="1400" dirty="0">
              <a:latin typeface="微软雅黑" pitchFamily="34" charset="-122"/>
              <a:ea typeface="微软雅黑" pitchFamily="34" charset="-122"/>
            </a:endParaRPr>
          </a:p>
          <a:p>
            <a:pPr lvl="1"/>
            <a:r>
              <a:rPr lang="en-US" altLang="zh-CN" sz="1400" dirty="0">
                <a:latin typeface="微软雅黑" pitchFamily="34" charset="-122"/>
                <a:ea typeface="微软雅黑" pitchFamily="34" charset="-122"/>
              </a:rPr>
              <a:t>Security Transfer</a:t>
            </a:r>
          </a:p>
          <a:p>
            <a:pPr lvl="2"/>
            <a:r>
              <a:rPr lang="en-US" altLang="zh-CN" sz="1400" dirty="0">
                <a:latin typeface="微软雅黑" pitchFamily="34" charset="-122"/>
                <a:ea typeface="微软雅黑" pitchFamily="34" charset="-122"/>
              </a:rPr>
              <a:t>Encrypted transfer via SSL/HTTPS</a:t>
            </a:r>
          </a:p>
          <a:p>
            <a:pPr lvl="2">
              <a:buNone/>
            </a:pPr>
            <a:endParaRPr lang="en-US" altLang="zh-CN" sz="1400" dirty="0">
              <a:latin typeface="微软雅黑" pitchFamily="34" charset="-122"/>
              <a:ea typeface="微软雅黑" pitchFamily="34" charset="-122"/>
            </a:endParaRPr>
          </a:p>
          <a:p>
            <a:pPr lvl="2">
              <a:buNone/>
            </a:pPr>
            <a:endParaRPr lang="en-US" altLang="zh-CN" sz="14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pPr lvl="3">
              <a:buNone/>
            </a:pPr>
            <a:endParaRPr lang="en-US" altLang="zh-CN" dirty="0">
              <a:latin typeface="微软雅黑" pitchFamily="34" charset="-122"/>
              <a:ea typeface="微软雅黑" pitchFamily="34" charset="-122"/>
            </a:endParaRP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Threats Countermeasures (5)</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1" y="1173891"/>
            <a:ext cx="8229600" cy="5375192"/>
          </a:xfrm>
        </p:spPr>
        <p:txBody>
          <a:bodyPr/>
          <a:lstStyle/>
          <a:p>
            <a:r>
              <a:rPr lang="en-US" altLang="zh-CN" sz="1600" b="1" dirty="0">
                <a:latin typeface="微软雅黑" pitchFamily="34" charset="-122"/>
                <a:ea typeface="微软雅黑" pitchFamily="34" charset="-122"/>
              </a:rPr>
              <a:t>SQL Inject Attack(Target is Database Server)</a:t>
            </a:r>
          </a:p>
          <a:p>
            <a:pPr lvl="1"/>
            <a:r>
              <a:rPr lang="en-US" altLang="zh-CN" sz="1200" b="1" dirty="0">
                <a:latin typeface="微软雅黑" pitchFamily="34" charset="-122"/>
                <a:ea typeface="微软雅黑" pitchFamily="34" charset="-122"/>
              </a:rPr>
              <a:t>Detection</a:t>
            </a: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vulnerabilities(security penetration): </a:t>
            </a:r>
            <a:r>
              <a:rPr lang="zh-CN" altLang="en-US" sz="1200" b="1" dirty="0">
                <a:latin typeface="微软雅黑" pitchFamily="34" charset="-122"/>
                <a:ea typeface="微软雅黑" pitchFamily="34" charset="-122"/>
              </a:rPr>
              <a:t>‘</a:t>
            </a:r>
            <a:r>
              <a:rPr lang="en-US" altLang="zh-CN" sz="1200" b="1" dirty="0">
                <a:latin typeface="微软雅黑" pitchFamily="34" charset="-122"/>
                <a:ea typeface="微软雅黑" pitchFamily="34" charset="-122"/>
              </a:rPr>
              <a:t>-- , Yellow Page(Exception Info disclosure)</a:t>
            </a:r>
          </a:p>
          <a:p>
            <a:pPr lvl="1"/>
            <a:r>
              <a:rPr lang="en-US" altLang="zh-CN" sz="1200" b="1" dirty="0">
                <a:latin typeface="微软雅黑" pitchFamily="34" charset="-122"/>
                <a:ea typeface="微软雅黑" pitchFamily="34" charset="-122"/>
              </a:rPr>
              <a:t>Principle of least privilege : (xp_, sysprotects)</a:t>
            </a:r>
          </a:p>
          <a:p>
            <a:pPr lvl="1"/>
            <a:r>
              <a:rPr lang="en-US" altLang="zh-CN" sz="1200" b="1" dirty="0">
                <a:latin typeface="微软雅黑" pitchFamily="34" charset="-122"/>
                <a:ea typeface="微软雅黑" pitchFamily="34" charset="-122"/>
              </a:rPr>
              <a:t>Don’t trust any input data from External User or System</a:t>
            </a:r>
            <a:endParaRPr lang="en-US" altLang="zh-CN" sz="1400" b="1" dirty="0">
              <a:latin typeface="微软雅黑" pitchFamily="34" charset="-122"/>
              <a:ea typeface="微软雅黑" pitchFamily="34" charset="-122"/>
            </a:endParaRPr>
          </a:p>
          <a:p>
            <a:pPr lvl="2"/>
            <a:r>
              <a:rPr lang="en-US" altLang="zh-CN" sz="1200" dirty="0">
                <a:latin typeface="微软雅黑" pitchFamily="34" charset="-122"/>
                <a:ea typeface="微软雅黑" pitchFamily="34" charset="-122"/>
              </a:rPr>
              <a:t>Input Data Validation or Filter</a:t>
            </a:r>
          </a:p>
          <a:p>
            <a:pPr lvl="3"/>
            <a:r>
              <a:rPr lang="en-US" altLang="zh-CN" sz="1200" dirty="0">
                <a:latin typeface="微软雅黑" pitchFamily="34" charset="-122"/>
                <a:ea typeface="微软雅黑" pitchFamily="34" charset="-122"/>
              </a:rPr>
              <a:t>Data Type , Data Length Validation</a:t>
            </a:r>
          </a:p>
          <a:p>
            <a:pPr lvl="3"/>
            <a:r>
              <a:rPr lang="en-US" altLang="zh-CN" sz="1200" dirty="0">
                <a:latin typeface="微软雅黑" pitchFamily="34" charset="-122"/>
                <a:ea typeface="微软雅黑" pitchFamily="34" charset="-122"/>
              </a:rPr>
              <a:t>Need maintain the black list of malicious request’s character long </a:t>
            </a:r>
            <a:r>
              <a:rPr lang="en-US" altLang="zh-CN" sz="1200" dirty="0" err="1">
                <a:latin typeface="微软雅黑" pitchFamily="34" charset="-122"/>
                <a:ea typeface="微软雅黑" pitchFamily="34" charset="-122"/>
              </a:rPr>
              <a:t>termly</a:t>
            </a:r>
            <a:r>
              <a:rPr lang="en-US" altLang="zh-CN"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.Net</a:t>
            </a:r>
            <a:r>
              <a:rPr lang="en-US" altLang="zh-CN" sz="1200" dirty="0">
                <a:latin typeface="微软雅黑" pitchFamily="34" charset="-122"/>
                <a:ea typeface="微软雅黑" pitchFamily="34" charset="-122"/>
              </a:rPr>
              <a:t>)</a:t>
            </a:r>
          </a:p>
          <a:p>
            <a:pPr lvl="3"/>
            <a:r>
              <a:rPr lang="en-US" altLang="zh-CN" sz="1200" dirty="0">
                <a:latin typeface="微软雅黑" pitchFamily="34" charset="-122"/>
                <a:ea typeface="微软雅黑" pitchFamily="34" charset="-122"/>
              </a:rPr>
              <a:t>Use defense in depth Browser\Client\Server\</a:t>
            </a:r>
            <a:r>
              <a:rPr lang="en-US" altLang="zh-CN" sz="1200" dirty="0" err="1">
                <a:latin typeface="微软雅黑" pitchFamily="34" charset="-122"/>
                <a:ea typeface="微软雅黑" pitchFamily="34" charset="-122"/>
              </a:rPr>
              <a:t>DataBase</a:t>
            </a:r>
            <a:endParaRPr lang="en-US" altLang="zh-CN" sz="1200" dirty="0">
              <a:latin typeface="微软雅黑" pitchFamily="34" charset="-122"/>
              <a:ea typeface="微软雅黑" pitchFamily="34" charset="-122"/>
            </a:endParaRPr>
          </a:p>
          <a:p>
            <a:pPr lvl="1"/>
            <a:r>
              <a:rPr lang="en-US" altLang="zh-CN" sz="1200" b="1" dirty="0">
                <a:latin typeface="微软雅黑" pitchFamily="34" charset="-122"/>
                <a:ea typeface="微软雅黑" pitchFamily="34" charset="-122"/>
              </a:rPr>
              <a:t>Avoid Construct Dynamic SQL and execute it</a:t>
            </a:r>
          </a:p>
          <a:p>
            <a:pPr lvl="2"/>
            <a:r>
              <a:rPr lang="en-US" altLang="zh-CN" sz="1200" dirty="0">
                <a:latin typeface="微软雅黑" pitchFamily="34" charset="-122"/>
                <a:ea typeface="微软雅黑" pitchFamily="34" charset="-122"/>
              </a:rPr>
              <a:t>set @input = replace(@input,'''','''''') (Store Procedure dynamic T-SQL)</a:t>
            </a:r>
          </a:p>
          <a:p>
            <a:pPr lvl="2"/>
            <a:r>
              <a:rPr lang="en-US" altLang="zh-CN" sz="1200" dirty="0">
                <a:latin typeface="微软雅黑" pitchFamily="34" charset="-122"/>
                <a:ea typeface="微软雅黑" pitchFamily="34" charset="-122"/>
              </a:rPr>
              <a:t>Store Procedure T-SQL CodeReview:  </a:t>
            </a:r>
            <a:r>
              <a:rPr lang="en-US" altLang="zh-CN" sz="1100" dirty="0">
                <a:solidFill>
                  <a:srgbClr val="3333FF"/>
                </a:solidFill>
                <a:latin typeface="微软雅黑" pitchFamily="34" charset="-122"/>
                <a:ea typeface="微软雅黑" pitchFamily="34" charset="-122"/>
              </a:rPr>
              <a:t>where syscomments.text like ‘%exec%’</a:t>
            </a:r>
          </a:p>
          <a:p>
            <a:pPr lvl="2"/>
            <a:r>
              <a:rPr lang="en-US" altLang="zh-CN" sz="1100" dirty="0">
                <a:solidFill>
                  <a:srgbClr val="3333FF"/>
                </a:solidFill>
                <a:latin typeface="微软雅黑" pitchFamily="34" charset="-122"/>
                <a:ea typeface="微软雅黑" pitchFamily="34" charset="-122"/>
              </a:rPr>
              <a:t>Client Application </a:t>
            </a:r>
            <a:r>
              <a:rPr lang="en-US" altLang="zh-CN" sz="1200" dirty="0">
                <a:latin typeface="微软雅黑" pitchFamily="34" charset="-122"/>
                <a:ea typeface="微软雅黑" pitchFamily="34" charset="-122"/>
              </a:rPr>
              <a:t>CodeReview: CommandText T-SQL without “@”</a:t>
            </a:r>
            <a:endParaRPr lang="en-US" altLang="zh-CN" sz="1200" dirty="0">
              <a:solidFill>
                <a:srgbClr val="3333FF"/>
              </a:solidFill>
              <a:latin typeface="微软雅黑" pitchFamily="34" charset="-122"/>
              <a:ea typeface="微软雅黑" pitchFamily="34" charset="-122"/>
            </a:endParaRPr>
          </a:p>
          <a:p>
            <a:pPr lvl="1"/>
            <a:r>
              <a:rPr lang="en-US" altLang="zh-CN" sz="1400" b="1" dirty="0">
                <a:solidFill>
                  <a:srgbClr val="FF0000"/>
                </a:solidFill>
                <a:latin typeface="微软雅黑" pitchFamily="34" charset="-122"/>
                <a:ea typeface="微软雅黑" pitchFamily="34" charset="-122"/>
              </a:rPr>
              <a:t>Use Parameterized SQL statement (final Solution, Security &amp; Performance)</a:t>
            </a:r>
          </a:p>
          <a:p>
            <a:pPr lvl="2"/>
            <a:r>
              <a:rPr lang="en-US" altLang="zh-CN" sz="1200" dirty="0">
                <a:latin typeface="微软雅黑" pitchFamily="34" charset="-122"/>
                <a:ea typeface="微软雅黑" pitchFamily="34" charset="-122"/>
              </a:rPr>
              <a:t>Parameter is the PlaceHolder of Column’s Value or  Variable</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It’s usually at the right side of compare operator in SQL Statement.</a:t>
            </a:r>
          </a:p>
          <a:p>
            <a:pPr lvl="2"/>
            <a:r>
              <a:rPr lang="en-US" altLang="zh-CN" sz="1200" dirty="0">
                <a:latin typeface="微软雅黑" pitchFamily="34" charset="-122"/>
                <a:ea typeface="微软雅黑" pitchFamily="34" charset="-122"/>
              </a:rPr>
              <a:t>Parameter can’t be as the PlaceHolder of Table (Name),Column(name),Reserve Keywords.</a:t>
            </a:r>
          </a:p>
          <a:p>
            <a:pPr lvl="2"/>
            <a:r>
              <a:rPr lang="en-US" altLang="zh-CN" sz="1200" dirty="0">
                <a:latin typeface="微软雅黑" pitchFamily="34" charset="-122"/>
                <a:ea typeface="微软雅黑" pitchFamily="34" charset="-122"/>
              </a:rPr>
              <a:t>Practice</a:t>
            </a:r>
          </a:p>
          <a:p>
            <a:pPr lvl="3"/>
            <a:r>
              <a:rPr lang="en-US" altLang="zh-CN" sz="1200" dirty="0">
                <a:latin typeface="微软雅黑" pitchFamily="34" charset="-122"/>
                <a:ea typeface="微软雅黑" pitchFamily="34" charset="-122"/>
              </a:rPr>
              <a:t>In clause :</a:t>
            </a:r>
          </a:p>
          <a:p>
            <a:pPr lvl="4"/>
            <a:r>
              <a:rPr lang="en-US" altLang="zh-CN" sz="1200" dirty="0">
                <a:latin typeface="微软雅黑" pitchFamily="34" charset="-122"/>
                <a:ea typeface="微软雅黑" pitchFamily="34" charset="-122"/>
              </a:rPr>
              <a:t>“In(‘a’,‘b’,‘c’)” convert to</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“in (select colname from @Table)”</a:t>
            </a:r>
          </a:p>
          <a:p>
            <a:pPr lvl="4">
              <a:buNone/>
            </a:pPr>
            <a:r>
              <a:rPr lang="en-US" altLang="zh-CN" sz="1200" dirty="0">
                <a:latin typeface="微软雅黑" pitchFamily="34" charset="-122"/>
                <a:ea typeface="微软雅黑" pitchFamily="34" charset="-122"/>
              </a:rPr>
              <a:t>	(SQL2000+)</a:t>
            </a:r>
          </a:p>
          <a:p>
            <a:pPr lvl="4"/>
            <a:r>
              <a:rPr lang="en-US" altLang="zh-CN" sz="1200" dirty="0">
                <a:latin typeface="微软雅黑" pitchFamily="34" charset="-122"/>
                <a:ea typeface="微软雅黑" pitchFamily="34" charset="-122"/>
              </a:rPr>
              <a:t>OpenXML\Xquery (SQL 2000+)</a:t>
            </a:r>
          </a:p>
          <a:p>
            <a:pPr lvl="4"/>
            <a:r>
              <a:rPr lang="en-US" altLang="zh-CN" sz="1200" dirty="0">
                <a:latin typeface="微软雅黑" pitchFamily="34" charset="-122"/>
                <a:ea typeface="微软雅黑" pitchFamily="34" charset="-122"/>
              </a:rPr>
              <a:t>User-Defined Table Types (SQL 2008)</a:t>
            </a:r>
          </a:p>
          <a:p>
            <a:pPr lvl="3"/>
            <a:r>
              <a:rPr lang="en-US" altLang="zh-CN" sz="1200" dirty="0">
                <a:latin typeface="微软雅黑" pitchFamily="34" charset="-122"/>
                <a:ea typeface="微软雅黑" pitchFamily="34" charset="-122"/>
              </a:rPr>
              <a:t>Show data</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in split-pages</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SQL 2005+</a:t>
            </a:r>
            <a:r>
              <a:rPr lang="zh-CN" altLang="en-US" sz="1200" dirty="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a:p>
            <a:pPr lvl="4"/>
            <a:r>
              <a:rPr lang="en-US" altLang="zh-CN" sz="1200" dirty="0">
                <a:latin typeface="微软雅黑" pitchFamily="34" charset="-122"/>
                <a:ea typeface="微软雅黑" pitchFamily="34" charset="-122"/>
              </a:rPr>
              <a:t>Use T-SQL Rank function (SQL 2005+)</a:t>
            </a:r>
          </a:p>
          <a:p>
            <a:pPr lvl="4"/>
            <a:r>
              <a:rPr lang="en-US" altLang="zh-CN" sz="1200" dirty="0">
                <a:latin typeface="微软雅黑" pitchFamily="34" charset="-122"/>
                <a:ea typeface="微软雅黑" pitchFamily="34" charset="-122"/>
              </a:rPr>
              <a:t>TOP (@PageSize * @PageNumber)</a:t>
            </a:r>
          </a:p>
        </p:txBody>
      </p:sp>
      <p:sp>
        <p:nvSpPr>
          <p:cNvPr id="6" name="TextBox 5"/>
          <p:cNvSpPr txBox="1"/>
          <p:nvPr/>
        </p:nvSpPr>
        <p:spPr>
          <a:xfrm>
            <a:off x="650253" y="2942350"/>
            <a:ext cx="7505206" cy="1446550"/>
          </a:xfrm>
          <a:prstGeom prst="rect">
            <a:avLst/>
          </a:prstGeom>
          <a:solidFill>
            <a:schemeClr val="accent2"/>
          </a:solidFill>
        </p:spPr>
        <p:txBody>
          <a:bodyPr wrap="square" rtlCol="0">
            <a:spAutoFit/>
          </a:bodyPr>
          <a:lstStyle/>
          <a:p>
            <a:pPr marL="0" lvl="2"/>
            <a:r>
              <a:rPr lang="en-US" altLang="zh-CN" sz="4400" dirty="0">
                <a:solidFill>
                  <a:srgbClr val="FF0000"/>
                </a:solidFill>
                <a:latin typeface="微软雅黑" pitchFamily="34" charset="-122"/>
                <a:ea typeface="微软雅黑" pitchFamily="34" charset="-122"/>
              </a:rPr>
              <a:t>May be Cause</a:t>
            </a:r>
          </a:p>
          <a:p>
            <a:pPr marL="0" lvl="2"/>
            <a:r>
              <a:rPr lang="en-US" altLang="zh-CN" sz="4400" dirty="0">
                <a:solidFill>
                  <a:srgbClr val="FF0000"/>
                </a:solidFill>
                <a:latin typeface="微软雅黑" pitchFamily="34" charset="-122"/>
                <a:ea typeface="微软雅黑" pitchFamily="34" charset="-122"/>
              </a:rPr>
              <a:t>XSS Vulnerability</a:t>
            </a:r>
            <a:endParaRPr lang="zh-CN" altLang="en-US" sz="4400" dirty="0">
              <a:solidFill>
                <a:srgbClr val="FF0000"/>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Threats Countermeasures (6)</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69557" y="1260389"/>
            <a:ext cx="8229600" cy="5135563"/>
          </a:xfrm>
        </p:spPr>
        <p:txBody>
          <a:bodyPr/>
          <a:lstStyle/>
          <a:p>
            <a:r>
              <a:rPr lang="en-US" altLang="zh-CN" b="1" dirty="0">
                <a:latin typeface="微软雅黑" pitchFamily="34" charset="-122"/>
                <a:ea typeface="微软雅黑" pitchFamily="34" charset="-122"/>
              </a:rPr>
              <a:t>Cross Site Script Attack(Target is Client)</a:t>
            </a:r>
          </a:p>
          <a:p>
            <a:pPr lvl="1"/>
            <a:r>
              <a:rPr lang="en-US" altLang="zh-CN" sz="1800" b="1" dirty="0">
                <a:latin typeface="微软雅黑" pitchFamily="34" charset="-122"/>
                <a:ea typeface="微软雅黑" pitchFamily="34" charset="-122"/>
              </a:rPr>
              <a:t>Don't trust any input data from External User or System</a:t>
            </a:r>
          </a:p>
          <a:p>
            <a:pPr lvl="2"/>
            <a:r>
              <a:rPr lang="en-US" altLang="zh-CN" sz="1600" b="1" dirty="0">
                <a:latin typeface="微软雅黑" pitchFamily="34" charset="-122"/>
                <a:ea typeface="微软雅黑" pitchFamily="34" charset="-122"/>
              </a:rPr>
              <a:t>The Application both Client and Server need validation or filter input data</a:t>
            </a:r>
          </a:p>
          <a:p>
            <a:pPr lvl="3"/>
            <a:r>
              <a:rPr lang="en-US" altLang="zh-CN" sz="1600" dirty="0">
                <a:latin typeface="微软雅黑" pitchFamily="34" charset="-122"/>
                <a:ea typeface="微软雅黑" pitchFamily="34" charset="-122"/>
              </a:rPr>
              <a:t>Regular Expression Validator, Filter or Replace DBC case with SBC case</a:t>
            </a:r>
          </a:p>
          <a:p>
            <a:pPr lvl="4"/>
            <a:r>
              <a:rPr lang="en-US" altLang="zh-CN" sz="1600" dirty="0">
                <a:latin typeface="微软雅黑" pitchFamily="34" charset="-122"/>
                <a:ea typeface="微软雅黑" pitchFamily="34" charset="-122"/>
              </a:rPr>
              <a:t>Identify Encoded or Confused XSS JavaScript</a:t>
            </a:r>
          </a:p>
          <a:p>
            <a:pPr lvl="4"/>
            <a:r>
              <a:rPr lang="en-US" altLang="zh-CN" sz="1600" dirty="0">
                <a:latin typeface="微软雅黑" pitchFamily="34" charset="-122"/>
                <a:ea typeface="微软雅黑" pitchFamily="34" charset="-122"/>
              </a:rPr>
              <a:t>Need Maintain 1 : 1 Replacement of Black List Items</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Long Term</a:t>
            </a:r>
          </a:p>
          <a:p>
            <a:pPr lvl="3"/>
            <a:r>
              <a:rPr lang="en-US" altLang="zh-CN" sz="1600" dirty="0">
                <a:latin typeface="微软雅黑" pitchFamily="34" charset="-122"/>
                <a:ea typeface="微软雅黑" pitchFamily="34" charset="-122"/>
              </a:rPr>
              <a:t>Application Rule Validation</a:t>
            </a:r>
          </a:p>
          <a:p>
            <a:pPr lvl="4"/>
            <a:r>
              <a:rPr lang="en-US" altLang="zh-CN" sz="1600" dirty="0">
                <a:latin typeface="微软雅黑" pitchFamily="34" charset="-122"/>
                <a:ea typeface="微软雅黑" pitchFamily="34" charset="-122"/>
              </a:rPr>
              <a:t>Data Type, Data Length ,Data Value  Range etc.</a:t>
            </a:r>
          </a:p>
          <a:p>
            <a:pPr lvl="3"/>
            <a:r>
              <a:rPr lang="en-US" altLang="zh-CN" sz="1600" dirty="0">
                <a:latin typeface="微软雅黑" pitchFamily="34" charset="-122"/>
                <a:ea typeface="微软雅黑" pitchFamily="34" charset="-122"/>
              </a:rPr>
              <a:t>ASP.NET built-in Validate Request (uncontrol by application)</a:t>
            </a:r>
          </a:p>
          <a:p>
            <a:pPr lvl="4"/>
            <a:r>
              <a:rPr lang="en-US" altLang="zh-CN" sz="1600" dirty="0">
                <a:latin typeface="微软雅黑" pitchFamily="34" charset="-122"/>
                <a:ea typeface="微软雅黑" pitchFamily="34" charset="-122"/>
              </a:rPr>
              <a:t>ASP.NET page page directive:</a:t>
            </a:r>
          </a:p>
          <a:p>
            <a:pPr lvl="4">
              <a:buNone/>
            </a:pPr>
            <a:r>
              <a:rPr lang="en-US" altLang="zh-CN" sz="1600" dirty="0">
                <a:latin typeface="微软雅黑" pitchFamily="34" charset="-122"/>
                <a:ea typeface="微软雅黑" pitchFamily="34" charset="-122"/>
              </a:rPr>
              <a:t>	&lt;@Page ValidateRequest=“true”&gt;</a:t>
            </a:r>
          </a:p>
          <a:p>
            <a:pPr lvl="4"/>
            <a:r>
              <a:rPr lang="en-US" altLang="zh-CN" sz="1600" dirty="0">
                <a:latin typeface="微软雅黑" pitchFamily="34" charset="-122"/>
                <a:ea typeface="微软雅黑" pitchFamily="34" charset="-122"/>
              </a:rPr>
              <a:t>ASP.NET Web.Config: </a:t>
            </a:r>
          </a:p>
          <a:p>
            <a:pPr lvl="4">
              <a:buNone/>
            </a:pPr>
            <a:r>
              <a:rPr lang="en-US" altLang="zh-CN" sz="1600" dirty="0">
                <a:latin typeface="微软雅黑" pitchFamily="34" charset="-122"/>
                <a:ea typeface="微软雅黑" pitchFamily="34" charset="-122"/>
              </a:rPr>
              <a:t>	&lt;system.web&gt;</a:t>
            </a:r>
          </a:p>
          <a:p>
            <a:pPr lvl="4">
              <a:buNone/>
            </a:pPr>
            <a:r>
              <a:rPr lang="en-US" altLang="zh-CN" sz="1600" dirty="0">
                <a:latin typeface="微软雅黑" pitchFamily="34" charset="-122"/>
                <a:ea typeface="微软雅黑" pitchFamily="34" charset="-122"/>
              </a:rPr>
              <a:t>		&lt;pages validateRequest="false" /&gt;</a:t>
            </a:r>
          </a:p>
          <a:p>
            <a:pPr lvl="4">
              <a:buNone/>
            </a:pPr>
            <a:r>
              <a:rPr lang="en-US" altLang="zh-CN" sz="1600" dirty="0">
                <a:latin typeface="微软雅黑" pitchFamily="34" charset="-122"/>
                <a:ea typeface="微软雅黑" pitchFamily="34" charset="-122"/>
              </a:rPr>
              <a:t>	&lt;/system.web&gt;</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Threats Countermeasures (7)</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b="1" dirty="0">
                <a:latin typeface="微软雅黑" pitchFamily="34" charset="-122"/>
                <a:ea typeface="微软雅黑" pitchFamily="34" charset="-122"/>
              </a:rPr>
              <a:t>Cross Site Script Attack(Target is Client)</a:t>
            </a:r>
          </a:p>
          <a:p>
            <a:pPr lvl="1"/>
            <a:r>
              <a:rPr lang="en-US" altLang="zh-CN" sz="2000" b="1" dirty="0">
                <a:solidFill>
                  <a:srgbClr val="FF0000"/>
                </a:solidFill>
                <a:latin typeface="微软雅黑" pitchFamily="34" charset="-122"/>
                <a:ea typeface="微软雅黑" pitchFamily="34" charset="-122"/>
              </a:rPr>
              <a:t>Encode Output to Page</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Final Solution</a:t>
            </a:r>
            <a:r>
              <a:rPr lang="zh-CN" altLang="en-US" sz="2000" b="1" dirty="0">
                <a:solidFill>
                  <a:srgbClr val="FF0000"/>
                </a:solidFill>
                <a:latin typeface="微软雅黑" pitchFamily="34" charset="-122"/>
                <a:ea typeface="微软雅黑" pitchFamily="34" charset="-122"/>
              </a:rPr>
              <a:t>）</a:t>
            </a:r>
            <a:endParaRPr lang="en-US" altLang="zh-CN" sz="2000" b="1" dirty="0">
              <a:solidFill>
                <a:srgbClr val="FF0000"/>
              </a:solidFill>
              <a:latin typeface="微软雅黑" pitchFamily="34" charset="-122"/>
              <a:ea typeface="微软雅黑" pitchFamily="34" charset="-122"/>
            </a:endParaRPr>
          </a:p>
          <a:p>
            <a:pPr lvl="2"/>
            <a:r>
              <a:rPr lang="en-US" altLang="zh-CN" sz="2000" dirty="0">
                <a:latin typeface="微软雅黑" pitchFamily="34" charset="-122"/>
                <a:ea typeface="微软雅黑" pitchFamily="34" charset="-122"/>
              </a:rPr>
              <a:t>Server.HtmlEncode/HttpUtility.HtmlEncode</a:t>
            </a:r>
          </a:p>
          <a:p>
            <a:pPr lvl="2"/>
            <a:r>
              <a:rPr lang="en-US" altLang="zh-CN" sz="2000" dirty="0">
                <a:latin typeface="微软雅黑" pitchFamily="34" charset="-122"/>
                <a:ea typeface="微软雅黑" pitchFamily="34" charset="-122"/>
              </a:rPr>
              <a:t>AntiXss Library HtmlEncode/JavaScript/Xml Encode</a:t>
            </a:r>
          </a:p>
          <a:p>
            <a:pPr lvl="2"/>
            <a:r>
              <a:rPr lang="en-US" altLang="zh-CN" sz="2000" dirty="0">
                <a:latin typeface="微软雅黑" pitchFamily="34" charset="-122"/>
                <a:ea typeface="微软雅黑" pitchFamily="34" charset="-122"/>
              </a:rPr>
              <a:t>AntiXss HttpModule (ACE)</a:t>
            </a:r>
          </a:p>
          <a:p>
            <a:pPr lvl="2"/>
            <a:r>
              <a:rPr lang="en-US" altLang="zh-CN" sz="2000" dirty="0">
                <a:latin typeface="微软雅黑" pitchFamily="34" charset="-122"/>
                <a:ea typeface="微软雅黑" pitchFamily="34" charset="-122"/>
              </a:rPr>
              <a:t>Are ASP.NET WebForm Server WebControls Security?</a:t>
            </a:r>
          </a:p>
          <a:p>
            <a:pPr lvl="3"/>
            <a:r>
              <a:rPr lang="en-US" altLang="zh-CN" sz="1600" dirty="0">
                <a:latin typeface="微软雅黑" pitchFamily="34" charset="-122"/>
                <a:ea typeface="微软雅黑" pitchFamily="34" charset="-122"/>
              </a:rPr>
              <a:t>DataGrid, GridView+Template Column</a:t>
            </a:r>
          </a:p>
          <a:p>
            <a:pPr lvl="3"/>
            <a:r>
              <a:rPr lang="en-US" altLang="zh-CN" sz="1600" dirty="0">
                <a:latin typeface="微软雅黑" pitchFamily="34" charset="-122"/>
                <a:ea typeface="微软雅黑" pitchFamily="34" charset="-122"/>
              </a:rPr>
              <a:t>DropDown List</a:t>
            </a:r>
          </a:p>
          <a:p>
            <a:pPr lvl="3"/>
            <a:r>
              <a:rPr lang="en-US" altLang="zh-CN" sz="1600" dirty="0">
                <a:latin typeface="微软雅黑" pitchFamily="34" charset="-122"/>
                <a:ea typeface="微软雅黑" pitchFamily="34" charset="-122"/>
              </a:rPr>
              <a:t>Which ASP.NET Controls Automatically Encodes?</a:t>
            </a:r>
          </a:p>
          <a:p>
            <a:pPr lvl="2"/>
            <a:r>
              <a:rPr lang="en-US" altLang="zh-CN" sz="2000" dirty="0">
                <a:latin typeface="微软雅黑" pitchFamily="34" charset="-122"/>
                <a:ea typeface="微软雅黑" pitchFamily="34" charset="-122"/>
              </a:rPr>
              <a:t>ASP.NET MVC</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Web Threats Countermeasures (8)</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b="1" dirty="0">
                <a:latin typeface="微软雅黑" pitchFamily="34" charset="-122"/>
                <a:ea typeface="微软雅黑" pitchFamily="34" charset="-122"/>
              </a:rPr>
              <a:t>Cross Site Script Attack(Target is Client)</a:t>
            </a:r>
          </a:p>
          <a:p>
            <a:pPr lvl="1"/>
            <a:r>
              <a:rPr lang="en-US" altLang="zh-CN" sz="2400" dirty="0">
                <a:latin typeface="微软雅黑" pitchFamily="34" charset="-122"/>
                <a:ea typeface="微软雅黑" pitchFamily="34" charset="-122"/>
              </a:rPr>
              <a:t>ASP.NET MVC</a:t>
            </a:r>
          </a:p>
          <a:p>
            <a:pPr lvl="2"/>
            <a:r>
              <a:rPr lang="en-US" altLang="zh-CN" sz="2000" dirty="0">
                <a:latin typeface="微软雅黑" pitchFamily="34" charset="-122"/>
                <a:ea typeface="微软雅黑" pitchFamily="34" charset="-122"/>
              </a:rPr>
              <a:t>Input Validation</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MVC</a:t>
            </a: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built-in Support</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lvl="3"/>
            <a:r>
              <a:rPr lang="en-US" altLang="zh-CN" sz="1800" dirty="0">
                <a:latin typeface="微软雅黑" pitchFamily="34" charset="-122"/>
                <a:ea typeface="微软雅黑" pitchFamily="34" charset="-122"/>
              </a:rPr>
              <a:t>ValidateInputAttribute</a:t>
            </a:r>
          </a:p>
          <a:p>
            <a:pPr lvl="4"/>
            <a:r>
              <a:rPr lang="en-US" altLang="zh-CN" sz="1600" dirty="0">
                <a:latin typeface="微软雅黑" pitchFamily="34" charset="-122"/>
                <a:ea typeface="微软雅黑" pitchFamily="34" charset="-122"/>
              </a:rPr>
              <a:t>[ValidateInput(true)] </a:t>
            </a:r>
          </a:p>
          <a:p>
            <a:pPr lvl="4">
              <a:buNone/>
            </a:pPr>
            <a:r>
              <a:rPr lang="en-US" altLang="zh-CN" sz="1600" dirty="0">
                <a:latin typeface="微软雅黑" pitchFamily="34" charset="-122"/>
                <a:ea typeface="微软雅黑" pitchFamily="34" charset="-122"/>
              </a:rPr>
              <a:t>	 As modificator</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of  Controller’s Action Method</a:t>
            </a:r>
          </a:p>
          <a:p>
            <a:pPr lvl="3"/>
            <a:r>
              <a:rPr lang="en-US" altLang="zh-CN" sz="1800" dirty="0">
                <a:latin typeface="微软雅黑" pitchFamily="34" charset="-122"/>
                <a:ea typeface="微软雅黑" pitchFamily="34" charset="-122"/>
              </a:rPr>
              <a:t>DataAnnotations ValidationAttribute</a:t>
            </a:r>
            <a:endParaRPr lang="en-US" altLang="zh-CN" sz="1600" dirty="0">
              <a:latin typeface="微软雅黑" pitchFamily="34" charset="-122"/>
              <a:ea typeface="微软雅黑" pitchFamily="34" charset="-122"/>
            </a:endParaRPr>
          </a:p>
          <a:p>
            <a:pPr lvl="4"/>
            <a:r>
              <a:rPr lang="en-US" altLang="zh-CN" sz="1600" dirty="0">
                <a:latin typeface="微软雅黑" pitchFamily="34" charset="-122"/>
                <a:ea typeface="微软雅黑" pitchFamily="34" charset="-122"/>
              </a:rPr>
              <a:t>[DataType]/[Range]/[RegularExpression]/[Required]/[StringLength] </a:t>
            </a:r>
          </a:p>
          <a:p>
            <a:pPr lvl="4">
              <a:buNone/>
            </a:pPr>
            <a:r>
              <a:rPr lang="en-US" altLang="zh-CN" sz="1600" dirty="0">
                <a:latin typeface="微软雅黑" pitchFamily="34" charset="-122"/>
                <a:ea typeface="微软雅黑" pitchFamily="34" charset="-122"/>
              </a:rPr>
              <a:t>	 As modificator</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of Model  Class‘s Member</a:t>
            </a:r>
          </a:p>
          <a:p>
            <a:pPr lvl="4"/>
            <a:r>
              <a:rPr lang="en-US" altLang="zh-CN" sz="1600" dirty="0">
                <a:latin typeface="微软雅黑" pitchFamily="34" charset="-122"/>
                <a:ea typeface="微软雅黑" pitchFamily="34" charset="-122"/>
              </a:rPr>
              <a:t>custom validators by inheriting from the base ValidationAttribute class</a:t>
            </a:r>
          </a:p>
          <a:p>
            <a:pPr lvl="2"/>
            <a:r>
              <a:rPr lang="en-US" altLang="zh-CN" sz="2000" dirty="0">
                <a:latin typeface="微软雅黑" pitchFamily="34" charset="-122"/>
                <a:ea typeface="微软雅黑" pitchFamily="34" charset="-122"/>
              </a:rPr>
              <a:t>Encoded Output</a:t>
            </a:r>
          </a:p>
          <a:p>
            <a:pPr lvl="3"/>
            <a:r>
              <a:rPr lang="en-US" altLang="zh-CN" sz="1800" dirty="0">
                <a:latin typeface="微软雅黑" pitchFamily="34" charset="-122"/>
                <a:ea typeface="微软雅黑" pitchFamily="34" charset="-122"/>
              </a:rPr>
              <a:t>HTML encode user submitted data in the VIEW</a:t>
            </a:r>
          </a:p>
          <a:p>
            <a:pPr lvl="3"/>
            <a:r>
              <a:rPr lang="en-US" altLang="zh-CN" sz="1800" dirty="0">
                <a:latin typeface="微软雅黑" pitchFamily="34" charset="-122"/>
                <a:ea typeface="微软雅黑" pitchFamily="34" charset="-122"/>
              </a:rPr>
              <a:t>HTML encode user submitted data in the CONTROLER</a:t>
            </a:r>
          </a:p>
          <a:p>
            <a:endParaRPr lang="en-US" altLang="zh-CN" b="1" dirty="0">
              <a:latin typeface="微软雅黑" pitchFamily="34" charset="-122"/>
              <a:ea typeface="微软雅黑" pitchFamily="34" charset="-122"/>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62" y="1134960"/>
            <a:ext cx="8229600" cy="5391100"/>
          </a:xfrm>
        </p:spPr>
        <p:txBody>
          <a:bodyPr/>
          <a:lstStyle/>
          <a:p>
            <a:r>
              <a:rPr lang="en-US" altLang="zh-CN" sz="2400" b="1" dirty="0">
                <a:latin typeface="微软雅黑" pitchFamily="34" charset="-122"/>
                <a:ea typeface="微软雅黑" pitchFamily="34" charset="-122"/>
              </a:rPr>
              <a:t>AJAX Security</a:t>
            </a:r>
          </a:p>
          <a:p>
            <a:pPr lvl="1"/>
            <a:r>
              <a:rPr lang="en-US" altLang="zh-CN" sz="2000" dirty="0">
                <a:latin typeface="微软雅黑" pitchFamily="34" charset="-122"/>
                <a:ea typeface="微软雅黑" pitchFamily="34" charset="-122"/>
              </a:rPr>
              <a:t>Client/Browser Side Script Coding</a:t>
            </a:r>
          </a:p>
          <a:p>
            <a:pPr lvl="2"/>
            <a:r>
              <a:rPr lang="en-US" altLang="zh-CN" sz="1600" dirty="0">
                <a:latin typeface="微软雅黑" pitchFamily="34" charset="-122"/>
                <a:ea typeface="微软雅黑" pitchFamily="34" charset="-122"/>
              </a:rPr>
              <a:t>Browser Same Origin Policy Restrictions</a:t>
            </a:r>
          </a:p>
          <a:p>
            <a:pPr lvl="3"/>
            <a:r>
              <a:rPr lang="en-US" altLang="zh-CN" sz="1200" b="1" dirty="0">
                <a:latin typeface="微软雅黑" pitchFamily="34" charset="-122"/>
                <a:ea typeface="微软雅黑" pitchFamily="34" charset="-122"/>
              </a:rPr>
              <a:t>Avoid Same Origin Policy Restrictions</a:t>
            </a:r>
          </a:p>
          <a:p>
            <a:pPr lvl="4"/>
            <a:r>
              <a:rPr lang="en-US" altLang="zh-CN" sz="1200" dirty="0">
                <a:latin typeface="微软雅黑" pitchFamily="34" charset="-122"/>
                <a:ea typeface="微软雅黑" pitchFamily="34" charset="-122"/>
              </a:rPr>
              <a:t>JSONP (with Padding)</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&lt;Script /&gt;&lt;</a:t>
            </a:r>
            <a:r>
              <a:rPr lang="en-US" altLang="zh-CN" sz="1200" dirty="0" err="1">
                <a:latin typeface="微软雅黑" pitchFamily="34" charset="-122"/>
                <a:ea typeface="微软雅黑" pitchFamily="34" charset="-122"/>
              </a:rPr>
              <a:t>img</a:t>
            </a:r>
            <a:r>
              <a:rPr lang="en-US" altLang="zh-CN" sz="1200" dirty="0">
                <a:latin typeface="微软雅黑" pitchFamily="34" charset="-122"/>
                <a:ea typeface="微软雅黑" pitchFamily="34" charset="-122"/>
              </a:rPr>
              <a:t> /&gt;</a:t>
            </a:r>
          </a:p>
          <a:p>
            <a:pPr lvl="4"/>
            <a:r>
              <a:rPr lang="en-US" altLang="zh-CN" sz="1200" dirty="0">
                <a:latin typeface="微软雅黑" pitchFamily="34" charset="-122"/>
                <a:ea typeface="微软雅黑" pitchFamily="34" charset="-122"/>
              </a:rPr>
              <a:t>Server Side Proxy</a:t>
            </a:r>
          </a:p>
          <a:p>
            <a:pPr lvl="4"/>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P3P” html meta tag on refer page</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xdomain</a:t>
            </a:r>
            <a:r>
              <a:rPr lang="en-US" altLang="zh-CN" sz="1200" dirty="0">
                <a:latin typeface="微软雅黑" pitchFamily="34" charset="-122"/>
                <a:ea typeface="微软雅黑" pitchFamily="34" charset="-122"/>
              </a:rPr>
              <a:t> refer </a:t>
            </a:r>
            <a:r>
              <a:rPr lang="en-US" altLang="zh-CN" sz="1200" dirty="0" err="1">
                <a:latin typeface="微软雅黑" pitchFamily="34" charset="-122"/>
                <a:ea typeface="微软雅黑" pitchFamily="34" charset="-122"/>
              </a:rPr>
              <a:t>iframe</a:t>
            </a:r>
            <a:r>
              <a:rPr lang="en-US" altLang="zh-CN" sz="1200" dirty="0">
                <a:latin typeface="微软雅黑" pitchFamily="34" charset="-122"/>
                <a:ea typeface="微软雅黑" pitchFamily="34" charset="-122"/>
              </a:rPr>
              <a:t>)</a:t>
            </a:r>
          </a:p>
          <a:p>
            <a:pPr lvl="4"/>
            <a:r>
              <a:rPr lang="en-US" altLang="zh-CN" sz="1200" dirty="0" err="1">
                <a:latin typeface="微软雅黑" pitchFamily="34" charset="-122"/>
                <a:ea typeface="微软雅黑" pitchFamily="34" charset="-122"/>
              </a:rPr>
              <a:t>XMLHttpRequest</a:t>
            </a:r>
            <a:r>
              <a:rPr lang="en-US" altLang="zh-CN" sz="1200" dirty="0">
                <a:latin typeface="微软雅黑" pitchFamily="34" charset="-122"/>
                <a:ea typeface="微软雅黑" pitchFamily="34" charset="-122"/>
              </a:rPr>
              <a:t> Level 2, </a:t>
            </a:r>
            <a:r>
              <a:rPr lang="en-US" altLang="zh-CN" sz="1200" dirty="0" err="1">
                <a:latin typeface="微软雅黑" pitchFamily="34" charset="-122"/>
                <a:ea typeface="微软雅黑" pitchFamily="34" charset="-122"/>
              </a:rPr>
              <a:t>XDomainRequest</a:t>
            </a:r>
            <a:endParaRPr lang="en-US" altLang="zh-CN" sz="1200" dirty="0">
              <a:latin typeface="微软雅黑" pitchFamily="34" charset="-122"/>
              <a:ea typeface="微软雅黑" pitchFamily="34" charset="-122"/>
            </a:endParaRPr>
          </a:p>
          <a:p>
            <a:pPr lvl="3"/>
            <a:r>
              <a:rPr lang="en-US" altLang="zh-CN" sz="1200" b="1" dirty="0">
                <a:latin typeface="微软雅黑" pitchFamily="34" charset="-122"/>
                <a:ea typeface="微软雅黑" pitchFamily="34" charset="-122"/>
              </a:rPr>
              <a:t>Use Same Origin Policy Restrictions</a:t>
            </a:r>
          </a:p>
          <a:p>
            <a:pPr lvl="4"/>
            <a:r>
              <a:rPr lang="en-US" altLang="zh-CN" sz="1200" dirty="0">
                <a:latin typeface="微软雅黑" pitchFamily="34" charset="-122"/>
                <a:ea typeface="微软雅黑" pitchFamily="34" charset="-122"/>
              </a:rPr>
              <a:t>Use Iframe to integrate untrusted web page</a:t>
            </a:r>
          </a:p>
          <a:p>
            <a:pPr lvl="4"/>
            <a:r>
              <a:rPr lang="en-US" altLang="zh-CN" sz="1200" dirty="0">
                <a:latin typeface="微软雅黑" pitchFamily="34" charset="-122"/>
                <a:ea typeface="微软雅黑" pitchFamily="34" charset="-122"/>
              </a:rPr>
              <a:t>Use JavaScript + </a:t>
            </a:r>
            <a:r>
              <a:rPr lang="en-US" altLang="zh-CN" sz="1200" dirty="0" err="1">
                <a:latin typeface="微软雅黑" pitchFamily="34" charset="-122"/>
                <a:ea typeface="微软雅黑" pitchFamily="34" charset="-122"/>
              </a:rPr>
              <a:t>XmlHttpRequest</a:t>
            </a:r>
            <a:r>
              <a:rPr lang="en-US" altLang="zh-CN" sz="1200" dirty="0">
                <a:latin typeface="微软雅黑" pitchFamily="34" charset="-122"/>
                <a:ea typeface="微软雅黑" pitchFamily="34" charset="-122"/>
              </a:rPr>
              <a:t>/JSONP get data from Web</a:t>
            </a:r>
          </a:p>
          <a:p>
            <a:pPr lvl="3"/>
            <a:r>
              <a:rPr lang="en-US" altLang="zh-CN" sz="1200" b="1" dirty="0">
                <a:latin typeface="微软雅黑" pitchFamily="34" charset="-122"/>
                <a:ea typeface="微软雅黑" pitchFamily="34" charset="-122"/>
              </a:rPr>
              <a:t>AntiXSS</a:t>
            </a:r>
          </a:p>
          <a:p>
            <a:pPr lvl="4"/>
            <a:r>
              <a:rPr lang="en-US" altLang="zh-CN" sz="1200" dirty="0">
                <a:latin typeface="微软雅黑" pitchFamily="34" charset="-122"/>
                <a:ea typeface="微软雅黑" pitchFamily="34" charset="-122"/>
              </a:rPr>
              <a:t>Avoid using JavaScript eval() function to execute JavaScript expression</a:t>
            </a:r>
          </a:p>
          <a:p>
            <a:pPr lvl="1"/>
            <a:r>
              <a:rPr lang="en-US" altLang="zh-CN" sz="2000" dirty="0">
                <a:latin typeface="微软雅黑" pitchFamily="34" charset="-122"/>
                <a:ea typeface="微软雅黑" pitchFamily="34" charset="-122"/>
              </a:rPr>
              <a:t>Web Server Side Coding</a:t>
            </a:r>
          </a:p>
          <a:p>
            <a:pPr lvl="2"/>
            <a:r>
              <a:rPr lang="en-US" altLang="zh-CN" sz="1600" dirty="0">
                <a:latin typeface="微软雅黑" pitchFamily="34" charset="-122"/>
                <a:ea typeface="微软雅黑" pitchFamily="34" charset="-122"/>
              </a:rPr>
              <a:t>Authentication and Authorization</a:t>
            </a:r>
          </a:p>
          <a:p>
            <a:pPr lvl="2"/>
            <a:r>
              <a:rPr lang="en-US" altLang="zh-CN" sz="1600" dirty="0">
                <a:latin typeface="微软雅黑" pitchFamily="34" charset="-122"/>
                <a:ea typeface="微软雅黑" pitchFamily="34" charset="-122"/>
              </a:rPr>
              <a:t>Avoid Same Origin Policy Restrictions</a:t>
            </a:r>
          </a:p>
          <a:p>
            <a:pPr lvl="3"/>
            <a:r>
              <a:rPr lang="en-US" altLang="zh-CN" sz="1200" b="1" dirty="0">
                <a:latin typeface="微软雅黑" pitchFamily="34" charset="-122"/>
                <a:ea typeface="微软雅黑" pitchFamily="34" charset="-122"/>
              </a:rPr>
              <a:t>Add “P3P”http header on refer site page</a:t>
            </a:r>
          </a:p>
          <a:p>
            <a:pPr lvl="3"/>
            <a:r>
              <a:rPr lang="en-US" altLang="zh-CN" sz="1200" b="1" dirty="0">
                <a:latin typeface="微软雅黑" pitchFamily="34" charset="-122"/>
                <a:ea typeface="微软雅黑" pitchFamily="34" charset="-122"/>
              </a:rPr>
              <a:t>Add ("Access-Control-Allow-Origin","*") http header on be referred site page</a:t>
            </a:r>
          </a:p>
          <a:p>
            <a:pPr lvl="2"/>
            <a:r>
              <a:rPr lang="en-US" altLang="zh-CN" sz="1600" dirty="0">
                <a:latin typeface="微软雅黑" pitchFamily="34" charset="-122"/>
                <a:ea typeface="微软雅黑" pitchFamily="34" charset="-122"/>
              </a:rPr>
              <a:t>Anti JavaScript/Xml/Html Inject</a:t>
            </a:r>
          </a:p>
          <a:p>
            <a:pPr lvl="3"/>
            <a:r>
              <a:rPr lang="en-US" altLang="zh-CN" sz="1200" b="1" dirty="0">
                <a:latin typeface="微软雅黑" pitchFamily="34" charset="-122"/>
                <a:ea typeface="微软雅黑" pitchFamily="34" charset="-122"/>
              </a:rPr>
              <a:t>Don’t use User Input data as the PlaceHolder Directly</a:t>
            </a:r>
          </a:p>
          <a:p>
            <a:pPr lvl="3"/>
            <a:r>
              <a:rPr lang="en-US" altLang="zh-CN" sz="1200" b="1" dirty="0">
                <a:latin typeface="微软雅黑" pitchFamily="34" charset="-122"/>
                <a:ea typeface="微软雅黑" pitchFamily="34" charset="-122"/>
              </a:rPr>
              <a:t>JavaScript/Xml/Html Encode Output</a:t>
            </a:r>
          </a:p>
          <a:p>
            <a:pPr lvl="3"/>
            <a:r>
              <a:rPr lang="en-US" altLang="zh-CN" sz="1200" b="1" dirty="0">
                <a:latin typeface="微软雅黑" pitchFamily="34" charset="-122"/>
                <a:ea typeface="微软雅黑" pitchFamily="34" charset="-122"/>
              </a:rPr>
              <a:t>http response code 204 </a:t>
            </a:r>
            <a:r>
              <a:rPr lang="en-US" altLang="zh-CN" sz="1200" b="1">
                <a:latin typeface="微软雅黑" pitchFamily="34" charset="-122"/>
                <a:ea typeface="微软雅黑" pitchFamily="34" charset="-122"/>
              </a:rPr>
              <a:t>(performance)</a:t>
            </a:r>
            <a:endParaRPr lang="en-US" altLang="zh-CN" sz="1200" b="1" dirty="0">
              <a:latin typeface="微软雅黑" pitchFamily="34" charset="-122"/>
              <a:ea typeface="微软雅黑" pitchFamily="34" charset="-122"/>
            </a:endParaRPr>
          </a:p>
        </p:txBody>
      </p:sp>
      <p:sp>
        <p:nvSpPr>
          <p:cNvPr id="5" name="标题 1"/>
          <p:cNvSpPr>
            <a:spLocks noGrp="1"/>
          </p:cNvSpPr>
          <p:nvPr>
            <p:ph type="title"/>
          </p:nvPr>
        </p:nvSpPr>
        <p:spPr>
          <a:xfrm>
            <a:off x="444500" y="0"/>
            <a:ext cx="8229600" cy="1143000"/>
          </a:xfrm>
        </p:spPr>
        <p:txBody>
          <a:bodyPr/>
          <a:lstStyle/>
          <a:p>
            <a:r>
              <a:rPr lang="en-US" altLang="zh-CN" dirty="0">
                <a:latin typeface="微软雅黑" pitchFamily="34" charset="-122"/>
                <a:ea typeface="微软雅黑" pitchFamily="34" charset="-122"/>
              </a:rPr>
              <a:t>Web Threats Countermeasures (9)</a:t>
            </a:r>
            <a:endParaRPr lang="zh-CN" altLang="en-US" dirty="0">
              <a:latin typeface="微软雅黑" pitchFamily="34" charset="-122"/>
              <a:ea typeface="微软雅黑" pitchFamily="34" charset="-122"/>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4844" y="1272745"/>
            <a:ext cx="8229600" cy="5375190"/>
          </a:xfrm>
        </p:spPr>
        <p:txBody>
          <a:bodyPr/>
          <a:lstStyle/>
          <a:p>
            <a:r>
              <a:rPr lang="en-US" altLang="zh-CN" b="1" dirty="0">
                <a:latin typeface="微软雅黑" pitchFamily="34" charset="-122"/>
                <a:ea typeface="微软雅黑" pitchFamily="34" charset="-122"/>
              </a:rPr>
              <a:t>Cross Site Request Forgery</a:t>
            </a:r>
          </a:p>
          <a:p>
            <a:pPr lvl="1"/>
            <a:r>
              <a:rPr lang="en-US" altLang="zh-CN" sz="2400" b="1" dirty="0">
                <a:latin typeface="微软雅黑" pitchFamily="34" charset="-122"/>
                <a:ea typeface="微软雅黑" pitchFamily="34" charset="-122"/>
              </a:rPr>
              <a:t>JSONP (with Padding)</a:t>
            </a:r>
          </a:p>
          <a:p>
            <a:pPr lvl="2"/>
            <a:r>
              <a:rPr lang="en-US" altLang="zh-CN" sz="2400" dirty="0">
                <a:latin typeface="微软雅黑" pitchFamily="34" charset="-122"/>
                <a:ea typeface="微软雅黑" pitchFamily="34" charset="-122"/>
              </a:rPr>
              <a:t>Avoid Same Origin (domain) Policy Restrictions</a:t>
            </a:r>
          </a:p>
          <a:p>
            <a:pPr lvl="1"/>
            <a:r>
              <a:rPr lang="en-US" altLang="zh-CN" sz="2400" b="1" dirty="0">
                <a:latin typeface="微软雅黑" pitchFamily="34" charset="-122"/>
                <a:ea typeface="微软雅黑" pitchFamily="34" charset="-122"/>
              </a:rPr>
              <a:t>Anti CSRF/XSRF</a:t>
            </a:r>
          </a:p>
          <a:p>
            <a:pPr lvl="2"/>
            <a:r>
              <a:rPr lang="en-US" altLang="zh-CN" sz="2400" dirty="0">
                <a:latin typeface="微软雅黑" pitchFamily="34" charset="-122"/>
                <a:ea typeface="微软雅黑" pitchFamily="34" charset="-122"/>
              </a:rPr>
              <a:t>Web Server Side</a:t>
            </a:r>
          </a:p>
          <a:p>
            <a:pPr lvl="3"/>
            <a:r>
              <a:rPr lang="en-US" altLang="zh-CN" sz="1800" dirty="0">
                <a:latin typeface="微软雅黑" pitchFamily="34" charset="-122"/>
                <a:ea typeface="微软雅黑" pitchFamily="34" charset="-122"/>
              </a:rPr>
              <a:t>Http Get Method only be used for readonly function Application</a:t>
            </a:r>
          </a:p>
          <a:p>
            <a:pPr lvl="3"/>
            <a:r>
              <a:rPr lang="en-US" altLang="zh-CN" sz="1800" dirty="0">
                <a:latin typeface="微软雅黑" pitchFamily="34" charset="-122"/>
                <a:ea typeface="微软雅黑" pitchFamily="34" charset="-122"/>
              </a:rPr>
              <a:t>Http Post Method can be used for Write function Application</a:t>
            </a:r>
          </a:p>
          <a:p>
            <a:pPr lvl="3"/>
            <a:r>
              <a:rPr lang="en-US" altLang="zh-CN" sz="1800" dirty="0">
                <a:latin typeface="微软雅黑" pitchFamily="34" charset="-122"/>
                <a:ea typeface="微软雅黑" pitchFamily="34" charset="-122"/>
              </a:rPr>
              <a:t>Use Same Origin (domain) Policy Restrictions</a:t>
            </a:r>
          </a:p>
          <a:p>
            <a:pPr lvl="4"/>
            <a:r>
              <a:rPr lang="en-US" altLang="zh-CN" sz="1800" dirty="0">
                <a:latin typeface="微软雅黑" pitchFamily="34" charset="-122"/>
                <a:ea typeface="微软雅黑" pitchFamily="34" charset="-122"/>
              </a:rPr>
              <a:t>Set one-time random token or it's hashing into both cookie and Form hidden field value on Page load</a:t>
            </a:r>
          </a:p>
          <a:p>
            <a:pPr lvl="4"/>
            <a:r>
              <a:rPr lang="en-US" altLang="zh-CN" sz="1800" dirty="0">
                <a:latin typeface="微软雅黑" pitchFamily="34" charset="-122"/>
                <a:ea typeface="微软雅黑" pitchFamily="34" charset="-122"/>
              </a:rPr>
              <a:t>Verify Cookie value equal to Form's post request field value on Submit post back to Server</a:t>
            </a:r>
          </a:p>
          <a:p>
            <a:pPr lvl="2"/>
            <a:endParaRPr lang="en-US" altLang="zh-CN" sz="2000" dirty="0">
              <a:latin typeface="微软雅黑" pitchFamily="34" charset="-122"/>
              <a:ea typeface="微软雅黑" pitchFamily="34" charset="-122"/>
            </a:endParaRPr>
          </a:p>
        </p:txBody>
      </p:sp>
      <p:sp>
        <p:nvSpPr>
          <p:cNvPr id="5" name="标题 1"/>
          <p:cNvSpPr>
            <a:spLocks noGrp="1"/>
          </p:cNvSpPr>
          <p:nvPr>
            <p:ph type="title"/>
          </p:nvPr>
        </p:nvSpPr>
        <p:spPr>
          <a:xfrm>
            <a:off x="444500" y="0"/>
            <a:ext cx="8464722" cy="1143000"/>
          </a:xfrm>
        </p:spPr>
        <p:txBody>
          <a:bodyPr/>
          <a:lstStyle/>
          <a:p>
            <a:r>
              <a:rPr lang="en-US" altLang="zh-CN" dirty="0">
                <a:latin typeface="微软雅黑" pitchFamily="34" charset="-122"/>
                <a:ea typeface="微软雅黑" pitchFamily="34" charset="-122"/>
              </a:rPr>
              <a:t>Web Threats Countermeasures (10)</a:t>
            </a:r>
            <a:endParaRPr lang="zh-CN" altLang="en-US" dirty="0">
              <a:latin typeface="微软雅黑" pitchFamily="34" charset="-122"/>
              <a:ea typeface="微软雅黑" pitchFamily="34" charset="-122"/>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71601"/>
            <a:ext cx="8229600" cy="2582562"/>
          </a:xfrm>
        </p:spPr>
        <p:txBody>
          <a:bodyPr/>
          <a:lstStyle/>
          <a:p>
            <a:r>
              <a:rPr lang="en-US" altLang="zh-CN" sz="2400" b="1" dirty="0">
                <a:latin typeface="微软雅黑" pitchFamily="34" charset="-122"/>
                <a:ea typeface="微软雅黑" pitchFamily="34" charset="-122"/>
              </a:rPr>
              <a:t>Prevent Accept unauthorized illegal Request</a:t>
            </a:r>
          </a:p>
          <a:p>
            <a:pPr lvl="1"/>
            <a:r>
              <a:rPr lang="en-US" altLang="zh-CN" sz="2400" b="1" dirty="0">
                <a:latin typeface="微软雅黑" pitchFamily="34" charset="-122"/>
                <a:ea typeface="微软雅黑" pitchFamily="34" charset="-122"/>
              </a:rPr>
              <a:t>Prevent Peeping</a:t>
            </a:r>
          </a:p>
          <a:p>
            <a:pPr lvl="1"/>
            <a:r>
              <a:rPr lang="en-US" altLang="zh-CN" sz="2400" b="1" dirty="0">
                <a:latin typeface="微软雅黑" pitchFamily="34" charset="-122"/>
                <a:ea typeface="微软雅黑" pitchFamily="34" charset="-122"/>
              </a:rPr>
              <a:t>Prevent Tampering</a:t>
            </a:r>
          </a:p>
          <a:p>
            <a:pPr lvl="1"/>
            <a:r>
              <a:rPr lang="en-US" altLang="zh-CN" sz="2400" b="1" dirty="0">
                <a:latin typeface="微软雅黑" pitchFamily="34" charset="-122"/>
                <a:ea typeface="微软雅黑" pitchFamily="34" charset="-122"/>
              </a:rPr>
              <a:t>Prevent Cheat</a:t>
            </a:r>
          </a:p>
          <a:p>
            <a:pPr lvl="1"/>
            <a:r>
              <a:rPr lang="en-US" altLang="zh-CN" sz="2400" b="1" dirty="0">
                <a:latin typeface="微软雅黑" pitchFamily="34" charset="-122"/>
                <a:ea typeface="微软雅黑" pitchFamily="34" charset="-122"/>
              </a:rPr>
              <a:t>Prevent Repudiation</a:t>
            </a:r>
          </a:p>
        </p:txBody>
      </p:sp>
      <p:sp>
        <p:nvSpPr>
          <p:cNvPr id="5" name="标题 1"/>
          <p:cNvSpPr>
            <a:spLocks noGrp="1"/>
          </p:cNvSpPr>
          <p:nvPr>
            <p:ph type="title"/>
          </p:nvPr>
        </p:nvSpPr>
        <p:spPr>
          <a:xfrm>
            <a:off x="444500" y="0"/>
            <a:ext cx="8229600" cy="1143000"/>
          </a:xfrm>
        </p:spPr>
        <p:txBody>
          <a:bodyPr/>
          <a:lstStyle/>
          <a:p>
            <a:r>
              <a:rPr lang="en-US" altLang="zh-CN" sz="3200" dirty="0">
                <a:latin typeface="微软雅黑" pitchFamily="34" charset="-122"/>
                <a:ea typeface="微软雅黑" pitchFamily="34" charset="-122"/>
              </a:rPr>
              <a:t>Web Threats Countermeasures</a:t>
            </a:r>
            <a:br>
              <a:rPr lang="en-US" altLang="zh-CN" sz="3200" dirty="0">
                <a:latin typeface="微软雅黑" pitchFamily="34" charset="-122"/>
                <a:ea typeface="微软雅黑" pitchFamily="34" charset="-122"/>
              </a:rPr>
            </a:br>
            <a:r>
              <a:rPr lang="en-US" altLang="zh-CN" sz="3200" dirty="0">
                <a:latin typeface="微软雅黑" pitchFamily="34" charset="-122"/>
                <a:ea typeface="微软雅黑" pitchFamily="34" charset="-122"/>
              </a:rPr>
              <a:t>Summary</a:t>
            </a:r>
            <a:endParaRPr lang="zh-CN" altLang="en-US" sz="3200" dirty="0">
              <a:latin typeface="微软雅黑" pitchFamily="34" charset="-122"/>
              <a:ea typeface="微软雅黑" pitchFamily="34" charset="-122"/>
            </a:endParaRPr>
          </a:p>
        </p:txBody>
      </p:sp>
      <p:sp>
        <p:nvSpPr>
          <p:cNvPr id="4" name="TextBox 3"/>
          <p:cNvSpPr txBox="1"/>
          <p:nvPr/>
        </p:nvSpPr>
        <p:spPr>
          <a:xfrm>
            <a:off x="2784389" y="4323688"/>
            <a:ext cx="3083010" cy="923330"/>
          </a:xfrm>
          <a:prstGeom prst="rect">
            <a:avLst/>
          </a:prstGeom>
          <a:noFill/>
        </p:spPr>
        <p:txBody>
          <a:bodyPr wrap="square" rtlCol="0">
            <a:spAutoFit/>
          </a:bodyPr>
          <a:lstStyle/>
          <a:p>
            <a:r>
              <a:rPr lang="en-US" altLang="zh-CN" sz="5400" dirty="0">
                <a:latin typeface="微软雅黑" pitchFamily="34" charset="-122"/>
                <a:ea typeface="微软雅黑" pitchFamily="34" charset="-122"/>
              </a:rPr>
              <a:t>The End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latin typeface="微软雅黑" pitchFamily="34" charset="-122"/>
                <a:ea typeface="微软雅黑" pitchFamily="34" charset="-122"/>
              </a:rPr>
              <a:t>The Losses which is caused by security vulnerability keep Growth </a:t>
            </a:r>
            <a:endParaRPr lang="zh-CN" altLang="en-US" sz="24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3" cstate="print"/>
          <a:srcRect/>
          <a:stretch>
            <a:fillRect/>
          </a:stretch>
        </p:blipFill>
        <p:spPr bwMode="auto">
          <a:xfrm>
            <a:off x="380013" y="1154446"/>
            <a:ext cx="8443356" cy="4438834"/>
          </a:xfrm>
          <a:prstGeom prst="rect">
            <a:avLst/>
          </a:prstGeom>
          <a:noFill/>
          <a:ln w="9525">
            <a:noFill/>
            <a:miter lim="800000"/>
            <a:headEnd/>
            <a:tailEnd/>
          </a:ln>
        </p:spPr>
      </p:pic>
      <p:sp>
        <p:nvSpPr>
          <p:cNvPr id="5" name="Rectangle 3"/>
          <p:cNvSpPr txBox="1">
            <a:spLocks noChangeArrowheads="1"/>
          </p:cNvSpPr>
          <p:nvPr/>
        </p:nvSpPr>
        <p:spPr bwMode="auto">
          <a:xfrm>
            <a:off x="446665" y="5827196"/>
            <a:ext cx="8305449" cy="846736"/>
          </a:xfrm>
          <a:prstGeom prst="rect">
            <a:avLst/>
          </a:prstGeom>
          <a:noFill/>
          <a:ln w="9525">
            <a:noFill/>
            <a:miter lim="800000"/>
            <a:headEnd/>
            <a:tailEnd/>
          </a:ln>
        </p:spPr>
        <p:txBody>
          <a:bodyPr vert="horz" wrap="square" lIns="91387" tIns="45693" rIns="91387" bIns="45693" numCol="1" anchor="t" anchorCtr="0" compatLnSpc="1">
            <a:prstTxWarp prst="textNoShape">
              <a:avLst/>
            </a:prstTxWarp>
          </a:bodyPr>
          <a:lstStyle/>
          <a:p>
            <a:pPr lvl="0" algn="l" eaLnBrk="0" hangingPunct="0">
              <a:spcBef>
                <a:spcPct val="20000"/>
              </a:spcBef>
              <a:buSzPct val="65000"/>
            </a:pPr>
            <a:r>
              <a:rPr lang="en-US" altLang="zh-CN" sz="1600" b="0" kern="0" dirty="0">
                <a:solidFill>
                  <a:schemeClr val="tx1"/>
                </a:solidFill>
                <a:latin typeface="微软雅黑" pitchFamily="34" charset="-122"/>
                <a:ea typeface="微软雅黑" pitchFamily="34" charset="-122"/>
              </a:rPr>
              <a:t>In the FBI / CSI survey of 2004 sample results: </a:t>
            </a:r>
          </a:p>
          <a:p>
            <a:pPr lvl="0" algn="l" eaLnBrk="0" hangingPunct="0">
              <a:spcBef>
                <a:spcPct val="20000"/>
              </a:spcBef>
              <a:buSzPct val="65000"/>
            </a:pPr>
            <a:r>
              <a:rPr lang="en-US" altLang="zh-CN" sz="1600" b="0" kern="0" dirty="0">
                <a:solidFill>
                  <a:schemeClr val="tx1"/>
                </a:solidFill>
                <a:latin typeface="微软雅黑" pitchFamily="34" charset="-122"/>
                <a:ea typeface="微软雅黑" pitchFamily="34" charset="-122"/>
              </a:rPr>
              <a:t>Being investigated as a result of network security company was a direct result of the loss reached 140 million U.S. dollars</a:t>
            </a:r>
            <a:endParaRPr kumimoji="0" lang="zh-CN" altLang="en-US" sz="1600" b="0"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Attack in every level of TCP/IP</a:t>
            </a:r>
            <a:endParaRPr lang="zh-CN" altLang="en-US" dirty="0">
              <a:latin typeface="微软雅黑" pitchFamily="34" charset="-122"/>
              <a:ea typeface="微软雅黑" pitchFamily="34" charset="-122"/>
            </a:endParaRPr>
          </a:p>
        </p:txBody>
      </p:sp>
      <p:grpSp>
        <p:nvGrpSpPr>
          <p:cNvPr id="5" name="Group 3"/>
          <p:cNvGrpSpPr>
            <a:grpSpLocks/>
          </p:cNvGrpSpPr>
          <p:nvPr/>
        </p:nvGrpSpPr>
        <p:grpSpPr bwMode="auto">
          <a:xfrm>
            <a:off x="118758" y="1977263"/>
            <a:ext cx="6020791" cy="3912898"/>
            <a:chOff x="476" y="1117"/>
            <a:chExt cx="3447" cy="1996"/>
          </a:xfrm>
        </p:grpSpPr>
        <p:sp>
          <p:nvSpPr>
            <p:cNvPr id="6" name="Rectangle 4"/>
            <p:cNvSpPr>
              <a:spLocks noChangeArrowheads="1"/>
            </p:cNvSpPr>
            <p:nvPr/>
          </p:nvSpPr>
          <p:spPr bwMode="auto">
            <a:xfrm>
              <a:off x="476" y="1117"/>
              <a:ext cx="3402" cy="1996"/>
            </a:xfrm>
            <a:prstGeom prst="rect">
              <a:avLst/>
            </a:prstGeom>
            <a:solidFill>
              <a:schemeClr val="accent1"/>
            </a:solidFill>
            <a:ln w="9525">
              <a:solidFill>
                <a:schemeClr val="tx1"/>
              </a:solidFill>
              <a:miter lim="800000"/>
              <a:headEnd/>
              <a:tailEnd/>
            </a:ln>
            <a:effectLst/>
          </p:spPr>
          <p:txBody>
            <a:bodyPr wrap="none" anchor="ctr"/>
            <a:lstStyle/>
            <a:p>
              <a:endParaRPr lang="zh-CN" altLang="en-US" b="0">
                <a:latin typeface="微软雅黑" pitchFamily="34" charset="-122"/>
                <a:ea typeface="微软雅黑" pitchFamily="34" charset="-122"/>
              </a:endParaRPr>
            </a:p>
          </p:txBody>
        </p:sp>
        <p:sp>
          <p:nvSpPr>
            <p:cNvPr id="7" name="Rectangle 5"/>
            <p:cNvSpPr>
              <a:spLocks noChangeArrowheads="1"/>
            </p:cNvSpPr>
            <p:nvPr/>
          </p:nvSpPr>
          <p:spPr bwMode="auto">
            <a:xfrm>
              <a:off x="793" y="1298"/>
              <a:ext cx="545"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Telnet</a:t>
              </a:r>
            </a:p>
          </p:txBody>
        </p:sp>
        <p:sp>
          <p:nvSpPr>
            <p:cNvPr id="8" name="Rectangle 6"/>
            <p:cNvSpPr>
              <a:spLocks noChangeArrowheads="1"/>
            </p:cNvSpPr>
            <p:nvPr/>
          </p:nvSpPr>
          <p:spPr bwMode="auto">
            <a:xfrm>
              <a:off x="3015" y="1298"/>
              <a:ext cx="545"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SMTP</a:t>
              </a:r>
            </a:p>
          </p:txBody>
        </p:sp>
        <p:sp>
          <p:nvSpPr>
            <p:cNvPr id="9" name="Rectangle 7"/>
            <p:cNvSpPr>
              <a:spLocks noChangeArrowheads="1"/>
            </p:cNvSpPr>
            <p:nvPr/>
          </p:nvSpPr>
          <p:spPr bwMode="auto">
            <a:xfrm>
              <a:off x="2245" y="1298"/>
              <a:ext cx="545"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DNS</a:t>
              </a:r>
            </a:p>
          </p:txBody>
        </p:sp>
        <p:sp>
          <p:nvSpPr>
            <p:cNvPr id="10" name="Rectangle 8"/>
            <p:cNvSpPr>
              <a:spLocks noChangeArrowheads="1"/>
            </p:cNvSpPr>
            <p:nvPr/>
          </p:nvSpPr>
          <p:spPr bwMode="auto">
            <a:xfrm>
              <a:off x="1519" y="1298"/>
              <a:ext cx="545"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FTP</a:t>
              </a:r>
            </a:p>
          </p:txBody>
        </p:sp>
        <p:sp>
          <p:nvSpPr>
            <p:cNvPr id="11" name="Line 9"/>
            <p:cNvSpPr>
              <a:spLocks noChangeShapeType="1"/>
            </p:cNvSpPr>
            <p:nvPr/>
          </p:nvSpPr>
          <p:spPr bwMode="auto">
            <a:xfrm>
              <a:off x="476" y="1661"/>
              <a:ext cx="3402" cy="0"/>
            </a:xfrm>
            <a:prstGeom prst="line">
              <a:avLst/>
            </a:prstGeom>
            <a:noFill/>
            <a:ln w="9525">
              <a:solidFill>
                <a:schemeClr val="tx1"/>
              </a:solidFill>
              <a:round/>
              <a:headEnd/>
              <a:tailEnd/>
            </a:ln>
            <a:effectLst/>
          </p:spPr>
          <p:txBody>
            <a:bodyPr/>
            <a:lstStyle/>
            <a:p>
              <a:endParaRPr lang="zh-CN" altLang="en-US" b="0">
                <a:latin typeface="微软雅黑" pitchFamily="34" charset="-122"/>
                <a:ea typeface="微软雅黑" pitchFamily="34" charset="-122"/>
              </a:endParaRPr>
            </a:p>
          </p:txBody>
        </p:sp>
        <p:sp>
          <p:nvSpPr>
            <p:cNvPr id="12" name="Line 10"/>
            <p:cNvSpPr>
              <a:spLocks noChangeShapeType="1"/>
            </p:cNvSpPr>
            <p:nvPr/>
          </p:nvSpPr>
          <p:spPr bwMode="auto">
            <a:xfrm>
              <a:off x="476" y="2115"/>
              <a:ext cx="3447" cy="0"/>
            </a:xfrm>
            <a:prstGeom prst="line">
              <a:avLst/>
            </a:prstGeom>
            <a:noFill/>
            <a:ln w="9525">
              <a:solidFill>
                <a:schemeClr val="tx1"/>
              </a:solidFill>
              <a:round/>
              <a:headEnd/>
              <a:tailEnd/>
            </a:ln>
            <a:effectLst/>
          </p:spPr>
          <p:txBody>
            <a:bodyPr/>
            <a:lstStyle/>
            <a:p>
              <a:endParaRPr lang="zh-CN" altLang="en-US" b="0">
                <a:latin typeface="微软雅黑" pitchFamily="34" charset="-122"/>
                <a:ea typeface="微软雅黑" pitchFamily="34" charset="-122"/>
              </a:endParaRPr>
            </a:p>
          </p:txBody>
        </p:sp>
        <p:sp>
          <p:nvSpPr>
            <p:cNvPr id="13" name="Line 11"/>
            <p:cNvSpPr>
              <a:spLocks noChangeShapeType="1"/>
            </p:cNvSpPr>
            <p:nvPr/>
          </p:nvSpPr>
          <p:spPr bwMode="auto">
            <a:xfrm>
              <a:off x="476" y="2614"/>
              <a:ext cx="3402" cy="0"/>
            </a:xfrm>
            <a:prstGeom prst="line">
              <a:avLst/>
            </a:prstGeom>
            <a:noFill/>
            <a:ln w="9525">
              <a:solidFill>
                <a:schemeClr val="tx1"/>
              </a:solidFill>
              <a:round/>
              <a:headEnd/>
              <a:tailEnd/>
            </a:ln>
            <a:effectLst/>
          </p:spPr>
          <p:txBody>
            <a:bodyPr/>
            <a:lstStyle/>
            <a:p>
              <a:endParaRPr lang="zh-CN" altLang="en-US" b="0">
                <a:latin typeface="微软雅黑" pitchFamily="34" charset="-122"/>
                <a:ea typeface="微软雅黑" pitchFamily="34" charset="-122"/>
              </a:endParaRPr>
            </a:p>
          </p:txBody>
        </p:sp>
        <p:sp>
          <p:nvSpPr>
            <p:cNvPr id="14" name="Rectangle 12"/>
            <p:cNvSpPr>
              <a:spLocks noChangeArrowheads="1"/>
            </p:cNvSpPr>
            <p:nvPr/>
          </p:nvSpPr>
          <p:spPr bwMode="auto">
            <a:xfrm>
              <a:off x="2381" y="1752"/>
              <a:ext cx="635"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UDP</a:t>
              </a:r>
            </a:p>
          </p:txBody>
        </p:sp>
        <p:sp>
          <p:nvSpPr>
            <p:cNvPr id="15" name="Rectangle 13"/>
            <p:cNvSpPr>
              <a:spLocks noChangeArrowheads="1"/>
            </p:cNvSpPr>
            <p:nvPr/>
          </p:nvSpPr>
          <p:spPr bwMode="auto">
            <a:xfrm>
              <a:off x="1156" y="1752"/>
              <a:ext cx="635"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TCP</a:t>
              </a:r>
            </a:p>
          </p:txBody>
        </p:sp>
        <p:sp>
          <p:nvSpPr>
            <p:cNvPr id="16" name="Rectangle 14"/>
            <p:cNvSpPr>
              <a:spLocks noChangeArrowheads="1"/>
            </p:cNvSpPr>
            <p:nvPr/>
          </p:nvSpPr>
          <p:spPr bwMode="auto">
            <a:xfrm>
              <a:off x="1655" y="2251"/>
              <a:ext cx="862"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IP</a:t>
              </a:r>
            </a:p>
          </p:txBody>
        </p:sp>
        <p:sp>
          <p:nvSpPr>
            <p:cNvPr id="17" name="Rectangle 15"/>
            <p:cNvSpPr>
              <a:spLocks noChangeArrowheads="1"/>
            </p:cNvSpPr>
            <p:nvPr/>
          </p:nvSpPr>
          <p:spPr bwMode="auto">
            <a:xfrm>
              <a:off x="3061" y="2750"/>
              <a:ext cx="545"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Wireless</a:t>
              </a:r>
              <a:endParaRPr lang="zh-CN" altLang="en-US" sz="1800" b="0" dirty="0">
                <a:latin typeface="微软雅黑" pitchFamily="34" charset="-122"/>
                <a:ea typeface="微软雅黑" pitchFamily="34" charset="-122"/>
              </a:endParaRPr>
            </a:p>
          </p:txBody>
        </p:sp>
        <p:sp>
          <p:nvSpPr>
            <p:cNvPr id="18" name="Rectangle 16"/>
            <p:cNvSpPr>
              <a:spLocks noChangeArrowheads="1"/>
            </p:cNvSpPr>
            <p:nvPr/>
          </p:nvSpPr>
          <p:spPr bwMode="auto">
            <a:xfrm>
              <a:off x="2290" y="2750"/>
              <a:ext cx="545"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Ethernet</a:t>
              </a:r>
              <a:endParaRPr lang="zh-CN" altLang="en-US" sz="1800" b="0" dirty="0">
                <a:latin typeface="微软雅黑" pitchFamily="34" charset="-122"/>
                <a:ea typeface="微软雅黑" pitchFamily="34" charset="-122"/>
              </a:endParaRPr>
            </a:p>
          </p:txBody>
        </p:sp>
        <p:sp>
          <p:nvSpPr>
            <p:cNvPr id="19" name="Rectangle 17"/>
            <p:cNvSpPr>
              <a:spLocks noChangeArrowheads="1"/>
            </p:cNvSpPr>
            <p:nvPr/>
          </p:nvSpPr>
          <p:spPr bwMode="auto">
            <a:xfrm>
              <a:off x="1565" y="2750"/>
              <a:ext cx="545"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SATNET</a:t>
              </a:r>
            </a:p>
          </p:txBody>
        </p:sp>
        <p:sp>
          <p:nvSpPr>
            <p:cNvPr id="20" name="Rectangle 18"/>
            <p:cNvSpPr>
              <a:spLocks noChangeArrowheads="1"/>
            </p:cNvSpPr>
            <p:nvPr/>
          </p:nvSpPr>
          <p:spPr bwMode="auto">
            <a:xfrm>
              <a:off x="793" y="2750"/>
              <a:ext cx="591" cy="227"/>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CN" sz="1800" b="0" dirty="0">
                  <a:latin typeface="微软雅黑" pitchFamily="34" charset="-122"/>
                  <a:ea typeface="微软雅黑" pitchFamily="34" charset="-122"/>
                </a:rPr>
                <a:t>ARPNET</a:t>
              </a:r>
            </a:p>
          </p:txBody>
        </p:sp>
      </p:grpSp>
      <p:sp>
        <p:nvSpPr>
          <p:cNvPr id="21" name="AutoShape 19"/>
          <p:cNvSpPr>
            <a:spLocks noChangeArrowheads="1"/>
          </p:cNvSpPr>
          <p:nvPr/>
        </p:nvSpPr>
        <p:spPr bwMode="auto">
          <a:xfrm rot="10800000">
            <a:off x="5683621" y="2240854"/>
            <a:ext cx="74093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rgbClr val="FF0000"/>
            </a:solidFill>
            <a:miter lim="800000"/>
            <a:headEnd/>
            <a:tailEnd/>
          </a:ln>
          <a:effectLst/>
        </p:spPr>
        <p:txBody>
          <a:bodyPr wrap="none" anchor="ctr"/>
          <a:lstStyle/>
          <a:p>
            <a:endParaRPr lang="zh-CN" altLang="en-US" b="0">
              <a:latin typeface="微软雅黑" pitchFamily="34" charset="-122"/>
              <a:ea typeface="微软雅黑" pitchFamily="34" charset="-122"/>
            </a:endParaRPr>
          </a:p>
        </p:txBody>
      </p:sp>
      <p:sp>
        <p:nvSpPr>
          <p:cNvPr id="27" name="Text Box 25"/>
          <p:cNvSpPr txBox="1">
            <a:spLocks noChangeArrowheads="1"/>
          </p:cNvSpPr>
          <p:nvPr/>
        </p:nvSpPr>
        <p:spPr bwMode="auto">
          <a:xfrm>
            <a:off x="6602681" y="2555128"/>
            <a:ext cx="2149434" cy="338554"/>
          </a:xfrm>
          <a:prstGeom prst="rect">
            <a:avLst/>
          </a:prstGeom>
          <a:noFill/>
          <a:ln w="9525">
            <a:noFill/>
            <a:miter lim="800000"/>
            <a:headEnd/>
            <a:tailEnd/>
          </a:ln>
          <a:effectLst/>
        </p:spPr>
        <p:txBody>
          <a:bodyPr wrap="square">
            <a:spAutoFit/>
          </a:bodyPr>
          <a:lstStyle/>
          <a:p>
            <a:pPr algn="l" eaLnBrk="1" hangingPunct="1"/>
            <a:r>
              <a:rPr lang="en-US" altLang="zh-CN" sz="1600" b="0" dirty="0">
                <a:latin typeface="微软雅黑" pitchFamily="34" charset="-122"/>
                <a:ea typeface="微软雅黑" pitchFamily="34" charset="-122"/>
              </a:rPr>
              <a:t>Application Attack</a:t>
            </a:r>
            <a:endParaRPr lang="zh-CN" altLang="en-US" sz="1600" b="0" dirty="0">
              <a:latin typeface="微软雅黑" pitchFamily="34" charset="-122"/>
              <a:ea typeface="微软雅黑" pitchFamily="34" charset="-122"/>
            </a:endParaRPr>
          </a:p>
        </p:txBody>
      </p:sp>
      <p:sp>
        <p:nvSpPr>
          <p:cNvPr id="37" name="AutoShape 19"/>
          <p:cNvSpPr>
            <a:spLocks noChangeArrowheads="1"/>
          </p:cNvSpPr>
          <p:nvPr/>
        </p:nvSpPr>
        <p:spPr bwMode="auto">
          <a:xfrm rot="10800000">
            <a:off x="5693517" y="3188899"/>
            <a:ext cx="74093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rgbClr val="FF0000"/>
            </a:solidFill>
            <a:miter lim="800000"/>
            <a:headEnd/>
            <a:tailEnd/>
          </a:ln>
          <a:effectLst/>
        </p:spPr>
        <p:txBody>
          <a:bodyPr wrap="none" anchor="ctr"/>
          <a:lstStyle/>
          <a:p>
            <a:endParaRPr lang="zh-CN" altLang="en-US" b="0">
              <a:latin typeface="微软雅黑" pitchFamily="34" charset="-122"/>
              <a:ea typeface="微软雅黑" pitchFamily="34" charset="-122"/>
            </a:endParaRPr>
          </a:p>
        </p:txBody>
      </p:sp>
      <p:sp>
        <p:nvSpPr>
          <p:cNvPr id="38" name="AutoShape 19"/>
          <p:cNvSpPr>
            <a:spLocks noChangeArrowheads="1"/>
          </p:cNvSpPr>
          <p:nvPr/>
        </p:nvSpPr>
        <p:spPr bwMode="auto">
          <a:xfrm rot="10800000">
            <a:off x="5667787" y="4172570"/>
            <a:ext cx="74093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rgbClr val="FF0000"/>
            </a:solidFill>
            <a:miter lim="800000"/>
            <a:headEnd/>
            <a:tailEnd/>
          </a:ln>
          <a:effectLst/>
        </p:spPr>
        <p:txBody>
          <a:bodyPr wrap="none" anchor="ctr"/>
          <a:lstStyle/>
          <a:p>
            <a:endParaRPr lang="zh-CN" altLang="en-US" b="0">
              <a:latin typeface="微软雅黑" pitchFamily="34" charset="-122"/>
              <a:ea typeface="微软雅黑" pitchFamily="34" charset="-122"/>
            </a:endParaRPr>
          </a:p>
        </p:txBody>
      </p:sp>
      <p:sp>
        <p:nvSpPr>
          <p:cNvPr id="39" name="AutoShape 19"/>
          <p:cNvSpPr>
            <a:spLocks noChangeArrowheads="1"/>
          </p:cNvSpPr>
          <p:nvPr/>
        </p:nvSpPr>
        <p:spPr bwMode="auto">
          <a:xfrm rot="10800000">
            <a:off x="5727164" y="5205723"/>
            <a:ext cx="74093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rgbClr val="FF0000"/>
            </a:solidFill>
            <a:miter lim="800000"/>
            <a:headEnd/>
            <a:tailEnd/>
          </a:ln>
          <a:effectLst/>
        </p:spPr>
        <p:txBody>
          <a:bodyPr wrap="none" anchor="ctr"/>
          <a:lstStyle/>
          <a:p>
            <a:endParaRPr lang="zh-CN" altLang="en-US" b="0">
              <a:latin typeface="微软雅黑" pitchFamily="34" charset="-122"/>
              <a:ea typeface="微软雅黑" pitchFamily="34" charset="-122"/>
            </a:endParaRPr>
          </a:p>
        </p:txBody>
      </p:sp>
      <p:sp>
        <p:nvSpPr>
          <p:cNvPr id="40" name="Text Box 25"/>
          <p:cNvSpPr txBox="1">
            <a:spLocks noChangeArrowheads="1"/>
          </p:cNvSpPr>
          <p:nvPr/>
        </p:nvSpPr>
        <p:spPr bwMode="auto">
          <a:xfrm>
            <a:off x="6600706" y="3420028"/>
            <a:ext cx="2543294" cy="338554"/>
          </a:xfrm>
          <a:prstGeom prst="rect">
            <a:avLst/>
          </a:prstGeom>
          <a:noFill/>
          <a:ln w="9525">
            <a:noFill/>
            <a:miter lim="800000"/>
            <a:headEnd/>
            <a:tailEnd/>
          </a:ln>
          <a:effectLst/>
        </p:spPr>
        <p:txBody>
          <a:bodyPr wrap="square">
            <a:spAutoFit/>
          </a:bodyPr>
          <a:lstStyle/>
          <a:p>
            <a:pPr algn="l" eaLnBrk="1" hangingPunct="1"/>
            <a:r>
              <a:rPr lang="en-US" altLang="zh-CN" sz="1600" b="0" dirty="0">
                <a:latin typeface="微软雅黑" pitchFamily="34" charset="-122"/>
                <a:ea typeface="微软雅黑" pitchFamily="34" charset="-122"/>
              </a:rPr>
              <a:t>Malicious Monitoring </a:t>
            </a:r>
            <a:endParaRPr lang="zh-CN" altLang="en-US" sz="1600" b="0" dirty="0">
              <a:latin typeface="微软雅黑" pitchFamily="34" charset="-122"/>
              <a:ea typeface="微软雅黑" pitchFamily="34" charset="-122"/>
            </a:endParaRPr>
          </a:p>
        </p:txBody>
      </p:sp>
      <p:sp>
        <p:nvSpPr>
          <p:cNvPr id="41" name="Text Box 25"/>
          <p:cNvSpPr txBox="1">
            <a:spLocks noChangeArrowheads="1"/>
          </p:cNvSpPr>
          <p:nvPr/>
        </p:nvSpPr>
        <p:spPr bwMode="auto">
          <a:xfrm>
            <a:off x="6658106" y="4391803"/>
            <a:ext cx="2543294" cy="338554"/>
          </a:xfrm>
          <a:prstGeom prst="rect">
            <a:avLst/>
          </a:prstGeom>
          <a:noFill/>
          <a:ln w="9525">
            <a:noFill/>
            <a:miter lim="800000"/>
            <a:headEnd/>
            <a:tailEnd/>
          </a:ln>
          <a:effectLst/>
        </p:spPr>
        <p:txBody>
          <a:bodyPr wrap="square">
            <a:spAutoFit/>
          </a:bodyPr>
          <a:lstStyle/>
          <a:p>
            <a:pPr algn="l" eaLnBrk="1" hangingPunct="1"/>
            <a:r>
              <a:rPr lang="en-US" altLang="zh-CN" sz="1600" b="0" dirty="0">
                <a:latin typeface="微软雅黑" pitchFamily="34" charset="-122"/>
                <a:ea typeface="微软雅黑" pitchFamily="34" charset="-122"/>
              </a:rPr>
              <a:t>DoS Attack</a:t>
            </a:r>
            <a:endParaRPr lang="zh-CN" altLang="en-US" sz="1600" b="0" dirty="0">
              <a:latin typeface="微软雅黑" pitchFamily="34" charset="-122"/>
              <a:ea typeface="微软雅黑" pitchFamily="34" charset="-122"/>
            </a:endParaRPr>
          </a:p>
        </p:txBody>
      </p:sp>
      <p:sp>
        <p:nvSpPr>
          <p:cNvPr id="42" name="Text Box 25"/>
          <p:cNvSpPr txBox="1">
            <a:spLocks noChangeArrowheads="1"/>
          </p:cNvSpPr>
          <p:nvPr/>
        </p:nvSpPr>
        <p:spPr bwMode="auto">
          <a:xfrm>
            <a:off x="6090073" y="5565488"/>
            <a:ext cx="3410193" cy="584775"/>
          </a:xfrm>
          <a:prstGeom prst="rect">
            <a:avLst/>
          </a:prstGeom>
          <a:noFill/>
          <a:ln w="9525">
            <a:noFill/>
            <a:miter lim="800000"/>
            <a:headEnd/>
            <a:tailEnd/>
          </a:ln>
          <a:effectLst/>
        </p:spPr>
        <p:txBody>
          <a:bodyPr wrap="square">
            <a:spAutoFit/>
          </a:bodyPr>
          <a:lstStyle/>
          <a:p>
            <a:pPr algn="l" eaLnBrk="1" hangingPunct="1"/>
            <a:r>
              <a:rPr lang="en-US" altLang="zh-CN" sz="1600" b="0" dirty="0">
                <a:latin typeface="微软雅黑" pitchFamily="34" charset="-122"/>
                <a:ea typeface="微软雅黑" pitchFamily="34" charset="-122"/>
              </a:rPr>
              <a:t>Hardware Damage</a:t>
            </a:r>
          </a:p>
          <a:p>
            <a:pPr algn="l" eaLnBrk="1" hangingPunct="1"/>
            <a:r>
              <a:rPr lang="en-US" altLang="zh-CN" sz="1600" b="0" dirty="0">
                <a:latin typeface="微软雅黑" pitchFamily="34" charset="-122"/>
                <a:ea typeface="微软雅黑" pitchFamily="34" charset="-122"/>
              </a:rPr>
              <a:t>Electromagnetic interference</a:t>
            </a:r>
            <a:endParaRPr lang="zh-CN" altLang="en-US" sz="1600" b="0" dirty="0">
              <a:latin typeface="微软雅黑" pitchFamily="34" charset="-122"/>
              <a:ea typeface="微软雅黑" pitchFamily="34" charset="-122"/>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latin typeface="微软雅黑" pitchFamily="34" charset="-122"/>
                <a:ea typeface="微软雅黑" pitchFamily="34" charset="-122"/>
              </a:rPr>
              <a:t>Agenda</a:t>
            </a:r>
            <a:endParaRPr lang="zh-CN" altLang="en-US" dirty="0">
              <a:latin typeface="微软雅黑" pitchFamily="34" charset="-122"/>
              <a:ea typeface="微软雅黑" pitchFamily="34" charset="-122"/>
            </a:endParaRPr>
          </a:p>
        </p:txBody>
      </p:sp>
      <p:sp>
        <p:nvSpPr>
          <p:cNvPr id="5123" name="Rectangle 3"/>
          <p:cNvSpPr>
            <a:spLocks noGrp="1" noChangeArrowheads="1"/>
          </p:cNvSpPr>
          <p:nvPr>
            <p:ph idx="1"/>
          </p:nvPr>
        </p:nvSpPr>
        <p:spPr>
          <a:xfrm>
            <a:off x="457200" y="1254370"/>
            <a:ext cx="8229600" cy="5381208"/>
          </a:xfrm>
        </p:spPr>
        <p:txBody>
          <a:bodyPr/>
          <a:lstStyle/>
          <a:p>
            <a:pPr>
              <a:lnSpc>
                <a:spcPct val="150000"/>
              </a:lnSpc>
            </a:pPr>
            <a:r>
              <a:rPr lang="en-US" altLang="zh-CN" sz="2400" b="1" dirty="0">
                <a:latin typeface="微软雅黑" pitchFamily="34" charset="-122"/>
                <a:ea typeface="微软雅黑" pitchFamily="34" charset="-122"/>
              </a:rPr>
              <a:t>Information Security Threats Situation and Trends</a:t>
            </a:r>
          </a:p>
          <a:p>
            <a:pPr>
              <a:lnSpc>
                <a:spcPct val="150000"/>
              </a:lnSpc>
            </a:pPr>
            <a:r>
              <a:rPr lang="en-US" altLang="zh-CN" sz="2400" b="1" dirty="0">
                <a:solidFill>
                  <a:srgbClr val="FF0000"/>
                </a:solidFill>
                <a:latin typeface="微软雅黑" pitchFamily="34" charset="-122"/>
                <a:ea typeface="微软雅黑" pitchFamily="34" charset="-122"/>
              </a:rPr>
              <a:t>Security Engineering</a:t>
            </a:r>
          </a:p>
          <a:p>
            <a:pPr lvl="1">
              <a:lnSpc>
                <a:spcPct val="150000"/>
              </a:lnSpc>
            </a:pPr>
            <a:r>
              <a:rPr lang="en-US" altLang="zh-CN" sz="2000" b="1" dirty="0">
                <a:solidFill>
                  <a:srgbClr val="FF0000"/>
                </a:solidFill>
                <a:latin typeface="微软雅黑" pitchFamily="34" charset="-122"/>
                <a:ea typeface="微软雅黑" pitchFamily="34" charset="-122"/>
              </a:rPr>
              <a:t>Security Essential &amp; Modeling</a:t>
            </a:r>
          </a:p>
          <a:p>
            <a:pPr lvl="1">
              <a:lnSpc>
                <a:spcPct val="150000"/>
              </a:lnSpc>
            </a:pPr>
            <a:r>
              <a:rPr lang="en-US" altLang="zh-CN" sz="2000" b="1" dirty="0">
                <a:latin typeface="微软雅黑" pitchFamily="34" charset="-122"/>
                <a:ea typeface="微软雅黑" pitchFamily="34" charset="-122"/>
              </a:rPr>
              <a:t>Microsoft Security Engineering</a:t>
            </a:r>
          </a:p>
          <a:p>
            <a:pPr lvl="2">
              <a:lnSpc>
                <a:spcPct val="150000"/>
              </a:lnSpc>
            </a:pPr>
            <a:r>
              <a:rPr lang="en-US" altLang="zh-CN" sz="2000" b="1" dirty="0">
                <a:latin typeface="微软雅黑" pitchFamily="34" charset="-122"/>
                <a:ea typeface="微软雅黑" pitchFamily="34" charset="-122"/>
              </a:rPr>
              <a:t>Security Development Lifecycle (SDL) Briefing</a:t>
            </a:r>
          </a:p>
          <a:p>
            <a:pPr lvl="2">
              <a:lnSpc>
                <a:spcPct val="150000"/>
              </a:lnSpc>
            </a:pPr>
            <a:r>
              <a:rPr lang="en-US" altLang="zh-CN" sz="2000" b="1" dirty="0">
                <a:latin typeface="微软雅黑" pitchFamily="34" charset="-122"/>
                <a:ea typeface="微软雅黑" pitchFamily="34" charset="-122"/>
              </a:rPr>
              <a:t>Threats Modeling</a:t>
            </a:r>
          </a:p>
          <a:p>
            <a:pPr lvl="3">
              <a:lnSpc>
                <a:spcPct val="150000"/>
              </a:lnSpc>
            </a:pPr>
            <a:r>
              <a:rPr lang="en-US" altLang="zh-CN" sz="1600" b="1" dirty="0">
                <a:latin typeface="微软雅黑" pitchFamily="34" charset="-122"/>
                <a:ea typeface="微软雅黑" pitchFamily="34" charset="-122"/>
              </a:rPr>
              <a:t>Standard Threat Mitigations</a:t>
            </a:r>
          </a:p>
          <a:p>
            <a:pPr lvl="1">
              <a:lnSpc>
                <a:spcPct val="150000"/>
              </a:lnSpc>
            </a:pPr>
            <a:r>
              <a:rPr lang="en-US" altLang="zh-CN" sz="2000" b="1" dirty="0">
                <a:latin typeface="微软雅黑" pitchFamily="34" charset="-122"/>
                <a:ea typeface="微软雅黑" pitchFamily="34" charset="-122"/>
              </a:rPr>
              <a:t>Security Principle</a:t>
            </a:r>
          </a:p>
          <a:p>
            <a:pPr>
              <a:lnSpc>
                <a:spcPct val="150000"/>
              </a:lnSpc>
            </a:pPr>
            <a:r>
              <a:rPr lang="en-US" altLang="zh-CN" sz="2400" b="1" dirty="0">
                <a:latin typeface="微软雅黑" pitchFamily="34" charset="-122"/>
                <a:ea typeface="微软雅黑" pitchFamily="34" charset="-122"/>
              </a:rPr>
              <a:t>Frequent Security Threats</a:t>
            </a:r>
          </a:p>
          <a:p>
            <a:pPr>
              <a:lnSpc>
                <a:spcPct val="150000"/>
              </a:lnSpc>
            </a:pPr>
            <a:r>
              <a:rPr lang="en-US" altLang="zh-CN" sz="2400" b="1" dirty="0">
                <a:latin typeface="微软雅黑" pitchFamily="34" charset="-122"/>
                <a:ea typeface="微软雅黑" pitchFamily="34" charset="-122"/>
              </a:rPr>
              <a:t>Threats Countermeasures Best Practice</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506" y="0"/>
            <a:ext cx="8906494" cy="1143000"/>
          </a:xfrm>
        </p:spPr>
        <p:txBody>
          <a:bodyPr/>
          <a:lstStyle/>
          <a:p>
            <a:r>
              <a:rPr lang="en-US" altLang="zh-CN" sz="2800" dirty="0"/>
              <a:t>C.I.A - </a:t>
            </a:r>
            <a:r>
              <a:rPr lang="en-US" altLang="zh-CN" sz="2800" dirty="0">
                <a:latin typeface="微软雅黑" pitchFamily="34" charset="-122"/>
                <a:ea typeface="微软雅黑" pitchFamily="34" charset="-122"/>
              </a:rPr>
              <a:t>Classic Three </a:t>
            </a:r>
            <a:r>
              <a:rPr lang="en-US" altLang="zh-CN" sz="2800" dirty="0"/>
              <a:t>Essential of InfoSec</a:t>
            </a:r>
            <a:endParaRPr lang="zh-CN" altLang="en-US" sz="2800" dirty="0"/>
          </a:p>
        </p:txBody>
      </p:sp>
      <p:sp>
        <p:nvSpPr>
          <p:cNvPr id="5" name="内容占位符 4"/>
          <p:cNvSpPr>
            <a:spLocks noGrp="1"/>
          </p:cNvSpPr>
          <p:nvPr>
            <p:ph idx="1"/>
          </p:nvPr>
        </p:nvSpPr>
        <p:spPr/>
        <p:txBody>
          <a:bodyPr/>
          <a:lstStyle/>
          <a:p>
            <a:pPr marL="342900" lvl="1" indent="-342900">
              <a:lnSpc>
                <a:spcPct val="80000"/>
              </a:lnSpc>
              <a:buSzPct val="65000"/>
              <a:buFont typeface="Wingdings" pitchFamily="2" charset="2"/>
              <a:buChar char="u"/>
            </a:pPr>
            <a:r>
              <a:rPr lang="en-US" altLang="zh-CN" dirty="0">
                <a:ea typeface="+mn-ea"/>
              </a:rPr>
              <a:t>Confidentiality</a:t>
            </a:r>
          </a:p>
          <a:p>
            <a:pPr marL="342900" lvl="1" indent="-342900">
              <a:lnSpc>
                <a:spcPct val="80000"/>
              </a:lnSpc>
              <a:buSzPct val="65000"/>
              <a:buNone/>
            </a:pPr>
            <a:r>
              <a:rPr lang="en-US" altLang="zh-CN" dirty="0">
                <a:ea typeface="+mn-ea"/>
              </a:rPr>
              <a:t>	</a:t>
            </a:r>
            <a:endParaRPr lang="zh-CN" altLang="en-US" dirty="0">
              <a:ea typeface="+mn-ea"/>
            </a:endParaRPr>
          </a:p>
          <a:p>
            <a:pPr marL="342900" lvl="1" indent="-342900">
              <a:lnSpc>
                <a:spcPct val="80000"/>
              </a:lnSpc>
              <a:buSzPct val="65000"/>
              <a:buFont typeface="Wingdings" pitchFamily="2" charset="2"/>
              <a:buChar char="u"/>
            </a:pPr>
            <a:r>
              <a:rPr lang="en-US" altLang="zh-CN" dirty="0">
                <a:ea typeface="+mn-ea"/>
              </a:rPr>
              <a:t>Integrity</a:t>
            </a:r>
          </a:p>
          <a:p>
            <a:pPr marL="342900" lvl="1" indent="-342900">
              <a:lnSpc>
                <a:spcPct val="80000"/>
              </a:lnSpc>
              <a:buSzPct val="65000"/>
              <a:buNone/>
            </a:pPr>
            <a:r>
              <a:rPr lang="en-US" altLang="zh-CN" dirty="0">
                <a:ea typeface="+mn-ea"/>
              </a:rPr>
              <a:t>	</a:t>
            </a:r>
            <a:endParaRPr lang="zh-CN" altLang="en-US" dirty="0">
              <a:ea typeface="+mn-ea"/>
            </a:endParaRPr>
          </a:p>
          <a:p>
            <a:pPr marL="342900" lvl="1" indent="-342900">
              <a:lnSpc>
                <a:spcPct val="80000"/>
              </a:lnSpc>
              <a:buSzPct val="65000"/>
              <a:buFont typeface="Wingdings" pitchFamily="2" charset="2"/>
              <a:buChar char="u"/>
            </a:pPr>
            <a:r>
              <a:rPr lang="en-US" altLang="zh-CN" dirty="0">
                <a:ea typeface="+mn-ea"/>
              </a:rPr>
              <a:t>Availability</a:t>
            </a:r>
          </a:p>
          <a:p>
            <a:pPr marL="342900" lvl="1" indent="-342900">
              <a:lnSpc>
                <a:spcPct val="80000"/>
              </a:lnSpc>
              <a:buSzPct val="65000"/>
              <a:buNone/>
            </a:pPr>
            <a:r>
              <a:rPr lang="en-US" altLang="zh-CN" dirty="0">
                <a:ea typeface="+mn-ea"/>
              </a:rPr>
              <a:t>	</a:t>
            </a:r>
            <a:endParaRPr lang="zh-CN" altLang="en-US" dirty="0">
              <a:ea typeface="+mn-ea"/>
            </a:endParaRPr>
          </a:p>
          <a:p>
            <a:endParaRPr lang="zh-CN" altLang="en-US"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506" y="0"/>
            <a:ext cx="8906494" cy="1143000"/>
          </a:xfrm>
        </p:spPr>
        <p:txBody>
          <a:bodyPr/>
          <a:lstStyle/>
          <a:p>
            <a:r>
              <a:rPr lang="en-US" altLang="zh-CN" sz="2800" dirty="0"/>
              <a:t>PDRR InfoSec Engineering &amp; Modeling</a:t>
            </a:r>
            <a:endParaRPr lang="zh-CN" altLang="en-US" sz="2800" dirty="0"/>
          </a:p>
        </p:txBody>
      </p:sp>
      <p:sp>
        <p:nvSpPr>
          <p:cNvPr id="5" name="内容占位符 4"/>
          <p:cNvSpPr>
            <a:spLocks noGrp="1"/>
          </p:cNvSpPr>
          <p:nvPr>
            <p:ph idx="1"/>
          </p:nvPr>
        </p:nvSpPr>
        <p:spPr/>
        <p:txBody>
          <a:bodyPr/>
          <a:lstStyle/>
          <a:p>
            <a:r>
              <a:rPr lang="en-US" altLang="zh-CN" dirty="0"/>
              <a:t>Published by U.S Department of Defense </a:t>
            </a:r>
            <a:endParaRPr lang="zh-CN" altLang="en-US" dirty="0"/>
          </a:p>
        </p:txBody>
      </p:sp>
      <p:grpSp>
        <p:nvGrpSpPr>
          <p:cNvPr id="13" name="组合 12"/>
          <p:cNvGrpSpPr/>
          <p:nvPr/>
        </p:nvGrpSpPr>
        <p:grpSpPr>
          <a:xfrm>
            <a:off x="2175226" y="2274145"/>
            <a:ext cx="4665014" cy="3960400"/>
            <a:chOff x="4372100" y="2274145"/>
            <a:chExt cx="3810000" cy="3098801"/>
          </a:xfrm>
        </p:grpSpPr>
        <p:grpSp>
          <p:nvGrpSpPr>
            <p:cNvPr id="6" name="Group 8"/>
            <p:cNvGrpSpPr>
              <a:grpSpLocks/>
            </p:cNvGrpSpPr>
            <p:nvPr/>
          </p:nvGrpSpPr>
          <p:grpSpPr bwMode="auto">
            <a:xfrm>
              <a:off x="4372100" y="2274145"/>
              <a:ext cx="3810000" cy="3098801"/>
              <a:chOff x="3193" y="1535"/>
              <a:chExt cx="2400" cy="1952"/>
            </a:xfrm>
          </p:grpSpPr>
          <p:graphicFrame>
            <p:nvGraphicFramePr>
              <p:cNvPr id="8" name="Object 4"/>
              <p:cNvGraphicFramePr>
                <a:graphicFrameLocks/>
              </p:cNvGraphicFramePr>
              <p:nvPr/>
            </p:nvGraphicFramePr>
            <p:xfrm>
              <a:off x="3193" y="1535"/>
              <a:ext cx="2400" cy="1917"/>
            </p:xfrm>
            <a:graphic>
              <a:graphicData uri="http://schemas.openxmlformats.org/presentationml/2006/ole">
                <mc:AlternateContent xmlns:mc="http://schemas.openxmlformats.org/markup-compatibility/2006">
                  <mc:Choice xmlns:v="urn:schemas-microsoft-com:vml" Requires="v">
                    <p:oleObj name="剪辑" r:id="rId3" imgW="3659040" imgH="2922480" progId="">
                      <p:embed/>
                    </p:oleObj>
                  </mc:Choice>
                  <mc:Fallback>
                    <p:oleObj name="剪辑" r:id="rId3" imgW="3659040" imgH="2922480" progId="">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3" y="1535"/>
                            <a:ext cx="2400" cy="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5"/>
              <p:cNvSpPr txBox="1">
                <a:spLocks noChangeArrowheads="1"/>
              </p:cNvSpPr>
              <p:nvPr/>
            </p:nvSpPr>
            <p:spPr bwMode="auto">
              <a:xfrm>
                <a:off x="3348" y="1729"/>
                <a:ext cx="715" cy="523"/>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en-US" altLang="zh-CN" sz="2400" b="1" dirty="0">
                    <a:solidFill>
                      <a:srgbClr val="000000"/>
                    </a:solidFill>
                    <a:latin typeface="Times New Roman" pitchFamily="18" charset="0"/>
                  </a:rPr>
                  <a:t>Protect</a:t>
                </a:r>
              </a:p>
              <a:p>
                <a:endParaRPr kumimoji="1" lang="en-US" altLang="zh-CN" sz="2400" dirty="0">
                  <a:solidFill>
                    <a:srgbClr val="000000"/>
                  </a:solidFill>
                  <a:latin typeface="Times New Roman" pitchFamily="18" charset="0"/>
                </a:endParaRPr>
              </a:p>
            </p:txBody>
          </p:sp>
          <p:sp>
            <p:nvSpPr>
              <p:cNvPr id="10" name="Text Box 6"/>
              <p:cNvSpPr txBox="1">
                <a:spLocks noChangeArrowheads="1"/>
              </p:cNvSpPr>
              <p:nvPr/>
            </p:nvSpPr>
            <p:spPr bwMode="auto">
              <a:xfrm>
                <a:off x="4749" y="1714"/>
                <a:ext cx="643" cy="523"/>
              </a:xfrm>
              <a:prstGeom prst="rect">
                <a:avLst/>
              </a:prstGeom>
              <a:noFill/>
              <a:ln w="12700" cap="sq">
                <a:noFill/>
                <a:miter lim="800000"/>
                <a:headEnd type="none" w="sm" len="sm"/>
                <a:tailEnd type="none" w="sm" len="sm"/>
              </a:ln>
            </p:spPr>
            <p:txBody>
              <a:bodyPr wrap="none">
                <a:spAutoFit/>
              </a:bodyPr>
              <a:lstStyle/>
              <a:p>
                <a:pPr>
                  <a:spcBef>
                    <a:spcPct val="50000"/>
                  </a:spcBef>
                </a:pPr>
                <a:r>
                  <a:rPr kumimoji="1" lang="en-US" altLang="zh-CN" sz="2400" b="1" dirty="0">
                    <a:solidFill>
                      <a:srgbClr val="000000"/>
                    </a:solidFill>
                    <a:latin typeface="Times New Roman" pitchFamily="18" charset="0"/>
                  </a:rPr>
                  <a:t>Detect</a:t>
                </a:r>
              </a:p>
              <a:p>
                <a:endParaRPr kumimoji="1" lang="en-US" altLang="zh-CN" sz="2400" dirty="0">
                  <a:solidFill>
                    <a:srgbClr val="000000"/>
                  </a:solidFill>
                  <a:latin typeface="Times New Roman" pitchFamily="18" charset="0"/>
                </a:endParaRPr>
              </a:p>
            </p:txBody>
          </p:sp>
          <p:sp>
            <p:nvSpPr>
              <p:cNvPr id="11" name="Text Box 7"/>
              <p:cNvSpPr txBox="1">
                <a:spLocks noChangeArrowheads="1"/>
              </p:cNvSpPr>
              <p:nvPr/>
            </p:nvSpPr>
            <p:spPr bwMode="auto">
              <a:xfrm>
                <a:off x="3297" y="2964"/>
                <a:ext cx="893" cy="523"/>
              </a:xfrm>
              <a:prstGeom prst="rect">
                <a:avLst/>
              </a:prstGeom>
              <a:noFill/>
              <a:ln w="12700" cap="sq">
                <a:noFill/>
                <a:miter lim="800000"/>
                <a:headEnd type="none" w="sm" len="sm"/>
                <a:tailEnd type="none" w="sm" len="sm"/>
              </a:ln>
            </p:spPr>
            <p:txBody>
              <a:bodyPr wrap="none">
                <a:spAutoFit/>
              </a:bodyPr>
              <a:lstStyle/>
              <a:p>
                <a:pPr>
                  <a:spcBef>
                    <a:spcPct val="50000"/>
                  </a:spcBef>
                </a:pPr>
                <a:r>
                  <a:rPr kumimoji="1" lang="en-US" altLang="zh-CN" sz="2400" b="1" dirty="0">
                    <a:solidFill>
                      <a:srgbClr val="000000"/>
                    </a:solidFill>
                    <a:latin typeface="Times New Roman" pitchFamily="18" charset="0"/>
                  </a:rPr>
                  <a:t>Response</a:t>
                </a:r>
              </a:p>
              <a:p>
                <a:endParaRPr kumimoji="1" lang="en-US" altLang="zh-CN" sz="2400" dirty="0">
                  <a:solidFill>
                    <a:srgbClr val="000000"/>
                  </a:solidFill>
                  <a:latin typeface="Times New Roman" pitchFamily="18" charset="0"/>
                </a:endParaRPr>
              </a:p>
            </p:txBody>
          </p:sp>
        </p:grpSp>
        <p:sp>
          <p:nvSpPr>
            <p:cNvPr id="7" name="Text Box 9"/>
            <p:cNvSpPr txBox="1">
              <a:spLocks noChangeArrowheads="1"/>
            </p:cNvSpPr>
            <p:nvPr/>
          </p:nvSpPr>
          <p:spPr bwMode="auto">
            <a:xfrm>
              <a:off x="6835781" y="4420714"/>
              <a:ext cx="1187376" cy="830997"/>
            </a:xfrm>
            <a:prstGeom prst="rect">
              <a:avLst/>
            </a:prstGeom>
            <a:noFill/>
            <a:ln w="12700" cap="sq">
              <a:noFill/>
              <a:miter lim="800000"/>
              <a:headEnd type="none" w="sm" len="sm"/>
              <a:tailEnd type="none" w="sm" len="sm"/>
            </a:ln>
          </p:spPr>
          <p:txBody>
            <a:bodyPr wrap="none">
              <a:spAutoFit/>
            </a:bodyPr>
            <a:lstStyle/>
            <a:p>
              <a:pPr>
                <a:spcBef>
                  <a:spcPct val="50000"/>
                </a:spcBef>
              </a:pPr>
              <a:r>
                <a:rPr kumimoji="1" lang="en-US" altLang="zh-CN" sz="2400" b="1" dirty="0">
                  <a:solidFill>
                    <a:schemeClr val="bg1"/>
                  </a:solidFill>
                  <a:latin typeface="Times New Roman" pitchFamily="18" charset="0"/>
                </a:rPr>
                <a:t>Restore</a:t>
              </a:r>
            </a:p>
            <a:p>
              <a:endParaRPr kumimoji="1" lang="en-US" altLang="zh-CN" sz="2400" dirty="0">
                <a:solidFill>
                  <a:srgbClr val="000000"/>
                </a:solidFill>
                <a:latin typeface="Times New Roman" pitchFamily="18" charset="0"/>
              </a:endParaRPr>
            </a:p>
          </p:txBody>
        </p:sp>
      </p:grpSp>
    </p:spTree>
  </p:cSld>
  <p:clrMapOvr>
    <a:masterClrMapping/>
  </p:clrMapOvr>
  <p:transition>
    <p:wipe dir="r"/>
  </p:transition>
</p:sld>
</file>

<file path=ppt/theme/theme1.xml><?xml version="1.0" encoding="utf-8"?>
<a:theme xmlns:a="http://schemas.openxmlformats.org/drawingml/2006/main" name="1_msppready">
  <a:themeElements>
    <a:clrScheme name="1_msppread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sppready">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6350" cap="flat" cmpd="sng" algn="ctr">
          <a:noFill/>
          <a:prstDash val="solid"/>
          <a:round/>
          <a:headEnd type="none" w="med" len="med"/>
          <a:tailEnd type="none" w="med" len="med"/>
        </a:ln>
        <a:effectLst>
          <a:outerShdw dist="35921" dir="2700000" algn="ctr" rotWithShape="0">
            <a:schemeClr val="bg2"/>
          </a:outerShdw>
        </a:effectLst>
      </a:spPr>
      <a:bodyPr vert="horz" wrap="square" lIns="0" tIns="0" rIns="0" bIns="0" numCol="1" anchor="ctr" anchorCtr="0" compatLnSpc="1">
        <a:prstTxWarp prst="textNoShape">
          <a:avLst/>
        </a:prstTxWarp>
        <a:spAutoFit/>
      </a:bodyPr>
      <a:lstStyle>
        <a:defPPr marL="254000" marR="0" indent="-254000" algn="ctr" defTabSz="847725"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rgbClr val="FF9900"/>
        </a:solidFill>
        <a:ln w="6350" cap="flat" cmpd="sng" algn="ctr">
          <a:noFill/>
          <a:prstDash val="solid"/>
          <a:round/>
          <a:headEnd type="none" w="med" len="med"/>
          <a:tailEnd type="none" w="med" len="med"/>
        </a:ln>
        <a:effectLst>
          <a:outerShdw dist="35921" dir="2700000" algn="ctr" rotWithShape="0">
            <a:schemeClr val="bg2"/>
          </a:outerShdw>
        </a:effectLst>
      </a:spPr>
      <a:bodyPr vert="horz" wrap="square" lIns="0" tIns="0" rIns="0" bIns="0" numCol="1" anchor="ctr" anchorCtr="0" compatLnSpc="1">
        <a:prstTxWarp prst="textNoShape">
          <a:avLst/>
        </a:prstTxWarp>
        <a:spAutoFit/>
      </a:bodyPr>
      <a:lstStyle>
        <a:defPPr marL="254000" marR="0" indent="-254000" algn="ctr" defTabSz="847725"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msppread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sppread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sppread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sppread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sppread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sppread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sppready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sppread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sppread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sppread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sppread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sppread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Marketing campaign for ADC business 0927 v7</Template>
  <TotalTime>171835</TotalTime>
  <Words>8891</Words>
  <Application>Microsoft Office PowerPoint</Application>
  <PresentationFormat>On-screen Show (4:3)</PresentationFormat>
  <Paragraphs>947</Paragraphs>
  <Slides>47</Slides>
  <Notes>47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47</vt:i4>
      </vt:variant>
    </vt:vector>
  </HeadingPairs>
  <TitlesOfParts>
    <vt:vector size="63" baseType="lpstr">
      <vt:lpstr>Segoe</vt:lpstr>
      <vt:lpstr>Segoe Book</vt:lpstr>
      <vt:lpstr>Segoe Semibold</vt:lpstr>
      <vt:lpstr>微软雅黑</vt:lpstr>
      <vt:lpstr>Arial</vt:lpstr>
      <vt:lpstr>Arial Narrow</vt:lpstr>
      <vt:lpstr>Symbol</vt:lpstr>
      <vt:lpstr>Tahoma</vt:lpstr>
      <vt:lpstr>Times New Roman</vt:lpstr>
      <vt:lpstr>Verdana</vt:lpstr>
      <vt:lpstr>Webdings</vt:lpstr>
      <vt:lpstr>Wingdings</vt:lpstr>
      <vt:lpstr>1_msppready</vt:lpstr>
      <vt:lpstr>剪辑</vt:lpstr>
      <vt:lpstr>位图图像</vt:lpstr>
      <vt:lpstr>PBrush</vt:lpstr>
      <vt:lpstr>ASP.NET/Web Development Security Practice</vt:lpstr>
      <vt:lpstr>Agenda</vt:lpstr>
      <vt:lpstr>Agenda</vt:lpstr>
      <vt:lpstr>Attack Methods and Technology Level Trends</vt:lpstr>
      <vt:lpstr>The Losses which is caused by security vulnerability keep Growth </vt:lpstr>
      <vt:lpstr>Attack in every level of TCP/IP</vt:lpstr>
      <vt:lpstr>Agenda</vt:lpstr>
      <vt:lpstr>C.I.A - Classic Three Essential of InfoSec</vt:lpstr>
      <vt:lpstr>PDRR InfoSec Engineering &amp; Modeling</vt:lpstr>
      <vt:lpstr>Agenda</vt:lpstr>
      <vt:lpstr>Microsoft Security Development Lifecycle (SDL)  Process Briefing (1)</vt:lpstr>
      <vt:lpstr>Microsoft Security Development Lifecycle (SDL)  Process Briefing (2)</vt:lpstr>
      <vt:lpstr>Microsoft Security Development Lifecycle (SDL)  Process Briefing (3)</vt:lpstr>
      <vt:lpstr>Microsoft Security Development Lifecycle (SDL)  Process Briefing (4)</vt:lpstr>
      <vt:lpstr>Microsoft Security Development Lifecycle (SDL)  Process Briefing (5)</vt:lpstr>
      <vt:lpstr>Microsoft Security Development Lifecycle (SDL)  Process Briefing (6)</vt:lpstr>
      <vt:lpstr>Microsoft Security Development Lifecycle (SDL)  Process Briefing (7)</vt:lpstr>
      <vt:lpstr>Microsoft Security Development Lifecycle (SDL) Tools Repository</vt:lpstr>
      <vt:lpstr>Agenda</vt:lpstr>
      <vt:lpstr>Microsoft S.T.R.I.D.E Threats Modeling</vt:lpstr>
      <vt:lpstr>Microsoft Threat Analysis &amp; Modeling Tool</vt:lpstr>
      <vt:lpstr>Microsoft TAM Sample:  Web Application Threat Analysis Modeling (1)</vt:lpstr>
      <vt:lpstr>Microsoft Threats Modeling Tool Sample: Web Application Threat Modeling (2)</vt:lpstr>
      <vt:lpstr>Microsoft Threats Modeling Tool Sample: Web Application Threat Modeling (3)</vt:lpstr>
      <vt:lpstr>Microsoft Threats Modeling Tool Sample: Web Application Threat Modeling (4)</vt:lpstr>
      <vt:lpstr>Microsoft Threats Modeling Tool Sample: Web Application Threat Modeling (4)</vt:lpstr>
      <vt:lpstr>S.T.R.I.D.E Threat Mitigations</vt:lpstr>
      <vt:lpstr>Agenda</vt:lpstr>
      <vt:lpstr>Security Principles</vt:lpstr>
      <vt:lpstr>Agenda</vt:lpstr>
      <vt:lpstr>Frequent Security Attacks</vt:lpstr>
      <vt:lpstr>Agenda</vt:lpstr>
      <vt:lpstr>The Ways of Data Transfer/Share VIA Web</vt:lpstr>
      <vt:lpstr>Protect Sensitive Data (1) Asymmetric Cryptographic Technique Briefing</vt:lpstr>
      <vt:lpstr>Sensitive Data Exchanging in Security Briefing</vt:lpstr>
      <vt:lpstr>PowerPoint Presentation</vt:lpstr>
      <vt:lpstr>Web Threats Countermeasures (1)</vt:lpstr>
      <vt:lpstr>Web Threats Countermeasures (2)</vt:lpstr>
      <vt:lpstr>Web Threats Countermeasures (3)</vt:lpstr>
      <vt:lpstr>Web Threats Countermeasures (4)</vt:lpstr>
      <vt:lpstr>Web Threats Countermeasures (5)</vt:lpstr>
      <vt:lpstr>Web Threats Countermeasures (6)</vt:lpstr>
      <vt:lpstr>Web Threats Countermeasures (7)</vt:lpstr>
      <vt:lpstr>Web Threats Countermeasures (8)</vt:lpstr>
      <vt:lpstr>Web Threats Countermeasures (9)</vt:lpstr>
      <vt:lpstr>Web Threats Countermeasures (10)</vt:lpstr>
      <vt:lpstr>Web Threats Countermeasures Summary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ASP.Net.Web.Development.Security.Practice.IP.Invent.by.Xiyue.Yu.200906</dc:title>
  <dc:creator>于溪玥</dc:creator>
  <cp:lastModifiedBy>Xiyue Yu</cp:lastModifiedBy>
  <cp:revision>1856</cp:revision>
  <dcterms:created xsi:type="dcterms:W3CDTF">2003-11-25T01:47:19Z</dcterms:created>
  <dcterms:modified xsi:type="dcterms:W3CDTF">2023-03-16T07:47:51Z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ies>
</file>