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2" r:id="rId3"/>
    <p:sldId id="293" r:id="rId4"/>
    <p:sldId id="296" r:id="rId5"/>
    <p:sldId id="297" r:id="rId6"/>
    <p:sldId id="298" r:id="rId7"/>
    <p:sldId id="292" r:id="rId8"/>
    <p:sldId id="299" r:id="rId9"/>
    <p:sldId id="300" r:id="rId10"/>
    <p:sldId id="263" r:id="rId11"/>
    <p:sldId id="264" r:id="rId12"/>
    <p:sldId id="265" r:id="rId13"/>
    <p:sldId id="266" r:id="rId14"/>
    <p:sldId id="282" r:id="rId15"/>
    <p:sldId id="270" r:id="rId16"/>
    <p:sldId id="284" r:id="rId17"/>
    <p:sldId id="267" r:id="rId18"/>
    <p:sldId id="286" r:id="rId19"/>
    <p:sldId id="271" r:id="rId20"/>
    <p:sldId id="260" r:id="rId21"/>
    <p:sldId id="290" r:id="rId22"/>
    <p:sldId id="289" r:id="rId23"/>
    <p:sldId id="285" r:id="rId24"/>
    <p:sldId id="291" r:id="rId25"/>
    <p:sldId id="288" r:id="rId26"/>
    <p:sldId id="294" r:id="rId27"/>
    <p:sldId id="275" r:id="rId28"/>
    <p:sldId id="274" r:id="rId29"/>
    <p:sldId id="273" r:id="rId30"/>
    <p:sldId id="276" r:id="rId31"/>
    <p:sldId id="277" r:id="rId32"/>
    <p:sldId id="280" r:id="rId33"/>
    <p:sldId id="278" r:id="rId34"/>
    <p:sldId id="303" r:id="rId35"/>
    <p:sldId id="302" r:id="rId36"/>
    <p:sldId id="272" r:id="rId37"/>
    <p:sldId id="301" r:id="rId38"/>
    <p:sldId id="279" r:id="rId39"/>
    <p:sldId id="287" r:id="rId40"/>
    <p:sldId id="295" r:id="rId41"/>
    <p:sldId id="10199" r:id="rId42"/>
    <p:sldId id="10537" r:id="rId43"/>
    <p:sldId id="10225" r:id="rId44"/>
    <p:sldId id="10224"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71" autoAdjust="0"/>
  </p:normalViewPr>
  <p:slideViewPr>
    <p:cSldViewPr snapToGrid="0">
      <p:cViewPr varScale="1">
        <p:scale>
          <a:sx n="61" d="100"/>
          <a:sy n="61" d="100"/>
        </p:scale>
        <p:origin x="8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D:\1.%20Work\0.%20Misc\Ignite\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[Book1.xlsx]Sheet3!PivotTable3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Community PRs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poly"/>
            <c:order val="2"/>
            <c:dispRSqr val="0"/>
            <c:dispEq val="0"/>
          </c:trendline>
          <c:cat>
            <c:multiLvlStrRef>
              <c:f>Sheet3!$A$4:$A$48</c:f>
              <c:multiLvlStrCache>
                <c:ptCount val="30"/>
                <c:lvl>
                  <c:pt idx="0">
                    <c:v>Jan</c:v>
                  </c:pt>
                  <c:pt idx="1">
                    <c:v>Feb</c:v>
                  </c:pt>
                  <c:pt idx="2">
                    <c:v>Mar</c:v>
                  </c:pt>
                  <c:pt idx="3">
                    <c:v>Apr</c:v>
                  </c:pt>
                  <c:pt idx="4">
                    <c:v>May</c:v>
                  </c:pt>
                  <c:pt idx="5">
                    <c:v>Jun</c:v>
                  </c:pt>
                  <c:pt idx="6">
                    <c:v>Jul</c:v>
                  </c:pt>
                  <c:pt idx="7">
                    <c:v>Aug</c:v>
                  </c:pt>
                  <c:pt idx="8">
                    <c:v>Oct</c:v>
                  </c:pt>
                  <c:pt idx="9">
                    <c:v>Nov</c:v>
                  </c:pt>
                  <c:pt idx="10">
                    <c:v>Dec</c:v>
                  </c:pt>
                  <c:pt idx="11">
                    <c:v>Jan</c:v>
                  </c:pt>
                  <c:pt idx="12">
                    <c:v>Feb</c:v>
                  </c:pt>
                  <c:pt idx="13">
                    <c:v>Mar</c:v>
                  </c:pt>
                  <c:pt idx="14">
                    <c:v>Apr</c:v>
                  </c:pt>
                  <c:pt idx="15">
                    <c:v>May</c:v>
                  </c:pt>
                  <c:pt idx="16">
                    <c:v>Jun</c:v>
                  </c:pt>
                  <c:pt idx="17">
                    <c:v>Jul</c:v>
                  </c:pt>
                  <c:pt idx="18">
                    <c:v>Aug</c:v>
                  </c:pt>
                  <c:pt idx="19">
                    <c:v>Oct</c:v>
                  </c:pt>
                  <c:pt idx="20">
                    <c:v>Nov</c:v>
                  </c:pt>
                  <c:pt idx="21">
                    <c:v>Dec</c:v>
                  </c:pt>
                  <c:pt idx="22">
                    <c:v>Jan</c:v>
                  </c:pt>
                  <c:pt idx="23">
                    <c:v>Feb</c:v>
                  </c:pt>
                  <c:pt idx="24">
                    <c:v>Mar</c:v>
                  </c:pt>
                  <c:pt idx="25">
                    <c:v>Apr</c:v>
                  </c:pt>
                  <c:pt idx="26">
                    <c:v>May</c:v>
                  </c:pt>
                  <c:pt idx="27">
                    <c:v>Jun</c:v>
                  </c:pt>
                  <c:pt idx="28">
                    <c:v>Jul</c:v>
                  </c:pt>
                  <c:pt idx="29">
                    <c:v>Aug</c:v>
                  </c:pt>
                </c:lvl>
                <c:lvl>
                  <c:pt idx="0">
                    <c:v>Qtr1</c:v>
                  </c:pt>
                  <c:pt idx="3">
                    <c:v>Qtr2</c:v>
                  </c:pt>
                  <c:pt idx="6">
                    <c:v>Qtr3</c:v>
                  </c:pt>
                  <c:pt idx="8">
                    <c:v>Qtr4</c:v>
                  </c:pt>
                  <c:pt idx="11">
                    <c:v>Qtr1</c:v>
                  </c:pt>
                  <c:pt idx="14">
                    <c:v>Qtr2</c:v>
                  </c:pt>
                  <c:pt idx="17">
                    <c:v>Qtr3</c:v>
                  </c:pt>
                  <c:pt idx="19">
                    <c:v>Qtr4</c:v>
                  </c:pt>
                  <c:pt idx="22">
                    <c:v>Qtr1</c:v>
                  </c:pt>
                  <c:pt idx="25">
                    <c:v>Qtr2</c:v>
                  </c:pt>
                  <c:pt idx="28">
                    <c:v>Qtr3</c:v>
                  </c:pt>
                </c:lvl>
                <c:lvl>
                  <c:pt idx="0">
                    <c:v>2014</c:v>
                  </c:pt>
                  <c:pt idx="11">
                    <c:v>2015</c:v>
                  </c:pt>
                  <c:pt idx="22">
                    <c:v>2016</c:v>
                  </c:pt>
                </c:lvl>
              </c:multiLvlStrCache>
            </c:multiLvlStrRef>
          </c:cat>
          <c:val>
            <c:numRef>
              <c:f>Sheet3!$B$4:$B$48</c:f>
              <c:numCache>
                <c:formatCode>General</c:formatCode>
                <c:ptCount val="30"/>
                <c:pt idx="0">
                  <c:v>51</c:v>
                </c:pt>
                <c:pt idx="1">
                  <c:v>62</c:v>
                </c:pt>
                <c:pt idx="2">
                  <c:v>62</c:v>
                </c:pt>
                <c:pt idx="3">
                  <c:v>61</c:v>
                </c:pt>
                <c:pt idx="4">
                  <c:v>108</c:v>
                </c:pt>
                <c:pt idx="5">
                  <c:v>108</c:v>
                </c:pt>
                <c:pt idx="6">
                  <c:v>91</c:v>
                </c:pt>
                <c:pt idx="7">
                  <c:v>73</c:v>
                </c:pt>
                <c:pt idx="8">
                  <c:v>120</c:v>
                </c:pt>
                <c:pt idx="9">
                  <c:v>244</c:v>
                </c:pt>
                <c:pt idx="10">
                  <c:v>162</c:v>
                </c:pt>
                <c:pt idx="11">
                  <c:v>253</c:v>
                </c:pt>
                <c:pt idx="12">
                  <c:v>384</c:v>
                </c:pt>
                <c:pt idx="13">
                  <c:v>330</c:v>
                </c:pt>
                <c:pt idx="14">
                  <c:v>315</c:v>
                </c:pt>
                <c:pt idx="15">
                  <c:v>377</c:v>
                </c:pt>
                <c:pt idx="16">
                  <c:v>344</c:v>
                </c:pt>
                <c:pt idx="17">
                  <c:v>393</c:v>
                </c:pt>
                <c:pt idx="18">
                  <c:v>373</c:v>
                </c:pt>
                <c:pt idx="19">
                  <c:v>462</c:v>
                </c:pt>
                <c:pt idx="20">
                  <c:v>518</c:v>
                </c:pt>
                <c:pt idx="21">
                  <c:v>522</c:v>
                </c:pt>
                <c:pt idx="22">
                  <c:v>482</c:v>
                </c:pt>
                <c:pt idx="23">
                  <c:v>549</c:v>
                </c:pt>
                <c:pt idx="24">
                  <c:v>528</c:v>
                </c:pt>
                <c:pt idx="25">
                  <c:v>590</c:v>
                </c:pt>
                <c:pt idx="26">
                  <c:v>690</c:v>
                </c:pt>
                <c:pt idx="27">
                  <c:v>742</c:v>
                </c:pt>
                <c:pt idx="28">
                  <c:v>706</c:v>
                </c:pt>
                <c:pt idx="29">
                  <c:v>808</c:v>
                </c:pt>
              </c:numCache>
            </c:numRef>
          </c:val>
          <c:extLst>
            <c:ext xmlns:c16="http://schemas.microsoft.com/office/drawing/2014/chart" uri="{C3380CC4-5D6E-409C-BE32-E72D297353CC}">
              <c16:uniqueId val="{00000001-3005-4399-8AE9-F8862D989E0B}"/>
            </c:ext>
          </c:extLst>
        </c:ser>
        <c:dLbls>
          <c:showLegendKey val="0"/>
          <c:showVal val="0"/>
          <c:showCatName val="0"/>
          <c:showSerName val="0"/>
          <c:showPercent val="0"/>
          <c:showBubbleSize val="0"/>
        </c:dLbls>
        <c:gapWidth val="29"/>
        <c:axId val="646284335"/>
        <c:axId val="646290575"/>
      </c:barChart>
      <c:catAx>
        <c:axId val="6462843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290575"/>
        <c:crosses val="autoZero"/>
        <c:auto val="1"/>
        <c:lblAlgn val="ctr"/>
        <c:lblOffset val="100"/>
        <c:noMultiLvlLbl val="0"/>
      </c:catAx>
      <c:valAx>
        <c:axId val="646290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284335"/>
        <c:crosses val="autoZero"/>
        <c:crossBetween val="between"/>
      </c:valAx>
      <c:spPr>
        <a:noFill/>
        <a:ln>
          <a:noFill/>
        </a:ln>
        <a:effectLst/>
      </c:spPr>
    </c:plotArea>
    <c:plotVisOnly val="1"/>
    <c:dispBlanksAs val="zero"/>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6B760-E9FB-4081-881A-BCBA4A345092}" type="datetimeFigureOut">
              <a:rPr lang="zh-CN" altLang="en-US" smtClean="0"/>
              <a:t>2019/10/8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AC5C5-DF45-4032-921A-8C7B81CCBD1D}" type="slidenum">
              <a:rPr lang="zh-CN" altLang="en-US" smtClean="0"/>
              <a:t>‹#›</a:t>
            </a:fld>
            <a:endParaRPr lang="zh-CN" altLang="en-US"/>
          </a:p>
        </p:txBody>
      </p:sp>
    </p:spTree>
    <p:extLst>
      <p:ext uri="{BB962C8B-B14F-4D97-AF65-F5344CB8AC3E}">
        <p14:creationId xmlns:p14="http://schemas.microsoft.com/office/powerpoint/2010/main" val="2641180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dotnet/cor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1</a:t>
            </a:fld>
            <a:endParaRPr lang="zh-CN" altLang="en-US"/>
          </a:p>
        </p:txBody>
      </p:sp>
    </p:spTree>
    <p:extLst>
      <p:ext uri="{BB962C8B-B14F-4D97-AF65-F5344CB8AC3E}">
        <p14:creationId xmlns:p14="http://schemas.microsoft.com/office/powerpoint/2010/main" val="368360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10/8/2019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31012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10/8/2019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1971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10/8/2019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1454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NET Standard</a:t>
            </a:r>
          </a:p>
          <a:p>
            <a:r>
              <a:rPr lang="en-US" altLang="zh-CN" sz="1200" b="1" i="0" kern="1200" dirty="0">
                <a:solidFill>
                  <a:schemeClr val="tx1"/>
                </a:solidFill>
                <a:effectLst/>
                <a:latin typeface="+mn-lt"/>
                <a:ea typeface="+mn-ea"/>
                <a:cs typeface="+mn-cs"/>
              </a:rPr>
              <a:t>This repository contains the principles and definition of the .NET Standard.</a:t>
            </a:r>
          </a:p>
          <a:p>
            <a:r>
              <a:rPr lang="en-US" altLang="zh-CN" sz="1200" b="0" i="0" kern="1200" dirty="0">
                <a:solidFill>
                  <a:schemeClr val="tx1"/>
                </a:solidFill>
                <a:effectLst/>
                <a:latin typeface="+mn-lt"/>
                <a:ea typeface="+mn-ea"/>
                <a:cs typeface="+mn-cs"/>
              </a:rPr>
              <a:t>.NET Standard solves the code sharing problem for .NET developers across all platforms by bringing all the APIs that you expect and love across the environments that you need: desktop applications, mobile apps &amp; games, and cloud services:</a:t>
            </a:r>
          </a:p>
          <a:p>
            <a:r>
              <a:rPr lang="en-US" altLang="zh-CN" sz="1200" b="0" i="0" kern="1200" dirty="0">
                <a:solidFill>
                  <a:schemeClr val="tx1"/>
                </a:solidFill>
                <a:effectLst/>
                <a:latin typeface="+mn-lt"/>
                <a:ea typeface="+mn-ea"/>
                <a:cs typeface="+mn-cs"/>
              </a:rPr>
              <a:t>.NET Standard is a set of APIs that all .NET platforms have to implement. This unifies the .NET platforms and prevents future fragmentation.</a:t>
            </a:r>
          </a:p>
          <a:p>
            <a:r>
              <a:rPr lang="en-US" altLang="zh-CN" sz="1200" b="0" i="0" kern="1200" dirty="0">
                <a:solidFill>
                  <a:schemeClr val="tx1"/>
                </a:solidFill>
                <a:effectLst/>
                <a:latin typeface="+mn-lt"/>
                <a:ea typeface="+mn-ea"/>
                <a:cs typeface="+mn-cs"/>
              </a:rPr>
              <a:t>.NET Standard 2.0 will be implemented by .NET Framework, .NET Core, and Xamarin. For .NET Core, this will add many of the existing APIs that have been requested.</a:t>
            </a:r>
          </a:p>
          <a:p>
            <a:r>
              <a:rPr lang="en-US" altLang="zh-CN" sz="1200" b="0" i="0" kern="1200" dirty="0">
                <a:solidFill>
                  <a:schemeClr val="tx1"/>
                </a:solidFill>
                <a:effectLst/>
                <a:latin typeface="+mn-lt"/>
                <a:ea typeface="+mn-ea"/>
                <a:cs typeface="+mn-cs"/>
              </a:rPr>
              <a:t>.NET Standard 2.0 includes a compatibility shim for .NET Framework binaries, significantly increasing the set of libraries that you can reference from your .NET Standard libraries.</a:t>
            </a:r>
          </a:p>
          <a:p>
            <a:r>
              <a:rPr lang="en-US" altLang="zh-CN" sz="1200" b="0" i="0" kern="1200" dirty="0">
                <a:solidFill>
                  <a:schemeClr val="tx1"/>
                </a:solidFill>
                <a:effectLst/>
                <a:latin typeface="+mn-lt"/>
                <a:ea typeface="+mn-ea"/>
                <a:cs typeface="+mn-cs"/>
              </a:rPr>
              <a:t>.NET Standard will replace Portable Class Libraries (PCLs) as the tooling story for building multi-platform .NET libraries.</a:t>
            </a:r>
          </a:p>
          <a:p>
            <a:pPr marL="228600" marR="0" lvl="0" indent="-228600" algn="l" defTabSz="932742" rtl="0" eaLnBrk="1" fontAlgn="auto" latinLnBrk="0" hangingPunct="1">
              <a:lnSpc>
                <a:spcPct val="90000"/>
              </a:lnSpc>
              <a:spcBef>
                <a:spcPts val="0"/>
              </a:spcBef>
              <a:spcAft>
                <a:spcPts val="340"/>
              </a:spcAft>
              <a:buClrTx/>
              <a:buSzTx/>
              <a:buFontTx/>
              <a:buAutoNum type="arabicPeriod"/>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10/8/2019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0394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15</a:t>
            </a:fld>
            <a:endParaRPr lang="zh-CN" altLang="en-US"/>
          </a:p>
        </p:txBody>
      </p:sp>
    </p:spTree>
    <p:extLst>
      <p:ext uri="{BB962C8B-B14F-4D97-AF65-F5344CB8AC3E}">
        <p14:creationId xmlns:p14="http://schemas.microsoft.com/office/powerpoint/2010/main" val="812874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10/8/2019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27088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20</a:t>
            </a:fld>
            <a:endParaRPr lang="zh-CN" altLang="en-US"/>
          </a:p>
        </p:txBody>
      </p:sp>
    </p:spTree>
    <p:extLst>
      <p:ext uri="{BB962C8B-B14F-4D97-AF65-F5344CB8AC3E}">
        <p14:creationId xmlns:p14="http://schemas.microsoft.com/office/powerpoint/2010/main" val="4266047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21</a:t>
            </a:fld>
            <a:endParaRPr lang="zh-CN" altLang="en-US"/>
          </a:p>
        </p:txBody>
      </p:sp>
    </p:spTree>
    <p:extLst>
      <p:ext uri="{BB962C8B-B14F-4D97-AF65-F5344CB8AC3E}">
        <p14:creationId xmlns:p14="http://schemas.microsoft.com/office/powerpoint/2010/main" val="2093643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22</a:t>
            </a:fld>
            <a:endParaRPr lang="zh-CN" altLang="en-US"/>
          </a:p>
        </p:txBody>
      </p:sp>
    </p:spTree>
    <p:extLst>
      <p:ext uri="{BB962C8B-B14F-4D97-AF65-F5344CB8AC3E}">
        <p14:creationId xmlns:p14="http://schemas.microsoft.com/office/powerpoint/2010/main" val="531090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23</a:t>
            </a:fld>
            <a:endParaRPr lang="zh-CN" altLang="en-US"/>
          </a:p>
        </p:txBody>
      </p:sp>
    </p:spTree>
    <p:extLst>
      <p:ext uri="{BB962C8B-B14F-4D97-AF65-F5344CB8AC3E}">
        <p14:creationId xmlns:p14="http://schemas.microsoft.com/office/powerpoint/2010/main" val="17757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10/8/2019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8256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24</a:t>
            </a:fld>
            <a:endParaRPr lang="zh-CN" altLang="en-US"/>
          </a:p>
        </p:txBody>
      </p:sp>
    </p:spTree>
    <p:extLst>
      <p:ext uri="{BB962C8B-B14F-4D97-AF65-F5344CB8AC3E}">
        <p14:creationId xmlns:p14="http://schemas.microsoft.com/office/powerpoint/2010/main" val="1559003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25</a:t>
            </a:fld>
            <a:endParaRPr lang="zh-CN" altLang="en-US"/>
          </a:p>
        </p:txBody>
      </p:sp>
    </p:spTree>
    <p:extLst>
      <p:ext uri="{BB962C8B-B14F-4D97-AF65-F5344CB8AC3E}">
        <p14:creationId xmlns:p14="http://schemas.microsoft.com/office/powerpoint/2010/main" val="2753312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26</a:t>
            </a:fld>
            <a:endParaRPr lang="zh-CN" altLang="en-US"/>
          </a:p>
        </p:txBody>
      </p:sp>
    </p:spTree>
    <p:extLst>
      <p:ext uri="{BB962C8B-B14F-4D97-AF65-F5344CB8AC3E}">
        <p14:creationId xmlns:p14="http://schemas.microsoft.com/office/powerpoint/2010/main" val="367133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首先是为一个给定的框架定义了一组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，如 </a:t>
            </a:r>
            <a:r>
              <a:rPr lang="en-US" altLang="zh-CN" sz="1200" b="0" i="0" kern="1200" dirty="0">
                <a:solidFill>
                  <a:schemeClr val="tx1"/>
                </a:solidFill>
                <a:effectLst/>
                <a:latin typeface="+mn-lt"/>
                <a:ea typeface="+mn-ea"/>
                <a:cs typeface="+mn-cs"/>
              </a:rPr>
              <a:t>netstandard1.3</a:t>
            </a:r>
            <a:r>
              <a:rPr lang="zh-CN" altLang="en-US" sz="1200" b="0" i="0" kern="1200" dirty="0">
                <a:solidFill>
                  <a:schemeClr val="tx1"/>
                </a:solidFill>
                <a:effectLst/>
                <a:latin typeface="+mn-lt"/>
                <a:ea typeface="+mn-ea"/>
                <a:cs typeface="+mn-cs"/>
              </a:rPr>
              <a:t>。以 </a:t>
            </a:r>
            <a:r>
              <a:rPr lang="en-US" altLang="zh-CN" sz="1200" b="0" i="0" kern="1200" dirty="0">
                <a:solidFill>
                  <a:schemeClr val="tx1"/>
                </a:solidFill>
                <a:effectLst/>
                <a:latin typeface="+mn-lt"/>
                <a:ea typeface="+mn-ea"/>
                <a:cs typeface="+mn-cs"/>
              </a:rPr>
              <a:t>netstandard1.3 </a:t>
            </a:r>
            <a:r>
              <a:rPr lang="zh-CN" altLang="en-US" sz="1200" b="0" i="0" kern="1200" dirty="0">
                <a:solidFill>
                  <a:schemeClr val="tx1"/>
                </a:solidFill>
                <a:effectLst/>
                <a:latin typeface="+mn-lt"/>
                <a:ea typeface="+mn-ea"/>
                <a:cs typeface="+mn-cs"/>
              </a:rPr>
              <a:t>为目标的包（或者兼容框架，如</a:t>
            </a:r>
            <a:r>
              <a:rPr lang="en-US" altLang="zh-CN" sz="1200" b="0" i="0" kern="1200" dirty="0">
                <a:solidFill>
                  <a:schemeClr val="tx1"/>
                </a:solidFill>
                <a:effectLst/>
                <a:latin typeface="+mn-lt"/>
                <a:ea typeface="+mn-ea"/>
                <a:cs typeface="+mn-cs"/>
              </a:rPr>
              <a:t>netstandard1.0</a:t>
            </a:r>
            <a:r>
              <a:rPr lang="zh-CN" altLang="en-US" sz="1200" b="0" i="0" kern="1200" dirty="0">
                <a:solidFill>
                  <a:schemeClr val="tx1"/>
                </a:solidFill>
                <a:effectLst/>
                <a:latin typeface="+mn-lt"/>
                <a:ea typeface="+mn-ea"/>
                <a:cs typeface="+mn-cs"/>
              </a:rPr>
              <a:t>）定义了哪些</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是可以使用的，听起来像是循环定义，然而并不是。从 “基于包的”这个词本身的角度来讲，框架的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定义是来自于包的，框架本身并不定义任何</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其次，是这个双向关系中的资产选择。包内部可以含有不同框架的资产，对于一组包或者元包的引用，框架需要决定它应选择哪些资产，例如，是 </a:t>
            </a:r>
            <a:r>
              <a:rPr lang="en-US" altLang="zh-CN" sz="1200" b="0" i="0" kern="1200" dirty="0">
                <a:solidFill>
                  <a:schemeClr val="tx1"/>
                </a:solidFill>
                <a:effectLst/>
                <a:latin typeface="+mn-lt"/>
                <a:ea typeface="+mn-ea"/>
                <a:cs typeface="+mn-cs"/>
              </a:rPr>
              <a:t>net46 </a:t>
            </a:r>
            <a:r>
              <a:rPr lang="zh-CN" altLang="en-US" sz="1200" b="0" i="0" kern="1200" dirty="0">
                <a:solidFill>
                  <a:schemeClr val="tx1"/>
                </a:solidFill>
                <a:effectLst/>
                <a:latin typeface="+mn-lt"/>
                <a:ea typeface="+mn-ea"/>
                <a:cs typeface="+mn-cs"/>
              </a:rPr>
              <a:t>还是 </a:t>
            </a:r>
            <a:r>
              <a:rPr lang="en-US" altLang="zh-CN" sz="1200" b="0" i="0" kern="1200" dirty="0">
                <a:solidFill>
                  <a:schemeClr val="tx1"/>
                </a:solidFill>
                <a:effectLst/>
                <a:latin typeface="+mn-lt"/>
                <a:ea typeface="+mn-ea"/>
                <a:cs typeface="+mn-cs"/>
              </a:rPr>
              <a:t>netstandard1.3</a:t>
            </a:r>
            <a:r>
              <a:rPr lang="zh-CN" altLang="en-US" sz="1200" b="0" i="0" kern="1200" dirty="0">
                <a:solidFill>
                  <a:schemeClr val="tx1"/>
                </a:solidFill>
                <a:effectLst/>
                <a:latin typeface="+mn-lt"/>
                <a:ea typeface="+mn-ea"/>
                <a:cs typeface="+mn-cs"/>
              </a:rPr>
              <a:t>。对于交叉资产来说，这个非常重要，例如，一个 </a:t>
            </a:r>
            <a:r>
              <a:rPr lang="en-US" altLang="zh-CN" sz="1200" b="0" i="0" kern="1200" dirty="0">
                <a:solidFill>
                  <a:schemeClr val="tx1"/>
                </a:solidFill>
                <a:effectLst/>
                <a:latin typeface="+mn-lt"/>
                <a:ea typeface="+mn-ea"/>
                <a:cs typeface="+mn-cs"/>
              </a:rPr>
              <a:t>net46 </a:t>
            </a:r>
            <a:r>
              <a:rPr lang="zh-CN" altLang="en-US" sz="1200" b="0" i="0" kern="1200" dirty="0">
                <a:solidFill>
                  <a:schemeClr val="tx1"/>
                </a:solidFill>
                <a:effectLst/>
                <a:latin typeface="+mn-lt"/>
                <a:ea typeface="+mn-ea"/>
                <a:cs typeface="+mn-cs"/>
              </a:rPr>
              <a:t>的资产可能并不会与 </a:t>
            </a:r>
            <a:r>
              <a:rPr lang="en-US" altLang="zh-CN" sz="1200" b="0" i="0" kern="1200" dirty="0" err="1">
                <a:solidFill>
                  <a:schemeClr val="tx1"/>
                </a:solidFill>
                <a:effectLst/>
                <a:latin typeface="+mn-lt"/>
                <a:ea typeface="+mn-ea"/>
                <a:cs typeface="+mn-cs"/>
              </a:rPr>
              <a:t>.Net</a:t>
            </a:r>
            <a:r>
              <a:rPr lang="en-US" altLang="zh-CN" sz="1200" b="0" i="0" kern="1200" dirty="0">
                <a:solidFill>
                  <a:schemeClr val="tx1"/>
                </a:solidFill>
                <a:effectLst/>
                <a:latin typeface="+mn-lt"/>
                <a:ea typeface="+mn-ea"/>
                <a:cs typeface="+mn-cs"/>
              </a:rPr>
              <a:t> Framework 4.0 </a:t>
            </a:r>
            <a:r>
              <a:rPr lang="zh-CN" altLang="en-US" sz="1200" b="0" i="0" kern="1200" dirty="0">
                <a:solidFill>
                  <a:schemeClr val="tx1"/>
                </a:solidFill>
                <a:effectLst/>
                <a:latin typeface="+mn-lt"/>
                <a:ea typeface="+mn-ea"/>
                <a:cs typeface="+mn-cs"/>
              </a:rPr>
              <a:t>或者 </a:t>
            </a:r>
            <a:r>
              <a:rPr lang="en-US" altLang="zh-CN" sz="1200" b="0" i="0" kern="1200" dirty="0" err="1">
                <a:solidFill>
                  <a:schemeClr val="tx1"/>
                </a:solidFill>
                <a:effectLst/>
                <a:latin typeface="+mn-lt"/>
                <a:ea typeface="+mn-ea"/>
                <a:cs typeface="+mn-cs"/>
              </a:rPr>
              <a:t>.Net</a:t>
            </a:r>
            <a:r>
              <a:rPr lang="en-US" altLang="zh-CN" sz="1200" b="0" i="0" kern="1200" dirty="0">
                <a:solidFill>
                  <a:schemeClr val="tx1"/>
                </a:solidFill>
                <a:effectLst/>
                <a:latin typeface="+mn-lt"/>
                <a:ea typeface="+mn-ea"/>
                <a:cs typeface="+mn-cs"/>
              </a:rPr>
              <a:t> Core 1.0 </a:t>
            </a:r>
            <a:r>
              <a:rPr lang="zh-CN" altLang="en-US" sz="1200" b="0" i="0" kern="1200" dirty="0">
                <a:solidFill>
                  <a:schemeClr val="tx1"/>
                </a:solidFill>
                <a:effectLst/>
                <a:latin typeface="+mn-lt"/>
                <a:ea typeface="+mn-ea"/>
                <a:cs typeface="+mn-cs"/>
              </a:rPr>
              <a:t>兼容。</a:t>
            </a:r>
          </a:p>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31</a:t>
            </a:fld>
            <a:endParaRPr lang="zh-CN" altLang="en-US"/>
          </a:p>
        </p:txBody>
      </p:sp>
    </p:spTree>
    <p:extLst>
      <p:ext uri="{BB962C8B-B14F-4D97-AF65-F5344CB8AC3E}">
        <p14:creationId xmlns:p14="http://schemas.microsoft.com/office/powerpoint/2010/main" val="1540261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39</a:t>
            </a:fld>
            <a:endParaRPr lang="zh-CN" altLang="en-US"/>
          </a:p>
        </p:txBody>
      </p:sp>
    </p:spTree>
    <p:extLst>
      <p:ext uri="{BB962C8B-B14F-4D97-AF65-F5344CB8AC3E}">
        <p14:creationId xmlns:p14="http://schemas.microsoft.com/office/powerpoint/2010/main" val="3645932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40</a:t>
            </a:fld>
            <a:endParaRPr lang="zh-CN" altLang="en-US"/>
          </a:p>
        </p:txBody>
      </p:sp>
    </p:spTree>
    <p:extLst>
      <p:ext uri="{BB962C8B-B14F-4D97-AF65-F5344CB8AC3E}">
        <p14:creationId xmlns:p14="http://schemas.microsoft.com/office/powerpoint/2010/main" val="2370318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41</a:t>
            </a:fld>
            <a:endParaRPr lang="en-US"/>
          </a:p>
        </p:txBody>
      </p:sp>
    </p:spTree>
    <p:extLst>
      <p:ext uri="{BB962C8B-B14F-4D97-AF65-F5344CB8AC3E}">
        <p14:creationId xmlns:p14="http://schemas.microsoft.com/office/powerpoint/2010/main" val="2340227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2019 – Introduce .NET 5 – Windows, Mac, Linux, Android, IOS all run .NET Core’s runtime</a:t>
            </a:r>
            <a:endParaRPr lang="en-US">
              <a:cs typeface="Calibri"/>
            </a:endParaRPr>
          </a:p>
          <a:p>
            <a:pPr lvl="1"/>
            <a:r>
              <a:rPr lang="en-US"/>
              <a:t>Same BCL used on all platforms, same runtime used on all platforms</a:t>
            </a:r>
          </a:p>
          <a:p>
            <a:pPr lvl="1"/>
            <a:r>
              <a:rPr lang="en-US"/>
              <a:t>Native code compilation on all platforms, by merging .NET Native and Mono AOT</a:t>
            </a:r>
          </a:p>
          <a:p>
            <a:pPr lvl="1"/>
            <a:endParaRPr lang="en-US"/>
          </a:p>
          <a:p>
            <a:pPr lvl="1"/>
            <a:r>
              <a:rPr lang="en-US"/>
              <a:t>JIT and AOT Runtime</a:t>
            </a:r>
          </a:p>
          <a:p>
            <a:pPr lvl="1"/>
            <a:endParaRPr lang="en-US">
              <a:cs typeface="Calibri"/>
            </a:endParaRPr>
          </a:p>
          <a:p>
            <a:r>
              <a:rPr lang="en-US" sz="1200">
                <a:effectLst/>
              </a:rPr>
              <a:t>.NET 5 is the next major version of the .NET Platform that brings technologies from .NET Framework, .NET Core and &amp; Mono runtimes and frameworks together into one .NET platform. </a:t>
            </a:r>
            <a:br>
              <a:rPr lang="en-US"/>
            </a:br>
            <a:endParaRPr lang="en-US"/>
          </a:p>
          <a:p>
            <a:r>
              <a:rPr lang="en-US" sz="1200">
                <a:effectLst/>
              </a:rPr>
              <a:t>.NET 5 will have one Base Class Library (BCL) that will contain APIs for building any type of application. All .NET workloads are supported with application frameworks including cross-platform web development with ASP.NET, iOS and Android mobile development with Xamarin, Windows Desktop, and cross-platform IoT. </a:t>
            </a:r>
          </a:p>
          <a:p>
            <a:endParaRPr lang="en-US"/>
          </a:p>
          <a:p>
            <a:r>
              <a:rPr lang="en-US" sz="1200">
                <a:effectLst/>
              </a:rPr>
              <a:t>.NET 5 will have both Just-in-Time (JIT) and Ahead-of-Time (AOT) compilation models for the multiple compute and device scenarios it must support. JIT has better performance for server and desktop workloads as well as development environments. AOT has better startup, a small footprint, and is required for mobile and IoT devices. </a:t>
            </a:r>
          </a:p>
          <a:p>
            <a:endParaRPr lang="en-US"/>
          </a:p>
          <a:p>
            <a:r>
              <a:rPr lang="en-US" sz="1200">
                <a:effectLst/>
              </a:rPr>
              <a:t>.NET 5 will also have one unified toolchain supported by new SDK project types, will have a flexible deployment model (Side-by-Side and self-contained EXEs) and continue .NET Core's superior performance for server &amp; cloud workloads.</a:t>
            </a:r>
            <a:endParaRPr lang="en-US"/>
          </a:p>
          <a:p>
            <a:pPr lvl="0"/>
            <a:endParaRPr lang="en-US">
              <a:cs typeface="Calibri"/>
            </a:endParaRPr>
          </a:p>
          <a:p>
            <a:pPr lvl="1"/>
            <a:endParaRPr lang="en-US">
              <a:cs typeface="Calibri"/>
            </a:endParaRPr>
          </a:p>
          <a:p>
            <a:pPr lvl="1"/>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10/8/2019 9:30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7063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5AC7CE-2342-439D-99E9-F1094D4D7F89}" type="slidenum">
              <a:rPr lang="en-US" smtClean="0"/>
              <a:t>43</a:t>
            </a:fld>
            <a:endParaRPr lang="en-US"/>
          </a:p>
        </p:txBody>
      </p:sp>
    </p:spTree>
    <p:extLst>
      <p:ext uri="{BB962C8B-B14F-4D97-AF65-F5344CB8AC3E}">
        <p14:creationId xmlns:p14="http://schemas.microsoft.com/office/powerpoint/2010/main" val="3138488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44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592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10/8/2019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589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4</a:t>
            </a:fld>
            <a:endParaRPr lang="zh-CN" altLang="en-US"/>
          </a:p>
        </p:txBody>
      </p:sp>
    </p:spTree>
    <p:extLst>
      <p:ext uri="{BB962C8B-B14F-4D97-AF65-F5344CB8AC3E}">
        <p14:creationId xmlns:p14="http://schemas.microsoft.com/office/powerpoint/2010/main" val="333088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5</a:t>
            </a:fld>
            <a:endParaRPr lang="zh-CN" altLang="en-US"/>
          </a:p>
        </p:txBody>
      </p:sp>
    </p:spTree>
    <p:extLst>
      <p:ext uri="{BB962C8B-B14F-4D97-AF65-F5344CB8AC3E}">
        <p14:creationId xmlns:p14="http://schemas.microsoft.com/office/powerpoint/2010/main" val="283509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6</a:t>
            </a:fld>
            <a:endParaRPr lang="zh-CN" altLang="en-US"/>
          </a:p>
        </p:txBody>
      </p:sp>
    </p:spTree>
    <p:extLst>
      <p:ext uri="{BB962C8B-B14F-4D97-AF65-F5344CB8AC3E}">
        <p14:creationId xmlns:p14="http://schemas.microsoft.com/office/powerpoint/2010/main" val="283182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二、</a:t>
            </a:r>
            <a:r>
              <a:rPr lang="en-US" altLang="zh-CN" sz="1200" b="1"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NET core </a:t>
            </a:r>
            <a:r>
              <a:rPr lang="zh-CN" altLang="en-US" sz="1200" b="1" i="0" kern="1200" dirty="0">
                <a:solidFill>
                  <a:schemeClr val="tx1"/>
                </a:solidFill>
                <a:effectLst/>
                <a:latin typeface="+mn-lt"/>
                <a:ea typeface="+mn-ea"/>
                <a:cs typeface="+mn-cs"/>
              </a:rPr>
              <a:t>与 </a:t>
            </a:r>
            <a:r>
              <a:rPr lang="en-US" altLang="zh-CN" sz="1200" b="1"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NET Framework</a:t>
            </a:r>
            <a:r>
              <a:rPr lang="zh-CN" altLang="en-US" sz="1200" b="1" i="0" kern="1200" dirty="0">
                <a:solidFill>
                  <a:schemeClr val="tx1"/>
                </a:solidFill>
                <a:effectLst/>
                <a:latin typeface="+mn-lt"/>
                <a:ea typeface="+mn-ea"/>
                <a:cs typeface="+mn-cs"/>
              </a:rPr>
              <a:t>的区别</a:t>
            </a:r>
          </a:p>
          <a:p>
            <a:r>
              <a:rPr lang="en-US" altLang="zh-CN" sz="1200" b="0" i="0" u="none" strike="noStrike" kern="1200" dirty="0">
                <a:solidFill>
                  <a:schemeClr val="tx1"/>
                </a:solidFill>
                <a:effectLst/>
                <a:latin typeface="+mn-lt"/>
                <a:ea typeface="+mn-ea"/>
                <a:cs typeface="+mn-cs"/>
                <a:hlinkClick r:id="rId3"/>
              </a:rPr>
              <a:t>.</a:t>
            </a:r>
            <a:r>
              <a:rPr lang="en-US" sz="1200" b="0" i="0" u="none" strike="noStrike" kern="1200" dirty="0">
                <a:solidFill>
                  <a:schemeClr val="tx1"/>
                </a:solidFill>
                <a:effectLst/>
                <a:latin typeface="+mn-lt"/>
                <a:ea typeface="+mn-ea"/>
                <a:cs typeface="+mn-cs"/>
                <a:hlinkClick r:id="rId3"/>
              </a:rPr>
              <a:t>NET Core</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就是</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Framework</a:t>
            </a:r>
            <a:r>
              <a:rPr lang="zh-CN" altLang="en-US" sz="1200" b="0" i="0" kern="1200" dirty="0">
                <a:solidFill>
                  <a:schemeClr val="tx1"/>
                </a:solidFill>
                <a:effectLst/>
                <a:latin typeface="+mn-lt"/>
                <a:ea typeface="+mn-ea"/>
                <a:cs typeface="+mn-cs"/>
              </a:rPr>
              <a:t>的区别的开源且跨平台版本</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Core </a:t>
            </a:r>
            <a:r>
              <a:rPr lang="zh-CN" altLang="en-US" sz="1200" b="0" i="0" kern="1200" dirty="0">
                <a:solidFill>
                  <a:schemeClr val="tx1"/>
                </a:solidFill>
                <a:effectLst/>
                <a:latin typeface="+mn-lt"/>
                <a:ea typeface="+mn-ea"/>
                <a:cs typeface="+mn-cs"/>
              </a:rPr>
              <a:t>虽然是</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Framework</a:t>
            </a:r>
            <a:r>
              <a:rPr lang="zh-CN" altLang="en-US" sz="1200" b="0" i="0" kern="1200" dirty="0">
                <a:solidFill>
                  <a:schemeClr val="tx1"/>
                </a:solidFill>
                <a:effectLst/>
                <a:latin typeface="+mn-lt"/>
                <a:ea typeface="+mn-ea"/>
                <a:cs typeface="+mn-cs"/>
              </a:rPr>
              <a:t>的开源版本，但微软毕竟不能维护两个不同的分支</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一个跑在</a:t>
            </a:r>
            <a:r>
              <a:rPr lang="en-US"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上，一个跑在</a:t>
            </a:r>
            <a:r>
              <a:rPr lang="en-US" sz="1200" b="0" i="0" kern="1200" dirty="0" err="1">
                <a:solidFill>
                  <a:schemeClr val="tx1"/>
                </a:solidFill>
                <a:effectLst/>
                <a:latin typeface="+mn-lt"/>
                <a:ea typeface="+mn-ea"/>
                <a:cs typeface="+mn-cs"/>
              </a:rPr>
              <a:t>Linux（Unix</a:t>
            </a:r>
            <a:r>
              <a:rPr lang="en-US" sz="1200" b="0" i="0" kern="1200" dirty="0">
                <a:solidFill>
                  <a:schemeClr val="tx1"/>
                </a:solidFill>
                <a:effectLst/>
                <a:latin typeface="+mn-lt"/>
                <a:ea typeface="+mn-ea"/>
                <a:cs typeface="+mn-cs"/>
              </a:rPr>
              <a:t> Like）</a:t>
            </a:r>
            <a:r>
              <a:rPr lang="zh-CN" altLang="en-US" sz="1200" b="0" i="0" kern="1200" dirty="0">
                <a:solidFill>
                  <a:schemeClr val="tx1"/>
                </a:solidFill>
                <a:effectLst/>
                <a:latin typeface="+mn-lt"/>
                <a:ea typeface="+mn-ea"/>
                <a:cs typeface="+mn-cs"/>
              </a:rPr>
              <a:t>系统上，所以微软抽象出来一个标准库</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Core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Framework </a:t>
            </a:r>
            <a:r>
              <a:rPr lang="zh-CN" altLang="en-US" sz="1200" b="0" i="0" kern="1200" dirty="0">
                <a:solidFill>
                  <a:schemeClr val="tx1"/>
                </a:solidFill>
                <a:effectLst/>
                <a:latin typeface="+mn-lt"/>
                <a:ea typeface="+mn-ea"/>
                <a:cs typeface="+mn-cs"/>
              </a:rPr>
              <a:t>都必须实现标准库的</a:t>
            </a:r>
            <a:r>
              <a:rPr lang="en-US"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就这样</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NET Core、.NET </a:t>
            </a:r>
            <a:r>
              <a:rPr lang="en-US" sz="1200" b="0" i="0" kern="1200" dirty="0" err="1">
                <a:solidFill>
                  <a:schemeClr val="tx1"/>
                </a:solidFill>
                <a:effectLst/>
                <a:latin typeface="+mn-lt"/>
                <a:ea typeface="+mn-ea"/>
                <a:cs typeface="+mn-cs"/>
              </a:rPr>
              <a:t>Framework、XAMARIN</a:t>
            </a:r>
            <a:r>
              <a:rPr lang="zh-CN" altLang="en-US" sz="1200" b="0" i="0" kern="1200" dirty="0">
                <a:solidFill>
                  <a:schemeClr val="tx1"/>
                </a:solidFill>
                <a:effectLst/>
                <a:latin typeface="+mn-lt"/>
                <a:ea typeface="+mn-ea"/>
                <a:cs typeface="+mn-cs"/>
              </a:rPr>
              <a:t>成了三兄弟，分别为不同的平台服务。</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10/8/2019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230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8</a:t>
            </a:fld>
            <a:endParaRPr lang="zh-CN" altLang="en-US"/>
          </a:p>
        </p:txBody>
      </p:sp>
    </p:spTree>
    <p:extLst>
      <p:ext uri="{BB962C8B-B14F-4D97-AF65-F5344CB8AC3E}">
        <p14:creationId xmlns:p14="http://schemas.microsoft.com/office/powerpoint/2010/main" val="333467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4AC5C5-DF45-4032-921A-8C7B81CCBD1D}" type="slidenum">
              <a:rPr lang="zh-CN" altLang="en-US" smtClean="0"/>
              <a:t>9</a:t>
            </a:fld>
            <a:endParaRPr lang="zh-CN" altLang="en-US"/>
          </a:p>
        </p:txBody>
      </p:sp>
    </p:spTree>
    <p:extLst>
      <p:ext uri="{BB962C8B-B14F-4D97-AF65-F5344CB8AC3E}">
        <p14:creationId xmlns:p14="http://schemas.microsoft.com/office/powerpoint/2010/main" val="285648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332977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229337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74882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1852516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Plain">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44B1990-E922-475D-BDA2-9E23A047A1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spTree>
    <p:extLst>
      <p:ext uri="{BB962C8B-B14F-4D97-AF65-F5344CB8AC3E}">
        <p14:creationId xmlns:p14="http://schemas.microsoft.com/office/powerpoint/2010/main" val="2933099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01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526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31877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44107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251909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348696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184014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213961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415102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98545CFC-65F2-4517-B961-D7F50B7D1F2C}" type="datetimeFigureOut">
              <a:rPr lang="zh-CN" altLang="en-US" smtClean="0"/>
              <a:t>2019/10/8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171979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45CFC-65F2-4517-B961-D7F50B7D1F2C}" type="datetimeFigureOut">
              <a:rPr lang="zh-CN" altLang="en-US" smtClean="0"/>
              <a:t>2019/10/8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3CC4E-F22B-4A94-8BF2-029E568E8B9C}" type="slidenum">
              <a:rPr lang="zh-CN" altLang="en-US" smtClean="0"/>
              <a:t>‹#›</a:t>
            </a:fld>
            <a:endParaRPr lang="zh-CN" altLang="en-US"/>
          </a:p>
        </p:txBody>
      </p:sp>
    </p:spTree>
    <p:extLst>
      <p:ext uri="{BB962C8B-B14F-4D97-AF65-F5344CB8AC3E}">
        <p14:creationId xmlns:p14="http://schemas.microsoft.com/office/powerpoint/2010/main" val="83712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u.xiyue@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periscopic.com/"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dotnet/standard/issues/439" TargetMode="External"/><Relationship Id="rId3" Type="http://schemas.openxmlformats.org/officeDocument/2006/relationships/hyperlink" Target="https://github.com/dotnet/core/issues/640" TargetMode="External"/><Relationship Id="rId7" Type="http://schemas.openxmlformats.org/officeDocument/2006/relationships/hyperlink" Target="https://github.com/dotnet/cli/tree/release/2.0.0#installers-and-binari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blogs.msdn.microsoft.com/dotnet/2017/06/28/announcing-net-core-2-0-preview-2/" TargetMode="External"/><Relationship Id="rId5" Type="http://schemas.openxmlformats.org/officeDocument/2006/relationships/hyperlink" Target="https://github.com/dotnet/core/issues/711" TargetMode="External"/><Relationship Id="rId4" Type="http://schemas.openxmlformats.org/officeDocument/2006/relationships/hyperlink" Target="https://blogs.msdn.microsoft.com/dotnet/2017/05/10/announcing-net-core-2-0-preview-1/" TargetMode="External"/><Relationship Id="rId9" Type="http://schemas.openxmlformats.org/officeDocument/2006/relationships/hyperlink" Target="https://www.microsoft.com/en-us/windows/upcoming-featur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otnet/desig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hyperlink" Target="http://weibo.com/ttarticle/p/show?id=2309404106525563090561&amp;infeed=1" TargetMode="External"/><Relationship Id="rId7" Type="http://schemas.openxmlformats.org/officeDocument/2006/relationships/hyperlink" Target="https://dotnetfoundation.org/project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infoworld.com/article/3149765/application-development/win-win-open-source-net-pays-off-for-devs.html" TargetMode="External"/><Relationship Id="rId5" Type="http://schemas.openxmlformats.org/officeDocument/2006/relationships/hyperlink" Target="https://news.cnblogs.com/n/566180" TargetMode="External"/><Relationship Id="rId4" Type="http://schemas.openxmlformats.org/officeDocument/2006/relationships/hyperlink" Target="https://www.theregister.co.uk/2017/05/09/dot_net_compatibility"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eibo.com/ttarticle/p/show?id=2309404106525563090561&amp;infeed=1" TargetMode="External"/><Relationship Id="rId7" Type="http://schemas.openxmlformats.org/officeDocument/2006/relationships/hyperlink" Target="https://dotnetfoundation.org/project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www.infoworld.com/article/3149765/application-development/win-win-open-source-net-pays-off-for-devs.html" TargetMode="External"/><Relationship Id="rId5" Type="http://schemas.openxmlformats.org/officeDocument/2006/relationships/hyperlink" Target="https://news.cnblogs.com/n/566180" TargetMode="External"/><Relationship Id="rId4" Type="http://schemas.openxmlformats.org/officeDocument/2006/relationships/hyperlink" Target="https://www.theregister.co.uk/2017/05/09/dot_net_compatibility" TargetMode="Externa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hyperlink" Target="https://www.zhihu.com/question/62577904/answer/200334320?from=timeline&amp;utm_source=wechat_session&amp;utm_medium=socia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ocs.microsoft.com/en-us/dotnet/core/tools/dotnet-test" TargetMode="External"/><Relationship Id="rId13" Type="http://schemas.openxmlformats.org/officeDocument/2006/relationships/hyperlink" Target="https://docs.microsoft.com/en-us/dotnet/core/tools/dotnet-sln" TargetMode="External"/><Relationship Id="rId18" Type="http://schemas.openxmlformats.org/officeDocument/2006/relationships/hyperlink" Target="https://docs.microsoft.com/en-us/dotnet/core/tools/dotnet-list-reference" TargetMode="External"/><Relationship Id="rId3" Type="http://schemas.openxmlformats.org/officeDocument/2006/relationships/hyperlink" Target="https://docs.microsoft.com/en-us/dotnet/core/tools/dotnet" TargetMode="External"/><Relationship Id="rId21" Type="http://schemas.openxmlformats.org/officeDocument/2006/relationships/hyperlink" Target="https://docs.microsoft.com/en-us/dotnet/core/tools/dotnet-nuget-push" TargetMode="External"/><Relationship Id="rId7" Type="http://schemas.openxmlformats.org/officeDocument/2006/relationships/hyperlink" Target="https://docs.microsoft.com/en-us/dotnet/core/tools/dotnet-run" TargetMode="External"/><Relationship Id="rId12" Type="http://schemas.openxmlformats.org/officeDocument/2006/relationships/hyperlink" Target="https://docs.microsoft.com/en-us/dotnet/core/tools/dotnet-clean" TargetMode="External"/><Relationship Id="rId17" Type="http://schemas.openxmlformats.org/officeDocument/2006/relationships/hyperlink" Target="https://docs.microsoft.com/en-us/dotnet/core/tools/dotnet-remove-reference" TargetMode="External"/><Relationship Id="rId2" Type="http://schemas.openxmlformats.org/officeDocument/2006/relationships/hyperlink" Target="https://docs.microsoft.com/en-us/dotnet/core/tools/" TargetMode="External"/><Relationship Id="rId16" Type="http://schemas.openxmlformats.org/officeDocument/2006/relationships/hyperlink" Target="https://docs.microsoft.com/en-us/dotnet/core/tools/dotnet-remove-package" TargetMode="External"/><Relationship Id="rId20" Type="http://schemas.openxmlformats.org/officeDocument/2006/relationships/hyperlink" Target="https://docs.microsoft.com/en-us/dotnet/core/tools/dotnet-nuget-locals" TargetMode="External"/><Relationship Id="rId1" Type="http://schemas.openxmlformats.org/officeDocument/2006/relationships/slideLayout" Target="../slideLayouts/slideLayout2.xml"/><Relationship Id="rId6" Type="http://schemas.openxmlformats.org/officeDocument/2006/relationships/hyperlink" Target="https://docs.microsoft.com/en-us/dotnet/core/tools/dotnet-publish" TargetMode="External"/><Relationship Id="rId11" Type="http://schemas.openxmlformats.org/officeDocument/2006/relationships/hyperlink" Target="https://docs.microsoft.com/en-us/dotnet/core/tools/dotnet-migrate" TargetMode="External"/><Relationship Id="rId5" Type="http://schemas.openxmlformats.org/officeDocument/2006/relationships/hyperlink" Target="https://docs.microsoft.com/en-us/dotnet/core/tools/dotnet-build" TargetMode="External"/><Relationship Id="rId15" Type="http://schemas.openxmlformats.org/officeDocument/2006/relationships/hyperlink" Target="https://docs.microsoft.com/en-us/dotnet/core/tools/dotnet-add-reference" TargetMode="External"/><Relationship Id="rId23" Type="http://schemas.openxmlformats.org/officeDocument/2006/relationships/hyperlink" Target="https://docs.microsoft.com/en-us/dotnet/core/tools/dotnet-install-script" TargetMode="External"/><Relationship Id="rId10" Type="http://schemas.openxmlformats.org/officeDocument/2006/relationships/hyperlink" Target="https://docs.microsoft.com/en-us/dotnet/core/tools/dotnet-pack" TargetMode="External"/><Relationship Id="rId19" Type="http://schemas.openxmlformats.org/officeDocument/2006/relationships/hyperlink" Target="https://docs.microsoft.com/en-us/dotnet/core/tools/dotnet-nuget-delete" TargetMode="External"/><Relationship Id="rId4" Type="http://schemas.openxmlformats.org/officeDocument/2006/relationships/hyperlink" Target="https://docs.microsoft.com/en-us/dotnet/core/tools/dotnet-restore" TargetMode="External"/><Relationship Id="rId9" Type="http://schemas.openxmlformats.org/officeDocument/2006/relationships/hyperlink" Target="https://docs.microsoft.com/en-us/dotnet/core/tools/dotnet-vstest" TargetMode="External"/><Relationship Id="rId14" Type="http://schemas.openxmlformats.org/officeDocument/2006/relationships/hyperlink" Target="https://docs.microsoft.com/en-us/dotnet/core/tools/dotnet-add-package" TargetMode="External"/><Relationship Id="rId22" Type="http://schemas.openxmlformats.org/officeDocument/2006/relationships/hyperlink" Target="https://docs.microsoft.com/en-us/dotnet/core/tools/dotnet-msbuild"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8" Type="http://schemas.openxmlformats.org/officeDocument/2006/relationships/hyperlink" Target="https://www.nuget.org/packages/System.Collections" TargetMode="External"/><Relationship Id="rId13" Type="http://schemas.openxmlformats.org/officeDocument/2006/relationships/hyperlink" Target="http://docs.microsoft.com/dotnet/core/api/System.Net.Http.HttpResponseMessage" TargetMode="External"/><Relationship Id="rId18" Type="http://schemas.openxmlformats.org/officeDocument/2006/relationships/hyperlink" Target="http://docs.microsoft.com/dotnet/core/api/System.Linq.ILookup-2" TargetMode="External"/><Relationship Id="rId3" Type="http://schemas.openxmlformats.org/officeDocument/2006/relationships/hyperlink" Target="http://docs.microsoft.com/dotnet/core/api/System.Object" TargetMode="External"/><Relationship Id="rId21" Type="http://schemas.openxmlformats.org/officeDocument/2006/relationships/hyperlink" Target="http://docs.microsoft.com/dotnet/core/api/System.Reflection.TypeInfo" TargetMode="External"/><Relationship Id="rId7" Type="http://schemas.openxmlformats.org/officeDocument/2006/relationships/hyperlink" Target="http://docs.microsoft.com/dotnet/core/api/System.Collections.Generic.IList-1" TargetMode="External"/><Relationship Id="rId12" Type="http://schemas.openxmlformats.org/officeDocument/2006/relationships/hyperlink" Target="http://docs.microsoft.com/dotnet/core/api/System.Net.Http.HttpClient" TargetMode="External"/><Relationship Id="rId17" Type="http://schemas.openxmlformats.org/officeDocument/2006/relationships/hyperlink" Target="https://www.nuget.org/packages/System.Linq" TargetMode="External"/><Relationship Id="rId2" Type="http://schemas.openxmlformats.org/officeDocument/2006/relationships/hyperlink" Target="https://www.nuget.org/packages/System.Runtime" TargetMode="External"/><Relationship Id="rId16" Type="http://schemas.openxmlformats.org/officeDocument/2006/relationships/hyperlink" Target="http://docs.microsoft.com/dotnet/core/api/System.IO.Directory" TargetMode="External"/><Relationship Id="rId20" Type="http://schemas.openxmlformats.org/officeDocument/2006/relationships/hyperlink" Target="http://docs.microsoft.com/dotnet/core/api/System.Reflection.Assembly" TargetMode="External"/><Relationship Id="rId1" Type="http://schemas.openxmlformats.org/officeDocument/2006/relationships/slideLayout" Target="../slideLayouts/slideLayout2.xml"/><Relationship Id="rId6" Type="http://schemas.openxmlformats.org/officeDocument/2006/relationships/hyperlink" Target="http://docs.microsoft.com/dotnet/core/api/System.Action" TargetMode="External"/><Relationship Id="rId11" Type="http://schemas.openxmlformats.org/officeDocument/2006/relationships/hyperlink" Target="https://www.nuget.org/packages/System.Net.Http" TargetMode="External"/><Relationship Id="rId5" Type="http://schemas.openxmlformats.org/officeDocument/2006/relationships/hyperlink" Target="http://docs.microsoft.com/dotnet/core/api/System.Array" TargetMode="External"/><Relationship Id="rId15" Type="http://schemas.openxmlformats.org/officeDocument/2006/relationships/hyperlink" Target="http://docs.microsoft.com/dotnet/core/api/System.IO.File" TargetMode="External"/><Relationship Id="rId23" Type="http://schemas.openxmlformats.org/officeDocument/2006/relationships/image" Target="../media/image14.png"/><Relationship Id="rId10" Type="http://schemas.openxmlformats.org/officeDocument/2006/relationships/hyperlink" Target="http://docs.microsoft.com/dotnet/core/api/System.Collections.Generic.Dictionary-2" TargetMode="External"/><Relationship Id="rId19" Type="http://schemas.openxmlformats.org/officeDocument/2006/relationships/hyperlink" Target="https://www.nuget.org/packages/System.Reflection" TargetMode="External"/><Relationship Id="rId4" Type="http://schemas.openxmlformats.org/officeDocument/2006/relationships/hyperlink" Target="http://docs.microsoft.com/dotnet/core/api/System.String" TargetMode="External"/><Relationship Id="rId9" Type="http://schemas.openxmlformats.org/officeDocument/2006/relationships/hyperlink" Target="http://docs.microsoft.com/dotnet/core/api/System.Collections.Generic.List-1" TargetMode="External"/><Relationship Id="rId14" Type="http://schemas.openxmlformats.org/officeDocument/2006/relationships/hyperlink" Target="https://www.nuget.org/packages/System.IO.FileSystem" TargetMode="External"/><Relationship Id="rId22" Type="http://schemas.openxmlformats.org/officeDocument/2006/relationships/hyperlink" Target="http://docs.microsoft.com/dotnet/core/api/System.Reflection.MethodInf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hyperlink" Target="https://blogs.msdn.microsoft.com/dotnet/2016/05/23/changes-to-project-js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hvanbakel/CsprojToVs2017" TargetMode="External"/><Relationship Id="rId3" Type="http://schemas.openxmlformats.org/officeDocument/2006/relationships/hyperlink" Target="https://github.com/Microsoft/dotnet-apiport" TargetMode="External"/><Relationship Id="rId7" Type="http://schemas.openxmlformats.org/officeDocument/2006/relationships/hyperlink" Target="https://icanhasdot.net/" TargetMode="External"/><Relationship Id="rId2" Type="http://schemas.openxmlformats.org/officeDocument/2006/relationships/hyperlink" Target="https://docs.microsoft.com/zh-cn/dotnet/standard/analyzers/portability-analyzer" TargetMode="External"/><Relationship Id="rId1" Type="http://schemas.openxmlformats.org/officeDocument/2006/relationships/slideLayout" Target="../slideLayouts/slideLayout2.xml"/><Relationship Id="rId6" Type="http://schemas.openxmlformats.org/officeDocument/2006/relationships/hyperlink" Target="https://www.nuget.org/packages/Microsoft.DotNet.Analyzers.Compatibility/" TargetMode="External"/><Relationship Id="rId5" Type="http://schemas.openxmlformats.org/officeDocument/2006/relationships/hyperlink" Target="https://marketplace.visualstudio.com/items?itemName=ConnieYau.NETPortabilityAnalyzer" TargetMode="External"/><Relationship Id="rId4" Type="http://schemas.openxmlformats.org/officeDocument/2006/relationships/hyperlink" Target="https://github.com/Microsoft/dotnet-apiport/release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dotnet/standard/analyzers/framework-analyzer" TargetMode="External"/><Relationship Id="rId2" Type="http://schemas.openxmlformats.org/officeDocument/2006/relationships/hyperlink" Target="https://docs.microsoft.com/en-us/dotnet/standard/analyzers/api-analyzer" TargetMode="External"/><Relationship Id="rId1" Type="http://schemas.openxmlformats.org/officeDocument/2006/relationships/slideLayout" Target="../slideLayouts/slideLayout2.xml"/><Relationship Id="rId4" Type="http://schemas.openxmlformats.org/officeDocument/2006/relationships/hyperlink" Target="https://docs.microsoft.com/en-us/dotnet/standard/analyzers/portability-analyz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spnetsource.azurewebsites.net/" TargetMode="External"/><Relationship Id="rId7" Type="http://schemas.openxmlformats.org/officeDocument/2006/relationships/hyperlink" Target="http://packagesearch.azurewebsites.net/" TargetMode="External"/><Relationship Id="rId2" Type="http://schemas.openxmlformats.org/officeDocument/2006/relationships/hyperlink" Target="https://source.dot.net/" TargetMode="External"/><Relationship Id="rId1" Type="http://schemas.openxmlformats.org/officeDocument/2006/relationships/slideLayout" Target="../slideLayouts/slideLayout2.xml"/><Relationship Id="rId6" Type="http://schemas.openxmlformats.org/officeDocument/2006/relationships/hyperlink" Target="http://apisof.net/" TargetMode="External"/><Relationship Id="rId5" Type="http://schemas.openxmlformats.org/officeDocument/2006/relationships/hyperlink" Target="https://docs.microsoft.com/en-us/dotnet/core/api" TargetMode="External"/><Relationship Id="rId4" Type="http://schemas.openxmlformats.org/officeDocument/2006/relationships/hyperlink" Target="https://referencesource.microsoft.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nuget.org/packages/Microsoft.Windows.Compatibility" TargetMode="External"/><Relationship Id="rId2" Type="http://schemas.openxmlformats.org/officeDocument/2006/relationships/hyperlink" Target="https://docs.microsoft.com/en-us/dotnet/standard/choosing-core-framework-serv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otnet/standar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github.com/dotnet/standard/blob/master/docs/faq.md" TargetMode="External"/><Relationship Id="rId4" Type="http://schemas.openxmlformats.org/officeDocument/2006/relationships/hyperlink" Target="https://github.com/dotnet/standard/blob/master/docs/versions.m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standard/glossary" TargetMode="External"/><Relationship Id="rId7" Type="http://schemas.openxmlformats.org/officeDocument/2006/relationships/hyperlink" Target="https://docs.microsoft.com/en-us/dotnet/core/tutorials/librar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cs.microsoft.com/en-us/dotnet/core/rid-catalog" TargetMode="External"/><Relationship Id="rId5" Type="http://schemas.openxmlformats.org/officeDocument/2006/relationships/hyperlink" Target="https://docs.microsoft.com/en-us/dotnet/core/versions/index" TargetMode="External"/><Relationship Id="rId4" Type="http://schemas.openxmlformats.org/officeDocument/2006/relationships/hyperlink" Target="https://docs.microsoft.com/en-us/dotnet/standard/frameworks"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news.cnblogs.com/n/565587/"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glossary#j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cs.microsoft.com/en-us/dotnet/standard/glossary#aot" TargetMode="External"/><Relationship Id="rId4" Type="http://schemas.openxmlformats.org/officeDocument/2006/relationships/hyperlink" Target="https://docs.microsoft.com/en-us/dotnet/standard/glossary#i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standard/glossary#j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dotnet/corert/blob/master/Documentation/intro-to-corert.md" TargetMode="External"/><Relationship Id="rId5" Type="http://schemas.openxmlformats.org/officeDocument/2006/relationships/hyperlink" Target="https://docs.microsoft.com/en-us/dotnet/standard/glossary#aot" TargetMode="External"/><Relationship Id="rId4" Type="http://schemas.openxmlformats.org/officeDocument/2006/relationships/hyperlink" Target="https://docs.microsoft.com/en-us/dotnet/standard/glossary#gc"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1120" y="1341755"/>
            <a:ext cx="9144000" cy="3068003"/>
          </a:xfrm>
        </p:spPr>
        <p:txBody>
          <a:bodyPr>
            <a:noAutofit/>
          </a:bodyPr>
          <a:lstStyle/>
          <a:p>
            <a: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t>Microsoft .NET </a:t>
            </a:r>
            <a:b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t>Cross-Platforms</a:t>
            </a:r>
            <a:b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t>Dev &amp; Migration</a:t>
            </a:r>
            <a:b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altLang="zh-CN" sz="5400" b="1" dirty="0">
                <a:latin typeface="Microsoft Sans Serif" panose="020B0604020202020204" pitchFamily="34" charset="0"/>
                <a:ea typeface="Microsoft Sans Serif" panose="020B0604020202020204" pitchFamily="34" charset="0"/>
                <a:cs typeface="Microsoft Sans Serif" panose="020B0604020202020204" pitchFamily="34" charset="0"/>
              </a:rPr>
              <a:t>Startup</a:t>
            </a:r>
            <a:endParaRPr lang="zh-CN" altLang="en-US" sz="5400" b="1" dirty="0">
              <a:latin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idx="1"/>
          </p:nvPr>
        </p:nvSpPr>
        <p:spPr>
          <a:xfrm>
            <a:off x="1524000" y="4409758"/>
            <a:ext cx="9144000" cy="1655762"/>
          </a:xfrm>
        </p:spPr>
        <p:txBody>
          <a:bodyPr>
            <a:normAutofit fontScale="55000" lnSpcReduction="20000"/>
          </a:bodyPr>
          <a:lstStyle/>
          <a:p>
            <a:pPr algn="r"/>
            <a:r>
              <a:rPr lang="en-US" altLang="zh-CN" dirty="0"/>
              <a:t>Microsoft Enterprise Services</a:t>
            </a:r>
          </a:p>
          <a:p>
            <a:pPr algn="r"/>
            <a:r>
              <a:rPr lang="en-US" altLang="zh-CN" dirty="0"/>
              <a:t>Apps Domain</a:t>
            </a:r>
          </a:p>
          <a:p>
            <a:pPr algn="r"/>
            <a:r>
              <a:rPr lang="en-US" altLang="zh-CN" dirty="0"/>
              <a:t>Consultant</a:t>
            </a:r>
          </a:p>
          <a:p>
            <a:pPr algn="r"/>
            <a:r>
              <a:rPr lang="en-US" altLang="zh-CN" dirty="0" err="1"/>
              <a:t>Xiyue</a:t>
            </a:r>
            <a:r>
              <a:rPr lang="en-US" altLang="zh-CN" dirty="0"/>
              <a:t> Yu</a:t>
            </a:r>
          </a:p>
          <a:p>
            <a:pPr algn="r"/>
            <a:r>
              <a:rPr lang="en-US" altLang="zh-CN" dirty="0">
                <a:hlinkClick r:id="rId3"/>
              </a:rPr>
              <a:t>yu.xiyue@microsoft.com</a:t>
            </a:r>
            <a:endParaRPr lang="en-US" altLang="zh-CN" dirty="0"/>
          </a:p>
          <a:p>
            <a:pPr algn="r"/>
            <a:r>
              <a:rPr lang="en-US" altLang="zh-CN" dirty="0"/>
              <a:t>https://github.com/microshaoft</a:t>
            </a:r>
          </a:p>
        </p:txBody>
      </p:sp>
    </p:spTree>
    <p:extLst>
      <p:ext uri="{BB962C8B-B14F-4D97-AF65-F5344CB8AC3E}">
        <p14:creationId xmlns:p14="http://schemas.microsoft.com/office/powerpoint/2010/main" val="878716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633010" y="1367247"/>
            <a:ext cx="2912968" cy="2086084"/>
          </a:xfrm>
          <a:prstGeom prst="rect">
            <a:avLst/>
          </a:prstGeom>
          <a:solidFill>
            <a:srgbClr val="505050"/>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MOBILE APPLICATIONS</a:t>
            </a:r>
          </a:p>
        </p:txBody>
      </p:sp>
      <p:sp>
        <p:nvSpPr>
          <p:cNvPr id="90" name="Rectangle 89"/>
          <p:cNvSpPr/>
          <p:nvPr/>
        </p:nvSpPr>
        <p:spPr bwMode="auto">
          <a:xfrm>
            <a:off x="717510" y="1367246"/>
            <a:ext cx="2912968" cy="2086084"/>
          </a:xfrm>
          <a:prstGeom prst="rect">
            <a:avLst/>
          </a:prstGeom>
          <a:solidFill>
            <a:srgbClr val="D83B01"/>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APPLICATIONS</a:t>
            </a:r>
          </a:p>
        </p:txBody>
      </p:sp>
      <p:sp>
        <p:nvSpPr>
          <p:cNvPr id="97" name="Rectangle 96"/>
          <p:cNvSpPr/>
          <p:nvPr/>
        </p:nvSpPr>
        <p:spPr bwMode="auto">
          <a:xfrm>
            <a:off x="3675259" y="1367246"/>
            <a:ext cx="2912968" cy="2086084"/>
          </a:xfrm>
          <a:prstGeom prst="rect">
            <a:avLst/>
          </a:prstGeom>
          <a:solidFill>
            <a:srgbClr val="0078D7"/>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CROSS-PLATFORM SERVICES</a:t>
            </a:r>
          </a:p>
        </p:txBody>
      </p:sp>
      <p:sp>
        <p:nvSpPr>
          <p:cNvPr id="17" name="Title 16"/>
          <p:cNvSpPr>
            <a:spLocks noGrp="1"/>
          </p:cNvSpPr>
          <p:nvPr>
            <p:ph type="title"/>
          </p:nvPr>
        </p:nvSpPr>
        <p:spPr/>
        <p:txBody>
          <a:bodyPr/>
          <a:lstStyle/>
          <a:p>
            <a:r>
              <a:rPr lang="en-US" dirty="0"/>
              <a:t>Unified platform</a:t>
            </a:r>
          </a:p>
        </p:txBody>
      </p:sp>
      <p:sp>
        <p:nvSpPr>
          <p:cNvPr id="69" name="TextBox 68"/>
          <p:cNvSpPr txBox="1"/>
          <p:nvPr/>
        </p:nvSpPr>
        <p:spPr>
          <a:xfrm>
            <a:off x="717446" y="5062626"/>
            <a:ext cx="8828532" cy="1503126"/>
          </a:xfrm>
          <a:prstGeom prst="rect">
            <a:avLst/>
          </a:prstGeom>
          <a:solidFill>
            <a:srgbClr val="D2D2D2"/>
          </a:solidFill>
        </p:spPr>
        <p:txBody>
          <a:bodyPr wrap="square" lIns="179259" tIns="143407" rIns="179259" bIns="143407" rtlCol="0" anchor="ctr">
            <a:noAutofit/>
          </a:bodyPr>
          <a:lstStyle/>
          <a:p>
            <a:pPr algn="ctr" defTabSz="896042">
              <a:lnSpc>
                <a:spcPct val="90000"/>
              </a:lnSpc>
              <a:defRPr/>
            </a:pPr>
            <a:endParaRPr lang="en-US" sz="1567"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06711"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4048">
              <a:defRPr/>
            </a:pPr>
            <a:r>
              <a:rPr lang="en-US" sz="1567" b="1"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71" name="TextBox 70"/>
          <p:cNvSpPr txBox="1"/>
          <p:nvPr/>
        </p:nvSpPr>
        <p:spPr>
          <a:xfrm>
            <a:off x="3764493"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t>Languages</a:t>
            </a:r>
          </a:p>
        </p:txBody>
      </p:sp>
      <p:sp>
        <p:nvSpPr>
          <p:cNvPr id="72" name="TextBox 71"/>
          <p:cNvSpPr txBox="1"/>
          <p:nvPr/>
        </p:nvSpPr>
        <p:spPr>
          <a:xfrm>
            <a:off x="6722276"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t>Runtime components</a:t>
            </a:r>
          </a:p>
        </p:txBody>
      </p:sp>
      <p:sp>
        <p:nvSpPr>
          <p:cNvPr id="73" name="TextBox 72"/>
          <p:cNvSpPr txBox="1"/>
          <p:nvPr/>
        </p:nvSpPr>
        <p:spPr>
          <a:xfrm>
            <a:off x="717446" y="5038913"/>
            <a:ext cx="8828532" cy="403334"/>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t>COMMON INFRASTRUCTURE</a:t>
            </a:r>
          </a:p>
        </p:txBody>
      </p:sp>
      <p:sp>
        <p:nvSpPr>
          <p:cNvPr id="82" name="TextBox 81"/>
          <p:cNvSpPr txBox="1"/>
          <p:nvPr/>
        </p:nvSpPr>
        <p:spPr>
          <a:xfrm>
            <a:off x="717447" y="3563365"/>
            <a:ext cx="8828532" cy="1389227"/>
          </a:xfrm>
          <a:prstGeom prst="rect">
            <a:avLst/>
          </a:prstGeom>
          <a:solidFill>
            <a:srgbClr val="FF8C00"/>
          </a:solidFill>
        </p:spPr>
        <p:txBody>
          <a:bodyPr wrap="square" lIns="179259" tIns="143407" rIns="179259" bIns="143407"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4048">
              <a:defRPr/>
            </a:pPr>
            <a:r>
              <a:rPr lang="en-US" sz="1961" b="1" dirty="0">
                <a:solidFill>
                  <a:schemeClr val="bg1"/>
                </a:solidFill>
                <a:latin typeface="Segoe UI"/>
              </a:rPr>
              <a:t>.NET STANDARD LIBRARY</a:t>
            </a:r>
          </a:p>
        </p:txBody>
      </p:sp>
      <p:grpSp>
        <p:nvGrpSpPr>
          <p:cNvPr id="103" name="Group 102"/>
          <p:cNvGrpSpPr/>
          <p:nvPr/>
        </p:nvGrpSpPr>
        <p:grpSpPr>
          <a:xfrm>
            <a:off x="9635245" y="1367247"/>
            <a:ext cx="1927041" cy="5195531"/>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79259" tIns="143407" rIns="179259" bIns="143407" numCol="1" rtlCol="0" anchor="t" anchorCtr="0" compatLnSpc="1">
              <a:prstTxWarp prst="textNoShape">
                <a:avLst/>
              </a:prstTxWarp>
            </a:bodyPr>
            <a:lstStyle/>
            <a:p>
              <a:pPr defTabSz="894448">
                <a:defRPr/>
              </a:pPr>
              <a:r>
                <a:rPr lang="en-US" sz="2742" kern="0" dirty="0">
                  <a:gradFill>
                    <a:gsLst>
                      <a:gs pos="14679">
                        <a:srgbClr val="FFFFFF"/>
                      </a:gs>
                      <a:gs pos="38000">
                        <a:srgbClr val="FFFFFF"/>
                      </a:gs>
                    </a:gsLst>
                    <a:lin ang="5400000" scaled="1"/>
                  </a:gradFill>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4048">
                <a:defRPr/>
              </a:pPr>
              <a:r>
                <a:rPr lang="en-US" sz="1961" dirty="0"/>
                <a:t>TOOLS</a:t>
              </a:r>
            </a:p>
          </p:txBody>
        </p:sp>
      </p:grpSp>
      <p:grpSp>
        <p:nvGrpSpPr>
          <p:cNvPr id="104" name="Group 103"/>
          <p:cNvGrpSpPr/>
          <p:nvPr/>
        </p:nvGrpSpPr>
        <p:grpSpPr>
          <a:xfrm>
            <a:off x="9839894" y="2129077"/>
            <a:ext cx="1517743" cy="1324254"/>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67" r="9586"/>
            <a:stretch/>
          </p:blipFill>
          <p:spPr bwMode="auto">
            <a:xfrm>
              <a:off x="10831921" y="1920240"/>
              <a:ext cx="693238" cy="1174557"/>
            </a:xfrm>
            <a:prstGeom prst="rect">
              <a:avLst/>
            </a:prstGeom>
            <a:solidFill>
              <a:srgbClr val="FFFFFF">
                <a:lumMod val="85000"/>
              </a:srgbClr>
            </a:solidFill>
            <a:ln>
              <a:noFill/>
            </a:ln>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cs typeface="Segoe UI Semilight" panose="020B0402040204020203" pitchFamily="34" charset="0"/>
                </a:rPr>
                <a:t>Visual Studio</a:t>
              </a:r>
            </a:p>
          </p:txBody>
        </p:sp>
      </p:grpSp>
      <p:grpSp>
        <p:nvGrpSpPr>
          <p:cNvPr id="105" name="Group 104"/>
          <p:cNvGrpSpPr/>
          <p:nvPr/>
        </p:nvGrpSpPr>
        <p:grpSpPr>
          <a:xfrm>
            <a:off x="9635246" y="3367619"/>
            <a:ext cx="1927040" cy="1324253"/>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val="0"/>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5363" y="4702939"/>
            <a:ext cx="1046803" cy="1046803"/>
          </a:xfrm>
          <a:prstGeom prst="rect">
            <a:avLst/>
          </a:prstGeom>
        </p:spPr>
      </p:pic>
      <p:sp>
        <p:nvSpPr>
          <p:cNvPr id="102" name="TextBox 101"/>
          <p:cNvSpPr txBox="1"/>
          <p:nvPr/>
        </p:nvSpPr>
        <p:spPr>
          <a:xfrm>
            <a:off x="9632619" y="5553731"/>
            <a:ext cx="1927040" cy="497336"/>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cs typeface="Segoe UI Semilight" panose="020B0402040204020203" pitchFamily="34" charset="0"/>
              </a:rPr>
              <a:t>Xamarin Studio</a:t>
            </a:r>
          </a:p>
        </p:txBody>
      </p:sp>
      <p:sp>
        <p:nvSpPr>
          <p:cNvPr id="117" name="TextBox 2"/>
          <p:cNvSpPr txBox="1"/>
          <p:nvPr/>
        </p:nvSpPr>
        <p:spPr>
          <a:xfrm>
            <a:off x="717449" y="1367247"/>
            <a:ext cx="291303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sp>
        <p:nvSpPr>
          <p:cNvPr id="118" name="TextBox 2"/>
          <p:cNvSpPr txBox="1"/>
          <p:nvPr/>
        </p:nvSpPr>
        <p:spPr>
          <a:xfrm>
            <a:off x="3675261" y="1369920"/>
            <a:ext cx="2912968"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CORE</a:t>
            </a:r>
          </a:p>
        </p:txBody>
      </p:sp>
      <p:sp>
        <p:nvSpPr>
          <p:cNvPr id="119" name="TextBox 2"/>
          <p:cNvSpPr txBox="1"/>
          <p:nvPr/>
        </p:nvSpPr>
        <p:spPr>
          <a:xfrm>
            <a:off x="6633010" y="1367247"/>
            <a:ext cx="291297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XAMARIN</a:t>
            </a:r>
          </a:p>
        </p:txBody>
      </p:sp>
    </p:spTree>
    <p:extLst>
      <p:ext uri="{BB962C8B-B14F-4D97-AF65-F5344CB8AC3E}">
        <p14:creationId xmlns:p14="http://schemas.microsoft.com/office/powerpoint/2010/main" val="20727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633010" y="1367247"/>
            <a:ext cx="2912968" cy="2086084"/>
          </a:xfrm>
          <a:prstGeom prst="rect">
            <a:avLst/>
          </a:prstGeom>
          <a:solidFill>
            <a:srgbClr val="505050"/>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MOBILE APPLICATIONS</a:t>
            </a:r>
          </a:p>
        </p:txBody>
      </p:sp>
      <p:sp>
        <p:nvSpPr>
          <p:cNvPr id="90" name="Rectangle 89"/>
          <p:cNvSpPr/>
          <p:nvPr/>
        </p:nvSpPr>
        <p:spPr bwMode="auto">
          <a:xfrm>
            <a:off x="717510" y="1367246"/>
            <a:ext cx="2912968" cy="2086084"/>
          </a:xfrm>
          <a:prstGeom prst="rect">
            <a:avLst/>
          </a:prstGeom>
          <a:solidFill>
            <a:srgbClr val="D83B01"/>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APPLICATIONS</a:t>
            </a:r>
          </a:p>
        </p:txBody>
      </p:sp>
      <p:sp>
        <p:nvSpPr>
          <p:cNvPr id="97" name="Rectangle 96"/>
          <p:cNvSpPr/>
          <p:nvPr/>
        </p:nvSpPr>
        <p:spPr bwMode="auto">
          <a:xfrm>
            <a:off x="3675259" y="1367246"/>
            <a:ext cx="2912968" cy="2086084"/>
          </a:xfrm>
          <a:prstGeom prst="rect">
            <a:avLst/>
          </a:prstGeom>
          <a:solidFill>
            <a:srgbClr val="0078D7"/>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CROSS-PLATFORM SERVICES</a:t>
            </a:r>
          </a:p>
        </p:txBody>
      </p:sp>
      <p:sp>
        <p:nvSpPr>
          <p:cNvPr id="17" name="Title 16"/>
          <p:cNvSpPr>
            <a:spLocks noGrp="1"/>
          </p:cNvSpPr>
          <p:nvPr>
            <p:ph type="title"/>
          </p:nvPr>
        </p:nvSpPr>
        <p:spPr/>
        <p:txBody>
          <a:bodyPr/>
          <a:lstStyle/>
          <a:p>
            <a:r>
              <a:rPr lang="en-US" dirty="0"/>
              <a:t>.NET Standard Library</a:t>
            </a:r>
          </a:p>
        </p:txBody>
      </p:sp>
      <p:sp>
        <p:nvSpPr>
          <p:cNvPr id="69" name="TextBox 68"/>
          <p:cNvSpPr txBox="1"/>
          <p:nvPr/>
        </p:nvSpPr>
        <p:spPr>
          <a:xfrm>
            <a:off x="717446" y="5062626"/>
            <a:ext cx="8828532" cy="1503126"/>
          </a:xfrm>
          <a:prstGeom prst="rect">
            <a:avLst/>
          </a:prstGeom>
          <a:solidFill>
            <a:srgbClr val="D2D2D2"/>
          </a:solidFill>
        </p:spPr>
        <p:txBody>
          <a:bodyPr wrap="square" lIns="179259" tIns="143407" rIns="179259" bIns="143407" rtlCol="0" anchor="ctr">
            <a:noAutofit/>
          </a:bodyPr>
          <a:lstStyle/>
          <a:p>
            <a:pPr algn="ctr" defTabSz="896042">
              <a:lnSpc>
                <a:spcPct val="90000"/>
              </a:lnSpc>
              <a:defRPr/>
            </a:pPr>
            <a:endParaRPr lang="en-US" sz="1567"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06711"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4048">
              <a:defRPr/>
            </a:pPr>
            <a:r>
              <a:rPr lang="en-US" sz="1567" b="1"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71" name="TextBox 70"/>
          <p:cNvSpPr txBox="1"/>
          <p:nvPr/>
        </p:nvSpPr>
        <p:spPr>
          <a:xfrm>
            <a:off x="3764493"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a:rPr>
              <a:t>Languages</a:t>
            </a:r>
          </a:p>
        </p:txBody>
      </p:sp>
      <p:sp>
        <p:nvSpPr>
          <p:cNvPr id="72" name="TextBox 71"/>
          <p:cNvSpPr txBox="1"/>
          <p:nvPr/>
        </p:nvSpPr>
        <p:spPr>
          <a:xfrm>
            <a:off x="6722276"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a:rPr>
              <a:t>Runtime components</a:t>
            </a:r>
          </a:p>
        </p:txBody>
      </p:sp>
      <p:sp>
        <p:nvSpPr>
          <p:cNvPr id="73" name="TextBox 72"/>
          <p:cNvSpPr txBox="1"/>
          <p:nvPr/>
        </p:nvSpPr>
        <p:spPr>
          <a:xfrm>
            <a:off x="717446" y="5038913"/>
            <a:ext cx="8828532" cy="403334"/>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a:rPr>
              <a:t>COMMON INFRASTRUCTURE</a:t>
            </a:r>
          </a:p>
        </p:txBody>
      </p:sp>
      <p:sp>
        <p:nvSpPr>
          <p:cNvPr id="82" name="TextBox 81"/>
          <p:cNvSpPr txBox="1"/>
          <p:nvPr/>
        </p:nvSpPr>
        <p:spPr>
          <a:xfrm>
            <a:off x="717447" y="3563365"/>
            <a:ext cx="8828532" cy="1389227"/>
          </a:xfrm>
          <a:prstGeom prst="rect">
            <a:avLst/>
          </a:prstGeom>
          <a:solidFill>
            <a:srgbClr val="FF8C00"/>
          </a:solidFill>
        </p:spPr>
        <p:txBody>
          <a:bodyPr wrap="square" lIns="179259" tIns="143407" rIns="179259" bIns="143407"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4048">
              <a:defRPr/>
            </a:pPr>
            <a:r>
              <a:rPr lang="en-US" sz="1961" b="1" dirty="0">
                <a:solidFill>
                  <a:srgbClr val="FFFFFF"/>
                </a:solidFill>
                <a:latin typeface="Segoe UI"/>
              </a:rPr>
              <a:t>.NET STANDARD LIBRARY</a:t>
            </a:r>
          </a:p>
        </p:txBody>
      </p:sp>
      <p:grpSp>
        <p:nvGrpSpPr>
          <p:cNvPr id="103" name="Group 102"/>
          <p:cNvGrpSpPr/>
          <p:nvPr/>
        </p:nvGrpSpPr>
        <p:grpSpPr>
          <a:xfrm>
            <a:off x="9635245" y="1367247"/>
            <a:ext cx="1927041" cy="5195531"/>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79259" tIns="143407" rIns="179259" bIns="143407" numCol="1" rtlCol="0" anchor="t" anchorCtr="0" compatLnSpc="1">
              <a:prstTxWarp prst="textNoShape">
                <a:avLst/>
              </a:prstTxWarp>
            </a:bodyPr>
            <a:lstStyle/>
            <a:p>
              <a:pPr defTabSz="894448">
                <a:defRPr/>
              </a:pPr>
              <a:r>
                <a:rPr lang="en-US" sz="2742" kern="0" dirty="0">
                  <a:gradFill>
                    <a:gsLst>
                      <a:gs pos="14679">
                        <a:srgbClr val="FFFFFF"/>
                      </a:gs>
                      <a:gs pos="38000">
                        <a:srgbClr val="FFFFFF"/>
                      </a:gs>
                    </a:gsLst>
                    <a:lin ang="5400000" scaled="1"/>
                  </a:gradFill>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4048">
                <a:defRPr/>
              </a:pPr>
              <a:r>
                <a:rPr lang="en-US" sz="1961" dirty="0">
                  <a:latin typeface="Segoe UI"/>
                </a:rPr>
                <a:t>TOOLS</a:t>
              </a:r>
            </a:p>
          </p:txBody>
        </p:sp>
      </p:grpSp>
      <p:grpSp>
        <p:nvGrpSpPr>
          <p:cNvPr id="104" name="Group 103"/>
          <p:cNvGrpSpPr/>
          <p:nvPr/>
        </p:nvGrpSpPr>
        <p:grpSpPr>
          <a:xfrm>
            <a:off x="9839894" y="2129077"/>
            <a:ext cx="1517743" cy="1324254"/>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67" r="9586"/>
            <a:stretch/>
          </p:blipFill>
          <p:spPr bwMode="auto">
            <a:xfrm>
              <a:off x="10831921" y="1920240"/>
              <a:ext cx="693238" cy="1174557"/>
            </a:xfrm>
            <a:prstGeom prst="rect">
              <a:avLst/>
            </a:prstGeom>
            <a:solidFill>
              <a:srgbClr val="FFFFFF">
                <a:lumMod val="85000"/>
              </a:srgbClr>
            </a:solidFill>
            <a:ln>
              <a:noFill/>
            </a:ln>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a:cs typeface="Segoe UI Semilight" panose="020B0402040204020203" pitchFamily="34" charset="0"/>
                </a:rPr>
                <a:t>Visual Studio</a:t>
              </a:r>
            </a:p>
          </p:txBody>
        </p:sp>
      </p:grpSp>
      <p:grpSp>
        <p:nvGrpSpPr>
          <p:cNvPr id="105" name="Group 104"/>
          <p:cNvGrpSpPr/>
          <p:nvPr/>
        </p:nvGrpSpPr>
        <p:grpSpPr>
          <a:xfrm>
            <a:off x="9635246" y="3367619"/>
            <a:ext cx="1927040" cy="1324253"/>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val="0"/>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5363" y="4702939"/>
            <a:ext cx="1046803" cy="1046803"/>
          </a:xfrm>
          <a:prstGeom prst="rect">
            <a:avLst/>
          </a:prstGeom>
        </p:spPr>
      </p:pic>
      <p:sp>
        <p:nvSpPr>
          <p:cNvPr id="102" name="TextBox 101"/>
          <p:cNvSpPr txBox="1"/>
          <p:nvPr/>
        </p:nvSpPr>
        <p:spPr>
          <a:xfrm>
            <a:off x="9632619" y="5553731"/>
            <a:ext cx="1927040" cy="497336"/>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a:cs typeface="Segoe UI Semilight" panose="020B0402040204020203" pitchFamily="34" charset="0"/>
              </a:rPr>
              <a:t>Xamarin Studio</a:t>
            </a:r>
          </a:p>
        </p:txBody>
      </p:sp>
      <p:sp>
        <p:nvSpPr>
          <p:cNvPr id="117" name="TextBox 2"/>
          <p:cNvSpPr txBox="1"/>
          <p:nvPr/>
        </p:nvSpPr>
        <p:spPr>
          <a:xfrm>
            <a:off x="717449" y="1367247"/>
            <a:ext cx="291303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sp>
        <p:nvSpPr>
          <p:cNvPr id="118" name="TextBox 2"/>
          <p:cNvSpPr txBox="1"/>
          <p:nvPr/>
        </p:nvSpPr>
        <p:spPr>
          <a:xfrm>
            <a:off x="3675261" y="1369920"/>
            <a:ext cx="2912968"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CORE</a:t>
            </a:r>
          </a:p>
        </p:txBody>
      </p:sp>
      <p:sp>
        <p:nvSpPr>
          <p:cNvPr id="119" name="TextBox 2"/>
          <p:cNvSpPr txBox="1"/>
          <p:nvPr/>
        </p:nvSpPr>
        <p:spPr>
          <a:xfrm>
            <a:off x="6633010" y="1367247"/>
            <a:ext cx="291297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XAMARIN</a:t>
            </a:r>
          </a:p>
        </p:txBody>
      </p:sp>
      <p:sp>
        <p:nvSpPr>
          <p:cNvPr id="29" name="Rectangle 28"/>
          <p:cNvSpPr/>
          <p:nvPr/>
        </p:nvSpPr>
        <p:spPr bwMode="auto">
          <a:xfrm>
            <a:off x="9632619" y="1365112"/>
            <a:ext cx="1927040" cy="5197666"/>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34" name="Rectangle 33"/>
          <p:cNvSpPr/>
          <p:nvPr/>
        </p:nvSpPr>
        <p:spPr bwMode="auto">
          <a:xfrm>
            <a:off x="714820" y="5039520"/>
            <a:ext cx="8827739" cy="1523258"/>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35" name="Rectangle 34"/>
          <p:cNvSpPr/>
          <p:nvPr/>
        </p:nvSpPr>
        <p:spPr bwMode="auto">
          <a:xfrm>
            <a:off x="6632645" y="1367246"/>
            <a:ext cx="2912968" cy="2086084"/>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36" name="Rectangle 35"/>
          <p:cNvSpPr/>
          <p:nvPr/>
        </p:nvSpPr>
        <p:spPr bwMode="auto">
          <a:xfrm>
            <a:off x="3674821" y="1367246"/>
            <a:ext cx="2912968" cy="2086084"/>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37" name="Rectangle 36"/>
          <p:cNvSpPr/>
          <p:nvPr/>
        </p:nvSpPr>
        <p:spPr bwMode="auto">
          <a:xfrm>
            <a:off x="714396" y="1365113"/>
            <a:ext cx="2912968" cy="2090931"/>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91865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.NET Standard?</a:t>
            </a:r>
          </a:p>
        </p:txBody>
      </p:sp>
      <p:sp>
        <p:nvSpPr>
          <p:cNvPr id="6" name="Text Placeholder 5"/>
          <p:cNvSpPr>
            <a:spLocks noGrp="1"/>
          </p:cNvSpPr>
          <p:nvPr>
            <p:ph type="body" sz="quarter" idx="10"/>
          </p:nvPr>
        </p:nvSpPr>
        <p:spPr>
          <a:xfrm>
            <a:off x="269239" y="1690689"/>
            <a:ext cx="11653523" cy="4710112"/>
          </a:xfrm>
        </p:spPr>
        <p:txBody>
          <a:bodyPr>
            <a:normAutofit lnSpcReduction="10000"/>
          </a:bodyPr>
          <a:lstStyle/>
          <a:p>
            <a:pPr marL="457200" indent="-457200">
              <a:buFont typeface="Arial" panose="020B0604020202020204" pitchFamily="34" charset="0"/>
              <a:buChar char="•"/>
            </a:pPr>
            <a:r>
              <a:rPr lang="en-US" sz="4000" dirty="0">
                <a:solidFill>
                  <a:schemeClr val="tx2"/>
                </a:solidFill>
              </a:rPr>
              <a:t>One library to rule them all</a:t>
            </a:r>
          </a:p>
          <a:p>
            <a:pPr marL="566997" lvl="2" indent="-342900">
              <a:buFont typeface="Arial" panose="020B0604020202020204" pitchFamily="34" charset="0"/>
              <a:buChar char="•"/>
            </a:pPr>
            <a:r>
              <a:rPr lang="en-US" sz="3200" dirty="0"/>
              <a:t>It is a </a:t>
            </a:r>
            <a:r>
              <a:rPr lang="en-US" sz="3200" b="1" i="1" dirty="0"/>
              <a:t>specification</a:t>
            </a:r>
            <a:r>
              <a:rPr lang="en-US" sz="3200" dirty="0"/>
              <a:t>,</a:t>
            </a:r>
            <a:r>
              <a:rPr lang="zh-CN" altLang="en-US" sz="3200" dirty="0"/>
              <a:t> </a:t>
            </a:r>
            <a:r>
              <a:rPr lang="en-US" altLang="zh-CN" sz="3200" dirty="0"/>
              <a:t>for any platform to implement by Microsoft</a:t>
            </a:r>
            <a:endParaRPr lang="en-US" sz="3200" dirty="0"/>
          </a:p>
          <a:p>
            <a:pPr marL="566997" lvl="2" indent="-342900">
              <a:buFont typeface="Arial" panose="020B0604020202020204" pitchFamily="34" charset="0"/>
              <a:buChar char="•"/>
            </a:pPr>
            <a:r>
              <a:rPr lang="en-US" sz="3200" dirty="0"/>
              <a:t>Reuse and Sharing your </a:t>
            </a:r>
            <a:r>
              <a:rPr lang="en-US" sz="3200" b="1" i="1" dirty="0"/>
              <a:t>code or binaries </a:t>
            </a:r>
            <a:r>
              <a:rPr lang="en-US" sz="3200" dirty="0"/>
              <a:t>across .NET platforms and</a:t>
            </a:r>
            <a:r>
              <a:rPr lang="en-US" altLang="zh-CN" sz="3200" dirty="0"/>
              <a:t> solves the code sharing problem for .NET developers across all platforms by bringing all the APIs.</a:t>
            </a:r>
          </a:p>
          <a:p>
            <a:pPr marL="566997" lvl="2" indent="-342900">
              <a:buFont typeface="Arial" panose="020B0604020202020204" pitchFamily="34" charset="0"/>
              <a:buChar char="•"/>
            </a:pPr>
            <a:r>
              <a:rPr lang="en-US" sz="3200" dirty="0"/>
              <a:t>Easily consume third party / O</a:t>
            </a:r>
            <a:r>
              <a:rPr lang="en-US" altLang="zh-CN" sz="3200" dirty="0"/>
              <a:t>pen </a:t>
            </a:r>
            <a:r>
              <a:rPr lang="en-US" sz="3200" dirty="0"/>
              <a:t>S</a:t>
            </a:r>
            <a:r>
              <a:rPr lang="en-US" altLang="zh-CN" sz="3200" dirty="0"/>
              <a:t>ource </a:t>
            </a:r>
            <a:r>
              <a:rPr lang="en-US" sz="3200" dirty="0"/>
              <a:t>S</a:t>
            </a:r>
            <a:r>
              <a:rPr lang="en-US" altLang="zh-CN" sz="3200" dirty="0"/>
              <a:t>oftware</a:t>
            </a:r>
            <a:r>
              <a:rPr lang="en-US" sz="3200" dirty="0"/>
              <a:t> libraries</a:t>
            </a:r>
          </a:p>
          <a:p>
            <a:pPr marL="566997" lvl="2" indent="-342900">
              <a:buFont typeface="Arial" panose="020B0604020202020204" pitchFamily="34" charset="0"/>
              <a:buChar char="•"/>
            </a:pPr>
            <a:r>
              <a:rPr lang="en-US" sz="3200" dirty="0"/>
              <a:t>Evolution of </a:t>
            </a:r>
            <a:r>
              <a:rPr lang="en-US" sz="3200" b="1" i="1" dirty="0"/>
              <a:t>Portable Class Libraries (PCLs) </a:t>
            </a:r>
            <a:r>
              <a:rPr lang="en-US" sz="3200" dirty="0"/>
              <a:t>with a much simpler model</a:t>
            </a:r>
          </a:p>
          <a:p>
            <a:pPr marL="566997" lvl="2" indent="-342900">
              <a:buFont typeface="Arial" panose="020B0604020202020204" pitchFamily="34" charset="0"/>
              <a:buChar char="•"/>
            </a:pPr>
            <a:r>
              <a:rPr lang="en-US" sz="3200" dirty="0"/>
              <a:t>It’s a type of class library &amp; provided as a </a:t>
            </a:r>
            <a:r>
              <a:rPr lang="en-US" sz="3200" dirty="0" err="1"/>
              <a:t>NuGet</a:t>
            </a:r>
            <a:r>
              <a:rPr lang="en-US" sz="3200" dirty="0"/>
              <a:t> package</a:t>
            </a:r>
          </a:p>
          <a:p>
            <a:pPr lvl="1"/>
            <a:endParaRPr lang="en-US" dirty="0"/>
          </a:p>
        </p:txBody>
      </p:sp>
    </p:spTree>
    <p:extLst>
      <p:ext uri="{BB962C8B-B14F-4D97-AF65-F5344CB8AC3E}">
        <p14:creationId xmlns:p14="http://schemas.microsoft.com/office/powerpoint/2010/main" val="158532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Standard 2.0</a:t>
            </a:r>
          </a:p>
        </p:txBody>
      </p:sp>
      <p:sp>
        <p:nvSpPr>
          <p:cNvPr id="6" name="Text Placeholder 5"/>
          <p:cNvSpPr>
            <a:spLocks noGrp="1"/>
          </p:cNvSpPr>
          <p:nvPr>
            <p:ph type="body" sz="quarter" idx="10"/>
          </p:nvPr>
        </p:nvSpPr>
        <p:spPr>
          <a:xfrm>
            <a:off x="269239" y="1456841"/>
            <a:ext cx="11653523" cy="4788976"/>
          </a:xfrm>
        </p:spPr>
        <p:txBody>
          <a:bodyPr>
            <a:normAutofit fontScale="92500" lnSpcReduction="20000"/>
          </a:bodyPr>
          <a:lstStyle/>
          <a:p>
            <a:pPr marL="457200" indent="-457200">
              <a:buFont typeface="Arial" panose="020B0604020202020204" pitchFamily="34" charset="0"/>
              <a:buChar char="•"/>
            </a:pPr>
            <a:r>
              <a:rPr lang="en-US" sz="3600" b="1" dirty="0">
                <a:solidFill>
                  <a:schemeClr val="tx2"/>
                </a:solidFill>
              </a:rPr>
              <a:t>Much bigger API surface</a:t>
            </a:r>
          </a:p>
          <a:p>
            <a:pPr marL="566997" lvl="2" indent="-342900">
              <a:buFont typeface="Arial" panose="020B0604020202020204" pitchFamily="34" charset="0"/>
              <a:buChar char="•"/>
            </a:pPr>
            <a:r>
              <a:rPr lang="en-US" altLang="zh-CN" sz="2800" dirty="0"/>
              <a:t>It </a:t>
            </a:r>
            <a:r>
              <a:rPr lang="en-US" sz="2800" dirty="0"/>
              <a:t>is </a:t>
            </a:r>
            <a:r>
              <a:rPr lang="en-US" sz="2800" b="1" i="1" dirty="0"/>
              <a:t>a set of APIs </a:t>
            </a:r>
            <a:r>
              <a:rPr lang="en-US" sz="2800" dirty="0"/>
              <a:t>that all .NET platforms have to implement. This unifies the .NET platforms and prevents future fragmentation.</a:t>
            </a:r>
          </a:p>
          <a:p>
            <a:pPr marL="566997" lvl="2" indent="-342900">
              <a:buFont typeface="Arial" panose="020B0604020202020204" pitchFamily="34" charset="0"/>
              <a:buChar char="•"/>
            </a:pPr>
            <a:r>
              <a:rPr lang="en-US" sz="2800" dirty="0"/>
              <a:t>Bigger API surface than old PCLs and .NET Standard 1.x</a:t>
            </a:r>
          </a:p>
          <a:p>
            <a:pPr marL="566997" lvl="2" indent="-342900">
              <a:buFont typeface="Arial" panose="020B0604020202020204" pitchFamily="34" charset="0"/>
              <a:buChar char="•"/>
            </a:pPr>
            <a:r>
              <a:rPr lang="en-US" sz="2800" dirty="0"/>
              <a:t>Extended to cover intersection between .NET Framework and Xamarin</a:t>
            </a:r>
          </a:p>
          <a:p>
            <a:pPr marL="566997" lvl="2" indent="-342900">
              <a:buFont typeface="Arial" panose="020B0604020202020204" pitchFamily="34" charset="0"/>
              <a:buChar char="•"/>
            </a:pPr>
            <a:r>
              <a:rPr lang="en-US" sz="2800" dirty="0"/>
              <a:t>.NET Core will bring the new API surface to comply with .NET Standard 2.0</a:t>
            </a:r>
          </a:p>
          <a:p>
            <a:pPr lvl="1"/>
            <a:endParaRPr lang="en-US" sz="2400" dirty="0"/>
          </a:p>
          <a:p>
            <a:pPr marL="457200" indent="-457200">
              <a:buFont typeface="Arial" panose="020B0604020202020204" pitchFamily="34" charset="0"/>
              <a:buChar char="•"/>
            </a:pPr>
            <a:r>
              <a:rPr lang="en-US" sz="3600" b="1" dirty="0">
                <a:solidFill>
                  <a:schemeClr val="tx2"/>
                </a:solidFill>
              </a:rPr>
              <a:t>.NET Framework interop </a:t>
            </a:r>
            <a:r>
              <a:rPr lang="zh-CN" altLang="en-US" sz="3600" b="1" dirty="0">
                <a:solidFill>
                  <a:schemeClr val="tx2"/>
                </a:solidFill>
              </a:rPr>
              <a:t>（互操作）</a:t>
            </a:r>
            <a:endParaRPr lang="en-US" sz="3600" b="1" dirty="0">
              <a:solidFill>
                <a:schemeClr val="tx2"/>
              </a:solidFill>
            </a:endParaRPr>
          </a:p>
          <a:p>
            <a:pPr marL="566997" lvl="2" indent="-342900">
              <a:buFont typeface="Arial" panose="020B0604020202020204" pitchFamily="34" charset="0"/>
              <a:buChar char="•"/>
            </a:pPr>
            <a:r>
              <a:rPr lang="en-US" sz="2800" b="1" i="1" dirty="0"/>
              <a:t>Compatibility shim </a:t>
            </a:r>
            <a:r>
              <a:rPr lang="en-US" sz="2800" dirty="0"/>
              <a:t>allows .NET Standard based libraries to reference existing .NET Framework binaries</a:t>
            </a:r>
          </a:p>
          <a:p>
            <a:pPr marL="566997" lvl="2" indent="-342900">
              <a:buFont typeface="Arial" panose="020B0604020202020204" pitchFamily="34" charset="0"/>
              <a:buChar char="•"/>
            </a:pPr>
            <a:r>
              <a:rPr lang="en-US" sz="2800" dirty="0"/>
              <a:t>No recompile required</a:t>
            </a:r>
          </a:p>
          <a:p>
            <a:pPr marL="566997" lvl="2" indent="-342900">
              <a:buFont typeface="Arial" panose="020B0604020202020204" pitchFamily="34" charset="0"/>
              <a:buChar char="•"/>
            </a:pPr>
            <a:r>
              <a:rPr lang="en-US" sz="2800" dirty="0"/>
              <a:t>Limited to .NET Framework libraries that only use APIs in .NET Standard (which are most of them)</a:t>
            </a:r>
          </a:p>
        </p:txBody>
      </p:sp>
    </p:spTree>
    <p:extLst>
      <p:ext uri="{BB962C8B-B14F-4D97-AF65-F5344CB8AC3E}">
        <p14:creationId xmlns:p14="http://schemas.microsoft.com/office/powerpoint/2010/main" val="659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0AD3E16-59EC-4A42-98DF-C2CE0FB45BAA}"/>
              </a:ext>
            </a:extLst>
          </p:cNvPr>
          <p:cNvGrpSpPr/>
          <p:nvPr/>
        </p:nvGrpSpPr>
        <p:grpSpPr>
          <a:xfrm>
            <a:off x="345166" y="1212206"/>
            <a:ext cx="5126443" cy="5126443"/>
            <a:chOff x="424543" y="1360714"/>
            <a:chExt cx="5127171" cy="5127171"/>
          </a:xfrm>
          <a:solidFill>
            <a:srgbClr val="505050"/>
          </a:solidFill>
        </p:grpSpPr>
        <p:sp>
          <p:nvSpPr>
            <p:cNvPr id="5" name="Oval 4">
              <a:extLst>
                <a:ext uri="{FF2B5EF4-FFF2-40B4-BE49-F238E27FC236}">
                  <a16:creationId xmlns:a16="http://schemas.microsoft.com/office/drawing/2014/main" id="{55BF501D-364D-472F-9D54-6190698C926A}"/>
                </a:ext>
              </a:extLst>
            </p:cNvPr>
            <p:cNvSpPr/>
            <p:nvPr/>
          </p:nvSpPr>
          <p:spPr>
            <a:xfrm>
              <a:off x="424543" y="1360714"/>
              <a:ext cx="5127171" cy="5127171"/>
            </a:xfrm>
            <a:prstGeom prst="ellipse">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367">
                <a:defRPr/>
              </a:pPr>
              <a:endParaRPr lang="en-US"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12E55640-26AA-452F-924B-C4255E48A603}"/>
                </a:ext>
              </a:extLst>
            </p:cNvPr>
            <p:cNvSpPr txBox="1"/>
            <p:nvPr/>
          </p:nvSpPr>
          <p:spPr>
            <a:xfrm>
              <a:off x="2749887" y="1479543"/>
              <a:ext cx="476480" cy="369384"/>
            </a:xfrm>
            <a:prstGeom prst="rect">
              <a:avLst/>
            </a:prstGeom>
            <a:noFill/>
            <a:ln>
              <a:noFill/>
            </a:ln>
          </p:spPr>
          <p:txBody>
            <a:bodyPr wrap="none" rtlCol="0">
              <a:spAutoFit/>
            </a:bodyPr>
            <a:lstStyle/>
            <a:p>
              <a:pPr algn="ctr" defTabSz="914367">
                <a:defRPr/>
              </a:pPr>
              <a:r>
                <a:rPr lang="en-US" dirty="0">
                  <a:solidFill>
                    <a:prstClr val="white"/>
                  </a:solidFill>
                  <a:latin typeface="Calibri" panose="020F0502020204030204"/>
                </a:rPr>
                <a:t>2.0</a:t>
              </a:r>
            </a:p>
          </p:txBody>
        </p:sp>
      </p:grpSp>
      <p:grpSp>
        <p:nvGrpSpPr>
          <p:cNvPr id="7" name="Group 6">
            <a:extLst>
              <a:ext uri="{FF2B5EF4-FFF2-40B4-BE49-F238E27FC236}">
                <a16:creationId xmlns:a16="http://schemas.microsoft.com/office/drawing/2014/main" id="{DE4186C0-4A20-4F09-B02A-E9953CC3B024}"/>
              </a:ext>
            </a:extLst>
          </p:cNvPr>
          <p:cNvGrpSpPr/>
          <p:nvPr/>
        </p:nvGrpSpPr>
        <p:grpSpPr>
          <a:xfrm>
            <a:off x="909372" y="1776413"/>
            <a:ext cx="3998031" cy="3998031"/>
            <a:chOff x="988829" y="1925000"/>
            <a:chExt cx="3998598" cy="3998598"/>
          </a:xfrm>
          <a:solidFill>
            <a:srgbClr val="D83B01"/>
          </a:solidFill>
        </p:grpSpPr>
        <p:sp>
          <p:nvSpPr>
            <p:cNvPr id="8" name="Oval 7">
              <a:extLst>
                <a:ext uri="{FF2B5EF4-FFF2-40B4-BE49-F238E27FC236}">
                  <a16:creationId xmlns:a16="http://schemas.microsoft.com/office/drawing/2014/main" id="{E368E3B7-2442-4551-8FFC-744CA2FC7BA1}"/>
                </a:ext>
              </a:extLst>
            </p:cNvPr>
            <p:cNvSpPr/>
            <p:nvPr/>
          </p:nvSpPr>
          <p:spPr>
            <a:xfrm>
              <a:off x="988829" y="1925000"/>
              <a:ext cx="3998598" cy="39985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dirty="0">
                <a:solidFill>
                  <a:prstClr val="white"/>
                </a:solidFill>
                <a:latin typeface="Calibri" panose="020F0502020204030204"/>
              </a:endParaRPr>
            </a:p>
          </p:txBody>
        </p:sp>
        <p:sp>
          <p:nvSpPr>
            <p:cNvPr id="9" name="TextBox 8">
              <a:extLst>
                <a:ext uri="{FF2B5EF4-FFF2-40B4-BE49-F238E27FC236}">
                  <a16:creationId xmlns:a16="http://schemas.microsoft.com/office/drawing/2014/main" id="{4A705DFB-A71A-4199-B678-2A853541AADB}"/>
                </a:ext>
              </a:extLst>
            </p:cNvPr>
            <p:cNvSpPr txBox="1"/>
            <p:nvPr/>
          </p:nvSpPr>
          <p:spPr>
            <a:xfrm>
              <a:off x="2749888" y="2093633"/>
              <a:ext cx="476480" cy="369384"/>
            </a:xfrm>
            <a:prstGeom prst="rect">
              <a:avLst/>
            </a:prstGeom>
            <a:noFill/>
            <a:ln>
              <a:noFill/>
            </a:ln>
          </p:spPr>
          <p:txBody>
            <a:bodyPr wrap="none" rtlCol="0">
              <a:spAutoFit/>
            </a:bodyPr>
            <a:lstStyle/>
            <a:p>
              <a:pPr algn="ctr" defTabSz="914367">
                <a:defRPr/>
              </a:pPr>
              <a:r>
                <a:rPr lang="en-US" dirty="0">
                  <a:solidFill>
                    <a:prstClr val="white"/>
                  </a:solidFill>
                  <a:latin typeface="Calibri" panose="020F0502020204030204"/>
                </a:rPr>
                <a:t>1.6</a:t>
              </a:r>
            </a:p>
          </p:txBody>
        </p:sp>
      </p:grpSp>
      <p:grpSp>
        <p:nvGrpSpPr>
          <p:cNvPr id="10" name="Group 9">
            <a:extLst>
              <a:ext uri="{FF2B5EF4-FFF2-40B4-BE49-F238E27FC236}">
                <a16:creationId xmlns:a16="http://schemas.microsoft.com/office/drawing/2014/main" id="{93007147-ABCD-451B-B9E7-DF525BBC7623}"/>
              </a:ext>
            </a:extLst>
          </p:cNvPr>
          <p:cNvGrpSpPr/>
          <p:nvPr/>
        </p:nvGrpSpPr>
        <p:grpSpPr>
          <a:xfrm>
            <a:off x="1596845" y="2463886"/>
            <a:ext cx="2623086" cy="2623086"/>
            <a:chOff x="1676400" y="2612571"/>
            <a:chExt cx="2623457" cy="2623457"/>
          </a:xfrm>
          <a:solidFill>
            <a:srgbClr val="70AD47"/>
          </a:solidFill>
        </p:grpSpPr>
        <p:sp>
          <p:nvSpPr>
            <p:cNvPr id="11" name="Oval 10">
              <a:extLst>
                <a:ext uri="{FF2B5EF4-FFF2-40B4-BE49-F238E27FC236}">
                  <a16:creationId xmlns:a16="http://schemas.microsoft.com/office/drawing/2014/main" id="{79FA66D8-37D5-47F1-8D48-0EFA31603F5B}"/>
                </a:ext>
              </a:extLst>
            </p:cNvPr>
            <p:cNvSpPr/>
            <p:nvPr/>
          </p:nvSpPr>
          <p:spPr>
            <a:xfrm>
              <a:off x="1676400" y="2612571"/>
              <a:ext cx="2623457" cy="2623457"/>
            </a:xfrm>
            <a:prstGeom prst="ellipse">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67">
                <a:defRPr/>
              </a:pPr>
              <a:endParaRPr lang="en-US">
                <a:solidFill>
                  <a:prstClr val="white"/>
                </a:solidFill>
                <a:latin typeface="Calibri" panose="020F0502020204030204"/>
              </a:endParaRPr>
            </a:p>
          </p:txBody>
        </p:sp>
        <p:sp>
          <p:nvSpPr>
            <p:cNvPr id="12" name="TextBox 11">
              <a:extLst>
                <a:ext uri="{FF2B5EF4-FFF2-40B4-BE49-F238E27FC236}">
                  <a16:creationId xmlns:a16="http://schemas.microsoft.com/office/drawing/2014/main" id="{8A71BDE7-1AA5-4C1B-AF11-1813AAF196CD}"/>
                </a:ext>
              </a:extLst>
            </p:cNvPr>
            <p:cNvSpPr txBox="1"/>
            <p:nvPr/>
          </p:nvSpPr>
          <p:spPr>
            <a:xfrm>
              <a:off x="2749888" y="2834923"/>
              <a:ext cx="476479" cy="369384"/>
            </a:xfrm>
            <a:prstGeom prst="rect">
              <a:avLst/>
            </a:prstGeom>
            <a:noFill/>
            <a:ln>
              <a:noFill/>
            </a:ln>
          </p:spPr>
          <p:txBody>
            <a:bodyPr wrap="none" rtlCol="0">
              <a:spAutoFit/>
            </a:bodyPr>
            <a:lstStyle/>
            <a:p>
              <a:pPr algn="ctr" defTabSz="914367">
                <a:defRPr/>
              </a:pPr>
              <a:r>
                <a:rPr lang="en-US" dirty="0">
                  <a:solidFill>
                    <a:prstClr val="white"/>
                  </a:solidFill>
                  <a:latin typeface="Calibri" panose="020F0502020204030204"/>
                </a:rPr>
                <a:t>1.3</a:t>
              </a:r>
            </a:p>
          </p:txBody>
        </p:sp>
      </p:grpSp>
      <p:sp>
        <p:nvSpPr>
          <p:cNvPr id="13" name="Content Placeholder 31">
            <a:extLst>
              <a:ext uri="{FF2B5EF4-FFF2-40B4-BE49-F238E27FC236}">
                <a16:creationId xmlns:a16="http://schemas.microsoft.com/office/drawing/2014/main" id="{BB4ED5AE-D680-4106-A05F-2E13A9AA53BC}"/>
              </a:ext>
            </a:extLst>
          </p:cNvPr>
          <p:cNvSpPr txBox="1">
            <a:spLocks/>
          </p:cNvSpPr>
          <p:nvPr/>
        </p:nvSpPr>
        <p:spPr>
          <a:xfrm>
            <a:off x="5471609" y="1237552"/>
            <a:ext cx="6719526" cy="5619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1" dirty="0">
                <a:solidFill>
                  <a:schemeClr val="bg1"/>
                </a:solidFill>
              </a:rPr>
              <a:t>Higher versions incorporate all APIs from previous versions.</a:t>
            </a:r>
          </a:p>
          <a:p>
            <a:pPr lvl="1">
              <a:lnSpc>
                <a:spcPct val="120000"/>
              </a:lnSpc>
            </a:pPr>
            <a:r>
              <a:rPr lang="en-US" dirty="0"/>
              <a:t>Projects targeting version </a:t>
            </a:r>
            <a:r>
              <a:rPr lang="en-US" i="1" dirty="0"/>
              <a:t>X.Y</a:t>
            </a:r>
            <a:r>
              <a:rPr lang="en-US" dirty="0"/>
              <a:t> can reference libraries &amp; projects targeting any version between 1.0 and X.Y</a:t>
            </a:r>
          </a:p>
          <a:p>
            <a:pPr>
              <a:lnSpc>
                <a:spcPct val="120000"/>
              </a:lnSpc>
            </a:pPr>
            <a:r>
              <a:rPr lang="en-US" b="1" dirty="0">
                <a:solidFill>
                  <a:schemeClr val="bg1"/>
                </a:solidFill>
              </a:rPr>
              <a:t>Concrete .NET platforms implement a specific version of .NET Standard</a:t>
            </a:r>
          </a:p>
          <a:p>
            <a:pPr lvl="1">
              <a:lnSpc>
                <a:spcPct val="120000"/>
              </a:lnSpc>
            </a:pPr>
            <a:r>
              <a:rPr lang="en-US" dirty="0"/>
              <a:t>From that platform you can reference libraries up to that version</a:t>
            </a:r>
          </a:p>
          <a:p>
            <a:pPr>
              <a:lnSpc>
                <a:spcPct val="120000"/>
              </a:lnSpc>
            </a:pPr>
            <a:endParaRPr lang="en-US" dirty="0">
              <a:solidFill>
                <a:schemeClr val="bg1"/>
              </a:solidFill>
            </a:endParaRPr>
          </a:p>
        </p:txBody>
      </p:sp>
      <p:sp>
        <p:nvSpPr>
          <p:cNvPr id="14" name="Title 1">
            <a:extLst>
              <a:ext uri="{FF2B5EF4-FFF2-40B4-BE49-F238E27FC236}">
                <a16:creationId xmlns:a16="http://schemas.microsoft.com/office/drawing/2014/main" id="{F9550F96-BDFA-4B15-A0FC-C05F1D447DB4}"/>
              </a:ext>
            </a:extLst>
          </p:cNvPr>
          <p:cNvSpPr txBox="1">
            <a:spLocks/>
          </p:cNvSpPr>
          <p:nvPr/>
        </p:nvSpPr>
        <p:spPr>
          <a:xfrm>
            <a:off x="139021" y="-2"/>
            <a:ext cx="12052979" cy="12118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How does versioning work in .NET Standard?</a:t>
            </a:r>
            <a:endParaRPr lang="en-US" dirty="0"/>
          </a:p>
        </p:txBody>
      </p:sp>
      <p:grpSp>
        <p:nvGrpSpPr>
          <p:cNvPr id="15" name="Group 14">
            <a:extLst>
              <a:ext uri="{FF2B5EF4-FFF2-40B4-BE49-F238E27FC236}">
                <a16:creationId xmlns:a16="http://schemas.microsoft.com/office/drawing/2014/main" id="{B55B7CB8-B63D-4F44-A4A0-386F46CAE019}"/>
              </a:ext>
            </a:extLst>
          </p:cNvPr>
          <p:cNvGrpSpPr/>
          <p:nvPr/>
        </p:nvGrpSpPr>
        <p:grpSpPr>
          <a:xfrm>
            <a:off x="2372342" y="3239381"/>
            <a:ext cx="1072090" cy="1072090"/>
            <a:chOff x="2452007" y="3388178"/>
            <a:chExt cx="1072243" cy="1072243"/>
          </a:xfrm>
          <a:solidFill>
            <a:srgbClr val="0078D7"/>
          </a:solidFill>
        </p:grpSpPr>
        <p:sp>
          <p:nvSpPr>
            <p:cNvPr id="16" name="Oval 15">
              <a:extLst>
                <a:ext uri="{FF2B5EF4-FFF2-40B4-BE49-F238E27FC236}">
                  <a16:creationId xmlns:a16="http://schemas.microsoft.com/office/drawing/2014/main" id="{D4CBD895-4AEC-4C21-A123-81E32801B1C8}"/>
                </a:ext>
              </a:extLst>
            </p:cNvPr>
            <p:cNvSpPr/>
            <p:nvPr/>
          </p:nvSpPr>
          <p:spPr>
            <a:xfrm>
              <a:off x="2452007" y="3388178"/>
              <a:ext cx="1072243" cy="10722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defRPr/>
              </a:pPr>
              <a:endParaRPr lang="en-US">
                <a:solidFill>
                  <a:prstClr val="white"/>
                </a:solidFill>
                <a:latin typeface="Calibri" panose="020F0502020204030204"/>
              </a:endParaRPr>
            </a:p>
          </p:txBody>
        </p:sp>
        <p:sp>
          <p:nvSpPr>
            <p:cNvPr id="17" name="TextBox 16">
              <a:extLst>
                <a:ext uri="{FF2B5EF4-FFF2-40B4-BE49-F238E27FC236}">
                  <a16:creationId xmlns:a16="http://schemas.microsoft.com/office/drawing/2014/main" id="{06893F9C-61FA-4195-9D17-7C13ED9E3184}"/>
                </a:ext>
              </a:extLst>
            </p:cNvPr>
            <p:cNvSpPr txBox="1"/>
            <p:nvPr/>
          </p:nvSpPr>
          <p:spPr>
            <a:xfrm>
              <a:off x="2718610" y="3731966"/>
              <a:ext cx="476480" cy="369385"/>
            </a:xfrm>
            <a:prstGeom prst="rect">
              <a:avLst/>
            </a:prstGeom>
            <a:noFill/>
            <a:ln>
              <a:noFill/>
            </a:ln>
          </p:spPr>
          <p:txBody>
            <a:bodyPr wrap="none" rtlCol="0">
              <a:spAutoFit/>
            </a:bodyPr>
            <a:lstStyle/>
            <a:p>
              <a:pPr defTabSz="914367">
                <a:defRPr/>
              </a:pPr>
              <a:r>
                <a:rPr lang="en-US" dirty="0">
                  <a:solidFill>
                    <a:prstClr val="white"/>
                  </a:solidFill>
                  <a:latin typeface="Calibri" panose="020F0502020204030204"/>
                </a:rPr>
                <a:t>1.0</a:t>
              </a:r>
            </a:p>
          </p:txBody>
        </p:sp>
      </p:grpSp>
    </p:spTree>
    <p:extLst>
      <p:ext uri="{BB962C8B-B14F-4D97-AF65-F5344CB8AC3E}">
        <p14:creationId xmlns:p14="http://schemas.microsoft.com/office/powerpoint/2010/main" val="1304419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EFF5-317C-4DCE-B5DA-ABB46A37F772}"/>
              </a:ext>
            </a:extLst>
          </p:cNvPr>
          <p:cNvSpPr>
            <a:spLocks noGrp="1"/>
          </p:cNvSpPr>
          <p:nvPr>
            <p:ph type="title"/>
          </p:nvPr>
        </p:nvSpPr>
        <p:spPr/>
        <p:txBody>
          <a:bodyPr>
            <a:normAutofit/>
          </a:bodyPr>
          <a:lstStyle/>
          <a:p>
            <a:r>
              <a:rPr lang="en-US" altLang="zh-CN" sz="4000" b="1" dirty="0"/>
              <a:t>How is .NET Standard different from .NET Core?</a:t>
            </a:r>
          </a:p>
        </p:txBody>
      </p:sp>
      <p:sp>
        <p:nvSpPr>
          <p:cNvPr id="3" name="Text Placeholder 2">
            <a:extLst>
              <a:ext uri="{FF2B5EF4-FFF2-40B4-BE49-F238E27FC236}">
                <a16:creationId xmlns:a16="http://schemas.microsoft.com/office/drawing/2014/main" id="{199B3051-7693-45F7-BC82-1DBAD13C1317}"/>
              </a:ext>
            </a:extLst>
          </p:cNvPr>
          <p:cNvSpPr>
            <a:spLocks noGrp="1"/>
          </p:cNvSpPr>
          <p:nvPr>
            <p:ph type="body" sz="quarter" idx="10"/>
          </p:nvPr>
        </p:nvSpPr>
        <p:spPr>
          <a:xfrm>
            <a:off x="269239" y="1297663"/>
            <a:ext cx="11653523" cy="1985641"/>
          </a:xfrm>
        </p:spPr>
        <p:txBody>
          <a:bodyPr/>
          <a:lstStyle/>
          <a:p>
            <a:pPr marL="457200" indent="-457200">
              <a:buFont typeface="Arial" panose="020B0604020202020204" pitchFamily="34" charset="0"/>
              <a:buChar char="•"/>
            </a:pPr>
            <a:r>
              <a:rPr lang="en-US" altLang="zh-CN" dirty="0"/>
              <a:t>.NET Standard is a specification that covers which APIs a .NET platform has to implement.</a:t>
            </a:r>
          </a:p>
          <a:p>
            <a:pPr marL="457200" indent="-457200">
              <a:buFont typeface="Arial" panose="020B0604020202020204" pitchFamily="34" charset="0"/>
              <a:buChar char="•"/>
            </a:pPr>
            <a:r>
              <a:rPr lang="en-US" altLang="zh-CN" dirty="0"/>
              <a:t>.NET Core is a concrete .NET platform and implements the .NET Standard.</a:t>
            </a:r>
          </a:p>
          <a:p>
            <a:endParaRPr lang="zh-CN" altLang="en-US" dirty="0"/>
          </a:p>
        </p:txBody>
      </p:sp>
    </p:spTree>
    <p:extLst>
      <p:ext uri="{BB962C8B-B14F-4D97-AF65-F5344CB8AC3E}">
        <p14:creationId xmlns:p14="http://schemas.microsoft.com/office/powerpoint/2010/main" val="32332880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408F755B-E7EA-48B1-B590-5EB32100D488}"/>
              </a:ext>
            </a:extLst>
          </p:cNvPr>
          <p:cNvSpPr txBox="1">
            <a:spLocks/>
          </p:cNvSpPr>
          <p:nvPr/>
        </p:nvSpPr>
        <p:spPr>
          <a:xfrm>
            <a:off x="0" y="1237240"/>
            <a:ext cx="12192000" cy="4876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666" b="1">
                <a:solidFill>
                  <a:schemeClr val="bg1"/>
                </a:solidFill>
              </a:rPr>
              <a:t>.NET Standard is represented by</a:t>
            </a:r>
          </a:p>
          <a:p>
            <a:pPr lvl="1">
              <a:lnSpc>
                <a:spcPct val="100000"/>
              </a:lnSpc>
            </a:pPr>
            <a:r>
              <a:rPr lang="en-US" sz="2666"/>
              <a:t>The NuGet package </a:t>
            </a:r>
            <a:r>
              <a:rPr lang="en-US" sz="2666" b="1"/>
              <a:t>NetStandard.Library</a:t>
            </a:r>
            <a:r>
              <a:rPr lang="en-US" sz="2666"/>
              <a:t> which contains</a:t>
            </a:r>
          </a:p>
          <a:p>
            <a:pPr lvl="1">
              <a:lnSpc>
                <a:spcPct val="100000"/>
              </a:lnSpc>
            </a:pPr>
            <a:r>
              <a:rPr lang="en-US" sz="2666"/>
              <a:t>The reference assembly </a:t>
            </a:r>
            <a:r>
              <a:rPr lang="en-US" sz="2666" b="1"/>
              <a:t>netstandard.dll</a:t>
            </a:r>
          </a:p>
          <a:p>
            <a:pPr>
              <a:lnSpc>
                <a:spcPct val="100000"/>
              </a:lnSpc>
            </a:pPr>
            <a:r>
              <a:rPr lang="en-US" sz="2666" b="1">
                <a:solidFill>
                  <a:schemeClr val="bg1"/>
                </a:solidFill>
              </a:rPr>
              <a:t>At build time</a:t>
            </a:r>
          </a:p>
          <a:p>
            <a:pPr lvl="1">
              <a:lnSpc>
                <a:spcPct val="100000"/>
              </a:lnSpc>
            </a:pPr>
            <a:r>
              <a:rPr lang="en-US" sz="2666"/>
              <a:t>.NET Standard bridges references to existing .NET Framework and PCL assemblies via type forwarding</a:t>
            </a:r>
          </a:p>
          <a:p>
            <a:pPr>
              <a:lnSpc>
                <a:spcPct val="100000"/>
              </a:lnSpc>
            </a:pPr>
            <a:r>
              <a:rPr lang="en-US" sz="2666" b="1">
                <a:solidFill>
                  <a:schemeClr val="bg1"/>
                </a:solidFill>
              </a:rPr>
              <a:t>At runtime</a:t>
            </a:r>
          </a:p>
          <a:p>
            <a:pPr lvl="1">
              <a:lnSpc>
                <a:spcPct val="100000"/>
              </a:lnSpc>
            </a:pPr>
            <a:r>
              <a:rPr lang="en-US" sz="2666"/>
              <a:t>Each platform provides an implementation for netstandard.dll that type forwards to its implementation</a:t>
            </a:r>
            <a:endParaRPr lang="en-US" sz="2666" dirty="0"/>
          </a:p>
        </p:txBody>
      </p:sp>
      <p:sp>
        <p:nvSpPr>
          <p:cNvPr id="5" name="Title 5">
            <a:extLst>
              <a:ext uri="{FF2B5EF4-FFF2-40B4-BE49-F238E27FC236}">
                <a16:creationId xmlns:a16="http://schemas.microsoft.com/office/drawing/2014/main" id="{3737D55F-6ED6-4ECB-B298-288F63B02AC5}"/>
              </a:ext>
            </a:extLst>
          </p:cNvPr>
          <p:cNvSpPr>
            <a:spLocks noGrp="1"/>
          </p:cNvSpPr>
          <p:nvPr>
            <p:ph type="title"/>
          </p:nvPr>
        </p:nvSpPr>
        <p:spPr>
          <a:xfrm>
            <a:off x="139021" y="-2"/>
            <a:ext cx="12052979" cy="1211893"/>
          </a:xfrm>
        </p:spPr>
        <p:txBody>
          <a:bodyPr/>
          <a:lstStyle/>
          <a:p>
            <a:r>
              <a:rPr lang="en-US" dirty="0"/>
              <a:t>How does .NET Standard work?</a:t>
            </a:r>
          </a:p>
        </p:txBody>
      </p:sp>
    </p:spTree>
    <p:extLst>
      <p:ext uri="{BB962C8B-B14F-4D97-AF65-F5344CB8AC3E}">
        <p14:creationId xmlns:p14="http://schemas.microsoft.com/office/powerpoint/2010/main" val="27072504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in .NET Standard 2.0</a:t>
            </a:r>
          </a:p>
        </p:txBody>
      </p:sp>
      <p:grpSp>
        <p:nvGrpSpPr>
          <p:cNvPr id="37" name="Group 36"/>
          <p:cNvGrpSpPr/>
          <p:nvPr/>
        </p:nvGrpSpPr>
        <p:grpSpPr>
          <a:xfrm>
            <a:off x="1818230" y="5821831"/>
            <a:ext cx="8514735" cy="537773"/>
            <a:chOff x="1646287" y="5572667"/>
            <a:chExt cx="8686705" cy="548634"/>
          </a:xfrm>
        </p:grpSpPr>
        <p:sp>
          <p:nvSpPr>
            <p:cNvPr id="4" name="Rectangle 3"/>
            <p:cNvSpPr/>
            <p:nvPr/>
          </p:nvSpPr>
          <p:spPr bwMode="auto">
            <a:xfrm>
              <a:off x="1646287" y="5572667"/>
              <a:ext cx="8686705" cy="54863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6" name="TextBox 5"/>
            <p:cNvSpPr txBox="1"/>
            <p:nvPr/>
          </p:nvSpPr>
          <p:spPr>
            <a:xfrm>
              <a:off x="4480896" y="5574602"/>
              <a:ext cx="5577780" cy="544799"/>
            </a:xfrm>
            <a:prstGeom prst="rect">
              <a:avLst/>
            </a:prstGeom>
            <a:noFill/>
          </p:spPr>
          <p:txBody>
            <a:bodyPr wrap="square" lIns="179259" tIns="143407" rIns="179259" bIns="143407" rtlCol="0">
              <a:spAutoFit/>
            </a:bodyPr>
            <a:lstStyle/>
            <a:p>
              <a:pPr defTabSz="896214">
                <a:lnSpc>
                  <a:spcPct val="90000"/>
                </a:lnSpc>
                <a:spcAft>
                  <a:spcPts val="588"/>
                </a:spcAft>
              </a:pPr>
              <a:r>
                <a:rPr lang="fr-FR" sz="1765" kern="0" dirty="0">
                  <a:solidFill>
                    <a:srgbClr val="FFFFFF"/>
                  </a:solidFill>
                  <a:latin typeface="Segoe UI"/>
                </a:rPr>
                <a:t>Primitives • Collections • </a:t>
              </a:r>
              <a:r>
                <a:rPr lang="fr-FR" sz="1765" kern="0" dirty="0" err="1">
                  <a:solidFill>
                    <a:srgbClr val="FFFFFF"/>
                  </a:solidFill>
                  <a:latin typeface="Segoe UI"/>
                </a:rPr>
                <a:t>Reflection</a:t>
              </a:r>
              <a:r>
                <a:rPr lang="fr-FR" sz="1765" kern="0" dirty="0">
                  <a:solidFill>
                    <a:srgbClr val="FFFFFF"/>
                  </a:solidFill>
                  <a:latin typeface="Segoe UI"/>
                </a:rPr>
                <a:t> • </a:t>
              </a:r>
              <a:r>
                <a:rPr lang="fr-FR" sz="1765" kern="0" dirty="0" err="1">
                  <a:solidFill>
                    <a:srgbClr val="FFFFFF"/>
                  </a:solidFill>
                  <a:latin typeface="Segoe UI"/>
                </a:rPr>
                <a:t>Interop</a:t>
              </a:r>
              <a:r>
                <a:rPr lang="fr-FR" sz="1765" kern="0" dirty="0">
                  <a:solidFill>
                    <a:srgbClr val="FFFFFF"/>
                  </a:solidFill>
                  <a:latin typeface="Segoe UI"/>
                </a:rPr>
                <a:t> • </a:t>
              </a:r>
              <a:r>
                <a:rPr lang="fr-FR" sz="1765" kern="0" dirty="0" err="1">
                  <a:solidFill>
                    <a:srgbClr val="FFFFFF"/>
                  </a:solidFill>
                  <a:latin typeface="Segoe UI"/>
                </a:rPr>
                <a:t>Linq</a:t>
              </a:r>
              <a:endParaRPr lang="en-US" sz="1765" kern="0" dirty="0" err="1">
                <a:solidFill>
                  <a:srgbClr val="FFFFFF"/>
                </a:solidFill>
                <a:latin typeface="Segoe UI"/>
              </a:endParaRPr>
            </a:p>
          </p:txBody>
        </p:sp>
        <p:sp>
          <p:nvSpPr>
            <p:cNvPr id="7" name="Rectangle 6"/>
            <p:cNvSpPr/>
            <p:nvPr/>
          </p:nvSpPr>
          <p:spPr>
            <a:xfrm>
              <a:off x="2552880" y="5676168"/>
              <a:ext cx="793373" cy="348482"/>
            </a:xfrm>
            <a:prstGeom prst="rect">
              <a:avLst/>
            </a:prstGeom>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CORE</a:t>
              </a:r>
            </a:p>
          </p:txBody>
        </p:sp>
      </p:grpSp>
      <p:grpSp>
        <p:nvGrpSpPr>
          <p:cNvPr id="36" name="Group 35"/>
          <p:cNvGrpSpPr/>
          <p:nvPr/>
        </p:nvGrpSpPr>
        <p:grpSpPr>
          <a:xfrm>
            <a:off x="1859039" y="4930976"/>
            <a:ext cx="8514735" cy="537773"/>
            <a:chOff x="1646287" y="4881583"/>
            <a:chExt cx="8686705" cy="548634"/>
          </a:xfrm>
        </p:grpSpPr>
        <p:sp>
          <p:nvSpPr>
            <p:cNvPr id="17" name="Rectangle 16"/>
            <p:cNvSpPr/>
            <p:nvPr/>
          </p:nvSpPr>
          <p:spPr bwMode="auto">
            <a:xfrm>
              <a:off x="1646287" y="4881583"/>
              <a:ext cx="8686705" cy="548634"/>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18" name="TextBox 17"/>
            <p:cNvSpPr txBox="1"/>
            <p:nvPr/>
          </p:nvSpPr>
          <p:spPr>
            <a:xfrm>
              <a:off x="4480896" y="4883518"/>
              <a:ext cx="5577780" cy="544765"/>
            </a:xfrm>
            <a:prstGeom prst="rect">
              <a:avLst/>
            </a:prstGeom>
            <a:noFill/>
          </p:spPr>
          <p:txBody>
            <a:bodyPr wrap="square" lIns="179259" tIns="143407" rIns="179259" bIns="143407" rtlCol="0">
              <a:spAutoFit/>
            </a:bodyPr>
            <a:lstStyle/>
            <a:p>
              <a:pPr defTabSz="896214">
                <a:lnSpc>
                  <a:spcPct val="90000"/>
                </a:lnSpc>
                <a:spcAft>
                  <a:spcPts val="588"/>
                </a:spcAft>
              </a:pPr>
              <a:r>
                <a:rPr lang="fr-FR" sz="1765" kern="0" dirty="0">
                  <a:solidFill>
                    <a:srgbClr val="FFFFFF"/>
                  </a:solidFill>
                  <a:latin typeface="Segoe UI"/>
                </a:rPr>
                <a:t>Threads • Thread Pool • </a:t>
              </a:r>
              <a:r>
                <a:rPr lang="fr-FR" sz="1765" kern="0" dirty="0" err="1">
                  <a:solidFill>
                    <a:srgbClr val="FFFFFF"/>
                  </a:solidFill>
                  <a:latin typeface="Segoe UI"/>
                </a:rPr>
                <a:t>Tasks</a:t>
              </a:r>
              <a:endParaRPr lang="en-US" sz="1765" kern="0" dirty="0" err="1">
                <a:solidFill>
                  <a:srgbClr val="FFFFFF"/>
                </a:solidFill>
                <a:latin typeface="Segoe UI"/>
              </a:endParaRPr>
            </a:p>
          </p:txBody>
        </p:sp>
        <p:sp>
          <p:nvSpPr>
            <p:cNvPr id="19" name="Rectangle 18"/>
            <p:cNvSpPr/>
            <p:nvPr/>
          </p:nvSpPr>
          <p:spPr>
            <a:xfrm>
              <a:off x="2173527" y="4985084"/>
              <a:ext cx="1552082" cy="348482"/>
            </a:xfrm>
            <a:prstGeom prst="rect">
              <a:avLst/>
            </a:prstGeom>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THREADING</a:t>
              </a:r>
            </a:p>
          </p:txBody>
        </p:sp>
      </p:grpSp>
      <p:grpSp>
        <p:nvGrpSpPr>
          <p:cNvPr id="35" name="Group 34"/>
          <p:cNvGrpSpPr/>
          <p:nvPr/>
        </p:nvGrpSpPr>
        <p:grpSpPr>
          <a:xfrm>
            <a:off x="1859039" y="4040117"/>
            <a:ext cx="8514735" cy="537773"/>
            <a:chOff x="1646287" y="4109887"/>
            <a:chExt cx="8686705" cy="548634"/>
          </a:xfrm>
          <a:solidFill>
            <a:srgbClr val="FF8C00"/>
          </a:solidFill>
        </p:grpSpPr>
        <p:sp>
          <p:nvSpPr>
            <p:cNvPr id="20" name="Rectangle 19"/>
            <p:cNvSpPr/>
            <p:nvPr/>
          </p:nvSpPr>
          <p:spPr bwMode="auto">
            <a:xfrm>
              <a:off x="1646287" y="4109887"/>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21" name="TextBox 20"/>
            <p:cNvSpPr txBox="1"/>
            <p:nvPr/>
          </p:nvSpPr>
          <p:spPr>
            <a:xfrm>
              <a:off x="4480896" y="4111822"/>
              <a:ext cx="5577780" cy="544765"/>
            </a:xfrm>
            <a:prstGeom prst="rect">
              <a:avLst/>
            </a:prstGeom>
            <a:grpFill/>
          </p:spPr>
          <p:txBody>
            <a:bodyPr wrap="square" lIns="179259" tIns="143407" rIns="179259" bIns="143407" rtlCol="0">
              <a:spAutoFit/>
            </a:bodyPr>
            <a:lstStyle/>
            <a:p>
              <a:pPr defTabSz="896214">
                <a:lnSpc>
                  <a:spcPct val="90000"/>
                </a:lnSpc>
                <a:spcAft>
                  <a:spcPts val="588"/>
                </a:spcAft>
              </a:pPr>
              <a:r>
                <a:rPr lang="fr-FR" sz="1765" kern="0" dirty="0">
                  <a:solidFill>
                    <a:srgbClr val="FFFFFF"/>
                  </a:solidFill>
                  <a:latin typeface="Segoe UI"/>
                </a:rPr>
                <a:t>Files • Compression • MMF</a:t>
              </a:r>
              <a:endParaRPr lang="en-US" sz="1765" kern="0" dirty="0" err="1">
                <a:solidFill>
                  <a:srgbClr val="FFFFFF"/>
                </a:solidFill>
                <a:latin typeface="Segoe UI"/>
              </a:endParaRPr>
            </a:p>
          </p:txBody>
        </p:sp>
        <p:sp>
          <p:nvSpPr>
            <p:cNvPr id="22" name="Rectangle 21"/>
            <p:cNvSpPr/>
            <p:nvPr/>
          </p:nvSpPr>
          <p:spPr>
            <a:xfrm>
              <a:off x="2728658" y="4213388"/>
              <a:ext cx="441817" cy="348482"/>
            </a:xfrm>
            <a:prstGeom prst="rect">
              <a:avLst/>
            </a:prstGeom>
            <a:grpFill/>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IO</a:t>
              </a:r>
            </a:p>
          </p:txBody>
        </p:sp>
      </p:grpSp>
      <p:grpSp>
        <p:nvGrpSpPr>
          <p:cNvPr id="34" name="Group 33"/>
          <p:cNvGrpSpPr/>
          <p:nvPr/>
        </p:nvGrpSpPr>
        <p:grpSpPr>
          <a:xfrm>
            <a:off x="1859039" y="3149257"/>
            <a:ext cx="8514735" cy="537773"/>
            <a:chOff x="1646287" y="3278906"/>
            <a:chExt cx="8686705" cy="548634"/>
          </a:xfrm>
          <a:solidFill>
            <a:srgbClr val="00BCF2"/>
          </a:solidFill>
        </p:grpSpPr>
        <p:sp>
          <p:nvSpPr>
            <p:cNvPr id="23" name="Rectangle 22"/>
            <p:cNvSpPr/>
            <p:nvPr/>
          </p:nvSpPr>
          <p:spPr bwMode="auto">
            <a:xfrm>
              <a:off x="1646287" y="3278906"/>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24" name="TextBox 23"/>
            <p:cNvSpPr txBox="1"/>
            <p:nvPr/>
          </p:nvSpPr>
          <p:spPr>
            <a:xfrm>
              <a:off x="4480896" y="3280841"/>
              <a:ext cx="5577780" cy="544765"/>
            </a:xfrm>
            <a:prstGeom prst="rect">
              <a:avLst/>
            </a:prstGeom>
            <a:grpFill/>
          </p:spPr>
          <p:txBody>
            <a:bodyPr wrap="square" lIns="179259" tIns="143407" rIns="179259" bIns="143407" rtlCol="0">
              <a:spAutoFit/>
            </a:bodyPr>
            <a:lstStyle/>
            <a:p>
              <a:pPr defTabSz="896214">
                <a:lnSpc>
                  <a:spcPct val="90000"/>
                </a:lnSpc>
                <a:spcAft>
                  <a:spcPts val="588"/>
                </a:spcAft>
              </a:pPr>
              <a:r>
                <a:rPr lang="fr-FR" sz="1765" kern="0" dirty="0">
                  <a:solidFill>
                    <a:srgbClr val="FFFFFF"/>
                  </a:solidFill>
                  <a:latin typeface="Segoe UI"/>
                </a:rPr>
                <a:t>Sockets • Http • Mail • </a:t>
              </a:r>
              <a:r>
                <a:rPr lang="fr-FR" sz="1765" kern="0" dirty="0" err="1">
                  <a:solidFill>
                    <a:srgbClr val="FFFFFF"/>
                  </a:solidFill>
                  <a:latin typeface="Segoe UI"/>
                </a:rPr>
                <a:t>WebSockets</a:t>
              </a:r>
              <a:endParaRPr lang="en-US" sz="1765" kern="0" dirty="0" err="1">
                <a:solidFill>
                  <a:srgbClr val="FFFFFF"/>
                </a:solidFill>
                <a:latin typeface="Segoe UI"/>
              </a:endParaRPr>
            </a:p>
          </p:txBody>
        </p:sp>
        <p:sp>
          <p:nvSpPr>
            <p:cNvPr id="25" name="Rectangle 24"/>
            <p:cNvSpPr/>
            <p:nvPr/>
          </p:nvSpPr>
          <p:spPr>
            <a:xfrm>
              <a:off x="2055797" y="3382407"/>
              <a:ext cx="1787542" cy="348482"/>
            </a:xfrm>
            <a:prstGeom prst="rect">
              <a:avLst/>
            </a:prstGeom>
            <a:grpFill/>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NETWORKING</a:t>
              </a:r>
            </a:p>
          </p:txBody>
        </p:sp>
      </p:grpSp>
      <p:grpSp>
        <p:nvGrpSpPr>
          <p:cNvPr id="33" name="Group 32"/>
          <p:cNvGrpSpPr/>
          <p:nvPr/>
        </p:nvGrpSpPr>
        <p:grpSpPr>
          <a:xfrm>
            <a:off x="1859039" y="2258398"/>
            <a:ext cx="8514735" cy="537773"/>
            <a:chOff x="1646287" y="2550596"/>
            <a:chExt cx="8686705" cy="548634"/>
          </a:xfrm>
          <a:solidFill>
            <a:srgbClr val="505050"/>
          </a:solidFill>
        </p:grpSpPr>
        <p:sp>
          <p:nvSpPr>
            <p:cNvPr id="26" name="Rectangle 25"/>
            <p:cNvSpPr/>
            <p:nvPr/>
          </p:nvSpPr>
          <p:spPr bwMode="auto">
            <a:xfrm>
              <a:off x="1646287" y="2550596"/>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27" name="TextBox 26"/>
            <p:cNvSpPr txBox="1"/>
            <p:nvPr/>
          </p:nvSpPr>
          <p:spPr>
            <a:xfrm>
              <a:off x="4480896" y="2552531"/>
              <a:ext cx="5577780" cy="544765"/>
            </a:xfrm>
            <a:prstGeom prst="rect">
              <a:avLst/>
            </a:prstGeom>
            <a:grpFill/>
          </p:spPr>
          <p:txBody>
            <a:bodyPr wrap="square" lIns="179259" tIns="143407" rIns="179259" bIns="143407" rtlCol="0">
              <a:spAutoFit/>
            </a:bodyPr>
            <a:lstStyle/>
            <a:p>
              <a:pPr defTabSz="896214">
                <a:lnSpc>
                  <a:spcPct val="90000"/>
                </a:lnSpc>
                <a:spcAft>
                  <a:spcPts val="588"/>
                </a:spcAft>
              </a:pPr>
              <a:r>
                <a:rPr lang="fr-FR" sz="1765" kern="0" dirty="0" err="1">
                  <a:solidFill>
                    <a:srgbClr val="FFFFFF"/>
                  </a:solidFill>
                  <a:latin typeface="Segoe UI"/>
                </a:rPr>
                <a:t>BinaryFormatter</a:t>
              </a:r>
              <a:r>
                <a:rPr lang="fr-FR" sz="1765" kern="0" dirty="0">
                  <a:solidFill>
                    <a:srgbClr val="FFFFFF"/>
                  </a:solidFill>
                  <a:latin typeface="Segoe UI"/>
                </a:rPr>
                <a:t> • Data </a:t>
              </a:r>
              <a:r>
                <a:rPr lang="fr-FR" sz="1765" kern="0" dirty="0" err="1">
                  <a:solidFill>
                    <a:srgbClr val="FFFFFF"/>
                  </a:solidFill>
                  <a:latin typeface="Segoe UI"/>
                </a:rPr>
                <a:t>Contract</a:t>
              </a:r>
              <a:r>
                <a:rPr lang="fr-FR" sz="1765" kern="0" dirty="0">
                  <a:solidFill>
                    <a:srgbClr val="FFFFFF"/>
                  </a:solidFill>
                  <a:latin typeface="Segoe UI"/>
                </a:rPr>
                <a:t> • XML</a:t>
              </a:r>
              <a:endParaRPr lang="en-US" sz="1765" kern="0" dirty="0" err="1">
                <a:solidFill>
                  <a:srgbClr val="FFFFFF"/>
                </a:solidFill>
                <a:latin typeface="Segoe UI"/>
              </a:endParaRPr>
            </a:p>
          </p:txBody>
        </p:sp>
        <p:sp>
          <p:nvSpPr>
            <p:cNvPr id="28" name="Rectangle 27"/>
            <p:cNvSpPr/>
            <p:nvPr/>
          </p:nvSpPr>
          <p:spPr>
            <a:xfrm>
              <a:off x="2007508" y="2654097"/>
              <a:ext cx="1884116" cy="341681"/>
            </a:xfrm>
            <a:prstGeom prst="rect">
              <a:avLst/>
            </a:prstGeom>
            <a:grpFill/>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SERIALIZATION</a:t>
              </a:r>
            </a:p>
          </p:txBody>
        </p:sp>
      </p:grpSp>
      <p:grpSp>
        <p:nvGrpSpPr>
          <p:cNvPr id="32" name="Group 31"/>
          <p:cNvGrpSpPr/>
          <p:nvPr/>
        </p:nvGrpSpPr>
        <p:grpSpPr>
          <a:xfrm>
            <a:off x="1859039" y="1367537"/>
            <a:ext cx="8514735" cy="537773"/>
            <a:chOff x="1646287" y="1759921"/>
            <a:chExt cx="8686705" cy="548634"/>
          </a:xfrm>
          <a:solidFill>
            <a:srgbClr val="002050"/>
          </a:solidFill>
        </p:grpSpPr>
        <p:sp>
          <p:nvSpPr>
            <p:cNvPr id="29" name="Rectangle 28"/>
            <p:cNvSpPr/>
            <p:nvPr/>
          </p:nvSpPr>
          <p:spPr bwMode="auto">
            <a:xfrm>
              <a:off x="1646287" y="1759921"/>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kern="0" dirty="0">
                <a:gradFill>
                  <a:gsLst>
                    <a:gs pos="5439">
                      <a:srgbClr val="F8F8F8"/>
                    </a:gs>
                    <a:gs pos="10000">
                      <a:srgbClr val="F8F8F8"/>
                    </a:gs>
                  </a:gsLst>
                  <a:lin ang="5400000" scaled="0"/>
                </a:gradFill>
                <a:latin typeface="Segoe UI"/>
              </a:endParaRPr>
            </a:p>
          </p:txBody>
        </p:sp>
        <p:sp>
          <p:nvSpPr>
            <p:cNvPr id="30" name="TextBox 29"/>
            <p:cNvSpPr txBox="1"/>
            <p:nvPr/>
          </p:nvSpPr>
          <p:spPr>
            <a:xfrm>
              <a:off x="4480896" y="1761856"/>
              <a:ext cx="5577780" cy="544765"/>
            </a:xfrm>
            <a:prstGeom prst="rect">
              <a:avLst/>
            </a:prstGeom>
            <a:grpFill/>
          </p:spPr>
          <p:txBody>
            <a:bodyPr wrap="square" lIns="179259" tIns="143407" rIns="179259" bIns="143407" rtlCol="0">
              <a:spAutoFit/>
            </a:bodyPr>
            <a:lstStyle/>
            <a:p>
              <a:pPr defTabSz="896214">
                <a:lnSpc>
                  <a:spcPct val="90000"/>
                </a:lnSpc>
                <a:spcAft>
                  <a:spcPts val="588"/>
                </a:spcAft>
              </a:pPr>
              <a:r>
                <a:rPr lang="fr-FR" sz="1765" kern="0" dirty="0" err="1">
                  <a:solidFill>
                    <a:srgbClr val="FFFFFF"/>
                  </a:solidFill>
                  <a:latin typeface="Segoe UI"/>
                </a:rPr>
                <a:t>XLinq</a:t>
              </a:r>
              <a:r>
                <a:rPr lang="fr-FR" sz="1765" kern="0" dirty="0">
                  <a:solidFill>
                    <a:srgbClr val="FFFFFF"/>
                  </a:solidFill>
                  <a:latin typeface="Segoe UI"/>
                </a:rPr>
                <a:t> • XML Document  • </a:t>
              </a:r>
              <a:r>
                <a:rPr lang="fr-FR" sz="1765" kern="0" dirty="0" err="1">
                  <a:solidFill>
                    <a:srgbClr val="FFFFFF"/>
                  </a:solidFill>
                  <a:latin typeface="Segoe UI"/>
                </a:rPr>
                <a:t>XPath</a:t>
              </a:r>
              <a:r>
                <a:rPr lang="fr-FR" sz="1765" kern="0" dirty="0">
                  <a:solidFill>
                    <a:srgbClr val="FFFFFF"/>
                  </a:solidFill>
                  <a:latin typeface="Segoe UI"/>
                </a:rPr>
                <a:t> • </a:t>
              </a:r>
              <a:r>
                <a:rPr lang="fr-FR" sz="1765" kern="0" dirty="0" err="1">
                  <a:solidFill>
                    <a:srgbClr val="FFFFFF"/>
                  </a:solidFill>
                  <a:latin typeface="Segoe UI"/>
                </a:rPr>
                <a:t>Schema</a:t>
              </a:r>
              <a:r>
                <a:rPr lang="fr-FR" sz="1765" kern="0" dirty="0">
                  <a:solidFill>
                    <a:srgbClr val="FFFFFF"/>
                  </a:solidFill>
                  <a:latin typeface="Segoe UI"/>
                </a:rPr>
                <a:t> • XSL</a:t>
              </a:r>
              <a:endParaRPr lang="en-US" sz="1765" kern="0" dirty="0" err="1">
                <a:solidFill>
                  <a:srgbClr val="FFFFFF"/>
                </a:solidFill>
                <a:latin typeface="Segoe UI"/>
              </a:endParaRPr>
            </a:p>
          </p:txBody>
        </p:sp>
        <p:sp>
          <p:nvSpPr>
            <p:cNvPr id="31" name="Rectangle 30"/>
            <p:cNvSpPr/>
            <p:nvPr/>
          </p:nvSpPr>
          <p:spPr>
            <a:xfrm>
              <a:off x="2605204" y="1863422"/>
              <a:ext cx="688724" cy="348482"/>
            </a:xfrm>
            <a:prstGeom prst="rect">
              <a:avLst/>
            </a:prstGeom>
            <a:grpFill/>
          </p:spPr>
          <p:txBody>
            <a:bodyPr wrap="none">
              <a:spAutoFit/>
            </a:bodyPr>
            <a:lstStyle/>
            <a:p>
              <a:pPr algn="ctr" defTabSz="913873">
                <a:lnSpc>
                  <a:spcPct val="90000"/>
                </a:lnSpc>
                <a:defRPr/>
              </a:pPr>
              <a:r>
                <a:rPr lang="en-US" sz="1765" b="1" kern="0" dirty="0">
                  <a:solidFill>
                    <a:srgbClr val="FFFFFF"/>
                  </a:solidFill>
                  <a:latin typeface="Segoe UI"/>
                  <a:cs typeface="Segoe UI Semibold" panose="020B0702040204020203" pitchFamily="34" charset="0"/>
                </a:rPr>
                <a:t>XML</a:t>
              </a:r>
            </a:p>
          </p:txBody>
        </p:sp>
      </p:grpSp>
    </p:spTree>
    <p:extLst>
      <p:ext uri="{BB962C8B-B14F-4D97-AF65-F5344CB8AC3E}">
        <p14:creationId xmlns:p14="http://schemas.microsoft.com/office/powerpoint/2010/main" val="2590004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1+#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750" fill="hold"/>
                                        <p:tgtEl>
                                          <p:spTgt spid="35"/>
                                        </p:tgtEl>
                                        <p:attrNameLst>
                                          <p:attrName>ppt_x</p:attrName>
                                        </p:attrNameLst>
                                      </p:cBhvr>
                                      <p:tavLst>
                                        <p:tav tm="0">
                                          <p:val>
                                            <p:strVal val="1+#ppt_w/2"/>
                                          </p:val>
                                        </p:tav>
                                        <p:tav tm="100000">
                                          <p:val>
                                            <p:strVal val="#ppt_x"/>
                                          </p:val>
                                        </p:tav>
                                      </p:tavLst>
                                    </p:anim>
                                    <p:anim calcmode="lin" valueType="num">
                                      <p:cBhvr additive="base">
                                        <p:cTn id="18" dur="750" fill="hold"/>
                                        <p:tgtEl>
                                          <p:spTgt spid="35"/>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2"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750" fill="hold"/>
                                        <p:tgtEl>
                                          <p:spTgt spid="34"/>
                                        </p:tgtEl>
                                        <p:attrNameLst>
                                          <p:attrName>ppt_x</p:attrName>
                                        </p:attrNameLst>
                                      </p:cBhvr>
                                      <p:tavLst>
                                        <p:tav tm="0">
                                          <p:val>
                                            <p:strVal val="1+#ppt_w/2"/>
                                          </p:val>
                                        </p:tav>
                                        <p:tav tm="100000">
                                          <p:val>
                                            <p:strVal val="#ppt_x"/>
                                          </p:val>
                                        </p:tav>
                                      </p:tavLst>
                                    </p:anim>
                                    <p:anim calcmode="lin" valueType="num">
                                      <p:cBhvr additive="base">
                                        <p:cTn id="23" dur="750" fill="hold"/>
                                        <p:tgtEl>
                                          <p:spTgt spid="34"/>
                                        </p:tgtEl>
                                        <p:attrNameLst>
                                          <p:attrName>ppt_y</p:attrName>
                                        </p:attrNameLst>
                                      </p:cBhvr>
                                      <p:tavLst>
                                        <p:tav tm="0">
                                          <p:val>
                                            <p:strVal val="#ppt_y"/>
                                          </p:val>
                                        </p:tav>
                                        <p:tav tm="100000">
                                          <p:val>
                                            <p:strVal val="#ppt_y"/>
                                          </p:val>
                                        </p:tav>
                                      </p:tavLst>
                                    </p:anim>
                                  </p:childTnLst>
                                </p:cTn>
                              </p:par>
                            </p:childTnLst>
                          </p:cTn>
                        </p:par>
                        <p:par>
                          <p:cTn id="24" fill="hold">
                            <p:stCondLst>
                              <p:cond delay="2750"/>
                            </p:stCondLst>
                            <p:childTnLst>
                              <p:par>
                                <p:cTn id="25" presetID="2" presetClass="entr" presetSubtype="2"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750" fill="hold"/>
                                        <p:tgtEl>
                                          <p:spTgt spid="32"/>
                                        </p:tgtEl>
                                        <p:attrNameLst>
                                          <p:attrName>ppt_x</p:attrName>
                                        </p:attrNameLst>
                                      </p:cBhvr>
                                      <p:tavLst>
                                        <p:tav tm="0">
                                          <p:val>
                                            <p:strVal val="1+#ppt_w/2"/>
                                          </p:val>
                                        </p:tav>
                                        <p:tav tm="100000">
                                          <p:val>
                                            <p:strVal val="#ppt_x"/>
                                          </p:val>
                                        </p:tav>
                                      </p:tavLst>
                                    </p:anim>
                                    <p:anim calcmode="lin" valueType="num">
                                      <p:cBhvr additive="base">
                                        <p:cTn id="28" dur="75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0EC401B9-E3EB-4A72-A389-A5A6658F72CC}"/>
              </a:ext>
            </a:extLst>
          </p:cNvPr>
          <p:cNvSpPr>
            <a:spLocks noGrp="1"/>
          </p:cNvSpPr>
          <p:nvPr>
            <p:ph type="body" idx="4294967295"/>
          </p:nvPr>
        </p:nvSpPr>
        <p:spPr>
          <a:xfrm>
            <a:off x="-13904" y="1237618"/>
            <a:ext cx="6219451" cy="870430"/>
          </a:xfrm>
          <a:prstGeom prst="rect">
            <a:avLst/>
          </a:prstGeom>
        </p:spPr>
        <p:txBody>
          <a:bodyPr>
            <a:normAutofit/>
          </a:bodyPr>
          <a:lstStyle/>
          <a:p>
            <a:r>
              <a:rPr lang="en-US" sz="2720" dirty="0"/>
              <a:t>Many more APIs!</a:t>
            </a:r>
          </a:p>
        </p:txBody>
      </p:sp>
      <p:sp>
        <p:nvSpPr>
          <p:cNvPr id="5" name="Text Placeholder 8">
            <a:extLst>
              <a:ext uri="{FF2B5EF4-FFF2-40B4-BE49-F238E27FC236}">
                <a16:creationId xmlns:a16="http://schemas.microsoft.com/office/drawing/2014/main" id="{8952A504-2E72-4325-A621-4F4D20E9A245}"/>
              </a:ext>
            </a:extLst>
          </p:cNvPr>
          <p:cNvSpPr>
            <a:spLocks noGrp="1"/>
          </p:cNvSpPr>
          <p:nvPr>
            <p:ph type="body" idx="4294967295"/>
          </p:nvPr>
        </p:nvSpPr>
        <p:spPr>
          <a:xfrm>
            <a:off x="6217024" y="1236019"/>
            <a:ext cx="6219451" cy="870430"/>
          </a:xfrm>
          <a:prstGeom prst="rect">
            <a:avLst/>
          </a:prstGeom>
        </p:spPr>
        <p:txBody>
          <a:bodyPr>
            <a:noAutofit/>
          </a:bodyPr>
          <a:lstStyle/>
          <a:p>
            <a:r>
              <a:rPr lang="en-US" sz="2720" dirty="0" err="1"/>
              <a:t>Compat</a:t>
            </a:r>
            <a:r>
              <a:rPr lang="en-US" sz="2720" dirty="0"/>
              <a:t> with .NET Framework libs!</a:t>
            </a:r>
          </a:p>
        </p:txBody>
      </p:sp>
      <p:sp>
        <p:nvSpPr>
          <p:cNvPr id="6" name="Content Placeholder 7">
            <a:extLst>
              <a:ext uri="{FF2B5EF4-FFF2-40B4-BE49-F238E27FC236}">
                <a16:creationId xmlns:a16="http://schemas.microsoft.com/office/drawing/2014/main" id="{CDD5F6FA-DD2B-4362-A2A5-5CC504ABE919}"/>
              </a:ext>
            </a:extLst>
          </p:cNvPr>
          <p:cNvSpPr txBox="1">
            <a:spLocks/>
          </p:cNvSpPr>
          <p:nvPr/>
        </p:nvSpPr>
        <p:spPr>
          <a:xfrm>
            <a:off x="0" y="2113926"/>
            <a:ext cx="6218238" cy="41218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20" dirty="0">
                <a:solidFill>
                  <a:schemeClr val="bg1"/>
                </a:solidFill>
              </a:rPr>
              <a:t>.</a:t>
            </a:r>
            <a:r>
              <a:rPr lang="en-US" sz="2720" dirty="0"/>
              <a:t>NET standard 2.0 more than doubles the number of available </a:t>
            </a:r>
            <a:r>
              <a:rPr lang="en-US" sz="2720" dirty="0">
                <a:solidFill>
                  <a:schemeClr val="bg1"/>
                </a:solidFill>
              </a:rPr>
              <a:t>APIs!</a:t>
            </a:r>
          </a:p>
        </p:txBody>
      </p:sp>
      <p:sp>
        <p:nvSpPr>
          <p:cNvPr id="7" name="Content Placeholder 9">
            <a:extLst>
              <a:ext uri="{FF2B5EF4-FFF2-40B4-BE49-F238E27FC236}">
                <a16:creationId xmlns:a16="http://schemas.microsoft.com/office/drawing/2014/main" id="{1FFC25BE-7FF6-4181-9CCC-41396762A8FA}"/>
              </a:ext>
            </a:extLst>
          </p:cNvPr>
          <p:cNvSpPr txBox="1">
            <a:spLocks/>
          </p:cNvSpPr>
          <p:nvPr/>
        </p:nvSpPr>
        <p:spPr>
          <a:xfrm>
            <a:off x="6218237" y="2106449"/>
            <a:ext cx="6218238" cy="412182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gradFill>
                  <a:gsLst>
                    <a:gs pos="1250">
                      <a:schemeClr val="tx1"/>
                    </a:gs>
                    <a:gs pos="99000">
                      <a:schemeClr val="tx1"/>
                    </a:gs>
                  </a:gsLst>
                  <a:lin ang="5400000" scaled="0"/>
                </a:gradFill>
                <a:latin typeface="+mn-lt"/>
                <a:ea typeface="+mn-ea"/>
                <a:cs typeface="+mn-cs"/>
              </a:defRPr>
            </a:lvl1pPr>
            <a:lvl2pPr marL="0" indent="0" algn="l" defTabSz="914400" rtl="0" eaLnBrk="1" latinLnBrk="0" hangingPunct="1">
              <a:lnSpc>
                <a:spcPct val="90000"/>
              </a:lnSpc>
              <a:spcBef>
                <a:spcPts val="500"/>
              </a:spcBef>
              <a:buFontTx/>
              <a:buNone/>
              <a:defRPr sz="1961" kern="1200">
                <a:solidFill>
                  <a:schemeClr val="tx1"/>
                </a:solidFill>
                <a:latin typeface="+mn-lt"/>
                <a:ea typeface="+mn-ea"/>
                <a:cs typeface="+mn-cs"/>
              </a:defRPr>
            </a:lvl2pPr>
            <a:lvl3pPr marL="22409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448193"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20" dirty="0">
                <a:solidFill>
                  <a:schemeClr val="tx1"/>
                </a:solidFill>
              </a:rPr>
              <a:t>Most libraries are still targeting .NET Framework</a:t>
            </a:r>
          </a:p>
          <a:p>
            <a:br>
              <a:rPr lang="en-US" sz="2448" dirty="0">
                <a:solidFill>
                  <a:schemeClr val="bg1"/>
                </a:solidFill>
              </a:rPr>
            </a:br>
            <a:endParaRPr lang="en-US" sz="2448" dirty="0">
              <a:solidFill>
                <a:schemeClr val="bg1"/>
              </a:solidFill>
            </a:endParaRPr>
          </a:p>
          <a:p>
            <a:endParaRPr lang="en-US" sz="2448" dirty="0">
              <a:solidFill>
                <a:schemeClr val="bg1"/>
              </a:solidFill>
            </a:endParaRPr>
          </a:p>
          <a:p>
            <a:br>
              <a:rPr lang="en-US" sz="2448" dirty="0">
                <a:solidFill>
                  <a:schemeClr val="bg1"/>
                </a:solidFill>
              </a:rPr>
            </a:br>
            <a:br>
              <a:rPr lang="en-US" sz="2448" dirty="0">
                <a:solidFill>
                  <a:schemeClr val="bg1"/>
                </a:solidFill>
              </a:rPr>
            </a:br>
            <a:endParaRPr lang="en-US" sz="2448" dirty="0">
              <a:solidFill>
                <a:schemeClr val="bg1"/>
              </a:solidFill>
            </a:endParaRPr>
          </a:p>
          <a:p>
            <a:r>
              <a:rPr lang="en-US" sz="2720" dirty="0">
                <a:solidFill>
                  <a:schemeClr val="bg1"/>
                </a:solidFill>
              </a:rPr>
              <a:t>A </a:t>
            </a:r>
            <a:r>
              <a:rPr lang="en-US" sz="2720" dirty="0" err="1">
                <a:solidFill>
                  <a:schemeClr val="bg1"/>
                </a:solidFill>
              </a:rPr>
              <a:t>compat</a:t>
            </a:r>
            <a:r>
              <a:rPr lang="en-US" sz="2720" dirty="0">
                <a:solidFill>
                  <a:schemeClr val="bg1"/>
                </a:solidFill>
              </a:rPr>
              <a:t> shim makes them usable on other platforms, with caveats</a:t>
            </a:r>
          </a:p>
        </p:txBody>
      </p:sp>
      <p:sp>
        <p:nvSpPr>
          <p:cNvPr id="8" name="Title 3">
            <a:extLst>
              <a:ext uri="{FF2B5EF4-FFF2-40B4-BE49-F238E27FC236}">
                <a16:creationId xmlns:a16="http://schemas.microsoft.com/office/drawing/2014/main" id="{9181353A-FCF6-4724-83D1-91CC2C3B37BD}"/>
              </a:ext>
            </a:extLst>
          </p:cNvPr>
          <p:cNvSpPr>
            <a:spLocks noGrp="1"/>
          </p:cNvSpPr>
          <p:nvPr>
            <p:ph type="title"/>
          </p:nvPr>
        </p:nvSpPr>
        <p:spPr>
          <a:xfrm>
            <a:off x="141809" y="-3"/>
            <a:ext cx="12294666" cy="1236019"/>
          </a:xfrm>
        </p:spPr>
        <p:txBody>
          <a:bodyPr/>
          <a:lstStyle/>
          <a:p>
            <a:r>
              <a:rPr lang="en-US" dirty="0"/>
              <a:t>What’s new in .NET Standard 2.0?</a:t>
            </a:r>
          </a:p>
        </p:txBody>
      </p:sp>
      <p:graphicFrame>
        <p:nvGraphicFramePr>
          <p:cNvPr id="9" name="Table 8">
            <a:extLst>
              <a:ext uri="{FF2B5EF4-FFF2-40B4-BE49-F238E27FC236}">
                <a16:creationId xmlns:a16="http://schemas.microsoft.com/office/drawing/2014/main" id="{B5FA2F1F-A94C-4F4B-9FDB-88233A589515}"/>
              </a:ext>
            </a:extLst>
          </p:cNvPr>
          <p:cNvGraphicFramePr>
            <a:graphicFrameLocks noGrp="1"/>
          </p:cNvGraphicFramePr>
          <p:nvPr/>
        </p:nvGraphicFramePr>
        <p:xfrm>
          <a:off x="929979" y="3408394"/>
          <a:ext cx="3877917" cy="1671468"/>
        </p:xfrm>
        <a:graphic>
          <a:graphicData uri="http://schemas.openxmlformats.org/drawingml/2006/table">
            <a:tbl>
              <a:tblPr firstRow="1" firstCol="1">
                <a:tableStyleId>{5C22544A-7EE6-4342-B048-85BDC9FD1C3A}</a:tableStyleId>
              </a:tblPr>
              <a:tblGrid>
                <a:gridCol w="1292639">
                  <a:extLst>
                    <a:ext uri="{9D8B030D-6E8A-4147-A177-3AD203B41FA5}">
                      <a16:colId xmlns:a16="http://schemas.microsoft.com/office/drawing/2014/main" val="2956690672"/>
                    </a:ext>
                  </a:extLst>
                </a:gridCol>
                <a:gridCol w="1292639">
                  <a:extLst>
                    <a:ext uri="{9D8B030D-6E8A-4147-A177-3AD203B41FA5}">
                      <a16:colId xmlns:a16="http://schemas.microsoft.com/office/drawing/2014/main" val="2696217902"/>
                    </a:ext>
                  </a:extLst>
                </a:gridCol>
                <a:gridCol w="1292639">
                  <a:extLst>
                    <a:ext uri="{9D8B030D-6E8A-4147-A177-3AD203B41FA5}">
                      <a16:colId xmlns:a16="http://schemas.microsoft.com/office/drawing/2014/main" val="2759190036"/>
                    </a:ext>
                  </a:extLst>
                </a:gridCol>
              </a:tblGrid>
              <a:tr h="638574">
                <a:tc>
                  <a:txBody>
                    <a:bodyPr/>
                    <a:lstStyle/>
                    <a:p>
                      <a:pPr algn="l"/>
                      <a:r>
                        <a:rPr lang="en-US" sz="1900" dirty="0">
                          <a:effectLst/>
                          <a:latin typeface="Segoe UI" panose="020B0502040204020203" pitchFamily="34" charset="0"/>
                          <a:cs typeface="Segoe UI" panose="020B0502040204020203" pitchFamily="34" charset="0"/>
                        </a:rPr>
                        <a:t>Version</a:t>
                      </a:r>
                      <a:endParaRPr lang="en-US" sz="1900" b="1" dirty="0">
                        <a:effectLst/>
                        <a:latin typeface="Segoe UI" panose="020B0502040204020203" pitchFamily="34" charset="0"/>
                        <a:cs typeface="Segoe UI" panose="020B0502040204020203" pitchFamily="34" charset="0"/>
                      </a:endParaRPr>
                    </a:p>
                  </a:txBody>
                  <a:tcPr marL="63146" marR="63146" marT="29144" marB="29144" anchor="ctr"/>
                </a:tc>
                <a:tc>
                  <a:txBody>
                    <a:bodyPr/>
                    <a:lstStyle/>
                    <a:p>
                      <a:pPr algn="r"/>
                      <a:r>
                        <a:rPr lang="en-US" sz="1900" dirty="0">
                          <a:effectLst/>
                          <a:latin typeface="Segoe UI" panose="020B0502040204020203" pitchFamily="34" charset="0"/>
                          <a:cs typeface="Segoe UI" panose="020B0502040204020203" pitchFamily="34" charset="0"/>
                        </a:rPr>
                        <a:t>#APIs</a:t>
                      </a:r>
                      <a:endParaRPr lang="en-US" sz="1900" b="1" dirty="0">
                        <a:effectLst/>
                        <a:latin typeface="Segoe UI" panose="020B0502040204020203" pitchFamily="34" charset="0"/>
                        <a:cs typeface="Segoe UI" panose="020B0502040204020203" pitchFamily="34" charset="0"/>
                      </a:endParaRPr>
                    </a:p>
                  </a:txBody>
                  <a:tcPr marL="63146" marR="63146" marT="29144" marB="29144" anchor="ctr"/>
                </a:tc>
                <a:tc>
                  <a:txBody>
                    <a:bodyPr/>
                    <a:lstStyle/>
                    <a:p>
                      <a:pPr algn="r"/>
                      <a:r>
                        <a:rPr lang="en-US" sz="1900" dirty="0">
                          <a:effectLst/>
                          <a:latin typeface="Segoe UI" panose="020B0502040204020203" pitchFamily="34" charset="0"/>
                          <a:cs typeface="Segoe UI" panose="020B0502040204020203" pitchFamily="34" charset="0"/>
                        </a:rPr>
                        <a:t>Growth %</a:t>
                      </a:r>
                      <a:endParaRPr lang="en-US" sz="1900" b="1" dirty="0">
                        <a:effectLst/>
                        <a:latin typeface="Segoe UI" panose="020B0502040204020203" pitchFamily="34" charset="0"/>
                        <a:cs typeface="Segoe UI" panose="020B0502040204020203" pitchFamily="34" charset="0"/>
                      </a:endParaRPr>
                    </a:p>
                  </a:txBody>
                  <a:tcPr marL="63146" marR="63146" marT="29144" marB="29144" anchor="ctr"/>
                </a:tc>
                <a:extLst>
                  <a:ext uri="{0D108BD9-81ED-4DB2-BD59-A6C34878D82A}">
                    <a16:rowId xmlns:a16="http://schemas.microsoft.com/office/drawing/2014/main" val="3316250447"/>
                  </a:ext>
                </a:extLst>
              </a:tr>
              <a:tr h="516447">
                <a:tc>
                  <a:txBody>
                    <a:bodyPr/>
                    <a:lstStyle/>
                    <a:p>
                      <a:pPr algn="l"/>
                      <a:r>
                        <a:rPr lang="en-US" sz="1900" dirty="0">
                          <a:effectLst/>
                          <a:latin typeface="Segoe UI" panose="020B0502040204020203" pitchFamily="34" charset="0"/>
                          <a:cs typeface="Segoe UI" panose="020B0502040204020203" pitchFamily="34" charset="0"/>
                        </a:rPr>
                        <a:t>1.x</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13,501</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+1%</a:t>
                      </a:r>
                    </a:p>
                  </a:txBody>
                  <a:tcPr marL="63146" marR="63146" marT="29144" marB="29144" anchor="ctr"/>
                </a:tc>
                <a:extLst>
                  <a:ext uri="{0D108BD9-81ED-4DB2-BD59-A6C34878D82A}">
                    <a16:rowId xmlns:a16="http://schemas.microsoft.com/office/drawing/2014/main" val="1988162852"/>
                  </a:ext>
                </a:extLst>
              </a:tr>
              <a:tr h="516447">
                <a:tc>
                  <a:txBody>
                    <a:bodyPr/>
                    <a:lstStyle/>
                    <a:p>
                      <a:pPr algn="l"/>
                      <a:r>
                        <a:rPr lang="en-US" sz="1900" dirty="0">
                          <a:effectLst/>
                          <a:latin typeface="Segoe UI" panose="020B0502040204020203" pitchFamily="34" charset="0"/>
                          <a:cs typeface="Segoe UI" panose="020B0502040204020203" pitchFamily="34" charset="0"/>
                        </a:rPr>
                        <a:t>2.0</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32,638</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+142%</a:t>
                      </a:r>
                    </a:p>
                  </a:txBody>
                  <a:tcPr marL="63146" marR="63146" marT="29144" marB="29144" anchor="ctr"/>
                </a:tc>
                <a:extLst>
                  <a:ext uri="{0D108BD9-81ED-4DB2-BD59-A6C34878D82A}">
                    <a16:rowId xmlns:a16="http://schemas.microsoft.com/office/drawing/2014/main" val="2713374236"/>
                  </a:ext>
                </a:extLst>
              </a:tr>
            </a:tbl>
          </a:graphicData>
        </a:graphic>
      </p:graphicFrame>
      <p:graphicFrame>
        <p:nvGraphicFramePr>
          <p:cNvPr id="10" name="Table 9">
            <a:extLst>
              <a:ext uri="{FF2B5EF4-FFF2-40B4-BE49-F238E27FC236}">
                <a16:creationId xmlns:a16="http://schemas.microsoft.com/office/drawing/2014/main" id="{680DD055-4AB4-4C35-911E-B1C11EB8E2E0}"/>
              </a:ext>
            </a:extLst>
          </p:cNvPr>
          <p:cNvGraphicFramePr>
            <a:graphicFrameLocks noGrp="1"/>
          </p:cNvGraphicFramePr>
          <p:nvPr/>
        </p:nvGraphicFramePr>
        <p:xfrm>
          <a:off x="6574676" y="3408394"/>
          <a:ext cx="5188044" cy="2215052"/>
        </p:xfrm>
        <a:graphic>
          <a:graphicData uri="http://schemas.openxmlformats.org/drawingml/2006/table">
            <a:tbl>
              <a:tblPr firstRow="1" firstCol="1">
                <a:tableStyleId>{5C22544A-7EE6-4342-B048-85BDC9FD1C3A}</a:tableStyleId>
              </a:tblPr>
              <a:tblGrid>
                <a:gridCol w="2594022">
                  <a:extLst>
                    <a:ext uri="{9D8B030D-6E8A-4147-A177-3AD203B41FA5}">
                      <a16:colId xmlns:a16="http://schemas.microsoft.com/office/drawing/2014/main" val="3665808438"/>
                    </a:ext>
                  </a:extLst>
                </a:gridCol>
                <a:gridCol w="2594022">
                  <a:extLst>
                    <a:ext uri="{9D8B030D-6E8A-4147-A177-3AD203B41FA5}">
                      <a16:colId xmlns:a16="http://schemas.microsoft.com/office/drawing/2014/main" val="1189172563"/>
                    </a:ext>
                  </a:extLst>
                </a:gridCol>
              </a:tblGrid>
              <a:tr h="673547">
                <a:tc>
                  <a:txBody>
                    <a:bodyPr/>
                    <a:lstStyle/>
                    <a:p>
                      <a:pPr algn="l" fontAlgn="base"/>
                      <a:r>
                        <a:rPr lang="en-US" sz="1900" dirty="0">
                          <a:effectLst/>
                          <a:latin typeface="Segoe UI" panose="020B0502040204020203" pitchFamily="34" charset="0"/>
                          <a:cs typeface="Segoe UI" panose="020B0502040204020203" pitchFamily="34" charset="0"/>
                        </a:rPr>
                        <a:t>Target</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panose="020B0502040204020203" pitchFamily="34" charset="0"/>
                          <a:cs typeface="Segoe UI" panose="020B0502040204020203" pitchFamily="34" charset="0"/>
                        </a:rPr>
                        <a:t>Usage on NuGet</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extLst>
                  <a:ext uri="{0D108BD9-81ED-4DB2-BD59-A6C34878D82A}">
                    <a16:rowId xmlns:a16="http://schemas.microsoft.com/office/drawing/2014/main" val="4134297898"/>
                  </a:ext>
                </a:extLst>
              </a:tr>
              <a:tr h="513835">
                <a:tc>
                  <a:txBody>
                    <a:bodyPr/>
                    <a:lstStyle/>
                    <a:p>
                      <a:pPr algn="l" fontAlgn="base"/>
                      <a:r>
                        <a:rPr lang="en-US" sz="1900" dirty="0">
                          <a:effectLst/>
                          <a:latin typeface="Segoe UI" panose="020B0502040204020203" pitchFamily="34" charset="0"/>
                          <a:cs typeface="Segoe UI" panose="020B0502040204020203" pitchFamily="34" charset="0"/>
                        </a:rPr>
                        <a:t>.NET Framework</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Light" panose="020B0502040204020203" pitchFamily="34" charset="0"/>
                          <a:cs typeface="Segoe UI Light" panose="020B0502040204020203" pitchFamily="34" charset="0"/>
                        </a:rPr>
                        <a:t>46,894</a:t>
                      </a:r>
                      <a:endParaRPr lang="en-US" sz="1900" b="0" dirty="0">
                        <a:effectLst/>
                        <a:latin typeface="Segoe UI Light" panose="020B0502040204020203" pitchFamily="34" charset="0"/>
                        <a:cs typeface="Segoe UI Light" panose="020B0502040204020203" pitchFamily="34" charset="0"/>
                      </a:endParaRPr>
                    </a:p>
                  </a:txBody>
                  <a:tcPr marL="93260" marR="93260" marT="46630" marB="46630" anchor="ctr"/>
                </a:tc>
                <a:extLst>
                  <a:ext uri="{0D108BD9-81ED-4DB2-BD59-A6C34878D82A}">
                    <a16:rowId xmlns:a16="http://schemas.microsoft.com/office/drawing/2014/main" val="2924849418"/>
                  </a:ext>
                </a:extLst>
              </a:tr>
              <a:tr h="513835">
                <a:tc>
                  <a:txBody>
                    <a:bodyPr/>
                    <a:lstStyle/>
                    <a:p>
                      <a:pPr algn="l" fontAlgn="base"/>
                      <a:r>
                        <a:rPr lang="en-US" sz="1900">
                          <a:effectLst/>
                          <a:latin typeface="Segoe UI" panose="020B0502040204020203" pitchFamily="34" charset="0"/>
                          <a:cs typeface="Segoe UI" panose="020B0502040204020203" pitchFamily="34" charset="0"/>
                        </a:rPr>
                        <a:t>.NET Standard</a:t>
                      </a:r>
                      <a:endParaRPr lang="en-US" sz="1900" b="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Light" panose="020B0502040204020203" pitchFamily="34" charset="0"/>
                          <a:cs typeface="Segoe UI Light" panose="020B0502040204020203" pitchFamily="34" charset="0"/>
                        </a:rPr>
                        <a:t>1,886</a:t>
                      </a:r>
                      <a:endParaRPr lang="en-US" sz="1900" b="0" dirty="0">
                        <a:effectLst/>
                        <a:latin typeface="Segoe UI Light" panose="020B0502040204020203" pitchFamily="34" charset="0"/>
                        <a:cs typeface="Segoe UI Light" panose="020B0502040204020203" pitchFamily="34" charset="0"/>
                      </a:endParaRPr>
                    </a:p>
                  </a:txBody>
                  <a:tcPr marL="93260" marR="93260" marT="46630" marB="46630" anchor="ctr"/>
                </a:tc>
                <a:extLst>
                  <a:ext uri="{0D108BD9-81ED-4DB2-BD59-A6C34878D82A}">
                    <a16:rowId xmlns:a16="http://schemas.microsoft.com/office/drawing/2014/main" val="1026990905"/>
                  </a:ext>
                </a:extLst>
              </a:tr>
              <a:tr h="513835">
                <a:tc>
                  <a:txBody>
                    <a:bodyPr/>
                    <a:lstStyle/>
                    <a:p>
                      <a:pPr algn="l" fontAlgn="base"/>
                      <a:r>
                        <a:rPr lang="en-US" sz="1900" dirty="0">
                          <a:effectLst/>
                          <a:latin typeface="Segoe UI" panose="020B0502040204020203" pitchFamily="34" charset="0"/>
                          <a:cs typeface="Segoe UI" panose="020B0502040204020203" pitchFamily="34" charset="0"/>
                        </a:rPr>
                        <a:t>PCL</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Light" panose="020B0502040204020203" pitchFamily="34" charset="0"/>
                          <a:cs typeface="Segoe UI Light" panose="020B0502040204020203" pitchFamily="34" charset="0"/>
                        </a:rPr>
                        <a:t>4,501</a:t>
                      </a:r>
                      <a:endParaRPr lang="en-US" sz="1900" b="0" dirty="0">
                        <a:effectLst/>
                        <a:latin typeface="Segoe UI Light" panose="020B0502040204020203" pitchFamily="34" charset="0"/>
                        <a:cs typeface="Segoe UI Light" panose="020B0502040204020203" pitchFamily="34" charset="0"/>
                      </a:endParaRPr>
                    </a:p>
                  </a:txBody>
                  <a:tcPr marL="93260" marR="93260" marT="46630" marB="46630" anchor="ctr"/>
                </a:tc>
                <a:extLst>
                  <a:ext uri="{0D108BD9-81ED-4DB2-BD59-A6C34878D82A}">
                    <a16:rowId xmlns:a16="http://schemas.microsoft.com/office/drawing/2014/main" val="2529584121"/>
                  </a:ext>
                </a:extLst>
              </a:tr>
            </a:tbl>
          </a:graphicData>
        </a:graphic>
      </p:graphicFrame>
    </p:spTree>
    <p:extLst>
      <p:ext uri="{BB962C8B-B14F-4D97-AF65-F5344CB8AC3E}">
        <p14:creationId xmlns:p14="http://schemas.microsoft.com/office/powerpoint/2010/main" val="19352797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BC35-4D0D-481A-BAE4-C608AD835DCC}"/>
              </a:ext>
            </a:extLst>
          </p:cNvPr>
          <p:cNvSpPr>
            <a:spLocks noGrp="1"/>
          </p:cNvSpPr>
          <p:nvPr>
            <p:ph type="title"/>
          </p:nvPr>
        </p:nvSpPr>
        <p:spPr/>
        <p:txBody>
          <a:bodyPr/>
          <a:lstStyle/>
          <a:p>
            <a:endParaRPr lang="zh-CN" altLang="en-US" dirty="0"/>
          </a:p>
        </p:txBody>
      </p:sp>
      <p:graphicFrame>
        <p:nvGraphicFramePr>
          <p:cNvPr id="6" name="Content Placeholder 5">
            <a:extLst>
              <a:ext uri="{FF2B5EF4-FFF2-40B4-BE49-F238E27FC236}">
                <a16:creationId xmlns:a16="http://schemas.microsoft.com/office/drawing/2014/main" id="{0DD4A85D-8F43-4A3A-8225-9AA4A22368D7}"/>
              </a:ext>
            </a:extLst>
          </p:cNvPr>
          <p:cNvGraphicFramePr>
            <a:graphicFrameLocks noGrp="1"/>
          </p:cNvGraphicFramePr>
          <p:nvPr>
            <p:ph idx="1"/>
            <p:extLst>
              <p:ext uri="{D42A27DB-BD31-4B8C-83A1-F6EECF244321}">
                <p14:modId xmlns:p14="http://schemas.microsoft.com/office/powerpoint/2010/main" val="2927911503"/>
              </p:ext>
            </p:extLst>
          </p:nvPr>
        </p:nvGraphicFramePr>
        <p:xfrm>
          <a:off x="345649" y="1784957"/>
          <a:ext cx="11199043" cy="4026068"/>
        </p:xfrm>
        <a:graphic>
          <a:graphicData uri="http://schemas.openxmlformats.org/drawingml/2006/table">
            <a:tbl>
              <a:tblPr firstRow="1" firstCol="1" bandRow="1">
                <a:tableStyleId>{5C22544A-7EE6-4342-B048-85BDC9FD1C3A}</a:tableStyleId>
              </a:tblPr>
              <a:tblGrid>
                <a:gridCol w="3205113">
                  <a:extLst>
                    <a:ext uri="{9D8B030D-6E8A-4147-A177-3AD203B41FA5}">
                      <a16:colId xmlns:a16="http://schemas.microsoft.com/office/drawing/2014/main" val="70647415"/>
                    </a:ext>
                  </a:extLst>
                </a:gridCol>
                <a:gridCol w="738008">
                  <a:extLst>
                    <a:ext uri="{9D8B030D-6E8A-4147-A177-3AD203B41FA5}">
                      <a16:colId xmlns:a16="http://schemas.microsoft.com/office/drawing/2014/main" val="3215652782"/>
                    </a:ext>
                  </a:extLst>
                </a:gridCol>
                <a:gridCol w="680737">
                  <a:extLst>
                    <a:ext uri="{9D8B030D-6E8A-4147-A177-3AD203B41FA5}">
                      <a16:colId xmlns:a16="http://schemas.microsoft.com/office/drawing/2014/main" val="1613724857"/>
                    </a:ext>
                  </a:extLst>
                </a:gridCol>
                <a:gridCol w="715996">
                  <a:extLst>
                    <a:ext uri="{9D8B030D-6E8A-4147-A177-3AD203B41FA5}">
                      <a16:colId xmlns:a16="http://schemas.microsoft.com/office/drawing/2014/main" val="1808961421"/>
                    </a:ext>
                  </a:extLst>
                </a:gridCol>
                <a:gridCol w="680737">
                  <a:extLst>
                    <a:ext uri="{9D8B030D-6E8A-4147-A177-3AD203B41FA5}">
                      <a16:colId xmlns:a16="http://schemas.microsoft.com/office/drawing/2014/main" val="845697319"/>
                    </a:ext>
                  </a:extLst>
                </a:gridCol>
                <a:gridCol w="715996">
                  <a:extLst>
                    <a:ext uri="{9D8B030D-6E8A-4147-A177-3AD203B41FA5}">
                      <a16:colId xmlns:a16="http://schemas.microsoft.com/office/drawing/2014/main" val="356137427"/>
                    </a:ext>
                  </a:extLst>
                </a:gridCol>
                <a:gridCol w="1364359">
                  <a:extLst>
                    <a:ext uri="{9D8B030D-6E8A-4147-A177-3AD203B41FA5}">
                      <a16:colId xmlns:a16="http://schemas.microsoft.com/office/drawing/2014/main" val="1645794006"/>
                    </a:ext>
                  </a:extLst>
                </a:gridCol>
                <a:gridCol w="1487762">
                  <a:extLst>
                    <a:ext uri="{9D8B030D-6E8A-4147-A177-3AD203B41FA5}">
                      <a16:colId xmlns:a16="http://schemas.microsoft.com/office/drawing/2014/main" val="957472429"/>
                    </a:ext>
                  </a:extLst>
                </a:gridCol>
                <a:gridCol w="1610335">
                  <a:extLst>
                    <a:ext uri="{9D8B030D-6E8A-4147-A177-3AD203B41FA5}">
                      <a16:colId xmlns:a16="http://schemas.microsoft.com/office/drawing/2014/main" val="2731230826"/>
                    </a:ext>
                  </a:extLst>
                </a:gridCol>
              </a:tblGrid>
              <a:tr h="457322">
                <a:tc>
                  <a:txBody>
                    <a:bodyPr/>
                    <a:lstStyle/>
                    <a:p>
                      <a:pPr algn="ctr" fontAlgn="ctr"/>
                      <a:r>
                        <a:rPr lang="en-US" altLang="zh-CN" sz="1600" u="none" strike="noStrike" dirty="0">
                          <a:effectLst/>
                        </a:rPr>
                        <a:t>Platform</a:t>
                      </a:r>
                      <a:endParaRPr lang="en-US" altLang="zh-CN" sz="1600" b="1" i="0" u="none" strike="noStrike" dirty="0">
                        <a:solidFill>
                          <a:srgbClr val="000000"/>
                        </a:solidFill>
                        <a:effectLst/>
                        <a:latin typeface="等线" panose="02010600030101010101" pitchFamily="2" charset="-122"/>
                        <a:ea typeface="+mn-ea"/>
                      </a:endParaRPr>
                    </a:p>
                  </a:txBody>
                  <a:tcPr marL="27407" marR="27407" marT="12649" marB="12649" anchor="ctr"/>
                </a:tc>
                <a:tc gridSpan="8">
                  <a:txBody>
                    <a:bodyPr/>
                    <a:lstStyle/>
                    <a:p>
                      <a:pPr algn="ctr"/>
                      <a:r>
                        <a:rPr lang="en-US" altLang="zh-CN" sz="2800" b="1" dirty="0">
                          <a:solidFill>
                            <a:schemeClr val="bg1"/>
                          </a:solidFill>
                          <a:effectLst/>
                        </a:rPr>
                        <a:t>Version</a:t>
                      </a:r>
                      <a:endParaRPr lang="zh-CN" altLang="en-US" sz="2800" b="1" dirty="0">
                        <a:solidFill>
                          <a:schemeClr val="bg1"/>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tc hMerge="1">
                  <a:txBody>
                    <a:bodyPr/>
                    <a:lstStyle/>
                    <a:p>
                      <a:pPr algn="r"/>
                      <a:endParaRPr lang="zh-CN" altLang="en-US" sz="2800" b="1" dirty="0">
                        <a:solidFill>
                          <a:srgbClr val="FF0000"/>
                        </a:solidFill>
                        <a:effectLst/>
                      </a:endParaRPr>
                    </a:p>
                  </a:txBody>
                  <a:tcPr marL="27407" marR="27407" marT="12649" marB="12649" anchor="ctr"/>
                </a:tc>
                <a:extLst>
                  <a:ext uri="{0D108BD9-81ED-4DB2-BD59-A6C34878D82A}">
                    <a16:rowId xmlns:a16="http://schemas.microsoft.com/office/drawing/2014/main" val="2743676495"/>
                  </a:ext>
                </a:extLst>
              </a:tr>
              <a:tr h="6257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i="1" dirty="0">
                          <a:effectLst/>
                        </a:rPr>
                        <a:t>.NET Standard</a:t>
                      </a:r>
                      <a:endParaRPr lang="en-US" altLang="zh-CN" sz="2800" b="1" i="1" dirty="0">
                        <a:effectLst/>
                      </a:endParaRPr>
                    </a:p>
                    <a:p>
                      <a:pPr algn="l"/>
                      <a:endParaRPr lang="en-US" sz="1600" b="1" i="1" dirty="0">
                        <a:solidFill>
                          <a:srgbClr val="FFFF00"/>
                        </a:solidFill>
                        <a:effectLst/>
                      </a:endParaRPr>
                    </a:p>
                  </a:txBody>
                  <a:tcPr marL="27407" marR="27407" marT="12649" marB="12649" anchor="ctr"/>
                </a:tc>
                <a:tc>
                  <a:txBody>
                    <a:bodyPr/>
                    <a:lstStyle/>
                    <a:p>
                      <a:pPr algn="r" fontAlgn="ctr"/>
                      <a:r>
                        <a:rPr lang="en-US" altLang="zh-CN" sz="2400" b="1" u="none" strike="noStrike" dirty="0">
                          <a:effectLst/>
                        </a:rPr>
                        <a:t>1.0</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1.1</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1.2</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1.3</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1.4</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1.5</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1.6</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tc>
                  <a:txBody>
                    <a:bodyPr/>
                    <a:lstStyle/>
                    <a:p>
                      <a:pPr algn="r" fontAlgn="ctr"/>
                      <a:r>
                        <a:rPr lang="en-US" altLang="zh-CN" sz="2400" b="1" u="none" strike="noStrike" dirty="0">
                          <a:effectLst/>
                        </a:rPr>
                        <a:t>2.0</a:t>
                      </a:r>
                      <a:endParaRPr lang="en-US" altLang="zh-CN" sz="2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anchor="ctr"/>
                </a:tc>
                <a:extLst>
                  <a:ext uri="{0D108BD9-81ED-4DB2-BD59-A6C34878D82A}">
                    <a16:rowId xmlns:a16="http://schemas.microsoft.com/office/drawing/2014/main" val="1399236190"/>
                  </a:ext>
                </a:extLst>
              </a:tr>
              <a:tr h="303134">
                <a:tc>
                  <a:txBody>
                    <a:bodyPr/>
                    <a:lstStyle/>
                    <a:p>
                      <a:pPr algn="l"/>
                      <a:r>
                        <a:rPr lang="en-US" sz="1600" i="1" dirty="0">
                          <a:solidFill>
                            <a:srgbClr val="FFFF00"/>
                          </a:solidFill>
                          <a:effectLst/>
                        </a:rPr>
                        <a:t>.NET Core</a:t>
                      </a:r>
                      <a:endParaRPr lang="en-US" sz="1600" b="1" i="1" dirty="0">
                        <a:solidFill>
                          <a:srgbClr val="FFFF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1.0</a:t>
                      </a:r>
                      <a:endParaRPr lang="en-US" altLang="zh-CN" sz="1800" b="1" i="1" u="sng" dirty="0">
                        <a:solidFill>
                          <a:srgbClr val="FF0000"/>
                        </a:solidFill>
                        <a:effectLst/>
                      </a:endParaRPr>
                    </a:p>
                  </a:txBody>
                  <a:tcPr marL="27407" marR="27407" marT="12649" marB="12649" anchor="ctr"/>
                </a:tc>
                <a:tc>
                  <a:txBody>
                    <a:bodyPr/>
                    <a:lstStyle/>
                    <a:p>
                      <a:pPr algn="r"/>
                      <a:r>
                        <a:rPr lang="en-US" altLang="zh-CN" sz="1800" u="sng" dirty="0">
                          <a:solidFill>
                            <a:srgbClr val="00B050"/>
                          </a:solidFill>
                          <a:effectLst/>
                        </a:rPr>
                        <a:t>2.0</a:t>
                      </a:r>
                      <a:endParaRPr lang="zh-CN" altLang="en-US" sz="1800" b="1" i="1" u="sng" dirty="0">
                        <a:solidFill>
                          <a:srgbClr val="00B050"/>
                        </a:solidFill>
                        <a:effectLst/>
                      </a:endParaRPr>
                    </a:p>
                  </a:txBody>
                  <a:tcPr marL="27407" marR="27407" marT="12649" marB="12649" anchor="ctr"/>
                </a:tc>
                <a:extLst>
                  <a:ext uri="{0D108BD9-81ED-4DB2-BD59-A6C34878D82A}">
                    <a16:rowId xmlns:a16="http://schemas.microsoft.com/office/drawing/2014/main" val="4244648473"/>
                  </a:ext>
                </a:extLst>
              </a:tr>
              <a:tr h="303134">
                <a:tc>
                  <a:txBody>
                    <a:bodyPr/>
                    <a:lstStyle/>
                    <a:p>
                      <a:pPr algn="l"/>
                      <a:r>
                        <a:rPr lang="en-US" sz="1600" i="1" dirty="0">
                          <a:solidFill>
                            <a:srgbClr val="FFFF00"/>
                          </a:solidFill>
                          <a:effectLst/>
                        </a:rPr>
                        <a:t>.NET Framework</a:t>
                      </a:r>
                      <a:endParaRPr lang="en-US" sz="1600" b="1" i="1" dirty="0">
                        <a:solidFill>
                          <a:srgbClr val="FFFF00"/>
                        </a:solidFill>
                        <a:effectLst/>
                      </a:endParaRPr>
                    </a:p>
                  </a:txBody>
                  <a:tcPr marL="27407" marR="27407" marT="12649" marB="12649" anchor="ctr"/>
                </a:tc>
                <a:tc>
                  <a:txBody>
                    <a:bodyPr/>
                    <a:lstStyle/>
                    <a:p>
                      <a:pPr algn="r"/>
                      <a:r>
                        <a:rPr lang="en-US" altLang="zh-CN" sz="1800" u="sng" dirty="0">
                          <a:solidFill>
                            <a:srgbClr val="FF0000"/>
                          </a:solidFill>
                          <a:effectLst/>
                        </a:rPr>
                        <a:t>4.5</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4.5</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4.5.1</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4.6</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4.6.1</a:t>
                      </a:r>
                      <a:endParaRPr lang="zh-CN" altLang="en-US" sz="1800" b="1" i="1" u="sng" dirty="0">
                        <a:solidFill>
                          <a:srgbClr val="FF0000"/>
                        </a:solidFill>
                        <a:effectLst/>
                      </a:endParaRPr>
                    </a:p>
                  </a:txBody>
                  <a:tcPr marL="27407" marR="27407" marT="12649" marB="12649" anchor="ctr"/>
                </a:tc>
                <a:tc>
                  <a:txBody>
                    <a:bodyPr/>
                    <a:lstStyle/>
                    <a:p>
                      <a:pPr algn="r"/>
                      <a:r>
                        <a:rPr lang="en-US" altLang="zh-CN" sz="1800" u="sng" dirty="0">
                          <a:solidFill>
                            <a:srgbClr val="FF0000"/>
                          </a:solidFill>
                          <a:effectLst/>
                        </a:rPr>
                        <a:t>4.6.1</a:t>
                      </a:r>
                      <a:r>
                        <a:rPr lang="en-US" altLang="zh-CN" sz="1800" u="sng" strike="sngStrike" dirty="0">
                          <a:solidFill>
                            <a:srgbClr val="FF0000"/>
                          </a:solidFill>
                          <a:effectLst/>
                        </a:rPr>
                        <a:t> 4.6.2</a:t>
                      </a:r>
                      <a:endParaRPr lang="en-US" altLang="zh-CN" sz="1800" b="1" i="1" u="sng" strike="sngStrike" dirty="0">
                        <a:solidFill>
                          <a:srgbClr val="FF0000"/>
                        </a:solidFill>
                        <a:effectLst/>
                      </a:endParaRPr>
                    </a:p>
                  </a:txBody>
                  <a:tcPr marL="27407" marR="27407" marT="12649" marB="12649" anchor="ctr"/>
                </a:tc>
                <a:tc>
                  <a:txBody>
                    <a:bodyPr/>
                    <a:lstStyle/>
                    <a:p>
                      <a:pPr algn="r"/>
                      <a:r>
                        <a:rPr lang="en-US" sz="1800" u="sng" dirty="0">
                          <a:solidFill>
                            <a:srgbClr val="FF0000"/>
                          </a:solidFill>
                          <a:effectLst/>
                        </a:rPr>
                        <a:t>4.6.1</a:t>
                      </a:r>
                      <a:r>
                        <a:rPr lang="en-US" sz="1800" u="sng" strike="sngStrike" dirty="0">
                          <a:solidFill>
                            <a:srgbClr val="FF0000"/>
                          </a:solidFill>
                          <a:effectLst/>
                        </a:rPr>
                        <a:t> </a:t>
                      </a:r>
                      <a:r>
                        <a:rPr lang="en-US" sz="1800" u="sng" strike="sngStrike" dirty="0" err="1">
                          <a:solidFill>
                            <a:srgbClr val="FF0000"/>
                          </a:solidFill>
                          <a:effectLst/>
                        </a:rPr>
                        <a:t>vNext</a:t>
                      </a:r>
                      <a:endParaRPr lang="en-US" sz="1800" b="1" i="1" u="sng" strike="sngStrike" dirty="0">
                        <a:solidFill>
                          <a:srgbClr val="FF0000"/>
                        </a:solidFill>
                        <a:effectLst/>
                      </a:endParaRPr>
                    </a:p>
                  </a:txBody>
                  <a:tcPr marL="27407" marR="27407" marT="12649" marB="12649" anchor="ctr"/>
                </a:tc>
                <a:tc>
                  <a:txBody>
                    <a:bodyPr/>
                    <a:lstStyle/>
                    <a:p>
                      <a:pPr algn="r"/>
                      <a:r>
                        <a:rPr lang="en-US" altLang="zh-CN" sz="1800" u="sng" dirty="0">
                          <a:solidFill>
                            <a:srgbClr val="00B050"/>
                          </a:solidFill>
                          <a:effectLst/>
                        </a:rPr>
                        <a:t>4.6.1</a:t>
                      </a:r>
                      <a:endParaRPr lang="en-US" altLang="zh-CN" sz="1800" b="1" i="1" u="sng" dirty="0">
                        <a:solidFill>
                          <a:srgbClr val="00B050"/>
                        </a:solidFill>
                        <a:effectLst/>
                      </a:endParaRPr>
                    </a:p>
                  </a:txBody>
                  <a:tcPr marL="27407" marR="27407" marT="12649" marB="12649" anchor="ctr"/>
                </a:tc>
                <a:extLst>
                  <a:ext uri="{0D108BD9-81ED-4DB2-BD59-A6C34878D82A}">
                    <a16:rowId xmlns:a16="http://schemas.microsoft.com/office/drawing/2014/main" val="2939138524"/>
                  </a:ext>
                </a:extLst>
              </a:tr>
              <a:tr h="303134">
                <a:tc>
                  <a:txBody>
                    <a:bodyPr/>
                    <a:lstStyle/>
                    <a:p>
                      <a:pPr algn="l"/>
                      <a:r>
                        <a:rPr lang="en-US" sz="1600" dirty="0">
                          <a:effectLst/>
                        </a:rPr>
                        <a:t>Mono</a:t>
                      </a:r>
                      <a:endParaRPr lang="en-US" sz="1600" b="1" i="1" dirty="0">
                        <a:effectLst/>
                      </a:endParaRPr>
                    </a:p>
                  </a:txBody>
                  <a:tcPr marL="27407" marR="27407" marT="12649" marB="12649" anchor="ctr"/>
                </a:tc>
                <a:tc>
                  <a:txBody>
                    <a:bodyPr/>
                    <a:lstStyle/>
                    <a:p>
                      <a:pPr algn="r"/>
                      <a:r>
                        <a:rPr lang="en-US" altLang="zh-CN" sz="1800">
                          <a:effectLst/>
                        </a:rPr>
                        <a:t>4.6</a:t>
                      </a:r>
                      <a:endParaRPr lang="zh-CN" altLang="en-US" sz="1800">
                        <a:effectLst/>
                      </a:endParaRPr>
                    </a:p>
                  </a:txBody>
                  <a:tcPr marL="27407" marR="27407" marT="12649" marB="12649" anchor="ctr"/>
                </a:tc>
                <a:tc>
                  <a:txBody>
                    <a:bodyPr/>
                    <a:lstStyle/>
                    <a:p>
                      <a:pPr algn="r"/>
                      <a:r>
                        <a:rPr lang="en-US" altLang="zh-CN" sz="1800">
                          <a:effectLst/>
                        </a:rPr>
                        <a:t>4.6</a:t>
                      </a:r>
                    </a:p>
                  </a:txBody>
                  <a:tcPr marL="27407" marR="27407" marT="12649" marB="12649" anchor="ctr"/>
                </a:tc>
                <a:tc>
                  <a:txBody>
                    <a:bodyPr/>
                    <a:lstStyle/>
                    <a:p>
                      <a:pPr algn="r"/>
                      <a:r>
                        <a:rPr lang="en-US" altLang="zh-CN" sz="1800" dirty="0">
                          <a:effectLst/>
                        </a:rPr>
                        <a:t>4.6</a:t>
                      </a:r>
                    </a:p>
                  </a:txBody>
                  <a:tcPr marL="27407" marR="27407" marT="12649" marB="12649" anchor="ctr"/>
                </a:tc>
                <a:tc>
                  <a:txBody>
                    <a:bodyPr/>
                    <a:lstStyle/>
                    <a:p>
                      <a:pPr algn="r"/>
                      <a:r>
                        <a:rPr lang="en-US" altLang="zh-CN" sz="1800" dirty="0">
                          <a:effectLst/>
                        </a:rPr>
                        <a:t>4.6</a:t>
                      </a:r>
                    </a:p>
                  </a:txBody>
                  <a:tcPr marL="27407" marR="27407" marT="12649" marB="12649" anchor="ctr"/>
                </a:tc>
                <a:tc>
                  <a:txBody>
                    <a:bodyPr/>
                    <a:lstStyle/>
                    <a:p>
                      <a:pPr algn="r"/>
                      <a:r>
                        <a:rPr lang="en-US" altLang="zh-CN" sz="1800" dirty="0">
                          <a:effectLst/>
                        </a:rPr>
                        <a:t>4.6</a:t>
                      </a:r>
                    </a:p>
                  </a:txBody>
                  <a:tcPr marL="27407" marR="27407" marT="12649" marB="12649" anchor="ctr"/>
                </a:tc>
                <a:tc>
                  <a:txBody>
                    <a:bodyPr/>
                    <a:lstStyle/>
                    <a:p>
                      <a:pPr algn="r"/>
                      <a:r>
                        <a:rPr lang="en-US" altLang="zh-CN" sz="1800" dirty="0">
                          <a:effectLst/>
                        </a:rPr>
                        <a:t>4.6</a:t>
                      </a:r>
                    </a:p>
                  </a:txBody>
                  <a:tcPr marL="27407" marR="27407" marT="12649" marB="12649" anchor="ctr"/>
                </a:tc>
                <a:tc>
                  <a:txBody>
                    <a:bodyPr/>
                    <a:lstStyle/>
                    <a:p>
                      <a:pPr algn="r"/>
                      <a:r>
                        <a:rPr lang="en-US" altLang="zh-CN" sz="1800">
                          <a:effectLst/>
                        </a:rPr>
                        <a:t>4.6</a:t>
                      </a:r>
                    </a:p>
                  </a:txBody>
                  <a:tcPr marL="27407" marR="27407" marT="12649" marB="12649" anchor="ctr"/>
                </a:tc>
                <a:tc>
                  <a:txBody>
                    <a:bodyPr/>
                    <a:lstStyle/>
                    <a:p>
                      <a:pPr algn="r"/>
                      <a:r>
                        <a:rPr lang="en-US" sz="1800">
                          <a:effectLst/>
                        </a:rPr>
                        <a:t>vNext</a:t>
                      </a:r>
                    </a:p>
                  </a:txBody>
                  <a:tcPr marL="27407" marR="27407" marT="12649" marB="12649" anchor="ctr"/>
                </a:tc>
                <a:extLst>
                  <a:ext uri="{0D108BD9-81ED-4DB2-BD59-A6C34878D82A}">
                    <a16:rowId xmlns:a16="http://schemas.microsoft.com/office/drawing/2014/main" val="2020902402"/>
                  </a:ext>
                </a:extLst>
              </a:tr>
              <a:tr h="303134">
                <a:tc>
                  <a:txBody>
                    <a:bodyPr/>
                    <a:lstStyle/>
                    <a:p>
                      <a:pPr algn="l"/>
                      <a:r>
                        <a:rPr lang="en-US" sz="1600" dirty="0" err="1">
                          <a:effectLst/>
                        </a:rPr>
                        <a:t>Xamarin.iOS</a:t>
                      </a:r>
                      <a:endParaRPr lang="en-US" sz="1600" b="1" i="1" dirty="0">
                        <a:effectLst/>
                      </a:endParaRPr>
                    </a:p>
                  </a:txBody>
                  <a:tcPr marL="27407" marR="27407" marT="12649" marB="12649" anchor="ctr"/>
                </a:tc>
                <a:tc>
                  <a:txBody>
                    <a:bodyPr/>
                    <a:lstStyle/>
                    <a:p>
                      <a:pPr algn="r"/>
                      <a:r>
                        <a:rPr lang="en-US" altLang="zh-CN" sz="1800" dirty="0">
                          <a:effectLst/>
                        </a:rPr>
                        <a:t>10.0</a:t>
                      </a:r>
                      <a:endParaRPr lang="zh-CN" altLang="en-US" sz="1800" dirty="0">
                        <a:effectLst/>
                      </a:endParaRP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sz="1800" dirty="0" err="1">
                          <a:effectLst/>
                        </a:rPr>
                        <a:t>vNext</a:t>
                      </a:r>
                      <a:endParaRPr lang="en-US" sz="1800" dirty="0">
                        <a:effectLst/>
                      </a:endParaRPr>
                    </a:p>
                  </a:txBody>
                  <a:tcPr marL="27407" marR="27407" marT="12649" marB="12649" anchor="ctr"/>
                </a:tc>
                <a:extLst>
                  <a:ext uri="{0D108BD9-81ED-4DB2-BD59-A6C34878D82A}">
                    <a16:rowId xmlns:a16="http://schemas.microsoft.com/office/drawing/2014/main" val="1032687192"/>
                  </a:ext>
                </a:extLst>
              </a:tr>
              <a:tr h="303134">
                <a:tc>
                  <a:txBody>
                    <a:bodyPr/>
                    <a:lstStyle/>
                    <a:p>
                      <a:pPr algn="l"/>
                      <a:r>
                        <a:rPr lang="en-US" sz="1600" dirty="0" err="1">
                          <a:effectLst/>
                        </a:rPr>
                        <a:t>Xamarin.Android</a:t>
                      </a:r>
                      <a:endParaRPr lang="en-US" sz="1600" b="1" i="1" dirty="0">
                        <a:effectLst/>
                      </a:endParaRPr>
                    </a:p>
                  </a:txBody>
                  <a:tcPr marL="27407" marR="27407" marT="12649" marB="12649" anchor="ctr"/>
                </a:tc>
                <a:tc>
                  <a:txBody>
                    <a:bodyPr/>
                    <a:lstStyle/>
                    <a:p>
                      <a:pPr algn="r"/>
                      <a:r>
                        <a:rPr lang="en-US" altLang="zh-CN" sz="1800" dirty="0">
                          <a:effectLst/>
                        </a:rPr>
                        <a:t>7.0</a:t>
                      </a:r>
                      <a:endParaRPr lang="zh-CN" altLang="en-US" sz="1800" dirty="0">
                        <a:effectLst/>
                      </a:endParaRPr>
                    </a:p>
                  </a:txBody>
                  <a:tcPr marL="27407" marR="27407" marT="12649" marB="12649" anchor="ctr"/>
                </a:tc>
                <a:tc>
                  <a:txBody>
                    <a:bodyPr/>
                    <a:lstStyle/>
                    <a:p>
                      <a:pPr algn="r"/>
                      <a:r>
                        <a:rPr lang="en-US" altLang="zh-CN" sz="1800">
                          <a:effectLst/>
                        </a:rPr>
                        <a:t>7.0</a:t>
                      </a:r>
                    </a:p>
                  </a:txBody>
                  <a:tcPr marL="27407" marR="27407" marT="12649" marB="12649" anchor="ctr"/>
                </a:tc>
                <a:tc>
                  <a:txBody>
                    <a:bodyPr/>
                    <a:lstStyle/>
                    <a:p>
                      <a:pPr algn="r"/>
                      <a:r>
                        <a:rPr lang="en-US" altLang="zh-CN" sz="1800">
                          <a:effectLst/>
                        </a:rPr>
                        <a:t>7.0</a:t>
                      </a:r>
                    </a:p>
                  </a:txBody>
                  <a:tcPr marL="27407" marR="27407" marT="12649" marB="12649" anchor="ctr"/>
                </a:tc>
                <a:tc>
                  <a:txBody>
                    <a:bodyPr/>
                    <a:lstStyle/>
                    <a:p>
                      <a:pPr algn="r"/>
                      <a:r>
                        <a:rPr lang="en-US" altLang="zh-CN" sz="1800">
                          <a:effectLst/>
                        </a:rPr>
                        <a:t>7.0</a:t>
                      </a:r>
                    </a:p>
                  </a:txBody>
                  <a:tcPr marL="27407" marR="27407" marT="12649" marB="12649" anchor="ctr"/>
                </a:tc>
                <a:tc>
                  <a:txBody>
                    <a:bodyPr/>
                    <a:lstStyle/>
                    <a:p>
                      <a:pPr algn="r"/>
                      <a:r>
                        <a:rPr lang="en-US" altLang="zh-CN" sz="1800" dirty="0">
                          <a:effectLst/>
                        </a:rPr>
                        <a:t>7.0</a:t>
                      </a:r>
                    </a:p>
                  </a:txBody>
                  <a:tcPr marL="27407" marR="27407" marT="12649" marB="12649" anchor="ctr"/>
                </a:tc>
                <a:tc>
                  <a:txBody>
                    <a:bodyPr/>
                    <a:lstStyle/>
                    <a:p>
                      <a:pPr algn="r"/>
                      <a:r>
                        <a:rPr lang="en-US" altLang="zh-CN" sz="1800" dirty="0">
                          <a:effectLst/>
                        </a:rPr>
                        <a:t>7.0</a:t>
                      </a:r>
                    </a:p>
                  </a:txBody>
                  <a:tcPr marL="27407" marR="27407" marT="12649" marB="12649" anchor="ctr"/>
                </a:tc>
                <a:tc>
                  <a:txBody>
                    <a:bodyPr/>
                    <a:lstStyle/>
                    <a:p>
                      <a:pPr algn="r"/>
                      <a:r>
                        <a:rPr lang="en-US" altLang="zh-CN" sz="1800" dirty="0">
                          <a:effectLst/>
                        </a:rPr>
                        <a:t>7.0</a:t>
                      </a:r>
                    </a:p>
                  </a:txBody>
                  <a:tcPr marL="27407" marR="27407" marT="12649" marB="12649" anchor="ctr"/>
                </a:tc>
                <a:tc>
                  <a:txBody>
                    <a:bodyPr/>
                    <a:lstStyle/>
                    <a:p>
                      <a:pPr algn="r"/>
                      <a:r>
                        <a:rPr lang="en-US" sz="1800">
                          <a:effectLst/>
                        </a:rPr>
                        <a:t>vNext</a:t>
                      </a:r>
                    </a:p>
                  </a:txBody>
                  <a:tcPr marL="27407" marR="27407" marT="12649" marB="12649" anchor="ctr"/>
                </a:tc>
                <a:extLst>
                  <a:ext uri="{0D108BD9-81ED-4DB2-BD59-A6C34878D82A}">
                    <a16:rowId xmlns:a16="http://schemas.microsoft.com/office/drawing/2014/main" val="2378733911"/>
                  </a:ext>
                </a:extLst>
              </a:tr>
              <a:tr h="303134">
                <a:tc>
                  <a:txBody>
                    <a:bodyPr/>
                    <a:lstStyle/>
                    <a:p>
                      <a:pPr algn="l"/>
                      <a:r>
                        <a:rPr lang="en-US" sz="1600" dirty="0">
                          <a:effectLst/>
                        </a:rPr>
                        <a:t>Universal Windows Platform</a:t>
                      </a:r>
                      <a:endParaRPr lang="en-US" sz="1600" b="1" i="1" dirty="0">
                        <a:effectLst/>
                      </a:endParaRPr>
                    </a:p>
                  </a:txBody>
                  <a:tcPr marL="27407" marR="27407" marT="12649" marB="12649" anchor="ctr"/>
                </a:tc>
                <a:tc>
                  <a:txBody>
                    <a:bodyPr/>
                    <a:lstStyle/>
                    <a:p>
                      <a:pPr algn="r"/>
                      <a:r>
                        <a:rPr lang="en-US" altLang="zh-CN" sz="1800" dirty="0">
                          <a:effectLst/>
                        </a:rPr>
                        <a:t>10.0</a:t>
                      </a:r>
                      <a:endParaRPr lang="zh-CN" altLang="en-US" sz="1800" dirty="0">
                        <a:effectLst/>
                      </a:endParaRP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dirty="0">
                          <a:effectLst/>
                        </a:rPr>
                        <a:t>10.0</a:t>
                      </a:r>
                    </a:p>
                  </a:txBody>
                  <a:tcPr marL="27407" marR="27407" marT="12649" marB="12649" anchor="ctr"/>
                </a:tc>
                <a:tc>
                  <a:txBody>
                    <a:bodyPr/>
                    <a:lstStyle/>
                    <a:p>
                      <a:pPr algn="r"/>
                      <a:r>
                        <a:rPr lang="en-US" altLang="zh-CN" sz="1800">
                          <a:effectLst/>
                        </a:rPr>
                        <a:t>10.0</a:t>
                      </a:r>
                    </a:p>
                  </a:txBody>
                  <a:tcPr marL="27407" marR="27407" marT="12649" marB="12649" anchor="ctr"/>
                </a:tc>
                <a:tc>
                  <a:txBody>
                    <a:bodyPr/>
                    <a:lstStyle/>
                    <a:p>
                      <a:pPr algn="r"/>
                      <a:r>
                        <a:rPr lang="en-US" sz="1800" dirty="0" err="1">
                          <a:effectLst/>
                        </a:rPr>
                        <a:t>vNext</a:t>
                      </a:r>
                      <a:endParaRPr lang="en-US" sz="1800" dirty="0">
                        <a:effectLst/>
                      </a:endParaRPr>
                    </a:p>
                  </a:txBody>
                  <a:tcPr marL="27407" marR="27407" marT="12649" marB="12649" anchor="ctr"/>
                </a:tc>
                <a:tc>
                  <a:txBody>
                    <a:bodyPr/>
                    <a:lstStyle/>
                    <a:p>
                      <a:pPr algn="r"/>
                      <a:r>
                        <a:rPr lang="en-US" sz="1800" dirty="0" err="1">
                          <a:effectLst/>
                        </a:rPr>
                        <a:t>vNext</a:t>
                      </a:r>
                      <a:endParaRPr lang="en-US" sz="1800" dirty="0">
                        <a:effectLst/>
                      </a:endParaRPr>
                    </a:p>
                  </a:txBody>
                  <a:tcPr marL="27407" marR="27407" marT="12649" marB="12649" anchor="ctr"/>
                </a:tc>
                <a:tc>
                  <a:txBody>
                    <a:bodyPr/>
                    <a:lstStyle/>
                    <a:p>
                      <a:pPr algn="r"/>
                      <a:r>
                        <a:rPr lang="en-US" sz="1800" dirty="0" err="1">
                          <a:effectLst/>
                        </a:rPr>
                        <a:t>vNext</a:t>
                      </a:r>
                      <a:endParaRPr lang="en-US" sz="1800" dirty="0">
                        <a:effectLst/>
                      </a:endParaRPr>
                    </a:p>
                  </a:txBody>
                  <a:tcPr marL="27407" marR="27407" marT="12649" marB="12649" anchor="ctr"/>
                </a:tc>
                <a:extLst>
                  <a:ext uri="{0D108BD9-81ED-4DB2-BD59-A6C34878D82A}">
                    <a16:rowId xmlns:a16="http://schemas.microsoft.com/office/drawing/2014/main" val="1879273084"/>
                  </a:ext>
                </a:extLst>
              </a:tr>
              <a:tr h="303134">
                <a:tc>
                  <a:txBody>
                    <a:bodyPr/>
                    <a:lstStyle/>
                    <a:p>
                      <a:pPr algn="l"/>
                      <a:r>
                        <a:rPr lang="en-US" sz="1600" dirty="0">
                          <a:effectLst/>
                        </a:rPr>
                        <a:t>Windows</a:t>
                      </a:r>
                      <a:endParaRPr lang="en-US" sz="1600" b="1" i="1" dirty="0">
                        <a:effectLst/>
                      </a:endParaRPr>
                    </a:p>
                  </a:txBody>
                  <a:tcPr marL="27407" marR="27407" marT="12649" marB="12649" anchor="ctr"/>
                </a:tc>
                <a:tc>
                  <a:txBody>
                    <a:bodyPr/>
                    <a:lstStyle/>
                    <a:p>
                      <a:pPr algn="r"/>
                      <a:r>
                        <a:rPr lang="en-US" altLang="zh-CN" sz="1800">
                          <a:effectLst/>
                        </a:rPr>
                        <a:t>8.0</a:t>
                      </a:r>
                      <a:endParaRPr lang="zh-CN" altLang="en-US" sz="1800">
                        <a:effectLst/>
                      </a:endParaRPr>
                    </a:p>
                  </a:txBody>
                  <a:tcPr marL="27407" marR="27407" marT="12649" marB="12649" anchor="ctr"/>
                </a:tc>
                <a:tc>
                  <a:txBody>
                    <a:bodyPr/>
                    <a:lstStyle/>
                    <a:p>
                      <a:pPr algn="r"/>
                      <a:r>
                        <a:rPr lang="en-US" altLang="zh-CN" sz="1800">
                          <a:effectLst/>
                        </a:rPr>
                        <a:t>8.0</a:t>
                      </a:r>
                    </a:p>
                  </a:txBody>
                  <a:tcPr marL="27407" marR="27407" marT="12649" marB="12649" anchor="ctr"/>
                </a:tc>
                <a:tc>
                  <a:txBody>
                    <a:bodyPr/>
                    <a:lstStyle/>
                    <a:p>
                      <a:pPr algn="r"/>
                      <a:r>
                        <a:rPr lang="en-US" altLang="zh-CN" sz="1800">
                          <a:effectLst/>
                        </a:rPr>
                        <a:t>8.1</a:t>
                      </a:r>
                      <a:endParaRPr lang="zh-CN" altLang="en-US" sz="180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extLst>
                  <a:ext uri="{0D108BD9-81ED-4DB2-BD59-A6C34878D82A}">
                    <a16:rowId xmlns:a16="http://schemas.microsoft.com/office/drawing/2014/main" val="797857260"/>
                  </a:ext>
                </a:extLst>
              </a:tr>
              <a:tr h="303134">
                <a:tc>
                  <a:txBody>
                    <a:bodyPr/>
                    <a:lstStyle/>
                    <a:p>
                      <a:pPr algn="l"/>
                      <a:r>
                        <a:rPr lang="en-US" sz="1600" dirty="0">
                          <a:effectLst/>
                        </a:rPr>
                        <a:t>Windows Phone</a:t>
                      </a:r>
                      <a:endParaRPr lang="en-US" sz="1600" b="1" i="1" dirty="0">
                        <a:effectLst/>
                      </a:endParaRPr>
                    </a:p>
                  </a:txBody>
                  <a:tcPr marL="27407" marR="27407" marT="12649" marB="12649" anchor="ctr"/>
                </a:tc>
                <a:tc>
                  <a:txBody>
                    <a:bodyPr/>
                    <a:lstStyle/>
                    <a:p>
                      <a:pPr algn="r"/>
                      <a:r>
                        <a:rPr lang="en-US" altLang="zh-CN" sz="1800" dirty="0">
                          <a:effectLst/>
                        </a:rPr>
                        <a:t>8.1</a:t>
                      </a:r>
                      <a:endParaRPr lang="zh-CN" altLang="en-US" sz="1800" dirty="0">
                        <a:effectLst/>
                      </a:endParaRPr>
                    </a:p>
                  </a:txBody>
                  <a:tcPr marL="27407" marR="27407" marT="12649" marB="12649" anchor="ctr"/>
                </a:tc>
                <a:tc>
                  <a:txBody>
                    <a:bodyPr/>
                    <a:lstStyle/>
                    <a:p>
                      <a:pPr algn="r"/>
                      <a:r>
                        <a:rPr lang="en-US" altLang="zh-CN" sz="1800">
                          <a:effectLst/>
                        </a:rPr>
                        <a:t>8.1</a:t>
                      </a:r>
                    </a:p>
                  </a:txBody>
                  <a:tcPr marL="27407" marR="27407" marT="12649" marB="12649" anchor="ctr"/>
                </a:tc>
                <a:tc>
                  <a:txBody>
                    <a:bodyPr/>
                    <a:lstStyle/>
                    <a:p>
                      <a:pPr algn="r"/>
                      <a:r>
                        <a:rPr lang="en-US" altLang="zh-CN" sz="1800">
                          <a:effectLst/>
                        </a:rPr>
                        <a:t>8.1</a:t>
                      </a:r>
                    </a:p>
                  </a:txBody>
                  <a:tcPr marL="27407" marR="27407" marT="12649" marB="12649" anchor="ctr"/>
                </a:tc>
                <a:tc>
                  <a:txBody>
                    <a:bodyPr/>
                    <a:lstStyle/>
                    <a:p>
                      <a:pPr algn="r"/>
                      <a:endParaRPr lang="zh-CN" altLang="en-US" sz="1800">
                        <a:effectLst/>
                      </a:endParaRPr>
                    </a:p>
                  </a:txBody>
                  <a:tcPr marL="27407" marR="27407" marT="12649" marB="12649" anchor="ctr"/>
                </a:tc>
                <a:tc>
                  <a:txBody>
                    <a:bodyPr/>
                    <a:lstStyle/>
                    <a:p>
                      <a:pPr algn="r"/>
                      <a:endParaRPr lang="zh-CN" altLang="en-US" sz="1800">
                        <a:effectLst/>
                      </a:endParaRPr>
                    </a:p>
                  </a:txBody>
                  <a:tcPr marL="27407" marR="27407" marT="12649" marB="12649" anchor="ctr"/>
                </a:tc>
                <a:tc>
                  <a:txBody>
                    <a:bodyPr/>
                    <a:lstStyle/>
                    <a:p>
                      <a:pPr algn="r"/>
                      <a:endParaRPr lang="zh-CN" altLang="en-US" sz="180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extLst>
                  <a:ext uri="{0D108BD9-81ED-4DB2-BD59-A6C34878D82A}">
                    <a16:rowId xmlns:a16="http://schemas.microsoft.com/office/drawing/2014/main" val="1689008638"/>
                  </a:ext>
                </a:extLst>
              </a:tr>
              <a:tr h="447816">
                <a:tc>
                  <a:txBody>
                    <a:bodyPr/>
                    <a:lstStyle/>
                    <a:p>
                      <a:pPr algn="l"/>
                      <a:r>
                        <a:rPr lang="en-US" sz="1600" dirty="0">
                          <a:effectLst/>
                        </a:rPr>
                        <a:t>Windows Phone Silverlight</a:t>
                      </a:r>
                      <a:endParaRPr lang="en-US" sz="1600" b="1" i="1" dirty="0">
                        <a:effectLst/>
                      </a:endParaRPr>
                    </a:p>
                  </a:txBody>
                  <a:tcPr marL="27407" marR="27407" marT="12649" marB="12649" anchor="ctr"/>
                </a:tc>
                <a:tc>
                  <a:txBody>
                    <a:bodyPr/>
                    <a:lstStyle/>
                    <a:p>
                      <a:pPr algn="r"/>
                      <a:r>
                        <a:rPr lang="en-US" altLang="zh-CN" sz="1800" dirty="0">
                          <a:effectLst/>
                        </a:rPr>
                        <a:t>8.0</a:t>
                      </a: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tc>
                  <a:txBody>
                    <a:bodyPr/>
                    <a:lstStyle/>
                    <a:p>
                      <a:pPr algn="r"/>
                      <a:endParaRPr lang="zh-CN" altLang="en-US" sz="1800" dirty="0">
                        <a:effectLst/>
                      </a:endParaRPr>
                    </a:p>
                  </a:txBody>
                  <a:tcPr marL="27407" marR="27407" marT="12649" marB="12649" anchor="ctr"/>
                </a:tc>
                <a:extLst>
                  <a:ext uri="{0D108BD9-81ED-4DB2-BD59-A6C34878D82A}">
                    <a16:rowId xmlns:a16="http://schemas.microsoft.com/office/drawing/2014/main" val="1298742499"/>
                  </a:ext>
                </a:extLst>
              </a:tr>
            </a:tbl>
          </a:graphicData>
        </a:graphic>
      </p:graphicFrame>
      <p:sp>
        <p:nvSpPr>
          <p:cNvPr id="7" name="Rectangle 2">
            <a:extLst>
              <a:ext uri="{FF2B5EF4-FFF2-40B4-BE49-F238E27FC236}">
                <a16:creationId xmlns:a16="http://schemas.microsoft.com/office/drawing/2014/main" id="{7EAE1948-59A4-4A58-9CC7-1803E382B62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Text Placeholder 2">
            <a:extLst>
              <a:ext uri="{FF2B5EF4-FFF2-40B4-BE49-F238E27FC236}">
                <a16:creationId xmlns:a16="http://schemas.microsoft.com/office/drawing/2014/main" id="{E2D90D6D-41FA-4E0E-A9DB-4F16E1F7A3FC}"/>
              </a:ext>
            </a:extLst>
          </p:cNvPr>
          <p:cNvSpPr txBox="1">
            <a:spLocks/>
          </p:cNvSpPr>
          <p:nvPr/>
        </p:nvSpPr>
        <p:spPr>
          <a:xfrm>
            <a:off x="734505" y="6006812"/>
            <a:ext cx="11653523" cy="851188"/>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zh-CN" sz="2000" b="1" i="1" dirty="0">
                <a:solidFill>
                  <a:schemeClr val="tx1"/>
                </a:solidFill>
              </a:rPr>
              <a:t>The </a:t>
            </a:r>
            <a:r>
              <a:rPr lang="en-US" altLang="zh-CN" sz="2000" b="1" i="1" dirty="0">
                <a:solidFill>
                  <a:srgbClr val="FF0000"/>
                </a:solidFill>
              </a:rPr>
              <a:t>higher</a:t>
            </a:r>
            <a:r>
              <a:rPr lang="en-US" altLang="zh-CN" sz="2000" b="1" i="1" dirty="0">
                <a:solidFill>
                  <a:schemeClr val="tx1"/>
                </a:solidFill>
              </a:rPr>
              <a:t> the .NET Standard version, the </a:t>
            </a:r>
            <a:r>
              <a:rPr lang="en-US" altLang="zh-CN" sz="2000" b="1" i="1" dirty="0">
                <a:solidFill>
                  <a:srgbClr val="FF0000"/>
                </a:solidFill>
              </a:rPr>
              <a:t>more APIs </a:t>
            </a:r>
            <a:r>
              <a:rPr lang="en-US" altLang="zh-CN" sz="2000" b="1" i="1" dirty="0">
                <a:solidFill>
                  <a:schemeClr val="tx1"/>
                </a:solidFill>
              </a:rPr>
              <a:t>are available to you.</a:t>
            </a:r>
          </a:p>
          <a:p>
            <a:pPr marL="342900" indent="-342900">
              <a:buFont typeface="Arial" panose="020B0604020202020204" pitchFamily="34" charset="0"/>
              <a:buChar char="•"/>
            </a:pPr>
            <a:r>
              <a:rPr lang="en-US" altLang="zh-CN" sz="2000" b="1" i="1" dirty="0">
                <a:solidFill>
                  <a:schemeClr val="tx1"/>
                </a:solidFill>
              </a:rPr>
              <a:t>The </a:t>
            </a:r>
            <a:r>
              <a:rPr lang="en-US" altLang="zh-CN" sz="2000" b="1" i="1" dirty="0">
                <a:solidFill>
                  <a:srgbClr val="FF0000"/>
                </a:solidFill>
              </a:rPr>
              <a:t>lower</a:t>
            </a:r>
            <a:r>
              <a:rPr lang="en-US" altLang="zh-CN" sz="2000" b="1" i="1" dirty="0">
                <a:solidFill>
                  <a:schemeClr val="tx1"/>
                </a:solidFill>
              </a:rPr>
              <a:t> the .NET Standard version, the </a:t>
            </a:r>
            <a:r>
              <a:rPr lang="en-US" altLang="zh-CN" sz="2000" b="1" i="1" dirty="0">
                <a:solidFill>
                  <a:srgbClr val="FF0000"/>
                </a:solidFill>
              </a:rPr>
              <a:t>more platforms</a:t>
            </a:r>
            <a:r>
              <a:rPr lang="en-US" altLang="zh-CN" sz="2000" b="1" i="1" dirty="0">
                <a:solidFill>
                  <a:schemeClr val="tx1"/>
                </a:solidFill>
              </a:rPr>
              <a:t> you can run on</a:t>
            </a:r>
          </a:p>
          <a:p>
            <a:pPr marL="342900" indent="-342900">
              <a:buFont typeface="Arial" panose="020B0604020202020204" pitchFamily="34" charset="0"/>
              <a:buChar char="•"/>
            </a:pPr>
            <a:r>
              <a:rPr lang="zh-CN" altLang="en-US" sz="2000" b="1" i="1" dirty="0">
                <a:solidFill>
                  <a:schemeClr val="tx1"/>
                </a:solidFill>
              </a:rPr>
              <a:t>如果是大量存量 </a:t>
            </a:r>
            <a:r>
              <a:rPr lang="en-US" altLang="zh-CN" sz="2000" b="1" i="1" dirty="0">
                <a:solidFill>
                  <a:schemeClr val="tx1"/>
                </a:solidFill>
              </a:rPr>
              <a:t>.NET Framework </a:t>
            </a:r>
            <a:r>
              <a:rPr lang="zh-CN" altLang="en-US" sz="2000" b="1" i="1" dirty="0">
                <a:solidFill>
                  <a:schemeClr val="tx1"/>
                </a:solidFill>
              </a:rPr>
              <a:t>程序跨平台移植支持 </a:t>
            </a:r>
            <a:r>
              <a:rPr lang="en-US" altLang="zh-CN" sz="2000" b="1" i="1" dirty="0">
                <a:solidFill>
                  <a:schemeClr val="tx1"/>
                </a:solidFill>
              </a:rPr>
              <a:t>.NET Standard 1.6 </a:t>
            </a:r>
            <a:r>
              <a:rPr lang="zh-CN" altLang="en-US" sz="2000" b="1" i="1" dirty="0">
                <a:solidFill>
                  <a:schemeClr val="tx1"/>
                </a:solidFill>
              </a:rPr>
              <a:t>及以下请慎重</a:t>
            </a:r>
            <a:endParaRPr lang="en-US" altLang="zh-CN" sz="2000" dirty="0"/>
          </a:p>
          <a:p>
            <a:endParaRPr lang="zh-CN" altLang="en-US" dirty="0"/>
          </a:p>
        </p:txBody>
      </p:sp>
    </p:spTree>
    <p:extLst>
      <p:ext uri="{BB962C8B-B14F-4D97-AF65-F5344CB8AC3E}">
        <p14:creationId xmlns:p14="http://schemas.microsoft.com/office/powerpoint/2010/main" val="239524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38200" y="365125"/>
            <a:ext cx="10515600" cy="1325563"/>
          </a:xfrm>
        </p:spPr>
        <p:txBody>
          <a:bodyPr/>
          <a:lstStyle/>
          <a:p>
            <a:r>
              <a:rPr lang="zh-CN" altLang="en-US" dirty="0"/>
              <a:t>敏感话题 引子</a:t>
            </a:r>
            <a:r>
              <a:rPr lang="en-US" altLang="zh-CN" dirty="0"/>
              <a:t> </a:t>
            </a:r>
            <a:r>
              <a:rPr lang="en-US" dirty="0"/>
              <a:t>Apple vs Google</a:t>
            </a:r>
          </a:p>
        </p:txBody>
      </p:sp>
      <p:sp>
        <p:nvSpPr>
          <p:cNvPr id="29" name="TextBox 13"/>
          <p:cNvSpPr txBox="1"/>
          <p:nvPr/>
        </p:nvSpPr>
        <p:spPr>
          <a:xfrm>
            <a:off x="9070376" y="2466413"/>
            <a:ext cx="2912967" cy="1294837"/>
          </a:xfrm>
          <a:prstGeom prst="rect">
            <a:avLst/>
          </a:prstGeom>
          <a:noFill/>
        </p:spPr>
        <p:txBody>
          <a:bodyPr wrap="square" lIns="179259" tIns="143407" rIns="179259" bIns="143407" rtlCol="0" anchor="t" anchorCtr="0">
            <a:noAutofit/>
          </a:bodyPr>
          <a:lstStyle/>
          <a:p>
            <a:pPr defTabSz="896042">
              <a:lnSpc>
                <a:spcPct val="90000"/>
              </a:lnSpc>
              <a:defRPr/>
            </a:pPr>
            <a:r>
              <a:rPr lang="zh-CN" altLang="en-US" sz="2400" b="1" kern="0" dirty="0">
                <a:latin typeface="Segoe UI Semibold" panose="020B0702040204020203" pitchFamily="34" charset="0"/>
                <a:cs typeface="Segoe UI Semibold" panose="020B0702040204020203" pitchFamily="34" charset="0"/>
              </a:rPr>
              <a:t>右苹果：</a:t>
            </a:r>
            <a:endParaRPr lang="en-US" altLang="zh-CN" sz="2400" b="1" kern="0" dirty="0">
              <a:latin typeface="Segoe UI Semibold" panose="020B0702040204020203" pitchFamily="34" charset="0"/>
              <a:cs typeface="Segoe UI Semibold" panose="020B0702040204020203" pitchFamily="34" charset="0"/>
            </a:endParaRPr>
          </a:p>
          <a:p>
            <a:pPr defTabSz="896042">
              <a:lnSpc>
                <a:spcPct val="90000"/>
              </a:lnSpc>
              <a:defRPr/>
            </a:pPr>
            <a:r>
              <a:rPr lang="zh-CN" altLang="en-US" sz="2400" b="1" dirty="0"/>
              <a:t>由</a:t>
            </a:r>
            <a:r>
              <a:rPr lang="en-US" altLang="zh-CN" sz="2400" b="1" dirty="0"/>
              <a:t>5,232</a:t>
            </a:r>
            <a:r>
              <a:rPr lang="zh-CN" altLang="en-US" sz="2400" b="1" dirty="0"/>
              <a:t>个发明人的团队已经产生了</a:t>
            </a:r>
            <a:r>
              <a:rPr lang="en-US" altLang="zh-CN" sz="2400" b="1" dirty="0"/>
              <a:t>10,975</a:t>
            </a:r>
            <a:r>
              <a:rPr lang="zh-CN" altLang="en-US" sz="2400" b="1" dirty="0"/>
              <a:t>项专利</a:t>
            </a:r>
            <a:endParaRPr lang="en-US" altLang="zh-CN" sz="2400" b="1" kern="0" dirty="0">
              <a:latin typeface="Segoe UI Semibold" panose="020B0702040204020203" pitchFamily="34" charset="0"/>
              <a:cs typeface="Segoe UI Semibold" panose="020B0702040204020203" pitchFamily="34" charset="0"/>
            </a:endParaRPr>
          </a:p>
          <a:p>
            <a:pPr defTabSz="896042">
              <a:lnSpc>
                <a:spcPct val="90000"/>
              </a:lnSpc>
              <a:defRPr/>
            </a:pPr>
            <a:endParaRPr lang="en-US" sz="1961" kern="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6A2AB4DE-404C-4F48-BA17-BF1762DB53D4}"/>
              </a:ext>
            </a:extLst>
          </p:cNvPr>
          <p:cNvPicPr>
            <a:picLocks noChangeAspect="1"/>
          </p:cNvPicPr>
          <p:nvPr/>
        </p:nvPicPr>
        <p:blipFill>
          <a:blip r:embed="rId3"/>
          <a:stretch>
            <a:fillRect/>
          </a:stretch>
        </p:blipFill>
        <p:spPr>
          <a:xfrm>
            <a:off x="2712027" y="2306222"/>
            <a:ext cx="6096000" cy="3419475"/>
          </a:xfrm>
          <a:prstGeom prst="rect">
            <a:avLst/>
          </a:prstGeom>
        </p:spPr>
      </p:pic>
      <p:sp>
        <p:nvSpPr>
          <p:cNvPr id="18" name="Content Placeholder 3">
            <a:extLst>
              <a:ext uri="{FF2B5EF4-FFF2-40B4-BE49-F238E27FC236}">
                <a16:creationId xmlns:a16="http://schemas.microsoft.com/office/drawing/2014/main" id="{CFDDB261-34EB-412E-BBE9-7263913677D2}"/>
              </a:ext>
            </a:extLst>
          </p:cNvPr>
          <p:cNvSpPr>
            <a:spLocks noGrp="1"/>
          </p:cNvSpPr>
          <p:nvPr/>
        </p:nvSpPr>
        <p:spPr>
          <a:xfrm>
            <a:off x="166255" y="1253331"/>
            <a:ext cx="111875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苹果、谷歌 成功靠什么？</a:t>
            </a:r>
            <a:endParaRPr lang="en-US" altLang="zh-CN" dirty="0"/>
          </a:p>
          <a:p>
            <a:pPr lvl="1"/>
            <a:r>
              <a:rPr lang="zh-CN" altLang="en-US" dirty="0"/>
              <a:t>无疑都是 靠创新，但创新的特质不同，最近十年专利发明对比 </a:t>
            </a:r>
            <a:endParaRPr lang="en-US" dirty="0"/>
          </a:p>
        </p:txBody>
      </p:sp>
      <p:sp>
        <p:nvSpPr>
          <p:cNvPr id="22" name="TextBox 13">
            <a:extLst>
              <a:ext uri="{FF2B5EF4-FFF2-40B4-BE49-F238E27FC236}">
                <a16:creationId xmlns:a16="http://schemas.microsoft.com/office/drawing/2014/main" id="{A5F631ED-1497-46B7-B79F-11991BF7C88D}"/>
              </a:ext>
            </a:extLst>
          </p:cNvPr>
          <p:cNvSpPr txBox="1"/>
          <p:nvPr/>
        </p:nvSpPr>
        <p:spPr>
          <a:xfrm>
            <a:off x="0" y="2464464"/>
            <a:ext cx="2912967" cy="1294837"/>
          </a:xfrm>
          <a:prstGeom prst="rect">
            <a:avLst/>
          </a:prstGeom>
          <a:noFill/>
        </p:spPr>
        <p:txBody>
          <a:bodyPr wrap="square" lIns="179259" tIns="143407" rIns="179259" bIns="143407" rtlCol="0" anchor="t" anchorCtr="0">
            <a:noAutofit/>
          </a:bodyPr>
          <a:lstStyle/>
          <a:p>
            <a:pPr defTabSz="896042">
              <a:lnSpc>
                <a:spcPct val="90000"/>
              </a:lnSpc>
              <a:defRPr/>
            </a:pPr>
            <a:r>
              <a:rPr lang="zh-CN" altLang="en-US" sz="2400" b="1" kern="0" dirty="0">
                <a:latin typeface="Segoe UI Semibold" panose="020B0702040204020203" pitchFamily="34" charset="0"/>
                <a:cs typeface="Segoe UI Semibold" panose="020B0702040204020203" pitchFamily="34" charset="0"/>
              </a:rPr>
              <a:t>左谷歌：</a:t>
            </a:r>
            <a:endParaRPr lang="en-US" altLang="zh-CN" sz="2400" b="1" kern="0" dirty="0">
              <a:latin typeface="Segoe UI Semibold" panose="020B0702040204020203" pitchFamily="34" charset="0"/>
              <a:cs typeface="Segoe UI Semibold" panose="020B0702040204020203" pitchFamily="34" charset="0"/>
            </a:endParaRPr>
          </a:p>
          <a:p>
            <a:pPr defTabSz="896042">
              <a:lnSpc>
                <a:spcPct val="90000"/>
              </a:lnSpc>
              <a:defRPr/>
            </a:pPr>
            <a:r>
              <a:rPr lang="zh-CN" altLang="en-US" sz="2400" b="1" dirty="0"/>
              <a:t>由</a:t>
            </a:r>
            <a:r>
              <a:rPr lang="en-US" altLang="zh-CN" sz="2400" b="1" dirty="0"/>
              <a:t>8,888</a:t>
            </a:r>
            <a:r>
              <a:rPr lang="zh-CN" altLang="en-US" sz="2400" b="1" dirty="0"/>
              <a:t>个团队已经产生了</a:t>
            </a:r>
            <a:r>
              <a:rPr lang="en-US" altLang="zh-CN" sz="2400" b="1" dirty="0"/>
              <a:t>12,386</a:t>
            </a:r>
            <a:r>
              <a:rPr lang="zh-CN" altLang="en-US" sz="2400" b="1" dirty="0"/>
              <a:t>项专利</a:t>
            </a:r>
            <a:endParaRPr lang="en-US" sz="2400" b="1" kern="0" dirty="0">
              <a:latin typeface="Segoe UI Semibold" panose="020B0702040204020203" pitchFamily="34" charset="0"/>
              <a:cs typeface="Segoe UI Semibold" panose="020B0702040204020203" pitchFamily="34" charset="0"/>
            </a:endParaRPr>
          </a:p>
        </p:txBody>
      </p:sp>
      <p:sp>
        <p:nvSpPr>
          <p:cNvPr id="23" name="TextBox 13">
            <a:extLst>
              <a:ext uri="{FF2B5EF4-FFF2-40B4-BE49-F238E27FC236}">
                <a16:creationId xmlns:a16="http://schemas.microsoft.com/office/drawing/2014/main" id="{3DAEA59E-73BA-4DBA-B1D8-3BC2679CA0C1}"/>
              </a:ext>
            </a:extLst>
          </p:cNvPr>
          <p:cNvSpPr txBox="1"/>
          <p:nvPr/>
        </p:nvSpPr>
        <p:spPr>
          <a:xfrm>
            <a:off x="4303543" y="5725697"/>
            <a:ext cx="4640952" cy="1294837"/>
          </a:xfrm>
          <a:prstGeom prst="rect">
            <a:avLst/>
          </a:prstGeom>
          <a:noFill/>
        </p:spPr>
        <p:txBody>
          <a:bodyPr wrap="square" lIns="179259" tIns="143407" rIns="179259" bIns="143407" rtlCol="0" anchor="t" anchorCtr="0">
            <a:noAutofit/>
          </a:bodyPr>
          <a:lstStyle/>
          <a:p>
            <a:pPr algn="ctr" defTabSz="896042">
              <a:lnSpc>
                <a:spcPct val="90000"/>
              </a:lnSpc>
              <a:defRPr/>
            </a:pPr>
            <a:r>
              <a:rPr lang="zh-CN" altLang="en-US" sz="2400" b="1" kern="0" dirty="0">
                <a:latin typeface="Segoe UI Semibold" panose="020B0702040204020203" pitchFamily="34" charset="0"/>
                <a:cs typeface="Segoe UI Semibold" panose="020B0702040204020203" pitchFamily="34" charset="0"/>
              </a:rPr>
              <a:t>数据可视化来源</a:t>
            </a:r>
            <a:endParaRPr lang="en-US" altLang="zh-CN" sz="2400" b="1" kern="0" dirty="0">
              <a:latin typeface="Segoe UI Semibold" panose="020B0702040204020203" pitchFamily="34" charset="0"/>
              <a:cs typeface="Segoe UI Semibold" panose="020B0702040204020203" pitchFamily="34" charset="0"/>
            </a:endParaRPr>
          </a:p>
          <a:p>
            <a:pPr algn="ctr" defTabSz="896042">
              <a:lnSpc>
                <a:spcPct val="90000"/>
              </a:lnSpc>
              <a:defRPr/>
            </a:pPr>
            <a:r>
              <a:rPr lang="en-US" sz="2400" b="1" kern="0" dirty="0">
                <a:latin typeface="Segoe UI Semibold" panose="020B0702040204020203" pitchFamily="34" charset="0"/>
                <a:cs typeface="Segoe UI Semibold" panose="020B0702040204020203" pitchFamily="34" charset="0"/>
                <a:hlinkClick r:id="rId4"/>
              </a:rPr>
              <a:t>http://www.periscopic.com/</a:t>
            </a:r>
            <a:endParaRPr lang="en-US" sz="2400" b="1" kern="0" dirty="0">
              <a:latin typeface="Segoe UI Semibold" panose="020B0702040204020203"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FF3B57AF-522D-4425-BDA3-0555B1D8C59C}"/>
              </a:ext>
            </a:extLst>
          </p:cNvPr>
          <p:cNvSpPr/>
          <p:nvPr/>
        </p:nvSpPr>
        <p:spPr>
          <a:xfrm rot="20531070">
            <a:off x="838201" y="4455622"/>
            <a:ext cx="2387138" cy="814647"/>
          </a:xfrm>
          <a:prstGeom prst="rect">
            <a:avLst/>
          </a:prstGeom>
          <a:solidFill>
            <a:schemeClr val="bg1"/>
          </a:solid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FF0000"/>
                </a:solidFill>
              </a:rPr>
              <a:t>谷歌靠人</a:t>
            </a:r>
            <a:endParaRPr lang="en-US" sz="3600" b="1" dirty="0">
              <a:solidFill>
                <a:srgbClr val="FF0000"/>
              </a:solidFill>
            </a:endParaRPr>
          </a:p>
        </p:txBody>
      </p:sp>
      <p:sp>
        <p:nvSpPr>
          <p:cNvPr id="26" name="Rectangle 25">
            <a:extLst>
              <a:ext uri="{FF2B5EF4-FFF2-40B4-BE49-F238E27FC236}">
                <a16:creationId xmlns:a16="http://schemas.microsoft.com/office/drawing/2014/main" id="{BB99C44A-FDE7-432E-81DD-97E8FC65C3E9}"/>
              </a:ext>
            </a:extLst>
          </p:cNvPr>
          <p:cNvSpPr/>
          <p:nvPr/>
        </p:nvSpPr>
        <p:spPr>
          <a:xfrm rot="20531070">
            <a:off x="8583177" y="4567008"/>
            <a:ext cx="2387138" cy="814647"/>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FF0000"/>
                </a:solidFill>
              </a:rPr>
              <a:t>苹果靠神</a:t>
            </a:r>
            <a:endParaRPr lang="en-US" sz="3600" b="1" dirty="0">
              <a:solidFill>
                <a:srgbClr val="FF0000"/>
              </a:solidFill>
            </a:endParaRPr>
          </a:p>
        </p:txBody>
      </p:sp>
      <p:sp>
        <p:nvSpPr>
          <p:cNvPr id="14" name="Rectangle 13">
            <a:extLst>
              <a:ext uri="{FF2B5EF4-FFF2-40B4-BE49-F238E27FC236}">
                <a16:creationId xmlns:a16="http://schemas.microsoft.com/office/drawing/2014/main" id="{033CD022-8263-4266-ADE6-4770018E9181}"/>
              </a:ext>
            </a:extLst>
          </p:cNvPr>
          <p:cNvSpPr/>
          <p:nvPr/>
        </p:nvSpPr>
        <p:spPr>
          <a:xfrm>
            <a:off x="4671753" y="2196438"/>
            <a:ext cx="2826327" cy="961397"/>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rgbClr val="FF0000"/>
                </a:solidFill>
              </a:rPr>
              <a:t>鉴定完毕</a:t>
            </a:r>
            <a:endParaRPr lang="en-US" sz="4400" b="1" dirty="0">
              <a:solidFill>
                <a:srgbClr val="FF0000"/>
              </a:solidFill>
            </a:endParaRPr>
          </a:p>
        </p:txBody>
      </p:sp>
    </p:spTree>
    <p:extLst>
      <p:ext uri="{BB962C8B-B14F-4D97-AF65-F5344CB8AC3E}">
        <p14:creationId xmlns:p14="http://schemas.microsoft.com/office/powerpoint/2010/main" val="285540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1000" fill="hold"/>
                                        <p:tgtEl>
                                          <p:spTgt spid="26"/>
                                        </p:tgtEl>
                                        <p:attrNameLst>
                                          <p:attrName>ppt_w</p:attrName>
                                        </p:attrNameLst>
                                      </p:cBhvr>
                                      <p:tavLst>
                                        <p:tav tm="0">
                                          <p:val>
                                            <p:fltVal val="0"/>
                                          </p:val>
                                        </p:tav>
                                        <p:tav tm="100000">
                                          <p:val>
                                            <p:strVal val="#ppt_w"/>
                                          </p:val>
                                        </p:tav>
                                      </p:tavLst>
                                    </p:anim>
                                    <p:anim calcmode="lin" valueType="num">
                                      <p:cBhvr>
                                        <p:cTn id="21" dur="1000" fill="hold"/>
                                        <p:tgtEl>
                                          <p:spTgt spid="26"/>
                                        </p:tgtEl>
                                        <p:attrNameLst>
                                          <p:attrName>ppt_h</p:attrName>
                                        </p:attrNameLst>
                                      </p:cBhvr>
                                      <p:tavLst>
                                        <p:tav tm="0">
                                          <p:val>
                                            <p:fltVal val="0"/>
                                          </p:val>
                                        </p:tav>
                                        <p:tav tm="100000">
                                          <p:val>
                                            <p:strVal val="#ppt_h"/>
                                          </p:val>
                                        </p:tav>
                                      </p:tavLst>
                                    </p:anim>
                                    <p:anim calcmode="lin" valueType="num">
                                      <p:cBhvr>
                                        <p:cTn id="22" dur="1000" fill="hold"/>
                                        <p:tgtEl>
                                          <p:spTgt spid="26"/>
                                        </p:tgtEl>
                                        <p:attrNameLst>
                                          <p:attrName>style.rotation</p:attrName>
                                        </p:attrNameLst>
                                      </p:cBhvr>
                                      <p:tavLst>
                                        <p:tav tm="0">
                                          <p:val>
                                            <p:fltVal val="90"/>
                                          </p:val>
                                        </p:tav>
                                        <p:tav tm="100000">
                                          <p:val>
                                            <p:fltVal val="0"/>
                                          </p:val>
                                        </p:tav>
                                      </p:tavLst>
                                    </p:anim>
                                    <p:animEffect transition="in" filter="fade">
                                      <p:cBhvr>
                                        <p:cTn id="2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344C-9646-417B-ACFF-B3F8050CD1C7}"/>
              </a:ext>
            </a:extLst>
          </p:cNvPr>
          <p:cNvSpPr>
            <a:spLocks noGrp="1"/>
          </p:cNvSpPr>
          <p:nvPr>
            <p:ph type="title"/>
          </p:nvPr>
        </p:nvSpPr>
        <p:spPr/>
        <p:txBody>
          <a:bodyPr/>
          <a:lstStyle/>
          <a:p>
            <a:r>
              <a:rPr lang="en-US" altLang="zh-CN" dirty="0"/>
              <a:t>.NET</a:t>
            </a:r>
            <a:r>
              <a:rPr lang="zh-CN" altLang="en-US" dirty="0"/>
              <a:t> </a:t>
            </a:r>
            <a:r>
              <a:rPr lang="en-US" altLang="zh-CN" dirty="0"/>
              <a:t>Standard/Core</a:t>
            </a:r>
            <a:r>
              <a:rPr lang="zh-CN" altLang="en-US" dirty="0"/>
              <a:t> </a:t>
            </a:r>
            <a:r>
              <a:rPr lang="en-US" altLang="zh-CN" dirty="0"/>
              <a:t>2.0 Roadmap</a:t>
            </a:r>
            <a:endParaRPr lang="zh-CN" altLang="en-US" dirty="0"/>
          </a:p>
        </p:txBody>
      </p:sp>
      <p:graphicFrame>
        <p:nvGraphicFramePr>
          <p:cNvPr id="5" name="Content Placeholder 4">
            <a:extLst>
              <a:ext uri="{FF2B5EF4-FFF2-40B4-BE49-F238E27FC236}">
                <a16:creationId xmlns:a16="http://schemas.microsoft.com/office/drawing/2014/main" id="{47E07BB0-D6FC-41BF-A7FC-A8AEF398E755}"/>
              </a:ext>
            </a:extLst>
          </p:cNvPr>
          <p:cNvGraphicFramePr>
            <a:graphicFrameLocks noGrp="1"/>
          </p:cNvGraphicFramePr>
          <p:nvPr>
            <p:ph idx="1"/>
            <p:extLst>
              <p:ext uri="{D42A27DB-BD31-4B8C-83A1-F6EECF244321}">
                <p14:modId xmlns:p14="http://schemas.microsoft.com/office/powerpoint/2010/main" val="4011123703"/>
              </p:ext>
            </p:extLst>
          </p:nvPr>
        </p:nvGraphicFramePr>
        <p:xfrm>
          <a:off x="522513" y="1690688"/>
          <a:ext cx="10355284" cy="5137867"/>
        </p:xfrm>
        <a:graphic>
          <a:graphicData uri="http://schemas.openxmlformats.org/drawingml/2006/table">
            <a:tbl>
              <a:tblPr/>
              <a:tblGrid>
                <a:gridCol w="5177642">
                  <a:extLst>
                    <a:ext uri="{9D8B030D-6E8A-4147-A177-3AD203B41FA5}">
                      <a16:colId xmlns:a16="http://schemas.microsoft.com/office/drawing/2014/main" val="2438661716"/>
                    </a:ext>
                  </a:extLst>
                </a:gridCol>
                <a:gridCol w="5177642">
                  <a:extLst>
                    <a:ext uri="{9D8B030D-6E8A-4147-A177-3AD203B41FA5}">
                      <a16:colId xmlns:a16="http://schemas.microsoft.com/office/drawing/2014/main" val="409060004"/>
                    </a:ext>
                  </a:extLst>
                </a:gridCol>
              </a:tblGrid>
              <a:tr h="361482">
                <a:tc>
                  <a:txBody>
                    <a:bodyPr/>
                    <a:lstStyle/>
                    <a:p>
                      <a:pPr algn="ctr"/>
                      <a:r>
                        <a:rPr lang="en-US" sz="2000" b="1" dirty="0">
                          <a:effectLst/>
                        </a:rPr>
                        <a:t>Milestone</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n-US" sz="2000" b="1" dirty="0">
                          <a:effectLst/>
                        </a:rPr>
                        <a:t>Release Date</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47183508"/>
                  </a:ext>
                </a:extLst>
              </a:tr>
              <a:tr h="644381">
                <a:tc>
                  <a:txBody>
                    <a:bodyPr/>
                    <a:lstStyle/>
                    <a:p>
                      <a:r>
                        <a:rPr lang="en-US" b="1">
                          <a:solidFill>
                            <a:srgbClr val="00B050"/>
                          </a:solidFill>
                          <a:effectLst/>
                        </a:rPr>
                        <a:t>.NET Core 2.0 Preview 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u="none" strike="noStrike">
                          <a:solidFill>
                            <a:srgbClr val="00B050"/>
                          </a:solidFill>
                          <a:effectLst/>
                          <a:hlinkClick r:id="rId3"/>
                        </a:rPr>
                        <a:t>Released on 2017/5/10</a:t>
                      </a:r>
                      <a:r>
                        <a:rPr lang="en-US" b="1">
                          <a:solidFill>
                            <a:srgbClr val="00B050"/>
                          </a:solidFill>
                          <a:effectLst/>
                        </a:rPr>
                        <a:t>, see </a:t>
                      </a:r>
                      <a:r>
                        <a:rPr lang="en-US" b="1" u="none" strike="noStrike">
                          <a:solidFill>
                            <a:srgbClr val="00B050"/>
                          </a:solidFill>
                          <a:effectLst/>
                          <a:hlinkClick r:id="rId4"/>
                        </a:rPr>
                        <a:t>announcement</a:t>
                      </a:r>
                      <a:endParaRPr lang="en-US" b="1">
                        <a:solidFill>
                          <a:srgbClr val="00B050"/>
                        </a:solidFill>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09191905"/>
                  </a:ext>
                </a:extLst>
              </a:tr>
              <a:tr h="644381">
                <a:tc>
                  <a:txBody>
                    <a:bodyPr/>
                    <a:lstStyle/>
                    <a:p>
                      <a:r>
                        <a:rPr lang="en-US" b="1">
                          <a:solidFill>
                            <a:srgbClr val="00B050"/>
                          </a:solidFill>
                          <a:effectLst/>
                        </a:rPr>
                        <a:t>.NET Standard 2.0 Preview 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b="1" u="none" strike="noStrike">
                          <a:solidFill>
                            <a:srgbClr val="00B050"/>
                          </a:solidFill>
                          <a:effectLst/>
                          <a:hlinkClick r:id="rId3"/>
                        </a:rPr>
                        <a:t>Released on 2017/5/10</a:t>
                      </a:r>
                      <a:r>
                        <a:rPr lang="en-US" b="1">
                          <a:solidFill>
                            <a:srgbClr val="00B050"/>
                          </a:solidFill>
                          <a:effectLst/>
                        </a:rPr>
                        <a:t>, see </a:t>
                      </a:r>
                      <a:r>
                        <a:rPr lang="en-US" b="1" u="none" strike="noStrike">
                          <a:solidFill>
                            <a:srgbClr val="00B050"/>
                          </a:solidFill>
                          <a:effectLst/>
                          <a:hlinkClick r:id="rId4"/>
                        </a:rPr>
                        <a:t>announcement</a:t>
                      </a:r>
                      <a:endParaRPr lang="en-US" b="1">
                        <a:solidFill>
                          <a:srgbClr val="00B050"/>
                        </a:solidFill>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520768682"/>
                  </a:ext>
                </a:extLst>
              </a:tr>
              <a:tr h="644381">
                <a:tc>
                  <a:txBody>
                    <a:bodyPr/>
                    <a:lstStyle/>
                    <a:p>
                      <a:r>
                        <a:rPr lang="en-US" b="1">
                          <a:solidFill>
                            <a:srgbClr val="00B050"/>
                          </a:solidFill>
                          <a:effectLst/>
                        </a:rPr>
                        <a:t>.NET Core 2.0 Preview 2</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u="none" strike="noStrike" dirty="0">
                          <a:solidFill>
                            <a:srgbClr val="00B050"/>
                          </a:solidFill>
                          <a:effectLst/>
                          <a:hlinkClick r:id="rId5"/>
                        </a:rPr>
                        <a:t>Released on 2017/6/28</a:t>
                      </a:r>
                      <a:r>
                        <a:rPr lang="en-US" b="1" dirty="0">
                          <a:solidFill>
                            <a:srgbClr val="00B050"/>
                          </a:solidFill>
                          <a:effectLst/>
                        </a:rPr>
                        <a:t>, see </a:t>
                      </a:r>
                      <a:r>
                        <a:rPr lang="en-US" b="1" u="none" strike="noStrike" dirty="0">
                          <a:solidFill>
                            <a:srgbClr val="00B050"/>
                          </a:solidFill>
                          <a:effectLst/>
                          <a:hlinkClick r:id="rId6"/>
                        </a:rPr>
                        <a:t>announcement</a:t>
                      </a:r>
                      <a:endParaRPr lang="en-US" b="1" dirty="0">
                        <a:solidFill>
                          <a:srgbClr val="00B050"/>
                        </a:solidFill>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477165230"/>
                  </a:ext>
                </a:extLst>
              </a:tr>
              <a:tr h="644381">
                <a:tc>
                  <a:txBody>
                    <a:bodyPr/>
                    <a:lstStyle/>
                    <a:p>
                      <a:r>
                        <a:rPr lang="en-US" b="1" dirty="0">
                          <a:solidFill>
                            <a:srgbClr val="00B050"/>
                          </a:solidFill>
                          <a:effectLst/>
                        </a:rPr>
                        <a:t>.NET Core 2.0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b="1" dirty="0">
                          <a:solidFill>
                            <a:srgbClr val="00B050"/>
                          </a:solidFill>
                          <a:effectLst/>
                        </a:rPr>
                        <a:t>Q3 2017, see also </a:t>
                      </a:r>
                      <a:r>
                        <a:rPr lang="en-US" b="1" u="none" strike="noStrike" dirty="0">
                          <a:solidFill>
                            <a:srgbClr val="00B050"/>
                          </a:solidFill>
                          <a:effectLst/>
                          <a:hlinkClick r:id="rId7"/>
                        </a:rPr>
                        <a:t>latest build</a:t>
                      </a:r>
                      <a:r>
                        <a:rPr lang="en-US" b="1" u="none" strike="noStrike" dirty="0">
                          <a:solidFill>
                            <a:srgbClr val="00B050"/>
                          </a:solidFill>
                          <a:effectLst/>
                        </a:rPr>
                        <a:t> 2017/09/18</a:t>
                      </a:r>
                      <a:endParaRPr lang="en-US" b="1" dirty="0">
                        <a:solidFill>
                          <a:srgbClr val="00B050"/>
                        </a:solidFill>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374818146"/>
                  </a:ext>
                </a:extLst>
              </a:tr>
              <a:tr h="361482">
                <a:tc>
                  <a:txBody>
                    <a:bodyPr/>
                    <a:lstStyle/>
                    <a:p>
                      <a:r>
                        <a:rPr lang="en-US" b="1" dirty="0">
                          <a:solidFill>
                            <a:srgbClr val="00B050"/>
                          </a:solidFill>
                          <a:effectLst/>
                        </a:rPr>
                        <a:t>.NET Standard 2.0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dirty="0">
                          <a:solidFill>
                            <a:srgbClr val="00B050"/>
                          </a:solidFill>
                          <a:effectLst/>
                        </a:rPr>
                        <a:t>Q3 2017 final</a:t>
                      </a:r>
                    </a:p>
                    <a:p>
                      <a:r>
                        <a:rPr lang="en-US" b="1" dirty="0">
                          <a:solidFill>
                            <a:srgbClr val="00B050"/>
                          </a:solidFill>
                          <a:effectLst/>
                        </a:rPr>
                        <a:t> </a:t>
                      </a:r>
                    </a:p>
                    <a:p>
                      <a:r>
                        <a:rPr lang="en-US" altLang="zh-CN" b="1" dirty="0">
                          <a:solidFill>
                            <a:srgbClr val="00B050"/>
                          </a:solidFill>
                          <a:effectLst/>
                          <a:hlinkClick r:id="rId8"/>
                        </a:rPr>
                        <a:t>https://github.com/dotnet/standard/issues/439</a:t>
                      </a:r>
                      <a:endParaRPr lang="en-US" altLang="zh-CN" b="1" dirty="0">
                        <a:solidFill>
                          <a:srgbClr val="00B050"/>
                        </a:solidFill>
                        <a:effectLst/>
                      </a:endParaRPr>
                    </a:p>
                    <a:p>
                      <a:endParaRPr lang="en-US" b="1" dirty="0">
                        <a:solidFill>
                          <a:srgbClr val="00B050"/>
                        </a:solidFill>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02863931"/>
                  </a:ext>
                </a:extLst>
              </a:tr>
              <a:tr h="644381">
                <a:tc>
                  <a:txBody>
                    <a:bodyPr/>
                    <a:lstStyle/>
                    <a:p>
                      <a:r>
                        <a:rPr lang="fr-FR" dirty="0">
                          <a:effectLst/>
                        </a:rPr>
                        <a:t>UWP 6.0 (</a:t>
                      </a:r>
                      <a:r>
                        <a:rPr lang="fr-FR" dirty="0" err="1">
                          <a:effectLst/>
                        </a:rPr>
                        <a:t>implements</a:t>
                      </a:r>
                      <a:r>
                        <a:rPr lang="fr-FR" dirty="0">
                          <a:effectLst/>
                        </a:rPr>
                        <a:t> .NET Standard 2.0)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Q4 2017 (</a:t>
                      </a:r>
                      <a:r>
                        <a:rPr lang="en-US" u="none" strike="noStrike">
                          <a:solidFill>
                            <a:srgbClr val="0366D6"/>
                          </a:solidFill>
                          <a:effectLst/>
                          <a:hlinkClick r:id="rId9"/>
                        </a:rPr>
                        <a:t>Win10 Fall Creators Update</a:t>
                      </a:r>
                      <a:r>
                        <a:rPr lang="en-US">
                          <a:effectLst/>
                        </a:rPr>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964196530"/>
                  </a:ext>
                </a:extLst>
              </a:tr>
              <a:tr h="361482">
                <a:tc>
                  <a:txBody>
                    <a:bodyPr/>
                    <a:lstStyle/>
                    <a:p>
                      <a:r>
                        <a:rPr lang="en-US">
                          <a:effectLst/>
                        </a:rPr>
                        <a:t>.NET Core 2.1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Q4 2017 (after UWP 6.0)</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68719887"/>
                  </a:ext>
                </a:extLst>
              </a:tr>
            </a:tbl>
          </a:graphicData>
        </a:graphic>
      </p:graphicFrame>
    </p:spTree>
    <p:extLst>
      <p:ext uri="{BB962C8B-B14F-4D97-AF65-F5344CB8AC3E}">
        <p14:creationId xmlns:p14="http://schemas.microsoft.com/office/powerpoint/2010/main" val="338767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344C-9646-417B-ACFF-B3F8050CD1C7}"/>
              </a:ext>
            </a:extLst>
          </p:cNvPr>
          <p:cNvSpPr>
            <a:spLocks noGrp="1"/>
          </p:cNvSpPr>
          <p:nvPr>
            <p:ph type="title"/>
          </p:nvPr>
        </p:nvSpPr>
        <p:spPr/>
        <p:txBody>
          <a:bodyPr>
            <a:normAutofit/>
          </a:bodyPr>
          <a:lstStyle/>
          <a:p>
            <a:pPr fontAlgn="base"/>
            <a:r>
              <a:rPr lang="en-US" sz="3600" b="1" dirty="0"/>
              <a:t>.NET Core 2.0 Preview 2.0 </a:t>
            </a:r>
            <a:r>
              <a:rPr lang="zh-CN" altLang="en-US" sz="3600" b="1" dirty="0"/>
              <a:t>改进</a:t>
            </a:r>
            <a:endParaRPr lang="en-US" sz="3600" b="1" dirty="0"/>
          </a:p>
        </p:txBody>
      </p:sp>
      <p:sp>
        <p:nvSpPr>
          <p:cNvPr id="4" name="Content Placeholder 3">
            <a:extLst>
              <a:ext uri="{FF2B5EF4-FFF2-40B4-BE49-F238E27FC236}">
                <a16:creationId xmlns:a16="http://schemas.microsoft.com/office/drawing/2014/main" id="{CFDDB261-34EB-412E-BBE9-7263913677D2}"/>
              </a:ext>
            </a:extLst>
          </p:cNvPr>
          <p:cNvSpPr>
            <a:spLocks noGrp="1"/>
          </p:cNvSpPr>
          <p:nvPr>
            <p:ph idx="1"/>
          </p:nvPr>
        </p:nvSpPr>
        <p:spPr/>
        <p:txBody>
          <a:bodyPr>
            <a:normAutofit fontScale="92500"/>
          </a:bodyPr>
          <a:lstStyle/>
          <a:p>
            <a:r>
              <a:rPr lang="zh-CN" altLang="en-US" dirty="0"/>
              <a:t>首次给出了对所有平台上各种软件包和安装程序的统一命名模式。所有的运行时文件将以</a:t>
            </a:r>
            <a:r>
              <a:rPr lang="en-US" altLang="zh-CN" dirty="0"/>
              <a:t>"</a:t>
            </a:r>
            <a:r>
              <a:rPr lang="en-US" altLang="zh-CN" dirty="0" err="1"/>
              <a:t>dotnet</a:t>
            </a:r>
            <a:r>
              <a:rPr lang="en-US" altLang="zh-CN" dirty="0"/>
              <a:t>-</a:t>
            </a:r>
            <a:r>
              <a:rPr lang="zh-CN" altLang="en-US" dirty="0"/>
              <a:t>运行时名称”命名，而</a:t>
            </a:r>
            <a:r>
              <a:rPr lang="en-US" altLang="zh-CN" dirty="0"/>
              <a:t>SDK</a:t>
            </a:r>
            <a:r>
              <a:rPr lang="zh-CN" altLang="en-US" dirty="0"/>
              <a:t>将以“</a:t>
            </a:r>
            <a:r>
              <a:rPr lang="en-US" altLang="zh-CN" dirty="0" err="1"/>
              <a:t>donet</a:t>
            </a:r>
            <a:r>
              <a:rPr lang="en-US" altLang="zh-CN" dirty="0"/>
              <a:t>-SDK</a:t>
            </a:r>
            <a:r>
              <a:rPr lang="zh-CN" altLang="en-US" dirty="0"/>
              <a:t>名称”命名。例如，</a:t>
            </a:r>
            <a:r>
              <a:rPr lang="en-US" altLang="zh-CN" dirty="0"/>
              <a:t>Windows SDK</a:t>
            </a:r>
            <a:r>
              <a:rPr lang="zh-CN" altLang="en-US" dirty="0"/>
              <a:t>文件将被命名为</a:t>
            </a:r>
            <a:r>
              <a:rPr lang="en-US" altLang="zh-CN" dirty="0"/>
              <a:t>dotnet-sdk-2.0.4-win10-x64.exe</a:t>
            </a:r>
            <a:r>
              <a:rPr lang="zh-CN" altLang="en-US" dirty="0"/>
              <a:t>。</a:t>
            </a:r>
            <a:endParaRPr lang="en-US" altLang="zh-CN" dirty="0"/>
          </a:p>
          <a:p>
            <a:r>
              <a:rPr lang="zh-CN" altLang="en-US" dirty="0"/>
              <a:t>如果开发人员的构建目标是</a:t>
            </a:r>
            <a:r>
              <a:rPr lang="en-US" altLang="zh-CN" dirty="0"/>
              <a:t>.</a:t>
            </a:r>
            <a:r>
              <a:rPr lang="en-US" dirty="0"/>
              <a:t>NET Standard 2.0，</a:t>
            </a:r>
            <a:r>
              <a:rPr lang="zh-CN" altLang="en-US" dirty="0"/>
              <a:t>那么不再需要</a:t>
            </a:r>
            <a:r>
              <a:rPr lang="en-US" altLang="zh-CN" dirty="0"/>
              <a:t>.</a:t>
            </a:r>
            <a:r>
              <a:rPr lang="en-US" dirty="0"/>
              <a:t>NET Standard NuGet</a:t>
            </a:r>
            <a:r>
              <a:rPr lang="zh-CN" altLang="en-US" dirty="0"/>
              <a:t>软件包给出所需的依赖，因为</a:t>
            </a:r>
            <a:r>
              <a:rPr lang="en-US" altLang="zh-CN" dirty="0"/>
              <a:t>.</a:t>
            </a:r>
            <a:r>
              <a:rPr lang="en-US" dirty="0"/>
              <a:t>NET Core SDK</a:t>
            </a:r>
            <a:r>
              <a:rPr lang="zh-CN" altLang="en-US" dirty="0"/>
              <a:t>已经提供了该基础功能。</a:t>
            </a:r>
          </a:p>
          <a:p>
            <a:r>
              <a:rPr lang="en-US" altLang="zh-CN" dirty="0"/>
              <a:t>.</a:t>
            </a:r>
            <a:r>
              <a:rPr lang="en-US" dirty="0"/>
              <a:t>NET Framework</a:t>
            </a:r>
            <a:r>
              <a:rPr lang="zh-CN" altLang="en-US" dirty="0"/>
              <a:t>软件库可以从一个使用</a:t>
            </a:r>
            <a:r>
              <a:rPr lang="en-US" altLang="zh-CN" dirty="0"/>
              <a:t>.</a:t>
            </a:r>
            <a:r>
              <a:rPr lang="en-US" dirty="0"/>
              <a:t>NET Standard</a:t>
            </a:r>
            <a:r>
              <a:rPr lang="zh-CN" altLang="en-US" dirty="0"/>
              <a:t>的项目中引用。类似地，</a:t>
            </a:r>
            <a:r>
              <a:rPr lang="en-US" altLang="zh-CN" dirty="0"/>
              <a:t>.</a:t>
            </a:r>
            <a:r>
              <a:rPr lang="en-US" dirty="0"/>
              <a:t>NET Core</a:t>
            </a:r>
            <a:r>
              <a:rPr lang="zh-CN" altLang="en-US" dirty="0"/>
              <a:t>应用和软件库可以依赖于</a:t>
            </a:r>
            <a:r>
              <a:rPr lang="en-US" altLang="zh-CN" dirty="0"/>
              <a:t>.</a:t>
            </a:r>
            <a:r>
              <a:rPr lang="en-US" dirty="0"/>
              <a:t>NET Framework</a:t>
            </a:r>
            <a:r>
              <a:rPr lang="zh-CN" altLang="en-US" dirty="0"/>
              <a:t>软件库。这一改进意在对从</a:t>
            </a:r>
            <a:r>
              <a:rPr lang="en-US" altLang="zh-CN" dirty="0"/>
              <a:t>.</a:t>
            </a:r>
            <a:r>
              <a:rPr lang="en-US" dirty="0"/>
              <a:t>NET Framework</a:t>
            </a:r>
            <a:r>
              <a:rPr lang="zh-CN" altLang="en-US" dirty="0"/>
              <a:t>平滑迁移到</a:t>
            </a:r>
            <a:r>
              <a:rPr lang="en-US" altLang="zh-CN" dirty="0"/>
              <a:t>.</a:t>
            </a:r>
            <a:r>
              <a:rPr lang="en-US" dirty="0"/>
              <a:t>NET Standard</a:t>
            </a:r>
            <a:r>
              <a:rPr lang="zh-CN" altLang="en-US" dirty="0"/>
              <a:t>项目提供帮助，适用于编译目标为</a:t>
            </a:r>
            <a:r>
              <a:rPr lang="en-US" altLang="zh-CN" dirty="0"/>
              <a:t>.</a:t>
            </a:r>
            <a:r>
              <a:rPr lang="en-US" dirty="0"/>
              <a:t>NET Framework 4.6.1</a:t>
            </a:r>
            <a:r>
              <a:rPr lang="zh-CN" altLang="en-US" dirty="0"/>
              <a:t>及更早版本的代码</a:t>
            </a:r>
          </a:p>
          <a:p>
            <a:pPr marL="0" indent="0" fontAlgn="base">
              <a:buNone/>
            </a:pPr>
            <a:endParaRPr lang="en-US" dirty="0"/>
          </a:p>
        </p:txBody>
      </p:sp>
    </p:spTree>
    <p:extLst>
      <p:ext uri="{BB962C8B-B14F-4D97-AF65-F5344CB8AC3E}">
        <p14:creationId xmlns:p14="http://schemas.microsoft.com/office/powerpoint/2010/main" val="2154843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344C-9646-417B-ACFF-B3F8050CD1C7}"/>
              </a:ext>
            </a:extLst>
          </p:cNvPr>
          <p:cNvSpPr>
            <a:spLocks noGrp="1"/>
          </p:cNvSpPr>
          <p:nvPr>
            <p:ph type="title"/>
          </p:nvPr>
        </p:nvSpPr>
        <p:spPr/>
        <p:txBody>
          <a:bodyPr>
            <a:normAutofit/>
          </a:bodyPr>
          <a:lstStyle/>
          <a:p>
            <a:r>
              <a:rPr lang="en-US" b="1" dirty="0"/>
              <a:t>.NET Core 2+ Naming and Versioning</a:t>
            </a:r>
          </a:p>
        </p:txBody>
      </p:sp>
      <p:sp>
        <p:nvSpPr>
          <p:cNvPr id="10" name="Content Placeholder 9">
            <a:extLst>
              <a:ext uri="{FF2B5EF4-FFF2-40B4-BE49-F238E27FC236}">
                <a16:creationId xmlns:a16="http://schemas.microsoft.com/office/drawing/2014/main" id="{EFFE549E-30F0-44AE-8342-F32B3FA69063}"/>
              </a:ext>
            </a:extLst>
          </p:cNvPr>
          <p:cNvSpPr>
            <a:spLocks noGrp="1"/>
          </p:cNvSpPr>
          <p:nvPr>
            <p:ph idx="1"/>
          </p:nvPr>
        </p:nvSpPr>
        <p:spPr>
          <a:xfrm>
            <a:off x="838200" y="5639913"/>
            <a:ext cx="10515600" cy="537049"/>
          </a:xfrm>
        </p:spPr>
        <p:txBody>
          <a:bodyPr/>
          <a:lstStyle/>
          <a:p>
            <a:pPr marL="0" indent="0">
              <a:buNone/>
            </a:pPr>
            <a:r>
              <a:rPr lang="en-US" dirty="0">
                <a:hlinkClick r:id="rId3"/>
              </a:rPr>
              <a:t>https://github.com/dotnet/designs</a:t>
            </a:r>
            <a:endParaRPr lang="en-US" dirty="0"/>
          </a:p>
          <a:p>
            <a:pPr marL="0" indent="0">
              <a:buNone/>
            </a:pPr>
            <a:endParaRPr lang="en-US" dirty="0"/>
          </a:p>
        </p:txBody>
      </p:sp>
      <p:pic>
        <p:nvPicPr>
          <p:cNvPr id="11" name="Picture 10">
            <a:extLst>
              <a:ext uri="{FF2B5EF4-FFF2-40B4-BE49-F238E27FC236}">
                <a16:creationId xmlns:a16="http://schemas.microsoft.com/office/drawing/2014/main" id="{4EB0B4FB-8D8D-427B-BDD2-CB361880701C}"/>
              </a:ext>
            </a:extLst>
          </p:cNvPr>
          <p:cNvPicPr>
            <a:picLocks noChangeAspect="1"/>
          </p:cNvPicPr>
          <p:nvPr/>
        </p:nvPicPr>
        <p:blipFill>
          <a:blip r:embed="rId4"/>
          <a:stretch>
            <a:fillRect/>
          </a:stretch>
        </p:blipFill>
        <p:spPr>
          <a:xfrm>
            <a:off x="232486" y="1467037"/>
            <a:ext cx="11727028" cy="4172877"/>
          </a:xfrm>
          <a:prstGeom prst="rect">
            <a:avLst/>
          </a:prstGeom>
        </p:spPr>
      </p:pic>
    </p:spTree>
    <p:extLst>
      <p:ext uri="{BB962C8B-B14F-4D97-AF65-F5344CB8AC3E}">
        <p14:creationId xmlns:p14="http://schemas.microsoft.com/office/powerpoint/2010/main" val="1264357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2E60-F4A5-403A-8EED-290700D4C2E1}"/>
              </a:ext>
            </a:extLst>
          </p:cNvPr>
          <p:cNvSpPr>
            <a:spLocks noGrp="1"/>
          </p:cNvSpPr>
          <p:nvPr>
            <p:ph type="title"/>
          </p:nvPr>
        </p:nvSpPr>
        <p:spPr/>
        <p:txBody>
          <a:bodyPr/>
          <a:lstStyle/>
          <a:p>
            <a:r>
              <a:rPr lang="en-US" altLang="zh-CN" dirty="0"/>
              <a:t>.NET </a:t>
            </a:r>
            <a:r>
              <a:rPr lang="zh-CN" altLang="en-US" dirty="0"/>
              <a:t>开源了</a:t>
            </a:r>
            <a:r>
              <a:rPr lang="en-US" altLang="zh-CN" dirty="0"/>
              <a:t>, </a:t>
            </a:r>
            <a:r>
              <a:rPr lang="zh-CN" altLang="en-US" dirty="0"/>
              <a:t>微软不能再任性了</a:t>
            </a:r>
          </a:p>
        </p:txBody>
      </p:sp>
      <p:sp>
        <p:nvSpPr>
          <p:cNvPr id="3" name="Content Placeholder 2">
            <a:extLst>
              <a:ext uri="{FF2B5EF4-FFF2-40B4-BE49-F238E27FC236}">
                <a16:creationId xmlns:a16="http://schemas.microsoft.com/office/drawing/2014/main" id="{8399EB2F-0E1F-441B-B3D0-9F37EA88456C}"/>
              </a:ext>
            </a:extLst>
          </p:cNvPr>
          <p:cNvSpPr>
            <a:spLocks noGrp="1"/>
          </p:cNvSpPr>
          <p:nvPr>
            <p:ph idx="1"/>
          </p:nvPr>
        </p:nvSpPr>
        <p:spPr/>
        <p:txBody>
          <a:bodyPr>
            <a:normAutofit fontScale="85000" lnSpcReduction="20000"/>
          </a:bodyPr>
          <a:lstStyle/>
          <a:p>
            <a:r>
              <a:rPr lang="zh-CN" altLang="en-US" dirty="0"/>
              <a:t>关于开源</a:t>
            </a:r>
            <a:r>
              <a:rPr lang="en-US" altLang="zh-CN" dirty="0"/>
              <a:t>.NET</a:t>
            </a:r>
            <a:r>
              <a:rPr lang="zh-CN" altLang="en-US" dirty="0"/>
              <a:t>版本的一个小插曲</a:t>
            </a:r>
            <a:endParaRPr lang="en-US" altLang="zh-CN" dirty="0"/>
          </a:p>
          <a:p>
            <a:pPr lvl="1"/>
            <a:r>
              <a:rPr lang="zh-CN" altLang="en-US" dirty="0">
                <a:hlinkClick r:id="rId3"/>
              </a:rPr>
              <a:t>围绕</a:t>
            </a:r>
            <a:r>
              <a:rPr lang="en-US" altLang="zh-CN" dirty="0">
                <a:hlinkClick r:id="rId3"/>
              </a:rPr>
              <a:t>ASP.NET Core 2.0</a:t>
            </a:r>
            <a:r>
              <a:rPr lang="zh-CN" altLang="en-US" dirty="0">
                <a:hlinkClick r:id="rId3"/>
              </a:rPr>
              <a:t>，他们在</a:t>
            </a:r>
            <a:r>
              <a:rPr lang="en-US" altLang="zh-CN" dirty="0">
                <a:hlinkClick r:id="rId3"/>
              </a:rPr>
              <a:t>GitHub</a:t>
            </a:r>
            <a:r>
              <a:rPr lang="zh-CN" altLang="en-US" dirty="0">
                <a:hlinkClick r:id="rId3"/>
              </a:rPr>
              <a:t>上吵什么？</a:t>
            </a:r>
            <a:endParaRPr lang="en-US" altLang="zh-CN" dirty="0"/>
          </a:p>
          <a:p>
            <a:pPr lvl="1"/>
            <a:r>
              <a:rPr lang="en-US" altLang="zh-CN" dirty="0">
                <a:hlinkClick r:id="rId4"/>
              </a:rPr>
              <a:t>NET </a:t>
            </a:r>
            <a:r>
              <a:rPr lang="zh-CN" altLang="en-US" dirty="0">
                <a:hlinkClick r:id="rId4"/>
              </a:rPr>
              <a:t>噩梦：</a:t>
            </a:r>
            <a:r>
              <a:rPr lang="en-US" altLang="zh-CN" dirty="0">
                <a:hlinkClick r:id="rId4"/>
              </a:rPr>
              <a:t>ASP.NET Core 2.0 </a:t>
            </a:r>
            <a:r>
              <a:rPr lang="zh-CN" altLang="en-US" dirty="0">
                <a:hlinkClick r:id="rId4"/>
              </a:rPr>
              <a:t>不再支持 </a:t>
            </a:r>
            <a:r>
              <a:rPr lang="en-US" altLang="zh-CN" dirty="0">
                <a:hlinkClick r:id="rId4"/>
              </a:rPr>
              <a:t>.NET Framework</a:t>
            </a:r>
            <a:endParaRPr lang="zh-CN" altLang="en-US" dirty="0"/>
          </a:p>
          <a:p>
            <a:pPr lvl="2"/>
            <a:r>
              <a:rPr lang="zh-CN" altLang="en-US" dirty="0"/>
              <a:t>简单来说，微软之前开发 </a:t>
            </a:r>
            <a:r>
              <a:rPr lang="en-US" altLang="zh-CN" dirty="0"/>
              <a:t>ASP.NET Core 2.0</a:t>
            </a:r>
            <a:r>
              <a:rPr lang="zh-CN" altLang="en-US" dirty="0"/>
              <a:t>时，所有的代码都仅仅依赖于 </a:t>
            </a:r>
            <a:r>
              <a:rPr lang="en-US" altLang="zh-CN" dirty="0"/>
              <a:t>.NET Standard 2.0</a:t>
            </a:r>
            <a:r>
              <a:rPr lang="zh-CN" altLang="en-US" dirty="0"/>
              <a:t>，好处是可以在多个平台上运行，包括 </a:t>
            </a:r>
            <a:r>
              <a:rPr lang="en-US" altLang="zh-CN" dirty="0"/>
              <a:t>.NET Framework </a:t>
            </a:r>
            <a:r>
              <a:rPr lang="zh-CN" altLang="en-US" dirty="0"/>
              <a:t>和 </a:t>
            </a:r>
            <a:r>
              <a:rPr lang="en-US" altLang="zh-CN" dirty="0"/>
              <a:t>.NET Core</a:t>
            </a:r>
            <a:r>
              <a:rPr lang="zh-CN" altLang="en-US" dirty="0"/>
              <a:t>。但是法国的微软 </a:t>
            </a:r>
            <a:r>
              <a:rPr lang="en-US" altLang="zh-CN" dirty="0"/>
              <a:t>MVP </a:t>
            </a:r>
            <a:r>
              <a:rPr lang="en-US" altLang="zh-CN" dirty="0" err="1"/>
              <a:t>Kévin</a:t>
            </a:r>
            <a:r>
              <a:rPr lang="en-US" altLang="zh-CN" dirty="0"/>
              <a:t> Chalet </a:t>
            </a:r>
            <a:r>
              <a:rPr lang="zh-CN" altLang="en-US" dirty="0"/>
              <a:t>在​</a:t>
            </a:r>
            <a:r>
              <a:rPr lang="en-US" altLang="zh-CN" dirty="0"/>
              <a:t>5</a:t>
            </a:r>
            <a:r>
              <a:rPr lang="zh-CN" altLang="en-US" dirty="0"/>
              <a:t>月</a:t>
            </a:r>
            <a:r>
              <a:rPr lang="en-US" altLang="zh-CN" dirty="0"/>
              <a:t>5</a:t>
            </a:r>
            <a:r>
              <a:rPr lang="zh-CN" altLang="en-US" dirty="0"/>
              <a:t>号吃惊地发现微软工程师把所有的依赖项都从 </a:t>
            </a:r>
            <a:r>
              <a:rPr lang="en-US" altLang="zh-CN" dirty="0"/>
              <a:t>.NET Standard </a:t>
            </a:r>
            <a:r>
              <a:rPr lang="zh-CN" altLang="en-US" dirty="0"/>
              <a:t>改为了 </a:t>
            </a:r>
            <a:r>
              <a:rPr lang="en-US" altLang="zh-CN" dirty="0"/>
              <a:t>.NET Core</a:t>
            </a:r>
            <a:r>
              <a:rPr lang="zh-CN" altLang="en-US" dirty="0"/>
              <a:t>，也就使 </a:t>
            </a:r>
            <a:r>
              <a:rPr lang="en-US" altLang="zh-CN" dirty="0"/>
              <a:t>.NET Framework </a:t>
            </a:r>
            <a:r>
              <a:rPr lang="zh-CN" altLang="en-US" dirty="0"/>
              <a:t>这个平台不再受支持。于是他立即登录 </a:t>
            </a:r>
            <a:r>
              <a:rPr lang="en-US" altLang="zh-CN" dirty="0"/>
              <a:t>GitHub </a:t>
            </a:r>
            <a:r>
              <a:rPr lang="zh-CN" altLang="en-US" dirty="0"/>
              <a:t>相关的仓库，开始和微软工程师沟通。而微软十四个小时之后才由 </a:t>
            </a:r>
            <a:r>
              <a:rPr lang="en-US" altLang="zh-CN" dirty="0"/>
              <a:t>Scott </a:t>
            </a:r>
            <a:r>
              <a:rPr lang="en-US" altLang="zh-CN" dirty="0" err="1"/>
              <a:t>Hanselman</a:t>
            </a:r>
            <a:r>
              <a:rPr lang="en-US" altLang="zh-CN" dirty="0"/>
              <a:t> </a:t>
            </a:r>
            <a:r>
              <a:rPr lang="zh-CN" altLang="en-US" dirty="0"/>
              <a:t>做出了初步回应，而且不甚详细。</a:t>
            </a:r>
            <a:endParaRPr lang="en-US" altLang="zh-CN" dirty="0"/>
          </a:p>
          <a:p>
            <a:pPr lvl="1"/>
            <a:r>
              <a:rPr lang="zh-CN" altLang="en-US" dirty="0"/>
              <a:t>最终结论</a:t>
            </a:r>
            <a:endParaRPr lang="en-US" altLang="zh-CN" dirty="0"/>
          </a:p>
          <a:p>
            <a:pPr lvl="2"/>
            <a:r>
              <a:rPr lang="zh-CN" altLang="en-US" dirty="0"/>
              <a:t>以</a:t>
            </a:r>
            <a:r>
              <a:rPr lang="en-US" altLang="zh-CN" dirty="0"/>
              <a:t>.NET</a:t>
            </a:r>
            <a:r>
              <a:rPr lang="zh-CN" altLang="en-US" dirty="0"/>
              <a:t>码农的名义，参与监督的 </a:t>
            </a:r>
            <a:r>
              <a:rPr lang="en-US" altLang="zh-CN" dirty="0"/>
              <a:t>.NET </a:t>
            </a:r>
            <a:r>
              <a:rPr lang="zh-CN" altLang="en-US" dirty="0"/>
              <a:t>开源项目的工作</a:t>
            </a:r>
            <a:endParaRPr lang="en-US" altLang="zh-CN" dirty="0"/>
          </a:p>
          <a:p>
            <a:pPr lvl="2"/>
            <a:r>
              <a:rPr lang="zh-CN" altLang="en-US" dirty="0"/>
              <a:t>​</a:t>
            </a:r>
            <a:r>
              <a:rPr lang="en-US" altLang="zh-CN" dirty="0"/>
              <a:t>ASP.NET Core 2.0 Preview 2 </a:t>
            </a:r>
            <a:r>
              <a:rPr lang="zh-CN" altLang="en-US" dirty="0"/>
              <a:t>将会重新支持 </a:t>
            </a:r>
            <a:r>
              <a:rPr lang="en-US" altLang="zh-CN" dirty="0"/>
              <a:t>.NET Framework</a:t>
            </a:r>
            <a:r>
              <a:rPr lang="zh-CN" altLang="en-US" dirty="0"/>
              <a:t>，微软不会在近期放弃这个用户众多的老平台。</a:t>
            </a:r>
          </a:p>
          <a:p>
            <a:pPr lvl="2"/>
            <a:r>
              <a:rPr lang="zh-CN" altLang="en-US" dirty="0"/>
              <a:t>微软吸取教训，信息公开最重要，这也是管理开源项目必须承担的东西了。</a:t>
            </a:r>
            <a:endParaRPr lang="en-US" altLang="zh-CN" dirty="0"/>
          </a:p>
          <a:p>
            <a:pPr lvl="1"/>
            <a:r>
              <a:rPr lang="zh-CN" altLang="en-US" dirty="0"/>
              <a:t>微软目前是 </a:t>
            </a:r>
            <a:r>
              <a:rPr lang="en-US" altLang="zh-CN" dirty="0" err="1"/>
              <a:t>github</a:t>
            </a:r>
            <a:r>
              <a:rPr lang="en-US" altLang="zh-CN" dirty="0"/>
              <a:t> </a:t>
            </a:r>
            <a:r>
              <a:rPr lang="zh-CN" altLang="en-US" dirty="0"/>
              <a:t>开源代码贡献第一</a:t>
            </a:r>
            <a:endParaRPr lang="en-US" altLang="zh-CN" dirty="0"/>
          </a:p>
          <a:p>
            <a:pPr lvl="2"/>
            <a:r>
              <a:rPr lang="en-US" altLang="zh-CN" dirty="0">
                <a:hlinkClick r:id="rId5"/>
              </a:rPr>
              <a:t>https://news.cnblogs.com/n/566180</a:t>
            </a:r>
            <a:endParaRPr lang="en-US" altLang="zh-CN" dirty="0"/>
          </a:p>
          <a:p>
            <a:pPr lvl="2"/>
            <a:r>
              <a:rPr lang="en-US" altLang="zh-CN" dirty="0">
                <a:hlinkClick r:id="rId6"/>
              </a:rPr>
              <a:t>http://www.infoworld.com/article/3149765/application-development/win-win-open-source-net-pays-off-for-devs.html</a:t>
            </a:r>
            <a:endParaRPr lang="en-US" altLang="zh-CN" dirty="0"/>
          </a:p>
          <a:p>
            <a:pPr lvl="2"/>
            <a:r>
              <a:rPr lang="en-US" altLang="zh-CN" dirty="0">
                <a:hlinkClick r:id="rId7"/>
              </a:rPr>
              <a:t>https://dotnetfoundation.org/projects</a:t>
            </a:r>
            <a:endParaRPr lang="en-US" altLang="zh-CN" dirty="0"/>
          </a:p>
          <a:p>
            <a:pPr lvl="2"/>
            <a:endParaRPr lang="en-US" altLang="zh-CN" dirty="0"/>
          </a:p>
          <a:p>
            <a:pPr lvl="2"/>
            <a:endParaRPr lang="en-US" altLang="zh-CN" dirty="0"/>
          </a:p>
          <a:p>
            <a:pPr lvl="2"/>
            <a:endParaRPr lang="zh-CN" altLang="en-US" dirty="0"/>
          </a:p>
          <a:p>
            <a:pPr lvl="2"/>
            <a:endParaRPr lang="zh-CN" altLang="en-US" dirty="0"/>
          </a:p>
        </p:txBody>
      </p:sp>
    </p:spTree>
    <p:extLst>
      <p:ext uri="{BB962C8B-B14F-4D97-AF65-F5344CB8AC3E}">
        <p14:creationId xmlns:p14="http://schemas.microsoft.com/office/powerpoint/2010/main" val="3717489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2E60-F4A5-403A-8EED-290700D4C2E1}"/>
              </a:ext>
            </a:extLst>
          </p:cNvPr>
          <p:cNvSpPr>
            <a:spLocks noGrp="1"/>
          </p:cNvSpPr>
          <p:nvPr>
            <p:ph type="title"/>
          </p:nvPr>
        </p:nvSpPr>
        <p:spPr/>
        <p:txBody>
          <a:bodyPr/>
          <a:lstStyle/>
          <a:p>
            <a:r>
              <a:rPr lang="en-US" altLang="zh-CN" dirty="0"/>
              <a:t>.NET </a:t>
            </a:r>
            <a:r>
              <a:rPr lang="zh-CN" altLang="en-US" dirty="0"/>
              <a:t>开源了</a:t>
            </a:r>
            <a:r>
              <a:rPr lang="en-US" altLang="zh-CN" dirty="0"/>
              <a:t>, </a:t>
            </a:r>
            <a:r>
              <a:rPr lang="zh-CN" altLang="en-US" dirty="0"/>
              <a:t>微软不能再任性了</a:t>
            </a:r>
          </a:p>
        </p:txBody>
      </p:sp>
      <p:sp>
        <p:nvSpPr>
          <p:cNvPr id="3" name="Content Placeholder 2">
            <a:extLst>
              <a:ext uri="{FF2B5EF4-FFF2-40B4-BE49-F238E27FC236}">
                <a16:creationId xmlns:a16="http://schemas.microsoft.com/office/drawing/2014/main" id="{8399EB2F-0E1F-441B-B3D0-9F37EA88456C}"/>
              </a:ext>
            </a:extLst>
          </p:cNvPr>
          <p:cNvSpPr>
            <a:spLocks noGrp="1"/>
          </p:cNvSpPr>
          <p:nvPr>
            <p:ph idx="1"/>
          </p:nvPr>
        </p:nvSpPr>
        <p:spPr/>
        <p:txBody>
          <a:bodyPr>
            <a:normAutofit fontScale="85000" lnSpcReduction="20000"/>
          </a:bodyPr>
          <a:lstStyle/>
          <a:p>
            <a:r>
              <a:rPr lang="zh-CN" altLang="en-US" dirty="0"/>
              <a:t>关于开源</a:t>
            </a:r>
            <a:r>
              <a:rPr lang="en-US" altLang="zh-CN" dirty="0"/>
              <a:t>.NET</a:t>
            </a:r>
            <a:r>
              <a:rPr lang="zh-CN" altLang="en-US" dirty="0"/>
              <a:t>版本的一个小插曲</a:t>
            </a:r>
            <a:endParaRPr lang="en-US" altLang="zh-CN" dirty="0"/>
          </a:p>
          <a:p>
            <a:pPr lvl="1"/>
            <a:r>
              <a:rPr lang="zh-CN" altLang="en-US" dirty="0">
                <a:hlinkClick r:id="rId3"/>
              </a:rPr>
              <a:t>围绕</a:t>
            </a:r>
            <a:r>
              <a:rPr lang="en-US" altLang="zh-CN" dirty="0">
                <a:hlinkClick r:id="rId3"/>
              </a:rPr>
              <a:t>ASP.NET Core 2.0</a:t>
            </a:r>
            <a:r>
              <a:rPr lang="zh-CN" altLang="en-US" dirty="0">
                <a:hlinkClick r:id="rId3"/>
              </a:rPr>
              <a:t>，他们在</a:t>
            </a:r>
            <a:r>
              <a:rPr lang="en-US" altLang="zh-CN" dirty="0">
                <a:hlinkClick r:id="rId3"/>
              </a:rPr>
              <a:t>GitHub</a:t>
            </a:r>
            <a:r>
              <a:rPr lang="zh-CN" altLang="en-US" dirty="0">
                <a:hlinkClick r:id="rId3"/>
              </a:rPr>
              <a:t>上吵什么？</a:t>
            </a:r>
            <a:endParaRPr lang="en-US" altLang="zh-CN" dirty="0"/>
          </a:p>
          <a:p>
            <a:pPr lvl="1"/>
            <a:r>
              <a:rPr lang="en-US" altLang="zh-CN" dirty="0">
                <a:hlinkClick r:id="rId4"/>
              </a:rPr>
              <a:t>NET </a:t>
            </a:r>
            <a:r>
              <a:rPr lang="zh-CN" altLang="en-US" dirty="0">
                <a:hlinkClick r:id="rId4"/>
              </a:rPr>
              <a:t>噩梦：</a:t>
            </a:r>
            <a:r>
              <a:rPr lang="en-US" altLang="zh-CN" dirty="0">
                <a:hlinkClick r:id="rId4"/>
              </a:rPr>
              <a:t>ASP.NET Core 2.0 </a:t>
            </a:r>
            <a:r>
              <a:rPr lang="zh-CN" altLang="en-US" dirty="0">
                <a:hlinkClick r:id="rId4"/>
              </a:rPr>
              <a:t>不再支持 </a:t>
            </a:r>
            <a:r>
              <a:rPr lang="en-US" altLang="zh-CN" dirty="0">
                <a:hlinkClick r:id="rId4"/>
              </a:rPr>
              <a:t>.NET Framework</a:t>
            </a:r>
            <a:endParaRPr lang="zh-CN" altLang="en-US" dirty="0"/>
          </a:p>
          <a:p>
            <a:pPr lvl="2"/>
            <a:r>
              <a:rPr lang="zh-CN" altLang="en-US" dirty="0"/>
              <a:t>简单来说，微软之前开发 </a:t>
            </a:r>
            <a:r>
              <a:rPr lang="en-US" altLang="zh-CN" dirty="0"/>
              <a:t>ASP.NET Core 2.0</a:t>
            </a:r>
            <a:r>
              <a:rPr lang="zh-CN" altLang="en-US" dirty="0"/>
              <a:t>时，所有的代码都仅仅依赖于 </a:t>
            </a:r>
            <a:r>
              <a:rPr lang="en-US" altLang="zh-CN" dirty="0"/>
              <a:t>.NET Standard 2.0</a:t>
            </a:r>
            <a:r>
              <a:rPr lang="zh-CN" altLang="en-US" dirty="0"/>
              <a:t>，好处是可以在多个平台上运行，包括 </a:t>
            </a:r>
            <a:r>
              <a:rPr lang="en-US" altLang="zh-CN" dirty="0"/>
              <a:t>.NET Framework </a:t>
            </a:r>
            <a:r>
              <a:rPr lang="zh-CN" altLang="en-US" dirty="0"/>
              <a:t>和 </a:t>
            </a:r>
            <a:r>
              <a:rPr lang="en-US" altLang="zh-CN" dirty="0"/>
              <a:t>.NET Core</a:t>
            </a:r>
            <a:r>
              <a:rPr lang="zh-CN" altLang="en-US" dirty="0"/>
              <a:t>。但是法国的微软 </a:t>
            </a:r>
            <a:r>
              <a:rPr lang="en-US" altLang="zh-CN" dirty="0"/>
              <a:t>MVP </a:t>
            </a:r>
            <a:r>
              <a:rPr lang="en-US" altLang="zh-CN" dirty="0" err="1"/>
              <a:t>Kévin</a:t>
            </a:r>
            <a:r>
              <a:rPr lang="en-US" altLang="zh-CN" dirty="0"/>
              <a:t> Chalet </a:t>
            </a:r>
            <a:r>
              <a:rPr lang="zh-CN" altLang="en-US" dirty="0"/>
              <a:t>在​</a:t>
            </a:r>
            <a:r>
              <a:rPr lang="en-US" altLang="zh-CN" dirty="0"/>
              <a:t>5</a:t>
            </a:r>
            <a:r>
              <a:rPr lang="zh-CN" altLang="en-US" dirty="0"/>
              <a:t>月</a:t>
            </a:r>
            <a:r>
              <a:rPr lang="en-US" altLang="zh-CN" dirty="0"/>
              <a:t>5</a:t>
            </a:r>
            <a:r>
              <a:rPr lang="zh-CN" altLang="en-US" dirty="0"/>
              <a:t>号吃惊地发现微软工程师把所有的依赖项都从 </a:t>
            </a:r>
            <a:r>
              <a:rPr lang="en-US" altLang="zh-CN" dirty="0"/>
              <a:t>.NET Standard </a:t>
            </a:r>
            <a:r>
              <a:rPr lang="zh-CN" altLang="en-US" dirty="0"/>
              <a:t>改为了 </a:t>
            </a:r>
            <a:r>
              <a:rPr lang="en-US" altLang="zh-CN" dirty="0"/>
              <a:t>.NET Core</a:t>
            </a:r>
            <a:r>
              <a:rPr lang="zh-CN" altLang="en-US" dirty="0"/>
              <a:t>，也就使 </a:t>
            </a:r>
            <a:r>
              <a:rPr lang="en-US" altLang="zh-CN" dirty="0"/>
              <a:t>.NET Framework </a:t>
            </a:r>
            <a:r>
              <a:rPr lang="zh-CN" altLang="en-US" dirty="0"/>
              <a:t>这个平台不再受支持。于是他立即登录 </a:t>
            </a:r>
            <a:r>
              <a:rPr lang="en-US" altLang="zh-CN" dirty="0"/>
              <a:t>GitHub </a:t>
            </a:r>
            <a:r>
              <a:rPr lang="zh-CN" altLang="en-US" dirty="0"/>
              <a:t>相关的仓库，开始和微软工程师沟通。而微软十四个小时之后才由 </a:t>
            </a:r>
            <a:r>
              <a:rPr lang="en-US" altLang="zh-CN" dirty="0"/>
              <a:t>Scott </a:t>
            </a:r>
            <a:r>
              <a:rPr lang="en-US" altLang="zh-CN" dirty="0" err="1"/>
              <a:t>Hanselman</a:t>
            </a:r>
            <a:r>
              <a:rPr lang="en-US" altLang="zh-CN" dirty="0"/>
              <a:t> </a:t>
            </a:r>
            <a:r>
              <a:rPr lang="zh-CN" altLang="en-US" dirty="0"/>
              <a:t>做出了初步回应，而且不甚详细。</a:t>
            </a:r>
            <a:endParaRPr lang="en-US" altLang="zh-CN" dirty="0"/>
          </a:p>
          <a:p>
            <a:pPr lvl="1"/>
            <a:r>
              <a:rPr lang="zh-CN" altLang="en-US" dirty="0"/>
              <a:t>最终结论</a:t>
            </a:r>
            <a:endParaRPr lang="en-US" altLang="zh-CN" dirty="0"/>
          </a:p>
          <a:p>
            <a:pPr lvl="2"/>
            <a:r>
              <a:rPr lang="zh-CN" altLang="en-US" dirty="0"/>
              <a:t>以</a:t>
            </a:r>
            <a:r>
              <a:rPr lang="en-US" altLang="zh-CN" dirty="0"/>
              <a:t>.NET</a:t>
            </a:r>
            <a:r>
              <a:rPr lang="zh-CN" altLang="en-US" dirty="0"/>
              <a:t>码农的名义，参与监督的 </a:t>
            </a:r>
            <a:r>
              <a:rPr lang="en-US" altLang="zh-CN" dirty="0"/>
              <a:t>.NET </a:t>
            </a:r>
            <a:r>
              <a:rPr lang="zh-CN" altLang="en-US" dirty="0"/>
              <a:t>开源项目的工作</a:t>
            </a:r>
            <a:endParaRPr lang="en-US" altLang="zh-CN" dirty="0"/>
          </a:p>
          <a:p>
            <a:pPr lvl="2"/>
            <a:r>
              <a:rPr lang="zh-CN" altLang="en-US" dirty="0"/>
              <a:t>​</a:t>
            </a:r>
            <a:r>
              <a:rPr lang="en-US" altLang="zh-CN" dirty="0"/>
              <a:t>ASP.NET Core 2.0 Preview 2 </a:t>
            </a:r>
            <a:r>
              <a:rPr lang="zh-CN" altLang="en-US" dirty="0"/>
              <a:t>将会重新支持 </a:t>
            </a:r>
            <a:r>
              <a:rPr lang="en-US" altLang="zh-CN" dirty="0"/>
              <a:t>.NET Framework</a:t>
            </a:r>
            <a:r>
              <a:rPr lang="zh-CN" altLang="en-US" dirty="0"/>
              <a:t>，微软不会在近期放弃这个用户众多的老平台。</a:t>
            </a:r>
          </a:p>
          <a:p>
            <a:pPr lvl="2"/>
            <a:r>
              <a:rPr lang="zh-CN" altLang="en-US" dirty="0"/>
              <a:t>微软吸取教训，信息公开最重要，这也是管理开源项目必须承担的东西了。</a:t>
            </a:r>
            <a:endParaRPr lang="en-US" altLang="zh-CN" dirty="0"/>
          </a:p>
          <a:p>
            <a:pPr lvl="1"/>
            <a:r>
              <a:rPr lang="zh-CN" altLang="en-US" dirty="0"/>
              <a:t>微软目前是 </a:t>
            </a:r>
            <a:r>
              <a:rPr lang="en-US" altLang="zh-CN" dirty="0" err="1"/>
              <a:t>github</a:t>
            </a:r>
            <a:r>
              <a:rPr lang="en-US" altLang="zh-CN" dirty="0"/>
              <a:t> </a:t>
            </a:r>
            <a:r>
              <a:rPr lang="zh-CN" altLang="en-US" dirty="0"/>
              <a:t>开源代码贡献第一</a:t>
            </a:r>
            <a:endParaRPr lang="en-US" altLang="zh-CN" dirty="0"/>
          </a:p>
          <a:p>
            <a:pPr lvl="2"/>
            <a:r>
              <a:rPr lang="en-US" altLang="zh-CN" dirty="0">
                <a:hlinkClick r:id="rId5"/>
              </a:rPr>
              <a:t>https://news.cnblogs.com/n/566180</a:t>
            </a:r>
            <a:endParaRPr lang="en-US" altLang="zh-CN" dirty="0"/>
          </a:p>
          <a:p>
            <a:pPr lvl="2"/>
            <a:r>
              <a:rPr lang="en-US" altLang="zh-CN" dirty="0">
                <a:hlinkClick r:id="rId6"/>
              </a:rPr>
              <a:t>http://www.infoworld.com/article/3149765/application-development/win-win-open-source-net-pays-off-for-devs.html</a:t>
            </a:r>
            <a:endParaRPr lang="en-US" altLang="zh-CN" dirty="0"/>
          </a:p>
          <a:p>
            <a:pPr lvl="2"/>
            <a:r>
              <a:rPr lang="en-US" altLang="zh-CN" dirty="0">
                <a:hlinkClick r:id="rId7"/>
              </a:rPr>
              <a:t>https://dotnetfoundation.org/projects</a:t>
            </a:r>
            <a:endParaRPr lang="en-US" altLang="zh-CN" dirty="0"/>
          </a:p>
          <a:p>
            <a:pPr lvl="2"/>
            <a:endParaRPr lang="en-US" altLang="zh-CN" dirty="0"/>
          </a:p>
          <a:p>
            <a:pPr lvl="2"/>
            <a:endParaRPr lang="en-US" altLang="zh-CN" dirty="0"/>
          </a:p>
          <a:p>
            <a:pPr lvl="2"/>
            <a:endParaRPr lang="zh-CN" altLang="en-US" dirty="0"/>
          </a:p>
          <a:p>
            <a:pPr lvl="2"/>
            <a:endParaRPr lang="zh-CN" altLang="en-US" dirty="0"/>
          </a:p>
        </p:txBody>
      </p:sp>
    </p:spTree>
    <p:extLst>
      <p:ext uri="{BB962C8B-B14F-4D97-AF65-F5344CB8AC3E}">
        <p14:creationId xmlns:p14="http://schemas.microsoft.com/office/powerpoint/2010/main" val="28446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71FD76-BABE-4AFD-B108-19CD79676605}"/>
              </a:ext>
            </a:extLst>
          </p:cNvPr>
          <p:cNvSpPr txBox="1">
            <a:spLocks/>
          </p:cNvSpPr>
          <p:nvPr/>
        </p:nvSpPr>
        <p:spPr>
          <a:xfrm>
            <a:off x="468231" y="135860"/>
            <a:ext cx="10763140" cy="1119206"/>
          </a:xfrm>
          <a:prstGeom prst="rect">
            <a:avLst/>
          </a:prstGeom>
        </p:spPr>
        <p:txBody>
          <a:bodyPr lIns="149027" tIns="9314" rIns="149027" bIns="9314"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31450">
              <a:defRPr/>
            </a:pPr>
            <a:r>
              <a:rPr lang="en-US" sz="6112" spc="-102" dirty="0">
                <a:solidFill>
                  <a:schemeClr val="tx1"/>
                </a:solidFill>
                <a:latin typeface="Segoe UI Light"/>
              </a:rPr>
              <a:t>.NET Open Source momentum</a:t>
            </a:r>
          </a:p>
        </p:txBody>
      </p:sp>
      <p:graphicFrame>
        <p:nvGraphicFramePr>
          <p:cNvPr id="5" name="Chart 4">
            <a:extLst>
              <a:ext uri="{FF2B5EF4-FFF2-40B4-BE49-F238E27FC236}">
                <a16:creationId xmlns:a16="http://schemas.microsoft.com/office/drawing/2014/main" id="{9E51CEA2-A170-4D6E-9CB7-DFC3974AF510}"/>
              </a:ext>
            </a:extLst>
          </p:cNvPr>
          <p:cNvGraphicFramePr>
            <a:graphicFrameLocks/>
          </p:cNvGraphicFramePr>
          <p:nvPr>
            <p:extLst>
              <p:ext uri="{D42A27DB-BD31-4B8C-83A1-F6EECF244321}">
                <p14:modId xmlns:p14="http://schemas.microsoft.com/office/powerpoint/2010/main" val="2378172353"/>
              </p:ext>
            </p:extLst>
          </p:nvPr>
        </p:nvGraphicFramePr>
        <p:xfrm>
          <a:off x="638981" y="1665701"/>
          <a:ext cx="4268487" cy="4991176"/>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43B54C54-3491-4828-905B-4C94835A2CF5}"/>
              </a:ext>
            </a:extLst>
          </p:cNvPr>
          <p:cNvSpPr/>
          <p:nvPr/>
        </p:nvSpPr>
        <p:spPr>
          <a:xfrm>
            <a:off x="8993229" y="5469248"/>
            <a:ext cx="3170868" cy="468972"/>
          </a:xfrm>
          <a:prstGeom prst="rect">
            <a:avLst/>
          </a:prstGeom>
        </p:spPr>
        <p:txBody>
          <a:bodyPr wrap="none">
            <a:spAutoFit/>
          </a:bodyPr>
          <a:lstStyle/>
          <a:p>
            <a:pPr defTabSz="913841">
              <a:defRPr/>
            </a:pPr>
            <a:r>
              <a:rPr lang="en-US" sz="2400" kern="0" dirty="0" err="1">
                <a:latin typeface="Segoe UI" panose="020B0502040204020203" pitchFamily="34" charset="0"/>
                <a:cs typeface="Segoe UI" panose="020B0502040204020203" pitchFamily="34" charset="0"/>
              </a:rPr>
              <a:t>WorldWide</a:t>
            </a:r>
            <a:r>
              <a:rPr lang="en-US" sz="2400" kern="0" dirty="0">
                <a:latin typeface="Segoe UI" panose="020B0502040204020203" pitchFamily="34" charset="0"/>
                <a:cs typeface="Segoe UI" panose="020B0502040204020203" pitchFamily="34" charset="0"/>
              </a:rPr>
              <a:t> Telescope</a:t>
            </a:r>
          </a:p>
        </p:txBody>
      </p:sp>
      <p:sp>
        <p:nvSpPr>
          <p:cNvPr id="7" name="Rectangle 6">
            <a:extLst>
              <a:ext uri="{FF2B5EF4-FFF2-40B4-BE49-F238E27FC236}">
                <a16:creationId xmlns:a16="http://schemas.microsoft.com/office/drawing/2014/main" id="{BF4C57CB-AAA4-4F46-8A84-BEB1FFABED27}"/>
              </a:ext>
            </a:extLst>
          </p:cNvPr>
          <p:cNvSpPr/>
          <p:nvPr/>
        </p:nvSpPr>
        <p:spPr>
          <a:xfrm>
            <a:off x="5692221" y="5382285"/>
            <a:ext cx="1454244" cy="253916"/>
          </a:xfrm>
          <a:prstGeom prst="rect">
            <a:avLst/>
          </a:prstGeom>
        </p:spPr>
        <p:txBody>
          <a:bodyPr wrap="none">
            <a:spAutoFit/>
          </a:bodyPr>
          <a:lstStyle/>
          <a:p>
            <a:pPr defTabSz="913841">
              <a:defRPr/>
            </a:pPr>
            <a:r>
              <a:rPr lang="en-US" sz="1050" kern="0" dirty="0">
                <a:latin typeface="Segoe UI" panose="020B0502040204020203" pitchFamily="34" charset="0"/>
                <a:cs typeface="Segoe UI" panose="020B0502040204020203" pitchFamily="34" charset="0"/>
              </a:rPr>
              <a:t>.NET SDK for Hadoop</a:t>
            </a:r>
          </a:p>
        </p:txBody>
      </p:sp>
      <p:sp>
        <p:nvSpPr>
          <p:cNvPr id="8" name="Rectangle 7">
            <a:extLst>
              <a:ext uri="{FF2B5EF4-FFF2-40B4-BE49-F238E27FC236}">
                <a16:creationId xmlns:a16="http://schemas.microsoft.com/office/drawing/2014/main" id="{F8A92C00-BDF8-403F-9408-D0780DC47971}"/>
              </a:ext>
            </a:extLst>
          </p:cNvPr>
          <p:cNvSpPr/>
          <p:nvPr/>
        </p:nvSpPr>
        <p:spPr>
          <a:xfrm>
            <a:off x="6929183" y="5989224"/>
            <a:ext cx="3610284"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.NET Compiler Platform ("Roslyn")</a:t>
            </a:r>
          </a:p>
        </p:txBody>
      </p:sp>
      <p:sp>
        <p:nvSpPr>
          <p:cNvPr id="9" name="Rectangle 8">
            <a:extLst>
              <a:ext uri="{FF2B5EF4-FFF2-40B4-BE49-F238E27FC236}">
                <a16:creationId xmlns:a16="http://schemas.microsoft.com/office/drawing/2014/main" id="{7877261A-2338-4588-B86B-FD174A740105}"/>
              </a:ext>
            </a:extLst>
          </p:cNvPr>
          <p:cNvSpPr/>
          <p:nvPr/>
        </p:nvSpPr>
        <p:spPr>
          <a:xfrm>
            <a:off x="5221474" y="4161289"/>
            <a:ext cx="1609983" cy="338554"/>
          </a:xfrm>
          <a:prstGeom prst="rect">
            <a:avLst/>
          </a:prstGeom>
        </p:spPr>
        <p:txBody>
          <a:bodyPr wrap="square">
            <a:spAutoFit/>
          </a:bodyPr>
          <a:lstStyle/>
          <a:p>
            <a:pPr defTabSz="913841">
              <a:defRPr/>
            </a:pPr>
            <a:r>
              <a:rPr lang="en-US" sz="1600" kern="0" dirty="0">
                <a:latin typeface="Segoe UI" panose="020B0502040204020203" pitchFamily="34" charset="0"/>
                <a:cs typeface="Segoe UI" panose="020B0502040204020203" pitchFamily="34" charset="0"/>
              </a:rPr>
              <a:t>ASP.NET MVC</a:t>
            </a:r>
          </a:p>
        </p:txBody>
      </p:sp>
      <p:sp>
        <p:nvSpPr>
          <p:cNvPr id="10" name="Rectangle 9">
            <a:extLst>
              <a:ext uri="{FF2B5EF4-FFF2-40B4-BE49-F238E27FC236}">
                <a16:creationId xmlns:a16="http://schemas.microsoft.com/office/drawing/2014/main" id="{B9D33973-36E7-48F9-AE71-A62B57273B9A}"/>
              </a:ext>
            </a:extLst>
          </p:cNvPr>
          <p:cNvSpPr/>
          <p:nvPr/>
        </p:nvSpPr>
        <p:spPr>
          <a:xfrm>
            <a:off x="7250126" y="5202562"/>
            <a:ext cx="1984839"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ASP.NET Web API</a:t>
            </a:r>
          </a:p>
        </p:txBody>
      </p:sp>
      <p:sp>
        <p:nvSpPr>
          <p:cNvPr id="11" name="Rectangle 10">
            <a:extLst>
              <a:ext uri="{FF2B5EF4-FFF2-40B4-BE49-F238E27FC236}">
                <a16:creationId xmlns:a16="http://schemas.microsoft.com/office/drawing/2014/main" id="{1CDB6A92-1C6D-4169-8A93-8EB3ED51A945}"/>
              </a:ext>
            </a:extLst>
          </p:cNvPr>
          <p:cNvSpPr/>
          <p:nvPr/>
        </p:nvSpPr>
        <p:spPr>
          <a:xfrm>
            <a:off x="6062295" y="3344980"/>
            <a:ext cx="1794081" cy="307777"/>
          </a:xfrm>
          <a:prstGeom prst="rect">
            <a:avLst/>
          </a:prstGeom>
        </p:spPr>
        <p:txBody>
          <a:bodyPr wrap="none">
            <a:spAutoFit/>
          </a:bodyPr>
          <a:lstStyle/>
          <a:p>
            <a:pPr defTabSz="913841">
              <a:defRPr/>
            </a:pPr>
            <a:r>
              <a:rPr lang="en-US" sz="1400" kern="0" dirty="0">
                <a:latin typeface="Segoe UI" panose="020B0502040204020203" pitchFamily="34" charset="0"/>
                <a:cs typeface="Segoe UI" panose="020B0502040204020203" pitchFamily="34" charset="0"/>
              </a:rPr>
              <a:t>ASP.NET Web Pages</a:t>
            </a:r>
          </a:p>
        </p:txBody>
      </p:sp>
      <p:sp>
        <p:nvSpPr>
          <p:cNvPr id="12" name="Rectangle 11">
            <a:extLst>
              <a:ext uri="{FF2B5EF4-FFF2-40B4-BE49-F238E27FC236}">
                <a16:creationId xmlns:a16="http://schemas.microsoft.com/office/drawing/2014/main" id="{0BFDE04B-C8BF-417F-839F-98AD0297C9AF}"/>
              </a:ext>
            </a:extLst>
          </p:cNvPr>
          <p:cNvSpPr/>
          <p:nvPr/>
        </p:nvSpPr>
        <p:spPr>
          <a:xfrm>
            <a:off x="5380821" y="5058145"/>
            <a:ext cx="1680268" cy="338554"/>
          </a:xfrm>
          <a:prstGeom prst="rect">
            <a:avLst/>
          </a:prstGeom>
        </p:spPr>
        <p:txBody>
          <a:bodyPr wrap="none">
            <a:spAutoFit/>
          </a:bodyPr>
          <a:lstStyle/>
          <a:p>
            <a:pPr defTabSz="913841">
              <a:defRPr/>
            </a:pPr>
            <a:r>
              <a:rPr lang="en-US" sz="1600" kern="0" dirty="0">
                <a:latin typeface="Segoe UI" panose="020B0502040204020203" pitchFamily="34" charset="0"/>
                <a:cs typeface="Segoe UI" panose="020B0502040204020203" pitchFamily="34" charset="0"/>
              </a:rPr>
              <a:t>ASP.NET SignalR</a:t>
            </a:r>
          </a:p>
        </p:txBody>
      </p:sp>
      <p:sp>
        <p:nvSpPr>
          <p:cNvPr id="13" name="Rectangle 12">
            <a:extLst>
              <a:ext uri="{FF2B5EF4-FFF2-40B4-BE49-F238E27FC236}">
                <a16:creationId xmlns:a16="http://schemas.microsoft.com/office/drawing/2014/main" id="{680ED9E1-52B6-46E0-A957-DFF57A2C3604}"/>
              </a:ext>
            </a:extLst>
          </p:cNvPr>
          <p:cNvSpPr/>
          <p:nvPr/>
        </p:nvSpPr>
        <p:spPr>
          <a:xfrm>
            <a:off x="5454487" y="5961368"/>
            <a:ext cx="1428596" cy="261610"/>
          </a:xfrm>
          <a:prstGeom prst="rect">
            <a:avLst/>
          </a:prstGeom>
        </p:spPr>
        <p:txBody>
          <a:bodyPr wrap="none">
            <a:spAutoFit/>
          </a:bodyPr>
          <a:lstStyle/>
          <a:p>
            <a:pPr defTabSz="913841">
              <a:defRPr/>
            </a:pPr>
            <a:r>
              <a:rPr lang="en-US" sz="1100" kern="0" dirty="0">
                <a:latin typeface="Segoe UI" panose="020B0502040204020203" pitchFamily="34" charset="0"/>
                <a:cs typeface="Segoe UI" panose="020B0502040204020203" pitchFamily="34" charset="0"/>
              </a:rPr>
              <a:t>MVVM Light Toolkit</a:t>
            </a:r>
          </a:p>
        </p:txBody>
      </p:sp>
      <p:sp>
        <p:nvSpPr>
          <p:cNvPr id="14" name="Rectangle 13">
            <a:extLst>
              <a:ext uri="{FF2B5EF4-FFF2-40B4-BE49-F238E27FC236}">
                <a16:creationId xmlns:a16="http://schemas.microsoft.com/office/drawing/2014/main" id="{CA4BA90F-59E5-487B-8EB4-32B35F903320}"/>
              </a:ext>
            </a:extLst>
          </p:cNvPr>
          <p:cNvSpPr/>
          <p:nvPr/>
        </p:nvSpPr>
        <p:spPr>
          <a:xfrm>
            <a:off x="9518280" y="1899749"/>
            <a:ext cx="1301959"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.NET Core</a:t>
            </a:r>
          </a:p>
        </p:txBody>
      </p:sp>
      <p:sp>
        <p:nvSpPr>
          <p:cNvPr id="15" name="Rectangle 14">
            <a:extLst>
              <a:ext uri="{FF2B5EF4-FFF2-40B4-BE49-F238E27FC236}">
                <a16:creationId xmlns:a16="http://schemas.microsoft.com/office/drawing/2014/main" id="{7E721837-C05B-4269-9686-466AC6913343}"/>
              </a:ext>
            </a:extLst>
          </p:cNvPr>
          <p:cNvSpPr/>
          <p:nvPr/>
        </p:nvSpPr>
        <p:spPr>
          <a:xfrm>
            <a:off x="6152033" y="4715653"/>
            <a:ext cx="700833"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Orleans</a:t>
            </a:r>
          </a:p>
        </p:txBody>
      </p:sp>
      <p:sp>
        <p:nvSpPr>
          <p:cNvPr id="16" name="Rectangle 15">
            <a:extLst>
              <a:ext uri="{FF2B5EF4-FFF2-40B4-BE49-F238E27FC236}">
                <a16:creationId xmlns:a16="http://schemas.microsoft.com/office/drawing/2014/main" id="{D7122D86-2A59-45A7-A611-37C34E1D8B79}"/>
              </a:ext>
            </a:extLst>
          </p:cNvPr>
          <p:cNvSpPr/>
          <p:nvPr/>
        </p:nvSpPr>
        <p:spPr>
          <a:xfrm>
            <a:off x="8499012" y="1794175"/>
            <a:ext cx="437940" cy="253916"/>
          </a:xfrm>
          <a:prstGeom prst="rect">
            <a:avLst/>
          </a:prstGeom>
        </p:spPr>
        <p:txBody>
          <a:bodyPr wrap="none">
            <a:spAutoFit/>
          </a:bodyPr>
          <a:lstStyle/>
          <a:p>
            <a:pPr defTabSz="913841">
              <a:defRPr/>
            </a:pPr>
            <a:r>
              <a:rPr lang="en-US" sz="1050" kern="0" dirty="0">
                <a:latin typeface="Segoe UI" panose="020B0502040204020203" pitchFamily="34" charset="0"/>
                <a:cs typeface="Segoe UI" panose="020B0502040204020203" pitchFamily="34" charset="0"/>
              </a:rPr>
              <a:t>MEF</a:t>
            </a:r>
          </a:p>
        </p:txBody>
      </p:sp>
      <p:sp>
        <p:nvSpPr>
          <p:cNvPr id="17" name="Rectangle 16">
            <a:extLst>
              <a:ext uri="{FF2B5EF4-FFF2-40B4-BE49-F238E27FC236}">
                <a16:creationId xmlns:a16="http://schemas.microsoft.com/office/drawing/2014/main" id="{956676ED-F162-4BC6-9806-87839F7691E7}"/>
              </a:ext>
            </a:extLst>
          </p:cNvPr>
          <p:cNvSpPr/>
          <p:nvPr/>
        </p:nvSpPr>
        <p:spPr>
          <a:xfrm>
            <a:off x="9209339" y="4290798"/>
            <a:ext cx="2292615" cy="261610"/>
          </a:xfrm>
          <a:prstGeom prst="rect">
            <a:avLst/>
          </a:prstGeom>
        </p:spPr>
        <p:txBody>
          <a:bodyPr wrap="none">
            <a:spAutoFit/>
          </a:bodyPr>
          <a:lstStyle/>
          <a:p>
            <a:pPr defTabSz="913841">
              <a:defRPr/>
            </a:pPr>
            <a:r>
              <a:rPr lang="en-US" sz="1100" kern="0" dirty="0">
                <a:latin typeface="Segoe UI" panose="020B0502040204020203" pitchFamily="34" charset="0"/>
                <a:cs typeface="Segoe UI" panose="020B0502040204020203" pitchFamily="34" charset="0"/>
              </a:rPr>
              <a:t>OWIN Authentication Middleware</a:t>
            </a:r>
          </a:p>
        </p:txBody>
      </p:sp>
      <p:sp>
        <p:nvSpPr>
          <p:cNvPr id="18" name="Rectangle 17">
            <a:extLst>
              <a:ext uri="{FF2B5EF4-FFF2-40B4-BE49-F238E27FC236}">
                <a16:creationId xmlns:a16="http://schemas.microsoft.com/office/drawing/2014/main" id="{803D9A87-7BA6-474C-A85A-B0952B8E4E7A}"/>
              </a:ext>
            </a:extLst>
          </p:cNvPr>
          <p:cNvSpPr/>
          <p:nvPr/>
        </p:nvSpPr>
        <p:spPr>
          <a:xfrm>
            <a:off x="9228315" y="3499547"/>
            <a:ext cx="1699504"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Orchard CMS</a:t>
            </a:r>
          </a:p>
        </p:txBody>
      </p:sp>
      <p:sp>
        <p:nvSpPr>
          <p:cNvPr id="19" name="Rectangle 18">
            <a:extLst>
              <a:ext uri="{FF2B5EF4-FFF2-40B4-BE49-F238E27FC236}">
                <a16:creationId xmlns:a16="http://schemas.microsoft.com/office/drawing/2014/main" id="{C729F031-5211-418F-8041-D783AB383825}"/>
              </a:ext>
            </a:extLst>
          </p:cNvPr>
          <p:cNvSpPr/>
          <p:nvPr/>
        </p:nvSpPr>
        <p:spPr>
          <a:xfrm>
            <a:off x="5218807" y="2408754"/>
            <a:ext cx="2161169"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Microsoft Azure SDK for .NET</a:t>
            </a:r>
          </a:p>
        </p:txBody>
      </p:sp>
      <p:sp>
        <p:nvSpPr>
          <p:cNvPr id="20" name="Rectangle 19">
            <a:extLst>
              <a:ext uri="{FF2B5EF4-FFF2-40B4-BE49-F238E27FC236}">
                <a16:creationId xmlns:a16="http://schemas.microsoft.com/office/drawing/2014/main" id="{02F6C145-6059-40E6-9346-E7B067CED8FC}"/>
              </a:ext>
            </a:extLst>
          </p:cNvPr>
          <p:cNvSpPr/>
          <p:nvPr/>
        </p:nvSpPr>
        <p:spPr>
          <a:xfrm>
            <a:off x="9194001" y="1607016"/>
            <a:ext cx="1677062" cy="338554"/>
          </a:xfrm>
          <a:prstGeom prst="rect">
            <a:avLst/>
          </a:prstGeom>
        </p:spPr>
        <p:txBody>
          <a:bodyPr wrap="none">
            <a:spAutoFit/>
          </a:bodyPr>
          <a:lstStyle/>
          <a:p>
            <a:pPr defTabSz="913841">
              <a:defRPr/>
            </a:pPr>
            <a:r>
              <a:rPr lang="en-US" sz="1600" kern="0" dirty="0" err="1">
                <a:latin typeface="Segoe UI" panose="020B0502040204020203" pitchFamily="34" charset="0"/>
                <a:cs typeface="Segoe UI" panose="020B0502040204020203" pitchFamily="34" charset="0"/>
              </a:rPr>
              <a:t>IdentityManager</a:t>
            </a:r>
            <a:endParaRPr lang="en-US" sz="1600" kern="0" dirty="0">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46BC41BC-A2C5-4786-98EC-A645027C92D3}"/>
              </a:ext>
            </a:extLst>
          </p:cNvPr>
          <p:cNvSpPr/>
          <p:nvPr/>
        </p:nvSpPr>
        <p:spPr>
          <a:xfrm>
            <a:off x="5703157" y="2930308"/>
            <a:ext cx="1016625"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Mimekit</a:t>
            </a:r>
          </a:p>
        </p:txBody>
      </p:sp>
      <p:sp>
        <p:nvSpPr>
          <p:cNvPr id="22" name="Rectangle 21">
            <a:extLst>
              <a:ext uri="{FF2B5EF4-FFF2-40B4-BE49-F238E27FC236}">
                <a16:creationId xmlns:a16="http://schemas.microsoft.com/office/drawing/2014/main" id="{B90DAA4D-E869-4250-86DF-3307384B86F5}"/>
              </a:ext>
            </a:extLst>
          </p:cNvPr>
          <p:cNvSpPr/>
          <p:nvPr/>
        </p:nvSpPr>
        <p:spPr>
          <a:xfrm>
            <a:off x="9866594" y="2354392"/>
            <a:ext cx="1556836"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Xamarin.Auth</a:t>
            </a:r>
          </a:p>
        </p:txBody>
      </p:sp>
      <p:sp>
        <p:nvSpPr>
          <p:cNvPr id="23" name="Rectangle 22">
            <a:extLst>
              <a:ext uri="{FF2B5EF4-FFF2-40B4-BE49-F238E27FC236}">
                <a16:creationId xmlns:a16="http://schemas.microsoft.com/office/drawing/2014/main" id="{4B5693AB-85AC-431B-9496-5DB1B8375A9D}"/>
              </a:ext>
            </a:extLst>
          </p:cNvPr>
          <p:cNvSpPr/>
          <p:nvPr/>
        </p:nvSpPr>
        <p:spPr>
          <a:xfrm>
            <a:off x="8681870" y="3180589"/>
            <a:ext cx="1792478" cy="276999"/>
          </a:xfrm>
          <a:prstGeom prst="rect">
            <a:avLst/>
          </a:prstGeom>
        </p:spPr>
        <p:txBody>
          <a:bodyPr wrap="none">
            <a:spAutoFit/>
          </a:bodyPr>
          <a:lstStyle/>
          <a:p>
            <a:pPr defTabSz="913841">
              <a:defRPr/>
            </a:pPr>
            <a:r>
              <a:rPr lang="en-US" sz="1200" kern="0" dirty="0" err="1">
                <a:latin typeface="Segoe UI" panose="020B0502040204020203" pitchFamily="34" charset="0"/>
                <a:cs typeface="Segoe UI" panose="020B0502040204020203" pitchFamily="34" charset="0"/>
              </a:rPr>
              <a:t>Couchbase</a:t>
            </a:r>
            <a:r>
              <a:rPr lang="en-US" sz="1200" kern="0" dirty="0">
                <a:latin typeface="Segoe UI" panose="020B0502040204020203" pitchFamily="34" charset="0"/>
                <a:cs typeface="Segoe UI" panose="020B0502040204020203" pitchFamily="34" charset="0"/>
              </a:rPr>
              <a:t> Lite for .NET</a:t>
            </a:r>
          </a:p>
        </p:txBody>
      </p:sp>
      <p:sp>
        <p:nvSpPr>
          <p:cNvPr id="24" name="Rectangle 23">
            <a:extLst>
              <a:ext uri="{FF2B5EF4-FFF2-40B4-BE49-F238E27FC236}">
                <a16:creationId xmlns:a16="http://schemas.microsoft.com/office/drawing/2014/main" id="{43501BEB-57B1-4585-A99F-1656763FCB11}"/>
              </a:ext>
            </a:extLst>
          </p:cNvPr>
          <p:cNvSpPr/>
          <p:nvPr/>
        </p:nvSpPr>
        <p:spPr>
          <a:xfrm>
            <a:off x="7466204" y="2089174"/>
            <a:ext cx="870751"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Mailkit</a:t>
            </a:r>
          </a:p>
        </p:txBody>
      </p:sp>
      <p:sp>
        <p:nvSpPr>
          <p:cNvPr id="25" name="Rectangle 24">
            <a:extLst>
              <a:ext uri="{FF2B5EF4-FFF2-40B4-BE49-F238E27FC236}">
                <a16:creationId xmlns:a16="http://schemas.microsoft.com/office/drawing/2014/main" id="{E7BD733A-2434-4E73-A780-A0242FBCB0FC}"/>
              </a:ext>
            </a:extLst>
          </p:cNvPr>
          <p:cNvSpPr/>
          <p:nvPr/>
        </p:nvSpPr>
        <p:spPr>
          <a:xfrm>
            <a:off x="6280720" y="1600110"/>
            <a:ext cx="1747594"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ASP.NET Core</a:t>
            </a:r>
          </a:p>
        </p:txBody>
      </p:sp>
      <p:sp>
        <p:nvSpPr>
          <p:cNvPr id="26" name="Rectangle 25">
            <a:extLst>
              <a:ext uri="{FF2B5EF4-FFF2-40B4-BE49-F238E27FC236}">
                <a16:creationId xmlns:a16="http://schemas.microsoft.com/office/drawing/2014/main" id="{B0F2444B-E6AE-4747-8786-C1500DC1826E}"/>
              </a:ext>
            </a:extLst>
          </p:cNvPr>
          <p:cNvSpPr/>
          <p:nvPr/>
        </p:nvSpPr>
        <p:spPr>
          <a:xfrm>
            <a:off x="8912655" y="4854136"/>
            <a:ext cx="2342308" cy="307777"/>
          </a:xfrm>
          <a:prstGeom prst="rect">
            <a:avLst/>
          </a:prstGeom>
        </p:spPr>
        <p:txBody>
          <a:bodyPr wrap="none">
            <a:spAutoFit/>
          </a:bodyPr>
          <a:lstStyle/>
          <a:p>
            <a:pPr defTabSz="913841">
              <a:defRPr/>
            </a:pPr>
            <a:r>
              <a:rPr lang="en-US" sz="1400" kern="0" dirty="0">
                <a:latin typeface="Segoe UI" panose="020B0502040204020203" pitchFamily="34" charset="0"/>
                <a:cs typeface="Segoe UI" panose="020B0502040204020203" pitchFamily="34" charset="0"/>
              </a:rPr>
              <a:t>Salesforce Toolkits for .NET</a:t>
            </a:r>
          </a:p>
        </p:txBody>
      </p:sp>
      <p:sp>
        <p:nvSpPr>
          <p:cNvPr id="27" name="Rectangle 26">
            <a:extLst>
              <a:ext uri="{FF2B5EF4-FFF2-40B4-BE49-F238E27FC236}">
                <a16:creationId xmlns:a16="http://schemas.microsoft.com/office/drawing/2014/main" id="{9D996A0D-B87B-41EA-A7F2-394DDDB1D119}"/>
              </a:ext>
            </a:extLst>
          </p:cNvPr>
          <p:cNvSpPr/>
          <p:nvPr/>
        </p:nvSpPr>
        <p:spPr>
          <a:xfrm>
            <a:off x="6809081" y="4342662"/>
            <a:ext cx="1066318" cy="461665"/>
          </a:xfrm>
          <a:prstGeom prst="rect">
            <a:avLst/>
          </a:prstGeom>
        </p:spPr>
        <p:txBody>
          <a:bodyPr wrap="none">
            <a:spAutoFit/>
          </a:bodyPr>
          <a:lstStyle/>
          <a:p>
            <a:pPr defTabSz="913841">
              <a:defRPr/>
            </a:pPr>
            <a:r>
              <a:rPr lang="en-US" sz="2400" kern="0" dirty="0">
                <a:latin typeface="Segoe UI" panose="020B0502040204020203" pitchFamily="34" charset="0"/>
                <a:cs typeface="Segoe UI" panose="020B0502040204020203" pitchFamily="34" charset="0"/>
              </a:rPr>
              <a:t>NuGet</a:t>
            </a:r>
          </a:p>
        </p:txBody>
      </p:sp>
      <p:sp>
        <p:nvSpPr>
          <p:cNvPr id="28" name="Rectangle 27">
            <a:extLst>
              <a:ext uri="{FF2B5EF4-FFF2-40B4-BE49-F238E27FC236}">
                <a16:creationId xmlns:a16="http://schemas.microsoft.com/office/drawing/2014/main" id="{A35692A3-42BD-4D14-80EB-36B2CB7E3746}"/>
              </a:ext>
            </a:extLst>
          </p:cNvPr>
          <p:cNvSpPr/>
          <p:nvPr/>
        </p:nvSpPr>
        <p:spPr>
          <a:xfrm>
            <a:off x="8438162" y="2125761"/>
            <a:ext cx="920445" cy="461665"/>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Kudu</a:t>
            </a:r>
          </a:p>
          <a:p>
            <a:pPr defTabSz="913841">
              <a:defRPr/>
            </a:pPr>
            <a:r>
              <a:rPr lang="en-US" sz="1200" kern="0" dirty="0">
                <a:latin typeface="Segoe UI" panose="020B0502040204020203" pitchFamily="34" charset="0"/>
                <a:cs typeface="Segoe UI" panose="020B0502040204020203" pitchFamily="34" charset="0"/>
              </a:rPr>
              <a:t>          Cecil</a:t>
            </a:r>
          </a:p>
        </p:txBody>
      </p:sp>
      <p:sp>
        <p:nvSpPr>
          <p:cNvPr id="29" name="Rectangle 28">
            <a:extLst>
              <a:ext uri="{FF2B5EF4-FFF2-40B4-BE49-F238E27FC236}">
                <a16:creationId xmlns:a16="http://schemas.microsoft.com/office/drawing/2014/main" id="{35004B0A-6287-4997-9340-F47AAFAB7FEC}"/>
              </a:ext>
            </a:extLst>
          </p:cNvPr>
          <p:cNvSpPr/>
          <p:nvPr/>
        </p:nvSpPr>
        <p:spPr>
          <a:xfrm>
            <a:off x="10391120" y="5948558"/>
            <a:ext cx="930063" cy="338554"/>
          </a:xfrm>
          <a:prstGeom prst="rect">
            <a:avLst/>
          </a:prstGeom>
        </p:spPr>
        <p:txBody>
          <a:bodyPr wrap="none">
            <a:spAutoFit/>
          </a:bodyPr>
          <a:lstStyle/>
          <a:p>
            <a:pPr defTabSz="913841">
              <a:defRPr/>
            </a:pPr>
            <a:r>
              <a:rPr lang="en-US" sz="1600" kern="0" dirty="0" err="1">
                <a:latin typeface="Segoe UI" panose="020B0502040204020203" pitchFamily="34" charset="0"/>
                <a:cs typeface="Segoe UI" panose="020B0502040204020203" pitchFamily="34" charset="0"/>
              </a:rPr>
              <a:t>MSBuild</a:t>
            </a:r>
            <a:endParaRPr lang="en-US" sz="1600" kern="0" dirty="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1CF55BA1-8182-4391-A2BD-06E5D41595AD}"/>
              </a:ext>
            </a:extLst>
          </p:cNvPr>
          <p:cNvSpPr/>
          <p:nvPr/>
        </p:nvSpPr>
        <p:spPr>
          <a:xfrm>
            <a:off x="6641518" y="3610377"/>
            <a:ext cx="537327"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LLILC</a:t>
            </a:r>
          </a:p>
        </p:txBody>
      </p:sp>
      <p:sp>
        <p:nvSpPr>
          <p:cNvPr id="31" name="Rectangle 30">
            <a:extLst>
              <a:ext uri="{FF2B5EF4-FFF2-40B4-BE49-F238E27FC236}">
                <a16:creationId xmlns:a16="http://schemas.microsoft.com/office/drawing/2014/main" id="{63CF8DB1-8D7D-4DE3-9D3F-8DAE57430D89}"/>
              </a:ext>
            </a:extLst>
          </p:cNvPr>
          <p:cNvSpPr/>
          <p:nvPr/>
        </p:nvSpPr>
        <p:spPr>
          <a:xfrm>
            <a:off x="7005764" y="4903946"/>
            <a:ext cx="559769"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Prism</a:t>
            </a:r>
          </a:p>
        </p:txBody>
      </p:sp>
      <p:sp>
        <p:nvSpPr>
          <p:cNvPr id="32" name="Rectangle 31">
            <a:extLst>
              <a:ext uri="{FF2B5EF4-FFF2-40B4-BE49-F238E27FC236}">
                <a16:creationId xmlns:a16="http://schemas.microsoft.com/office/drawing/2014/main" id="{C6CE86A6-70B0-4F43-9806-ECFD5A6C8081}"/>
              </a:ext>
            </a:extLst>
          </p:cNvPr>
          <p:cNvSpPr/>
          <p:nvPr/>
        </p:nvSpPr>
        <p:spPr>
          <a:xfrm>
            <a:off x="6432372" y="6343241"/>
            <a:ext cx="2034531" cy="261610"/>
          </a:xfrm>
          <a:prstGeom prst="rect">
            <a:avLst/>
          </a:prstGeom>
        </p:spPr>
        <p:txBody>
          <a:bodyPr wrap="none">
            <a:spAutoFit/>
          </a:bodyPr>
          <a:lstStyle/>
          <a:p>
            <a:pPr defTabSz="913841">
              <a:defRPr/>
            </a:pPr>
            <a:r>
              <a:rPr lang="en-US" sz="1100" kern="0" dirty="0">
                <a:latin typeface="Segoe UI" panose="020B0502040204020203" pitchFamily="34" charset="0"/>
                <a:cs typeface="Segoe UI" panose="020B0502040204020203" pitchFamily="34" charset="0"/>
              </a:rPr>
              <a:t>ASP.NET AJAX Control Toolkit</a:t>
            </a:r>
          </a:p>
        </p:txBody>
      </p:sp>
      <p:sp>
        <p:nvSpPr>
          <p:cNvPr id="33" name="Rectangle 32">
            <a:extLst>
              <a:ext uri="{FF2B5EF4-FFF2-40B4-BE49-F238E27FC236}">
                <a16:creationId xmlns:a16="http://schemas.microsoft.com/office/drawing/2014/main" id="{3372D817-AAAE-4EA9-BC8B-39D6D092386F}"/>
              </a:ext>
            </a:extLst>
          </p:cNvPr>
          <p:cNvSpPr/>
          <p:nvPr/>
        </p:nvSpPr>
        <p:spPr>
          <a:xfrm>
            <a:off x="6738826" y="5628696"/>
            <a:ext cx="1944763" cy="369332"/>
          </a:xfrm>
          <a:prstGeom prst="rect">
            <a:avLst/>
          </a:prstGeom>
        </p:spPr>
        <p:txBody>
          <a:bodyPr wrap="none">
            <a:spAutoFit/>
          </a:bodyPr>
          <a:lstStyle/>
          <a:p>
            <a:pPr defTabSz="913841">
              <a:defRPr/>
            </a:pPr>
            <a:r>
              <a:rPr lang="en-US" kern="0" dirty="0">
                <a:latin typeface="Segoe UI" panose="020B0502040204020203" pitchFamily="34" charset="0"/>
                <a:cs typeface="Segoe UI" panose="020B0502040204020203" pitchFamily="34" charset="0"/>
              </a:rPr>
              <a:t>Entity Framework</a:t>
            </a:r>
          </a:p>
        </p:txBody>
      </p:sp>
      <p:sp>
        <p:nvSpPr>
          <p:cNvPr id="34" name="Rectangle 33">
            <a:extLst>
              <a:ext uri="{FF2B5EF4-FFF2-40B4-BE49-F238E27FC236}">
                <a16:creationId xmlns:a16="http://schemas.microsoft.com/office/drawing/2014/main" id="{90854927-274D-4F1E-8683-6AB87CBAA5AC}"/>
              </a:ext>
            </a:extLst>
          </p:cNvPr>
          <p:cNvSpPr/>
          <p:nvPr/>
        </p:nvSpPr>
        <p:spPr>
          <a:xfrm>
            <a:off x="8779523" y="4639762"/>
            <a:ext cx="2234907"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Microsoft Azure </a:t>
            </a:r>
            <a:r>
              <a:rPr lang="en-US" sz="1200" kern="0" dirty="0" err="1">
                <a:latin typeface="Segoe UI" panose="020B0502040204020203" pitchFamily="34" charset="0"/>
                <a:cs typeface="Segoe UI" panose="020B0502040204020203" pitchFamily="34" charset="0"/>
              </a:rPr>
              <a:t>WebJobs</a:t>
            </a:r>
            <a:r>
              <a:rPr lang="en-US" sz="1200" kern="0" dirty="0">
                <a:latin typeface="Segoe UI" panose="020B0502040204020203" pitchFamily="34" charset="0"/>
                <a:cs typeface="Segoe UI" panose="020B0502040204020203" pitchFamily="34" charset="0"/>
              </a:rPr>
              <a:t> SDK</a:t>
            </a:r>
          </a:p>
        </p:txBody>
      </p:sp>
      <p:sp>
        <p:nvSpPr>
          <p:cNvPr id="35" name="Rectangle 34">
            <a:extLst>
              <a:ext uri="{FF2B5EF4-FFF2-40B4-BE49-F238E27FC236}">
                <a16:creationId xmlns:a16="http://schemas.microsoft.com/office/drawing/2014/main" id="{26413E16-27BD-4AF3-95F8-D138EF8B944B}"/>
              </a:ext>
            </a:extLst>
          </p:cNvPr>
          <p:cNvSpPr/>
          <p:nvPr/>
        </p:nvSpPr>
        <p:spPr>
          <a:xfrm>
            <a:off x="9134319" y="5794587"/>
            <a:ext cx="1245854"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Benchmark.NET</a:t>
            </a:r>
          </a:p>
        </p:txBody>
      </p:sp>
      <p:sp>
        <p:nvSpPr>
          <p:cNvPr id="36" name="Rectangle 35">
            <a:extLst>
              <a:ext uri="{FF2B5EF4-FFF2-40B4-BE49-F238E27FC236}">
                <a16:creationId xmlns:a16="http://schemas.microsoft.com/office/drawing/2014/main" id="{955DEA2D-983F-4D30-8798-27F7BF45B8EC}"/>
              </a:ext>
            </a:extLst>
          </p:cNvPr>
          <p:cNvSpPr/>
          <p:nvPr/>
        </p:nvSpPr>
        <p:spPr>
          <a:xfrm>
            <a:off x="9125319" y="2705419"/>
            <a:ext cx="2093843"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Open Live Writer</a:t>
            </a:r>
          </a:p>
        </p:txBody>
      </p:sp>
      <p:sp>
        <p:nvSpPr>
          <p:cNvPr id="37" name="Rectangle 36">
            <a:extLst>
              <a:ext uri="{FF2B5EF4-FFF2-40B4-BE49-F238E27FC236}">
                <a16:creationId xmlns:a16="http://schemas.microsoft.com/office/drawing/2014/main" id="{0BD7A9DF-E4F5-4783-B764-6BF4FAADCBF6}"/>
              </a:ext>
            </a:extLst>
          </p:cNvPr>
          <p:cNvSpPr/>
          <p:nvPr/>
        </p:nvSpPr>
        <p:spPr>
          <a:xfrm>
            <a:off x="6355886" y="4030324"/>
            <a:ext cx="1220206"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Open XML SDK</a:t>
            </a:r>
          </a:p>
        </p:txBody>
      </p:sp>
      <p:sp>
        <p:nvSpPr>
          <p:cNvPr id="38" name="Rectangle 37">
            <a:extLst>
              <a:ext uri="{FF2B5EF4-FFF2-40B4-BE49-F238E27FC236}">
                <a16:creationId xmlns:a16="http://schemas.microsoft.com/office/drawing/2014/main" id="{3C01CF35-A62C-4C99-B33D-256E3BFA29C7}"/>
              </a:ext>
            </a:extLst>
          </p:cNvPr>
          <p:cNvSpPr/>
          <p:nvPr/>
        </p:nvSpPr>
        <p:spPr>
          <a:xfrm>
            <a:off x="8656169" y="6273058"/>
            <a:ext cx="896399" cy="276999"/>
          </a:xfrm>
          <a:prstGeom prst="rect">
            <a:avLst/>
          </a:prstGeom>
        </p:spPr>
        <p:txBody>
          <a:bodyPr wrap="none">
            <a:spAutoFit/>
          </a:bodyPr>
          <a:lstStyle/>
          <a:p>
            <a:pPr defTabSz="913841">
              <a:defRPr/>
            </a:pPr>
            <a:r>
              <a:rPr lang="en-US" sz="1200" kern="0" dirty="0" err="1">
                <a:latin typeface="Segoe UI" panose="020B0502040204020203" pitchFamily="34" charset="0"/>
                <a:cs typeface="Segoe UI" panose="020B0502040204020203" pitchFamily="34" charset="0"/>
              </a:rPr>
              <a:t>ProtoBuild</a:t>
            </a:r>
            <a:endParaRPr lang="en-US" sz="1200" kern="0" dirty="0">
              <a:latin typeface="Segoe UI" panose="020B0502040204020203" pitchFamily="34" charset="0"/>
              <a:cs typeface="Segoe UI" panose="020B0502040204020203" pitchFamily="34" charset="0"/>
            </a:endParaRPr>
          </a:p>
        </p:txBody>
      </p:sp>
      <p:sp>
        <p:nvSpPr>
          <p:cNvPr id="39" name="Rectangle 38">
            <a:extLst>
              <a:ext uri="{FF2B5EF4-FFF2-40B4-BE49-F238E27FC236}">
                <a16:creationId xmlns:a16="http://schemas.microsoft.com/office/drawing/2014/main" id="{D1110EB7-197E-4A8B-A3EB-55DE582EEDCF}"/>
              </a:ext>
            </a:extLst>
          </p:cNvPr>
          <p:cNvSpPr/>
          <p:nvPr/>
        </p:nvSpPr>
        <p:spPr>
          <a:xfrm>
            <a:off x="9112960" y="3862475"/>
            <a:ext cx="1269899" cy="276999"/>
          </a:xfrm>
          <a:prstGeom prst="rect">
            <a:avLst/>
          </a:prstGeom>
        </p:spPr>
        <p:txBody>
          <a:bodyPr wrap="none">
            <a:spAutoFit/>
          </a:bodyPr>
          <a:lstStyle/>
          <a:p>
            <a:pPr defTabSz="913841">
              <a:defRPr/>
            </a:pPr>
            <a:r>
              <a:rPr lang="en-US" sz="1200" kern="0" dirty="0" err="1">
                <a:latin typeface="Segoe UI" panose="020B0502040204020203" pitchFamily="34" charset="0"/>
                <a:cs typeface="Segoe UI" panose="020B0502040204020203" pitchFamily="34" charset="0"/>
              </a:rPr>
              <a:t>System.Drawing</a:t>
            </a:r>
            <a:endParaRPr lang="en-US" sz="1200" kern="0" dirty="0">
              <a:latin typeface="Segoe UI" panose="020B0502040204020203" pitchFamily="34" charset="0"/>
              <a:cs typeface="Segoe UI" panose="020B0502040204020203" pitchFamily="34" charset="0"/>
            </a:endParaRPr>
          </a:p>
        </p:txBody>
      </p:sp>
      <p:sp>
        <p:nvSpPr>
          <p:cNvPr id="40" name="Rectangle 39">
            <a:extLst>
              <a:ext uri="{FF2B5EF4-FFF2-40B4-BE49-F238E27FC236}">
                <a16:creationId xmlns:a16="http://schemas.microsoft.com/office/drawing/2014/main" id="{0AF6B8A8-8C2F-4BE7-843B-C1CDA4B31D4F}"/>
              </a:ext>
            </a:extLst>
          </p:cNvPr>
          <p:cNvSpPr/>
          <p:nvPr/>
        </p:nvSpPr>
        <p:spPr>
          <a:xfrm>
            <a:off x="10288422" y="3984035"/>
            <a:ext cx="1435008" cy="338554"/>
          </a:xfrm>
          <a:prstGeom prst="rect">
            <a:avLst/>
          </a:prstGeom>
        </p:spPr>
        <p:txBody>
          <a:bodyPr wrap="none">
            <a:spAutoFit/>
          </a:bodyPr>
          <a:lstStyle/>
          <a:p>
            <a:pPr defTabSz="913841">
              <a:defRPr/>
            </a:pPr>
            <a:r>
              <a:rPr lang="en-US" sz="1600" kern="0" dirty="0" err="1">
                <a:latin typeface="Segoe UI" panose="020B0502040204020203" pitchFamily="34" charset="0"/>
                <a:cs typeface="Segoe UI" panose="020B0502040204020203" pitchFamily="34" charset="0"/>
              </a:rPr>
              <a:t>IdentityServer</a:t>
            </a:r>
            <a:endParaRPr lang="en-US" sz="1600" kern="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8C64EF78-3A4B-43C1-B6DA-687C7064B84F}"/>
              </a:ext>
            </a:extLst>
          </p:cNvPr>
          <p:cNvSpPr/>
          <p:nvPr/>
        </p:nvSpPr>
        <p:spPr>
          <a:xfrm>
            <a:off x="5198089" y="3577362"/>
            <a:ext cx="1221809" cy="400110"/>
          </a:xfrm>
          <a:prstGeom prst="rect">
            <a:avLst/>
          </a:prstGeom>
        </p:spPr>
        <p:txBody>
          <a:bodyPr wrap="none">
            <a:spAutoFit/>
          </a:bodyPr>
          <a:lstStyle/>
          <a:p>
            <a:pPr defTabSz="913841">
              <a:defRPr/>
            </a:pPr>
            <a:r>
              <a:rPr lang="en-US" sz="2000" kern="0" dirty="0">
                <a:latin typeface="Segoe UI" panose="020B0502040204020203" pitchFamily="34" charset="0"/>
                <a:cs typeface="Segoe UI" panose="020B0502040204020203" pitchFamily="34" charset="0"/>
              </a:rPr>
              <a:t>Umbraco</a:t>
            </a:r>
          </a:p>
        </p:txBody>
      </p:sp>
      <p:sp>
        <p:nvSpPr>
          <p:cNvPr id="42" name="Rectangle 41">
            <a:extLst>
              <a:ext uri="{FF2B5EF4-FFF2-40B4-BE49-F238E27FC236}">
                <a16:creationId xmlns:a16="http://schemas.microsoft.com/office/drawing/2014/main" id="{055B9AD0-C762-4324-B823-A0DACC1FD631}"/>
              </a:ext>
            </a:extLst>
          </p:cNvPr>
          <p:cNvSpPr/>
          <p:nvPr/>
        </p:nvSpPr>
        <p:spPr>
          <a:xfrm>
            <a:off x="8213016" y="2914346"/>
            <a:ext cx="498855"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WCF</a:t>
            </a:r>
          </a:p>
        </p:txBody>
      </p:sp>
      <p:sp>
        <p:nvSpPr>
          <p:cNvPr id="43" name="Rectangle 42">
            <a:extLst>
              <a:ext uri="{FF2B5EF4-FFF2-40B4-BE49-F238E27FC236}">
                <a16:creationId xmlns:a16="http://schemas.microsoft.com/office/drawing/2014/main" id="{0A8FD8AC-468D-45AF-BEAC-96FA3F2A6380}"/>
              </a:ext>
            </a:extLst>
          </p:cNvPr>
          <p:cNvSpPr/>
          <p:nvPr/>
        </p:nvSpPr>
        <p:spPr>
          <a:xfrm>
            <a:off x="7551289" y="4909730"/>
            <a:ext cx="1247457" cy="276999"/>
          </a:xfrm>
          <a:prstGeom prst="rect">
            <a:avLst/>
          </a:prstGeom>
        </p:spPr>
        <p:txBody>
          <a:bodyPr wrap="none">
            <a:spAutoFit/>
          </a:bodyPr>
          <a:lstStyle/>
          <a:p>
            <a:pPr defTabSz="913841">
              <a:defRPr/>
            </a:pPr>
            <a:r>
              <a:rPr lang="en-US" sz="1200" kern="0" dirty="0" err="1">
                <a:latin typeface="Segoe UI" panose="020B0502040204020203" pitchFamily="34" charset="0"/>
                <a:cs typeface="Segoe UI" panose="020B0502040204020203" pitchFamily="34" charset="0"/>
              </a:rPr>
              <a:t>Xamarin.Mobile</a:t>
            </a:r>
            <a:endParaRPr lang="en-US" sz="1200" kern="0" dirty="0">
              <a:latin typeface="Segoe UI" panose="020B0502040204020203" pitchFamily="34" charset="0"/>
              <a:cs typeface="Segoe UI" panose="020B0502040204020203" pitchFamily="34" charset="0"/>
            </a:endParaRPr>
          </a:p>
        </p:txBody>
      </p:sp>
      <p:sp>
        <p:nvSpPr>
          <p:cNvPr id="44" name="Rectangle 43">
            <a:extLst>
              <a:ext uri="{FF2B5EF4-FFF2-40B4-BE49-F238E27FC236}">
                <a16:creationId xmlns:a16="http://schemas.microsoft.com/office/drawing/2014/main" id="{E32CB6C7-F850-47D0-B01C-E66FC3584704}"/>
              </a:ext>
            </a:extLst>
          </p:cNvPr>
          <p:cNvSpPr/>
          <p:nvPr/>
        </p:nvSpPr>
        <p:spPr>
          <a:xfrm>
            <a:off x="5971244" y="1949870"/>
            <a:ext cx="1266693" cy="584775"/>
          </a:xfrm>
          <a:prstGeom prst="rect">
            <a:avLst/>
          </a:prstGeom>
        </p:spPr>
        <p:txBody>
          <a:bodyPr wrap="none">
            <a:spAutoFit/>
          </a:bodyPr>
          <a:lstStyle/>
          <a:p>
            <a:pPr defTabSz="913841">
              <a:defRPr/>
            </a:pPr>
            <a:r>
              <a:rPr lang="en-US" sz="3200" kern="0" dirty="0">
                <a:latin typeface="Segoe UI" panose="020B0502040204020203" pitchFamily="34" charset="0"/>
                <a:cs typeface="Segoe UI" panose="020B0502040204020203" pitchFamily="34" charset="0"/>
              </a:rPr>
              <a:t>Mono</a:t>
            </a:r>
          </a:p>
        </p:txBody>
      </p:sp>
      <p:sp>
        <p:nvSpPr>
          <p:cNvPr id="45" name="Rectangle 44">
            <a:extLst>
              <a:ext uri="{FF2B5EF4-FFF2-40B4-BE49-F238E27FC236}">
                <a16:creationId xmlns:a16="http://schemas.microsoft.com/office/drawing/2014/main" id="{433BF09A-83EF-4EAB-A84F-0878E57111FE}"/>
              </a:ext>
            </a:extLst>
          </p:cNvPr>
          <p:cNvSpPr/>
          <p:nvPr/>
        </p:nvSpPr>
        <p:spPr>
          <a:xfrm>
            <a:off x="9295745" y="5068335"/>
            <a:ext cx="2234907" cy="523220"/>
          </a:xfrm>
          <a:prstGeom prst="rect">
            <a:avLst/>
          </a:prstGeom>
        </p:spPr>
        <p:txBody>
          <a:bodyPr wrap="none">
            <a:spAutoFit/>
          </a:bodyPr>
          <a:lstStyle/>
          <a:p>
            <a:pPr defTabSz="913841">
              <a:defRPr/>
            </a:pPr>
            <a:r>
              <a:rPr lang="en-US" sz="2800" kern="0" dirty="0" err="1">
                <a:latin typeface="Segoe UI" panose="020B0502040204020203" pitchFamily="34" charset="0"/>
                <a:cs typeface="Segoe UI" panose="020B0502040204020203" pitchFamily="34" charset="0"/>
              </a:rPr>
              <a:t>Xamarin</a:t>
            </a:r>
            <a:r>
              <a:rPr lang="en-US" sz="2800" kern="0" dirty="0">
                <a:latin typeface="Segoe UI" panose="020B0502040204020203" pitchFamily="34" charset="0"/>
                <a:cs typeface="Segoe UI" panose="020B0502040204020203" pitchFamily="34" charset="0"/>
              </a:rPr>
              <a:t> SDK</a:t>
            </a:r>
          </a:p>
        </p:txBody>
      </p:sp>
      <p:sp>
        <p:nvSpPr>
          <p:cNvPr id="46" name="Rectangle 45">
            <a:extLst>
              <a:ext uri="{FF2B5EF4-FFF2-40B4-BE49-F238E27FC236}">
                <a16:creationId xmlns:a16="http://schemas.microsoft.com/office/drawing/2014/main" id="{C327F397-3B88-4D86-9998-E9F893C33648}"/>
              </a:ext>
            </a:extLst>
          </p:cNvPr>
          <p:cNvSpPr/>
          <p:nvPr/>
        </p:nvSpPr>
        <p:spPr>
          <a:xfrm>
            <a:off x="7967740" y="2367280"/>
            <a:ext cx="845103" cy="461665"/>
          </a:xfrm>
          <a:prstGeom prst="rect">
            <a:avLst/>
          </a:prstGeom>
        </p:spPr>
        <p:txBody>
          <a:bodyPr wrap="none">
            <a:spAutoFit/>
          </a:bodyPr>
          <a:lstStyle/>
          <a:p>
            <a:pPr defTabSz="913841">
              <a:defRPr/>
            </a:pPr>
            <a:r>
              <a:rPr lang="en-US" sz="2400" kern="0" dirty="0">
                <a:latin typeface="Segoe UI" panose="020B0502040204020203" pitchFamily="34" charset="0"/>
                <a:cs typeface="Segoe UI" panose="020B0502040204020203" pitchFamily="34" charset="0"/>
              </a:rPr>
              <a:t>Cake</a:t>
            </a:r>
          </a:p>
        </p:txBody>
      </p:sp>
      <p:sp>
        <p:nvSpPr>
          <p:cNvPr id="47" name="Rectangle 46">
            <a:extLst>
              <a:ext uri="{FF2B5EF4-FFF2-40B4-BE49-F238E27FC236}">
                <a16:creationId xmlns:a16="http://schemas.microsoft.com/office/drawing/2014/main" id="{873CB352-AA9F-4DC5-85C0-62325609B803}"/>
              </a:ext>
            </a:extLst>
          </p:cNvPr>
          <p:cNvSpPr/>
          <p:nvPr/>
        </p:nvSpPr>
        <p:spPr>
          <a:xfrm>
            <a:off x="6081987" y="2537951"/>
            <a:ext cx="1600118" cy="523220"/>
          </a:xfrm>
          <a:prstGeom prst="rect">
            <a:avLst/>
          </a:prstGeom>
        </p:spPr>
        <p:txBody>
          <a:bodyPr wrap="none">
            <a:spAutoFit/>
          </a:bodyPr>
          <a:lstStyle/>
          <a:p>
            <a:pPr defTabSz="913841">
              <a:defRPr/>
            </a:pPr>
            <a:r>
              <a:rPr lang="en-US" sz="2800" kern="0" dirty="0">
                <a:latin typeface="Segoe UI" panose="020B0502040204020203" pitchFamily="34" charset="0"/>
                <a:cs typeface="Segoe UI" panose="020B0502040204020203" pitchFamily="34" charset="0"/>
              </a:rPr>
              <a:t>xUnit.net</a:t>
            </a:r>
          </a:p>
        </p:txBody>
      </p:sp>
      <p:sp>
        <p:nvSpPr>
          <p:cNvPr id="48" name="Rectangle 47">
            <a:extLst>
              <a:ext uri="{FF2B5EF4-FFF2-40B4-BE49-F238E27FC236}">
                <a16:creationId xmlns:a16="http://schemas.microsoft.com/office/drawing/2014/main" id="{AD645124-6151-4179-BE67-7ACE957BC291}"/>
              </a:ext>
            </a:extLst>
          </p:cNvPr>
          <p:cNvSpPr/>
          <p:nvPr/>
        </p:nvSpPr>
        <p:spPr>
          <a:xfrm>
            <a:off x="7021331" y="2903516"/>
            <a:ext cx="1178528" cy="523220"/>
          </a:xfrm>
          <a:prstGeom prst="rect">
            <a:avLst/>
          </a:prstGeom>
        </p:spPr>
        <p:txBody>
          <a:bodyPr wrap="none">
            <a:spAutoFit/>
          </a:bodyPr>
          <a:lstStyle/>
          <a:p>
            <a:pPr defTabSz="913841">
              <a:defRPr/>
            </a:pPr>
            <a:r>
              <a:rPr lang="en-US" sz="2800" kern="0" dirty="0">
                <a:latin typeface="Segoe UI" panose="020B0502040204020203" pitchFamily="34" charset="0"/>
                <a:cs typeface="Segoe UI" panose="020B0502040204020203" pitchFamily="34" charset="0"/>
              </a:rPr>
              <a:t>Nancy</a:t>
            </a:r>
          </a:p>
        </p:txBody>
      </p:sp>
      <p:sp>
        <p:nvSpPr>
          <p:cNvPr id="49" name="Rectangle 48">
            <a:extLst>
              <a:ext uri="{FF2B5EF4-FFF2-40B4-BE49-F238E27FC236}">
                <a16:creationId xmlns:a16="http://schemas.microsoft.com/office/drawing/2014/main" id="{48527844-ADD0-4E02-A4B1-0BC3582ADF66}"/>
              </a:ext>
            </a:extLst>
          </p:cNvPr>
          <p:cNvSpPr/>
          <p:nvPr/>
        </p:nvSpPr>
        <p:spPr>
          <a:xfrm>
            <a:off x="5589312" y="4628288"/>
            <a:ext cx="508473" cy="276999"/>
          </a:xfrm>
          <a:prstGeom prst="rect">
            <a:avLst/>
          </a:prstGeom>
        </p:spPr>
        <p:txBody>
          <a:bodyPr wrap="none">
            <a:spAutoFit/>
          </a:bodyPr>
          <a:lstStyle/>
          <a:p>
            <a:pPr defTabSz="913841">
              <a:defRPr/>
            </a:pPr>
            <a:r>
              <a:rPr lang="en-US" sz="1200" kern="0" dirty="0">
                <a:latin typeface="Segoe UI" panose="020B0502040204020203" pitchFamily="34" charset="0"/>
                <a:cs typeface="Segoe UI" panose="020B0502040204020203" pitchFamily="34" charset="0"/>
              </a:rPr>
              <a:t>Polly</a:t>
            </a:r>
          </a:p>
        </p:txBody>
      </p:sp>
      <p:pic>
        <p:nvPicPr>
          <p:cNvPr id="50" name="Picture 49">
            <a:extLst>
              <a:ext uri="{FF2B5EF4-FFF2-40B4-BE49-F238E27FC236}">
                <a16:creationId xmlns:a16="http://schemas.microsoft.com/office/drawing/2014/main" id="{3C6826CF-4372-4C5D-AD81-85173878F1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0400" y="3433579"/>
            <a:ext cx="1386987" cy="1386987"/>
          </a:xfrm>
          <a:prstGeom prst="rect">
            <a:avLst/>
          </a:prstGeom>
        </p:spPr>
      </p:pic>
      <p:sp>
        <p:nvSpPr>
          <p:cNvPr id="51" name="Rectangle 50">
            <a:extLst>
              <a:ext uri="{FF2B5EF4-FFF2-40B4-BE49-F238E27FC236}">
                <a16:creationId xmlns:a16="http://schemas.microsoft.com/office/drawing/2014/main" id="{4AB892BC-0F0A-4837-81FF-5FF9B8E52663}"/>
              </a:ext>
            </a:extLst>
          </p:cNvPr>
          <p:cNvSpPr/>
          <p:nvPr/>
        </p:nvSpPr>
        <p:spPr>
          <a:xfrm>
            <a:off x="2367741" y="6703715"/>
            <a:ext cx="7710326" cy="261610"/>
          </a:xfrm>
          <a:prstGeom prst="rect">
            <a:avLst/>
          </a:prstGeom>
        </p:spPr>
        <p:txBody>
          <a:bodyPr wrap="square">
            <a:spAutoFit/>
          </a:bodyPr>
          <a:lstStyle/>
          <a:p>
            <a:r>
              <a:rPr lang="en-US" sz="1100" dirty="0"/>
              <a:t>http://www.infoworld.com/article/3149765/application-development/win-win-open-source-net-pays-off-for-devs.html</a:t>
            </a:r>
          </a:p>
        </p:txBody>
      </p:sp>
      <p:pic>
        <p:nvPicPr>
          <p:cNvPr id="52" name="Picture 51">
            <a:extLst>
              <a:ext uri="{FF2B5EF4-FFF2-40B4-BE49-F238E27FC236}">
                <a16:creationId xmlns:a16="http://schemas.microsoft.com/office/drawing/2014/main" id="{21DF0980-B577-4082-9686-AFD283C9341B}"/>
              </a:ext>
            </a:extLst>
          </p:cNvPr>
          <p:cNvPicPr>
            <a:picLocks noChangeAspect="1"/>
          </p:cNvPicPr>
          <p:nvPr/>
        </p:nvPicPr>
        <p:blipFill>
          <a:blip r:embed="rId5"/>
          <a:stretch>
            <a:fillRect/>
          </a:stretch>
        </p:blipFill>
        <p:spPr>
          <a:xfrm>
            <a:off x="864788" y="1244188"/>
            <a:ext cx="4352925" cy="5286375"/>
          </a:xfrm>
          <a:prstGeom prst="rect">
            <a:avLst/>
          </a:prstGeom>
        </p:spPr>
      </p:pic>
    </p:spTree>
    <p:extLst>
      <p:ext uri="{BB962C8B-B14F-4D97-AF65-F5344CB8AC3E}">
        <p14:creationId xmlns:p14="http://schemas.microsoft.com/office/powerpoint/2010/main" val="27370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71FD76-BABE-4AFD-B108-19CD79676605}"/>
              </a:ext>
            </a:extLst>
          </p:cNvPr>
          <p:cNvSpPr txBox="1">
            <a:spLocks/>
          </p:cNvSpPr>
          <p:nvPr/>
        </p:nvSpPr>
        <p:spPr>
          <a:xfrm>
            <a:off x="468231" y="135860"/>
            <a:ext cx="10763140" cy="1119206"/>
          </a:xfrm>
          <a:prstGeom prst="rect">
            <a:avLst/>
          </a:prstGeom>
        </p:spPr>
        <p:txBody>
          <a:bodyPr lIns="149027" tIns="9314" rIns="149027" bIns="9314"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31450">
              <a:defRPr/>
            </a:pPr>
            <a:r>
              <a:rPr lang="zh-CN" altLang="en-US" sz="6112" spc="-102" dirty="0">
                <a:solidFill>
                  <a:schemeClr val="tx1"/>
                </a:solidFill>
                <a:latin typeface="Segoe UI Light"/>
              </a:rPr>
              <a:t>开源文化、</a:t>
            </a:r>
            <a:r>
              <a:rPr lang="zh-CN" altLang="en-US" sz="6112" spc="-102">
                <a:solidFill>
                  <a:schemeClr val="tx1"/>
                </a:solidFill>
                <a:latin typeface="Segoe UI Light"/>
              </a:rPr>
              <a:t>精神</a:t>
            </a:r>
            <a:endParaRPr lang="en-US" sz="6112" spc="-102" dirty="0">
              <a:solidFill>
                <a:schemeClr val="tx1"/>
              </a:solidFill>
              <a:latin typeface="Segoe UI Light"/>
            </a:endParaRPr>
          </a:p>
        </p:txBody>
      </p:sp>
      <p:sp>
        <p:nvSpPr>
          <p:cNvPr id="53" name="Content Placeholder 2">
            <a:extLst>
              <a:ext uri="{FF2B5EF4-FFF2-40B4-BE49-F238E27FC236}">
                <a16:creationId xmlns:a16="http://schemas.microsoft.com/office/drawing/2014/main" id="{9DD4EEDE-8C9F-47E2-B1D6-C8E24A235DF1}"/>
              </a:ext>
            </a:extLst>
          </p:cNvPr>
          <p:cNvSpPr>
            <a:spLocks noGrp="1"/>
          </p:cNvSpPr>
          <p:nvPr>
            <p:ph idx="1"/>
          </p:nvPr>
        </p:nvSpPr>
        <p:spPr>
          <a:xfrm>
            <a:off x="838200" y="1255066"/>
            <a:ext cx="10515600" cy="5395116"/>
          </a:xfrm>
        </p:spPr>
        <p:txBody>
          <a:bodyPr>
            <a:normAutofit fontScale="40000" lnSpcReduction="20000"/>
          </a:bodyPr>
          <a:lstStyle/>
          <a:p>
            <a:r>
              <a:rPr lang="zh-CN" altLang="en-US" sz="5500" b="1" dirty="0"/>
              <a:t>开源不等于免费、开源尊重版权</a:t>
            </a:r>
            <a:endParaRPr lang="en-US" altLang="zh-CN" sz="5500" b="1" dirty="0"/>
          </a:p>
          <a:p>
            <a:pPr lvl="1"/>
            <a:r>
              <a:rPr lang="zh-CN" altLang="en-US" sz="4900" b="1" dirty="0"/>
              <a:t>具有开源传染性的许可协议</a:t>
            </a:r>
            <a:endParaRPr lang="en-US" altLang="zh-CN" sz="4900" b="1" dirty="0"/>
          </a:p>
          <a:p>
            <a:pPr lvl="2"/>
            <a:r>
              <a:rPr lang="zh-CN" altLang="en-US" sz="4300" b="1" dirty="0"/>
              <a:t>充分体现了开源文化与精神</a:t>
            </a:r>
            <a:endParaRPr lang="en-US" altLang="zh-CN" sz="4300" b="1" dirty="0"/>
          </a:p>
          <a:p>
            <a:pPr lvl="3"/>
            <a:r>
              <a:rPr lang="zh-CN" altLang="en-US" sz="4300" b="1" dirty="0"/>
              <a:t>强制必须参与贡献开源代码</a:t>
            </a:r>
            <a:endParaRPr lang="en-US" altLang="zh-CN" sz="4300" b="1" dirty="0"/>
          </a:p>
          <a:p>
            <a:pPr lvl="3"/>
            <a:r>
              <a:rPr lang="zh-CN" altLang="en-US" sz="3700" b="1" dirty="0"/>
              <a:t>如： </a:t>
            </a:r>
            <a:r>
              <a:rPr lang="en-US" altLang="zh-CN" sz="3700" b="1" dirty="0"/>
              <a:t>GPL/LGPL</a:t>
            </a:r>
          </a:p>
          <a:p>
            <a:pPr lvl="1"/>
            <a:r>
              <a:rPr lang="zh-CN" altLang="en-US" sz="4900" b="1" dirty="0"/>
              <a:t>不具开源传染性的许可协议</a:t>
            </a:r>
            <a:endParaRPr lang="en-US" altLang="zh-CN" sz="4900" b="1" dirty="0"/>
          </a:p>
          <a:p>
            <a:pPr lvl="2"/>
            <a:r>
              <a:rPr lang="zh-CN" altLang="en-US" sz="4300" b="1" dirty="0"/>
              <a:t>体现了作者奉献精神</a:t>
            </a:r>
            <a:endParaRPr lang="en-US" altLang="zh-CN" sz="4300" b="1" dirty="0"/>
          </a:p>
          <a:p>
            <a:pPr lvl="2"/>
            <a:r>
              <a:rPr lang="zh-CN" altLang="en-US" sz="4300" b="1" dirty="0"/>
              <a:t>可能满足了作者个人精神上的诉求</a:t>
            </a:r>
            <a:endParaRPr lang="en-US" altLang="zh-CN" sz="4300" b="1" dirty="0"/>
          </a:p>
          <a:p>
            <a:pPr lvl="2"/>
            <a:r>
              <a:rPr lang="zh-CN" altLang="en-US" sz="4300" b="1" dirty="0"/>
              <a:t>作者也可能不负责任，靠开源弥补</a:t>
            </a:r>
            <a:endParaRPr lang="en-US" altLang="zh-CN" sz="4300" b="1" dirty="0"/>
          </a:p>
          <a:p>
            <a:pPr lvl="2"/>
            <a:r>
              <a:rPr lang="zh-CN" altLang="en-US" sz="4300" b="1" dirty="0"/>
              <a:t>被开源吸血者利用，然后闭源</a:t>
            </a:r>
            <a:endParaRPr lang="en-US" altLang="zh-CN" sz="4300" b="1" dirty="0"/>
          </a:p>
          <a:p>
            <a:pPr lvl="2"/>
            <a:r>
              <a:rPr lang="zh-CN" altLang="en-US" sz="4300" b="1" dirty="0"/>
              <a:t>参与贡献才是开源真谛，而不是在闭源后简单的声明致谢，取之于民，用之于民</a:t>
            </a:r>
            <a:endParaRPr lang="en-US" altLang="zh-CN" sz="4300" b="1" dirty="0"/>
          </a:p>
          <a:p>
            <a:r>
              <a:rPr lang="zh-CN" altLang="en-US" sz="5500" b="1" dirty="0"/>
              <a:t>开源有其他问题吗？</a:t>
            </a:r>
            <a:endParaRPr lang="en-US" altLang="zh-CN" sz="5500" b="1" dirty="0"/>
          </a:p>
          <a:p>
            <a:pPr lvl="1"/>
            <a:r>
              <a:rPr lang="zh-CN" altLang="en-US" sz="4900" b="1" dirty="0"/>
              <a:t>病毒武器库</a:t>
            </a:r>
            <a:endParaRPr lang="en-US" altLang="zh-CN" sz="4900" b="1" dirty="0"/>
          </a:p>
          <a:p>
            <a:pPr lvl="1"/>
            <a:r>
              <a:rPr lang="zh-CN" altLang="en-US" sz="4900" b="1" dirty="0"/>
              <a:t>信息泄露</a:t>
            </a:r>
            <a:endParaRPr lang="en-US" altLang="zh-CN" sz="4900" b="1" dirty="0"/>
          </a:p>
          <a:p>
            <a:pPr lvl="1"/>
            <a:r>
              <a:rPr lang="zh-CN" altLang="en-US" sz="5500" b="1" dirty="0"/>
              <a:t>非死不可公司 开源负面新闻一则</a:t>
            </a:r>
            <a:endParaRPr lang="en-US" altLang="zh-CN" sz="5500" b="1" dirty="0"/>
          </a:p>
          <a:p>
            <a:pPr marL="457200" lvl="1" indent="0">
              <a:buNone/>
            </a:pPr>
            <a:r>
              <a:rPr lang="en-US" altLang="zh-CN" sz="5500" b="1" dirty="0"/>
              <a:t>	《</a:t>
            </a:r>
            <a:r>
              <a:rPr lang="zh-CN" altLang="en-US" sz="5500" b="1" dirty="0"/>
              <a:t>如何看待</a:t>
            </a:r>
            <a:r>
              <a:rPr lang="en-US" sz="5500" b="1" dirty="0"/>
              <a:t>Apache</a:t>
            </a:r>
            <a:r>
              <a:rPr lang="zh-CN" altLang="en-US" sz="5500" b="1" dirty="0"/>
              <a:t>基金会禁止使用</a:t>
            </a:r>
            <a:r>
              <a:rPr lang="en-US" sz="5500" b="1" dirty="0"/>
              <a:t>React</a:t>
            </a:r>
            <a:r>
              <a:rPr lang="zh-CN" altLang="en-US" sz="5500" b="1" dirty="0"/>
              <a:t>在内的</a:t>
            </a:r>
            <a:r>
              <a:rPr lang="en-US" sz="5500" b="1" dirty="0"/>
              <a:t>Facebook licen</a:t>
            </a:r>
            <a:r>
              <a:rPr lang="en-US" altLang="zh-CN" sz="5500" b="1" dirty="0"/>
              <a:t>s</a:t>
            </a:r>
            <a:r>
              <a:rPr lang="en-US" sz="5500" b="1" dirty="0"/>
              <a:t>e</a:t>
            </a:r>
            <a:r>
              <a:rPr lang="zh-CN" altLang="en-US" sz="5500" b="1" dirty="0"/>
              <a:t>软件？</a:t>
            </a:r>
            <a:r>
              <a:rPr lang="en-US" altLang="zh-CN" sz="5500" b="1" dirty="0"/>
              <a:t>》</a:t>
            </a:r>
          </a:p>
          <a:p>
            <a:pPr lvl="1"/>
            <a:r>
              <a:rPr lang="en-US" altLang="zh-CN" sz="5500" dirty="0">
                <a:hlinkClick r:id="rId3"/>
              </a:rPr>
              <a:t>https://www.zhihu.com/question/62577904/answer/200334320?from=timeline&amp;utm_source=wechat_session&amp;utm_medium=social</a:t>
            </a:r>
            <a:endParaRPr lang="en-US" altLang="zh-CN" sz="5500" dirty="0"/>
          </a:p>
          <a:p>
            <a:pPr lvl="1"/>
            <a:endParaRPr lang="en-US" altLang="zh-CN" sz="4000" b="1" dirty="0"/>
          </a:p>
          <a:p>
            <a:endParaRPr lang="en-US" altLang="zh-CN" dirty="0"/>
          </a:p>
          <a:p>
            <a:pPr lvl="2"/>
            <a:endParaRPr lang="en-US" altLang="zh-CN" dirty="0"/>
          </a:p>
          <a:p>
            <a:pPr lvl="2"/>
            <a:endParaRPr lang="zh-CN" altLang="en-US" dirty="0"/>
          </a:p>
          <a:p>
            <a:pPr lvl="2"/>
            <a:endParaRPr lang="zh-CN" altLang="en-US" dirty="0"/>
          </a:p>
        </p:txBody>
      </p:sp>
    </p:spTree>
    <p:extLst>
      <p:ext uri="{BB962C8B-B14F-4D97-AF65-F5344CB8AC3E}">
        <p14:creationId xmlns:p14="http://schemas.microsoft.com/office/powerpoint/2010/main" val="2145774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3D68-2AF7-4E6D-96D5-20DBC0BD9A79}"/>
              </a:ext>
            </a:extLst>
          </p:cNvPr>
          <p:cNvSpPr>
            <a:spLocks noGrp="1"/>
          </p:cNvSpPr>
          <p:nvPr>
            <p:ph type="title"/>
          </p:nvPr>
        </p:nvSpPr>
        <p:spPr/>
        <p:txBody>
          <a:bodyPr/>
          <a:lstStyle/>
          <a:p>
            <a:r>
              <a:rPr lang="en-US" altLang="zh-CN" dirty="0"/>
              <a:t>.NET Core command-line interface (CLI) tools Brief Introduce</a:t>
            </a:r>
            <a:endParaRPr lang="zh-CN" altLang="en-US" dirty="0"/>
          </a:p>
        </p:txBody>
      </p:sp>
      <p:sp>
        <p:nvSpPr>
          <p:cNvPr id="3" name="Content Placeholder 2">
            <a:extLst>
              <a:ext uri="{FF2B5EF4-FFF2-40B4-BE49-F238E27FC236}">
                <a16:creationId xmlns:a16="http://schemas.microsoft.com/office/drawing/2014/main" id="{4D012741-3DB5-4B28-97E0-EA0DF96CBF8B}"/>
              </a:ext>
            </a:extLst>
          </p:cNvPr>
          <p:cNvSpPr>
            <a:spLocks noGrp="1"/>
          </p:cNvSpPr>
          <p:nvPr>
            <p:ph idx="1"/>
          </p:nvPr>
        </p:nvSpPr>
        <p:spPr>
          <a:xfrm>
            <a:off x="838200" y="1825625"/>
            <a:ext cx="9955491" cy="653624"/>
          </a:xfrm>
        </p:spPr>
        <p:txBody>
          <a:bodyPr>
            <a:normAutofit/>
          </a:bodyPr>
          <a:lstStyle/>
          <a:p>
            <a:r>
              <a:rPr lang="en-US" altLang="zh-CN" dirty="0">
                <a:hlinkClick r:id="rId2"/>
              </a:rPr>
              <a:t>https://docs.microsoft.com/en-us/dotnet/core/tools/</a:t>
            </a:r>
            <a:endParaRPr lang="en-US" altLang="zh-CN" dirty="0"/>
          </a:p>
          <a:p>
            <a:endParaRPr lang="zh-CN" altLang="en-US" dirty="0"/>
          </a:p>
        </p:txBody>
      </p:sp>
      <p:sp>
        <p:nvSpPr>
          <p:cNvPr id="5" name="Rectangle 4">
            <a:extLst>
              <a:ext uri="{FF2B5EF4-FFF2-40B4-BE49-F238E27FC236}">
                <a16:creationId xmlns:a16="http://schemas.microsoft.com/office/drawing/2014/main" id="{79ABCA8A-9DA4-414A-88FE-16662EEDA542}"/>
              </a:ext>
            </a:extLst>
          </p:cNvPr>
          <p:cNvSpPr/>
          <p:nvPr/>
        </p:nvSpPr>
        <p:spPr>
          <a:xfrm>
            <a:off x="992957" y="2454259"/>
            <a:ext cx="2183876" cy="3416320"/>
          </a:xfrm>
          <a:prstGeom prst="rect">
            <a:avLst/>
          </a:prstGeom>
        </p:spPr>
        <p:txBody>
          <a:bodyPr wrap="square">
            <a:spAutoFit/>
          </a:bodyPr>
          <a:lstStyle/>
          <a:p>
            <a:r>
              <a:rPr lang="en-US" altLang="zh-CN" dirty="0"/>
              <a:t>Basic commands</a:t>
            </a:r>
          </a:p>
          <a:p>
            <a:pPr lvl="1" indent="-285750">
              <a:buFont typeface="Arial" panose="020B0604020202020204" pitchFamily="34" charset="0"/>
              <a:buChar char="•"/>
            </a:pPr>
            <a:r>
              <a:rPr lang="en-US" altLang="zh-CN" dirty="0">
                <a:solidFill>
                  <a:srgbClr val="0050C5"/>
                </a:solidFill>
                <a:latin typeface="segoe-ui_normal"/>
                <a:hlinkClick r:id="rId3"/>
              </a:rPr>
              <a:t>new</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4"/>
              </a:rPr>
              <a:t>restore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5"/>
              </a:rPr>
              <a:t>build</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6"/>
              </a:rPr>
              <a:t>publish</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7"/>
              </a:rPr>
              <a:t>run</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8"/>
              </a:rPr>
              <a:t>test</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9"/>
              </a:rPr>
              <a:t>vstest</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0"/>
              </a:rPr>
              <a:t>pack</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1"/>
              </a:rPr>
              <a:t>migrate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2"/>
              </a:rPr>
              <a:t>clean</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13"/>
              </a:rPr>
              <a:t>sln</a:t>
            </a:r>
            <a:endParaRPr lang="en-US" altLang="zh-CN" dirty="0">
              <a:solidFill>
                <a:srgbClr val="0050C5"/>
              </a:solidFill>
              <a:latin typeface="segoe-ui_normal"/>
            </a:endParaRPr>
          </a:p>
        </p:txBody>
      </p:sp>
      <p:sp>
        <p:nvSpPr>
          <p:cNvPr id="6" name="Rectangle 5">
            <a:extLst>
              <a:ext uri="{FF2B5EF4-FFF2-40B4-BE49-F238E27FC236}">
                <a16:creationId xmlns:a16="http://schemas.microsoft.com/office/drawing/2014/main" id="{CB64773C-DC42-425A-AA6A-B558529F0863}"/>
              </a:ext>
            </a:extLst>
          </p:cNvPr>
          <p:cNvSpPr/>
          <p:nvPr/>
        </p:nvSpPr>
        <p:spPr>
          <a:xfrm>
            <a:off x="3176833" y="2509190"/>
            <a:ext cx="3569616" cy="1754326"/>
          </a:xfrm>
          <a:prstGeom prst="rect">
            <a:avLst/>
          </a:prstGeom>
        </p:spPr>
        <p:txBody>
          <a:bodyPr wrap="square">
            <a:spAutoFit/>
          </a:bodyPr>
          <a:lstStyle/>
          <a:p>
            <a:r>
              <a:rPr lang="en-US" altLang="zh-CN" dirty="0">
                <a:solidFill>
                  <a:srgbClr val="222222"/>
                </a:solidFill>
                <a:latin typeface="segoe-ui_semibold"/>
              </a:rPr>
              <a:t>Project modification commands</a:t>
            </a:r>
          </a:p>
          <a:p>
            <a:pPr lvl="1" indent="-285750">
              <a:buFont typeface="Arial" panose="020B0604020202020204" pitchFamily="34" charset="0"/>
              <a:buChar char="•"/>
            </a:pPr>
            <a:r>
              <a:rPr lang="en-US" altLang="zh-CN" dirty="0">
                <a:solidFill>
                  <a:srgbClr val="0050C5"/>
                </a:solidFill>
                <a:latin typeface="segoe-ui_normal"/>
                <a:hlinkClick r:id="rId14"/>
              </a:rPr>
              <a:t>add package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5"/>
              </a:rPr>
              <a:t>add reference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6"/>
              </a:rPr>
              <a:t>remove package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7"/>
              </a:rPr>
              <a:t>remove reference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a:solidFill>
                  <a:srgbClr val="0050C5"/>
                </a:solidFill>
                <a:latin typeface="segoe-ui_normal"/>
                <a:hlinkClick r:id="rId18"/>
              </a:rPr>
              <a:t>list reference</a:t>
            </a:r>
            <a:endParaRPr lang="en-US" altLang="zh-CN" dirty="0">
              <a:solidFill>
                <a:srgbClr val="0050C5"/>
              </a:solidFill>
              <a:latin typeface="segoe-ui_normal"/>
            </a:endParaRPr>
          </a:p>
        </p:txBody>
      </p:sp>
      <p:sp>
        <p:nvSpPr>
          <p:cNvPr id="7" name="Rectangle 6">
            <a:extLst>
              <a:ext uri="{FF2B5EF4-FFF2-40B4-BE49-F238E27FC236}">
                <a16:creationId xmlns:a16="http://schemas.microsoft.com/office/drawing/2014/main" id="{A72D5672-AC4E-41FF-B92A-D41311D7BA35}"/>
              </a:ext>
            </a:extLst>
          </p:cNvPr>
          <p:cNvSpPr/>
          <p:nvPr/>
        </p:nvSpPr>
        <p:spPr>
          <a:xfrm>
            <a:off x="7019826" y="2479249"/>
            <a:ext cx="2614367" cy="1754326"/>
          </a:xfrm>
          <a:prstGeom prst="rect">
            <a:avLst/>
          </a:prstGeom>
        </p:spPr>
        <p:txBody>
          <a:bodyPr wrap="square">
            <a:spAutoFit/>
          </a:bodyPr>
          <a:lstStyle/>
          <a:p>
            <a:r>
              <a:rPr lang="en-US" altLang="zh-CN" dirty="0">
                <a:solidFill>
                  <a:srgbClr val="222222"/>
                </a:solidFill>
                <a:latin typeface="segoe-ui_semibold"/>
              </a:rPr>
              <a:t>Advanced commands</a:t>
            </a:r>
          </a:p>
          <a:p>
            <a:pPr lvl="1" indent="-285750">
              <a:buFont typeface="Arial" panose="020B0604020202020204" pitchFamily="34" charset="0"/>
              <a:buChar char="•"/>
            </a:pPr>
            <a:r>
              <a:rPr lang="en-US" altLang="zh-CN" dirty="0" err="1">
                <a:solidFill>
                  <a:srgbClr val="0050C5"/>
                </a:solidFill>
                <a:latin typeface="segoe-ui_normal"/>
                <a:hlinkClick r:id="rId19"/>
              </a:rPr>
              <a:t>nuget</a:t>
            </a:r>
            <a:r>
              <a:rPr lang="en-US" altLang="zh-CN" dirty="0">
                <a:solidFill>
                  <a:srgbClr val="0050C5"/>
                </a:solidFill>
                <a:latin typeface="segoe-ui_normal"/>
                <a:hlinkClick r:id="rId19"/>
              </a:rPr>
              <a:t> delete</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20"/>
              </a:rPr>
              <a:t>nuget</a:t>
            </a:r>
            <a:r>
              <a:rPr lang="en-US" altLang="zh-CN" dirty="0">
                <a:solidFill>
                  <a:srgbClr val="0050C5"/>
                </a:solidFill>
                <a:latin typeface="segoe-ui_normal"/>
                <a:hlinkClick r:id="rId20"/>
              </a:rPr>
              <a:t> locals</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21"/>
              </a:rPr>
              <a:t>nuget</a:t>
            </a:r>
            <a:r>
              <a:rPr lang="en-US" altLang="zh-CN" dirty="0">
                <a:solidFill>
                  <a:srgbClr val="0050C5"/>
                </a:solidFill>
                <a:latin typeface="segoe-ui_normal"/>
                <a:hlinkClick r:id="rId21"/>
              </a:rPr>
              <a:t> push</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22"/>
              </a:rPr>
              <a:t>msbuild</a:t>
            </a:r>
            <a:endParaRPr lang="en-US" altLang="zh-CN" dirty="0">
              <a:solidFill>
                <a:srgbClr val="0050C5"/>
              </a:solidFill>
              <a:latin typeface="segoe-ui_normal"/>
            </a:endParaRPr>
          </a:p>
          <a:p>
            <a:pPr lvl="1" indent="-285750">
              <a:buFont typeface="Arial" panose="020B0604020202020204" pitchFamily="34" charset="0"/>
              <a:buChar char="•"/>
            </a:pPr>
            <a:r>
              <a:rPr lang="en-US" altLang="zh-CN" dirty="0" err="1">
                <a:solidFill>
                  <a:srgbClr val="0050C5"/>
                </a:solidFill>
                <a:latin typeface="segoe-ui_normal"/>
                <a:hlinkClick r:id="rId23"/>
              </a:rPr>
              <a:t>dotnet</a:t>
            </a:r>
            <a:r>
              <a:rPr lang="en-US" altLang="zh-CN" dirty="0">
                <a:solidFill>
                  <a:srgbClr val="0050C5"/>
                </a:solidFill>
                <a:latin typeface="segoe-ui_normal"/>
                <a:hlinkClick r:id="rId23"/>
              </a:rPr>
              <a:t> install script</a:t>
            </a:r>
            <a:endParaRPr lang="en-US" altLang="zh-CN" dirty="0">
              <a:solidFill>
                <a:srgbClr val="0050C5"/>
              </a:solidFill>
              <a:latin typeface="segoe-ui_normal"/>
            </a:endParaRPr>
          </a:p>
        </p:txBody>
      </p:sp>
    </p:spTree>
    <p:extLst>
      <p:ext uri="{BB962C8B-B14F-4D97-AF65-F5344CB8AC3E}">
        <p14:creationId xmlns:p14="http://schemas.microsoft.com/office/powerpoint/2010/main" val="3216911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4099-6325-4174-8BAF-5FB6BCDFE995}"/>
              </a:ext>
            </a:extLst>
          </p:cNvPr>
          <p:cNvSpPr>
            <a:spLocks noGrp="1"/>
          </p:cNvSpPr>
          <p:nvPr>
            <p:ph type="title"/>
          </p:nvPr>
        </p:nvSpPr>
        <p:spPr/>
        <p:txBody>
          <a:bodyPr>
            <a:normAutofit/>
          </a:bodyPr>
          <a:lstStyle/>
          <a:p>
            <a:r>
              <a:rPr lang="en-US" altLang="zh-CN" dirty="0"/>
              <a:t>.NET Core command-line interface (CLI) tools Sample</a:t>
            </a:r>
            <a:endParaRPr lang="zh-CN" altLang="en-US" dirty="0"/>
          </a:p>
        </p:txBody>
      </p:sp>
      <p:pic>
        <p:nvPicPr>
          <p:cNvPr id="5" name="Content Placeholder 4">
            <a:extLst>
              <a:ext uri="{FF2B5EF4-FFF2-40B4-BE49-F238E27FC236}">
                <a16:creationId xmlns:a16="http://schemas.microsoft.com/office/drawing/2014/main" id="{F60CD1BC-1771-42A6-B0C4-2E8D28714733}"/>
              </a:ext>
            </a:extLst>
          </p:cNvPr>
          <p:cNvPicPr>
            <a:picLocks noGrp="1" noChangeAspect="1"/>
          </p:cNvPicPr>
          <p:nvPr>
            <p:ph idx="1"/>
          </p:nvPr>
        </p:nvPicPr>
        <p:blipFill>
          <a:blip r:embed="rId2"/>
          <a:stretch>
            <a:fillRect/>
          </a:stretch>
        </p:blipFill>
        <p:spPr>
          <a:xfrm>
            <a:off x="669302" y="4527262"/>
            <a:ext cx="7036324" cy="2215891"/>
          </a:xfrm>
          <a:prstGeom prst="rect">
            <a:avLst/>
          </a:prstGeom>
        </p:spPr>
      </p:pic>
      <p:pic>
        <p:nvPicPr>
          <p:cNvPr id="4" name="Picture 3">
            <a:extLst>
              <a:ext uri="{FF2B5EF4-FFF2-40B4-BE49-F238E27FC236}">
                <a16:creationId xmlns:a16="http://schemas.microsoft.com/office/drawing/2014/main" id="{B2861022-DFD2-4328-AE2D-79B031046BD8}"/>
              </a:ext>
            </a:extLst>
          </p:cNvPr>
          <p:cNvPicPr>
            <a:picLocks noChangeAspect="1"/>
          </p:cNvPicPr>
          <p:nvPr/>
        </p:nvPicPr>
        <p:blipFill>
          <a:blip r:embed="rId3"/>
          <a:stretch>
            <a:fillRect/>
          </a:stretch>
        </p:blipFill>
        <p:spPr>
          <a:xfrm>
            <a:off x="669302" y="1922366"/>
            <a:ext cx="7710635" cy="2107489"/>
          </a:xfrm>
          <a:prstGeom prst="rect">
            <a:avLst/>
          </a:prstGeom>
        </p:spPr>
      </p:pic>
      <p:pic>
        <p:nvPicPr>
          <p:cNvPr id="6" name="Picture 5">
            <a:extLst>
              <a:ext uri="{FF2B5EF4-FFF2-40B4-BE49-F238E27FC236}">
                <a16:creationId xmlns:a16="http://schemas.microsoft.com/office/drawing/2014/main" id="{EAA892C8-5E7C-4F82-9FBB-7DC4724D62EE}"/>
              </a:ext>
            </a:extLst>
          </p:cNvPr>
          <p:cNvPicPr>
            <a:picLocks noChangeAspect="1"/>
          </p:cNvPicPr>
          <p:nvPr/>
        </p:nvPicPr>
        <p:blipFill>
          <a:blip r:embed="rId4"/>
          <a:stretch>
            <a:fillRect/>
          </a:stretch>
        </p:blipFill>
        <p:spPr>
          <a:xfrm>
            <a:off x="8379937" y="2382387"/>
            <a:ext cx="3162300" cy="4086225"/>
          </a:xfrm>
          <a:prstGeom prst="rect">
            <a:avLst/>
          </a:prstGeom>
        </p:spPr>
      </p:pic>
    </p:spTree>
    <p:extLst>
      <p:ext uri="{BB962C8B-B14F-4D97-AF65-F5344CB8AC3E}">
        <p14:creationId xmlns:p14="http://schemas.microsoft.com/office/powerpoint/2010/main" val="973686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2305-50A2-4531-8CB8-EA47E1E179B3}"/>
              </a:ext>
            </a:extLst>
          </p:cNvPr>
          <p:cNvSpPr>
            <a:spLocks noGrp="1"/>
          </p:cNvSpPr>
          <p:nvPr>
            <p:ph type="title"/>
          </p:nvPr>
        </p:nvSpPr>
        <p:spPr/>
        <p:txBody>
          <a:bodyPr/>
          <a:lstStyle/>
          <a:p>
            <a:r>
              <a:rPr lang="en-US" altLang="zh-CN" b="1" dirty="0">
                <a:solidFill>
                  <a:srgbClr val="FF0000"/>
                </a:solidFill>
              </a:rPr>
              <a:t>Packages</a:t>
            </a:r>
            <a:r>
              <a:rPr lang="en-US" altLang="zh-CN" dirty="0"/>
              <a:t>, </a:t>
            </a:r>
            <a:r>
              <a:rPr lang="en-US" altLang="zh-CN" dirty="0" err="1"/>
              <a:t>Metapackages</a:t>
            </a:r>
            <a:r>
              <a:rPr lang="en-US" altLang="zh-CN" dirty="0"/>
              <a:t> and Frameworks</a:t>
            </a:r>
            <a:endParaRPr lang="zh-CN" altLang="en-US" dirty="0"/>
          </a:p>
        </p:txBody>
      </p:sp>
      <p:sp>
        <p:nvSpPr>
          <p:cNvPr id="3" name="Content Placeholder 2">
            <a:extLst>
              <a:ext uri="{FF2B5EF4-FFF2-40B4-BE49-F238E27FC236}">
                <a16:creationId xmlns:a16="http://schemas.microsoft.com/office/drawing/2014/main" id="{D86DA741-0374-4BD9-A28A-37F9DF6259B4}"/>
              </a:ext>
            </a:extLst>
          </p:cNvPr>
          <p:cNvSpPr>
            <a:spLocks noGrp="1"/>
          </p:cNvSpPr>
          <p:nvPr>
            <p:ph idx="1"/>
          </p:nvPr>
        </p:nvSpPr>
        <p:spPr/>
        <p:txBody>
          <a:bodyPr>
            <a:normAutofit fontScale="77500" lnSpcReduction="20000"/>
          </a:bodyPr>
          <a:lstStyle/>
          <a:p>
            <a:r>
              <a:rPr lang="en-US" altLang="zh-CN" dirty="0"/>
              <a:t>NET Core</a:t>
            </a:r>
            <a:r>
              <a:rPr lang="zh-CN" altLang="en-US" dirty="0"/>
              <a:t>是一个由</a:t>
            </a:r>
            <a:r>
              <a:rPr lang="en-US" altLang="zh-CN" dirty="0" err="1"/>
              <a:t>NuGet</a:t>
            </a:r>
            <a:r>
              <a:rPr lang="zh-CN" altLang="en-US" dirty="0"/>
              <a:t>包组成的平台。一些产品受益于细粒度包的定义，也有一些受益于粗粒度包的定义。为了适应这种二重性，根据颗粒度如下定义：</a:t>
            </a:r>
            <a:endParaRPr lang="en-US" altLang="zh-CN" dirty="0"/>
          </a:p>
          <a:p>
            <a:r>
              <a:rPr lang="en-US" altLang="zh-CN" dirty="0"/>
              <a:t>Package (</a:t>
            </a:r>
            <a:r>
              <a:rPr lang="zh-CN" altLang="en-US" dirty="0"/>
              <a:t>包</a:t>
            </a:r>
            <a:r>
              <a:rPr lang="en-US" altLang="zh-CN" dirty="0"/>
              <a:t>)</a:t>
            </a:r>
          </a:p>
          <a:p>
            <a:pPr lvl="1"/>
            <a:r>
              <a:rPr lang="zh-CN" altLang="en-US" dirty="0"/>
              <a:t>粒度最小，最原子，如：</a:t>
            </a:r>
            <a:endParaRPr lang="en-US" altLang="zh-CN" dirty="0"/>
          </a:p>
          <a:p>
            <a:pPr lvl="2"/>
            <a:r>
              <a:rPr lang="en-US" altLang="zh-CN" u="sng" dirty="0" err="1">
                <a:hlinkClick r:id="rId2"/>
              </a:rPr>
              <a:t>System.Runtime</a:t>
            </a:r>
            <a:r>
              <a:rPr lang="en-US" altLang="zh-CN" dirty="0"/>
              <a:t> - </a:t>
            </a:r>
            <a:r>
              <a:rPr lang="zh-CN" altLang="en-US" dirty="0"/>
              <a:t>这是最基本的</a:t>
            </a:r>
            <a:r>
              <a:rPr lang="en-US" altLang="zh-CN" dirty="0"/>
              <a:t>.NET Core</a:t>
            </a:r>
            <a:r>
              <a:rPr lang="zh-CN" altLang="en-US" dirty="0"/>
              <a:t>包，包括</a:t>
            </a:r>
            <a:r>
              <a:rPr lang="en-US" altLang="zh-CN" u="sng" dirty="0">
                <a:hlinkClick r:id="rId3"/>
              </a:rPr>
              <a:t>Object</a:t>
            </a:r>
            <a:r>
              <a:rPr lang="en-US" altLang="zh-CN" dirty="0"/>
              <a:t>, </a:t>
            </a:r>
            <a:r>
              <a:rPr lang="en-US" altLang="zh-CN" u="sng" dirty="0">
                <a:hlinkClick r:id="rId4"/>
              </a:rPr>
              <a:t>String</a:t>
            </a:r>
            <a:r>
              <a:rPr lang="en-US" altLang="zh-CN" dirty="0"/>
              <a:t>, </a:t>
            </a:r>
            <a:r>
              <a:rPr lang="en-US" altLang="zh-CN" u="sng" dirty="0">
                <a:hlinkClick r:id="rId5"/>
              </a:rPr>
              <a:t>Array</a:t>
            </a:r>
            <a:r>
              <a:rPr lang="en-US" altLang="zh-CN" dirty="0"/>
              <a:t>, </a:t>
            </a:r>
            <a:r>
              <a:rPr lang="en-US" altLang="zh-CN" u="sng" dirty="0">
                <a:hlinkClick r:id="rId6"/>
              </a:rPr>
              <a:t>Action</a:t>
            </a:r>
            <a:r>
              <a:rPr lang="en-US" altLang="zh-CN" dirty="0"/>
              <a:t> </a:t>
            </a:r>
            <a:r>
              <a:rPr lang="zh-CN" altLang="en-US" dirty="0"/>
              <a:t>和</a:t>
            </a:r>
            <a:r>
              <a:rPr lang="en-US" altLang="zh-CN" u="sng" dirty="0" err="1">
                <a:hlinkClick r:id="rId7"/>
              </a:rPr>
              <a:t>IList</a:t>
            </a:r>
            <a:r>
              <a:rPr lang="en-US" altLang="zh-CN" u="sng" dirty="0">
                <a:hlinkClick r:id="rId7"/>
              </a:rPr>
              <a:t>&lt;T&gt;</a:t>
            </a:r>
            <a:r>
              <a:rPr lang="en-US" altLang="zh-CN" dirty="0"/>
              <a:t>.</a:t>
            </a:r>
          </a:p>
          <a:p>
            <a:pPr lvl="2"/>
            <a:r>
              <a:rPr lang="en-US" altLang="zh-CN" u="sng" dirty="0" err="1">
                <a:hlinkClick r:id="rId8"/>
              </a:rPr>
              <a:t>System.Collections</a:t>
            </a:r>
            <a:r>
              <a:rPr lang="en-US" altLang="zh-CN" dirty="0"/>
              <a:t> - </a:t>
            </a:r>
            <a:r>
              <a:rPr lang="zh-CN" altLang="en-US" dirty="0"/>
              <a:t>表示一组常用泛型集合，包括</a:t>
            </a:r>
            <a:r>
              <a:rPr lang="en-US" altLang="zh-CN" u="sng" dirty="0">
                <a:hlinkClick r:id="rId9"/>
              </a:rPr>
              <a:t>List&lt;T&gt;</a:t>
            </a:r>
            <a:r>
              <a:rPr lang="en-US" altLang="zh-CN" dirty="0"/>
              <a:t> </a:t>
            </a:r>
            <a:r>
              <a:rPr lang="zh-CN" altLang="en-US" dirty="0"/>
              <a:t>和</a:t>
            </a:r>
            <a:r>
              <a:rPr lang="en-US" altLang="zh-CN" u="sng" dirty="0">
                <a:hlinkClick r:id="rId10"/>
              </a:rPr>
              <a:t>Dictionary&lt;K,V&gt;</a:t>
            </a:r>
            <a:r>
              <a:rPr lang="en-US" altLang="zh-CN" dirty="0"/>
              <a:t>.</a:t>
            </a:r>
          </a:p>
          <a:p>
            <a:pPr lvl="2"/>
            <a:r>
              <a:rPr lang="en-US" altLang="zh-CN" u="sng" dirty="0" err="1">
                <a:hlinkClick r:id="rId11"/>
              </a:rPr>
              <a:t>System.Net.Http</a:t>
            </a:r>
            <a:r>
              <a:rPr lang="en-US" altLang="zh-CN" dirty="0"/>
              <a:t> - </a:t>
            </a:r>
            <a:r>
              <a:rPr lang="zh-CN" altLang="en-US" dirty="0"/>
              <a:t>用于</a:t>
            </a:r>
            <a:r>
              <a:rPr lang="en-US" altLang="zh-CN" dirty="0"/>
              <a:t>HTTP</a:t>
            </a:r>
            <a:r>
              <a:rPr lang="zh-CN" altLang="en-US" dirty="0"/>
              <a:t>通讯的类型，包括</a:t>
            </a:r>
            <a:r>
              <a:rPr lang="en-US" altLang="zh-CN" u="sng" dirty="0" err="1">
                <a:hlinkClick r:id="rId12"/>
              </a:rPr>
              <a:t>HttpClient</a:t>
            </a:r>
            <a:r>
              <a:rPr lang="en-US" altLang="zh-CN" dirty="0"/>
              <a:t> </a:t>
            </a:r>
            <a:r>
              <a:rPr lang="zh-CN" altLang="en-US" dirty="0"/>
              <a:t>和</a:t>
            </a:r>
            <a:r>
              <a:rPr lang="en-US" altLang="zh-CN" u="sng" dirty="0" err="1">
                <a:hlinkClick r:id="rId13"/>
              </a:rPr>
              <a:t>HttpResponseMessage</a:t>
            </a:r>
            <a:r>
              <a:rPr lang="en-US" altLang="zh-CN" dirty="0"/>
              <a:t>.</a:t>
            </a:r>
          </a:p>
          <a:p>
            <a:pPr lvl="2"/>
            <a:r>
              <a:rPr lang="en-US" altLang="zh-CN" u="sng" dirty="0" err="1">
                <a:hlinkClick r:id="rId14"/>
              </a:rPr>
              <a:t>System.IO.FileSystem</a:t>
            </a:r>
            <a:r>
              <a:rPr lang="en-US" altLang="zh-CN" dirty="0"/>
              <a:t> -</a:t>
            </a:r>
            <a:r>
              <a:rPr lang="zh-CN" altLang="en-US" dirty="0"/>
              <a:t>用于读写基于磁盘的本地或网络存储类型，包括</a:t>
            </a:r>
            <a:r>
              <a:rPr lang="en-US" altLang="zh-CN" u="sng" dirty="0">
                <a:hlinkClick r:id="rId15"/>
              </a:rPr>
              <a:t>File</a:t>
            </a:r>
            <a:r>
              <a:rPr lang="zh-CN" altLang="en-US" dirty="0"/>
              <a:t>和</a:t>
            </a:r>
            <a:r>
              <a:rPr lang="en-US" altLang="zh-CN" u="sng" dirty="0">
                <a:hlinkClick r:id="rId16"/>
              </a:rPr>
              <a:t>Directory</a:t>
            </a:r>
            <a:r>
              <a:rPr lang="en-US" altLang="zh-CN" dirty="0"/>
              <a:t>.</a:t>
            </a:r>
          </a:p>
          <a:p>
            <a:pPr lvl="2"/>
            <a:r>
              <a:rPr lang="en-US" altLang="zh-CN" u="sng" dirty="0" err="1">
                <a:hlinkClick r:id="rId17"/>
              </a:rPr>
              <a:t>System.Linq</a:t>
            </a:r>
            <a:r>
              <a:rPr lang="en-US" altLang="zh-CN" dirty="0"/>
              <a:t> - </a:t>
            </a:r>
            <a:r>
              <a:rPr lang="zh-CN" altLang="en-US" dirty="0"/>
              <a:t>用于查询对象，包括</a:t>
            </a:r>
            <a:r>
              <a:rPr lang="en-US" altLang="zh-CN" dirty="0"/>
              <a:t>including Enumerable </a:t>
            </a:r>
            <a:r>
              <a:rPr lang="zh-CN" altLang="en-US" dirty="0"/>
              <a:t>和</a:t>
            </a:r>
            <a:r>
              <a:rPr lang="en-US" altLang="zh-CN" u="sng" dirty="0" err="1">
                <a:hlinkClick r:id="rId18"/>
              </a:rPr>
              <a:t>ILookup</a:t>
            </a:r>
            <a:r>
              <a:rPr lang="en-US" altLang="zh-CN" u="sng" dirty="0">
                <a:hlinkClick r:id="rId18"/>
              </a:rPr>
              <a:t>&lt;</a:t>
            </a:r>
            <a:r>
              <a:rPr lang="en-US" altLang="zh-CN" u="sng" dirty="0" err="1">
                <a:hlinkClick r:id="rId18"/>
              </a:rPr>
              <a:t>TKey</a:t>
            </a:r>
            <a:r>
              <a:rPr lang="en-US" altLang="zh-CN" u="sng" dirty="0">
                <a:hlinkClick r:id="rId18"/>
              </a:rPr>
              <a:t>, </a:t>
            </a:r>
            <a:r>
              <a:rPr lang="en-US" altLang="zh-CN" u="sng" dirty="0" err="1">
                <a:hlinkClick r:id="rId18"/>
              </a:rPr>
              <a:t>TElement</a:t>
            </a:r>
            <a:r>
              <a:rPr lang="en-US" altLang="zh-CN" u="sng" dirty="0">
                <a:hlinkClick r:id="rId18"/>
              </a:rPr>
              <a:t>&gt;</a:t>
            </a:r>
            <a:r>
              <a:rPr lang="en-US" altLang="zh-CN" dirty="0"/>
              <a:t>.</a:t>
            </a:r>
          </a:p>
          <a:p>
            <a:pPr lvl="2"/>
            <a:r>
              <a:rPr lang="en-US" altLang="zh-CN" u="sng" dirty="0" err="1">
                <a:hlinkClick r:id="rId19"/>
              </a:rPr>
              <a:t>System.Reflection</a:t>
            </a:r>
            <a:r>
              <a:rPr lang="en-US" altLang="zh-CN" dirty="0"/>
              <a:t> - </a:t>
            </a:r>
            <a:r>
              <a:rPr lang="zh-CN" altLang="en-US" dirty="0"/>
              <a:t>用于加载、检查、创建类型，包括</a:t>
            </a:r>
            <a:r>
              <a:rPr lang="en-US" altLang="zh-CN" u="sng" dirty="0">
                <a:hlinkClick r:id="rId20"/>
              </a:rPr>
              <a:t>Assembly</a:t>
            </a:r>
            <a:r>
              <a:rPr lang="en-US" altLang="zh-CN" dirty="0"/>
              <a:t>, </a:t>
            </a:r>
            <a:r>
              <a:rPr lang="en-US" altLang="zh-CN" u="sng" dirty="0" err="1">
                <a:hlinkClick r:id="rId21"/>
              </a:rPr>
              <a:t>TypeInfo</a:t>
            </a:r>
            <a:r>
              <a:rPr lang="en-US" altLang="zh-CN" dirty="0"/>
              <a:t> </a:t>
            </a:r>
            <a:r>
              <a:rPr lang="zh-CN" altLang="en-US" dirty="0"/>
              <a:t>和</a:t>
            </a:r>
            <a:r>
              <a:rPr lang="en-US" altLang="zh-CN" u="sng" dirty="0" err="1">
                <a:hlinkClick r:id="rId22"/>
              </a:rPr>
              <a:t>MethodInfo</a:t>
            </a:r>
            <a:r>
              <a:rPr lang="en-US" altLang="zh-CN" dirty="0"/>
              <a:t>.</a:t>
            </a:r>
          </a:p>
          <a:p>
            <a:pPr lvl="1"/>
            <a:endParaRPr lang="en-US" altLang="zh-CN" dirty="0"/>
          </a:p>
          <a:p>
            <a:pPr lvl="1"/>
            <a:r>
              <a:rPr lang="zh-CN" altLang="en-US" dirty="0"/>
              <a:t>说明：</a:t>
            </a:r>
            <a:endParaRPr lang="en-US" altLang="zh-CN" dirty="0"/>
          </a:p>
          <a:p>
            <a:pPr lvl="2"/>
            <a:r>
              <a:rPr lang="zh-CN" altLang="en-US" dirty="0"/>
              <a:t>细粒度的包在开发、测试过程中与其它包的关联有限</a:t>
            </a:r>
          </a:p>
          <a:p>
            <a:pPr lvl="2"/>
            <a:r>
              <a:rPr lang="zh-CN" altLang="en-US" dirty="0"/>
              <a:t>细粒度的包可以提供对不同操作系统和</a:t>
            </a:r>
            <a:r>
              <a:rPr lang="en-US" altLang="zh-CN" dirty="0"/>
              <a:t>CPU</a:t>
            </a:r>
            <a:r>
              <a:rPr lang="zh-CN" altLang="en-US" dirty="0"/>
              <a:t>的支持</a:t>
            </a:r>
          </a:p>
          <a:p>
            <a:pPr lvl="2"/>
            <a:r>
              <a:rPr lang="zh-CN" altLang="en-US" dirty="0"/>
              <a:t>细粒度的包可以只依赖某个特定的库</a:t>
            </a:r>
          </a:p>
          <a:p>
            <a:pPr lvl="2"/>
            <a:r>
              <a:rPr lang="zh-CN" altLang="en-US" dirty="0"/>
              <a:t>在发布应用时，未被引用的包不会成为应用的一部分，因此应用程序会有更小的体积</a:t>
            </a:r>
          </a:p>
        </p:txBody>
      </p:sp>
      <p:pic>
        <p:nvPicPr>
          <p:cNvPr id="4" name="Picture 3">
            <a:extLst>
              <a:ext uri="{FF2B5EF4-FFF2-40B4-BE49-F238E27FC236}">
                <a16:creationId xmlns:a16="http://schemas.microsoft.com/office/drawing/2014/main" id="{BBC20101-9261-49F3-9BBD-7C7623D22EF2}"/>
              </a:ext>
            </a:extLst>
          </p:cNvPr>
          <p:cNvPicPr>
            <a:picLocks noChangeAspect="1"/>
          </p:cNvPicPr>
          <p:nvPr/>
        </p:nvPicPr>
        <p:blipFill>
          <a:blip r:embed="rId23"/>
          <a:stretch>
            <a:fillRect/>
          </a:stretch>
        </p:blipFill>
        <p:spPr>
          <a:xfrm>
            <a:off x="6524576" y="3209205"/>
            <a:ext cx="4298187" cy="2201781"/>
          </a:xfrm>
          <a:prstGeom prst="rect">
            <a:avLst/>
          </a:prstGeom>
        </p:spPr>
      </p:pic>
    </p:spTree>
    <p:extLst>
      <p:ext uri="{BB962C8B-B14F-4D97-AF65-F5344CB8AC3E}">
        <p14:creationId xmlns:p14="http://schemas.microsoft.com/office/powerpoint/2010/main" val="13952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70814" y="264334"/>
            <a:ext cx="10515600" cy="1325563"/>
          </a:xfrm>
        </p:spPr>
        <p:txBody>
          <a:bodyPr/>
          <a:lstStyle/>
          <a:p>
            <a:r>
              <a:rPr lang="zh-CN" altLang="en-US" dirty="0"/>
              <a:t>敏感话题</a:t>
            </a:r>
            <a:r>
              <a:rPr lang="en-US" altLang="zh-CN" dirty="0"/>
              <a:t>:</a:t>
            </a:r>
            <a:r>
              <a:rPr lang="zh-CN" altLang="en-US" dirty="0"/>
              <a:t> 我大微软靠啥？</a:t>
            </a:r>
            <a:endParaRPr lang="en-US" dirty="0"/>
          </a:p>
        </p:txBody>
      </p:sp>
      <p:sp>
        <p:nvSpPr>
          <p:cNvPr id="18" name="Content Placeholder 3">
            <a:extLst>
              <a:ext uri="{FF2B5EF4-FFF2-40B4-BE49-F238E27FC236}">
                <a16:creationId xmlns:a16="http://schemas.microsoft.com/office/drawing/2014/main" id="{CFDDB261-34EB-412E-BBE9-7263913677D2}"/>
              </a:ext>
            </a:extLst>
          </p:cNvPr>
          <p:cNvSpPr>
            <a:spLocks noGrp="1"/>
          </p:cNvSpPr>
          <p:nvPr/>
        </p:nvSpPr>
        <p:spPr>
          <a:xfrm>
            <a:off x="166255" y="1253331"/>
            <a:ext cx="111875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2" name="Content Placeholder 3">
            <a:extLst>
              <a:ext uri="{FF2B5EF4-FFF2-40B4-BE49-F238E27FC236}">
                <a16:creationId xmlns:a16="http://schemas.microsoft.com/office/drawing/2014/main" id="{12536DC0-6E5F-4791-9F94-416B7E1964BF}"/>
              </a:ext>
            </a:extLst>
          </p:cNvPr>
          <p:cNvSpPr>
            <a:spLocks noGrp="1"/>
          </p:cNvSpPr>
          <p:nvPr/>
        </p:nvSpPr>
        <p:spPr>
          <a:xfrm>
            <a:off x="318655" y="1405731"/>
            <a:ext cx="111875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成功曾经靠什么？</a:t>
            </a:r>
            <a:endParaRPr lang="en-US" altLang="zh-CN" dirty="0"/>
          </a:p>
          <a:p>
            <a:pPr lvl="1"/>
            <a:r>
              <a:rPr lang="zh-CN" altLang="en-US" dirty="0"/>
              <a:t>由于创新不足，的确靠边儿了几年</a:t>
            </a:r>
            <a:endParaRPr lang="en-US" altLang="zh-CN" dirty="0"/>
          </a:p>
          <a:p>
            <a:pPr lvl="2"/>
            <a:r>
              <a:rPr lang="en-US" altLang="zh-CN" dirty="0"/>
              <a:t>Windows + Office</a:t>
            </a:r>
          </a:p>
          <a:p>
            <a:r>
              <a:rPr lang="zh-CN" altLang="en-US" dirty="0"/>
              <a:t>再次成功靠什么？</a:t>
            </a:r>
            <a:endParaRPr lang="en-US" altLang="zh-CN" dirty="0"/>
          </a:p>
          <a:p>
            <a:pPr marL="457200" lvl="1" indent="0">
              <a:buNone/>
            </a:pPr>
            <a:endParaRPr lang="en-US" altLang="zh-CN" dirty="0"/>
          </a:p>
          <a:p>
            <a:pPr lvl="1"/>
            <a:endParaRPr lang="en-US" dirty="0"/>
          </a:p>
        </p:txBody>
      </p:sp>
      <p:sp>
        <p:nvSpPr>
          <p:cNvPr id="2" name="Rectangle 1">
            <a:extLst>
              <a:ext uri="{FF2B5EF4-FFF2-40B4-BE49-F238E27FC236}">
                <a16:creationId xmlns:a16="http://schemas.microsoft.com/office/drawing/2014/main" id="{59394CB2-3A89-4047-A69D-E2A6025AA7A5}"/>
              </a:ext>
            </a:extLst>
          </p:cNvPr>
          <p:cNvSpPr/>
          <p:nvPr/>
        </p:nvSpPr>
        <p:spPr>
          <a:xfrm>
            <a:off x="3235728" y="3873292"/>
            <a:ext cx="5353397" cy="136328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a:solidFill>
                  <a:srgbClr val="FF0000"/>
                </a:solidFill>
              </a:rPr>
              <a:t>微软靠废</a:t>
            </a:r>
            <a:endParaRPr lang="en-US" sz="8800" b="1" dirty="0">
              <a:solidFill>
                <a:srgbClr val="FF0000"/>
              </a:solidFill>
            </a:endParaRPr>
          </a:p>
        </p:txBody>
      </p:sp>
      <p:sp>
        <p:nvSpPr>
          <p:cNvPr id="13" name="TextBox 13">
            <a:extLst>
              <a:ext uri="{FF2B5EF4-FFF2-40B4-BE49-F238E27FC236}">
                <a16:creationId xmlns:a16="http://schemas.microsoft.com/office/drawing/2014/main" id="{AB907377-558A-4767-A111-1B947730AED1}"/>
              </a:ext>
            </a:extLst>
          </p:cNvPr>
          <p:cNvSpPr txBox="1"/>
          <p:nvPr/>
        </p:nvSpPr>
        <p:spPr>
          <a:xfrm>
            <a:off x="2529815" y="5757069"/>
            <a:ext cx="6460424" cy="627106"/>
          </a:xfrm>
          <a:prstGeom prst="rect">
            <a:avLst/>
          </a:prstGeom>
          <a:noFill/>
        </p:spPr>
        <p:txBody>
          <a:bodyPr wrap="square" lIns="179259" tIns="143407" rIns="179259" bIns="143407" rtlCol="0" anchor="t" anchorCtr="0">
            <a:noAutofit/>
          </a:bodyPr>
          <a:lstStyle/>
          <a:p>
            <a:pPr algn="ctr" defTabSz="896042">
              <a:lnSpc>
                <a:spcPct val="90000"/>
              </a:lnSpc>
              <a:defRPr/>
            </a:pPr>
            <a:r>
              <a:rPr lang="zh-CN" altLang="en-US" sz="2400" b="1" kern="0" dirty="0">
                <a:solidFill>
                  <a:srgbClr val="FF0000"/>
                </a:solidFill>
                <a:latin typeface="Segoe UI Semibold" panose="020B0702040204020203" pitchFamily="34" charset="0"/>
                <a:cs typeface="Segoe UI Semibold" panose="020B0702040204020203" pitchFamily="34" charset="0"/>
              </a:rPr>
              <a:t>壮士断腕，背水一战，保三争一</a:t>
            </a:r>
            <a:endParaRPr lang="en-US" altLang="zh-CN" sz="2400" b="1" kern="0" dirty="0">
              <a:solidFill>
                <a:srgbClr val="FF0000"/>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15232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2305-50A2-4531-8CB8-EA47E1E179B3}"/>
              </a:ext>
            </a:extLst>
          </p:cNvPr>
          <p:cNvSpPr>
            <a:spLocks noGrp="1"/>
          </p:cNvSpPr>
          <p:nvPr>
            <p:ph type="title"/>
          </p:nvPr>
        </p:nvSpPr>
        <p:spPr/>
        <p:txBody>
          <a:bodyPr/>
          <a:lstStyle/>
          <a:p>
            <a:r>
              <a:rPr lang="en-US" altLang="zh-CN" dirty="0"/>
              <a:t>Packages, </a:t>
            </a:r>
            <a:r>
              <a:rPr lang="en-US" altLang="zh-CN" b="1" dirty="0" err="1">
                <a:solidFill>
                  <a:srgbClr val="FF0000"/>
                </a:solidFill>
              </a:rPr>
              <a:t>Metapackages</a:t>
            </a:r>
            <a:r>
              <a:rPr lang="en-US" altLang="zh-CN" dirty="0"/>
              <a:t> and Frameworks</a:t>
            </a:r>
            <a:endParaRPr lang="zh-CN" altLang="en-US" dirty="0"/>
          </a:p>
        </p:txBody>
      </p:sp>
      <p:sp>
        <p:nvSpPr>
          <p:cNvPr id="3" name="Content Placeholder 2">
            <a:extLst>
              <a:ext uri="{FF2B5EF4-FFF2-40B4-BE49-F238E27FC236}">
                <a16:creationId xmlns:a16="http://schemas.microsoft.com/office/drawing/2014/main" id="{D86DA741-0374-4BD9-A28A-37F9DF6259B4}"/>
              </a:ext>
            </a:extLst>
          </p:cNvPr>
          <p:cNvSpPr>
            <a:spLocks noGrp="1"/>
          </p:cNvSpPr>
          <p:nvPr>
            <p:ph idx="1"/>
          </p:nvPr>
        </p:nvSpPr>
        <p:spPr/>
        <p:txBody>
          <a:bodyPr>
            <a:normAutofit fontScale="92500" lnSpcReduction="10000"/>
          </a:bodyPr>
          <a:lstStyle/>
          <a:p>
            <a:r>
              <a:rPr lang="en-US" altLang="zh-CN" dirty="0" err="1"/>
              <a:t>MetaPackage</a:t>
            </a:r>
            <a:r>
              <a:rPr lang="en-US" altLang="zh-CN" dirty="0"/>
              <a:t> (</a:t>
            </a:r>
            <a:r>
              <a:rPr lang="zh-CN" altLang="en-US" dirty="0"/>
              <a:t>元包</a:t>
            </a:r>
            <a:r>
              <a:rPr lang="en-US" altLang="zh-CN" dirty="0"/>
              <a:t>)</a:t>
            </a:r>
          </a:p>
          <a:p>
            <a:pPr lvl="1"/>
            <a:r>
              <a:rPr lang="zh-CN" altLang="en-US" dirty="0"/>
              <a:t>元包是一个</a:t>
            </a:r>
            <a:r>
              <a:rPr lang="en-US" altLang="zh-CN" dirty="0" err="1"/>
              <a:t>NuGet</a:t>
            </a:r>
            <a:r>
              <a:rPr lang="zh-CN" altLang="en-US" dirty="0"/>
              <a:t>包约定，用于描述一组放在一起有意义的包。 这些包是通过依赖项来被描述的，如：</a:t>
            </a:r>
            <a:endParaRPr lang="en-US" altLang="zh-CN" dirty="0"/>
          </a:p>
          <a:p>
            <a:pPr lvl="2"/>
            <a:r>
              <a:rPr lang="en-US" altLang="zh-CN" dirty="0"/>
              <a:t>.NET </a:t>
            </a:r>
            <a:r>
              <a:rPr lang="zh-CN" altLang="en-US" dirty="0"/>
              <a:t>标准库元包</a:t>
            </a:r>
            <a:r>
              <a:rPr lang="en-US" altLang="zh-CN" dirty="0"/>
              <a:t>(.NET Standard Library </a:t>
            </a:r>
            <a:r>
              <a:rPr lang="en-US" altLang="zh-CN" dirty="0" err="1"/>
              <a:t>metapackage</a:t>
            </a:r>
            <a:r>
              <a:rPr lang="en-US" altLang="zh-CN" dirty="0"/>
              <a:t>)</a:t>
            </a:r>
            <a:r>
              <a:rPr lang="zh-CN" altLang="en-US" dirty="0"/>
              <a:t>：</a:t>
            </a:r>
          </a:p>
          <a:p>
            <a:pPr lvl="3"/>
            <a:r>
              <a:rPr lang="en-US" altLang="zh-CN" dirty="0" err="1"/>
              <a:t>NETStandard.Library</a:t>
            </a:r>
            <a:r>
              <a:rPr lang="en-US" altLang="zh-CN" dirty="0"/>
              <a:t> - </a:t>
            </a:r>
            <a:r>
              <a:rPr lang="zh-CN" altLang="en-US" dirty="0"/>
              <a:t>表示</a:t>
            </a:r>
            <a:r>
              <a:rPr lang="en-US" altLang="zh-CN" dirty="0"/>
              <a:t>.NET</a:t>
            </a:r>
            <a:r>
              <a:rPr lang="zh-CN" altLang="en-US" dirty="0"/>
              <a:t>标准类库的一部分。所有的</a:t>
            </a:r>
            <a:r>
              <a:rPr lang="en-US" altLang="zh-CN" dirty="0"/>
              <a:t>.NET </a:t>
            </a:r>
            <a:r>
              <a:rPr lang="zh-CN" altLang="en-US" dirty="0"/>
              <a:t>实现（如，</a:t>
            </a:r>
            <a:r>
              <a:rPr lang="en-US" altLang="zh-CN" dirty="0"/>
              <a:t>.NET Framework</a:t>
            </a:r>
            <a:r>
              <a:rPr lang="zh-CN" altLang="en-US" dirty="0"/>
              <a:t>、</a:t>
            </a:r>
            <a:r>
              <a:rPr lang="en-US" altLang="zh-CN" dirty="0"/>
              <a:t>.NET Core </a:t>
            </a:r>
            <a:r>
              <a:rPr lang="zh-CN" altLang="en-US" dirty="0"/>
              <a:t>和 </a:t>
            </a:r>
            <a:r>
              <a:rPr lang="en-US" altLang="zh-CN" dirty="0"/>
              <a:t>Mono</a:t>
            </a:r>
            <a:r>
              <a:rPr lang="zh-CN" altLang="en-US" dirty="0"/>
              <a:t>）都支持</a:t>
            </a:r>
            <a:r>
              <a:rPr lang="en-US" altLang="zh-CN" dirty="0"/>
              <a:t>.NET </a:t>
            </a:r>
            <a:r>
              <a:rPr lang="zh-CN" altLang="en-US" dirty="0"/>
              <a:t>标准类库。</a:t>
            </a:r>
            <a:r>
              <a:rPr lang="en-US" altLang="zh-CN" dirty="0" err="1"/>
              <a:t>NETStandard.Library</a:t>
            </a:r>
            <a:r>
              <a:rPr lang="zh-CN" altLang="en-US" dirty="0"/>
              <a:t>用于建立</a:t>
            </a:r>
            <a:r>
              <a:rPr lang="en-US" altLang="zh-CN" dirty="0" err="1"/>
              <a:t>netstandard</a:t>
            </a:r>
            <a:r>
              <a:rPr lang="zh-CN" altLang="en-US" dirty="0"/>
              <a:t>框架。</a:t>
            </a:r>
          </a:p>
          <a:p>
            <a:pPr lvl="2"/>
            <a:r>
              <a:rPr lang="en-US" altLang="zh-CN" dirty="0"/>
              <a:t>.NET Core</a:t>
            </a:r>
            <a:r>
              <a:rPr lang="zh-CN" altLang="en-US" dirty="0"/>
              <a:t>核心元包有：</a:t>
            </a:r>
          </a:p>
          <a:p>
            <a:pPr lvl="3"/>
            <a:r>
              <a:rPr lang="en-US" altLang="zh-CN" dirty="0" err="1"/>
              <a:t>Microsoft.NETCore.App</a:t>
            </a:r>
            <a:r>
              <a:rPr lang="en-US" altLang="zh-CN" dirty="0"/>
              <a:t> - .NET Core</a:t>
            </a:r>
            <a:r>
              <a:rPr lang="zh-CN" altLang="en-US" dirty="0"/>
              <a:t>发行版本类库的一部分，用于建立 </a:t>
            </a:r>
            <a:r>
              <a:rPr lang="en-US" altLang="zh-CN" dirty="0"/>
              <a:t>.</a:t>
            </a:r>
            <a:r>
              <a:rPr lang="en-US" altLang="zh-CN" dirty="0" err="1"/>
              <a:t>NETCoreApp</a:t>
            </a:r>
            <a:r>
              <a:rPr lang="zh-CN" altLang="en-US" dirty="0"/>
              <a:t>框架，它依赖</a:t>
            </a:r>
            <a:r>
              <a:rPr lang="en-US" altLang="zh-CN" dirty="0" err="1"/>
              <a:t>NETStandard.Library</a:t>
            </a:r>
            <a:r>
              <a:rPr lang="zh-CN" altLang="en-US" dirty="0"/>
              <a:t>。</a:t>
            </a:r>
          </a:p>
          <a:p>
            <a:pPr lvl="3"/>
            <a:r>
              <a:rPr lang="en-US" altLang="zh-CN" dirty="0" err="1"/>
              <a:t>Microsoft.NETCore.Portable.Compatibility</a:t>
            </a:r>
            <a:r>
              <a:rPr lang="en-US" altLang="zh-CN" dirty="0"/>
              <a:t> - </a:t>
            </a:r>
            <a:r>
              <a:rPr lang="zh-CN" altLang="en-US" dirty="0"/>
              <a:t>一组基于</a:t>
            </a:r>
            <a:r>
              <a:rPr lang="en-US" altLang="zh-CN" dirty="0" err="1"/>
              <a:t>mscorlib</a:t>
            </a:r>
            <a:r>
              <a:rPr lang="zh-CN" altLang="en-US" dirty="0"/>
              <a:t>的运行于</a:t>
            </a:r>
            <a:r>
              <a:rPr lang="en-US" altLang="zh-CN" dirty="0"/>
              <a:t>.NET Core</a:t>
            </a:r>
            <a:r>
              <a:rPr lang="zh-CN" altLang="en-US" dirty="0"/>
              <a:t>上的可移植类库</a:t>
            </a:r>
            <a:endParaRPr lang="en-US" altLang="zh-CN" dirty="0"/>
          </a:p>
          <a:p>
            <a:pPr lvl="1"/>
            <a:r>
              <a:rPr lang="zh-CN" altLang="en-US" dirty="0"/>
              <a:t>说明：</a:t>
            </a:r>
            <a:endParaRPr lang="en-US" altLang="zh-CN" dirty="0"/>
          </a:p>
          <a:p>
            <a:pPr lvl="2"/>
            <a:r>
              <a:rPr lang="zh-CN" altLang="en-US" dirty="0"/>
              <a:t>避免同时在引用大量原子细粒度包，从而有更好的用户体验</a:t>
            </a:r>
          </a:p>
          <a:p>
            <a:pPr lvl="2"/>
            <a:r>
              <a:rPr lang="zh-CN" altLang="en-US" dirty="0"/>
              <a:t>定义了一组经过测试且运行良好的包（包括指定的各种版本）</a:t>
            </a:r>
          </a:p>
          <a:p>
            <a:pPr lvl="2"/>
            <a:endParaRPr lang="zh-CN" altLang="en-US" dirty="0"/>
          </a:p>
        </p:txBody>
      </p:sp>
    </p:spTree>
    <p:extLst>
      <p:ext uri="{BB962C8B-B14F-4D97-AF65-F5344CB8AC3E}">
        <p14:creationId xmlns:p14="http://schemas.microsoft.com/office/powerpoint/2010/main" val="1639890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2305-50A2-4531-8CB8-EA47E1E179B3}"/>
              </a:ext>
            </a:extLst>
          </p:cNvPr>
          <p:cNvSpPr>
            <a:spLocks noGrp="1"/>
          </p:cNvSpPr>
          <p:nvPr>
            <p:ph type="title"/>
          </p:nvPr>
        </p:nvSpPr>
        <p:spPr/>
        <p:txBody>
          <a:bodyPr/>
          <a:lstStyle/>
          <a:p>
            <a:r>
              <a:rPr lang="en-US" altLang="zh-CN" dirty="0"/>
              <a:t>Packages, </a:t>
            </a:r>
            <a:r>
              <a:rPr lang="en-US" altLang="zh-CN" dirty="0" err="1"/>
              <a:t>Metapackages</a:t>
            </a:r>
            <a:r>
              <a:rPr lang="en-US" altLang="zh-CN" dirty="0"/>
              <a:t> and </a:t>
            </a:r>
            <a:r>
              <a:rPr lang="en-US" altLang="zh-CN" b="1" dirty="0">
                <a:solidFill>
                  <a:srgbClr val="FF0000"/>
                </a:solidFill>
              </a:rPr>
              <a:t>Frameworks</a:t>
            </a:r>
            <a:endParaRPr lang="zh-CN" altLang="en-US" b="1" dirty="0">
              <a:solidFill>
                <a:srgbClr val="FF0000"/>
              </a:solidFill>
            </a:endParaRPr>
          </a:p>
        </p:txBody>
      </p:sp>
      <p:sp>
        <p:nvSpPr>
          <p:cNvPr id="3" name="Content Placeholder 2">
            <a:extLst>
              <a:ext uri="{FF2B5EF4-FFF2-40B4-BE49-F238E27FC236}">
                <a16:creationId xmlns:a16="http://schemas.microsoft.com/office/drawing/2014/main" id="{D86DA741-0374-4BD9-A28A-37F9DF6259B4}"/>
              </a:ext>
            </a:extLst>
          </p:cNvPr>
          <p:cNvSpPr>
            <a:spLocks noGrp="1"/>
          </p:cNvSpPr>
          <p:nvPr>
            <p:ph idx="1"/>
          </p:nvPr>
        </p:nvSpPr>
        <p:spPr/>
        <p:txBody>
          <a:bodyPr>
            <a:normAutofit/>
          </a:bodyPr>
          <a:lstStyle/>
          <a:p>
            <a:r>
              <a:rPr lang="en-US" altLang="zh-CN" dirty="0"/>
              <a:t>Framework (</a:t>
            </a:r>
            <a:r>
              <a:rPr lang="zh-CN" altLang="en-US" dirty="0"/>
              <a:t>框架</a:t>
            </a:r>
            <a:r>
              <a:rPr lang="en-US" altLang="zh-CN" dirty="0"/>
              <a:t>)</a:t>
            </a:r>
          </a:p>
          <a:p>
            <a:pPr lvl="1"/>
            <a:r>
              <a:rPr lang="zh-CN" altLang="en-US" dirty="0"/>
              <a:t>传统的框架：</a:t>
            </a:r>
            <a:endParaRPr lang="en-US" altLang="zh-CN" dirty="0"/>
          </a:p>
          <a:p>
            <a:pPr lvl="2"/>
            <a:r>
              <a:rPr lang="zh-CN" altLang="en-US" dirty="0"/>
              <a:t>是事先定义好的一个整体，而  基于包的框架，则可以对不同的包自由组合。</a:t>
            </a:r>
            <a:endParaRPr lang="en-US" altLang="zh-CN" dirty="0"/>
          </a:p>
          <a:p>
            <a:pPr lvl="2"/>
            <a:r>
              <a:rPr lang="zh-CN" altLang="en-US" dirty="0"/>
              <a:t>如：</a:t>
            </a:r>
            <a:r>
              <a:rPr lang="en-US" altLang="zh-CN" dirty="0"/>
              <a:t>.</a:t>
            </a:r>
            <a:r>
              <a:rPr lang="en-US" altLang="zh-CN" dirty="0" err="1"/>
              <a:t>NETFramework,Version</a:t>
            </a:r>
            <a:r>
              <a:rPr lang="en-US" altLang="zh-CN" dirty="0"/>
              <a:t>=4.6</a:t>
            </a:r>
          </a:p>
          <a:p>
            <a:pPr lvl="1"/>
            <a:r>
              <a:rPr lang="zh-CN" altLang="en-US" b="1" dirty="0">
                <a:solidFill>
                  <a:srgbClr val="FF0000"/>
                </a:solidFill>
              </a:rPr>
              <a:t>基于包的框架</a:t>
            </a:r>
            <a:endParaRPr lang="en-US" altLang="zh-CN" b="1" dirty="0">
              <a:solidFill>
                <a:srgbClr val="FF0000"/>
              </a:solidFill>
            </a:endParaRPr>
          </a:p>
          <a:p>
            <a:pPr lvl="2"/>
            <a:r>
              <a:rPr lang="zh-CN" altLang="en-US" dirty="0"/>
              <a:t>每一个 </a:t>
            </a:r>
            <a:r>
              <a:rPr lang="en-US" altLang="zh-CN" dirty="0" err="1"/>
              <a:t>.Net</a:t>
            </a:r>
            <a:r>
              <a:rPr lang="en-US" altLang="zh-CN" dirty="0"/>
              <a:t> Core </a:t>
            </a:r>
            <a:r>
              <a:rPr lang="zh-CN" altLang="en-US" dirty="0"/>
              <a:t>包都支持一组框架，在框架文件夹中进行声明</a:t>
            </a:r>
            <a:r>
              <a:rPr lang="en-US" altLang="zh-CN" dirty="0"/>
              <a:t>(</a:t>
            </a:r>
            <a:r>
              <a:rPr lang="zh-CN" altLang="en-US" dirty="0"/>
              <a:t>就在前面所说的 </a:t>
            </a:r>
            <a:r>
              <a:rPr lang="en-US" altLang="zh-CN" dirty="0"/>
              <a:t>lib </a:t>
            </a:r>
            <a:r>
              <a:rPr lang="zh-CN" altLang="en-US" dirty="0"/>
              <a:t>与 </a:t>
            </a:r>
            <a:r>
              <a:rPr lang="en-US" altLang="zh-CN" dirty="0"/>
              <a:t>ref</a:t>
            </a:r>
            <a:r>
              <a:rPr lang="zh-CN" altLang="en-US" dirty="0"/>
              <a:t>目录中</a:t>
            </a:r>
            <a:r>
              <a:rPr lang="en-US" altLang="zh-CN" dirty="0"/>
              <a:t>)</a:t>
            </a:r>
            <a:r>
              <a:rPr lang="zh-CN" altLang="en-US" dirty="0"/>
              <a:t>。框架描述了一组可用的</a:t>
            </a:r>
            <a:r>
              <a:rPr lang="en-US" altLang="zh-CN" dirty="0"/>
              <a:t>API</a:t>
            </a:r>
            <a:r>
              <a:rPr lang="zh-CN" altLang="en-US" dirty="0"/>
              <a:t>（以及潜在的其他特性），当指定一个目标框架时得到相应的功能。</a:t>
            </a:r>
            <a:endParaRPr lang="en-US" altLang="zh-CN" dirty="0"/>
          </a:p>
          <a:p>
            <a:pPr lvl="2"/>
            <a:r>
              <a:rPr lang="zh-CN" altLang="en-US" dirty="0"/>
              <a:t>如：</a:t>
            </a:r>
            <a:r>
              <a:rPr lang="en-US" altLang="zh-CN" dirty="0"/>
              <a:t>.</a:t>
            </a:r>
            <a:r>
              <a:rPr lang="en-US" altLang="zh-CN" dirty="0" err="1"/>
              <a:t>NETStandard,Version</a:t>
            </a:r>
            <a:r>
              <a:rPr lang="en-US" altLang="zh-CN" dirty="0"/>
              <a:t>=1.3</a:t>
            </a:r>
          </a:p>
          <a:p>
            <a:pPr lvl="3"/>
            <a:r>
              <a:rPr lang="zh-CN" altLang="en-US" dirty="0"/>
              <a:t>这个框架是一个基于包的框架。那些以此框架为目标的包，定义并且实现的</a:t>
            </a:r>
            <a:r>
              <a:rPr lang="en-US" altLang="zh-CN" dirty="0"/>
              <a:t>API</a:t>
            </a:r>
            <a:r>
              <a:rPr lang="zh-CN" altLang="en-US" dirty="0"/>
              <a:t>，就组成了这个框架。</a:t>
            </a:r>
            <a:endParaRPr lang="en-US" altLang="zh-CN" dirty="0"/>
          </a:p>
          <a:p>
            <a:pPr lvl="2"/>
            <a:r>
              <a:rPr lang="zh-CN" altLang="en-US" dirty="0"/>
              <a:t>“基于包的框架”与“包”之间的关系是双向的。</a:t>
            </a:r>
            <a:endParaRPr lang="en-US" altLang="zh-CN" dirty="0"/>
          </a:p>
          <a:p>
            <a:pPr lvl="2"/>
            <a:endParaRPr lang="en-US" altLang="zh-CN" dirty="0"/>
          </a:p>
        </p:txBody>
      </p:sp>
      <p:pic>
        <p:nvPicPr>
          <p:cNvPr id="4" name="Picture 3">
            <a:extLst>
              <a:ext uri="{FF2B5EF4-FFF2-40B4-BE49-F238E27FC236}">
                <a16:creationId xmlns:a16="http://schemas.microsoft.com/office/drawing/2014/main" id="{4DF021E3-B4AB-4899-B174-AFE44D0A61D6}"/>
              </a:ext>
            </a:extLst>
          </p:cNvPr>
          <p:cNvPicPr>
            <a:picLocks noChangeAspect="1"/>
          </p:cNvPicPr>
          <p:nvPr/>
        </p:nvPicPr>
        <p:blipFill>
          <a:blip r:embed="rId3"/>
          <a:stretch>
            <a:fillRect/>
          </a:stretch>
        </p:blipFill>
        <p:spPr>
          <a:xfrm>
            <a:off x="838200" y="1825625"/>
            <a:ext cx="4680692" cy="3756871"/>
          </a:xfrm>
          <a:prstGeom prst="rect">
            <a:avLst/>
          </a:prstGeom>
        </p:spPr>
      </p:pic>
      <p:pic>
        <p:nvPicPr>
          <p:cNvPr id="5" name="Picture 4">
            <a:extLst>
              <a:ext uri="{FF2B5EF4-FFF2-40B4-BE49-F238E27FC236}">
                <a16:creationId xmlns:a16="http://schemas.microsoft.com/office/drawing/2014/main" id="{7BE18683-82D1-4449-992A-8A3F1F7B77A0}"/>
              </a:ext>
            </a:extLst>
          </p:cNvPr>
          <p:cNvPicPr>
            <a:picLocks noChangeAspect="1"/>
          </p:cNvPicPr>
          <p:nvPr/>
        </p:nvPicPr>
        <p:blipFill>
          <a:blip r:embed="rId4"/>
          <a:stretch>
            <a:fillRect/>
          </a:stretch>
        </p:blipFill>
        <p:spPr>
          <a:xfrm>
            <a:off x="6778159" y="462973"/>
            <a:ext cx="4723766" cy="6273751"/>
          </a:xfrm>
          <a:prstGeom prst="rect">
            <a:avLst/>
          </a:prstGeom>
        </p:spPr>
      </p:pic>
    </p:spTree>
    <p:extLst>
      <p:ext uri="{BB962C8B-B14F-4D97-AF65-F5344CB8AC3E}">
        <p14:creationId xmlns:p14="http://schemas.microsoft.com/office/powerpoint/2010/main" val="19390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5165555"/>
          </a:xfrm>
        </p:spPr>
        <p:txBody>
          <a:bodyPr/>
          <a:lstStyle/>
          <a:p>
            <a:r>
              <a:rPr lang="en-US" sz="2000" dirty="0"/>
              <a:t>We announced some significant changes in May</a:t>
            </a:r>
          </a:p>
          <a:p>
            <a:pPr lvl="1"/>
            <a:r>
              <a:rPr lang="en-US" sz="3200" dirty="0">
                <a:hlinkClick r:id="rId2"/>
              </a:rPr>
              <a:t>https://blogs.msdn.microsoft.com/dotnet/2016/05/23/changes-to-project-json/</a:t>
            </a:r>
            <a:r>
              <a:rPr lang="en-US" sz="3200" dirty="0"/>
              <a:t> for more context</a:t>
            </a:r>
          </a:p>
          <a:p>
            <a:endParaRPr lang="en-US" sz="2000" dirty="0"/>
          </a:p>
          <a:p>
            <a:r>
              <a:rPr lang="en-US" sz="2000" dirty="0"/>
              <a:t>The </a:t>
            </a:r>
            <a:r>
              <a:rPr lang="en-US" sz="2000" dirty="0" err="1"/>
              <a:t>project.json</a:t>
            </a:r>
            <a:r>
              <a:rPr lang="en-US" sz="2000" dirty="0"/>
              <a:t> project system is going away</a:t>
            </a:r>
          </a:p>
          <a:p>
            <a:pPr lvl="1"/>
            <a:r>
              <a:rPr lang="en-US" sz="3200" dirty="0"/>
              <a:t>We are back to </a:t>
            </a:r>
            <a:r>
              <a:rPr lang="en-US" sz="3200" dirty="0" err="1"/>
              <a:t>csproj</a:t>
            </a:r>
            <a:r>
              <a:rPr lang="en-US" sz="3200" dirty="0"/>
              <a:t>, </a:t>
            </a:r>
            <a:r>
              <a:rPr lang="en-US" sz="3200" dirty="0" err="1"/>
              <a:t>vbproj</a:t>
            </a:r>
            <a:r>
              <a:rPr lang="en-US" sz="3200" dirty="0"/>
              <a:t> and </a:t>
            </a:r>
            <a:r>
              <a:rPr lang="en-US" sz="3200" dirty="0" err="1"/>
              <a:t>fsproj</a:t>
            </a:r>
            <a:endParaRPr lang="en-US" sz="3200" dirty="0"/>
          </a:p>
          <a:p>
            <a:endParaRPr lang="en-US" sz="2000" dirty="0"/>
          </a:p>
          <a:p>
            <a:r>
              <a:rPr lang="en-US" sz="2000" dirty="0"/>
              <a:t>The build system is standardizing on </a:t>
            </a:r>
            <a:r>
              <a:rPr lang="en-US" sz="2000" dirty="0" err="1"/>
              <a:t>msbuild</a:t>
            </a:r>
            <a:endParaRPr lang="en-US" sz="2000" dirty="0"/>
          </a:p>
          <a:p>
            <a:endParaRPr lang="en-US" dirty="0"/>
          </a:p>
        </p:txBody>
      </p:sp>
      <p:sp>
        <p:nvSpPr>
          <p:cNvPr id="3" name="Title 2"/>
          <p:cNvSpPr>
            <a:spLocks noGrp="1"/>
          </p:cNvSpPr>
          <p:nvPr>
            <p:ph type="title"/>
          </p:nvPr>
        </p:nvSpPr>
        <p:spPr/>
        <p:txBody>
          <a:bodyPr/>
          <a:lstStyle/>
          <a:p>
            <a:r>
              <a:rPr lang="en-US" dirty="0"/>
              <a:t>Some significant changes happened</a:t>
            </a:r>
          </a:p>
        </p:txBody>
      </p:sp>
    </p:spTree>
    <p:extLst>
      <p:ext uri="{BB962C8B-B14F-4D97-AF65-F5344CB8AC3E}">
        <p14:creationId xmlns:p14="http://schemas.microsoft.com/office/powerpoint/2010/main" val="53919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560C-E64F-44B8-97AC-E83E19C677B3}"/>
              </a:ext>
            </a:extLst>
          </p:cNvPr>
          <p:cNvSpPr>
            <a:spLocks noGrp="1"/>
          </p:cNvSpPr>
          <p:nvPr>
            <p:ph type="title"/>
          </p:nvPr>
        </p:nvSpPr>
        <p:spPr/>
        <p:txBody>
          <a:bodyPr/>
          <a:lstStyle/>
          <a:p>
            <a:r>
              <a:rPr lang="zh-CN" altLang="en-US" dirty="0"/>
              <a:t>跨平台代码移植、开发初探</a:t>
            </a:r>
            <a:r>
              <a:rPr lang="en-US" altLang="zh-CN" dirty="0"/>
              <a:t>(1)</a:t>
            </a:r>
            <a:endParaRPr lang="zh-CN" altLang="en-US" dirty="0"/>
          </a:p>
        </p:txBody>
      </p:sp>
      <p:sp>
        <p:nvSpPr>
          <p:cNvPr id="3" name="Content Placeholder 2">
            <a:extLst>
              <a:ext uri="{FF2B5EF4-FFF2-40B4-BE49-F238E27FC236}">
                <a16:creationId xmlns:a16="http://schemas.microsoft.com/office/drawing/2014/main" id="{5B399686-F555-4DE4-A404-A1A8600FAA59}"/>
              </a:ext>
            </a:extLst>
          </p:cNvPr>
          <p:cNvSpPr>
            <a:spLocks noGrp="1"/>
          </p:cNvSpPr>
          <p:nvPr>
            <p:ph idx="1"/>
          </p:nvPr>
        </p:nvSpPr>
        <p:spPr/>
        <p:txBody>
          <a:bodyPr>
            <a:normAutofit fontScale="77500" lnSpcReduction="20000"/>
          </a:bodyPr>
          <a:lstStyle/>
          <a:p>
            <a:r>
              <a:rPr lang="zh-CN" altLang="en-US" sz="4000" dirty="0"/>
              <a:t>工具静态分析评估</a:t>
            </a:r>
            <a:endParaRPr lang="en-US" altLang="zh-CN" sz="4000" dirty="0"/>
          </a:p>
          <a:p>
            <a:pPr lvl="1"/>
            <a:r>
              <a:rPr lang="en-US" altLang="zh-CN" sz="3600" dirty="0"/>
              <a:t>VS + .NET Portability Analyzer</a:t>
            </a:r>
          </a:p>
          <a:p>
            <a:pPr lvl="2"/>
            <a:r>
              <a:rPr lang="en-US" u="sng" dirty="0">
                <a:hlinkClick r:id="rId2"/>
              </a:rPr>
              <a:t>Visual Studio </a:t>
            </a:r>
            <a:r>
              <a:rPr lang="zh-CN" altLang="en-US" u="sng" dirty="0">
                <a:hlinkClick r:id="rId2"/>
              </a:rPr>
              <a:t>扩展</a:t>
            </a:r>
            <a:endParaRPr lang="en-US" altLang="zh-CN" sz="3200" dirty="0"/>
          </a:p>
          <a:p>
            <a:pPr lvl="2"/>
            <a:r>
              <a:rPr lang="en-US" altLang="zh-CN" sz="3200" dirty="0"/>
              <a:t>Evaluates portability of assemblies across .NET platforms</a:t>
            </a:r>
          </a:p>
          <a:p>
            <a:pPr lvl="2"/>
            <a:r>
              <a:rPr lang="en-US" altLang="zh-CN" sz="3200" dirty="0">
                <a:hlinkClick r:id="rId3"/>
              </a:rPr>
              <a:t>https://github.com/Microsoft/dotnet-apiport</a:t>
            </a:r>
            <a:endParaRPr lang="en-US" altLang="zh-CN" sz="3200" dirty="0"/>
          </a:p>
          <a:p>
            <a:pPr lvl="2"/>
            <a:r>
              <a:rPr lang="en-US" altLang="zh-CN" sz="3200" dirty="0">
                <a:hlinkClick r:id="rId4"/>
              </a:rPr>
              <a:t>https://github.com/Microsoft/dotnet-apiport/releases</a:t>
            </a:r>
            <a:endParaRPr lang="en-US" altLang="zh-CN" sz="3200" dirty="0"/>
          </a:p>
          <a:p>
            <a:pPr lvl="2"/>
            <a:r>
              <a:rPr lang="en-US" altLang="zh-CN" sz="3200" dirty="0">
                <a:hlinkClick r:id="rId5"/>
              </a:rPr>
              <a:t>https://marketplace.visualstudio.com/items?itemName=ConnieYau.NETPortabilityAnalyzer</a:t>
            </a:r>
            <a:endParaRPr lang="en-US" altLang="zh-CN" sz="3200" dirty="0"/>
          </a:p>
          <a:p>
            <a:pPr lvl="1"/>
            <a:r>
              <a:rPr lang="en-US" altLang="zh-CN" sz="3600" dirty="0"/>
              <a:t>VS + .NET API Analyzer</a:t>
            </a:r>
          </a:p>
          <a:p>
            <a:pPr lvl="2"/>
            <a:r>
              <a:rPr lang="en-US" dirty="0"/>
              <a:t>NuGet package </a:t>
            </a:r>
            <a:r>
              <a:rPr lang="en-US" u="sng" dirty="0" err="1">
                <a:hlinkClick r:id="rId6"/>
              </a:rPr>
              <a:t>Microsoft.DotNet.Analyzers.Compatibility</a:t>
            </a:r>
            <a:endParaRPr lang="en-US" altLang="zh-CN" sz="3200" dirty="0"/>
          </a:p>
          <a:p>
            <a:pPr lvl="1"/>
            <a:r>
              <a:rPr lang="zh-CN" altLang="en-US" sz="3600" dirty="0"/>
              <a:t>第三方开源工具</a:t>
            </a:r>
            <a:endParaRPr lang="en-US" altLang="zh-CN" sz="3600" dirty="0"/>
          </a:p>
          <a:p>
            <a:pPr lvl="2"/>
            <a:r>
              <a:rPr lang="en-US" altLang="zh-CN" sz="3200" dirty="0">
                <a:hlinkClick r:id="rId7"/>
              </a:rPr>
              <a:t>https://icanhasdot.net/</a:t>
            </a:r>
            <a:endParaRPr lang="en-US" altLang="zh-CN" sz="3200" dirty="0"/>
          </a:p>
          <a:p>
            <a:pPr lvl="2"/>
            <a:r>
              <a:rPr lang="en-US" sz="3200" dirty="0">
                <a:hlinkClick r:id="rId8">
                  <a:extLst>
                    <a:ext uri="{A12FA001-AC4F-418D-AE19-62706E023703}">
                      <ahyp:hlinkClr xmlns:ahyp="http://schemas.microsoft.com/office/drawing/2018/hyperlinkcolor" val="tx"/>
                    </a:ext>
                  </a:extLst>
                </a:hlinkClick>
              </a:rPr>
              <a:t>https://github.com/hvanbakel/CsprojToVs2017</a:t>
            </a:r>
            <a:endParaRPr lang="en-US" sz="3200" dirty="0"/>
          </a:p>
          <a:p>
            <a:pPr lvl="2"/>
            <a:endParaRPr lang="en-US" altLang="zh-CN" sz="3200" dirty="0"/>
          </a:p>
          <a:p>
            <a:pPr lvl="1"/>
            <a:endParaRPr lang="en-US" altLang="zh-CN" sz="3600" dirty="0"/>
          </a:p>
          <a:p>
            <a:pPr lvl="1"/>
            <a:endParaRPr lang="en-US" altLang="zh-CN" dirty="0"/>
          </a:p>
          <a:p>
            <a:pPr lvl="1"/>
            <a:endParaRPr lang="zh-CN" altLang="en-US" dirty="0"/>
          </a:p>
        </p:txBody>
      </p:sp>
    </p:spTree>
    <p:extLst>
      <p:ext uri="{BB962C8B-B14F-4D97-AF65-F5344CB8AC3E}">
        <p14:creationId xmlns:p14="http://schemas.microsoft.com/office/powerpoint/2010/main" val="626465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8FD3-AC39-4159-BAA3-0D77CACF991B}"/>
              </a:ext>
            </a:extLst>
          </p:cNvPr>
          <p:cNvSpPr>
            <a:spLocks noGrp="1"/>
          </p:cNvSpPr>
          <p:nvPr>
            <p:ph type="title"/>
          </p:nvPr>
        </p:nvSpPr>
        <p:spPr/>
        <p:txBody>
          <a:bodyPr/>
          <a:lstStyle/>
          <a:p>
            <a:r>
              <a:rPr lang="en-US" b="1" dirty="0"/>
              <a:t>The Roslyn based Analyzers</a:t>
            </a:r>
          </a:p>
        </p:txBody>
      </p:sp>
      <p:sp>
        <p:nvSpPr>
          <p:cNvPr id="3" name="Content Placeholder 2">
            <a:extLst>
              <a:ext uri="{FF2B5EF4-FFF2-40B4-BE49-F238E27FC236}">
                <a16:creationId xmlns:a16="http://schemas.microsoft.com/office/drawing/2014/main" id="{96FA69DF-6749-4962-A501-AA2570DB2B51}"/>
              </a:ext>
            </a:extLst>
          </p:cNvPr>
          <p:cNvSpPr>
            <a:spLocks noGrp="1"/>
          </p:cNvSpPr>
          <p:nvPr>
            <p:ph idx="1"/>
          </p:nvPr>
        </p:nvSpPr>
        <p:spPr/>
        <p:txBody>
          <a:bodyPr>
            <a:normAutofit/>
          </a:bodyPr>
          <a:lstStyle/>
          <a:p>
            <a:r>
              <a:rPr lang="en-US" dirty="0">
                <a:hlinkClick r:id="rId2"/>
              </a:rPr>
              <a:t>API Analyzer</a:t>
            </a:r>
            <a:r>
              <a:rPr lang="en-US" dirty="0"/>
              <a:t>: This analyzer examines your code for potential compatibility risks or uses of deprecated APIs.</a:t>
            </a:r>
          </a:p>
          <a:p>
            <a:r>
              <a:rPr lang="en-US" dirty="0">
                <a:hlinkClick r:id="rId3"/>
              </a:rPr>
              <a:t>Framework Analyzer</a:t>
            </a:r>
            <a:r>
              <a:rPr lang="en-US" dirty="0"/>
              <a:t>: This analyzer examines your code to ensure it follows the guidelines for .NET Framework applications. These rules include several security-based recommendations.</a:t>
            </a:r>
          </a:p>
          <a:p>
            <a:r>
              <a:rPr lang="en-US" dirty="0">
                <a:hlinkClick r:id="rId4"/>
              </a:rPr>
              <a:t>.NET Portability Analyzer</a:t>
            </a:r>
            <a:r>
              <a:rPr lang="en-US" dirty="0"/>
              <a:t>: This analyzer examines your code to see how much work is required to make your application compatible with other .NET implementations and profiles, including .NET Core, .NET Standard, UWP, and Xamarin for iOS, Android, and Mac.</a:t>
            </a:r>
          </a:p>
          <a:p>
            <a:endParaRPr lang="en-US" dirty="0"/>
          </a:p>
        </p:txBody>
      </p:sp>
    </p:spTree>
    <p:extLst>
      <p:ext uri="{BB962C8B-B14F-4D97-AF65-F5344CB8AC3E}">
        <p14:creationId xmlns:p14="http://schemas.microsoft.com/office/powerpoint/2010/main" val="4143982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DCEE-8F79-466D-A945-355CFA20C7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BA4497-D080-4A89-B32C-5E0E2C22606D}"/>
              </a:ext>
            </a:extLst>
          </p:cNvPr>
          <p:cNvSpPr>
            <a:spLocks noGrp="1"/>
          </p:cNvSpPr>
          <p:nvPr>
            <p:ph idx="1"/>
          </p:nvPr>
        </p:nvSpPr>
        <p:spPr/>
        <p:txBody>
          <a:bodyPr>
            <a:normAutofit fontScale="62500" lnSpcReduction="20000"/>
          </a:bodyPr>
          <a:lstStyle/>
          <a:p>
            <a:r>
              <a:rPr lang="zh-CN" altLang="en-US" dirty="0"/>
              <a:t>将包移植到 </a:t>
            </a:r>
            <a:r>
              <a:rPr lang="en-US" dirty="0" err="1"/>
              <a:t>PackageReference</a:t>
            </a:r>
            <a:endParaRPr lang="en-US" dirty="0"/>
          </a:p>
          <a:p>
            <a:pPr lvl="1"/>
            <a:r>
              <a:rPr lang="en-US" dirty="0"/>
              <a:t>.NET Core </a:t>
            </a:r>
            <a:r>
              <a:rPr lang="zh-CN" altLang="en-US" dirty="0"/>
              <a:t>使用 </a:t>
            </a:r>
            <a:r>
              <a:rPr lang="en-US" dirty="0" err="1"/>
              <a:t>PackageReference</a:t>
            </a:r>
            <a:r>
              <a:rPr lang="en-US" dirty="0"/>
              <a:t> </a:t>
            </a:r>
            <a:r>
              <a:rPr lang="zh-CN" altLang="en-US" dirty="0"/>
              <a:t>来指定包依赖项。 如果使用 </a:t>
            </a:r>
            <a:r>
              <a:rPr lang="en-US" dirty="0" err="1"/>
              <a:t>packages.config</a:t>
            </a:r>
            <a:r>
              <a:rPr lang="en-US" dirty="0"/>
              <a:t> </a:t>
            </a:r>
            <a:r>
              <a:rPr lang="zh-CN" altLang="en-US" dirty="0"/>
              <a:t>来指定包，将需要转换为 </a:t>
            </a:r>
            <a:r>
              <a:rPr lang="en-US" dirty="0" err="1"/>
              <a:t>PackageReference</a:t>
            </a:r>
            <a:r>
              <a:rPr lang="en-US" dirty="0"/>
              <a:t>。</a:t>
            </a:r>
            <a:r>
              <a:rPr lang="zh-CN" altLang="en-US" dirty="0"/>
              <a:t>使用 </a:t>
            </a:r>
            <a:r>
              <a:rPr lang="en-US" dirty="0" err="1"/>
              <a:t>PackageReference</a:t>
            </a:r>
            <a:r>
              <a:rPr lang="en-US" dirty="0"/>
              <a:t> </a:t>
            </a:r>
            <a:r>
              <a:rPr lang="zh-CN" altLang="en-US" dirty="0"/>
              <a:t>的好处</a:t>
            </a:r>
          </a:p>
          <a:p>
            <a:pPr lvl="1"/>
            <a:r>
              <a:rPr lang="zh-CN" altLang="en-US" dirty="0"/>
              <a:t>在一个位置管理所有项目依赖项：与项目到项目的引用和程序集引用一样，</a:t>
            </a:r>
            <a:r>
              <a:rPr lang="en-US" dirty="0"/>
              <a:t>NuGet </a:t>
            </a:r>
            <a:r>
              <a:rPr lang="zh-CN" altLang="en-US" dirty="0"/>
              <a:t>包引用（使用 </a:t>
            </a:r>
            <a:r>
              <a:rPr lang="en-US" dirty="0" err="1"/>
              <a:t>PackageReference</a:t>
            </a:r>
            <a:r>
              <a:rPr lang="en-US" dirty="0"/>
              <a:t> </a:t>
            </a:r>
            <a:r>
              <a:rPr lang="zh-CN" altLang="en-US" dirty="0"/>
              <a:t>节点）直接在项目文件中进行管理，而不是使用单独的 </a:t>
            </a:r>
            <a:r>
              <a:rPr lang="en-US" dirty="0" err="1"/>
              <a:t>packages.config</a:t>
            </a:r>
            <a:r>
              <a:rPr lang="en-US" dirty="0"/>
              <a:t> </a:t>
            </a:r>
            <a:r>
              <a:rPr lang="zh-CN" altLang="en-US" dirty="0"/>
              <a:t>文件进行管理。</a:t>
            </a:r>
          </a:p>
          <a:p>
            <a:pPr lvl="1"/>
            <a:r>
              <a:rPr lang="zh-CN" altLang="en-US" dirty="0"/>
              <a:t>顶级依赖项的有序视图：与 </a:t>
            </a:r>
            <a:r>
              <a:rPr lang="en-US" dirty="0" err="1"/>
              <a:t>packages.config</a:t>
            </a:r>
            <a:r>
              <a:rPr lang="en-US" dirty="0"/>
              <a:t> </a:t>
            </a:r>
            <a:r>
              <a:rPr lang="zh-CN" altLang="en-US" dirty="0"/>
              <a:t>不同，</a:t>
            </a:r>
            <a:r>
              <a:rPr lang="en-US" dirty="0" err="1"/>
              <a:t>PackageReference</a:t>
            </a:r>
            <a:r>
              <a:rPr lang="en-US" dirty="0"/>
              <a:t> </a:t>
            </a:r>
            <a:r>
              <a:rPr lang="zh-CN" altLang="en-US" dirty="0"/>
              <a:t>仅列出那些直接安装在项目中的 </a:t>
            </a:r>
            <a:r>
              <a:rPr lang="en-US" dirty="0"/>
              <a:t>NuGet </a:t>
            </a:r>
            <a:r>
              <a:rPr lang="zh-CN" altLang="en-US" dirty="0"/>
              <a:t>包。 因此，</a:t>
            </a:r>
            <a:r>
              <a:rPr lang="en-US" dirty="0"/>
              <a:t>NuGet </a:t>
            </a:r>
            <a:r>
              <a:rPr lang="zh-CN" altLang="en-US" dirty="0"/>
              <a:t>包管理器 </a:t>
            </a:r>
            <a:r>
              <a:rPr lang="en-US" dirty="0"/>
              <a:t>UI </a:t>
            </a:r>
            <a:r>
              <a:rPr lang="zh-CN" altLang="en-US" dirty="0"/>
              <a:t>和项目文件不会与低级依赖项混在一起。</a:t>
            </a:r>
          </a:p>
          <a:p>
            <a:pPr lvl="1"/>
            <a:r>
              <a:rPr lang="zh-CN" altLang="en-US" dirty="0"/>
              <a:t>性能改进：使用 </a:t>
            </a:r>
            <a:r>
              <a:rPr lang="en-US" dirty="0" err="1"/>
              <a:t>PackageReference</a:t>
            </a:r>
            <a:r>
              <a:rPr lang="en-US" dirty="0"/>
              <a:t> </a:t>
            </a:r>
            <a:r>
              <a:rPr lang="zh-CN" altLang="en-US" dirty="0"/>
              <a:t>时，包保留在 </a:t>
            </a:r>
            <a:r>
              <a:rPr lang="en-US" dirty="0"/>
              <a:t>global-packages </a:t>
            </a:r>
            <a:r>
              <a:rPr lang="zh-CN" altLang="en-US" dirty="0"/>
              <a:t>文件夹中（而不是解决方案中的 </a:t>
            </a:r>
            <a:r>
              <a:rPr lang="en-US" dirty="0"/>
              <a:t>packages </a:t>
            </a:r>
            <a:r>
              <a:rPr lang="zh-CN" altLang="en-US" dirty="0"/>
              <a:t>文件夹中），如管理全局包和缓存文件夹中所述。 因此，</a:t>
            </a:r>
            <a:r>
              <a:rPr lang="en-US" dirty="0" err="1"/>
              <a:t>PackageReference</a:t>
            </a:r>
            <a:r>
              <a:rPr lang="en-US" dirty="0"/>
              <a:t> </a:t>
            </a:r>
            <a:r>
              <a:rPr lang="zh-CN" altLang="en-US" dirty="0"/>
              <a:t>的执行速度更快，但占用的磁盘空间更少。</a:t>
            </a:r>
          </a:p>
          <a:p>
            <a:pPr lvl="1"/>
            <a:r>
              <a:rPr lang="zh-CN" altLang="en-US" dirty="0"/>
              <a:t>更好地控制依赖项和内容流：使用 </a:t>
            </a:r>
            <a:r>
              <a:rPr lang="en-US" dirty="0" err="1"/>
              <a:t>MSBuild</a:t>
            </a:r>
            <a:r>
              <a:rPr lang="en-US" dirty="0"/>
              <a:t> </a:t>
            </a:r>
            <a:r>
              <a:rPr lang="zh-CN" altLang="en-US" dirty="0"/>
              <a:t>的现有功能可以有条件地引用 </a:t>
            </a:r>
            <a:r>
              <a:rPr lang="en-US" dirty="0"/>
              <a:t>NuGet </a:t>
            </a:r>
            <a:r>
              <a:rPr lang="zh-CN" altLang="en-US" dirty="0"/>
              <a:t>包，并选择每个目标框架、配置、平台或其他透视的包引用。</a:t>
            </a:r>
          </a:p>
          <a:p>
            <a:pPr lvl="1"/>
            <a:r>
              <a:rPr lang="en-US" dirty="0" err="1"/>
              <a:t>PackageReference</a:t>
            </a:r>
            <a:r>
              <a:rPr lang="en-US" dirty="0"/>
              <a:t> </a:t>
            </a:r>
            <a:r>
              <a:rPr lang="zh-CN" altLang="en-US" dirty="0"/>
              <a:t>正处于积极开发阶段：请参阅 </a:t>
            </a:r>
            <a:r>
              <a:rPr lang="en-US" dirty="0"/>
              <a:t>GitHub </a:t>
            </a:r>
            <a:r>
              <a:rPr lang="zh-CN" altLang="en-US" dirty="0"/>
              <a:t>上的 </a:t>
            </a:r>
            <a:r>
              <a:rPr lang="en-US" dirty="0" err="1"/>
              <a:t>PackageReference</a:t>
            </a:r>
            <a:r>
              <a:rPr lang="en-US" dirty="0"/>
              <a:t> </a:t>
            </a:r>
            <a:r>
              <a:rPr lang="zh-CN" altLang="en-US" dirty="0"/>
              <a:t>问题。 </a:t>
            </a:r>
            <a:r>
              <a:rPr lang="en-US" dirty="0" err="1"/>
              <a:t>packages.config</a:t>
            </a:r>
            <a:r>
              <a:rPr lang="en-US" dirty="0"/>
              <a:t> </a:t>
            </a:r>
            <a:r>
              <a:rPr lang="zh-CN" altLang="en-US" dirty="0"/>
              <a:t>不再处于积极开发阶段。</a:t>
            </a:r>
          </a:p>
          <a:p>
            <a:pPr lvl="1"/>
            <a:r>
              <a:rPr lang="zh-CN" altLang="en-US" dirty="0"/>
              <a:t>限制</a:t>
            </a:r>
          </a:p>
          <a:p>
            <a:pPr lvl="1"/>
            <a:r>
              <a:rPr lang="en-US" dirty="0"/>
              <a:t>NuGet </a:t>
            </a:r>
            <a:r>
              <a:rPr lang="en-US" dirty="0" err="1"/>
              <a:t>PackageReference</a:t>
            </a:r>
            <a:r>
              <a:rPr lang="en-US" dirty="0"/>
              <a:t> </a:t>
            </a:r>
            <a:r>
              <a:rPr lang="zh-CN" altLang="en-US" dirty="0"/>
              <a:t>在 </a:t>
            </a:r>
            <a:r>
              <a:rPr lang="en-US" dirty="0"/>
              <a:t>Visual Studio 2015 </a:t>
            </a:r>
            <a:r>
              <a:rPr lang="zh-CN" altLang="en-US" dirty="0"/>
              <a:t>及更早版本中不可用。 只能在 </a:t>
            </a:r>
            <a:r>
              <a:rPr lang="en-US" dirty="0"/>
              <a:t>Visual Studio 2017 </a:t>
            </a:r>
            <a:r>
              <a:rPr lang="zh-CN" altLang="en-US" dirty="0"/>
              <a:t>及更高版本中打开已迁移的项目。</a:t>
            </a:r>
          </a:p>
          <a:p>
            <a:pPr lvl="1"/>
            <a:r>
              <a:rPr lang="zh-CN" altLang="en-US" dirty="0"/>
              <a:t>目前，</a:t>
            </a:r>
            <a:r>
              <a:rPr lang="en-US" dirty="0"/>
              <a:t>C++ </a:t>
            </a:r>
            <a:r>
              <a:rPr lang="zh-CN" altLang="en-US" dirty="0"/>
              <a:t>和 </a:t>
            </a:r>
            <a:r>
              <a:rPr lang="en-US" dirty="0"/>
              <a:t>ASP.NET </a:t>
            </a:r>
            <a:r>
              <a:rPr lang="zh-CN" altLang="en-US" dirty="0"/>
              <a:t>项目无法进行迁移。</a:t>
            </a:r>
          </a:p>
          <a:p>
            <a:pPr lvl="1"/>
            <a:r>
              <a:rPr lang="zh-CN" altLang="en-US" dirty="0"/>
              <a:t>某些包可能与 </a:t>
            </a:r>
            <a:r>
              <a:rPr lang="en-US" dirty="0" err="1"/>
              <a:t>PackageReference</a:t>
            </a:r>
            <a:r>
              <a:rPr lang="en-US" dirty="0"/>
              <a:t> </a:t>
            </a:r>
            <a:r>
              <a:rPr lang="zh-CN" altLang="en-US" dirty="0"/>
              <a:t>不完全兼容。 有关详细信息，请参阅包兼容性问题。</a:t>
            </a:r>
            <a:endParaRPr lang="en-US" dirty="0"/>
          </a:p>
        </p:txBody>
      </p:sp>
    </p:spTree>
    <p:extLst>
      <p:ext uri="{BB962C8B-B14F-4D97-AF65-F5344CB8AC3E}">
        <p14:creationId xmlns:p14="http://schemas.microsoft.com/office/powerpoint/2010/main" val="2141605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73F7-6C19-4449-A707-D947B98FA1B3}"/>
              </a:ext>
            </a:extLst>
          </p:cNvPr>
          <p:cNvSpPr>
            <a:spLocks noGrp="1"/>
          </p:cNvSpPr>
          <p:nvPr>
            <p:ph type="title"/>
          </p:nvPr>
        </p:nvSpPr>
        <p:spPr/>
        <p:txBody>
          <a:bodyPr/>
          <a:lstStyle/>
          <a:p>
            <a:r>
              <a:rPr lang="zh-CN" altLang="en-US" dirty="0"/>
              <a:t>跨平台代码移植、开发初探</a:t>
            </a:r>
            <a:r>
              <a:rPr lang="en-US" altLang="zh-CN" dirty="0"/>
              <a:t>(2)</a:t>
            </a:r>
            <a:endParaRPr lang="zh-CN" altLang="en-US" dirty="0"/>
          </a:p>
        </p:txBody>
      </p:sp>
      <p:sp>
        <p:nvSpPr>
          <p:cNvPr id="3" name="Content Placeholder 2">
            <a:extLst>
              <a:ext uri="{FF2B5EF4-FFF2-40B4-BE49-F238E27FC236}">
                <a16:creationId xmlns:a16="http://schemas.microsoft.com/office/drawing/2014/main" id="{69E72843-2A4A-4AF3-9DFC-BD0FF04D4C14}"/>
              </a:ext>
            </a:extLst>
          </p:cNvPr>
          <p:cNvSpPr>
            <a:spLocks noGrp="1"/>
          </p:cNvSpPr>
          <p:nvPr>
            <p:ph idx="1"/>
          </p:nvPr>
        </p:nvSpPr>
        <p:spPr>
          <a:xfrm>
            <a:off x="838200" y="1498862"/>
            <a:ext cx="10515600" cy="4678101"/>
          </a:xfrm>
        </p:spPr>
        <p:txBody>
          <a:bodyPr>
            <a:normAutofit fontScale="92500" lnSpcReduction="10000"/>
          </a:bodyPr>
          <a:lstStyle/>
          <a:p>
            <a:r>
              <a:rPr lang="zh-CN" altLang="en-US" b="1" i="1" dirty="0"/>
              <a:t>人肉分析工具</a:t>
            </a:r>
            <a:endParaRPr lang="fr-FR" altLang="zh-CN" b="1" i="1" dirty="0"/>
          </a:p>
          <a:p>
            <a:pPr lvl="1"/>
            <a:r>
              <a:rPr lang="fr-FR" altLang="zh-CN" b="1" i="1" dirty="0"/>
              <a:t>Source Code</a:t>
            </a:r>
          </a:p>
          <a:p>
            <a:pPr lvl="2"/>
            <a:r>
              <a:rPr lang="fr-FR" altLang="zh-CN" b="1" i="1" dirty="0"/>
              <a:t>.NET </a:t>
            </a:r>
            <a:r>
              <a:rPr lang="fr-FR" altLang="zh-CN" b="1" i="1" dirty="0" err="1"/>
              <a:t>Core</a:t>
            </a:r>
            <a:r>
              <a:rPr lang="fr-FR" altLang="zh-CN" b="1" i="1" dirty="0"/>
              <a:t> </a:t>
            </a:r>
            <a:r>
              <a:rPr lang="en-US" altLang="zh-CN" b="1" i="1" dirty="0">
                <a:solidFill>
                  <a:srgbClr val="FF0000"/>
                </a:solidFill>
              </a:rPr>
              <a:t>(</a:t>
            </a:r>
            <a:r>
              <a:rPr lang="en-US" altLang="zh-CN" b="1" i="1" dirty="0" err="1">
                <a:solidFill>
                  <a:srgbClr val="FF0000"/>
                </a:solidFill>
              </a:rPr>
              <a:t>CoreFx</a:t>
            </a:r>
            <a:r>
              <a:rPr lang="en-US" altLang="zh-CN" b="1" i="1" dirty="0">
                <a:solidFill>
                  <a:srgbClr val="FF0000"/>
                </a:solidFill>
              </a:rPr>
              <a:t>) </a:t>
            </a:r>
            <a:r>
              <a:rPr lang="fr-FR" altLang="zh-CN" b="1" i="1" dirty="0"/>
              <a:t>source index:</a:t>
            </a:r>
          </a:p>
          <a:p>
            <a:pPr marL="914400" lvl="2" indent="0">
              <a:buNone/>
            </a:pPr>
            <a:r>
              <a:rPr lang="fr-FR" altLang="zh-CN" b="1" i="1" dirty="0">
                <a:hlinkClick r:id="rId2"/>
              </a:rPr>
              <a:t>https://source.dot.net</a:t>
            </a:r>
            <a:endParaRPr lang="fr-FR" altLang="zh-CN" b="1" i="1" dirty="0"/>
          </a:p>
          <a:p>
            <a:pPr lvl="2"/>
            <a:r>
              <a:rPr lang="fr-FR" altLang="zh-CN" b="1" i="1" dirty="0"/>
              <a:t>ASP.NET </a:t>
            </a:r>
            <a:r>
              <a:rPr lang="fr-FR" altLang="zh-CN" b="1" i="1" dirty="0" err="1"/>
              <a:t>Core</a:t>
            </a:r>
            <a:r>
              <a:rPr lang="fr-FR" altLang="zh-CN" b="1" i="1" dirty="0"/>
              <a:t> 1.0 </a:t>
            </a:r>
            <a:r>
              <a:rPr lang="en-US" altLang="zh-CN" b="1" i="1" dirty="0">
                <a:solidFill>
                  <a:srgbClr val="FF0000"/>
                </a:solidFill>
              </a:rPr>
              <a:t>(unofficial) </a:t>
            </a:r>
            <a:r>
              <a:rPr lang="fr-FR" altLang="zh-CN" b="1" i="1" dirty="0"/>
              <a:t>source index:</a:t>
            </a:r>
          </a:p>
          <a:p>
            <a:pPr marL="914400" lvl="2" indent="0">
              <a:buNone/>
            </a:pPr>
            <a:r>
              <a:rPr lang="en-US" altLang="zh-CN" b="1" i="1" dirty="0">
                <a:hlinkClick r:id="rId3"/>
              </a:rPr>
              <a:t>https://aspnetsource.azurewebsites.net/</a:t>
            </a:r>
            <a:endParaRPr lang="en-US" altLang="zh-CN" b="1" i="1" dirty="0"/>
          </a:p>
          <a:p>
            <a:pPr lvl="2"/>
            <a:r>
              <a:rPr lang="en-US" altLang="zh-CN" b="1" i="1" dirty="0"/>
              <a:t>"Full" </a:t>
            </a:r>
            <a:r>
              <a:rPr lang="en-US" altLang="zh-CN" b="1" i="1" dirty="0">
                <a:solidFill>
                  <a:srgbClr val="FF0000"/>
                </a:solidFill>
              </a:rPr>
              <a:t>.NET Framework</a:t>
            </a:r>
            <a:r>
              <a:rPr lang="en-US" altLang="zh-CN" b="1" i="1" dirty="0"/>
              <a:t> source index: </a:t>
            </a:r>
          </a:p>
          <a:p>
            <a:pPr marL="914400" lvl="2" indent="0">
              <a:buNone/>
            </a:pPr>
            <a:r>
              <a:rPr lang="en-US" altLang="zh-CN" b="1" i="1" dirty="0">
                <a:hlinkClick r:id="rId4"/>
              </a:rPr>
              <a:t>https://referencesource.microsoft.com</a:t>
            </a:r>
            <a:endParaRPr lang="en-US" altLang="zh-CN" b="1" i="1" dirty="0"/>
          </a:p>
          <a:p>
            <a:pPr lvl="1"/>
            <a:r>
              <a:rPr lang="en-US" altLang="zh-CN" b="1" i="1" dirty="0"/>
              <a:t>API Reference</a:t>
            </a:r>
          </a:p>
          <a:p>
            <a:pPr lvl="2"/>
            <a:r>
              <a:rPr lang="en-US" altLang="zh-CN" b="1" i="1" dirty="0"/>
              <a:t>API Browser: </a:t>
            </a:r>
          </a:p>
          <a:p>
            <a:pPr marL="914400" lvl="2" indent="0">
              <a:buNone/>
            </a:pPr>
            <a:r>
              <a:rPr lang="en-US" altLang="zh-CN" b="1" i="1" dirty="0">
                <a:hlinkClick r:id="rId5"/>
              </a:rPr>
              <a:t>https://docs.microsoft.com/en-us/dotnet/core/api</a:t>
            </a:r>
            <a:endParaRPr lang="en-US" altLang="zh-CN" b="1" i="1" dirty="0"/>
          </a:p>
          <a:p>
            <a:pPr lvl="2"/>
            <a:r>
              <a:rPr lang="en-US" altLang="zh-CN" b="1" i="1" dirty="0"/>
              <a:t>API Catalog: (incl. APIs from daily builds and API usage info)</a:t>
            </a:r>
          </a:p>
          <a:p>
            <a:pPr marL="914400" lvl="2" indent="0">
              <a:buNone/>
            </a:pPr>
            <a:r>
              <a:rPr lang="en-US" altLang="zh-CN" b="1" i="1" dirty="0">
                <a:hlinkClick r:id="rId6"/>
              </a:rPr>
              <a:t>http://apisof.net/</a:t>
            </a:r>
            <a:endParaRPr lang="en-US" altLang="zh-CN" b="1" i="1" dirty="0"/>
          </a:p>
          <a:p>
            <a:pPr lvl="2"/>
            <a:r>
              <a:rPr lang="en-US" altLang="zh-CN" b="1" i="1" dirty="0"/>
              <a:t>API Reverse Package search:</a:t>
            </a:r>
          </a:p>
          <a:p>
            <a:pPr marL="914400" lvl="2" indent="0">
              <a:buNone/>
            </a:pPr>
            <a:r>
              <a:rPr lang="en-US" altLang="zh-CN" b="1" i="1" dirty="0">
                <a:hlinkClick r:id="rId7"/>
              </a:rPr>
              <a:t>http://packagesearch.azurewebsites.net/</a:t>
            </a:r>
            <a:endParaRPr lang="en-US" altLang="zh-CN" b="1" i="1" dirty="0"/>
          </a:p>
          <a:p>
            <a:pPr marL="0" indent="0">
              <a:buNone/>
            </a:pPr>
            <a:endParaRPr lang="en-US" altLang="zh-CN" b="1" i="1" dirty="0"/>
          </a:p>
          <a:p>
            <a:endParaRPr lang="zh-CN" altLang="en-US" dirty="0"/>
          </a:p>
        </p:txBody>
      </p:sp>
    </p:spTree>
    <p:extLst>
      <p:ext uri="{BB962C8B-B14F-4D97-AF65-F5344CB8AC3E}">
        <p14:creationId xmlns:p14="http://schemas.microsoft.com/office/powerpoint/2010/main" val="1744553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E24-75EE-489C-ABD4-4EB13EEA8584}"/>
              </a:ext>
            </a:extLst>
          </p:cNvPr>
          <p:cNvSpPr>
            <a:spLocks noGrp="1"/>
          </p:cNvSpPr>
          <p:nvPr>
            <p:ph type="title"/>
          </p:nvPr>
        </p:nvSpPr>
        <p:spPr/>
        <p:txBody>
          <a:bodyPr/>
          <a:lstStyle/>
          <a:p>
            <a:r>
              <a:rPr lang="en-US" b="1" dirty="0"/>
              <a:t>Windows Compatibility Pack for .NET Core</a:t>
            </a:r>
            <a:endParaRPr lang="en-US" dirty="0"/>
          </a:p>
        </p:txBody>
      </p:sp>
      <p:sp>
        <p:nvSpPr>
          <p:cNvPr id="3" name="Content Placeholder 2">
            <a:extLst>
              <a:ext uri="{FF2B5EF4-FFF2-40B4-BE49-F238E27FC236}">
                <a16:creationId xmlns:a16="http://schemas.microsoft.com/office/drawing/2014/main" id="{F7C2A4D3-992A-4787-81BA-59D8D2F4F7AD}"/>
              </a:ext>
            </a:extLst>
          </p:cNvPr>
          <p:cNvSpPr>
            <a:spLocks noGrp="1"/>
          </p:cNvSpPr>
          <p:nvPr>
            <p:ph idx="1"/>
          </p:nvPr>
        </p:nvSpPr>
        <p:spPr/>
        <p:txBody>
          <a:bodyPr/>
          <a:lstStyle/>
          <a:p>
            <a:r>
              <a:rPr lang="en-US" dirty="0">
                <a:hlinkClick r:id="rId2"/>
              </a:rPr>
              <a:t>https://docs.microsoft.com/en-us/dotnet/standard/choosing-core-framework-server</a:t>
            </a:r>
            <a:endParaRPr lang="en-US" dirty="0"/>
          </a:p>
          <a:p>
            <a:r>
              <a:rPr lang="en-US" dirty="0">
                <a:hlinkClick r:id="rId3"/>
              </a:rPr>
              <a:t>https://www.nuget.org/packages/Microsoft.Windows.Compatibility</a:t>
            </a:r>
            <a:endParaRPr lang="en-US" dirty="0"/>
          </a:p>
          <a:p>
            <a:r>
              <a:rPr lang="en-US" dirty="0">
                <a:hlinkClick r:id="rId2"/>
              </a:rPr>
              <a:t>https://docs.microsoft.com/en-us/dotnet/standard/choosing-core-framework-server</a:t>
            </a:r>
            <a:endParaRPr lang="en-US" dirty="0"/>
          </a:p>
          <a:p>
            <a:endParaRPr lang="en-US" dirty="0"/>
          </a:p>
        </p:txBody>
      </p:sp>
    </p:spTree>
    <p:extLst>
      <p:ext uri="{BB962C8B-B14F-4D97-AF65-F5344CB8AC3E}">
        <p14:creationId xmlns:p14="http://schemas.microsoft.com/office/powerpoint/2010/main" val="2261539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73F7-6C19-4449-A707-D947B98FA1B3}"/>
              </a:ext>
            </a:extLst>
          </p:cNvPr>
          <p:cNvSpPr>
            <a:spLocks noGrp="1"/>
          </p:cNvSpPr>
          <p:nvPr>
            <p:ph type="title"/>
          </p:nvPr>
        </p:nvSpPr>
        <p:spPr/>
        <p:txBody>
          <a:bodyPr/>
          <a:lstStyle/>
          <a:p>
            <a:r>
              <a:rPr lang="zh-CN" altLang="en-US" dirty="0"/>
              <a:t>跨平台代码移植、开发初探</a:t>
            </a:r>
            <a:r>
              <a:rPr lang="en-US" altLang="zh-CN" dirty="0"/>
              <a:t>(3)</a:t>
            </a:r>
            <a:endParaRPr lang="zh-CN" altLang="en-US" dirty="0"/>
          </a:p>
        </p:txBody>
      </p:sp>
      <p:sp>
        <p:nvSpPr>
          <p:cNvPr id="3" name="Content Placeholder 2">
            <a:extLst>
              <a:ext uri="{FF2B5EF4-FFF2-40B4-BE49-F238E27FC236}">
                <a16:creationId xmlns:a16="http://schemas.microsoft.com/office/drawing/2014/main" id="{69E72843-2A4A-4AF3-9DFC-BD0FF04D4C14}"/>
              </a:ext>
            </a:extLst>
          </p:cNvPr>
          <p:cNvSpPr>
            <a:spLocks noGrp="1"/>
          </p:cNvSpPr>
          <p:nvPr>
            <p:ph idx="1"/>
          </p:nvPr>
        </p:nvSpPr>
        <p:spPr>
          <a:xfrm>
            <a:off x="838200" y="1498862"/>
            <a:ext cx="10515600" cy="4678101"/>
          </a:xfrm>
        </p:spPr>
        <p:txBody>
          <a:bodyPr>
            <a:normAutofit fontScale="85000" lnSpcReduction="20000"/>
          </a:bodyPr>
          <a:lstStyle/>
          <a:p>
            <a:r>
              <a:rPr lang="zh-CN" altLang="en-US" b="1" i="1" dirty="0"/>
              <a:t>简单样例演示</a:t>
            </a:r>
            <a:endParaRPr lang="en-US" altLang="zh-CN" b="1" i="1" dirty="0"/>
          </a:p>
          <a:p>
            <a:pPr lvl="1"/>
            <a:r>
              <a:rPr lang="zh-CN" altLang="en-US" b="1" i="1" dirty="0"/>
              <a:t>小目标（初级）：</a:t>
            </a:r>
            <a:endParaRPr lang="en-US" altLang="zh-CN" b="1" i="1" dirty="0"/>
          </a:p>
          <a:p>
            <a:pPr lvl="2"/>
            <a:r>
              <a:rPr lang="zh-CN" altLang="en-US" b="1" i="1" dirty="0"/>
              <a:t>简单移植</a:t>
            </a:r>
            <a:endParaRPr lang="en-US" altLang="zh-CN" b="1" i="1" dirty="0"/>
          </a:p>
          <a:p>
            <a:pPr lvl="2"/>
            <a:r>
              <a:rPr lang="zh-CN" altLang="en-US" b="1" i="1" dirty="0"/>
              <a:t>共享代码</a:t>
            </a:r>
            <a:endParaRPr lang="en-US" altLang="zh-CN" b="1" i="1" dirty="0"/>
          </a:p>
          <a:p>
            <a:pPr lvl="2"/>
            <a:r>
              <a:rPr lang="zh-CN" altLang="en-US" b="1" i="1" dirty="0"/>
              <a:t>独立工程</a:t>
            </a:r>
            <a:endParaRPr lang="en-US" altLang="zh-CN" b="1" i="1" dirty="0"/>
          </a:p>
          <a:p>
            <a:pPr lvl="2"/>
            <a:r>
              <a:rPr lang="zh-CN" altLang="en-US" b="1" i="1" dirty="0"/>
              <a:t>编译通过</a:t>
            </a:r>
            <a:endParaRPr lang="en-US" altLang="zh-CN" b="1" i="1" dirty="0"/>
          </a:p>
          <a:p>
            <a:pPr lvl="3"/>
            <a:r>
              <a:rPr lang="zh-CN" altLang="en-US" b="1" i="1" dirty="0"/>
              <a:t>条件编译</a:t>
            </a:r>
            <a:endParaRPr lang="en-US" altLang="zh-CN" b="1" i="1" dirty="0"/>
          </a:p>
          <a:p>
            <a:pPr lvl="4"/>
            <a:r>
              <a:rPr lang="en-US" altLang="zh-CN" b="1" i="1" dirty="0" err="1"/>
              <a:t>Socket.Close</a:t>
            </a:r>
            <a:r>
              <a:rPr lang="en-US" altLang="zh-CN" b="1" i="1" dirty="0"/>
              <a:t>(</a:t>
            </a:r>
            <a:r>
              <a:rPr lang="zh-CN" altLang="en-US" b="1" i="1" dirty="0"/>
              <a:t>）</a:t>
            </a:r>
            <a:endParaRPr lang="en-US" altLang="zh-CN" b="1" i="1" dirty="0"/>
          </a:p>
          <a:p>
            <a:pPr lvl="3"/>
            <a:r>
              <a:rPr lang="zh-CN" altLang="en-US" b="1" i="1" dirty="0"/>
              <a:t>编写兼容的代码</a:t>
            </a:r>
            <a:endParaRPr lang="en-US" altLang="zh-CN" b="1" i="1" dirty="0"/>
          </a:p>
          <a:p>
            <a:pPr lvl="4"/>
            <a:r>
              <a:rPr lang="en-US" altLang="zh-CN" b="1" i="1" strike="sngStrike" dirty="0" err="1"/>
              <a:t>Array.ForEach</a:t>
            </a:r>
            <a:r>
              <a:rPr lang="en-US" altLang="zh-CN" b="1" i="1" strike="sngStrike" dirty="0"/>
              <a:t>()</a:t>
            </a:r>
          </a:p>
          <a:p>
            <a:pPr lvl="4"/>
            <a:r>
              <a:rPr lang="en-US" altLang="zh-CN" b="1" i="1" dirty="0" err="1"/>
              <a:t>Foreach</a:t>
            </a:r>
            <a:r>
              <a:rPr lang="en-US" altLang="zh-CN" b="1" i="1" dirty="0"/>
              <a:t>()</a:t>
            </a:r>
          </a:p>
          <a:p>
            <a:pPr lvl="3"/>
            <a:r>
              <a:rPr lang="zh-CN" altLang="en-US" b="1" i="1" dirty="0"/>
              <a:t>寻求目标平台的类似功能替代物或</a:t>
            </a:r>
            <a:r>
              <a:rPr lang="en-US" altLang="zh-CN" b="1" i="1" dirty="0"/>
              <a:t>Port</a:t>
            </a:r>
          </a:p>
          <a:p>
            <a:pPr lvl="4"/>
            <a:r>
              <a:rPr lang="zh-CN" altLang="en-US" b="1" i="1" dirty="0"/>
              <a:t>特定平台特有功能及其</a:t>
            </a:r>
            <a:r>
              <a:rPr lang="en-US" altLang="zh-CN" b="1" i="1" dirty="0"/>
              <a:t>API</a:t>
            </a:r>
            <a:r>
              <a:rPr lang="zh-CN" altLang="en-US" b="1" i="1" dirty="0"/>
              <a:t>，如：</a:t>
            </a:r>
            <a:endParaRPr lang="en-US" altLang="zh-CN" b="1" i="1" dirty="0"/>
          </a:p>
          <a:p>
            <a:pPr lvl="5"/>
            <a:r>
              <a:rPr lang="en-US" altLang="zh-CN" b="1" i="1" dirty="0" err="1"/>
              <a:t>PerformanceCounter</a:t>
            </a:r>
            <a:r>
              <a:rPr lang="en-US" altLang="zh-CN" b="1" i="1" dirty="0"/>
              <a:t> =&gt;  Metrics.NET</a:t>
            </a:r>
          </a:p>
          <a:p>
            <a:pPr lvl="4">
              <a:lnSpc>
                <a:spcPct val="100000"/>
              </a:lnSpc>
            </a:pPr>
            <a:r>
              <a:rPr lang="en-US" altLang="zh-CN" b="1" i="1" dirty="0"/>
              <a:t>.</a:t>
            </a:r>
            <a:r>
              <a:rPr lang="zh-CN" altLang="en-US" b="1" i="1" dirty="0"/>
              <a:t>注册表</a:t>
            </a:r>
            <a:endParaRPr lang="en-US" altLang="zh-CN" b="1" i="1" dirty="0"/>
          </a:p>
          <a:p>
            <a:pPr lvl="5">
              <a:lnSpc>
                <a:spcPct val="100000"/>
              </a:lnSpc>
            </a:pPr>
            <a:r>
              <a:rPr lang="zh-CN" altLang="en-US" b="1" i="1" dirty="0"/>
              <a:t>放弃，改用</a:t>
            </a:r>
            <a:r>
              <a:rPr lang="en-US" altLang="zh-CN" b="1" i="1" dirty="0" err="1"/>
              <a:t>conf</a:t>
            </a:r>
            <a:endParaRPr lang="en-US" altLang="zh-CN" b="1" i="1" dirty="0"/>
          </a:p>
          <a:p>
            <a:pPr lvl="5">
              <a:lnSpc>
                <a:spcPct val="100000"/>
              </a:lnSpc>
            </a:pPr>
            <a:r>
              <a:rPr lang="zh-CN" altLang="en-US" b="1" i="1" dirty="0"/>
              <a:t>区分平台写代码，或条件编译</a:t>
            </a:r>
            <a:endParaRPr lang="en-US" altLang="zh-CN" b="1" i="1" dirty="0"/>
          </a:p>
          <a:p>
            <a:pPr lvl="2">
              <a:lnSpc>
                <a:spcPct val="100000"/>
              </a:lnSpc>
            </a:pPr>
            <a:r>
              <a:rPr lang="zh-CN" altLang="en-US" b="1" i="1" dirty="0"/>
              <a:t>跨平台源代码调试</a:t>
            </a:r>
            <a:endParaRPr lang="en-US" altLang="zh-CN" b="1" i="1" dirty="0"/>
          </a:p>
          <a:p>
            <a:pPr lvl="3">
              <a:lnSpc>
                <a:spcPct val="100000"/>
              </a:lnSpc>
            </a:pPr>
            <a:r>
              <a:rPr lang="en-US" altLang="zh-CN" b="1" i="1"/>
              <a:t>VS2017  Remote Debug + </a:t>
            </a:r>
            <a:r>
              <a:rPr lang="en-US" altLang="zh-CN" b="1" i="1" dirty="0"/>
              <a:t>BASH/SSH on WSL</a:t>
            </a:r>
          </a:p>
          <a:p>
            <a:pPr lvl="3">
              <a:lnSpc>
                <a:spcPct val="100000"/>
              </a:lnSpc>
            </a:pPr>
            <a:endParaRPr lang="en-US" altLang="zh-CN" b="1" i="1" dirty="0"/>
          </a:p>
          <a:p>
            <a:pPr marL="1828800" lvl="4" indent="0">
              <a:lnSpc>
                <a:spcPct val="100000"/>
              </a:lnSpc>
              <a:buNone/>
            </a:pPr>
            <a:endParaRPr lang="en-US" altLang="zh-CN" b="1" i="1" dirty="0"/>
          </a:p>
          <a:p>
            <a:pPr lvl="4"/>
            <a:endParaRPr lang="en-US" altLang="zh-CN" b="1" i="1" dirty="0"/>
          </a:p>
          <a:p>
            <a:endParaRPr lang="zh-CN" altLang="en-US" dirty="0"/>
          </a:p>
        </p:txBody>
      </p:sp>
    </p:spTree>
    <p:extLst>
      <p:ext uri="{BB962C8B-B14F-4D97-AF65-F5344CB8AC3E}">
        <p14:creationId xmlns:p14="http://schemas.microsoft.com/office/powerpoint/2010/main" val="1698118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17BE-AB49-49E4-8562-09AFDA8A3C6E}"/>
              </a:ext>
            </a:extLst>
          </p:cNvPr>
          <p:cNvSpPr>
            <a:spLocks noGrp="1"/>
          </p:cNvSpPr>
          <p:nvPr>
            <p:ph type="title"/>
          </p:nvPr>
        </p:nvSpPr>
        <p:spPr/>
        <p:txBody>
          <a:bodyPr/>
          <a:lstStyle/>
          <a:p>
            <a:r>
              <a:rPr lang="en-US" altLang="zh-CN" dirty="0"/>
              <a:t>.NET</a:t>
            </a:r>
            <a:r>
              <a:rPr lang="zh-CN" altLang="en-US" dirty="0"/>
              <a:t> </a:t>
            </a:r>
            <a:r>
              <a:rPr lang="en-US" altLang="zh-CN" dirty="0"/>
              <a:t>Standard</a:t>
            </a:r>
            <a:r>
              <a:rPr lang="zh-CN" altLang="en-US" dirty="0"/>
              <a:t> 到底长啥样</a:t>
            </a:r>
            <a:r>
              <a:rPr lang="en-US" altLang="zh-CN" dirty="0"/>
              <a:t>?</a:t>
            </a:r>
            <a:endParaRPr lang="zh-CN" altLang="en-US" dirty="0"/>
          </a:p>
        </p:txBody>
      </p:sp>
      <p:sp>
        <p:nvSpPr>
          <p:cNvPr id="3" name="Content Placeholder 2">
            <a:extLst>
              <a:ext uri="{FF2B5EF4-FFF2-40B4-BE49-F238E27FC236}">
                <a16:creationId xmlns:a16="http://schemas.microsoft.com/office/drawing/2014/main" id="{1722F0E8-EF72-4EBA-8546-732E23AC6464}"/>
              </a:ext>
            </a:extLst>
          </p:cNvPr>
          <p:cNvSpPr>
            <a:spLocks noGrp="1"/>
          </p:cNvSpPr>
          <p:nvPr>
            <p:ph idx="1"/>
          </p:nvPr>
        </p:nvSpPr>
        <p:spPr>
          <a:xfrm>
            <a:off x="838200" y="1825625"/>
            <a:ext cx="10911840" cy="4351338"/>
          </a:xfrm>
        </p:spPr>
        <p:txBody>
          <a:bodyPr/>
          <a:lstStyle/>
          <a:p>
            <a:r>
              <a:rPr lang="en-US" altLang="zh-CN" dirty="0">
                <a:hlinkClick r:id="rId3"/>
              </a:rPr>
              <a:t>https://github.com/dotnet/standard</a:t>
            </a:r>
            <a:endParaRPr lang="en-US" altLang="zh-CN" dirty="0"/>
          </a:p>
          <a:p>
            <a:pPr lvl="1"/>
            <a:r>
              <a:rPr lang="en-US" altLang="zh-CN" dirty="0">
                <a:hlinkClick r:id="rId4"/>
              </a:rPr>
              <a:t>https://github.com/dotnet/standard/blob/master/docs/</a:t>
            </a:r>
            <a:r>
              <a:rPr lang="en-US" altLang="zh-CN" sz="3600" b="1" i="1" dirty="0">
                <a:solidFill>
                  <a:srgbClr val="FF0000"/>
                </a:solidFill>
                <a:hlinkClick r:id="rId4"/>
              </a:rPr>
              <a:t>versions.md</a:t>
            </a:r>
            <a:endParaRPr lang="en-US" altLang="zh-CN" b="1" i="1" dirty="0">
              <a:solidFill>
                <a:srgbClr val="FF0000"/>
              </a:solidFill>
            </a:endParaRPr>
          </a:p>
          <a:p>
            <a:pPr lvl="1"/>
            <a:r>
              <a:rPr lang="en-US" altLang="zh-CN" dirty="0">
                <a:hlinkClick r:id="rId5"/>
              </a:rPr>
              <a:t>https://github.com/dotnet/standard/blob/master/docs/</a:t>
            </a:r>
            <a:r>
              <a:rPr lang="en-US" altLang="zh-CN" sz="3600" b="1" i="1" dirty="0">
                <a:solidFill>
                  <a:srgbClr val="FF0000"/>
                </a:solidFill>
                <a:hlinkClick r:id="rId5"/>
              </a:rPr>
              <a:t>faq.md</a:t>
            </a:r>
            <a:endParaRPr lang="en-US" altLang="zh-CN" sz="3600" b="1" i="1" dirty="0">
              <a:solidFill>
                <a:srgbClr val="FF0000"/>
              </a:solidFill>
            </a:endParaRPr>
          </a:p>
          <a:p>
            <a:r>
              <a:rPr lang="en-US" altLang="zh-CN" sz="4000" b="1" i="1" dirty="0"/>
              <a:t>Open In Visual </a:t>
            </a:r>
            <a:r>
              <a:rPr lang="en-US" altLang="zh-CN" sz="4000" b="1" i="1" dirty="0" err="1"/>
              <a:t>Stuido</a:t>
            </a:r>
            <a:r>
              <a:rPr lang="en-US" altLang="zh-CN" sz="4000" b="1" i="1" dirty="0"/>
              <a:t> 2017</a:t>
            </a:r>
          </a:p>
          <a:p>
            <a:pPr lvl="1"/>
            <a:r>
              <a:rPr lang="zh-CN" altLang="en-US" sz="3600" b="1" i="1" dirty="0"/>
              <a:t>支持 </a:t>
            </a:r>
            <a:r>
              <a:rPr lang="en-US" altLang="zh-CN" sz="3600" b="1" i="1" dirty="0"/>
              <a:t>File-&gt;Open-&gt;Folder</a:t>
            </a:r>
          </a:p>
          <a:p>
            <a:pPr lvl="1"/>
            <a:endParaRPr lang="en-US" altLang="zh-CN" dirty="0"/>
          </a:p>
          <a:p>
            <a:endParaRPr lang="en-US" altLang="zh-CN" dirty="0"/>
          </a:p>
          <a:p>
            <a:endParaRPr lang="zh-CN" altLang="en-US" dirty="0"/>
          </a:p>
        </p:txBody>
      </p:sp>
      <p:pic>
        <p:nvPicPr>
          <p:cNvPr id="6" name="Picture 5">
            <a:extLst>
              <a:ext uri="{FF2B5EF4-FFF2-40B4-BE49-F238E27FC236}">
                <a16:creationId xmlns:a16="http://schemas.microsoft.com/office/drawing/2014/main" id="{CDFFF907-EA91-441C-8CF7-CB1516F47C08}"/>
              </a:ext>
            </a:extLst>
          </p:cNvPr>
          <p:cNvPicPr>
            <a:picLocks noChangeAspect="1"/>
          </p:cNvPicPr>
          <p:nvPr/>
        </p:nvPicPr>
        <p:blipFill>
          <a:blip r:embed="rId6"/>
          <a:stretch>
            <a:fillRect/>
          </a:stretch>
        </p:blipFill>
        <p:spPr>
          <a:xfrm>
            <a:off x="6494135" y="521619"/>
            <a:ext cx="5427702" cy="5830784"/>
          </a:xfrm>
          <a:prstGeom prst="rect">
            <a:avLst/>
          </a:prstGeom>
        </p:spPr>
      </p:pic>
    </p:spTree>
    <p:extLst>
      <p:ext uri="{BB962C8B-B14F-4D97-AF65-F5344CB8AC3E}">
        <p14:creationId xmlns:p14="http://schemas.microsoft.com/office/powerpoint/2010/main" val="5190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AAB6-8D6E-4A2F-80E4-D66BF7F60C05}"/>
              </a:ext>
            </a:extLst>
          </p:cNvPr>
          <p:cNvSpPr>
            <a:spLocks noGrp="1"/>
          </p:cNvSpPr>
          <p:nvPr>
            <p:ph type="title"/>
          </p:nvPr>
        </p:nvSpPr>
        <p:spPr/>
        <p:txBody>
          <a:bodyPr/>
          <a:lstStyle/>
          <a:p>
            <a:r>
              <a:rPr lang="en-US" dirty="0"/>
              <a:t>.NET Glossary</a:t>
            </a:r>
          </a:p>
        </p:txBody>
      </p:sp>
      <p:sp>
        <p:nvSpPr>
          <p:cNvPr id="3" name="Content Placeholder 2">
            <a:extLst>
              <a:ext uri="{FF2B5EF4-FFF2-40B4-BE49-F238E27FC236}">
                <a16:creationId xmlns:a16="http://schemas.microsoft.com/office/drawing/2014/main" id="{8F36AD08-AC60-4067-9FBC-651E2CCA3685}"/>
              </a:ext>
            </a:extLst>
          </p:cNvPr>
          <p:cNvSpPr>
            <a:spLocks noGrp="1"/>
          </p:cNvSpPr>
          <p:nvPr>
            <p:ph idx="1"/>
          </p:nvPr>
        </p:nvSpPr>
        <p:spPr/>
        <p:txBody>
          <a:bodyPr>
            <a:normAutofit/>
          </a:bodyPr>
          <a:lstStyle/>
          <a:p>
            <a:r>
              <a:rPr lang="en-US" altLang="zh-CN" dirty="0">
                <a:hlinkClick r:id="rId3"/>
              </a:rPr>
              <a:t>https://docs.microsoft.com/en-us/dotnet/standard/glossary</a:t>
            </a:r>
            <a:endParaRPr lang="en-US" altLang="zh-CN" dirty="0"/>
          </a:p>
          <a:p>
            <a:r>
              <a:rPr lang="en-US" dirty="0">
                <a:hlinkClick r:id="rId4"/>
              </a:rPr>
              <a:t>https://docs.microsoft.com/en-us/dotnet/standard/frameworks</a:t>
            </a:r>
            <a:endParaRPr lang="en-US" dirty="0"/>
          </a:p>
          <a:p>
            <a:r>
              <a:rPr lang="en-US" dirty="0">
                <a:hlinkClick r:id="rId5"/>
              </a:rPr>
              <a:t>https://docs.microsoft.com/en-us/dotnet/core/versions/index</a:t>
            </a:r>
            <a:endParaRPr lang="en-US" dirty="0"/>
          </a:p>
          <a:p>
            <a:r>
              <a:rPr lang="en-US" dirty="0">
                <a:hlinkClick r:id="rId6"/>
              </a:rPr>
              <a:t>https://docs.microsoft.com/en-us/dotnet/core/rid-catalog</a:t>
            </a:r>
            <a:endParaRPr lang="en-US" dirty="0"/>
          </a:p>
          <a:p>
            <a:r>
              <a:rPr lang="en-US" dirty="0">
                <a:hlinkClick r:id="rId7"/>
              </a:rPr>
              <a:t>https://docs.microsoft.com/en-us/dotnet/core/tutorials/libraries</a:t>
            </a:r>
            <a:endParaRPr lang="en-US" dirty="0"/>
          </a:p>
          <a:p>
            <a:endParaRPr lang="en-US" dirty="0"/>
          </a:p>
          <a:p>
            <a:endParaRPr lang="en-US" dirty="0"/>
          </a:p>
        </p:txBody>
      </p:sp>
    </p:spTree>
    <p:extLst>
      <p:ext uri="{BB962C8B-B14F-4D97-AF65-F5344CB8AC3E}">
        <p14:creationId xmlns:p14="http://schemas.microsoft.com/office/powerpoint/2010/main" val="4050343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17BE-AB49-49E4-8562-09AFDA8A3C6E}"/>
              </a:ext>
            </a:extLst>
          </p:cNvPr>
          <p:cNvSpPr>
            <a:spLocks noGrp="1"/>
          </p:cNvSpPr>
          <p:nvPr>
            <p:ph type="title"/>
          </p:nvPr>
        </p:nvSpPr>
        <p:spPr/>
        <p:txBody>
          <a:bodyPr/>
          <a:lstStyle/>
          <a:p>
            <a:r>
              <a:rPr lang="zh-CN" altLang="en-US" dirty="0"/>
              <a:t>最后插播 </a:t>
            </a:r>
            <a:r>
              <a:rPr lang="en-US" altLang="zh-CN" dirty="0" err="1"/>
              <a:t>github</a:t>
            </a:r>
            <a:r>
              <a:rPr lang="en-US" altLang="zh-CN" dirty="0"/>
              <a:t> </a:t>
            </a:r>
            <a:r>
              <a:rPr lang="zh-CN" altLang="en-US" dirty="0"/>
              <a:t>公益广告一条</a:t>
            </a:r>
          </a:p>
        </p:txBody>
      </p:sp>
      <p:sp>
        <p:nvSpPr>
          <p:cNvPr id="3" name="Content Placeholder 2">
            <a:extLst>
              <a:ext uri="{FF2B5EF4-FFF2-40B4-BE49-F238E27FC236}">
                <a16:creationId xmlns:a16="http://schemas.microsoft.com/office/drawing/2014/main" id="{1722F0E8-EF72-4EBA-8546-732E23AC6464}"/>
              </a:ext>
            </a:extLst>
          </p:cNvPr>
          <p:cNvSpPr>
            <a:spLocks noGrp="1"/>
          </p:cNvSpPr>
          <p:nvPr>
            <p:ph idx="1"/>
          </p:nvPr>
        </p:nvSpPr>
        <p:spPr>
          <a:xfrm>
            <a:off x="838200" y="1825625"/>
            <a:ext cx="10911840" cy="4351338"/>
          </a:xfrm>
        </p:spPr>
        <p:txBody>
          <a:bodyPr>
            <a:normAutofit/>
          </a:bodyPr>
          <a:lstStyle/>
          <a:p>
            <a:endParaRPr lang="en-US" altLang="zh-CN" dirty="0"/>
          </a:p>
          <a:p>
            <a:r>
              <a:rPr lang="zh-CN" altLang="en-US" dirty="0"/>
              <a:t>农码一生 代码不腐</a:t>
            </a:r>
            <a:endParaRPr lang="en-US" altLang="zh-CN" dirty="0"/>
          </a:p>
          <a:p>
            <a:r>
              <a:rPr lang="zh-CN" altLang="en-US" dirty="0"/>
              <a:t>星不在多 有码就行</a:t>
            </a:r>
            <a:endParaRPr lang="en-US" altLang="zh-CN" dirty="0"/>
          </a:p>
          <a:p>
            <a:endParaRPr lang="en-US" altLang="zh-CN" dirty="0"/>
          </a:p>
          <a:p>
            <a:r>
              <a:rPr lang="en-US" altLang="zh-CN" dirty="0">
                <a:hlinkClick r:id="rId3"/>
              </a:rPr>
              <a:t>GitHub</a:t>
            </a:r>
            <a:r>
              <a:rPr lang="zh-CN" altLang="en-US" dirty="0">
                <a:hlinkClick r:id="rId3"/>
              </a:rPr>
              <a:t>开放员工用公司资源开发个人项目，还保证不抢走知识产权</a:t>
            </a:r>
            <a:endParaRPr lang="en-US" altLang="zh-CN" dirty="0"/>
          </a:p>
          <a:p>
            <a:r>
              <a:rPr lang="en-US" altLang="zh-CN" dirty="0">
                <a:hlinkClick r:id="rId3"/>
              </a:rPr>
              <a:t>https://news.cnblogs.com/n/565587/</a:t>
            </a:r>
            <a:endParaRPr lang="en-US" altLang="zh-CN" dirty="0"/>
          </a:p>
          <a:p>
            <a:endParaRPr lang="en-US" altLang="zh-CN" dirty="0"/>
          </a:p>
          <a:p>
            <a:pPr marL="0" indent="0">
              <a:buNone/>
            </a:pP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671204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0" y="2084172"/>
            <a:ext cx="12192000" cy="1162178"/>
          </a:xfrm>
        </p:spPr>
        <p:txBody>
          <a:bodyPr/>
          <a:lstStyle/>
          <a:p>
            <a:pPr algn="ctr"/>
            <a:r>
              <a:rPr lang="en-US"/>
              <a:t>.NET 5</a:t>
            </a:r>
          </a:p>
        </p:txBody>
      </p:sp>
    </p:spTree>
    <p:extLst>
      <p:ext uri="{BB962C8B-B14F-4D97-AF65-F5344CB8AC3E}">
        <p14:creationId xmlns:p14="http://schemas.microsoft.com/office/powerpoint/2010/main" val="40629815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4336CA-F27E-4096-8C5F-59F5FF433EAB}"/>
              </a:ext>
            </a:extLst>
          </p:cNvPr>
          <p:cNvGrpSpPr/>
          <p:nvPr/>
        </p:nvGrpSpPr>
        <p:grpSpPr>
          <a:xfrm>
            <a:off x="7724929" y="2536649"/>
            <a:ext cx="2822415" cy="2853609"/>
            <a:chOff x="7724929" y="3785344"/>
            <a:chExt cx="2822415" cy="2379947"/>
          </a:xfrm>
        </p:grpSpPr>
        <p:grpSp>
          <p:nvGrpSpPr>
            <p:cNvPr id="25" name="Group 24">
              <a:extLst>
                <a:ext uri="{FF2B5EF4-FFF2-40B4-BE49-F238E27FC236}">
                  <a16:creationId xmlns:a16="http://schemas.microsoft.com/office/drawing/2014/main" id="{79E88735-EB11-489E-8B5C-1EFED2CB1DCF}"/>
                </a:ext>
              </a:extLst>
            </p:cNvPr>
            <p:cNvGrpSpPr/>
            <p:nvPr/>
          </p:nvGrpSpPr>
          <p:grpSpPr>
            <a:xfrm>
              <a:off x="7724929" y="3785344"/>
              <a:ext cx="2822415" cy="2379947"/>
              <a:chOff x="7489548" y="1582078"/>
              <a:chExt cx="2770346" cy="4044770"/>
            </a:xfrm>
          </p:grpSpPr>
          <p:sp>
            <p:nvSpPr>
              <p:cNvPr id="32" name="Rectangle 31">
                <a:extLst>
                  <a:ext uri="{FF2B5EF4-FFF2-40B4-BE49-F238E27FC236}">
                    <a16:creationId xmlns:a16="http://schemas.microsoft.com/office/drawing/2014/main" id="{076D24D6-15AD-4FFD-9D8F-B000C316DF0F}"/>
                  </a:ext>
                </a:extLst>
              </p:cNvPr>
              <p:cNvSpPr/>
              <p:nvPr/>
            </p:nvSpPr>
            <p:spPr bwMode="auto">
              <a:xfrm>
                <a:off x="7489548" y="1582078"/>
                <a:ext cx="2770346" cy="4044770"/>
              </a:xfrm>
              <a:prstGeom prst="rect">
                <a:avLst/>
              </a:prstGeom>
              <a:solidFill>
                <a:schemeClr val="accent6"/>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a:extLst>
                  <a:ext uri="{FF2B5EF4-FFF2-40B4-BE49-F238E27FC236}">
                    <a16:creationId xmlns:a16="http://schemas.microsoft.com/office/drawing/2014/main" id="{F2CF901A-1E8C-4717-B31B-2027EA8F2AD9}"/>
                  </a:ext>
                </a:extLst>
              </p:cNvPr>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 / MONO</a:t>
                </a:r>
              </a:p>
            </p:txBody>
          </p:sp>
        </p:grpSp>
        <p:sp>
          <p:nvSpPr>
            <p:cNvPr id="29" name="TextBox 28">
              <a:extLst>
                <a:ext uri="{FF2B5EF4-FFF2-40B4-BE49-F238E27FC236}">
                  <a16:creationId xmlns:a16="http://schemas.microsoft.com/office/drawing/2014/main" id="{92DB92F2-F886-45D6-99F0-5AB52403E6E7}"/>
                </a:ext>
              </a:extLst>
            </p:cNvPr>
            <p:cNvSpPr txBox="1"/>
            <p:nvPr/>
          </p:nvSpPr>
          <p:spPr>
            <a:xfrm>
              <a:off x="7761758" y="4106388"/>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31" name="TextBox 30">
              <a:extLst>
                <a:ext uri="{FF2B5EF4-FFF2-40B4-BE49-F238E27FC236}">
                  <a16:creationId xmlns:a16="http://schemas.microsoft.com/office/drawing/2014/main" id="{BDA25480-67CD-4393-A191-DF01D9E979D3}"/>
                </a:ext>
              </a:extLst>
            </p:cNvPr>
            <p:cNvSpPr txBox="1"/>
            <p:nvPr/>
          </p:nvSpPr>
          <p:spPr>
            <a:xfrm>
              <a:off x="7761758" y="4869764"/>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grpSp>
      <p:grpSp>
        <p:nvGrpSpPr>
          <p:cNvPr id="4" name="Group 3">
            <a:extLst>
              <a:ext uri="{FF2B5EF4-FFF2-40B4-BE49-F238E27FC236}">
                <a16:creationId xmlns:a16="http://schemas.microsoft.com/office/drawing/2014/main" id="{20D04021-C205-4FC8-A407-C57E977260F1}"/>
              </a:ext>
            </a:extLst>
          </p:cNvPr>
          <p:cNvGrpSpPr/>
          <p:nvPr/>
        </p:nvGrpSpPr>
        <p:grpSpPr>
          <a:xfrm>
            <a:off x="1828954" y="2535442"/>
            <a:ext cx="2827243" cy="2854816"/>
            <a:chOff x="1828954" y="3784137"/>
            <a:chExt cx="2827243" cy="2379949"/>
          </a:xfrm>
        </p:grpSpPr>
        <p:grpSp>
          <p:nvGrpSpPr>
            <p:cNvPr id="23" name="Group 22">
              <a:extLst>
                <a:ext uri="{FF2B5EF4-FFF2-40B4-BE49-F238E27FC236}">
                  <a16:creationId xmlns:a16="http://schemas.microsoft.com/office/drawing/2014/main" id="{BDD86885-A325-4F64-9B3B-7E336B31010E}"/>
                </a:ext>
              </a:extLst>
            </p:cNvPr>
            <p:cNvGrpSpPr/>
            <p:nvPr/>
          </p:nvGrpSpPr>
          <p:grpSpPr>
            <a:xfrm>
              <a:off x="1828954" y="3784137"/>
              <a:ext cx="2827243" cy="2379949"/>
              <a:chOff x="1719261" y="1582079"/>
              <a:chExt cx="2772058" cy="4044770"/>
            </a:xfrm>
          </p:grpSpPr>
          <p:sp>
            <p:nvSpPr>
              <p:cNvPr id="37" name="Rectangle 36">
                <a:extLst>
                  <a:ext uri="{FF2B5EF4-FFF2-40B4-BE49-F238E27FC236}">
                    <a16:creationId xmlns:a16="http://schemas.microsoft.com/office/drawing/2014/main" id="{0674C19F-0EAC-4FC8-8F59-AC3D4E50BADE}"/>
                  </a:ext>
                </a:extLst>
              </p:cNvPr>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0" name="TextBox 39">
                <a:extLst>
                  <a:ext uri="{FF2B5EF4-FFF2-40B4-BE49-F238E27FC236}">
                    <a16:creationId xmlns:a16="http://schemas.microsoft.com/office/drawing/2014/main" id="{40C5DC2E-F9B5-4412-A03E-244D3A69FD6B}"/>
                  </a:ext>
                </a:extLst>
              </p:cNvPr>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sp>
          <p:nvSpPr>
            <p:cNvPr id="26" name="TextBox 25">
              <a:extLst>
                <a:ext uri="{FF2B5EF4-FFF2-40B4-BE49-F238E27FC236}">
                  <a16:creationId xmlns:a16="http://schemas.microsoft.com/office/drawing/2014/main" id="{7FFB0157-B1CA-4D80-816E-8FA6D8058A78}"/>
                </a:ext>
              </a:extLst>
            </p:cNvPr>
            <p:cNvSpPr txBox="1"/>
            <p:nvPr/>
          </p:nvSpPr>
          <p:spPr>
            <a:xfrm>
              <a:off x="1876168" y="4869766"/>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27" name="TextBox 26">
              <a:extLst>
                <a:ext uri="{FF2B5EF4-FFF2-40B4-BE49-F238E27FC236}">
                  <a16:creationId xmlns:a16="http://schemas.microsoft.com/office/drawing/2014/main" id="{8793C556-1283-43B0-87B9-995465E4DEA6}"/>
                </a:ext>
              </a:extLst>
            </p:cNvPr>
            <p:cNvSpPr txBox="1"/>
            <p:nvPr/>
          </p:nvSpPr>
          <p:spPr>
            <a:xfrm>
              <a:off x="1867168" y="4106391"/>
              <a:ext cx="2743200" cy="631612"/>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grpSp>
      <p:grpSp>
        <p:nvGrpSpPr>
          <p:cNvPr id="5" name="Group 4">
            <a:extLst>
              <a:ext uri="{FF2B5EF4-FFF2-40B4-BE49-F238E27FC236}">
                <a16:creationId xmlns:a16="http://schemas.microsoft.com/office/drawing/2014/main" id="{08D4A35D-CCFB-4AC0-A964-1DE2E09F5BC9}"/>
              </a:ext>
            </a:extLst>
          </p:cNvPr>
          <p:cNvGrpSpPr/>
          <p:nvPr/>
        </p:nvGrpSpPr>
        <p:grpSpPr>
          <a:xfrm>
            <a:off x="4780274" y="2535442"/>
            <a:ext cx="2822415" cy="2379949"/>
            <a:chOff x="4773470" y="3784137"/>
            <a:chExt cx="2822415" cy="2379949"/>
          </a:xfrm>
        </p:grpSpPr>
        <p:sp>
          <p:nvSpPr>
            <p:cNvPr id="41" name="Rectangle 40">
              <a:extLst>
                <a:ext uri="{FF2B5EF4-FFF2-40B4-BE49-F238E27FC236}">
                  <a16:creationId xmlns:a16="http://schemas.microsoft.com/office/drawing/2014/main" id="{7C033D50-3E9B-4CA7-B027-8FB5B74660EA}"/>
                </a:ext>
              </a:extLst>
            </p:cNvPr>
            <p:cNvSpPr/>
            <p:nvPr/>
          </p:nvSpPr>
          <p:spPr bwMode="auto">
            <a:xfrm>
              <a:off x="4773470" y="3784137"/>
              <a:ext cx="2822415" cy="2379949"/>
            </a:xfrm>
            <a:prstGeom prst="rect">
              <a:avLst/>
            </a:prstGeom>
            <a:solidFill>
              <a:srgbClr val="512BD4"/>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3" name="TextBox 42">
              <a:extLst>
                <a:ext uri="{FF2B5EF4-FFF2-40B4-BE49-F238E27FC236}">
                  <a16:creationId xmlns:a16="http://schemas.microsoft.com/office/drawing/2014/main" id="{791F6A64-4D7C-4ED4-9B10-AA18C7D04571}"/>
                </a:ext>
              </a:extLst>
            </p:cNvPr>
            <p:cNvSpPr txBox="1"/>
            <p:nvPr/>
          </p:nvSpPr>
          <p:spPr>
            <a:xfrm>
              <a:off x="4773470" y="3784137"/>
              <a:ext cx="2822415" cy="340649"/>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a:t>
              </a:r>
            </a:p>
          </p:txBody>
        </p:sp>
        <p:sp>
          <p:nvSpPr>
            <p:cNvPr id="44" name="TextBox 43">
              <a:extLst>
                <a:ext uri="{FF2B5EF4-FFF2-40B4-BE49-F238E27FC236}">
                  <a16:creationId xmlns:a16="http://schemas.microsoft.com/office/drawing/2014/main" id="{6B3833F4-C8CC-420D-9D41-970BAFBACBBA}"/>
                </a:ext>
              </a:extLst>
            </p:cNvPr>
            <p:cNvSpPr txBox="1"/>
            <p:nvPr/>
          </p:nvSpPr>
          <p:spPr>
            <a:xfrm>
              <a:off x="4810299" y="4105183"/>
              <a:ext cx="2743200" cy="606556"/>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b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(JIT &amp; Native)</a:t>
              </a:r>
            </a:p>
          </p:txBody>
        </p:sp>
        <p:sp>
          <p:nvSpPr>
            <p:cNvPr id="45" name="TextBox 44">
              <a:extLst>
                <a:ext uri="{FF2B5EF4-FFF2-40B4-BE49-F238E27FC236}">
                  <a16:creationId xmlns:a16="http://schemas.microsoft.com/office/drawing/2014/main" id="{1ACDB90F-4F30-4A1E-A0AA-3664440C92AB}"/>
                </a:ext>
              </a:extLst>
            </p:cNvPr>
            <p:cNvSpPr txBox="1"/>
            <p:nvPr/>
          </p:nvSpPr>
          <p:spPr>
            <a:xfrm>
              <a:off x="4810299" y="4868557"/>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One Base Class Library</a:t>
              </a:r>
            </a:p>
          </p:txBody>
        </p:sp>
      </p:grpSp>
      <p:grpSp>
        <p:nvGrpSpPr>
          <p:cNvPr id="3" name="Group 2">
            <a:extLst>
              <a:ext uri="{FF2B5EF4-FFF2-40B4-BE49-F238E27FC236}">
                <a16:creationId xmlns:a16="http://schemas.microsoft.com/office/drawing/2014/main" id="{06240AFE-6100-4F20-A64A-9A8835B07E62}"/>
              </a:ext>
            </a:extLst>
          </p:cNvPr>
          <p:cNvGrpSpPr/>
          <p:nvPr/>
        </p:nvGrpSpPr>
        <p:grpSpPr>
          <a:xfrm>
            <a:off x="4792367" y="2524597"/>
            <a:ext cx="2817909" cy="2865661"/>
            <a:chOff x="4782134" y="3784137"/>
            <a:chExt cx="2817909" cy="2379949"/>
          </a:xfrm>
        </p:grpSpPr>
        <p:grpSp>
          <p:nvGrpSpPr>
            <p:cNvPr id="24" name="Group 23">
              <a:extLst>
                <a:ext uri="{FF2B5EF4-FFF2-40B4-BE49-F238E27FC236}">
                  <a16:creationId xmlns:a16="http://schemas.microsoft.com/office/drawing/2014/main" id="{A6310453-7DD4-4682-8543-E001AB0484F0}"/>
                </a:ext>
              </a:extLst>
            </p:cNvPr>
            <p:cNvGrpSpPr/>
            <p:nvPr/>
          </p:nvGrpSpPr>
          <p:grpSpPr>
            <a:xfrm>
              <a:off x="4782134" y="3784137"/>
              <a:ext cx="2817909" cy="2379949"/>
              <a:chOff x="4604404" y="1582078"/>
              <a:chExt cx="2772059" cy="4044770"/>
            </a:xfrm>
          </p:grpSpPr>
          <p:sp>
            <p:nvSpPr>
              <p:cNvPr id="34" name="Rectangle 33">
                <a:extLst>
                  <a:ext uri="{FF2B5EF4-FFF2-40B4-BE49-F238E27FC236}">
                    <a16:creationId xmlns:a16="http://schemas.microsoft.com/office/drawing/2014/main" id="{AFD98DCA-4705-4870-B891-97DFD2C1F732}"/>
                  </a:ext>
                </a:extLst>
              </p:cNvPr>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5" name="TextBox 34">
                <a:extLst>
                  <a:ext uri="{FF2B5EF4-FFF2-40B4-BE49-F238E27FC236}">
                    <a16:creationId xmlns:a16="http://schemas.microsoft.com/office/drawing/2014/main" id="{99CCD92E-560F-4C54-8FB8-958510325B9E}"/>
                  </a:ext>
                </a:extLst>
              </p:cNvPr>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sp>
          <p:nvSpPr>
            <p:cNvPr id="28" name="TextBox 27">
              <a:extLst>
                <a:ext uri="{FF2B5EF4-FFF2-40B4-BE49-F238E27FC236}">
                  <a16:creationId xmlns:a16="http://schemas.microsoft.com/office/drawing/2014/main" id="{5676C1D5-7740-4858-8A20-498D6E275874}"/>
                </a:ext>
              </a:extLst>
            </p:cNvPr>
            <p:cNvSpPr txBox="1"/>
            <p:nvPr/>
          </p:nvSpPr>
          <p:spPr>
            <a:xfrm>
              <a:off x="4816549" y="4106389"/>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30" name="TextBox 29">
              <a:extLst>
                <a:ext uri="{FF2B5EF4-FFF2-40B4-BE49-F238E27FC236}">
                  <a16:creationId xmlns:a16="http://schemas.microsoft.com/office/drawing/2014/main" id="{B882AD04-100F-4C9C-B34D-0F6D4F4E2889}"/>
                </a:ext>
              </a:extLst>
            </p:cNvPr>
            <p:cNvSpPr txBox="1"/>
            <p:nvPr/>
          </p:nvSpPr>
          <p:spPr>
            <a:xfrm>
              <a:off x="4816549" y="4869765"/>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Core Library</a:t>
              </a:r>
            </a:p>
          </p:txBody>
        </p:sp>
      </p:grpSp>
      <p:sp>
        <p:nvSpPr>
          <p:cNvPr id="52" name="TextBox 51">
            <a:extLst>
              <a:ext uri="{FF2B5EF4-FFF2-40B4-BE49-F238E27FC236}">
                <a16:creationId xmlns:a16="http://schemas.microsoft.com/office/drawing/2014/main" id="{C289ADBF-71E7-4AFE-9ED9-A03757558A70}"/>
              </a:ext>
            </a:extLst>
          </p:cNvPr>
          <p:cNvSpPr txBox="1"/>
          <p:nvPr/>
        </p:nvSpPr>
        <p:spPr>
          <a:xfrm>
            <a:off x="1839187" y="4779517"/>
            <a:ext cx="8718390" cy="629003"/>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60" name="TextBox 59">
            <a:extLst>
              <a:ext uri="{FF2B5EF4-FFF2-40B4-BE49-F238E27FC236}">
                <a16:creationId xmlns:a16="http://schemas.microsoft.com/office/drawing/2014/main" id="{6F1E0997-A3EE-4991-B45D-27CE7BFB84C8}"/>
              </a:ext>
            </a:extLst>
          </p:cNvPr>
          <p:cNvSpPr txBox="1"/>
          <p:nvPr/>
        </p:nvSpPr>
        <p:spPr>
          <a:xfrm>
            <a:off x="4770850" y="4792248"/>
            <a:ext cx="2831837" cy="598009"/>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737373">
                    <a:lumMod val="40000"/>
                    <a:lumOff val="60000"/>
                  </a:srgbClr>
                </a:solidFill>
                <a:effectLst/>
                <a:uLnTx/>
                <a:uFillTx/>
                <a:latin typeface="Segoe UI Semibold" panose="020B0702040204020203" pitchFamily="34" charset="0"/>
                <a:ea typeface="+mn-ea"/>
                <a:cs typeface="Segoe UI Semibold" panose="020B0702040204020203" pitchFamily="34" charset="0"/>
              </a:rPr>
              <a:t>.NET STANDARD</a:t>
            </a:r>
          </a:p>
        </p:txBody>
      </p:sp>
      <p:sp>
        <p:nvSpPr>
          <p:cNvPr id="54" name="Title 2">
            <a:extLst>
              <a:ext uri="{FF2B5EF4-FFF2-40B4-BE49-F238E27FC236}">
                <a16:creationId xmlns:a16="http://schemas.microsoft.com/office/drawing/2014/main" id="{CDAD8543-D3CB-44D0-BDDE-22D651AF2F84}"/>
              </a:ext>
            </a:extLst>
          </p:cNvPr>
          <p:cNvSpPr>
            <a:spLocks noGrp="1"/>
          </p:cNvSpPr>
          <p:nvPr>
            <p:ph type="title"/>
          </p:nvPr>
        </p:nvSpPr>
        <p:spPr>
          <a:xfrm>
            <a:off x="588263" y="511198"/>
            <a:ext cx="11018520" cy="615553"/>
          </a:xfrm>
        </p:spPr>
        <p:txBody>
          <a:bodyPr>
            <a:normAutofit fontScale="90000"/>
          </a:bodyPr>
          <a:lstStyle/>
          <a:p>
            <a:pPr algn="ctr"/>
            <a:r>
              <a:rPr lang="en-US" sz="6600" b="1">
                <a:latin typeface="+mn-lt"/>
                <a:cs typeface="Segoe UI"/>
              </a:rPr>
              <a:t>.NET 5</a:t>
            </a:r>
          </a:p>
        </p:txBody>
      </p:sp>
      <p:sp>
        <p:nvSpPr>
          <p:cNvPr id="46" name="Title 6">
            <a:extLst>
              <a:ext uri="{FF2B5EF4-FFF2-40B4-BE49-F238E27FC236}">
                <a16:creationId xmlns:a16="http://schemas.microsoft.com/office/drawing/2014/main" id="{8235AE60-7A0B-4C47-80FD-B66640636BB9}"/>
              </a:ext>
            </a:extLst>
          </p:cNvPr>
          <p:cNvSpPr txBox="1">
            <a:spLocks/>
          </p:cNvSpPr>
          <p:nvPr/>
        </p:nvSpPr>
        <p:spPr>
          <a:xfrm>
            <a:off x="269240" y="50581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6600" b="1" dirty="0">
                <a:latin typeface="+mn-lt"/>
              </a:rPr>
              <a:t>.NET</a:t>
            </a:r>
          </a:p>
        </p:txBody>
      </p:sp>
    </p:spTree>
    <p:extLst>
      <p:ext uri="{BB962C8B-B14F-4D97-AF65-F5344CB8AC3E}">
        <p14:creationId xmlns:p14="http://schemas.microsoft.com/office/powerpoint/2010/main" val="295032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52"/>
                                        </p:tgtEl>
                                      </p:cBhvr>
                                    </p:animEffect>
                                    <p:set>
                                      <p:cBhvr>
                                        <p:cTn id="7" dur="1" fill="hold">
                                          <p:stCondLst>
                                            <p:cond delay="499"/>
                                          </p:stCondLst>
                                        </p:cTn>
                                        <p:tgtEl>
                                          <p:spTgt spid="52"/>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4.58333E-6 -1.48148E-6 L 0.24218 -0.00023 " pathEditMode="relative" rAng="0" ptsTypes="AA">
                                      <p:cBhvr>
                                        <p:cTn id="9" dur="2000" fill="hold"/>
                                        <p:tgtEl>
                                          <p:spTgt spid="4"/>
                                        </p:tgtEl>
                                        <p:attrNameLst>
                                          <p:attrName>ppt_x</p:attrName>
                                          <p:attrName>ppt_y</p:attrName>
                                        </p:attrNameLst>
                                      </p:cBhvr>
                                      <p:rCtr x="12109" y="-23"/>
                                    </p:animMotion>
                                  </p:childTnLst>
                                </p:cTn>
                              </p:par>
                              <p:par>
                                <p:cTn id="10" presetID="42" presetClass="path" presetSubtype="0" accel="50000" decel="50000" fill="hold" nodeType="withEffect">
                                  <p:stCondLst>
                                    <p:cond delay="0"/>
                                  </p:stCondLst>
                                  <p:childTnLst>
                                    <p:animMotion origin="layout" path="M 1.04167E-6 -2.96296E-6 L -0.24128 -2.96296E-6 " pathEditMode="relative" rAng="0" ptsTypes="AA">
                                      <p:cBhvr>
                                        <p:cTn id="11" dur="2000" fill="hold"/>
                                        <p:tgtEl>
                                          <p:spTgt spid="2"/>
                                        </p:tgtEl>
                                        <p:attrNameLst>
                                          <p:attrName>ppt_x</p:attrName>
                                          <p:attrName>ppt_y</p:attrName>
                                        </p:attrNameLst>
                                      </p:cBhvr>
                                      <p:rCtr x="-12070" y="0"/>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xit" presetSubtype="0" fill="hold" grpId="0" nodeType="withEffect">
                                  <p:stCondLst>
                                    <p:cond delay="0"/>
                                  </p:stCondLst>
                                  <p:childTnLst>
                                    <p:animEffect transition="out" filter="fade">
                                      <p:cBhvr>
                                        <p:cTn id="17" dur="500"/>
                                        <p:tgtEl>
                                          <p:spTgt spid="46"/>
                                        </p:tgtEl>
                                      </p:cBhvr>
                                    </p:animEffect>
                                    <p:set>
                                      <p:cBhvr>
                                        <p:cTn id="18" dur="1" fill="hold">
                                          <p:stCondLst>
                                            <p:cond delay="499"/>
                                          </p:stCondLst>
                                        </p:cTn>
                                        <p:tgtEl>
                                          <p:spTgt spid="46"/>
                                        </p:tgtEl>
                                        <p:attrNameLst>
                                          <p:attrName>style.visibility</p:attrName>
                                        </p:attrNameLst>
                                      </p:cBhvr>
                                      <p:to>
                                        <p:strVal val="hidden"/>
                                      </p:to>
                                    </p:se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par>
                                <p:cTn id="23" presetID="10" presetClass="exit" presetSubtype="0" fill="hold"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p:bldP spid="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173141-AABB-48D7-AC77-E2A4E503145A}"/>
              </a:ext>
            </a:extLst>
          </p:cNvPr>
          <p:cNvSpPr>
            <a:spLocks noGrp="1"/>
          </p:cNvSpPr>
          <p:nvPr>
            <p:ph type="title"/>
          </p:nvPr>
        </p:nvSpPr>
        <p:spPr/>
        <p:txBody>
          <a:bodyPr/>
          <a:lstStyle/>
          <a:p>
            <a:r>
              <a:rPr lang="en-US"/>
              <a:t>.NET Schedule</a:t>
            </a:r>
          </a:p>
        </p:txBody>
      </p:sp>
      <p:sp>
        <p:nvSpPr>
          <p:cNvPr id="2" name="Text Placeholder 1">
            <a:extLst>
              <a:ext uri="{FF2B5EF4-FFF2-40B4-BE49-F238E27FC236}">
                <a16:creationId xmlns:a16="http://schemas.microsoft.com/office/drawing/2014/main" id="{FA9D1495-BD70-420A-9A4F-8DBE90E37993}"/>
              </a:ext>
            </a:extLst>
          </p:cNvPr>
          <p:cNvSpPr>
            <a:spLocks noGrp="1"/>
          </p:cNvSpPr>
          <p:nvPr>
            <p:ph sz="quarter" idx="10"/>
          </p:nvPr>
        </p:nvSpPr>
        <p:spPr>
          <a:xfrm>
            <a:off x="584200" y="4044188"/>
            <a:ext cx="11018838" cy="1046440"/>
          </a:xfrm>
        </p:spPr>
        <p:txBody>
          <a:bodyPr/>
          <a:lstStyle/>
          <a:p>
            <a:pPr>
              <a:buFont typeface="Arial" panose="020B0604020202020204" pitchFamily="34" charset="0"/>
              <a:buChar char="•"/>
            </a:pPr>
            <a:r>
              <a:rPr lang="en-US" sz="2800" dirty="0">
                <a:latin typeface="+mn-lt"/>
              </a:rPr>
              <a:t>.NET Core 3.0 released today!</a:t>
            </a:r>
          </a:p>
          <a:p>
            <a:pPr>
              <a:buFont typeface="Arial" panose="020B0604020202020204" pitchFamily="34" charset="0"/>
              <a:buChar char="•"/>
            </a:pPr>
            <a:r>
              <a:rPr lang="en-US" sz="2800" dirty="0">
                <a:latin typeface="+mn-lt"/>
              </a:rPr>
              <a:t>.NET Core 3.1 = Long Term Support (LTS)</a:t>
            </a:r>
          </a:p>
        </p:txBody>
      </p:sp>
      <p:cxnSp>
        <p:nvCxnSpPr>
          <p:cNvPr id="4" name="Straight Arrow Connector 3">
            <a:extLst>
              <a:ext uri="{FF2B5EF4-FFF2-40B4-BE49-F238E27FC236}">
                <a16:creationId xmlns:a16="http://schemas.microsoft.com/office/drawing/2014/main" id="{CA0CB52B-62B2-44B0-B8F1-EC302FC2F67A}"/>
              </a:ext>
            </a:extLst>
          </p:cNvPr>
          <p:cNvCxnSpPr>
            <a:cxnSpLocks/>
          </p:cNvCxnSpPr>
          <p:nvPr/>
        </p:nvCxnSpPr>
        <p:spPr>
          <a:xfrm flipV="1">
            <a:off x="489098" y="1902292"/>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F68AE705-F914-40B3-AE5C-185D60311792}"/>
              </a:ext>
            </a:extLst>
          </p:cNvPr>
          <p:cNvSpPr/>
          <p:nvPr/>
        </p:nvSpPr>
        <p:spPr>
          <a:xfrm>
            <a:off x="897308"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6" name="Oval 5">
            <a:extLst>
              <a:ext uri="{FF2B5EF4-FFF2-40B4-BE49-F238E27FC236}">
                <a16:creationId xmlns:a16="http://schemas.microsoft.com/office/drawing/2014/main" id="{C193663B-974C-48A6-BC5E-BFD0B8F0F387}"/>
              </a:ext>
            </a:extLst>
          </p:cNvPr>
          <p:cNvSpPr/>
          <p:nvPr/>
        </p:nvSpPr>
        <p:spPr>
          <a:xfrm>
            <a:off x="2584855" y="1670635"/>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7" name="Oval 6">
            <a:extLst>
              <a:ext uri="{FF2B5EF4-FFF2-40B4-BE49-F238E27FC236}">
                <a16:creationId xmlns:a16="http://schemas.microsoft.com/office/drawing/2014/main" id="{F2895504-1D26-46FE-BC67-4AA8B10E96F7}"/>
              </a:ext>
            </a:extLst>
          </p:cNvPr>
          <p:cNvSpPr/>
          <p:nvPr/>
        </p:nvSpPr>
        <p:spPr>
          <a:xfrm>
            <a:off x="4270544" y="165980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8" name="Oval 7">
            <a:extLst>
              <a:ext uri="{FF2B5EF4-FFF2-40B4-BE49-F238E27FC236}">
                <a16:creationId xmlns:a16="http://schemas.microsoft.com/office/drawing/2014/main" id="{4DFDEB7E-D543-49AF-A286-FBBFA962C324}"/>
              </a:ext>
            </a:extLst>
          </p:cNvPr>
          <p:cNvSpPr/>
          <p:nvPr/>
        </p:nvSpPr>
        <p:spPr>
          <a:xfrm>
            <a:off x="7634830" y="166774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9" name="Oval 8">
            <a:extLst>
              <a:ext uri="{FF2B5EF4-FFF2-40B4-BE49-F238E27FC236}">
                <a16:creationId xmlns:a16="http://schemas.microsoft.com/office/drawing/2014/main" id="{CA9370FF-02D7-4693-B30C-28D4374B1BA0}"/>
              </a:ext>
            </a:extLst>
          </p:cNvPr>
          <p:cNvSpPr/>
          <p:nvPr/>
        </p:nvSpPr>
        <p:spPr>
          <a:xfrm>
            <a:off x="5949140"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0" name="Oval 9">
            <a:extLst>
              <a:ext uri="{FF2B5EF4-FFF2-40B4-BE49-F238E27FC236}">
                <a16:creationId xmlns:a16="http://schemas.microsoft.com/office/drawing/2014/main" id="{098FE434-4AC1-4299-861A-0EADD968AFB8}"/>
              </a:ext>
            </a:extLst>
          </p:cNvPr>
          <p:cNvSpPr/>
          <p:nvPr/>
        </p:nvSpPr>
        <p:spPr>
          <a:xfrm>
            <a:off x="9317657" y="1667740"/>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1" name="TextBox 10">
            <a:extLst>
              <a:ext uri="{FF2B5EF4-FFF2-40B4-BE49-F238E27FC236}">
                <a16:creationId xmlns:a16="http://schemas.microsoft.com/office/drawing/2014/main" id="{4AB915F4-A1FE-47EA-8146-22FF3EC3A85F}"/>
              </a:ext>
            </a:extLst>
          </p:cNvPr>
          <p:cNvSpPr txBox="1"/>
          <p:nvPr/>
        </p:nvSpPr>
        <p:spPr>
          <a:xfrm>
            <a:off x="373242" y="2782616"/>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July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Core 3.0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RC</a:t>
            </a:r>
          </a:p>
        </p:txBody>
      </p:sp>
      <p:cxnSp>
        <p:nvCxnSpPr>
          <p:cNvPr id="12" name="Straight Connector 11">
            <a:extLst>
              <a:ext uri="{FF2B5EF4-FFF2-40B4-BE49-F238E27FC236}">
                <a16:creationId xmlns:a16="http://schemas.microsoft.com/office/drawing/2014/main" id="{3273BCCE-50F4-4F0C-95B9-FA7EF878CCEF}"/>
              </a:ext>
            </a:extLst>
          </p:cNvPr>
          <p:cNvCxnSpPr>
            <a:cxnSpLocks/>
            <a:stCxn id="5" idx="4"/>
            <a:endCxn id="11" idx="0"/>
          </p:cNvCxnSpPr>
          <p:nvPr/>
        </p:nvCxnSpPr>
        <p:spPr>
          <a:xfrm>
            <a:off x="1108857" y="2121346"/>
            <a:ext cx="3791" cy="6612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1913FE-2E57-4F76-8393-4212E338E89C}"/>
              </a:ext>
            </a:extLst>
          </p:cNvPr>
          <p:cNvSpPr txBox="1"/>
          <p:nvPr/>
        </p:nvSpPr>
        <p:spPr>
          <a:xfrm>
            <a:off x="2057926" y="2775491"/>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Sept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Core 3.0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14" name="Straight Connector 13">
            <a:extLst>
              <a:ext uri="{FF2B5EF4-FFF2-40B4-BE49-F238E27FC236}">
                <a16:creationId xmlns:a16="http://schemas.microsoft.com/office/drawing/2014/main" id="{3AD910AD-BAF8-4702-A600-19B8C0BDE2D6}"/>
              </a:ext>
            </a:extLst>
          </p:cNvPr>
          <p:cNvCxnSpPr>
            <a:cxnSpLocks/>
            <a:stCxn id="6" idx="4"/>
            <a:endCxn id="13" idx="0"/>
          </p:cNvCxnSpPr>
          <p:nvPr/>
        </p:nvCxnSpPr>
        <p:spPr>
          <a:xfrm>
            <a:off x="2796404" y="2108743"/>
            <a:ext cx="928" cy="6667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0B96E8-AFE9-464F-AFC2-8DEAE2E88F8D}"/>
              </a:ext>
            </a:extLst>
          </p:cNvPr>
          <p:cNvSpPr txBox="1"/>
          <p:nvPr/>
        </p:nvSpPr>
        <p:spPr>
          <a:xfrm>
            <a:off x="3740753" y="2769225"/>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chemeClr val="tx1">
                    <a:lumMod val="50000"/>
                  </a:schemeClr>
                </a:solidFill>
                <a:effectLst/>
                <a:uLnTx/>
                <a:uFillTx/>
                <a:latin typeface="Segoe UI" panose="020B0502040204020203" pitchFamily="34" charset="0"/>
                <a:ea typeface="+mn-ea"/>
                <a:cs typeface="Segoe UI" panose="020B0502040204020203" pitchFamily="34" charset="0"/>
              </a:rPr>
              <a:t>Nov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Core 3.1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16" name="Straight Connector 15">
            <a:extLst>
              <a:ext uri="{FF2B5EF4-FFF2-40B4-BE49-F238E27FC236}">
                <a16:creationId xmlns:a16="http://schemas.microsoft.com/office/drawing/2014/main" id="{8DA02A97-9746-4479-9E0C-14ACB856DB56}"/>
              </a:ext>
            </a:extLst>
          </p:cNvPr>
          <p:cNvCxnSpPr>
            <a:cxnSpLocks/>
            <a:stCxn id="7" idx="4"/>
            <a:endCxn id="15" idx="0"/>
          </p:cNvCxnSpPr>
          <p:nvPr/>
        </p:nvCxnSpPr>
        <p:spPr>
          <a:xfrm flipH="1">
            <a:off x="4480159" y="2097908"/>
            <a:ext cx="1934" cy="6713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4C711B2-7F79-4E3E-925B-3A3D3514C277}"/>
              </a:ext>
            </a:extLst>
          </p:cNvPr>
          <p:cNvSpPr/>
          <p:nvPr/>
        </p:nvSpPr>
        <p:spPr>
          <a:xfrm>
            <a:off x="10999116" y="1683238"/>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30" name="TextBox 29">
            <a:extLst>
              <a:ext uri="{FF2B5EF4-FFF2-40B4-BE49-F238E27FC236}">
                <a16:creationId xmlns:a16="http://schemas.microsoft.com/office/drawing/2014/main" id="{8E86EAC8-FA42-4B85-977C-BD1DEBC17DD6}"/>
              </a:ext>
            </a:extLst>
          </p:cNvPr>
          <p:cNvSpPr txBox="1"/>
          <p:nvPr/>
        </p:nvSpPr>
        <p:spPr>
          <a:xfrm>
            <a:off x="5421282"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2020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5.0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31" name="Straight Connector 30">
            <a:extLst>
              <a:ext uri="{FF2B5EF4-FFF2-40B4-BE49-F238E27FC236}">
                <a16:creationId xmlns:a16="http://schemas.microsoft.com/office/drawing/2014/main" id="{720309C1-E35A-4C6A-AF68-E388182BED60}"/>
              </a:ext>
            </a:extLst>
          </p:cNvPr>
          <p:cNvCxnSpPr>
            <a:cxnSpLocks/>
            <a:stCxn id="9" idx="4"/>
            <a:endCxn id="30" idx="0"/>
          </p:cNvCxnSpPr>
          <p:nvPr/>
        </p:nvCxnSpPr>
        <p:spPr>
          <a:xfrm flipH="1">
            <a:off x="6160688" y="2121346"/>
            <a:ext cx="1"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DC9229-80F3-4B1F-9616-7D5F69D69E29}"/>
              </a:ext>
            </a:extLst>
          </p:cNvPr>
          <p:cNvSpPr txBox="1"/>
          <p:nvPr/>
        </p:nvSpPr>
        <p:spPr>
          <a:xfrm>
            <a:off x="710181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2021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6.0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38" name="Straight Connector 37">
            <a:extLst>
              <a:ext uri="{FF2B5EF4-FFF2-40B4-BE49-F238E27FC236}">
                <a16:creationId xmlns:a16="http://schemas.microsoft.com/office/drawing/2014/main" id="{E03D1A2D-D20C-450D-AF65-BB54DF202361}"/>
              </a:ext>
            </a:extLst>
          </p:cNvPr>
          <p:cNvCxnSpPr>
            <a:cxnSpLocks/>
            <a:stCxn id="8" idx="4"/>
            <a:endCxn id="37" idx="0"/>
          </p:cNvCxnSpPr>
          <p:nvPr/>
        </p:nvCxnSpPr>
        <p:spPr>
          <a:xfrm flipH="1">
            <a:off x="7841217" y="2105848"/>
            <a:ext cx="5162" cy="66337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1E5FF5E-B26E-4C81-AB70-EF21C8CDFBC2}"/>
              </a:ext>
            </a:extLst>
          </p:cNvPr>
          <p:cNvSpPr txBox="1"/>
          <p:nvPr/>
        </p:nvSpPr>
        <p:spPr>
          <a:xfrm>
            <a:off x="8789116" y="2777933"/>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2022</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7.0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2E1932D2-0037-4AC9-9E88-F20364BA0FFB}"/>
              </a:ext>
            </a:extLst>
          </p:cNvPr>
          <p:cNvCxnSpPr>
            <a:cxnSpLocks/>
            <a:stCxn id="10" idx="4"/>
            <a:endCxn id="41" idx="0"/>
          </p:cNvCxnSpPr>
          <p:nvPr/>
        </p:nvCxnSpPr>
        <p:spPr>
          <a:xfrm flipH="1">
            <a:off x="9528522" y="2105848"/>
            <a:ext cx="684" cy="6720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7493468-D54C-4E85-A0F1-07B5758996B1}"/>
              </a:ext>
            </a:extLst>
          </p:cNvPr>
          <p:cNvSpPr txBox="1"/>
          <p:nvPr/>
        </p:nvSpPr>
        <p:spPr>
          <a:xfrm>
            <a:off x="1047642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2023</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8.0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45" name="Straight Connector 44">
            <a:extLst>
              <a:ext uri="{FF2B5EF4-FFF2-40B4-BE49-F238E27FC236}">
                <a16:creationId xmlns:a16="http://schemas.microsoft.com/office/drawing/2014/main" id="{83FFA1D2-986C-46C7-B842-D5FBA0BCEDBC}"/>
              </a:ext>
            </a:extLst>
          </p:cNvPr>
          <p:cNvCxnSpPr>
            <a:cxnSpLocks/>
            <a:stCxn id="28" idx="4"/>
            <a:endCxn id="44" idx="0"/>
          </p:cNvCxnSpPr>
          <p:nvPr/>
        </p:nvCxnSpPr>
        <p:spPr>
          <a:xfrm>
            <a:off x="11210665" y="2121346"/>
            <a:ext cx="5162"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 Placeholder 1">
            <a:extLst>
              <a:ext uri="{FF2B5EF4-FFF2-40B4-BE49-F238E27FC236}">
                <a16:creationId xmlns:a16="http://schemas.microsoft.com/office/drawing/2014/main" id="{D89459B0-2B1B-4887-8AE0-E9E3B499DC40}"/>
              </a:ext>
            </a:extLst>
          </p:cNvPr>
          <p:cNvSpPr txBox="1">
            <a:spLocks/>
          </p:cNvSpPr>
          <p:nvPr/>
        </p:nvSpPr>
        <p:spPr>
          <a:xfrm>
            <a:off x="531650" y="4996835"/>
            <a:ext cx="11018838" cy="1604542"/>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8600" indent="-228600" defTabSz="914400">
              <a:spcBef>
                <a:spcPts val="1000"/>
              </a:spcBef>
            </a:pPr>
            <a:r>
              <a:rPr lang="en-US" sz="2800" dirty="0">
                <a:solidFill>
                  <a:schemeClr val="tx1"/>
                </a:solidFill>
                <a:latin typeface="+mn-lt"/>
              </a:rPr>
              <a:t>.NET 5.0 release in November 2020</a:t>
            </a:r>
          </a:p>
          <a:p>
            <a:pPr marL="228600" indent="-228600" defTabSz="914400">
              <a:spcBef>
                <a:spcPts val="1000"/>
              </a:spcBef>
            </a:pPr>
            <a:r>
              <a:rPr lang="en-US" sz="2800" dirty="0">
                <a:solidFill>
                  <a:schemeClr val="tx1"/>
                </a:solidFill>
                <a:latin typeface="+mn-lt"/>
              </a:rPr>
              <a:t>Major releases every year, LTS for even numbered releases</a:t>
            </a:r>
          </a:p>
          <a:p>
            <a:pPr marL="228600" indent="-228600" defTabSz="914400">
              <a:spcBef>
                <a:spcPts val="1000"/>
              </a:spcBef>
            </a:pPr>
            <a:r>
              <a:rPr lang="en-US" sz="2800" dirty="0">
                <a:solidFill>
                  <a:schemeClr val="tx1"/>
                </a:solidFill>
                <a:latin typeface="+mn-lt"/>
              </a:rPr>
              <a:t>Predictable schedule, minor releases if needed</a:t>
            </a:r>
          </a:p>
        </p:txBody>
      </p:sp>
    </p:spTree>
    <p:extLst>
      <p:ext uri="{BB962C8B-B14F-4D97-AF65-F5344CB8AC3E}">
        <p14:creationId xmlns:p14="http://schemas.microsoft.com/office/powerpoint/2010/main" val="2412432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anim calcmode="lin" valueType="num">
                                      <p:cBhvr>
                                        <p:cTn id="11" dur="500" fill="hold"/>
                                        <p:tgtEl>
                                          <p:spTgt spid="11"/>
                                        </p:tgtEl>
                                        <p:attrNameLst>
                                          <p:attrName>ppt_x</p:attrName>
                                        </p:attrNameLst>
                                      </p:cBhvr>
                                      <p:tavLst>
                                        <p:tav tm="0">
                                          <p:val>
                                            <p:strVal val="#ppt_x"/>
                                          </p:val>
                                        </p:tav>
                                        <p:tav tm="100000">
                                          <p:val>
                                            <p:strVal val="#ppt_x"/>
                                          </p:val>
                                        </p:tav>
                                      </p:tavLst>
                                    </p:anim>
                                    <p:anim calcmode="lin" valueType="num">
                                      <p:cBhvr>
                                        <p:cTn id="12" dur="500" fill="hold"/>
                                        <p:tgtEl>
                                          <p:spTgt spid="11"/>
                                        </p:tgtEl>
                                        <p:attrNameLst>
                                          <p:attrName>ppt_y</p:attrName>
                                        </p:attrNameLst>
                                      </p:cBhvr>
                                      <p:tavLst>
                                        <p:tav tm="0">
                                          <p:val>
                                            <p:strVal val="#ppt_y+.1"/>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42"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par>
                                <p:cTn id="24" presetID="22" presetClass="entr" presetSubtype="1"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par>
                                <p:cTn id="35" presetID="22" presetClass="entr" presetSubtype="1"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0" end="0"/>
                                            </p:txEl>
                                          </p:spTgt>
                                        </p:tgtEl>
                                        <p:attrNameLst>
                                          <p:attrName>style.visibility</p:attrName>
                                        </p:attrNameLst>
                                      </p:cBhvr>
                                      <p:to>
                                        <p:strVal val="visible"/>
                                      </p:to>
                                    </p:set>
                                    <p:animEffect transition="in" filter="fade">
                                      <p:cBhvr>
                                        <p:cTn id="40" dur="500"/>
                                        <p:tgtEl>
                                          <p:spTgt spid="2">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animEffect transition="in" filter="fade">
                                      <p:cBhvr>
                                        <p:cTn id="43" dur="500"/>
                                        <p:tgtEl>
                                          <p:spTgt spid="2">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par>
                                <p:cTn id="48" presetID="42"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anim calcmode="lin" valueType="num">
                                      <p:cBhvr>
                                        <p:cTn id="51" dur="500" fill="hold"/>
                                        <p:tgtEl>
                                          <p:spTgt spid="30"/>
                                        </p:tgtEl>
                                        <p:attrNameLst>
                                          <p:attrName>ppt_x</p:attrName>
                                        </p:attrNameLst>
                                      </p:cBhvr>
                                      <p:tavLst>
                                        <p:tav tm="0">
                                          <p:val>
                                            <p:strVal val="#ppt_x"/>
                                          </p:val>
                                        </p:tav>
                                        <p:tav tm="100000">
                                          <p:val>
                                            <p:strVal val="#ppt_x"/>
                                          </p:val>
                                        </p:tav>
                                      </p:tavLst>
                                    </p:anim>
                                    <p:anim calcmode="lin" valueType="num">
                                      <p:cBhvr>
                                        <p:cTn id="52" dur="500" fill="hold"/>
                                        <p:tgtEl>
                                          <p:spTgt spid="30"/>
                                        </p:tgtEl>
                                        <p:attrNameLst>
                                          <p:attrName>ppt_y</p:attrName>
                                        </p:attrNameLst>
                                      </p:cBhvr>
                                      <p:tavLst>
                                        <p:tav tm="0">
                                          <p:val>
                                            <p:strVal val="#ppt_y+.1"/>
                                          </p:val>
                                        </p:tav>
                                        <p:tav tm="100000">
                                          <p:val>
                                            <p:strVal val="#ppt_y"/>
                                          </p:val>
                                        </p:tav>
                                      </p:tavLst>
                                    </p:anim>
                                  </p:childTnLst>
                                </p:cTn>
                              </p:par>
                              <p:par>
                                <p:cTn id="53" presetID="22" presetClass="entr" presetSubtype="1"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42"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anim calcmode="lin" valueType="num">
                                      <p:cBhvr>
                                        <p:cTn id="62" dur="500" fill="hold"/>
                                        <p:tgtEl>
                                          <p:spTgt spid="37"/>
                                        </p:tgtEl>
                                        <p:attrNameLst>
                                          <p:attrName>ppt_x</p:attrName>
                                        </p:attrNameLst>
                                      </p:cBhvr>
                                      <p:tavLst>
                                        <p:tav tm="0">
                                          <p:val>
                                            <p:strVal val="#ppt_x"/>
                                          </p:val>
                                        </p:tav>
                                        <p:tav tm="100000">
                                          <p:val>
                                            <p:strVal val="#ppt_x"/>
                                          </p:val>
                                        </p:tav>
                                      </p:tavLst>
                                    </p:anim>
                                    <p:anim calcmode="lin" valueType="num">
                                      <p:cBhvr>
                                        <p:cTn id="63" dur="500" fill="hold"/>
                                        <p:tgtEl>
                                          <p:spTgt spid="37"/>
                                        </p:tgtEl>
                                        <p:attrNameLst>
                                          <p:attrName>ppt_y</p:attrName>
                                        </p:attrNameLst>
                                      </p:cBhvr>
                                      <p:tavLst>
                                        <p:tav tm="0">
                                          <p:val>
                                            <p:strVal val="#ppt_y+.1"/>
                                          </p:val>
                                        </p:tav>
                                        <p:tav tm="100000">
                                          <p:val>
                                            <p:strVal val="#ppt_y"/>
                                          </p:val>
                                        </p:tav>
                                      </p:tavLst>
                                    </p:anim>
                                  </p:childTnLst>
                                </p:cTn>
                              </p:par>
                              <p:par>
                                <p:cTn id="64" presetID="22" presetClass="entr" presetSubtype="1"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up)">
                                      <p:cBhvr>
                                        <p:cTn id="66" dur="500"/>
                                        <p:tgtEl>
                                          <p:spTgt spid="38"/>
                                        </p:tgtEl>
                                      </p:cBhvr>
                                    </p:animEffect>
                                  </p:childTnLst>
                                </p:cTn>
                              </p:par>
                            </p:childTnLst>
                          </p:cTn>
                        </p:par>
                        <p:par>
                          <p:cTn id="67" fill="hold">
                            <p:stCondLst>
                              <p:cond delay="1000"/>
                            </p:stCondLst>
                            <p:childTnLst>
                              <p:par>
                                <p:cTn id="68" presetID="1" presetClass="entr" presetSubtype="0"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childTnLst>
                                </p:cTn>
                              </p:par>
                              <p:par>
                                <p:cTn id="70" presetID="42"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anim calcmode="lin" valueType="num">
                                      <p:cBhvr>
                                        <p:cTn id="73" dur="500" fill="hold"/>
                                        <p:tgtEl>
                                          <p:spTgt spid="41"/>
                                        </p:tgtEl>
                                        <p:attrNameLst>
                                          <p:attrName>ppt_x</p:attrName>
                                        </p:attrNameLst>
                                      </p:cBhvr>
                                      <p:tavLst>
                                        <p:tav tm="0">
                                          <p:val>
                                            <p:strVal val="#ppt_x"/>
                                          </p:val>
                                        </p:tav>
                                        <p:tav tm="100000">
                                          <p:val>
                                            <p:strVal val="#ppt_x"/>
                                          </p:val>
                                        </p:tav>
                                      </p:tavLst>
                                    </p:anim>
                                    <p:anim calcmode="lin" valueType="num">
                                      <p:cBhvr>
                                        <p:cTn id="74" dur="500" fill="hold"/>
                                        <p:tgtEl>
                                          <p:spTgt spid="41"/>
                                        </p:tgtEl>
                                        <p:attrNameLst>
                                          <p:attrName>ppt_y</p:attrName>
                                        </p:attrNameLst>
                                      </p:cBhvr>
                                      <p:tavLst>
                                        <p:tav tm="0">
                                          <p:val>
                                            <p:strVal val="#ppt_y+.1"/>
                                          </p:val>
                                        </p:tav>
                                        <p:tav tm="100000">
                                          <p:val>
                                            <p:strVal val="#ppt_y"/>
                                          </p:val>
                                        </p:tav>
                                      </p:tavLst>
                                    </p:anim>
                                  </p:childTnLst>
                                </p:cTn>
                              </p:par>
                              <p:par>
                                <p:cTn id="75" presetID="22" presetClass="entr" presetSubtype="1"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500"/>
                                        <p:tgtEl>
                                          <p:spTgt spid="42"/>
                                        </p:tgtEl>
                                      </p:cBhvr>
                                    </p:animEffect>
                                  </p:childTnLst>
                                </p:cTn>
                              </p:par>
                            </p:childTnLst>
                          </p:cTn>
                        </p:par>
                        <p:par>
                          <p:cTn id="78" fill="hold">
                            <p:stCondLst>
                              <p:cond delay="1500"/>
                            </p:stCondLst>
                            <p:childTnLst>
                              <p:par>
                                <p:cTn id="79" presetID="1" presetClass="entr" presetSubtype="0" fill="hold" nodeType="after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42"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anim calcmode="lin" valueType="num">
                                      <p:cBhvr>
                                        <p:cTn id="84" dur="500" fill="hold"/>
                                        <p:tgtEl>
                                          <p:spTgt spid="44"/>
                                        </p:tgtEl>
                                        <p:attrNameLst>
                                          <p:attrName>ppt_x</p:attrName>
                                        </p:attrNameLst>
                                      </p:cBhvr>
                                      <p:tavLst>
                                        <p:tav tm="0">
                                          <p:val>
                                            <p:strVal val="#ppt_x"/>
                                          </p:val>
                                        </p:tav>
                                        <p:tav tm="100000">
                                          <p:val>
                                            <p:strVal val="#ppt_x"/>
                                          </p:val>
                                        </p:tav>
                                      </p:tavLst>
                                    </p:anim>
                                    <p:anim calcmode="lin" valueType="num">
                                      <p:cBhvr>
                                        <p:cTn id="85" dur="500" fill="hold"/>
                                        <p:tgtEl>
                                          <p:spTgt spid="44"/>
                                        </p:tgtEl>
                                        <p:attrNameLst>
                                          <p:attrName>ppt_y</p:attrName>
                                        </p:attrNameLst>
                                      </p:cBhvr>
                                      <p:tavLst>
                                        <p:tav tm="0">
                                          <p:val>
                                            <p:strVal val="#ppt_y+.1"/>
                                          </p:val>
                                        </p:tav>
                                        <p:tav tm="100000">
                                          <p:val>
                                            <p:strVal val="#ppt_y"/>
                                          </p:val>
                                        </p:tav>
                                      </p:tavLst>
                                    </p:anim>
                                  </p:childTnLst>
                                </p:cTn>
                              </p:par>
                              <p:par>
                                <p:cTn id="86" presetID="22" presetClass="entr" presetSubtype="1" fill="hold"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up)">
                                      <p:cBhvr>
                                        <p:cTn id="88" dur="500"/>
                                        <p:tgtEl>
                                          <p:spTgt spid="4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
                                            <p:txEl>
                                              <p:pRg st="0" end="0"/>
                                            </p:txEl>
                                          </p:spTgt>
                                        </p:tgtEl>
                                        <p:attrNameLst>
                                          <p:attrName>style.visibility</p:attrName>
                                        </p:attrNameLst>
                                      </p:cBhvr>
                                      <p:to>
                                        <p:strVal val="visible"/>
                                      </p:to>
                                    </p:set>
                                    <p:animEffect transition="in" filter="fade">
                                      <p:cBhvr>
                                        <p:cTn id="91" dur="500"/>
                                        <p:tgtEl>
                                          <p:spTgt spid="27">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
                                            <p:txEl>
                                              <p:pRg st="1" end="1"/>
                                            </p:txEl>
                                          </p:spTgt>
                                        </p:tgtEl>
                                        <p:attrNameLst>
                                          <p:attrName>style.visibility</p:attrName>
                                        </p:attrNameLst>
                                      </p:cBhvr>
                                      <p:to>
                                        <p:strVal val="visible"/>
                                      </p:to>
                                    </p:set>
                                    <p:animEffect transition="in" filter="fade">
                                      <p:cBhvr>
                                        <p:cTn id="94" dur="500"/>
                                        <p:tgtEl>
                                          <p:spTgt spid="27">
                                            <p:txEl>
                                              <p:pRg st="1" end="1"/>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7">
                                            <p:txEl>
                                              <p:pRg st="2" end="2"/>
                                            </p:txEl>
                                          </p:spTgt>
                                        </p:tgtEl>
                                        <p:attrNameLst>
                                          <p:attrName>style.visibility</p:attrName>
                                        </p:attrNameLst>
                                      </p:cBhvr>
                                      <p:to>
                                        <p:strVal val="visible"/>
                                      </p:to>
                                    </p:set>
                                    <p:animEffect transition="in" filter="fade">
                                      <p:cBhvr>
                                        <p:cTn id="97" dur="5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p:bldP spid="13" grpId="0"/>
      <p:bldP spid="15" grpId="0"/>
      <p:bldP spid="30" grpId="0"/>
      <p:bldP spid="37" grpId="0"/>
      <p:bldP spid="41" grpId="0"/>
      <p:bldP spid="44" grpId="0"/>
      <p:bldP spid="2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7" y="3768058"/>
            <a:ext cx="8734364" cy="2495656"/>
            <a:chOff x="473522" y="2957809"/>
            <a:chExt cx="8438903"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2" y="2957809"/>
              <a:ext cx="8438903" cy="3077297"/>
              <a:chOff x="406550" y="3713239"/>
              <a:chExt cx="9311752"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50" y="3713239"/>
                <a:ext cx="9311752" cy="3077297"/>
                <a:chOff x="474924" y="2957810"/>
                <a:chExt cx="9253607" cy="3077297"/>
              </a:xfrm>
            </p:grpSpPr>
            <p:sp>
              <p:nvSpPr>
                <p:cNvPr id="10" name="TextBox 9"/>
                <p:cNvSpPr txBox="1"/>
                <p:nvPr/>
              </p:nvSpPr>
              <p:spPr>
                <a:xfrm>
                  <a:off x="474924" y="2957810"/>
                  <a:ext cx="9253607" cy="3077297"/>
                </a:xfrm>
                <a:prstGeom prst="rect">
                  <a:avLst/>
                </a:prstGeom>
                <a:solidFill>
                  <a:schemeClr val="accent1"/>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32406" y="3480417"/>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3600"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5 </a:t>
                  </a:r>
                  <a:endParaRPr kumimoji="0" lang="en-US" sz="2800"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31235" y="3774150"/>
                <a:ext cx="9253607" cy="352942"/>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a:ln>
                      <a:noFill/>
                    </a:ln>
                    <a:solidFill>
                      <a:srgbClr val="E6E6E6">
                        <a:lumMod val="75000"/>
                      </a:srgbClr>
                    </a:solidFill>
                    <a:effectLst/>
                    <a:uLnTx/>
                    <a:uFillTx/>
                    <a:latin typeface="Segoe UI Semibold" panose="020B0702040204020203" pitchFamily="34" charset="0"/>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127776"/>
            <a:ext cx="11758999" cy="1097205"/>
          </a:xfrm>
          <a:prstGeom prst="rect">
            <a:avLst/>
          </a:prstGeom>
        </p:spPr>
        <p:txBody>
          <a:bodyPr lIns="146097" tIns="9131" rIns="146097"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77" rtl="0" eaLnBrk="1" fontAlgn="auto" latinLnBrk="0" hangingPunct="1">
              <a:lnSpc>
                <a:spcPct val="90000"/>
              </a:lnSpc>
              <a:spcBef>
                <a:spcPts val="0"/>
              </a:spcBef>
              <a:spcAft>
                <a:spcPts val="0"/>
              </a:spcAft>
              <a:buClrTx/>
              <a:buSzTx/>
              <a:buFontTx/>
              <a:buNone/>
              <a:tabLst/>
              <a:defRPr/>
            </a:pPr>
            <a:r>
              <a:rPr kumimoji="0" lang="en-US" sz="5333" b="0" i="0" u="none" strike="noStrike" kern="1200" cap="none" spc="-100" normalizeH="0" baseline="0" noProof="0">
                <a:ln w="3175">
                  <a:noFill/>
                </a:ln>
                <a:solidFill>
                  <a:srgbClr val="505050"/>
                </a:solidFill>
                <a:effectLst/>
                <a:uLnTx/>
                <a:uFillTx/>
                <a:latin typeface="Segoe UI Light"/>
                <a:ea typeface="+mn-ea"/>
                <a:cs typeface="Segoe UI" pitchFamily="34" charset="0"/>
              </a:rPr>
              <a:t>.NET – A unified platform</a:t>
            </a:r>
          </a:p>
        </p:txBody>
      </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a:solidFill>
            <a:srgbClr val="002060"/>
          </a:solidFill>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97" y="1756122"/>
              <a:ext cx="779562" cy="849589"/>
            </a:xfrm>
            <a:prstGeom prst="rect">
              <a:avLst/>
            </a:prstGeom>
            <a:grpFill/>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65022" y="1683300"/>
            <a:ext cx="1250398" cy="2075960"/>
            <a:chOff x="5329311" y="1899137"/>
            <a:chExt cx="1664676" cy="2597403"/>
          </a:xfrm>
          <a:solidFill>
            <a:srgbClr val="9B4F96"/>
          </a:solidFill>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a:grpFill/>
          </p:spPr>
        </p:pic>
        <p:sp>
          <p:nvSpPr>
            <p:cNvPr id="72" name="TextBox 71">
              <a:extLst>
                <a:ext uri="{FF2B5EF4-FFF2-40B4-BE49-F238E27FC236}">
                  <a16:creationId xmlns:a16="http://schemas.microsoft.com/office/drawing/2014/main" id="{9BD40E6E-DBF8-4A45-8364-33C179C73747}"/>
                </a:ext>
              </a:extLst>
            </p:cNvPr>
            <p:cNvSpPr txBox="1"/>
            <p:nvPr/>
          </p:nvSpPr>
          <p:spPr>
            <a:xfrm>
              <a:off x="5368868" y="3143062"/>
              <a:ext cx="1606828"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515626" y="1683299"/>
            <a:ext cx="1250398" cy="2075960"/>
            <a:chOff x="6993205" y="1899137"/>
            <a:chExt cx="1664677" cy="2597403"/>
          </a:xfrm>
          <a:solidFill>
            <a:srgbClr val="BAD80A"/>
          </a:solidFill>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a:grpFill/>
          </p:spPr>
        </p:pic>
        <p:sp>
          <p:nvSpPr>
            <p:cNvPr id="76" name="TextBox 75">
              <a:extLst>
                <a:ext uri="{FF2B5EF4-FFF2-40B4-BE49-F238E27FC236}">
                  <a16:creationId xmlns:a16="http://schemas.microsoft.com/office/drawing/2014/main" id="{F04F433F-874A-4816-8A9D-DC8E6FF0041A}"/>
                </a:ext>
              </a:extLst>
            </p:cNvPr>
            <p:cNvSpPr txBox="1"/>
            <p:nvPr/>
          </p:nvSpPr>
          <p:spPr>
            <a:xfrm>
              <a:off x="7024097" y="3143061"/>
              <a:ext cx="1606875"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GAMING</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8010511" y="1683299"/>
            <a:ext cx="1250398" cy="2075960"/>
            <a:chOff x="10320997" y="1899137"/>
            <a:chExt cx="1664677" cy="2597403"/>
          </a:xfrm>
          <a:solidFill>
            <a:srgbClr val="FF0000"/>
          </a:solidFill>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84" name="TextBox 83">
              <a:extLst>
                <a:ext uri="{FF2B5EF4-FFF2-40B4-BE49-F238E27FC236}">
                  <a16:creationId xmlns:a16="http://schemas.microsoft.com/office/drawing/2014/main" id="{2D4ACADA-BCA3-42F7-9644-31D2ACA5B3BB}"/>
                </a:ext>
              </a:extLst>
            </p:cNvPr>
            <p:cNvSpPr txBox="1"/>
            <p:nvPr/>
          </p:nvSpPr>
          <p:spPr>
            <a:xfrm>
              <a:off x="10349321" y="3143062"/>
              <a:ext cx="1592204"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AI</a:t>
              </a:r>
            </a:p>
          </p:txBody>
        </p:sp>
      </p:grpSp>
      <p:sp>
        <p:nvSpPr>
          <p:cNvPr id="9" name="TextBox 8">
            <a:extLst>
              <a:ext uri="{FF2B5EF4-FFF2-40B4-BE49-F238E27FC236}">
                <a16:creationId xmlns:a16="http://schemas.microsoft.com/office/drawing/2014/main" id="{076346F8-3572-4340-A57F-2D381FB35FC3}"/>
              </a:ext>
            </a:extLst>
          </p:cNvPr>
          <p:cNvSpPr txBox="1"/>
          <p:nvPr/>
        </p:nvSpPr>
        <p:spPr>
          <a:xfrm>
            <a:off x="506132" y="2852682"/>
            <a:ext cx="1311641" cy="88562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WPF</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Windows Forms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UWP</a:t>
            </a:r>
          </a:p>
        </p:txBody>
      </p:sp>
      <p:sp>
        <p:nvSpPr>
          <p:cNvPr id="62" name="TextBox 61">
            <a:extLst>
              <a:ext uri="{FF2B5EF4-FFF2-40B4-BE49-F238E27FC236}">
                <a16:creationId xmlns:a16="http://schemas.microsoft.com/office/drawing/2014/main" id="{DECF3675-BB06-48FE-A702-51F8BABC2391}"/>
              </a:ext>
            </a:extLst>
          </p:cNvPr>
          <p:cNvSpPr txBox="1"/>
          <p:nvPr/>
        </p:nvSpPr>
        <p:spPr>
          <a:xfrm>
            <a:off x="1794064" y="2861479"/>
            <a:ext cx="1197687" cy="440890"/>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ASP.NET</a:t>
            </a:r>
          </a:p>
        </p:txBody>
      </p:sp>
      <p:sp>
        <p:nvSpPr>
          <p:cNvPr id="63" name="TextBox 62">
            <a:extLst>
              <a:ext uri="{FF2B5EF4-FFF2-40B4-BE49-F238E27FC236}">
                <a16:creationId xmlns:a16="http://schemas.microsoft.com/office/drawing/2014/main" id="{C3846E2D-1604-4C02-93EC-ADFC7C5F9CA7}"/>
              </a:ext>
            </a:extLst>
          </p:cNvPr>
          <p:cNvSpPr txBox="1"/>
          <p:nvPr/>
        </p:nvSpPr>
        <p:spPr>
          <a:xfrm>
            <a:off x="4301720" y="2869973"/>
            <a:ext cx="1197687" cy="440890"/>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Xamarin</a:t>
            </a:r>
          </a:p>
        </p:txBody>
      </p:sp>
      <p:sp>
        <p:nvSpPr>
          <p:cNvPr id="64" name="TextBox 63">
            <a:extLst>
              <a:ext uri="{FF2B5EF4-FFF2-40B4-BE49-F238E27FC236}">
                <a16:creationId xmlns:a16="http://schemas.microsoft.com/office/drawing/2014/main" id="{906B5DE8-E2A9-42C5-B175-7BBCEEA18A1B}"/>
              </a:ext>
            </a:extLst>
          </p:cNvPr>
          <p:cNvSpPr txBox="1"/>
          <p:nvPr/>
        </p:nvSpPr>
        <p:spPr>
          <a:xfrm>
            <a:off x="5511771" y="2880516"/>
            <a:ext cx="1227952" cy="440890"/>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Unity</a:t>
            </a:r>
          </a:p>
        </p:txBody>
      </p:sp>
      <p:sp>
        <p:nvSpPr>
          <p:cNvPr id="65" name="TextBox 64">
            <a:extLst>
              <a:ext uri="{FF2B5EF4-FFF2-40B4-BE49-F238E27FC236}">
                <a16:creationId xmlns:a16="http://schemas.microsoft.com/office/drawing/2014/main" id="{B380F2DC-4682-4EB6-BD5C-4C8FFDC8A5E7}"/>
              </a:ext>
            </a:extLst>
          </p:cNvPr>
          <p:cNvSpPr txBox="1"/>
          <p:nvPr/>
        </p:nvSpPr>
        <p:spPr>
          <a:xfrm>
            <a:off x="2987344" y="2869973"/>
            <a:ext cx="1251270" cy="440890"/>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Azure</a:t>
            </a:r>
          </a:p>
        </p:txBody>
      </p:sp>
      <p:sp>
        <p:nvSpPr>
          <p:cNvPr id="85" name="TextBox 84">
            <a:extLst>
              <a:ext uri="{FF2B5EF4-FFF2-40B4-BE49-F238E27FC236}">
                <a16:creationId xmlns:a16="http://schemas.microsoft.com/office/drawing/2014/main" id="{D752381A-43A4-4608-90AC-7E082D86E1A0}"/>
              </a:ext>
            </a:extLst>
          </p:cNvPr>
          <p:cNvSpPr txBox="1"/>
          <p:nvPr/>
        </p:nvSpPr>
        <p:spPr>
          <a:xfrm>
            <a:off x="6754907" y="2845184"/>
            <a:ext cx="1227952" cy="663258"/>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ARM32</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ARM64</a:t>
            </a:r>
          </a:p>
        </p:txBody>
      </p:sp>
      <p:sp>
        <p:nvSpPr>
          <p:cNvPr id="86" name="TextBox 85">
            <a:extLst>
              <a:ext uri="{FF2B5EF4-FFF2-40B4-BE49-F238E27FC236}">
                <a16:creationId xmlns:a16="http://schemas.microsoft.com/office/drawing/2014/main" id="{AA95874C-89F3-4B8C-B4E5-DAAEF0D02193}"/>
              </a:ext>
            </a:extLst>
          </p:cNvPr>
          <p:cNvSpPr txBox="1"/>
          <p:nvPr/>
        </p:nvSpPr>
        <p:spPr>
          <a:xfrm>
            <a:off x="8023942" y="2852682"/>
            <a:ext cx="1227952" cy="80868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ML.NET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a:ln>
                  <a:noFill/>
                </a:ln>
                <a:solidFill>
                  <a:srgbClr val="FFFFFF"/>
                </a:solidFill>
                <a:effectLst/>
                <a:uLnTx/>
                <a:uFillTx/>
                <a:latin typeface="Segoe UI"/>
                <a:ea typeface="+mn-ea"/>
                <a:cs typeface="+mn-cs"/>
              </a:rPr>
              <a:t>.NET for Apache Spark</a:t>
            </a:r>
          </a:p>
        </p:txBody>
      </p:sp>
      <p:grpSp>
        <p:nvGrpSpPr>
          <p:cNvPr id="13" name="Group 12">
            <a:extLst>
              <a:ext uri="{FF2B5EF4-FFF2-40B4-BE49-F238E27FC236}">
                <a16:creationId xmlns:a16="http://schemas.microsoft.com/office/drawing/2014/main" id="{724766AD-C6A7-4F63-A3E1-0DCA92453930}"/>
              </a:ext>
            </a:extLst>
          </p:cNvPr>
          <p:cNvGrpSpPr/>
          <p:nvPr/>
        </p:nvGrpSpPr>
        <p:grpSpPr>
          <a:xfrm>
            <a:off x="9273271" y="1683299"/>
            <a:ext cx="2357651" cy="4579563"/>
            <a:chOff x="9273271" y="1683299"/>
            <a:chExt cx="2357651" cy="4579563"/>
          </a:xfrm>
        </p:grpSpPr>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a:ln>
                        <a:noFill/>
                      </a:ln>
                      <a:gradFill>
                        <a:gsLst>
                          <a:gs pos="2804">
                            <a:srgbClr val="505050"/>
                          </a:gs>
                          <a:gs pos="26000">
                            <a:srgbClr val="505050"/>
                          </a:gs>
                        </a:gsLst>
                        <a:lin ang="5400000" scaled="1"/>
                      </a:gradFill>
                      <a:effectLst/>
                      <a:uLnTx/>
                      <a:uFillTx/>
                      <a:latin typeface="Segoe UI Semibold" panose="020B0702040204020203" pitchFamily="34" charset="0"/>
                      <a:ea typeface="+mn-ea"/>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a:ln>
                        <a:noFill/>
                      </a:ln>
                      <a:gradFill>
                        <a:gsLst>
                          <a:gs pos="2804">
                            <a:srgbClr val="505050"/>
                          </a:gs>
                          <a:gs pos="26000">
                            <a:srgbClr val="505050"/>
                          </a:gs>
                        </a:gsLst>
                        <a:lin ang="5400000" scaled="1"/>
                      </a:gradFill>
                      <a:effectLst/>
                      <a:uLnTx/>
                      <a:uFillTx/>
                      <a:latin typeface="Segoe UI Semibold" panose="020B0702040204020203" pitchFamily="34" charset="0"/>
                      <a:ea typeface="+mn-ea"/>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86273" y="5383990"/>
                  <a:ext cx="424982" cy="524549"/>
                </a:xfrm>
                <a:prstGeom prst="rect">
                  <a:avLst/>
                </a:prstGeom>
              </p:spPr>
            </p:pic>
            <p:sp>
              <p:nvSpPr>
                <p:cNvPr id="58" name="TextBox 57">
                  <a:extLst>
                    <a:ext uri="{FF2B5EF4-FFF2-40B4-BE49-F238E27FC236}">
                      <a16:creationId xmlns:a16="http://schemas.microsoft.com/office/drawing/2014/main" id="{59972DB0-D3D3-45BD-A2F3-A7DEF145CF13}"/>
                    </a:ext>
                  </a:extLst>
                </p:cNvPr>
                <p:cNvSpPr txBox="1"/>
                <p:nvPr/>
              </p:nvSpPr>
              <p:spPr>
                <a:xfrm>
                  <a:off x="9981394" y="2670072"/>
                  <a:ext cx="1266125" cy="611036"/>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a:ln>
                        <a:noFill/>
                      </a:ln>
                      <a:gradFill>
                        <a:gsLst>
                          <a:gs pos="2804">
                            <a:srgbClr val="505050"/>
                          </a:gs>
                          <a:gs pos="26000">
                            <a:srgbClr val="505050"/>
                          </a:gs>
                        </a:gsLst>
                        <a:lin ang="5400000" scaled="1"/>
                      </a:gradFill>
                      <a:effectLst/>
                      <a:uLnTx/>
                      <a:uFillTx/>
                      <a:latin typeface="Segoe UI Semibold" panose="020B0702040204020203" pitchFamily="34" charset="0"/>
                      <a:ea typeface="+mn-ea"/>
                      <a:cs typeface="Segoe UI Semibold" panose="020B0702040204020203" pitchFamily="34" charset="0"/>
                    </a:rPr>
                    <a:t>VISUAL STUDIO</a:t>
                  </a:r>
                </a:p>
              </p:txBody>
            </p:sp>
            <p:sp>
              <p:nvSpPr>
                <p:cNvPr id="49" name="TextBox 48">
                  <a:extLst>
                    <a:ext uri="{FF2B5EF4-FFF2-40B4-BE49-F238E27FC236}">
                      <a16:creationId xmlns:a16="http://schemas.microsoft.com/office/drawing/2014/main" id="{3EE777E9-9416-4AF3-8CE6-F9CBE1EDC735}"/>
                    </a:ext>
                  </a:extLst>
                </p:cNvPr>
                <p:cNvSpPr txBox="1"/>
                <p:nvPr/>
              </p:nvSpPr>
              <p:spPr>
                <a:xfrm>
                  <a:off x="9687120" y="3801665"/>
                  <a:ext cx="1854672" cy="611036"/>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a:ln>
                        <a:noFill/>
                      </a:ln>
                      <a:gradFill>
                        <a:gsLst>
                          <a:gs pos="2804">
                            <a:srgbClr val="505050"/>
                          </a:gs>
                          <a:gs pos="26000">
                            <a:srgbClr val="505050"/>
                          </a:gs>
                        </a:gsLst>
                        <a:lin ang="5400000" scaled="1"/>
                      </a:gradFill>
                      <a:effectLst/>
                      <a:uLnTx/>
                      <a:uFillTx/>
                      <a:latin typeface="Segoe UI Semibold" panose="020B0702040204020203" pitchFamily="34" charset="0"/>
                      <a:ea typeface="+mn-ea"/>
                      <a:cs typeface="Segoe UI Semibold" panose="020B0702040204020203" pitchFamily="34" charset="0"/>
                    </a:rPr>
                    <a:t>VISUAL STUDIO FOR MAC</a:t>
                  </a:r>
                </a:p>
              </p:txBody>
            </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11">
                <a:alphaModFix/>
              </a:blip>
              <a:stretch>
                <a:fillRect/>
              </a:stretch>
            </p:blipFill>
            <p:spPr>
              <a:xfrm>
                <a:off x="9602981" y="4275303"/>
                <a:ext cx="563942" cy="554098"/>
              </a:xfrm>
              <a:prstGeom prst="rect">
                <a:avLst/>
              </a:prstGeom>
              <a:noFill/>
              <a:ln>
                <a:noFill/>
              </a:ln>
            </p:spPr>
          </p:pic>
        </p:grpSp>
        <p:pic>
          <p:nvPicPr>
            <p:cNvPr id="11" name="Graphic 10">
              <a:extLst>
                <a:ext uri="{FF2B5EF4-FFF2-40B4-BE49-F238E27FC236}">
                  <a16:creationId xmlns:a16="http://schemas.microsoft.com/office/drawing/2014/main" id="{B66ED8C2-1CB4-451B-9E2E-8EF03120F6A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87123" y="2311706"/>
              <a:ext cx="588010" cy="588010"/>
            </a:xfrm>
            <a:prstGeom prst="rect">
              <a:avLst/>
            </a:prstGeom>
          </p:spPr>
        </p:pic>
        <p:pic>
          <p:nvPicPr>
            <p:cNvPr id="12" name="Graphic 11">
              <a:extLst>
                <a:ext uri="{FF2B5EF4-FFF2-40B4-BE49-F238E27FC236}">
                  <a16:creationId xmlns:a16="http://schemas.microsoft.com/office/drawing/2014/main" id="{16A0C581-5D9C-466E-B578-A5583E6125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25748" y="3249407"/>
              <a:ext cx="720702" cy="720702"/>
            </a:xfrm>
            <a:prstGeom prst="rect">
              <a:avLst/>
            </a:prstGeom>
          </p:spPr>
        </p:pic>
      </p:grpSp>
    </p:spTree>
    <p:extLst>
      <p:ext uri="{BB962C8B-B14F-4D97-AF65-F5344CB8AC3E}">
        <p14:creationId xmlns:p14="http://schemas.microsoft.com/office/powerpoint/2010/main" val="424259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childTnLst>
                          </p:cTn>
                        </p:par>
                        <p:par>
                          <p:cTn id="11" fill="hold">
                            <p:stCondLst>
                              <p:cond delay="25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250"/>
                                        <p:tgtEl>
                                          <p:spTgt spid="62"/>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25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250"/>
                                        <p:tgtEl>
                                          <p:spTgt spid="63"/>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250"/>
                                        <p:tgtEl>
                                          <p:spTgt spid="6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250"/>
                                        <p:tgtEl>
                                          <p:spTgt spid="64"/>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250"/>
                                        <p:tgtEl>
                                          <p:spTgt spid="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250"/>
                                        <p:tgtEl>
                                          <p:spTgt spid="65"/>
                                        </p:tgtEl>
                                      </p:cBhvr>
                                    </p:animEffect>
                                  </p:childTnLst>
                                </p:cTn>
                              </p:par>
                            </p:childTnLst>
                          </p:cTn>
                        </p:par>
                        <p:par>
                          <p:cTn id="39" fill="hold">
                            <p:stCondLst>
                              <p:cond delay="1250"/>
                            </p:stCondLst>
                            <p:childTnLst>
                              <p:par>
                                <p:cTn id="40" presetID="10" presetClass="entr" presetSubtype="0" fill="hold" nodeType="afterEffect">
                                  <p:stCondLst>
                                    <p:cond delay="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250"/>
                                        <p:tgtEl>
                                          <p:spTgt spid="7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250"/>
                                        <p:tgtEl>
                                          <p:spTgt spid="85"/>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250"/>
                                        <p:tgtEl>
                                          <p:spTgt spid="8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250"/>
                                        <p:tgtEl>
                                          <p:spTgt spid="86"/>
                                        </p:tgtEl>
                                      </p:cBhvr>
                                    </p:animEffect>
                                  </p:childTnLst>
                                </p:cTn>
                              </p:par>
                            </p:childTnLst>
                          </p:cTn>
                        </p:par>
                        <p:par>
                          <p:cTn id="53" fill="hold">
                            <p:stCondLst>
                              <p:cond delay="1750"/>
                            </p:stCondLst>
                            <p:childTnLst>
                              <p:par>
                                <p:cTn id="54" presetID="10" presetClass="entr" presetSubtype="0"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250"/>
                                        <p:tgtEl>
                                          <p:spTgt spid="5"/>
                                        </p:tgtEl>
                                      </p:cBhvr>
                                    </p:animEffect>
                                  </p:childTnLst>
                                </p:cTn>
                              </p:par>
                            </p:childTnLst>
                          </p:cTn>
                        </p:par>
                        <p:par>
                          <p:cTn id="57" fill="hold">
                            <p:stCondLst>
                              <p:cond delay="2000"/>
                            </p:stCondLst>
                            <p:childTnLst>
                              <p:par>
                                <p:cTn id="58" presetID="10" presetClass="entr" presetSubtype="0" fill="hold"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2" grpId="0"/>
      <p:bldP spid="63" grpId="0"/>
      <p:bldP spid="64" grpId="0"/>
      <p:bldP spid="65" grpId="0"/>
      <p:bldP spid="85" grpId="0"/>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C01-8D75-4F9F-AEBD-8DFC21005079}"/>
              </a:ext>
            </a:extLst>
          </p:cNvPr>
          <p:cNvSpPr>
            <a:spLocks noGrp="1"/>
          </p:cNvSpPr>
          <p:nvPr>
            <p:ph type="title"/>
          </p:nvPr>
        </p:nvSpPr>
        <p:spPr>
          <a:xfrm>
            <a:off x="838200" y="365126"/>
            <a:ext cx="10515600" cy="58513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E809CFF4-5EAA-4D59-9572-D43F555AF7DE}"/>
              </a:ext>
            </a:extLst>
          </p:cNvPr>
          <p:cNvSpPr>
            <a:spLocks noGrp="1"/>
          </p:cNvSpPr>
          <p:nvPr>
            <p:ph idx="1"/>
          </p:nvPr>
        </p:nvSpPr>
        <p:spPr>
          <a:xfrm>
            <a:off x="192741" y="1162237"/>
            <a:ext cx="5383306" cy="4351338"/>
          </a:xfrm>
        </p:spPr>
        <p:txBody>
          <a:bodyPr>
            <a:normAutofit fontScale="62500" lnSpcReduction="20000"/>
          </a:bodyPr>
          <a:lstStyle/>
          <a:p>
            <a:r>
              <a:rPr lang="en-US" sz="4000" b="1" i="1" dirty="0"/>
              <a:t>AOT</a:t>
            </a:r>
          </a:p>
          <a:p>
            <a:r>
              <a:rPr lang="en-US" sz="4000" b="1" i="1" dirty="0"/>
              <a:t>Ahead-of-time compiler.</a:t>
            </a:r>
          </a:p>
          <a:p>
            <a:pPr marL="0" indent="0">
              <a:buNone/>
            </a:pPr>
            <a:r>
              <a:rPr lang="en-US" sz="3400" dirty="0"/>
              <a:t>Similar to </a:t>
            </a:r>
            <a:r>
              <a:rPr lang="en-US" sz="3400" dirty="0">
                <a:hlinkClick r:id="rId3"/>
              </a:rPr>
              <a:t>JIT</a:t>
            </a:r>
            <a:r>
              <a:rPr lang="en-US" sz="3400" dirty="0"/>
              <a:t>, this compiler also translates </a:t>
            </a:r>
            <a:r>
              <a:rPr lang="en-US" sz="3400" dirty="0">
                <a:hlinkClick r:id="rId4"/>
              </a:rPr>
              <a:t>IL</a:t>
            </a:r>
            <a:r>
              <a:rPr lang="en-US" sz="3400" dirty="0"/>
              <a:t> to machine code. In contrast to JIT compilation, </a:t>
            </a:r>
            <a:r>
              <a:rPr lang="en-US" sz="3400" b="1" i="1" dirty="0">
                <a:solidFill>
                  <a:srgbClr val="FF0000"/>
                </a:solidFill>
              </a:rPr>
              <a:t>AOT compilation happens before the application is executed and is usually performed on a different machine. </a:t>
            </a:r>
            <a:r>
              <a:rPr lang="en-US" sz="3400" dirty="0"/>
              <a:t>Because AOT tool chains don't compile at runtime, they don't have to minimize time spent compiling. That means they can spend more time optimizing. Since the context of AOT is the entire application, the AOT compiler also performs cross-module linking and whole-program analysis, which means that all references are followed and a single executable is produced.</a:t>
            </a:r>
          </a:p>
          <a:p>
            <a:endParaRPr lang="en-US" dirty="0"/>
          </a:p>
        </p:txBody>
      </p:sp>
      <p:sp>
        <p:nvSpPr>
          <p:cNvPr id="5" name="Content Placeholder 2">
            <a:extLst>
              <a:ext uri="{FF2B5EF4-FFF2-40B4-BE49-F238E27FC236}">
                <a16:creationId xmlns:a16="http://schemas.microsoft.com/office/drawing/2014/main" id="{6B443E3E-ACBF-4B26-BFE7-2C8C9646A269}"/>
              </a:ext>
            </a:extLst>
          </p:cNvPr>
          <p:cNvSpPr txBox="1">
            <a:spLocks/>
          </p:cNvSpPr>
          <p:nvPr/>
        </p:nvSpPr>
        <p:spPr>
          <a:xfrm>
            <a:off x="6490448" y="1305673"/>
            <a:ext cx="5701552"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1" i="1" dirty="0"/>
              <a:t>JIT</a:t>
            </a:r>
          </a:p>
          <a:p>
            <a:r>
              <a:rPr lang="en-US" sz="3600" b="1" i="1" dirty="0"/>
              <a:t>Just-in-time compiler.</a:t>
            </a:r>
          </a:p>
          <a:p>
            <a:pPr marL="0" indent="0">
              <a:buNone/>
            </a:pPr>
            <a:r>
              <a:rPr lang="en-US" dirty="0"/>
              <a:t>Similar to </a:t>
            </a:r>
            <a:r>
              <a:rPr lang="en-US" dirty="0">
                <a:hlinkClick r:id="rId5"/>
              </a:rPr>
              <a:t>AOT</a:t>
            </a:r>
            <a:r>
              <a:rPr lang="en-US" dirty="0"/>
              <a:t>, this compiler translates </a:t>
            </a:r>
            <a:r>
              <a:rPr lang="en-US" dirty="0">
                <a:hlinkClick r:id="rId4"/>
              </a:rPr>
              <a:t>IL</a:t>
            </a:r>
            <a:r>
              <a:rPr lang="en-US" dirty="0"/>
              <a:t> to machine code that the processor understands. Unlike AOT, </a:t>
            </a:r>
            <a:r>
              <a:rPr lang="en-US" b="1" i="1" dirty="0">
                <a:solidFill>
                  <a:srgbClr val="FF0000"/>
                </a:solidFill>
              </a:rPr>
              <a:t>JIT compilation happens on demand and is performed on the same machine that the code needs to run on. Since JIT compilation occurs during execution of the application, compile time is part of the run time.</a:t>
            </a:r>
            <a:r>
              <a:rPr lang="en-US" dirty="0"/>
              <a:t> Thus, JIT compilers have to balance time spent optimizing code against the savings that the resulting code can produce. But a JIT knows the actual hardware and can free developers from having to ship different implementations.</a:t>
            </a:r>
          </a:p>
          <a:p>
            <a:endParaRPr lang="en-US" dirty="0"/>
          </a:p>
        </p:txBody>
      </p:sp>
    </p:spTree>
    <p:extLst>
      <p:ext uri="{BB962C8B-B14F-4D97-AF65-F5344CB8AC3E}">
        <p14:creationId xmlns:p14="http://schemas.microsoft.com/office/powerpoint/2010/main" val="178683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C01-8D75-4F9F-AEBD-8DFC21005079}"/>
              </a:ext>
            </a:extLst>
          </p:cNvPr>
          <p:cNvSpPr>
            <a:spLocks noGrp="1"/>
          </p:cNvSpPr>
          <p:nvPr>
            <p:ph type="title"/>
          </p:nvPr>
        </p:nvSpPr>
        <p:spPr>
          <a:xfrm>
            <a:off x="838200" y="365125"/>
            <a:ext cx="10515600" cy="65685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809CFF4-5EAA-4D59-9572-D43F555AF7DE}"/>
              </a:ext>
            </a:extLst>
          </p:cNvPr>
          <p:cNvSpPr>
            <a:spLocks noGrp="1"/>
          </p:cNvSpPr>
          <p:nvPr>
            <p:ph idx="1"/>
          </p:nvPr>
        </p:nvSpPr>
        <p:spPr>
          <a:xfrm>
            <a:off x="0" y="1198096"/>
            <a:ext cx="5683624" cy="3893857"/>
          </a:xfrm>
        </p:spPr>
        <p:txBody>
          <a:bodyPr>
            <a:normAutofit fontScale="70000" lnSpcReduction="20000"/>
          </a:bodyPr>
          <a:lstStyle/>
          <a:p>
            <a:r>
              <a:rPr lang="en-US" sz="4000" b="1" i="1" dirty="0" err="1"/>
              <a:t>CoreRT</a:t>
            </a:r>
            <a:endParaRPr lang="en-US" sz="4000" b="1" i="1" dirty="0"/>
          </a:p>
          <a:p>
            <a:r>
              <a:rPr lang="en-US" sz="4000" b="1" i="1" dirty="0"/>
              <a:t>.NET Core runtime.</a:t>
            </a:r>
          </a:p>
          <a:p>
            <a:r>
              <a:rPr lang="en-US" dirty="0"/>
              <a:t>In contrast to the CLR/</a:t>
            </a:r>
            <a:r>
              <a:rPr lang="en-US" dirty="0" err="1"/>
              <a:t>CoreCLR</a:t>
            </a:r>
            <a:r>
              <a:rPr lang="en-US" dirty="0"/>
              <a:t>, </a:t>
            </a:r>
            <a:r>
              <a:rPr lang="en-US" b="1" i="1" dirty="0" err="1">
                <a:solidFill>
                  <a:srgbClr val="FF0000"/>
                </a:solidFill>
              </a:rPr>
              <a:t>CoreRT</a:t>
            </a:r>
            <a:r>
              <a:rPr lang="en-US" b="1" i="1" dirty="0">
                <a:solidFill>
                  <a:srgbClr val="FF0000"/>
                </a:solidFill>
              </a:rPr>
              <a:t> is not a virtual machine</a:t>
            </a:r>
            <a:r>
              <a:rPr lang="en-US" dirty="0"/>
              <a:t>, which means it doesn't include the facilities to generate and run code on-the-fly because it doesn't include a </a:t>
            </a:r>
            <a:r>
              <a:rPr lang="en-US" dirty="0">
                <a:hlinkClick r:id="rId3"/>
              </a:rPr>
              <a:t>JIT</a:t>
            </a:r>
            <a:r>
              <a:rPr lang="en-US" dirty="0"/>
              <a:t>. It does, however, include the </a:t>
            </a:r>
            <a:r>
              <a:rPr lang="en-US" dirty="0">
                <a:hlinkClick r:id="rId4"/>
              </a:rPr>
              <a:t>GC</a:t>
            </a:r>
            <a:r>
              <a:rPr lang="en-US" dirty="0"/>
              <a:t> and the ability for runtime type identification (RTTI) and reflection. However, its type system is designed so that metadata for reflection isn't required. This enables having an </a:t>
            </a:r>
            <a:r>
              <a:rPr lang="en-US" dirty="0">
                <a:hlinkClick r:id="rId5"/>
              </a:rPr>
              <a:t>AOT</a:t>
            </a:r>
            <a:r>
              <a:rPr lang="en-US" dirty="0"/>
              <a:t> tool chain that can link away superfluous metadata and (more importantly) identify code that the app doesn't use. </a:t>
            </a:r>
            <a:r>
              <a:rPr lang="en-US" dirty="0" err="1"/>
              <a:t>CoreRT</a:t>
            </a:r>
            <a:r>
              <a:rPr lang="en-US" dirty="0"/>
              <a:t> is in development.</a:t>
            </a:r>
          </a:p>
          <a:p>
            <a:r>
              <a:rPr lang="en-US" dirty="0"/>
              <a:t>See </a:t>
            </a:r>
            <a:r>
              <a:rPr lang="en-US" dirty="0">
                <a:hlinkClick r:id="rId6"/>
              </a:rPr>
              <a:t>Intro to .NET Native and </a:t>
            </a:r>
            <a:r>
              <a:rPr lang="en-US" dirty="0" err="1">
                <a:hlinkClick r:id="rId6"/>
              </a:rPr>
              <a:t>CoreRT</a:t>
            </a:r>
            <a:endParaRPr lang="en-US" dirty="0"/>
          </a:p>
          <a:p>
            <a:endParaRPr lang="en-US" dirty="0"/>
          </a:p>
        </p:txBody>
      </p:sp>
      <p:sp>
        <p:nvSpPr>
          <p:cNvPr id="5" name="Content Placeholder 2">
            <a:extLst>
              <a:ext uri="{FF2B5EF4-FFF2-40B4-BE49-F238E27FC236}">
                <a16:creationId xmlns:a16="http://schemas.microsoft.com/office/drawing/2014/main" id="{6B443E3E-ACBF-4B26-BFE7-2C8C9646A269}"/>
              </a:ext>
            </a:extLst>
          </p:cNvPr>
          <p:cNvSpPr txBox="1">
            <a:spLocks/>
          </p:cNvSpPr>
          <p:nvPr/>
        </p:nvSpPr>
        <p:spPr>
          <a:xfrm>
            <a:off x="6329082" y="1198096"/>
            <a:ext cx="5862918" cy="389385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i="1" dirty="0"/>
              <a:t>.NET Native</a:t>
            </a:r>
          </a:p>
          <a:p>
            <a:r>
              <a:rPr lang="en-US" dirty="0"/>
              <a:t>A compiler tool chain that produces native code ahead-of-time (AOT), as opposed to just-in-time (JIT).</a:t>
            </a:r>
          </a:p>
          <a:p>
            <a:r>
              <a:rPr lang="en-US" dirty="0"/>
              <a:t>Compilation happens on the developer's machine similar to the way a C++ compiler and linker works. It removes unused code and spends more time optimizing it. It extracts code from libraries and merges them into the executable. The result is a single module that represents the entire app.</a:t>
            </a:r>
          </a:p>
          <a:p>
            <a:r>
              <a:rPr lang="en-US" dirty="0"/>
              <a:t>UWP was the first application framework supported by .NET Native. Now, we support building native console apps for Windows, macOS, and Linux.</a:t>
            </a:r>
          </a:p>
          <a:p>
            <a:r>
              <a:rPr lang="en-US" dirty="0"/>
              <a:t>See </a:t>
            </a:r>
            <a:r>
              <a:rPr lang="en-US" dirty="0">
                <a:hlinkClick r:id="rId6"/>
              </a:rPr>
              <a:t>Intro to .NET Native and </a:t>
            </a:r>
            <a:r>
              <a:rPr lang="en-US" dirty="0" err="1">
                <a:hlinkClick r:id="rId6"/>
              </a:rPr>
              <a:t>CoreRT</a:t>
            </a:r>
            <a:endParaRPr lang="en-US" dirty="0"/>
          </a:p>
          <a:p>
            <a:endParaRPr lang="en-US" dirty="0"/>
          </a:p>
        </p:txBody>
      </p:sp>
      <p:sp>
        <p:nvSpPr>
          <p:cNvPr id="6" name="Content Placeholder 2">
            <a:extLst>
              <a:ext uri="{FF2B5EF4-FFF2-40B4-BE49-F238E27FC236}">
                <a16:creationId xmlns:a16="http://schemas.microsoft.com/office/drawing/2014/main" id="{88344D93-4C5C-443B-A9D0-0096E57BE712}"/>
              </a:ext>
            </a:extLst>
          </p:cNvPr>
          <p:cNvSpPr txBox="1">
            <a:spLocks/>
          </p:cNvSpPr>
          <p:nvPr/>
        </p:nvSpPr>
        <p:spPr>
          <a:xfrm>
            <a:off x="1855694" y="4577790"/>
            <a:ext cx="5683624" cy="3893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C408E221-1E78-48BE-B665-37D3E8F0FD88}"/>
              </a:ext>
            </a:extLst>
          </p:cNvPr>
          <p:cNvSpPr txBox="1">
            <a:spLocks/>
          </p:cNvSpPr>
          <p:nvPr/>
        </p:nvSpPr>
        <p:spPr>
          <a:xfrm>
            <a:off x="215154" y="5091953"/>
            <a:ext cx="11976846" cy="1589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t>NGEN</a:t>
            </a:r>
          </a:p>
          <a:p>
            <a:pPr lvl="1"/>
            <a:r>
              <a:rPr lang="en-US" b="1" i="1" dirty="0"/>
              <a:t>Native (image) generation.</a:t>
            </a:r>
          </a:p>
          <a:p>
            <a:r>
              <a:rPr lang="en-US" sz="2000" dirty="0"/>
              <a:t>You can think of this technology as a persistent JIT compiler. It usually compiles code on the machine where the code is executed, but compilation typically occurs at install time.</a:t>
            </a:r>
          </a:p>
          <a:p>
            <a:endParaRPr lang="en-US" dirty="0"/>
          </a:p>
        </p:txBody>
      </p:sp>
    </p:spTree>
    <p:extLst>
      <p:ext uri="{BB962C8B-B14F-4D97-AF65-F5344CB8AC3E}">
        <p14:creationId xmlns:p14="http://schemas.microsoft.com/office/powerpoint/2010/main" val="204065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 new world for .NET</a:t>
            </a:r>
          </a:p>
        </p:txBody>
      </p:sp>
      <p:sp>
        <p:nvSpPr>
          <p:cNvPr id="30" name="Rectangle 29"/>
          <p:cNvSpPr/>
          <p:nvPr/>
        </p:nvSpPr>
        <p:spPr bwMode="auto">
          <a:xfrm>
            <a:off x="4750959" y="1815454"/>
            <a:ext cx="2912967" cy="322709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t" anchorCtr="0" compatLnSpc="1">
            <a:prstTxWarp prst="textNoShape">
              <a:avLst/>
            </a:prstTxWarp>
          </a:bodyPr>
          <a:lstStyle/>
          <a:p>
            <a:pPr defTabSz="894448">
              <a:lnSpc>
                <a:spcPct val="90000"/>
              </a:lnSpc>
              <a:defRPr/>
            </a:pPr>
            <a:r>
              <a:rPr lang="en-US" sz="1961" kern="0" dirty="0">
                <a:gradFill>
                  <a:gsLst>
                    <a:gs pos="14679">
                      <a:srgbClr val="FFFFFF"/>
                    </a:gs>
                    <a:gs pos="38000">
                      <a:srgbClr val="FFFFFF"/>
                    </a:gs>
                  </a:gsLst>
                  <a:lin ang="5400000" scaled="1"/>
                </a:gradFill>
                <a:latin typeface="Segoe UI Light"/>
              </a:rPr>
              <a:t> </a:t>
            </a:r>
          </a:p>
        </p:txBody>
      </p:sp>
      <p:sp>
        <p:nvSpPr>
          <p:cNvPr id="29" name="TextBox 13"/>
          <p:cNvSpPr txBox="1"/>
          <p:nvPr/>
        </p:nvSpPr>
        <p:spPr>
          <a:xfrm>
            <a:off x="4750991" y="2891046"/>
            <a:ext cx="2912967" cy="806879"/>
          </a:xfrm>
          <a:prstGeom prst="rect">
            <a:avLst/>
          </a:prstGeom>
          <a:noFill/>
        </p:spPr>
        <p:txBody>
          <a:bodyPr wrap="square" lIns="179259" tIns="143407" rIns="179259" bIns="143407" rtlCol="0" anchor="t" anchorCtr="0">
            <a:noAutofit/>
          </a:bodyPr>
          <a:lstStyle/>
          <a:p>
            <a:pPr algn="ctr" defTabSz="896042">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CROSS-PLATFORM SERVICES</a:t>
            </a:r>
          </a:p>
        </p:txBody>
      </p:sp>
      <p:sp>
        <p:nvSpPr>
          <p:cNvPr id="35" name="Rectangle 34"/>
          <p:cNvSpPr/>
          <p:nvPr/>
        </p:nvSpPr>
        <p:spPr bwMode="auto">
          <a:xfrm>
            <a:off x="7708708" y="1815454"/>
            <a:ext cx="2912967" cy="322709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79259" tIns="143407" rIns="179259" bIns="143407" numCol="1" rtlCol="0" anchor="t" anchorCtr="0" compatLnSpc="1">
            <a:prstTxWarp prst="textNoShape">
              <a:avLst/>
            </a:prstTxWarp>
          </a:bodyPr>
          <a:lstStyle/>
          <a:p>
            <a:pPr defTabSz="894448">
              <a:lnSpc>
                <a:spcPct val="90000"/>
              </a:lnSpc>
              <a:defRPr/>
            </a:pPr>
            <a:r>
              <a:rPr lang="en-US" sz="1961" kern="0" dirty="0">
                <a:gradFill>
                  <a:gsLst>
                    <a:gs pos="14679">
                      <a:srgbClr val="FFFFFF"/>
                    </a:gs>
                    <a:gs pos="38000">
                      <a:srgbClr val="FFFFFF"/>
                    </a:gs>
                  </a:gsLst>
                  <a:lin ang="5400000" scaled="1"/>
                </a:gradFill>
                <a:latin typeface="Segoe UI Light"/>
              </a:rPr>
              <a:t> </a:t>
            </a:r>
          </a:p>
        </p:txBody>
      </p:sp>
      <p:sp>
        <p:nvSpPr>
          <p:cNvPr id="34" name="TextBox 14"/>
          <p:cNvSpPr txBox="1"/>
          <p:nvPr/>
        </p:nvSpPr>
        <p:spPr>
          <a:xfrm>
            <a:off x="7708773" y="2891046"/>
            <a:ext cx="2912968" cy="806879"/>
          </a:xfrm>
          <a:prstGeom prst="rect">
            <a:avLst/>
          </a:prstGeom>
          <a:noFill/>
        </p:spPr>
        <p:txBody>
          <a:bodyPr wrap="square" lIns="179259" tIns="143407" rIns="179259" bIns="143407" rtlCol="0" anchor="t" anchorCtr="0">
            <a:noAutofit/>
          </a:bodyPr>
          <a:lstStyle/>
          <a:p>
            <a:pPr algn="ctr" defTabSz="896042">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MOBILE APPLICATIONS</a:t>
            </a:r>
          </a:p>
        </p:txBody>
      </p:sp>
      <p:sp>
        <p:nvSpPr>
          <p:cNvPr id="40" name="Rectangle 39"/>
          <p:cNvSpPr/>
          <p:nvPr/>
        </p:nvSpPr>
        <p:spPr bwMode="auto">
          <a:xfrm>
            <a:off x="1793208" y="1815454"/>
            <a:ext cx="2912968" cy="3227093"/>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79259" tIns="143407" rIns="179259" bIns="143407" numCol="1" rtlCol="0" anchor="t" anchorCtr="0" compatLnSpc="1">
            <a:prstTxWarp prst="textNoShape">
              <a:avLst/>
            </a:prstTxWarp>
          </a:bodyPr>
          <a:lstStyle/>
          <a:p>
            <a:pPr defTabSz="894448">
              <a:lnSpc>
                <a:spcPct val="90000"/>
              </a:lnSpc>
              <a:defRPr/>
            </a:pPr>
            <a:r>
              <a:rPr lang="en-US" sz="1961" kern="0" dirty="0">
                <a:gradFill>
                  <a:gsLst>
                    <a:gs pos="14679">
                      <a:srgbClr val="FFFFFF"/>
                    </a:gs>
                    <a:gs pos="38000">
                      <a:srgbClr val="FFFFFF"/>
                    </a:gs>
                  </a:gsLst>
                  <a:lin ang="5400000" scaled="1"/>
                </a:gradFill>
                <a:latin typeface="Segoe UI Light"/>
              </a:rPr>
              <a:t> </a:t>
            </a:r>
          </a:p>
        </p:txBody>
      </p:sp>
      <p:sp>
        <p:nvSpPr>
          <p:cNvPr id="39" name="TextBox 3"/>
          <p:cNvSpPr txBox="1"/>
          <p:nvPr/>
        </p:nvSpPr>
        <p:spPr>
          <a:xfrm>
            <a:off x="1793208" y="2891046"/>
            <a:ext cx="2912968" cy="806879"/>
          </a:xfrm>
          <a:prstGeom prst="rect">
            <a:avLst/>
          </a:prstGeom>
          <a:noFill/>
        </p:spPr>
        <p:txBody>
          <a:bodyPr wrap="square" lIns="179259" tIns="143407" rIns="179259" bIns="143407" rtlCol="0" anchor="t" anchorCtr="0">
            <a:noAutofit/>
          </a:bodyPr>
          <a:lstStyle/>
          <a:p>
            <a:pPr algn="ctr" defTabSz="896042">
              <a:lnSpc>
                <a:spcPct val="90000"/>
              </a:lnSpc>
              <a:defRPr/>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APPLICATIONS</a:t>
            </a:r>
          </a:p>
        </p:txBody>
      </p:sp>
      <p:sp>
        <p:nvSpPr>
          <p:cNvPr id="58" name="TextBox 2"/>
          <p:cNvSpPr txBox="1"/>
          <p:nvPr/>
        </p:nvSpPr>
        <p:spPr>
          <a:xfrm>
            <a:off x="1793140" y="4323883"/>
            <a:ext cx="2913037"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sp>
        <p:nvSpPr>
          <p:cNvPr id="59" name="TextBox 2"/>
          <p:cNvSpPr txBox="1"/>
          <p:nvPr/>
        </p:nvSpPr>
        <p:spPr>
          <a:xfrm>
            <a:off x="4750905" y="4326557"/>
            <a:ext cx="2913037"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.NET CORE</a:t>
            </a:r>
          </a:p>
        </p:txBody>
      </p:sp>
      <p:sp>
        <p:nvSpPr>
          <p:cNvPr id="60" name="TextBox 2"/>
          <p:cNvSpPr txBox="1"/>
          <p:nvPr/>
        </p:nvSpPr>
        <p:spPr>
          <a:xfrm>
            <a:off x="7708639" y="4323883"/>
            <a:ext cx="2913037"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XAMARIN</a:t>
            </a:r>
          </a:p>
        </p:txBody>
      </p:sp>
    </p:spTree>
    <p:extLst>
      <p:ext uri="{BB962C8B-B14F-4D97-AF65-F5344CB8AC3E}">
        <p14:creationId xmlns:p14="http://schemas.microsoft.com/office/powerpoint/2010/main" val="373703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5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25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83F3-D2D7-494C-B259-37ADCAA7DF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B39A8-EB43-407A-8EF2-5F6C464CD802}"/>
              </a:ext>
            </a:extLst>
          </p:cNvPr>
          <p:cNvSpPr>
            <a:spLocks noGrp="1"/>
          </p:cNvSpPr>
          <p:nvPr>
            <p:ph idx="1"/>
          </p:nvPr>
        </p:nvSpPr>
        <p:spPr/>
        <p:txBody>
          <a:bodyPr/>
          <a:lstStyle/>
          <a:p>
            <a:endParaRPr lang="en-US"/>
          </a:p>
        </p:txBody>
      </p:sp>
      <p:pic>
        <p:nvPicPr>
          <p:cNvPr id="1026" name="Picture 2" descr="image">
            <a:extLst>
              <a:ext uri="{FF2B5EF4-FFF2-40B4-BE49-F238E27FC236}">
                <a16:creationId xmlns:a16="http://schemas.microsoft.com/office/drawing/2014/main" id="{E27D31AE-F630-47FD-B9BF-FF2327A59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652463"/>
            <a:ext cx="9534525"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51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83F3-D2D7-494C-B259-37ADCAA7DF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B39A8-EB43-407A-8EF2-5F6C464CD802}"/>
              </a:ext>
            </a:extLst>
          </p:cNvPr>
          <p:cNvSpPr>
            <a:spLocks noGrp="1"/>
          </p:cNvSpPr>
          <p:nvPr>
            <p:ph idx="1"/>
          </p:nvPr>
        </p:nvSpPr>
        <p:spPr/>
        <p:txBody>
          <a:bodyPr>
            <a:normAutofit fontScale="62500" lnSpcReduction="20000"/>
          </a:bodyPr>
          <a:lstStyle/>
          <a:p>
            <a:pPr fontAlgn="base"/>
            <a:r>
              <a:rPr lang="en-US" dirty="0"/>
              <a:t>Here are these concepts used in an example sentence, for context:</a:t>
            </a:r>
          </a:p>
          <a:p>
            <a:pPr fontAlgn="base"/>
            <a:r>
              <a:rPr lang="en-US" b="1" dirty="0"/>
              <a:t>Application Framework</a:t>
            </a:r>
            <a:r>
              <a:rPr lang="en-US" dirty="0"/>
              <a:t> - “Are you using the ASP.NET Core web framework for that microservice?”</a:t>
            </a:r>
          </a:p>
          <a:p>
            <a:pPr fontAlgn="base"/>
            <a:r>
              <a:rPr lang="en-US" b="1" dirty="0" err="1"/>
              <a:t>Metapackage</a:t>
            </a:r>
            <a:r>
              <a:rPr lang="en-US" dirty="0"/>
              <a:t> - “I want to install the ASP.NET Core framework; it’s a package of packages”</a:t>
            </a:r>
          </a:p>
          <a:p>
            <a:pPr fontAlgn="base"/>
            <a:r>
              <a:rPr lang="en-US" b="1" dirty="0"/>
              <a:t>Package/NuGet</a:t>
            </a:r>
            <a:r>
              <a:rPr lang="en-US" dirty="0"/>
              <a:t> - “I know there’s a NuGet package for decoding JSON.”</a:t>
            </a:r>
          </a:p>
          <a:p>
            <a:pPr fontAlgn="base"/>
            <a:r>
              <a:rPr lang="en-US" b="1" dirty="0"/>
              <a:t>Library/Assembly</a:t>
            </a:r>
            <a:r>
              <a:rPr lang="en-US" dirty="0"/>
              <a:t> - “Now, you’ll compile your source into an assembly”</a:t>
            </a:r>
          </a:p>
          <a:p>
            <a:pPr fontAlgn="base"/>
            <a:r>
              <a:rPr lang="en-US" dirty="0"/>
              <a:t>.</a:t>
            </a:r>
            <a:r>
              <a:rPr lang="en-US" b="1" dirty="0"/>
              <a:t>NET Standard</a:t>
            </a:r>
            <a:r>
              <a:rPr lang="en-US" dirty="0"/>
              <a:t> – “Which version of the .NET Standard </a:t>
            </a:r>
            <a:r>
              <a:rPr lang="en-US" u="sng" dirty="0"/>
              <a:t>specification </a:t>
            </a:r>
            <a:r>
              <a:rPr lang="en-US" dirty="0"/>
              <a:t>does your assembly target?"</a:t>
            </a:r>
          </a:p>
          <a:p>
            <a:pPr lvl="1" fontAlgn="base"/>
            <a:r>
              <a:rPr lang="en-US" dirty="0"/>
              <a:t>"My Apple Watch supports .NET Standard 1.6 but my Windows 10 laptop supports 2.0 with more APIs.”</a:t>
            </a:r>
          </a:p>
          <a:p>
            <a:pPr fontAlgn="base"/>
            <a:r>
              <a:rPr lang="en-US" b="1" dirty="0"/>
              <a:t>C#, F#, VB, </a:t>
            </a:r>
            <a:r>
              <a:rPr lang="en-US" b="1" dirty="0" err="1"/>
              <a:t>etc</a:t>
            </a:r>
            <a:r>
              <a:rPr lang="en-US" dirty="0"/>
              <a:t> – “Which language did you use?”</a:t>
            </a:r>
          </a:p>
          <a:p>
            <a:pPr fontAlgn="base"/>
            <a:r>
              <a:rPr lang="en-US" b="1" dirty="0"/>
              <a:t>.NET SDK</a:t>
            </a:r>
            <a:r>
              <a:rPr lang="en-US" dirty="0"/>
              <a:t> - “Did you get the developer tools?”</a:t>
            </a:r>
          </a:p>
          <a:p>
            <a:pPr fontAlgn="base"/>
            <a:r>
              <a:rPr lang="en-US" b="1" dirty="0"/>
              <a:t>CLR/</a:t>
            </a:r>
            <a:r>
              <a:rPr lang="en-US" b="1" dirty="0" err="1"/>
              <a:t>CoreCLR</a:t>
            </a:r>
            <a:r>
              <a:rPr lang="en-US" dirty="0"/>
              <a:t> – “Which </a:t>
            </a:r>
            <a:r>
              <a:rPr lang="en-US" b="1" dirty="0"/>
              <a:t>runtime</a:t>
            </a:r>
            <a:r>
              <a:rPr lang="en-US" dirty="0"/>
              <a:t> is your app using?”</a:t>
            </a:r>
          </a:p>
          <a:p>
            <a:pPr fontAlgn="base"/>
            <a:r>
              <a:rPr lang="en-US" dirty="0"/>
              <a:t>An </a:t>
            </a:r>
            <a:r>
              <a:rPr lang="en-US" b="1" dirty="0"/>
              <a:t>implementation</a:t>
            </a:r>
            <a:r>
              <a:rPr lang="en-US" dirty="0"/>
              <a:t> of .NET is a </a:t>
            </a:r>
            <a:r>
              <a:rPr lang="en-US" b="1" dirty="0"/>
              <a:t>runtime</a:t>
            </a:r>
            <a:r>
              <a:rPr lang="en-US" dirty="0"/>
              <a:t> along with </a:t>
            </a:r>
            <a:r>
              <a:rPr lang="en-US" b="1" dirty="0"/>
              <a:t>libraries</a:t>
            </a:r>
            <a:r>
              <a:rPr lang="en-US" dirty="0"/>
              <a:t> that implement a version of the .NET Standard</a:t>
            </a:r>
          </a:p>
          <a:p>
            <a:pPr lvl="1" fontAlgn="base"/>
            <a:r>
              <a:rPr lang="en-US" dirty="0"/>
              <a:t>“Are you using .NET Core, .NET Framework, or Mono for this project?”</a:t>
            </a:r>
          </a:p>
          <a:p>
            <a:pPr fontAlgn="base"/>
            <a:r>
              <a:rPr lang="en-US" b="1" dirty="0"/>
              <a:t>Platform</a:t>
            </a:r>
            <a:r>
              <a:rPr lang="en-US" dirty="0"/>
              <a:t> - An operating system and some hardware (ARM, x64, etc.)</a:t>
            </a:r>
          </a:p>
          <a:p>
            <a:pPr lvl="1" fontAlgn="base"/>
            <a:r>
              <a:rPr lang="en-US" dirty="0"/>
              <a:t>“Is that an ASP.NET Core app running in Docker on a Raspberry Pi?”</a:t>
            </a:r>
          </a:p>
          <a:p>
            <a:endParaRPr lang="en-US" dirty="0"/>
          </a:p>
        </p:txBody>
      </p:sp>
    </p:spTree>
    <p:extLst>
      <p:ext uri="{BB962C8B-B14F-4D97-AF65-F5344CB8AC3E}">
        <p14:creationId xmlns:p14="http://schemas.microsoft.com/office/powerpoint/2010/main" val="229503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21323</TotalTime>
  <Words>4892</Words>
  <Application>Microsoft Office PowerPoint</Application>
  <PresentationFormat>Widescreen</PresentationFormat>
  <Paragraphs>710</Paragraphs>
  <Slides>44</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segoe-ui_normal</vt:lpstr>
      <vt:lpstr>segoe-ui_semibold</vt:lpstr>
      <vt:lpstr>等线</vt:lpstr>
      <vt:lpstr>等线 Light</vt:lpstr>
      <vt:lpstr>Arial</vt:lpstr>
      <vt:lpstr>Calibri</vt:lpstr>
      <vt:lpstr>Microsoft Sans Serif</vt:lpstr>
      <vt:lpstr>Segoe UI</vt:lpstr>
      <vt:lpstr>Segoe UI Light</vt:lpstr>
      <vt:lpstr>Segoe UI Semibold</vt:lpstr>
      <vt:lpstr>Segoe UI Semilight</vt:lpstr>
      <vt:lpstr>Office Theme</vt:lpstr>
      <vt:lpstr>Microsoft .NET  Cross-Platforms Dev &amp; Migration Startup</vt:lpstr>
      <vt:lpstr>敏感话题 引子 Apple vs Google</vt:lpstr>
      <vt:lpstr>敏感话题: 我大微软靠啥？</vt:lpstr>
      <vt:lpstr>.NET Glossary</vt:lpstr>
      <vt:lpstr>PowerPoint Presentation</vt:lpstr>
      <vt:lpstr>PowerPoint Presentation</vt:lpstr>
      <vt:lpstr>A new world for .NET</vt:lpstr>
      <vt:lpstr>PowerPoint Presentation</vt:lpstr>
      <vt:lpstr>PowerPoint Presentation</vt:lpstr>
      <vt:lpstr>Unified platform</vt:lpstr>
      <vt:lpstr>.NET Standard Library</vt:lpstr>
      <vt:lpstr>What is .NET Standard?</vt:lpstr>
      <vt:lpstr>.NET Standard 2.0</vt:lpstr>
      <vt:lpstr>PowerPoint Presentation</vt:lpstr>
      <vt:lpstr>How is .NET Standard different from .NET Core?</vt:lpstr>
      <vt:lpstr>How does .NET Standard work?</vt:lpstr>
      <vt:lpstr>APIs in .NET Standard 2.0</vt:lpstr>
      <vt:lpstr>What’s new in .NET Standard 2.0?</vt:lpstr>
      <vt:lpstr>PowerPoint Presentation</vt:lpstr>
      <vt:lpstr>.NET Standard/Core 2.0 Roadmap</vt:lpstr>
      <vt:lpstr>.NET Core 2.0 Preview 2.0 改进</vt:lpstr>
      <vt:lpstr>.NET Core 2+ Naming and Versioning</vt:lpstr>
      <vt:lpstr>.NET 开源了, 微软不能再任性了</vt:lpstr>
      <vt:lpstr>.NET 开源了, 微软不能再任性了</vt:lpstr>
      <vt:lpstr>PowerPoint Presentation</vt:lpstr>
      <vt:lpstr>PowerPoint Presentation</vt:lpstr>
      <vt:lpstr>.NET Core command-line interface (CLI) tools Brief Introduce</vt:lpstr>
      <vt:lpstr>.NET Core command-line interface (CLI) tools Sample</vt:lpstr>
      <vt:lpstr>Packages, Metapackages and Frameworks</vt:lpstr>
      <vt:lpstr>Packages, Metapackages and Frameworks</vt:lpstr>
      <vt:lpstr>Packages, Metapackages and Frameworks</vt:lpstr>
      <vt:lpstr>Some significant changes happened</vt:lpstr>
      <vt:lpstr>跨平台代码移植、开发初探(1)</vt:lpstr>
      <vt:lpstr>The Roslyn based Analyzers</vt:lpstr>
      <vt:lpstr>PowerPoint Presentation</vt:lpstr>
      <vt:lpstr>跨平台代码移植、开发初探(2)</vt:lpstr>
      <vt:lpstr>Windows Compatibility Pack for .NET Core</vt:lpstr>
      <vt:lpstr>跨平台代码移植、开发初探(3)</vt:lpstr>
      <vt:lpstr>.NET Standard 到底长啥样?</vt:lpstr>
      <vt:lpstr>最后插播 github 公益广告一条</vt:lpstr>
      <vt:lpstr>.NET 5</vt:lpstr>
      <vt:lpstr>.NET 5</vt:lpstr>
      <vt:lpstr>.NET Schedule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218</cp:revision>
  <dcterms:created xsi:type="dcterms:W3CDTF">2017-04-15T04:21:48Z</dcterms:created>
  <dcterms:modified xsi:type="dcterms:W3CDTF">2019-10-08T01:39:49Z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xiyueyu@microsoft.com</vt:lpwstr>
  </property>
  <property fmtid="{D5CDD505-2E9C-101B-9397-08002B2CF9AE}" pid="5" name="MSIP_Label_f42aa342-8706-4288-bd11-ebb85995028c_SetDate">
    <vt:lpwstr>2018-12-29T08:39:56.4746454Z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