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78" r:id="rId15"/>
    <p:sldId id="280" r:id="rId16"/>
    <p:sldId id="282" r:id="rId17"/>
    <p:sldId id="283" r:id="rId18"/>
    <p:sldId id="285" r:id="rId19"/>
    <p:sldId id="286" r:id="rId20"/>
    <p:sldId id="289" r:id="rId21"/>
    <p:sldId id="287" r:id="rId22"/>
    <p:sldId id="291" r:id="rId23"/>
    <p:sldId id="284" r:id="rId24"/>
    <p:sldId id="263" r:id="rId25"/>
    <p:sldId id="290" r:id="rId26"/>
    <p:sldId id="257" r:id="rId27"/>
    <p:sldId id="25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p:scale>
          <a:sx n="75" d="100"/>
          <a:sy n="75" d="100"/>
        </p:scale>
        <p:origin x="1152" y="8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4/28/2023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4/28/2023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github.com/AwesomeYuer/openai-cookbook-python/tree/dev/examples/vector_databases/redis" TargetMode="External"/><Relationship Id="rId7" Type="http://schemas.openxmlformats.org/officeDocument/2006/relationships/image" Target="../media/image2.wmf"/><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419497" y="1869961"/>
            <a:ext cx="9144000" cy="3118077"/>
          </a:xfrm>
        </p:spPr>
        <p:txBody>
          <a:bodyPr>
            <a:normAutofit fontScale="90000"/>
          </a:bodyPr>
          <a:lstStyle/>
          <a:p>
            <a:r>
              <a:rPr lang="zh-CN" altLang="en-US" sz="7300" b="1" dirty="0"/>
              <a:t>向量数据库性能初探</a:t>
            </a:r>
            <a:br>
              <a:rPr lang="en-US" altLang="zh-CN" sz="7300" b="1" dirty="0"/>
            </a:br>
            <a:r>
              <a:rPr lang="zh-CN" altLang="en-US" sz="1100" b="1" dirty="0"/>
              <a:t> </a:t>
            </a:r>
            <a:br>
              <a:rPr lang="en-US" altLang="zh-CN" sz="7300" b="1" dirty="0"/>
            </a:br>
            <a:r>
              <a:rPr lang="en-US" altLang="zh-CN" sz="4900" b="1" dirty="0"/>
              <a:t>Redis + </a:t>
            </a:r>
            <a:r>
              <a:rPr lang="en-US" altLang="zh-CN" sz="4900" b="1" dirty="0" err="1"/>
              <a:t>RediSearch</a:t>
            </a:r>
            <a:r>
              <a:rPr lang="en-US" altLang="zh-CN" sz="4900" b="1" dirty="0"/>
              <a:t> Module</a:t>
            </a:r>
            <a:br>
              <a:rPr lang="en-US" altLang="zh-CN" sz="4900" b="1" dirty="0"/>
            </a:br>
            <a:r>
              <a:rPr lang="en-US" altLang="zh-CN" sz="4900" b="1" dirty="0"/>
              <a:t>vs</a:t>
            </a:r>
            <a:br>
              <a:rPr lang="en-US" altLang="zh-CN" sz="4900" b="1" dirty="0"/>
            </a:br>
            <a:r>
              <a:rPr lang="en-US" altLang="zh-CN" sz="4900" b="1" dirty="0"/>
              <a:t>PostgreSQL + </a:t>
            </a:r>
            <a:r>
              <a:rPr lang="en-US" altLang="zh-CN" sz="4900" b="1" dirty="0" err="1"/>
              <a:t>PgVector</a:t>
            </a:r>
            <a:r>
              <a:rPr lang="en-US" altLang="zh-CN" sz="4900" b="1" dirty="0"/>
              <a:t> Extension</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dirty="0"/>
              <a:t>于斯人也</a:t>
            </a:r>
            <a:endParaRPr lang="en-US" altLang="zh-CN" dirty="0"/>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highlight>
                  <a:srgbClr val="FFFF00"/>
                </a:highlight>
              </a:rPr>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highlight>
                  <a:srgbClr val="FFFF00"/>
                </a:highlight>
              </a:rPr>
              <a:t>HNSW</a:t>
            </a:r>
            <a:r>
              <a:rPr lang="en-US" altLang="zh-CN" sz="5500" dirty="0"/>
              <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zh-CN" altLang="en-US" sz="2800" b="1" dirty="0">
                <a:highlight>
                  <a:srgbClr val="FFFF00"/>
                </a:highlight>
              </a:rPr>
              <a:t>（</a:t>
            </a:r>
            <a:r>
              <a:rPr lang="en-US" altLang="zh-CN" sz="2800" b="1" dirty="0">
                <a:highlight>
                  <a:srgbClr val="FFFF00"/>
                </a:highlight>
              </a:rPr>
              <a:t>8G RAM VM</a:t>
            </a:r>
            <a:r>
              <a:rPr lang="zh-CN" altLang="en-US" sz="2800" b="1" dirty="0">
                <a:highlight>
                  <a:srgbClr val="FFFF00"/>
                </a:highlight>
              </a:rPr>
              <a:t>）</a:t>
            </a:r>
            <a:endParaRPr lang="en-US" sz="2800" b="1" dirty="0">
              <a:highlight>
                <a:srgbClr val="FFFF00"/>
              </a:highlight>
            </a:endParaRPr>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altLang="zh-CN" sz="1600" dirty="0">
              <a:highlight>
                <a:srgbClr val="FFFF00"/>
              </a:highlight>
            </a:endParaRPr>
          </a:p>
          <a:p>
            <a:pPr marL="228600" lvl="1">
              <a:spcBef>
                <a:spcPts val="1000"/>
              </a:spcBef>
            </a:pPr>
            <a:r>
              <a:rPr lang="zh-CN" altLang="en-US" sz="2000" dirty="0">
                <a:highlight>
                  <a:srgbClr val="FFFF00"/>
                </a:highlight>
              </a:rPr>
              <a:t>此页后都是基于</a:t>
            </a:r>
            <a:r>
              <a:rPr lang="en-US" altLang="zh-CN" sz="2000" dirty="0">
                <a:highlight>
                  <a:srgbClr val="FFFF00"/>
                </a:highlight>
              </a:rPr>
              <a:t>16G RAM VM</a:t>
            </a:r>
            <a:r>
              <a:rPr lang="zh-CN" altLang="en-US" sz="2000" dirty="0">
                <a:highlight>
                  <a:srgbClr val="FFFF00"/>
                </a:highlight>
              </a:rPr>
              <a:t>测试</a:t>
            </a:r>
            <a:endParaRPr lang="en-US" sz="20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268963"/>
            <a:ext cx="10515600" cy="5436637"/>
          </a:xfrm>
        </p:spPr>
        <p:txBody>
          <a:bodyPr>
            <a:normAutofit fontScale="70000" lnSpcReduction="20000"/>
          </a:bodyPr>
          <a:lstStyle/>
          <a:p>
            <a:r>
              <a:rPr lang="en-US" altLang="zh-CN" sz="3100" b="1" dirty="0" err="1"/>
              <a:t>PostgresSQL</a:t>
            </a:r>
            <a:endParaRPr lang="en-US" altLang="zh-CN" sz="3100" b="1" dirty="0"/>
          </a:p>
          <a:p>
            <a:pPr lvl="1"/>
            <a:r>
              <a:rPr lang="zh-CN" altLang="en-US" sz="2300" dirty="0"/>
              <a:t>开源传统关系数据库加持 </a:t>
            </a:r>
            <a:r>
              <a:rPr lang="en-US" altLang="zh-CN" sz="2300" dirty="0" err="1"/>
              <a:t>PgVector</a:t>
            </a:r>
            <a:r>
              <a:rPr lang="en-US" altLang="zh-CN" sz="2300" dirty="0"/>
              <a:t> </a:t>
            </a:r>
            <a:r>
              <a:rPr lang="zh-CN" altLang="en-US" sz="2300" dirty="0"/>
              <a:t>扩展</a:t>
            </a:r>
            <a:endParaRPr lang="en-US" altLang="zh-CN" sz="2300" dirty="0"/>
          </a:p>
          <a:p>
            <a:pPr lvl="1"/>
            <a:r>
              <a:rPr lang="zh-CN" altLang="en-US" sz="2300" dirty="0"/>
              <a:t>支持索引</a:t>
            </a:r>
            <a:endParaRPr lang="en-US" altLang="zh-CN" sz="2300" dirty="0"/>
          </a:p>
          <a:p>
            <a:pPr lvl="2"/>
            <a:r>
              <a:rPr lang="en-US" altLang="zh-CN" sz="2100" dirty="0"/>
              <a:t>L2 distance: </a:t>
            </a:r>
            <a:r>
              <a:rPr lang="en-US" altLang="zh-CN" sz="2100" dirty="0" err="1"/>
              <a:t>ivfflat</a:t>
            </a:r>
            <a:r>
              <a:rPr lang="en-US" altLang="zh-CN" sz="2100" dirty="0"/>
              <a:t> vector_l2_ops</a:t>
            </a:r>
          </a:p>
          <a:p>
            <a:pPr lvl="2"/>
            <a:r>
              <a:rPr lang="en-US" altLang="zh-CN" sz="2100" dirty="0"/>
              <a:t>Inner product: </a:t>
            </a:r>
            <a:r>
              <a:rPr lang="en-US" altLang="zh-CN" sz="2100" dirty="0" err="1"/>
              <a:t>ivfflat</a:t>
            </a:r>
            <a:r>
              <a:rPr lang="en-US" altLang="zh-CN" sz="2100" dirty="0"/>
              <a:t> </a:t>
            </a:r>
            <a:r>
              <a:rPr lang="en-US" altLang="zh-CN" sz="2100" dirty="0" err="1"/>
              <a:t>vector_ip_ops</a:t>
            </a:r>
            <a:endParaRPr lang="en-US" altLang="zh-CN" sz="2100" dirty="0"/>
          </a:p>
          <a:p>
            <a:pPr lvl="2"/>
            <a:r>
              <a:rPr lang="en-US" altLang="zh-CN" sz="2100" dirty="0"/>
              <a:t>Cosine distance: </a:t>
            </a:r>
            <a:r>
              <a:rPr lang="en-US" altLang="zh-CN" sz="2100" dirty="0" err="1"/>
              <a:t>ivfflat</a:t>
            </a:r>
            <a:r>
              <a:rPr lang="en-US" altLang="zh-CN" sz="2100" dirty="0"/>
              <a:t> </a:t>
            </a:r>
            <a:r>
              <a:rPr lang="en-US" altLang="zh-CN" sz="2100" dirty="0" err="1"/>
              <a:t>vector_cosine_ops</a:t>
            </a:r>
            <a:endParaRPr lang="en-US" altLang="zh-CN" sz="2100" dirty="0"/>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其他相关</a:t>
            </a:r>
            <a:endParaRPr lang="en-US" altLang="zh-CN" sz="2300" dirty="0"/>
          </a:p>
          <a:p>
            <a:pPr lvl="2"/>
            <a:r>
              <a:rPr lang="en-US" sz="2100" dirty="0" err="1">
                <a:hlinkClick r:id="rId2"/>
              </a:rPr>
              <a:t>pgvector</a:t>
            </a:r>
            <a:r>
              <a:rPr lang="en-US" sz="2100" dirty="0">
                <a:hlinkClick r:id="rId2"/>
              </a:rPr>
              <a:t>/</a:t>
            </a:r>
            <a:r>
              <a:rPr lang="en-US" sz="2100" dirty="0" err="1">
                <a:hlinkClick r:id="rId2"/>
              </a:rPr>
              <a:t>pgvector</a:t>
            </a:r>
            <a:r>
              <a:rPr lang="en-US" sz="2100" dirty="0">
                <a:hlinkClick r:id="rId2"/>
              </a:rPr>
              <a:t>: Open-source vector similarity search for Postgres --- </a:t>
            </a:r>
            <a:r>
              <a:rPr lang="en-US" sz="2100" dirty="0" err="1">
                <a:hlinkClick r:id="rId2"/>
              </a:rPr>
              <a:t>pgvector</a:t>
            </a:r>
            <a:r>
              <a:rPr lang="en-US" sz="2100" dirty="0">
                <a:hlinkClick r:id="rId2"/>
              </a:rPr>
              <a:t>/</a:t>
            </a:r>
            <a:r>
              <a:rPr lang="en-US" sz="2100" dirty="0" err="1">
                <a:hlinkClick r:id="rId2"/>
              </a:rPr>
              <a:t>pgvector：Postgres</a:t>
            </a:r>
            <a:r>
              <a:rPr lang="en-US" sz="2100" dirty="0">
                <a:hlinkClick r:id="rId2"/>
              </a:rPr>
              <a:t> </a:t>
            </a:r>
            <a:r>
              <a:rPr lang="zh-CN" altLang="en-US" sz="2100" dirty="0">
                <a:hlinkClick r:id="rId2"/>
              </a:rPr>
              <a:t>的开源向量相似性搜索 </a:t>
            </a:r>
            <a:r>
              <a:rPr lang="en-US" altLang="zh-CN" sz="2100" dirty="0">
                <a:hlinkClick r:id="rId2"/>
              </a:rPr>
              <a:t>(</a:t>
            </a:r>
            <a:r>
              <a:rPr lang="en-US" sz="2100" dirty="0">
                <a:hlinkClick r:id="rId2"/>
              </a:rPr>
              <a:t>github.com)</a:t>
            </a:r>
            <a:endParaRPr lang="en-US" altLang="zh-CN" sz="2100" dirty="0"/>
          </a:p>
          <a:p>
            <a:r>
              <a:rPr lang="en-US" altLang="zh-CN" sz="3100" b="1" dirty="0"/>
              <a:t>Redis</a:t>
            </a:r>
          </a:p>
          <a:p>
            <a:pPr lvl="1"/>
            <a:r>
              <a:rPr lang="zh-CN" altLang="en-US" sz="2300" dirty="0"/>
              <a:t>开源 </a:t>
            </a:r>
            <a:r>
              <a:rPr lang="en-US" altLang="zh-CN" sz="2300" dirty="0"/>
              <a:t>New/No SQL </a:t>
            </a:r>
            <a:r>
              <a:rPr lang="zh-CN" altLang="en-US" sz="2300" dirty="0"/>
              <a:t>加持 </a:t>
            </a:r>
            <a:r>
              <a:rPr lang="en-US" altLang="zh-CN" sz="2300" dirty="0" err="1"/>
              <a:t>RediSeach</a:t>
            </a:r>
            <a:r>
              <a:rPr lang="en-US" altLang="zh-CN" sz="2300" dirty="0"/>
              <a:t> </a:t>
            </a:r>
            <a:r>
              <a:rPr lang="zh-CN" altLang="en-US" sz="2300" dirty="0"/>
              <a:t>模块</a:t>
            </a:r>
            <a:endParaRPr lang="en-US" altLang="zh-CN" sz="2300" dirty="0"/>
          </a:p>
          <a:p>
            <a:pPr lvl="1"/>
            <a:r>
              <a:rPr lang="zh-CN" altLang="en-US" sz="2300" dirty="0"/>
              <a:t>支持索引</a:t>
            </a:r>
            <a:endParaRPr lang="en-US" altLang="zh-CN" sz="2300" dirty="0"/>
          </a:p>
          <a:p>
            <a:pPr lvl="2"/>
            <a:r>
              <a:rPr lang="en-US" altLang="zh-CN" sz="2100" dirty="0"/>
              <a:t>FLAT </a:t>
            </a:r>
            <a:r>
              <a:rPr lang="zh-CN" altLang="en-US" sz="2100" dirty="0"/>
              <a:t>（</a:t>
            </a:r>
            <a:r>
              <a:rPr lang="en-US" altLang="zh-CN" sz="2100" dirty="0"/>
              <a:t>IVF_FLAT</a:t>
            </a:r>
            <a:r>
              <a:rPr lang="zh-CN" altLang="en-US" sz="2100" dirty="0"/>
              <a:t>）</a:t>
            </a:r>
            <a:endParaRPr lang="en-US" altLang="zh-CN" sz="2100" dirty="0"/>
          </a:p>
          <a:p>
            <a:pPr lvl="2"/>
            <a:r>
              <a:rPr lang="en-US" altLang="zh-CN" sz="2100" dirty="0"/>
              <a:t>HNSW (</a:t>
            </a:r>
            <a:r>
              <a:rPr lang="en-US" sz="2100" dirty="0"/>
              <a:t>Hierarchical Small World Graph)</a:t>
            </a:r>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a:t>
            </a:r>
            <a:endParaRPr lang="en-US" altLang="zh-CN" sz="2300" dirty="0"/>
          </a:p>
          <a:p>
            <a:pPr lvl="2"/>
            <a:r>
              <a:rPr lang="en-US" sz="1800" dirty="0">
                <a:hlinkClick r:id="rId3"/>
              </a:rPr>
              <a:t>Vector similarity | Redis --- </a:t>
            </a:r>
            <a:r>
              <a:rPr lang="zh-CN" altLang="en-US" sz="1800" dirty="0">
                <a:hlinkClick r:id="rId3"/>
              </a:rPr>
              <a:t>向量相似度 </a:t>
            </a:r>
            <a:r>
              <a:rPr lang="en-US" altLang="zh-CN" sz="1800" dirty="0">
                <a:hlinkClick r:id="rId3"/>
              </a:rPr>
              <a:t>|</a:t>
            </a:r>
            <a:r>
              <a:rPr lang="zh-CN" altLang="en-US" sz="1800" dirty="0">
                <a:hlinkClick r:id="rId3"/>
              </a:rPr>
              <a:t>雷迪斯</a:t>
            </a:r>
            <a:endParaRPr lang="en-US" altLang="zh-CN" sz="1800" dirty="0"/>
          </a:p>
          <a:p>
            <a:pPr lvl="1"/>
            <a:r>
              <a:rPr lang="zh-CN" altLang="en-US" sz="2300" b="1" dirty="0">
                <a:solidFill>
                  <a:srgbClr val="FF0000"/>
                </a:solidFill>
              </a:rPr>
              <a:t>内存数据库</a:t>
            </a:r>
            <a:endParaRPr lang="en-US" altLang="zh-CN" sz="2300" b="1" dirty="0">
              <a:solidFill>
                <a:srgbClr val="FF0000"/>
              </a:solidFill>
            </a:endParaRPr>
          </a:p>
          <a:p>
            <a:pPr lvl="2"/>
            <a:r>
              <a:rPr lang="zh-CN" altLang="en-US" sz="2100" b="1" dirty="0">
                <a:solidFill>
                  <a:srgbClr val="FF0000"/>
                </a:solidFill>
              </a:rPr>
              <a:t>重启后数据消失、密码消失</a:t>
            </a:r>
            <a:endParaRPr lang="en-US" altLang="zh-CN" sz="2100" b="1" dirty="0">
              <a:solidFill>
                <a:srgbClr val="FF0000"/>
              </a:solidFill>
            </a:endParaRPr>
          </a:p>
          <a:p>
            <a:pPr lvl="2"/>
            <a:r>
              <a:rPr lang="zh-CN" altLang="en-US" sz="2100" b="1" dirty="0">
                <a:solidFill>
                  <a:srgbClr val="FF0000"/>
                </a:solidFill>
              </a:rPr>
              <a:t>请自行实现持久化、双写到数据库</a:t>
            </a:r>
            <a:endParaRPr lang="en-US" sz="2100" b="1" dirty="0">
              <a:solidFill>
                <a:srgbClr val="FF0000"/>
              </a:solidFill>
            </a:endParaRPr>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sz="3000" dirty="0"/>
              <a:t>选型依据</a:t>
            </a:r>
            <a:endParaRPr lang="en-US" altLang="zh-CN" sz="3000" dirty="0"/>
          </a:p>
          <a:p>
            <a:pPr lvl="1"/>
            <a:r>
              <a:rPr lang="en-US" altLang="zh-CN" sz="2600" dirty="0"/>
              <a:t>Azure </a:t>
            </a:r>
            <a:r>
              <a:rPr lang="zh-CN" altLang="en-US" sz="2600" dirty="0"/>
              <a:t>平替</a:t>
            </a:r>
            <a:endParaRPr lang="en-US" altLang="zh-CN" sz="2600" dirty="0"/>
          </a:p>
          <a:p>
            <a:pPr lvl="1"/>
            <a:r>
              <a:rPr lang="zh-CN" altLang="en-US" sz="2600" dirty="0"/>
              <a:t>经典开源产品</a:t>
            </a:r>
            <a:endParaRPr lang="en-US" altLang="zh-CN" sz="2600" dirty="0"/>
          </a:p>
          <a:p>
            <a:pPr lvl="1"/>
            <a:r>
              <a:rPr lang="zh-CN" altLang="en-US" sz="2600" dirty="0"/>
              <a:t>可控可落地非托管</a:t>
            </a:r>
            <a:endParaRPr lang="en-US" altLang="zh-CN" sz="2600" dirty="0"/>
          </a:p>
          <a:p>
            <a:r>
              <a:rPr lang="zh-CN" altLang="en-US" sz="3000" dirty="0"/>
              <a:t>主要选型</a:t>
            </a:r>
            <a:endParaRPr lang="en-US" altLang="zh-CN" sz="3000" dirty="0"/>
          </a:p>
          <a:p>
            <a:pPr lvl="1"/>
            <a:r>
              <a:rPr lang="en-US" altLang="zh-CN" sz="2600" dirty="0"/>
              <a:t>Azure VM + Ubuntu + Docker + PostgreSQL + </a:t>
            </a:r>
            <a:r>
              <a:rPr lang="en-US" altLang="zh-CN" sz="2600" dirty="0" err="1"/>
              <a:t>PgVector</a:t>
            </a:r>
            <a:endParaRPr lang="en-US" altLang="zh-CN" sz="2600" dirty="0"/>
          </a:p>
          <a:p>
            <a:pPr lvl="1"/>
            <a:r>
              <a:rPr lang="en-US" altLang="zh-CN" sz="2600" dirty="0"/>
              <a:t>Azure VM + Ubuntu + Docker + Redis + </a:t>
            </a:r>
            <a:r>
              <a:rPr lang="en-US" altLang="zh-CN" sz="2600" dirty="0" err="1"/>
              <a:t>RediSearch</a:t>
            </a:r>
            <a:endParaRPr lang="en-US" altLang="zh-CN" sz="2600" dirty="0"/>
          </a:p>
          <a:p>
            <a:r>
              <a:rPr lang="zh-CN" altLang="en-US" sz="3000" dirty="0"/>
              <a:t>次要选型</a:t>
            </a:r>
            <a:endParaRPr lang="en-US" altLang="zh-CN" sz="3000" dirty="0"/>
          </a:p>
          <a:p>
            <a:pPr lvl="1"/>
            <a:r>
              <a:rPr lang="en-US" altLang="zh-CN" sz="2600" strike="sngStrike" dirty="0"/>
              <a:t>Azure PostgreSQL SaaS </a:t>
            </a:r>
            <a:r>
              <a:rPr lang="zh-CN" altLang="en-US" sz="2600" strike="sngStrike" dirty="0"/>
              <a:t>目前不支持 </a:t>
            </a:r>
            <a:r>
              <a:rPr lang="en-US" altLang="zh-CN" sz="2600" strike="sngStrike" dirty="0" err="1"/>
              <a:t>PgVector</a:t>
            </a:r>
            <a:r>
              <a:rPr lang="en-US" altLang="zh-CN" sz="2600" strike="sngStrike" dirty="0"/>
              <a:t> </a:t>
            </a:r>
            <a:r>
              <a:rPr lang="zh-CN" altLang="en-US" sz="2600" strike="sngStrike" dirty="0"/>
              <a:t>扩展</a:t>
            </a:r>
            <a:endParaRPr lang="en-US" altLang="zh-CN" sz="2600" strike="sngStrike" dirty="0"/>
          </a:p>
          <a:p>
            <a:pPr lvl="2"/>
            <a:r>
              <a:rPr lang="zh-CN" altLang="en-US" sz="2200" strike="sngStrike" dirty="0">
                <a:highlight>
                  <a:srgbClr val="FFFF00"/>
                </a:highlight>
              </a:rPr>
              <a:t>放弃产品</a:t>
            </a:r>
            <a:endParaRPr lang="en-US" altLang="zh-CN" sz="2200" strike="sngStrike" dirty="0">
              <a:highlight>
                <a:srgbClr val="FFFF00"/>
              </a:highlight>
            </a:endParaRPr>
          </a:p>
          <a:p>
            <a:pPr lvl="1"/>
            <a:r>
              <a:rPr lang="en-US" sz="2600" dirty="0"/>
              <a:t>Azure </a:t>
            </a:r>
            <a:r>
              <a:rPr lang="en-US" altLang="zh-CN" sz="2600" dirty="0"/>
              <a:t>S</a:t>
            </a:r>
            <a:r>
              <a:rPr lang="en-US" sz="2600" dirty="0"/>
              <a:t>aaS: Redis Enterprise + </a:t>
            </a:r>
            <a:r>
              <a:rPr lang="en-US" sz="2600" dirty="0" err="1"/>
              <a:t>Redi</a:t>
            </a:r>
            <a:r>
              <a:rPr lang="en-US" altLang="zh-CN" sz="2600" dirty="0" err="1"/>
              <a:t>Search</a:t>
            </a:r>
            <a:r>
              <a:rPr lang="en-US" altLang="zh-CN" sz="2600" dirty="0"/>
              <a:t> @ </a:t>
            </a:r>
            <a:r>
              <a:rPr lang="en-US" altLang="zh-CN" sz="2600" dirty="0">
                <a:highlight>
                  <a:srgbClr val="FFFF00"/>
                </a:highlight>
              </a:rPr>
              <a:t>East US</a:t>
            </a:r>
          </a:p>
          <a:p>
            <a:pPr lvl="2"/>
            <a:r>
              <a:rPr lang="zh-CN" altLang="en-US" sz="2200" dirty="0"/>
              <a:t>必须至少选到 </a:t>
            </a:r>
            <a:r>
              <a:rPr lang="en-US" altLang="zh-CN" sz="2200" dirty="0"/>
              <a:t>US</a:t>
            </a:r>
          </a:p>
          <a:p>
            <a:pPr lvl="2"/>
            <a:r>
              <a:rPr lang="zh-CN" altLang="en-US" sz="2200" dirty="0"/>
              <a:t>从 </a:t>
            </a:r>
            <a:r>
              <a:rPr lang="en-US" altLang="zh-CN" sz="2200" dirty="0"/>
              <a:t>EA </a:t>
            </a:r>
            <a:r>
              <a:rPr lang="zh-CN" altLang="en-US" sz="2200" dirty="0"/>
              <a:t>到 </a:t>
            </a:r>
            <a:r>
              <a:rPr lang="en-US" altLang="zh-CN" sz="2200" dirty="0"/>
              <a:t>EU </a:t>
            </a:r>
            <a:r>
              <a:rPr lang="zh-CN" altLang="en-US" sz="2200" dirty="0"/>
              <a:t>数据铺底时间很长 </a:t>
            </a:r>
            <a:r>
              <a:rPr lang="en-US" altLang="zh-CN" sz="2200" dirty="0"/>
              <a:t>90</a:t>
            </a:r>
            <a:r>
              <a:rPr lang="zh-CN" altLang="en-US" sz="2200" dirty="0"/>
              <a:t>分钟</a:t>
            </a:r>
            <a:endParaRPr lang="en-US" altLang="zh-CN" sz="2200" dirty="0"/>
          </a:p>
          <a:p>
            <a:pPr lvl="2"/>
            <a:r>
              <a:rPr lang="zh-CN" altLang="en-US" sz="2200" dirty="0"/>
              <a:t>经测试功能就绪支持 </a:t>
            </a:r>
            <a:r>
              <a:rPr lang="en-US" sz="2200" dirty="0" err="1"/>
              <a:t>Redi</a:t>
            </a:r>
            <a:r>
              <a:rPr lang="en-US" altLang="zh-CN" sz="2200" dirty="0" err="1"/>
              <a:t>Search</a:t>
            </a:r>
            <a:r>
              <a:rPr lang="en-US" altLang="zh-CN" sz="2200" dirty="0"/>
              <a:t> </a:t>
            </a:r>
            <a:r>
              <a:rPr lang="zh-CN" altLang="en-US" sz="2200" dirty="0"/>
              <a:t>向量检索</a:t>
            </a:r>
            <a:endParaRPr lang="en-US" altLang="zh-CN" sz="2200" dirty="0"/>
          </a:p>
          <a:p>
            <a:pPr lvl="2"/>
            <a:r>
              <a:rPr lang="zh-CN" altLang="en-US" sz="2200" dirty="0"/>
              <a:t>从 </a:t>
            </a:r>
            <a:r>
              <a:rPr lang="en-US" altLang="zh-CN" sz="2200" dirty="0"/>
              <a:t>EA </a:t>
            </a:r>
            <a:r>
              <a:rPr lang="zh-CN" altLang="en-US" sz="2200" dirty="0"/>
              <a:t>调用 </a:t>
            </a:r>
            <a:r>
              <a:rPr lang="en-US" altLang="zh-CN" sz="2200" dirty="0"/>
              <a:t>EU </a:t>
            </a:r>
            <a:r>
              <a:rPr lang="zh-CN" altLang="en-US" sz="2200" dirty="0"/>
              <a:t>平均时长 </a:t>
            </a:r>
            <a:r>
              <a:rPr lang="en-US" altLang="zh-CN" sz="2200" dirty="0"/>
              <a:t>1</a:t>
            </a:r>
            <a:r>
              <a:rPr lang="zh-CN" altLang="en-US" sz="2200" dirty="0"/>
              <a:t>秒</a:t>
            </a:r>
            <a:r>
              <a:rPr lang="en-US" altLang="zh-CN" sz="2200" dirty="0"/>
              <a:t>/</a:t>
            </a:r>
            <a:r>
              <a:rPr lang="zh-CN" altLang="en-US" sz="2200" dirty="0"/>
              <a:t>笔</a:t>
            </a:r>
            <a:endParaRPr lang="en-US" altLang="zh-CN" sz="2200" dirty="0"/>
          </a:p>
          <a:p>
            <a:pPr lvl="2"/>
            <a:r>
              <a:rPr lang="zh-CN" altLang="en-US" sz="2200" dirty="0">
                <a:highlight>
                  <a:srgbClr val="FFFF00"/>
                </a:highlight>
              </a:rPr>
              <a:t>放弃性能测试</a:t>
            </a:r>
            <a:endParaRPr lang="en-US" altLang="zh-CN" sz="2200"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（报错相当不友好明明是密码错误报错没有命令、动态查询语句命令长度不得超过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graphicFrame>
        <p:nvGraphicFramePr>
          <p:cNvPr id="7" name="Object 6">
            <a:extLst>
              <a:ext uri="{FF2B5EF4-FFF2-40B4-BE49-F238E27FC236}">
                <a16:creationId xmlns:a16="http://schemas.microsoft.com/office/drawing/2014/main" id="{CDF4DB32-FDDA-70BE-2CAE-E318748C5273}"/>
              </a:ext>
            </a:extLst>
          </p:cNvPr>
          <p:cNvGraphicFramePr>
            <a:graphicFrameLocks noChangeAspect="1"/>
          </p:cNvGraphicFramePr>
          <p:nvPr>
            <p:extLst>
              <p:ext uri="{D42A27DB-BD31-4B8C-83A1-F6EECF244321}">
                <p14:modId xmlns:p14="http://schemas.microsoft.com/office/powerpoint/2010/main" val="3424688398"/>
              </p:ext>
            </p:extLst>
          </p:nvPr>
        </p:nvGraphicFramePr>
        <p:xfrm>
          <a:off x="287383" y="1486304"/>
          <a:ext cx="4739771" cy="4248289"/>
        </p:xfrm>
        <a:graphic>
          <a:graphicData uri="http://schemas.openxmlformats.org/presentationml/2006/ole">
            <mc:AlternateContent xmlns:mc="http://schemas.openxmlformats.org/markup-compatibility/2006">
              <mc:Choice xmlns:v="urn:schemas-microsoft-com:vml" Requires="v">
                <p:oleObj r:id="rId6" imgW="6705720" imgH="6010200" progId="">
                  <p:embed/>
                </p:oleObj>
              </mc:Choice>
              <mc:Fallback>
                <p:oleObj r:id="rId6" imgW="6705720" imgH="6010200" progId="">
                  <p:embed/>
                  <p:pic>
                    <p:nvPicPr>
                      <p:cNvPr id="0" name=""/>
                      <p:cNvPicPr/>
                      <p:nvPr/>
                    </p:nvPicPr>
                    <p:blipFill>
                      <a:blip r:embed="rId7"/>
                      <a:stretch>
                        <a:fillRect/>
                      </a:stretch>
                    </p:blipFill>
                    <p:spPr>
                      <a:xfrm>
                        <a:off x="287383" y="1486304"/>
                        <a:ext cx="4739771" cy="4248289"/>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69741AFC-F256-B7E0-A6F3-1430D9E2C5B8}"/>
              </a:ext>
            </a:extLst>
          </p:cNvPr>
          <p:cNvGraphicFramePr>
            <a:graphicFrameLocks noChangeAspect="1"/>
          </p:cNvGraphicFramePr>
          <p:nvPr>
            <p:extLst>
              <p:ext uri="{D42A27DB-BD31-4B8C-83A1-F6EECF244321}">
                <p14:modId xmlns:p14="http://schemas.microsoft.com/office/powerpoint/2010/main" val="2316837459"/>
              </p:ext>
            </p:extLst>
          </p:nvPr>
        </p:nvGraphicFramePr>
        <p:xfrm>
          <a:off x="5635800" y="1486305"/>
          <a:ext cx="6268817" cy="4248289"/>
        </p:xfrm>
        <a:graphic>
          <a:graphicData uri="http://schemas.openxmlformats.org/presentationml/2006/ole">
            <mc:AlternateContent xmlns:mc="http://schemas.openxmlformats.org/markup-compatibility/2006">
              <mc:Choice xmlns:v="urn:schemas-microsoft-com:vml" Requires="v">
                <p:oleObj r:id="rId8" imgW="8067600" imgH="5467320" progId="">
                  <p:embed/>
                </p:oleObj>
              </mc:Choice>
              <mc:Fallback>
                <p:oleObj r:id="rId8" imgW="8067600" imgH="5467320" progId="">
                  <p:embed/>
                  <p:pic>
                    <p:nvPicPr>
                      <p:cNvPr id="0" name=""/>
                      <p:cNvPicPr/>
                      <p:nvPr/>
                    </p:nvPicPr>
                    <p:blipFill>
                      <a:blip r:embed="rId9"/>
                      <a:stretch>
                        <a:fillRect/>
                      </a:stretch>
                    </p:blipFill>
                    <p:spPr>
                      <a:xfrm>
                        <a:off x="5635800" y="1486305"/>
                        <a:ext cx="6268817" cy="4248289"/>
                      </a:xfrm>
                      <a:prstGeom prst="rect">
                        <a:avLst/>
                      </a:prstGeom>
                    </p:spPr>
                  </p:pic>
                </p:oleObj>
              </mc:Fallback>
            </mc:AlternateContent>
          </a:graphicData>
        </a:graphic>
      </p:graphicFrame>
    </p:spTree>
    <p:extLst>
      <p:ext uri="{BB962C8B-B14F-4D97-AF65-F5344CB8AC3E}">
        <p14:creationId xmlns:p14="http://schemas.microsoft.com/office/powerpoint/2010/main" val="28756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a:xfrm>
            <a:off x="439954" y="196759"/>
            <a:ext cx="10515600" cy="1325563"/>
          </a:xfrm>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4494</TotalTime>
  <Words>3460</Words>
  <Application>Microsoft Office PowerPoint</Application>
  <PresentationFormat>Widescreen</PresentationFormat>
  <Paragraphs>290</Paragraphs>
  <Slides>27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27</vt:i4>
      </vt:variant>
    </vt:vector>
  </HeadingPairs>
  <TitlesOfParts>
    <vt:vector size="34" baseType="lpstr">
      <vt:lpstr>Optima-Regular</vt:lpstr>
      <vt:lpstr>source-serif-pro</vt:lpstr>
      <vt:lpstr>Microsoft YaHei</vt:lpstr>
      <vt:lpstr>Arial</vt:lpstr>
      <vt:lpstr>Calibri</vt:lpstr>
      <vt:lpstr>Calibri Light</vt:lpstr>
      <vt:lpstr>Office Theme</vt:lpstr>
      <vt:lpstr>向量数据库性能初探   Redis + RediSearch Module vs PostgreSQL + PgVector Extension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场景2: 无并发交叉对比测试过程监控</vt:lpstr>
      <vt:lpstr>压测场景1: 并发30 25K: PgSQL vs Redis+Flat </vt:lpstr>
      <vt:lpstr>压测场景2: 并发40 25K: PgSQL vs Redis+Flat </vt:lpstr>
      <vt:lpstr>压测场景3: 并发60: Redis+Flat +25k vs Redis+HNSW +225k</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418</cp:revision>
  <dcterms:created xsi:type="dcterms:W3CDTF">2023-04-24T08:38:56Z</dcterms:created>
  <dcterms:modified xsi:type="dcterms:W3CDTF">2023-04-28T12:49:44Z</dcterms:modified>
</cp:coreProperties>
</file>