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80" r:id="rId16"/>
    <p:sldId id="282" r:id="rId17"/>
    <p:sldId id="283" r:id="rId18"/>
    <p:sldId id="285" r:id="rId19"/>
    <p:sldId id="286" r:id="rId20"/>
    <p:sldId id="289" r:id="rId21"/>
    <p:sldId id="287" r:id="rId22"/>
    <p:sldId id="291" r:id="rId23"/>
    <p:sldId id="284" r:id="rId24"/>
    <p:sldId id="263" r:id="rId25"/>
    <p:sldId id="290" r:id="rId26"/>
    <p:sldId id="257"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wesomeYuer/openai-cookbook-python/tree/dev/examples/vector_databases/redis" TargetMode="External"/><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419497" y="1869961"/>
            <a:ext cx="9144000" cy="3118077"/>
          </a:xfrm>
        </p:spPr>
        <p:txBody>
          <a:bodyPr>
            <a:normAutofit fontScale="90000"/>
          </a:bodyPr>
          <a:lstStyle/>
          <a:p>
            <a:r>
              <a:rPr lang="zh-CN" altLang="en-US" sz="7300" b="1" dirty="0"/>
              <a:t>向量数据库性能</a:t>
            </a:r>
            <a:br>
              <a:rPr lang="en-US" altLang="zh-CN" sz="7300" b="1" dirty="0"/>
            </a:br>
            <a:r>
              <a:rPr lang="en-US" altLang="zh-CN" b="1" dirty="0"/>
              <a:t>Redis + </a:t>
            </a:r>
            <a:r>
              <a:rPr lang="en-US" altLang="zh-CN" b="1" dirty="0" err="1"/>
              <a:t>RediSearch</a:t>
            </a:r>
            <a:br>
              <a:rPr lang="en-US" altLang="zh-CN" b="1" dirty="0"/>
            </a:br>
            <a:r>
              <a:rPr lang="en-US" altLang="zh-CN" b="1" dirty="0"/>
              <a:t>vs</a:t>
            </a:r>
            <a:br>
              <a:rPr lang="en-US" altLang="zh-CN" b="1" dirty="0"/>
            </a:br>
            <a:r>
              <a:rPr lang="en-US" altLang="zh-CN" b="1" dirty="0"/>
              <a:t>PostgreSQL + </a:t>
            </a:r>
            <a:r>
              <a:rPr lang="en-US" altLang="zh-CN" b="1" dirty="0" err="1"/>
              <a:t>PgVector</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a:t>于斯人也</a:t>
            </a:r>
            <a:endParaRPr lang="en-US" altLang="zh-CN"/>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t>HNSW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en-US" altLang="zh-CN" sz="2800" b="1" dirty="0"/>
              <a:t>8G RAM VM</a:t>
            </a:r>
            <a:r>
              <a:rPr lang="zh-CN" altLang="en-US" sz="2800" b="1" dirty="0"/>
              <a:t>）</a:t>
            </a:r>
            <a:endParaRPr lang="en-US" sz="2800" b="1" dirty="0"/>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sz="16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402080"/>
            <a:ext cx="10515600" cy="5303520"/>
          </a:xfrm>
        </p:spPr>
        <p:txBody>
          <a:bodyPr>
            <a:normAutofit fontScale="92500" lnSpcReduction="20000"/>
          </a:bodyPr>
          <a:lstStyle/>
          <a:p>
            <a:r>
              <a:rPr lang="en-US" altLang="zh-CN" sz="2400" b="1" dirty="0" err="1"/>
              <a:t>PostgresSQL</a:t>
            </a:r>
            <a:endParaRPr lang="en-US" altLang="zh-CN" sz="2400" b="1" dirty="0"/>
          </a:p>
          <a:p>
            <a:pPr lvl="1"/>
            <a:r>
              <a:rPr lang="zh-CN" altLang="en-US" sz="2000" dirty="0"/>
              <a:t>开源传统关系数据库加持 </a:t>
            </a:r>
            <a:r>
              <a:rPr lang="en-US" altLang="zh-CN" sz="2000" dirty="0" err="1"/>
              <a:t>PgVector</a:t>
            </a:r>
            <a:r>
              <a:rPr lang="en-US" altLang="zh-CN" sz="2000" dirty="0"/>
              <a:t> </a:t>
            </a:r>
            <a:r>
              <a:rPr lang="zh-CN" altLang="en-US" sz="2000" dirty="0"/>
              <a:t>扩展</a:t>
            </a:r>
            <a:endParaRPr lang="en-US" altLang="zh-CN" sz="2000" dirty="0"/>
          </a:p>
          <a:p>
            <a:pPr lvl="1"/>
            <a:r>
              <a:rPr lang="zh-CN" altLang="en-US" sz="2000" dirty="0"/>
              <a:t>支持索引</a:t>
            </a:r>
            <a:endParaRPr lang="en-US" altLang="zh-CN" sz="2000" dirty="0"/>
          </a:p>
          <a:p>
            <a:pPr lvl="2"/>
            <a:r>
              <a:rPr lang="en-US" altLang="zh-CN" sz="1800" dirty="0"/>
              <a:t>L2 distance: </a:t>
            </a:r>
            <a:r>
              <a:rPr lang="en-US" altLang="zh-CN" sz="1800" dirty="0" err="1"/>
              <a:t>ivfflat</a:t>
            </a:r>
            <a:r>
              <a:rPr lang="en-US" altLang="zh-CN" sz="1800" dirty="0"/>
              <a:t> vector_l2_ops</a:t>
            </a:r>
          </a:p>
          <a:p>
            <a:pPr lvl="2"/>
            <a:r>
              <a:rPr lang="en-US" altLang="zh-CN" sz="1800" dirty="0"/>
              <a:t>Inner product: </a:t>
            </a:r>
            <a:r>
              <a:rPr lang="en-US" altLang="zh-CN" sz="1800" dirty="0" err="1"/>
              <a:t>ivfflat</a:t>
            </a:r>
            <a:r>
              <a:rPr lang="en-US" altLang="zh-CN" sz="1800" dirty="0"/>
              <a:t> </a:t>
            </a:r>
            <a:r>
              <a:rPr lang="en-US" altLang="zh-CN" sz="1800" dirty="0" err="1"/>
              <a:t>vector_ip_ops</a:t>
            </a:r>
            <a:endParaRPr lang="en-US" altLang="zh-CN" sz="1800" dirty="0"/>
          </a:p>
          <a:p>
            <a:pPr lvl="2"/>
            <a:r>
              <a:rPr lang="en-US" altLang="zh-CN" sz="1800" dirty="0"/>
              <a:t>Cosine distance: </a:t>
            </a:r>
            <a:r>
              <a:rPr lang="en-US" altLang="zh-CN" sz="1800" dirty="0" err="1"/>
              <a:t>ivfflat</a:t>
            </a:r>
            <a:r>
              <a:rPr lang="en-US" altLang="zh-CN" sz="1800" dirty="0"/>
              <a:t> </a:t>
            </a:r>
            <a:r>
              <a:rPr lang="en-US" altLang="zh-CN" sz="1800" dirty="0" err="1"/>
              <a:t>vector_cosine_ops</a:t>
            </a:r>
            <a:endParaRPr lang="en-US" altLang="zh-CN" sz="1800" dirty="0"/>
          </a:p>
          <a:p>
            <a:pPr lvl="1"/>
            <a:r>
              <a:rPr lang="zh-CN" altLang="en-US" sz="2200" dirty="0"/>
              <a:t>支持</a:t>
            </a:r>
            <a:r>
              <a:rPr lang="en-US" altLang="zh-CN" sz="2200" dirty="0"/>
              <a:t>Metric</a:t>
            </a:r>
            <a:r>
              <a:rPr lang="zh-CN" altLang="en-US" sz="2200" dirty="0"/>
              <a:t>函数</a:t>
            </a:r>
            <a:endParaRPr lang="en-US" altLang="zh-CN" sz="2200" dirty="0"/>
          </a:p>
          <a:p>
            <a:pPr lvl="2"/>
            <a:r>
              <a:rPr lang="en-US" altLang="zh-CN" sz="1800" dirty="0" err="1"/>
              <a:t>CosineDistance</a:t>
            </a:r>
            <a:r>
              <a:rPr lang="zh-CN" altLang="en-US" sz="1800" dirty="0"/>
              <a:t>、</a:t>
            </a:r>
            <a:r>
              <a:rPr lang="en-US" altLang="zh-CN" sz="1800" dirty="0" err="1"/>
              <a:t>dotProduct</a:t>
            </a:r>
            <a:r>
              <a:rPr lang="zh-CN" altLang="en-US" sz="1800" dirty="0"/>
              <a:t>、</a:t>
            </a:r>
            <a:r>
              <a:rPr lang="en-US" altLang="zh-CN" sz="1800" dirty="0"/>
              <a:t>L2Distance</a:t>
            </a:r>
          </a:p>
          <a:p>
            <a:pPr lvl="1"/>
            <a:r>
              <a:rPr lang="zh-CN" altLang="en-US" sz="2000" dirty="0"/>
              <a:t>其他相关</a:t>
            </a:r>
            <a:endParaRPr lang="en-US" altLang="zh-CN" sz="2000" dirty="0"/>
          </a:p>
          <a:p>
            <a:pPr lvl="2"/>
            <a:r>
              <a:rPr lang="en-US" sz="1800" dirty="0" err="1">
                <a:hlinkClick r:id="rId2"/>
              </a:rPr>
              <a:t>pgvector</a:t>
            </a:r>
            <a:r>
              <a:rPr lang="en-US" sz="1800" dirty="0">
                <a:hlinkClick r:id="rId2"/>
              </a:rPr>
              <a:t>/</a:t>
            </a:r>
            <a:r>
              <a:rPr lang="en-US" sz="1800" dirty="0" err="1">
                <a:hlinkClick r:id="rId2"/>
              </a:rPr>
              <a:t>pgvector</a:t>
            </a:r>
            <a:r>
              <a:rPr lang="en-US" sz="1800" dirty="0">
                <a:hlinkClick r:id="rId2"/>
              </a:rPr>
              <a:t>: Open-source vector similarity search for Postgres --- </a:t>
            </a:r>
            <a:r>
              <a:rPr lang="en-US" sz="1800" dirty="0" err="1">
                <a:hlinkClick r:id="rId2"/>
              </a:rPr>
              <a:t>pgvector</a:t>
            </a:r>
            <a:r>
              <a:rPr lang="en-US" sz="1800" dirty="0">
                <a:hlinkClick r:id="rId2"/>
              </a:rPr>
              <a:t>/</a:t>
            </a:r>
            <a:r>
              <a:rPr lang="en-US" sz="1800" dirty="0" err="1">
                <a:hlinkClick r:id="rId2"/>
              </a:rPr>
              <a:t>pgvector：Postgres</a:t>
            </a:r>
            <a:r>
              <a:rPr lang="en-US" sz="1800" dirty="0">
                <a:hlinkClick r:id="rId2"/>
              </a:rPr>
              <a:t> </a:t>
            </a:r>
            <a:r>
              <a:rPr lang="zh-CN" altLang="en-US" sz="1800" dirty="0">
                <a:hlinkClick r:id="rId2"/>
              </a:rPr>
              <a:t>的开源向量相似性搜索 </a:t>
            </a:r>
            <a:r>
              <a:rPr lang="en-US" altLang="zh-CN" sz="1800" dirty="0">
                <a:hlinkClick r:id="rId2"/>
              </a:rPr>
              <a:t>(</a:t>
            </a:r>
            <a:r>
              <a:rPr lang="en-US" sz="1800" dirty="0">
                <a:hlinkClick r:id="rId2"/>
              </a:rPr>
              <a:t>github.com)</a:t>
            </a:r>
            <a:endParaRPr lang="en-US" altLang="zh-CN" sz="1800" dirty="0"/>
          </a:p>
          <a:p>
            <a:r>
              <a:rPr lang="en-US" altLang="zh-CN" sz="2400" b="1" dirty="0"/>
              <a:t>Redis</a:t>
            </a:r>
          </a:p>
          <a:p>
            <a:pPr lvl="1"/>
            <a:r>
              <a:rPr lang="zh-CN" altLang="en-US" sz="2000" dirty="0"/>
              <a:t>开源 </a:t>
            </a:r>
            <a:r>
              <a:rPr lang="en-US" altLang="zh-CN" sz="2000" dirty="0"/>
              <a:t>New/No SQL </a:t>
            </a:r>
            <a:r>
              <a:rPr lang="zh-CN" altLang="en-US" sz="2000" dirty="0"/>
              <a:t>加持 </a:t>
            </a:r>
            <a:r>
              <a:rPr lang="en-US" altLang="zh-CN" sz="2000" dirty="0" err="1"/>
              <a:t>RediSeach</a:t>
            </a:r>
            <a:r>
              <a:rPr lang="en-US" altLang="zh-CN" sz="2000" dirty="0"/>
              <a:t> </a:t>
            </a:r>
            <a:r>
              <a:rPr lang="zh-CN" altLang="en-US" sz="2000" dirty="0"/>
              <a:t>模块</a:t>
            </a:r>
            <a:endParaRPr lang="en-US" altLang="zh-CN" sz="2000" dirty="0"/>
          </a:p>
          <a:p>
            <a:pPr lvl="1"/>
            <a:r>
              <a:rPr lang="zh-CN" altLang="en-US" sz="2000" dirty="0"/>
              <a:t>支持索引</a:t>
            </a:r>
            <a:endParaRPr lang="en-US" altLang="zh-CN" sz="2000" dirty="0"/>
          </a:p>
          <a:p>
            <a:pPr lvl="2"/>
            <a:r>
              <a:rPr lang="en-US" altLang="zh-CN" sz="1600" dirty="0"/>
              <a:t>FLAT </a:t>
            </a:r>
            <a:r>
              <a:rPr lang="zh-CN" altLang="en-US" sz="1600" dirty="0"/>
              <a:t>（</a:t>
            </a:r>
            <a:r>
              <a:rPr lang="en-US" altLang="zh-CN" sz="1600" dirty="0"/>
              <a:t>IVF_FLAT</a:t>
            </a:r>
            <a:r>
              <a:rPr lang="zh-CN" altLang="en-US" sz="1600" dirty="0"/>
              <a:t>）</a:t>
            </a:r>
            <a:endParaRPr lang="en-US" altLang="zh-CN" sz="1600" dirty="0"/>
          </a:p>
          <a:p>
            <a:pPr lvl="2"/>
            <a:r>
              <a:rPr lang="en-US" altLang="zh-CN" sz="1600" dirty="0"/>
              <a:t>HNSW (</a:t>
            </a:r>
            <a:r>
              <a:rPr lang="en-US" sz="1600" dirty="0"/>
              <a:t>Hierarchical Small World Graph)</a:t>
            </a:r>
          </a:p>
          <a:p>
            <a:pPr lvl="1"/>
            <a:r>
              <a:rPr lang="zh-CN" altLang="en-US" sz="2200" dirty="0"/>
              <a:t>支持</a:t>
            </a:r>
            <a:r>
              <a:rPr lang="en-US" altLang="zh-CN" sz="2200" dirty="0"/>
              <a:t>Metric</a:t>
            </a:r>
            <a:r>
              <a:rPr lang="zh-CN" altLang="en-US" sz="2200" dirty="0"/>
              <a:t>函数</a:t>
            </a:r>
            <a:endParaRPr lang="en-US" altLang="zh-CN" sz="2200" dirty="0"/>
          </a:p>
          <a:p>
            <a:pPr lvl="2"/>
            <a:r>
              <a:rPr lang="en-US" altLang="zh-CN" sz="1800" dirty="0" err="1"/>
              <a:t>CosineDistance</a:t>
            </a:r>
            <a:r>
              <a:rPr lang="zh-CN" altLang="en-US" sz="1800" dirty="0"/>
              <a:t>、</a:t>
            </a:r>
            <a:r>
              <a:rPr lang="en-US" altLang="zh-CN" sz="1800" dirty="0" err="1"/>
              <a:t>dotProduct</a:t>
            </a:r>
            <a:r>
              <a:rPr lang="zh-CN" altLang="en-US" sz="1800" dirty="0"/>
              <a:t>、</a:t>
            </a:r>
            <a:r>
              <a:rPr lang="en-US" altLang="zh-CN" sz="1800" dirty="0"/>
              <a:t>L2Distance</a:t>
            </a:r>
          </a:p>
          <a:p>
            <a:pPr lvl="1"/>
            <a:r>
              <a:rPr lang="zh-CN" altLang="en-US" sz="2000" dirty="0"/>
              <a:t>其他</a:t>
            </a:r>
            <a:endParaRPr lang="en-US" altLang="zh-CN" sz="2000" dirty="0"/>
          </a:p>
          <a:p>
            <a:pPr lvl="2"/>
            <a:r>
              <a:rPr lang="en-US" sz="1400" dirty="0">
                <a:hlinkClick r:id="rId3"/>
              </a:rPr>
              <a:t>Vector similarity | Redis --- </a:t>
            </a:r>
            <a:r>
              <a:rPr lang="zh-CN" altLang="en-US" sz="1400" dirty="0">
                <a:hlinkClick r:id="rId3"/>
              </a:rPr>
              <a:t>向量相似度 </a:t>
            </a:r>
            <a:r>
              <a:rPr lang="en-US" altLang="zh-CN" sz="1400" dirty="0">
                <a:hlinkClick r:id="rId3"/>
              </a:rPr>
              <a:t>|</a:t>
            </a:r>
            <a:r>
              <a:rPr lang="zh-CN" altLang="en-US" sz="1400" dirty="0">
                <a:hlinkClick r:id="rId3"/>
              </a:rPr>
              <a:t>雷迪斯</a:t>
            </a:r>
            <a:endParaRPr lang="en-US" sz="1600" dirty="0"/>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dirty="0"/>
              <a:t>选型依据</a:t>
            </a:r>
            <a:endParaRPr lang="en-US" altLang="zh-CN" dirty="0"/>
          </a:p>
          <a:p>
            <a:pPr lvl="1"/>
            <a:r>
              <a:rPr lang="en-US" altLang="zh-CN" dirty="0"/>
              <a:t>Azure </a:t>
            </a:r>
            <a:r>
              <a:rPr lang="zh-CN" altLang="en-US" dirty="0"/>
              <a:t>平替</a:t>
            </a:r>
            <a:endParaRPr lang="en-US" altLang="zh-CN" dirty="0"/>
          </a:p>
          <a:p>
            <a:pPr lvl="1"/>
            <a:r>
              <a:rPr lang="zh-CN" altLang="en-US" dirty="0"/>
              <a:t>经典开源产品</a:t>
            </a:r>
            <a:endParaRPr lang="en-US" altLang="zh-CN" dirty="0"/>
          </a:p>
          <a:p>
            <a:pPr lvl="1"/>
            <a:r>
              <a:rPr lang="zh-CN" altLang="en-US" dirty="0"/>
              <a:t>可控可落地</a:t>
            </a:r>
            <a:endParaRPr lang="en-US" altLang="zh-CN" dirty="0"/>
          </a:p>
          <a:p>
            <a:r>
              <a:rPr lang="zh-CN" altLang="en-US" dirty="0"/>
              <a:t>主要选型</a:t>
            </a:r>
            <a:endParaRPr lang="en-US" altLang="zh-CN" dirty="0"/>
          </a:p>
          <a:p>
            <a:pPr lvl="1"/>
            <a:r>
              <a:rPr lang="en-US" altLang="zh-CN" dirty="0"/>
              <a:t>Azure VM + Ubuntu + Docker + PostgreSQL + </a:t>
            </a:r>
            <a:r>
              <a:rPr lang="en-US" altLang="zh-CN" dirty="0" err="1"/>
              <a:t>PgVector</a:t>
            </a:r>
            <a:endParaRPr lang="en-US" altLang="zh-CN" dirty="0"/>
          </a:p>
          <a:p>
            <a:pPr lvl="1"/>
            <a:r>
              <a:rPr lang="en-US" altLang="zh-CN" dirty="0"/>
              <a:t>Azure VM + Ubuntu + Docker + Redis + </a:t>
            </a:r>
            <a:r>
              <a:rPr lang="en-US" altLang="zh-CN" dirty="0" err="1"/>
              <a:t>RediSearch</a:t>
            </a:r>
            <a:endParaRPr lang="en-US" altLang="zh-CN" dirty="0"/>
          </a:p>
          <a:p>
            <a:r>
              <a:rPr lang="zh-CN" altLang="en-US" dirty="0"/>
              <a:t>次要选型</a:t>
            </a:r>
            <a:endParaRPr lang="en-US" altLang="zh-CN" dirty="0"/>
          </a:p>
          <a:p>
            <a:pPr lvl="1"/>
            <a:r>
              <a:rPr lang="en-US" altLang="zh-CN" strike="sngStrike" dirty="0"/>
              <a:t>Azure PostgreSQL SaaS </a:t>
            </a:r>
            <a:r>
              <a:rPr lang="zh-CN" altLang="en-US" strike="sngStrike" dirty="0"/>
              <a:t>目前不支持 </a:t>
            </a:r>
            <a:r>
              <a:rPr lang="en-US" altLang="zh-CN" strike="sngStrike" dirty="0" err="1"/>
              <a:t>PgVector</a:t>
            </a:r>
            <a:r>
              <a:rPr lang="en-US" altLang="zh-CN" strike="sngStrike" dirty="0"/>
              <a:t> </a:t>
            </a:r>
            <a:r>
              <a:rPr lang="zh-CN" altLang="en-US" strike="sngStrike" dirty="0"/>
              <a:t>扩展</a:t>
            </a:r>
            <a:endParaRPr lang="en-US" altLang="zh-CN" strike="sngStrike" dirty="0"/>
          </a:p>
          <a:p>
            <a:pPr lvl="2"/>
            <a:r>
              <a:rPr lang="zh-CN" altLang="en-US" strike="sngStrike" dirty="0">
                <a:highlight>
                  <a:srgbClr val="FFFF00"/>
                </a:highlight>
              </a:rPr>
              <a:t>放弃产品</a:t>
            </a:r>
            <a:endParaRPr lang="en-US" altLang="zh-CN" strike="sngStrike" dirty="0">
              <a:highlight>
                <a:srgbClr val="FFFF00"/>
              </a:highlight>
            </a:endParaRPr>
          </a:p>
          <a:p>
            <a:pPr lvl="1"/>
            <a:r>
              <a:rPr lang="en-US" sz="2400" dirty="0"/>
              <a:t>Azure </a:t>
            </a:r>
            <a:r>
              <a:rPr lang="en-US" altLang="zh-CN" sz="2400" dirty="0"/>
              <a:t>S</a:t>
            </a:r>
            <a:r>
              <a:rPr lang="en-US" sz="2400" dirty="0"/>
              <a:t>aaS: Redis Enterprise + </a:t>
            </a:r>
            <a:r>
              <a:rPr lang="en-US" sz="2400" dirty="0" err="1"/>
              <a:t>Redi</a:t>
            </a:r>
            <a:r>
              <a:rPr lang="en-US" altLang="zh-CN" sz="2400" dirty="0" err="1"/>
              <a:t>Search</a:t>
            </a:r>
            <a:r>
              <a:rPr lang="en-US" altLang="zh-CN" sz="2400" dirty="0"/>
              <a:t> @ </a:t>
            </a:r>
            <a:r>
              <a:rPr lang="en-US" altLang="zh-CN" sz="2400" dirty="0">
                <a:highlight>
                  <a:srgbClr val="FFFF00"/>
                </a:highlight>
              </a:rPr>
              <a:t>East US</a:t>
            </a:r>
          </a:p>
          <a:p>
            <a:pPr lvl="2"/>
            <a:r>
              <a:rPr lang="zh-CN" altLang="en-US" dirty="0"/>
              <a:t>必须至少选到 </a:t>
            </a:r>
            <a:r>
              <a:rPr lang="en-US" altLang="zh-CN" dirty="0"/>
              <a:t>US</a:t>
            </a:r>
          </a:p>
          <a:p>
            <a:pPr lvl="2"/>
            <a:r>
              <a:rPr lang="zh-CN" altLang="en-US" dirty="0"/>
              <a:t>从 </a:t>
            </a:r>
            <a:r>
              <a:rPr lang="en-US" altLang="zh-CN" dirty="0"/>
              <a:t>EA </a:t>
            </a:r>
            <a:r>
              <a:rPr lang="zh-CN" altLang="en-US" dirty="0"/>
              <a:t>到 </a:t>
            </a:r>
            <a:r>
              <a:rPr lang="en-US" altLang="zh-CN" dirty="0"/>
              <a:t>EU </a:t>
            </a:r>
            <a:r>
              <a:rPr lang="zh-CN" altLang="en-US" dirty="0"/>
              <a:t>数据铺底时间很长 </a:t>
            </a:r>
            <a:r>
              <a:rPr lang="en-US" altLang="zh-CN" dirty="0"/>
              <a:t>90</a:t>
            </a:r>
            <a:r>
              <a:rPr lang="zh-CN" altLang="en-US" dirty="0"/>
              <a:t>分钟</a:t>
            </a:r>
            <a:endParaRPr lang="en-US" altLang="zh-CN" dirty="0"/>
          </a:p>
          <a:p>
            <a:pPr lvl="2"/>
            <a:r>
              <a:rPr lang="zh-CN" altLang="en-US" dirty="0"/>
              <a:t>经测试功能就绪支持 </a:t>
            </a:r>
            <a:r>
              <a:rPr lang="en-US" sz="2000" dirty="0" err="1"/>
              <a:t>Redi</a:t>
            </a:r>
            <a:r>
              <a:rPr lang="en-US" altLang="zh-CN" sz="2000" dirty="0" err="1"/>
              <a:t>Search</a:t>
            </a:r>
            <a:r>
              <a:rPr lang="en-US" altLang="zh-CN" sz="2000" dirty="0"/>
              <a:t> </a:t>
            </a:r>
            <a:r>
              <a:rPr lang="zh-CN" altLang="en-US" sz="2000" dirty="0"/>
              <a:t>向量检索</a:t>
            </a:r>
            <a:endParaRPr lang="en-US" altLang="zh-CN" dirty="0"/>
          </a:p>
          <a:p>
            <a:pPr lvl="2"/>
            <a:r>
              <a:rPr lang="zh-CN" altLang="en-US" dirty="0"/>
              <a:t>从 </a:t>
            </a:r>
            <a:r>
              <a:rPr lang="en-US" altLang="zh-CN" dirty="0"/>
              <a:t>EA </a:t>
            </a:r>
            <a:r>
              <a:rPr lang="zh-CN" altLang="en-US" dirty="0"/>
              <a:t>调用 </a:t>
            </a:r>
            <a:r>
              <a:rPr lang="en-US" altLang="zh-CN" dirty="0"/>
              <a:t>EU </a:t>
            </a:r>
            <a:r>
              <a:rPr lang="zh-CN" altLang="en-US" dirty="0"/>
              <a:t>平均时长 </a:t>
            </a:r>
            <a:r>
              <a:rPr lang="en-US" altLang="zh-CN" dirty="0"/>
              <a:t>1</a:t>
            </a:r>
            <a:r>
              <a:rPr lang="zh-CN" altLang="en-US" dirty="0"/>
              <a:t>秒</a:t>
            </a:r>
            <a:r>
              <a:rPr lang="en-US" altLang="zh-CN" dirty="0"/>
              <a:t>/</a:t>
            </a:r>
            <a:r>
              <a:rPr lang="zh-CN" altLang="en-US" dirty="0"/>
              <a:t>笔</a:t>
            </a:r>
            <a:endParaRPr lang="en-US" altLang="zh-CN" dirty="0"/>
          </a:p>
          <a:p>
            <a:pPr lvl="2"/>
            <a:r>
              <a:rPr lang="zh-CN" altLang="en-US" dirty="0">
                <a:highlight>
                  <a:srgbClr val="FFFF00"/>
                </a:highlight>
              </a:rPr>
              <a:t>放弃性能测试</a:t>
            </a:r>
            <a:endParaRPr lang="en-US" altLang="zh-CN"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a:t>
            </a:r>
            <a:r>
              <a:rPr lang="zh-CN" altLang="en-US" sz="2500"/>
              <a:t>友好明明是密码错误报错没有命令、</a:t>
            </a:r>
            <a:r>
              <a:rPr lang="zh-CN" altLang="en-US" sz="2500" dirty="0"/>
              <a:t>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287565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4458</TotalTime>
  <Words>3407</Words>
  <Application>Microsoft Office PowerPoint</Application>
  <PresentationFormat>Widescreen</PresentationFormat>
  <Paragraphs>286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Optima-Regular</vt:lpstr>
      <vt:lpstr>source-serif-pro</vt:lpstr>
      <vt:lpstr>Microsoft YaHei</vt:lpstr>
      <vt:lpstr>Arial</vt:lpstr>
      <vt:lpstr>Calibri</vt:lpstr>
      <vt:lpstr>Calibri Light</vt:lpstr>
      <vt:lpstr>Office Theme</vt:lpstr>
      <vt:lpstr>向量数据库性能 Redis + RediSearch vs PostgreSQL + PgVector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406</cp:revision>
  <dcterms:created xsi:type="dcterms:W3CDTF">2023-04-24T08:38:56Z</dcterms:created>
  <dcterms:modified xsi:type="dcterms:W3CDTF">2023-04-28T12:13:05Z</dcterms:modified>
</cp:coreProperties>
</file>