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92" r:id="rId16"/>
    <p:sldId id="293" r:id="rId17"/>
    <p:sldId id="294" r:id="rId18"/>
    <p:sldId id="280" r:id="rId19"/>
    <p:sldId id="282" r:id="rId20"/>
    <p:sldId id="283" r:id="rId21"/>
    <p:sldId id="295" r:id="rId22"/>
    <p:sldId id="285" r:id="rId23"/>
    <p:sldId id="286" r:id="rId24"/>
    <p:sldId id="289" r:id="rId25"/>
    <p:sldId id="287" r:id="rId26"/>
    <p:sldId id="291" r:id="rId27"/>
    <p:sldId id="284" r:id="rId28"/>
    <p:sldId id="263" r:id="rId29"/>
    <p:sldId id="290" r:id="rId30"/>
    <p:sldId id="257"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331362" y="2850462"/>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sz="4900" b="1" dirty="0"/>
            </a:br>
            <a:r>
              <a:rPr lang="en-US" altLang="zh-CN" sz="4900" b="1" dirty="0"/>
              <a:t>vs</a:t>
            </a:r>
            <a:br>
              <a:rPr lang="en-US" altLang="zh-CN" sz="4900" b="1" dirty="0"/>
            </a:br>
            <a:r>
              <a:rPr lang="en-US" altLang="zh-CN" sz="4900" b="1" dirty="0" err="1"/>
              <a:t>Qdrant</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Local: </a:t>
            </a:r>
            <a:r>
              <a:rPr lang="en-US" altLang="zh-CN" sz="3600" b="1" dirty="0" err="1"/>
              <a:t>Grpc</a:t>
            </a:r>
            <a:r>
              <a:rPr lang="en-US" altLang="zh-CN" sz="3600" b="1" dirty="0"/>
              <a:t> vs SK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lstStyle/>
          <a:p>
            <a:r>
              <a:rPr lang="en-US" dirty="0"/>
              <a:t>32 </a:t>
            </a:r>
            <a:r>
              <a:rPr lang="en-US" altLang="zh-CN" dirty="0"/>
              <a:t>GB RAM Server</a:t>
            </a:r>
          </a:p>
          <a:p>
            <a:pPr marL="0" indent="0">
              <a:buNone/>
            </a:pPr>
            <a:endParaRPr lang="en-US" altLang="zh-CN" dirty="0"/>
          </a:p>
          <a:p>
            <a:pPr marL="0" indent="0">
              <a:buNone/>
            </a:pPr>
            <a:endParaRPr lang="en-US" dirty="0"/>
          </a:p>
        </p:txBody>
      </p:sp>
      <p:pic>
        <p:nvPicPr>
          <p:cNvPr id="9" name="Picture 8">
            <a:extLst>
              <a:ext uri="{FF2B5EF4-FFF2-40B4-BE49-F238E27FC236}">
                <a16:creationId xmlns:a16="http://schemas.microsoft.com/office/drawing/2014/main" id="{7E3D1908-963A-2C5E-EEE7-63E519E51BC5}"/>
              </a:ext>
            </a:extLst>
          </p:cNvPr>
          <p:cNvPicPr>
            <a:picLocks noChangeAspect="1"/>
          </p:cNvPicPr>
          <p:nvPr/>
        </p:nvPicPr>
        <p:blipFill>
          <a:blip r:embed="rId2"/>
          <a:stretch>
            <a:fillRect/>
          </a:stretch>
        </p:blipFill>
        <p:spPr>
          <a:xfrm>
            <a:off x="4252510" y="1122614"/>
            <a:ext cx="7749323" cy="3129897"/>
          </a:xfrm>
          <a:prstGeom prst="rect">
            <a:avLst/>
          </a:prstGeom>
        </p:spPr>
      </p:pic>
      <p:pic>
        <p:nvPicPr>
          <p:cNvPr id="11" name="Picture 10">
            <a:extLst>
              <a:ext uri="{FF2B5EF4-FFF2-40B4-BE49-F238E27FC236}">
                <a16:creationId xmlns:a16="http://schemas.microsoft.com/office/drawing/2014/main" id="{9826E66B-756F-81B6-D781-0F19FDC90D3E}"/>
              </a:ext>
            </a:extLst>
          </p:cNvPr>
          <p:cNvPicPr>
            <a:picLocks noChangeAspect="1"/>
          </p:cNvPicPr>
          <p:nvPr/>
        </p:nvPicPr>
        <p:blipFill>
          <a:blip r:embed="rId3"/>
          <a:stretch>
            <a:fillRect/>
          </a:stretch>
        </p:blipFill>
        <p:spPr>
          <a:xfrm>
            <a:off x="1786892" y="4509858"/>
            <a:ext cx="9345329" cy="2086266"/>
          </a:xfrm>
          <a:prstGeom prst="rect">
            <a:avLst/>
          </a:prstGeom>
        </p:spPr>
      </p:pic>
    </p:spTree>
    <p:extLst>
      <p:ext uri="{BB962C8B-B14F-4D97-AF65-F5344CB8AC3E}">
        <p14:creationId xmlns:p14="http://schemas.microsoft.com/office/powerpoint/2010/main" val="34558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200" b="1" dirty="0"/>
              <a:t>场景</a:t>
            </a:r>
            <a:r>
              <a:rPr lang="en-US" altLang="zh-CN" sz="3200" b="1" dirty="0"/>
              <a:t>3:</a:t>
            </a:r>
            <a:r>
              <a:rPr lang="zh-CN" altLang="en-US" sz="3200" b="1" dirty="0"/>
              <a:t> 无并发</a:t>
            </a:r>
            <a:r>
              <a:rPr lang="en-US" altLang="zh-CN" sz="3200" b="1" dirty="0" err="1"/>
              <a:t>Qdrant</a:t>
            </a:r>
            <a:r>
              <a:rPr lang="en-US" altLang="zh-CN" sz="3200" b="1" dirty="0"/>
              <a:t> HNSW 225K Remote: </a:t>
            </a:r>
            <a:r>
              <a:rPr lang="en-US" altLang="zh-CN" sz="3200" b="1" dirty="0" err="1"/>
              <a:t>Grpc</a:t>
            </a:r>
            <a:r>
              <a:rPr lang="en-US" altLang="zh-CN" sz="3200" b="1" dirty="0"/>
              <a:t> vs SK Http </a:t>
            </a:r>
            <a:r>
              <a:rPr lang="zh-CN" altLang="en-US" sz="3200" b="1" dirty="0"/>
              <a:t> </a:t>
            </a:r>
            <a:endParaRPr lang="en-US" sz="32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normAutofit/>
          </a:bodyPr>
          <a:lstStyle/>
          <a:p>
            <a:r>
              <a:rPr lang="en-US" dirty="0"/>
              <a:t>32 </a:t>
            </a:r>
            <a:r>
              <a:rPr lang="en-US" altLang="zh-CN" dirty="0"/>
              <a:t>GB RAM Server</a:t>
            </a:r>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ECEF9599-808B-6823-01CC-0DECBD9C2031}"/>
              </a:ext>
            </a:extLst>
          </p:cNvPr>
          <p:cNvPicPr>
            <a:picLocks noChangeAspect="1"/>
          </p:cNvPicPr>
          <p:nvPr/>
        </p:nvPicPr>
        <p:blipFill>
          <a:blip r:embed="rId2"/>
          <a:stretch>
            <a:fillRect/>
          </a:stretch>
        </p:blipFill>
        <p:spPr>
          <a:xfrm>
            <a:off x="1547177" y="2214522"/>
            <a:ext cx="9097645" cy="1962424"/>
          </a:xfrm>
          <a:prstGeom prst="rect">
            <a:avLst/>
          </a:prstGeom>
        </p:spPr>
      </p:pic>
    </p:spTree>
    <p:extLst>
      <p:ext uri="{BB962C8B-B14F-4D97-AF65-F5344CB8AC3E}">
        <p14:creationId xmlns:p14="http://schemas.microsoft.com/office/powerpoint/2010/main" val="45635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578843" y="147003"/>
            <a:ext cx="11188547" cy="1325563"/>
          </a:xfrm>
        </p:spPr>
        <p:txBody>
          <a:bodyPr>
            <a:normAutofit/>
          </a:bodyPr>
          <a:lstStyle/>
          <a:p>
            <a:r>
              <a:rPr lang="zh-CN" altLang="en-US" sz="3200" b="1" dirty="0"/>
              <a:t>场景</a:t>
            </a:r>
            <a:r>
              <a:rPr lang="en-US" altLang="zh-CN" sz="3200" b="1" dirty="0"/>
              <a:t>4:</a:t>
            </a:r>
            <a:r>
              <a:rPr lang="zh-CN" altLang="en-US" sz="3200" b="1" dirty="0"/>
              <a:t> 无并发</a:t>
            </a:r>
            <a:r>
              <a:rPr lang="en-US" altLang="zh-CN" sz="3200" b="1" dirty="0" err="1"/>
              <a:t>Qdrant</a:t>
            </a:r>
            <a:r>
              <a:rPr lang="en-US" altLang="zh-CN" sz="3200" b="1" dirty="0"/>
              <a:t> HNSW 50w/100w local: </a:t>
            </a:r>
            <a:r>
              <a:rPr lang="en-US" altLang="zh-CN" sz="3200" b="1" dirty="0" err="1"/>
              <a:t>Grpc</a:t>
            </a:r>
            <a:r>
              <a:rPr lang="en-US" altLang="zh-CN" sz="3200" b="1" dirty="0"/>
              <a:t> vs SK Http </a:t>
            </a:r>
            <a:r>
              <a:rPr lang="zh-CN" altLang="en-US" sz="3200" b="1" dirty="0"/>
              <a:t> </a:t>
            </a:r>
            <a:endParaRPr lang="en-US" sz="32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a:xfrm>
            <a:off x="915316" y="1110112"/>
            <a:ext cx="10515600" cy="4351338"/>
          </a:xfrm>
        </p:spPr>
        <p:txBody>
          <a:bodyPr>
            <a:normAutofit/>
          </a:bodyPr>
          <a:lstStyle/>
          <a:p>
            <a:r>
              <a:rPr lang="en-US" dirty="0"/>
              <a:t>32 </a:t>
            </a:r>
            <a:r>
              <a:rPr lang="en-US" altLang="zh-CN" dirty="0"/>
              <a:t>GB RAM Server</a:t>
            </a:r>
          </a:p>
          <a:p>
            <a:pPr lvl="1"/>
            <a:r>
              <a:rPr lang="en-US" altLang="zh-CN" dirty="0"/>
              <a:t>50w</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100w</a:t>
            </a:r>
          </a:p>
          <a:p>
            <a:pPr lvl="1"/>
            <a:endParaRPr lang="en-US" altLang="zh-CN" dirty="0"/>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72271D15-D42D-A494-FE57-DD10705A2511}"/>
              </a:ext>
            </a:extLst>
          </p:cNvPr>
          <p:cNvPicPr>
            <a:picLocks noChangeAspect="1"/>
          </p:cNvPicPr>
          <p:nvPr/>
        </p:nvPicPr>
        <p:blipFill>
          <a:blip r:embed="rId2"/>
          <a:stretch>
            <a:fillRect/>
          </a:stretch>
        </p:blipFill>
        <p:spPr>
          <a:xfrm>
            <a:off x="1767222" y="1932977"/>
            <a:ext cx="9335803" cy="2000529"/>
          </a:xfrm>
          <a:prstGeom prst="rect">
            <a:avLst/>
          </a:prstGeom>
        </p:spPr>
      </p:pic>
      <p:pic>
        <p:nvPicPr>
          <p:cNvPr id="8" name="Picture 7">
            <a:extLst>
              <a:ext uri="{FF2B5EF4-FFF2-40B4-BE49-F238E27FC236}">
                <a16:creationId xmlns:a16="http://schemas.microsoft.com/office/drawing/2014/main" id="{6F18D28A-4ABE-903F-1FF5-4EF51AE8055E}"/>
              </a:ext>
            </a:extLst>
          </p:cNvPr>
          <p:cNvPicPr>
            <a:picLocks noChangeAspect="1"/>
          </p:cNvPicPr>
          <p:nvPr/>
        </p:nvPicPr>
        <p:blipFill>
          <a:blip r:embed="rId3"/>
          <a:stretch>
            <a:fillRect/>
          </a:stretch>
        </p:blipFill>
        <p:spPr>
          <a:xfrm>
            <a:off x="1852958" y="4691371"/>
            <a:ext cx="9164329" cy="1924319"/>
          </a:xfrm>
          <a:prstGeom prst="rect">
            <a:avLst/>
          </a:prstGeom>
        </p:spPr>
      </p:pic>
      <p:pic>
        <p:nvPicPr>
          <p:cNvPr id="10" name="Picture 9">
            <a:extLst>
              <a:ext uri="{FF2B5EF4-FFF2-40B4-BE49-F238E27FC236}">
                <a16:creationId xmlns:a16="http://schemas.microsoft.com/office/drawing/2014/main" id="{E694BA3E-73A6-9E64-8E74-DA346F3BA08B}"/>
              </a:ext>
            </a:extLst>
          </p:cNvPr>
          <p:cNvPicPr>
            <a:picLocks noChangeAspect="1"/>
          </p:cNvPicPr>
          <p:nvPr/>
        </p:nvPicPr>
        <p:blipFill>
          <a:blip r:embed="rId4"/>
          <a:stretch>
            <a:fillRect/>
          </a:stretch>
        </p:blipFill>
        <p:spPr>
          <a:xfrm>
            <a:off x="2619126" y="1481251"/>
            <a:ext cx="9335803" cy="4738064"/>
          </a:xfrm>
          <a:prstGeom prst="rect">
            <a:avLst/>
          </a:prstGeom>
        </p:spPr>
      </p:pic>
      <p:pic>
        <p:nvPicPr>
          <p:cNvPr id="12" name="Picture 11">
            <a:extLst>
              <a:ext uri="{FF2B5EF4-FFF2-40B4-BE49-F238E27FC236}">
                <a16:creationId xmlns:a16="http://schemas.microsoft.com/office/drawing/2014/main" id="{047AEF82-CBD5-5804-A92D-AD5EC7A18C7D}"/>
              </a:ext>
            </a:extLst>
          </p:cNvPr>
          <p:cNvPicPr>
            <a:picLocks noChangeAspect="1"/>
          </p:cNvPicPr>
          <p:nvPr/>
        </p:nvPicPr>
        <p:blipFill>
          <a:blip r:embed="rId5"/>
          <a:stretch>
            <a:fillRect/>
          </a:stretch>
        </p:blipFill>
        <p:spPr>
          <a:xfrm>
            <a:off x="4181019" y="3021492"/>
            <a:ext cx="7935432" cy="1657581"/>
          </a:xfrm>
          <a:prstGeom prst="rect">
            <a:avLst/>
          </a:prstGeom>
        </p:spPr>
      </p:pic>
    </p:spTree>
    <p:extLst>
      <p:ext uri="{BB962C8B-B14F-4D97-AF65-F5344CB8AC3E}">
        <p14:creationId xmlns:p14="http://schemas.microsoft.com/office/powerpoint/2010/main" val="318020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522B-BE8D-5E4C-0B0C-FEDB39BE1B8F}"/>
              </a:ext>
            </a:extLst>
          </p:cNvPr>
          <p:cNvSpPr>
            <a:spLocks noGrp="1"/>
          </p:cNvSpPr>
          <p:nvPr>
            <p:ph type="title"/>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dirty="0"/>
          </a:p>
        </p:txBody>
      </p:sp>
      <p:sp>
        <p:nvSpPr>
          <p:cNvPr id="3" name="Content Placeholder 2">
            <a:extLst>
              <a:ext uri="{FF2B5EF4-FFF2-40B4-BE49-F238E27FC236}">
                <a16:creationId xmlns:a16="http://schemas.microsoft.com/office/drawing/2014/main" id="{2327D866-65D8-B5B1-B39B-05CDFCBB3ABE}"/>
              </a:ext>
            </a:extLst>
          </p:cNvPr>
          <p:cNvSpPr>
            <a:spLocks noGrp="1"/>
          </p:cNvSpPr>
          <p:nvPr>
            <p:ph idx="1"/>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altLang="zh-CN" b="1" dirty="0">
              <a:solidFill>
                <a:srgbClr val="FF0000"/>
              </a:solidFill>
            </a:endParaRPr>
          </a:p>
          <a:p>
            <a:pPr lvl="1"/>
            <a:r>
              <a:rPr lang="zh-CN" altLang="en-US" b="1" dirty="0">
                <a:solidFill>
                  <a:srgbClr val="FF0000"/>
                </a:solidFill>
              </a:rPr>
              <a:t>支持持久化数据</a:t>
            </a:r>
            <a:endParaRPr lang="en-US" altLang="zh-CN" b="1" dirty="0">
              <a:solidFill>
                <a:srgbClr val="FF0000"/>
              </a:solidFill>
            </a:endParaRPr>
          </a:p>
          <a:p>
            <a:pPr lvl="1"/>
            <a:r>
              <a:rPr lang="zh-CN" altLang="en-US" b="1" dirty="0">
                <a:solidFill>
                  <a:srgbClr val="FF0000"/>
                </a:solidFill>
              </a:rPr>
              <a:t>默认仅支持内存 </a:t>
            </a:r>
            <a:r>
              <a:rPr lang="en-US" altLang="zh-CN" b="1" dirty="0">
                <a:solidFill>
                  <a:srgbClr val="FF0000"/>
                </a:solidFill>
              </a:rPr>
              <a:t>HNSW </a:t>
            </a:r>
            <a:r>
              <a:rPr lang="zh-CN" altLang="en-US" b="1" dirty="0">
                <a:solidFill>
                  <a:srgbClr val="FF0000"/>
                </a:solidFill>
              </a:rPr>
              <a:t>索引</a:t>
            </a:r>
            <a:endParaRPr lang="en-US" altLang="zh-CN" b="1" dirty="0">
              <a:solidFill>
                <a:srgbClr val="FF0000"/>
              </a:solidFill>
            </a:endParaRPr>
          </a:p>
          <a:p>
            <a:pPr lvl="1"/>
            <a:r>
              <a:rPr lang="zh-CN" altLang="en-US" b="1" dirty="0">
                <a:solidFill>
                  <a:srgbClr val="FF0000"/>
                </a:solidFill>
              </a:rPr>
              <a:t>远程调用</a:t>
            </a:r>
            <a:r>
              <a:rPr lang="en-US" altLang="zh-CN" b="1" dirty="0" err="1">
                <a:solidFill>
                  <a:srgbClr val="FF0000"/>
                </a:solidFill>
              </a:rPr>
              <a:t>Qdrant</a:t>
            </a:r>
            <a:r>
              <a:rPr lang="en-US" altLang="zh-CN" b="1" dirty="0">
                <a:solidFill>
                  <a:srgbClr val="FF0000"/>
                </a:solidFill>
              </a:rPr>
              <a:t>,</a:t>
            </a:r>
            <a:r>
              <a:rPr lang="zh-CN" altLang="en-US" b="1" dirty="0">
                <a:solidFill>
                  <a:srgbClr val="FF0000"/>
                </a:solidFill>
              </a:rPr>
              <a:t> </a:t>
            </a:r>
            <a:r>
              <a:rPr lang="en-US" altLang="zh-CN" b="1" dirty="0" err="1">
                <a:solidFill>
                  <a:srgbClr val="FF0000"/>
                </a:solidFill>
              </a:rPr>
              <a:t>Grpc</a:t>
            </a:r>
            <a:r>
              <a:rPr lang="zh-CN" altLang="en-US" b="1" dirty="0">
                <a:solidFill>
                  <a:srgbClr val="FF0000"/>
                </a:solidFill>
              </a:rPr>
              <a:t> 才对 </a:t>
            </a:r>
            <a:r>
              <a:rPr lang="en-US" altLang="zh-CN" b="1" dirty="0">
                <a:solidFill>
                  <a:srgbClr val="FF0000"/>
                </a:solidFill>
              </a:rPr>
              <a:t>Http </a:t>
            </a:r>
            <a:r>
              <a:rPr lang="zh-CN" altLang="en-US" b="1" dirty="0">
                <a:solidFill>
                  <a:srgbClr val="FF0000"/>
                </a:solidFill>
              </a:rPr>
              <a:t>有优势 </a:t>
            </a:r>
            <a:r>
              <a:rPr lang="en-US" altLang="zh-CN" b="1" dirty="0">
                <a:solidFill>
                  <a:srgbClr val="FF0000"/>
                </a:solidFill>
              </a:rPr>
              <a:t>100</a:t>
            </a:r>
            <a:r>
              <a:rPr lang="zh-CN" altLang="en-US" b="1" dirty="0">
                <a:solidFill>
                  <a:srgbClr val="FF0000"/>
                </a:solidFill>
              </a:rPr>
              <a:t>毫秒</a:t>
            </a:r>
            <a:r>
              <a:rPr lang="en-US" altLang="zh-CN" b="1" dirty="0">
                <a:solidFill>
                  <a:srgbClr val="FF0000"/>
                </a:solidFill>
              </a:rPr>
              <a:t>,</a:t>
            </a:r>
            <a:r>
              <a:rPr lang="zh-CN" altLang="en-US" b="1" dirty="0">
                <a:solidFill>
                  <a:srgbClr val="FF0000"/>
                </a:solidFill>
              </a:rPr>
              <a:t> 估计没此远程调用场景</a:t>
            </a:r>
            <a:r>
              <a:rPr lang="en-US" altLang="zh-CN" b="1" dirty="0">
                <a:solidFill>
                  <a:srgbClr val="FF0000"/>
                </a:solidFill>
              </a:rPr>
              <a:t>?</a:t>
            </a:r>
          </a:p>
          <a:p>
            <a:r>
              <a:rPr lang="zh-CN" altLang="en-US" b="1" dirty="0">
                <a:solidFill>
                  <a:srgbClr val="FF0000"/>
                </a:solidFill>
              </a:rPr>
              <a:t>缺省无认证</a:t>
            </a:r>
            <a:endParaRPr lang="en-US" altLang="zh-CN" b="1" dirty="0">
              <a:solidFill>
                <a:srgbClr val="FF0000"/>
              </a:solidFill>
            </a:endParaRPr>
          </a:p>
          <a:p>
            <a:pPr lvl="1"/>
            <a:r>
              <a:rPr lang="zh-CN" altLang="en-US" b="1" dirty="0">
                <a:solidFill>
                  <a:srgbClr val="FF0000"/>
                </a:solidFill>
              </a:rPr>
              <a:t>需要同时打开 </a:t>
            </a:r>
            <a:r>
              <a:rPr lang="en-US" altLang="zh-CN" b="1" dirty="0">
                <a:solidFill>
                  <a:srgbClr val="FF0000"/>
                </a:solidFill>
              </a:rPr>
              <a:t>TLS/HTTPS</a:t>
            </a:r>
          </a:p>
          <a:p>
            <a:r>
              <a:rPr lang="zh-CN" altLang="en-US" b="1" dirty="0">
                <a:solidFill>
                  <a:srgbClr val="FF0000"/>
                </a:solidFill>
              </a:rPr>
              <a:t>并发压力测试</a:t>
            </a:r>
            <a:endParaRPr lang="en-US" altLang="zh-CN" b="1" dirty="0">
              <a:solidFill>
                <a:srgbClr val="FF0000"/>
              </a:solidFill>
            </a:endParaRPr>
          </a:p>
          <a:p>
            <a:pPr lvl="1"/>
            <a:r>
              <a:rPr lang="zh-CN" altLang="en-US" b="1" dirty="0">
                <a:solidFill>
                  <a:srgbClr val="FF0000"/>
                </a:solidFill>
              </a:rPr>
              <a:t>未作，条件不具备</a:t>
            </a:r>
            <a:endParaRPr lang="en-US" altLang="zh-CN" b="1" dirty="0">
              <a:solidFill>
                <a:srgbClr val="FF0000"/>
              </a:solidFill>
            </a:endParaRPr>
          </a:p>
          <a:p>
            <a:endParaRPr lang="en-US" dirty="0"/>
          </a:p>
        </p:txBody>
      </p:sp>
    </p:spTree>
    <p:extLst>
      <p:ext uri="{BB962C8B-B14F-4D97-AF65-F5344CB8AC3E}">
        <p14:creationId xmlns:p14="http://schemas.microsoft.com/office/powerpoint/2010/main" val="335307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5659</TotalTime>
  <Words>3607</Words>
  <Application>Microsoft Office PowerPoint</Application>
  <PresentationFormat>Widescreen</PresentationFormat>
  <Paragraphs>324</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8"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vs Qdrant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场景3: 无并发Qdrant HNSW 225K Local: Grpc vs SK Http  </vt:lpstr>
      <vt:lpstr>场景3: 无并发Qdrant HNSW 225K Remote: Grpc vs SK Http  </vt:lpstr>
      <vt:lpstr>场景4: 无并发Qdrant HNSW 50w/100w local: Grpc vs SK Http  </vt:lpstr>
      <vt:lpstr>压测场景1: 并发30 25K: PgSQL vs Redis+Flat </vt:lpstr>
      <vt:lpstr>压测场景2: 并发40 25K: PgSQL vs Redis+Flat </vt:lpstr>
      <vt:lpstr>压测场景3: 并发60: Redis+Flat +25k vs Redis+HNSW +225k</vt:lpstr>
      <vt:lpstr>Qdrant 优势</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458</cp:revision>
  <dcterms:created xsi:type="dcterms:W3CDTF">2023-04-24T08:38:56Z</dcterms:created>
  <dcterms:modified xsi:type="dcterms:W3CDTF">2023-05-04T12:45:39Z</dcterms:modified>
</cp:coreProperties>
</file>