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73" r:id="rId4"/>
    <p:sldId id="274" r:id="rId5"/>
    <p:sldId id="275" r:id="rId6"/>
    <p:sldId id="276" r:id="rId7"/>
    <p:sldId id="277" r:id="rId8"/>
    <p:sldId id="288" r:id="rId9"/>
    <p:sldId id="260" r:id="rId10"/>
    <p:sldId id="271" r:id="rId11"/>
    <p:sldId id="261" r:id="rId12"/>
    <p:sldId id="279" r:id="rId13"/>
    <p:sldId id="270" r:id="rId14"/>
    <p:sldId id="278" r:id="rId15"/>
    <p:sldId id="292" r:id="rId16"/>
    <p:sldId id="293" r:id="rId17"/>
    <p:sldId id="294" r:id="rId18"/>
    <p:sldId id="280" r:id="rId19"/>
    <p:sldId id="282" r:id="rId20"/>
    <p:sldId id="283" r:id="rId21"/>
    <p:sldId id="295" r:id="rId22"/>
    <p:sldId id="285" r:id="rId23"/>
    <p:sldId id="286" r:id="rId24"/>
    <p:sldId id="289" r:id="rId25"/>
    <p:sldId id="287" r:id="rId26"/>
    <p:sldId id="291" r:id="rId27"/>
    <p:sldId id="284" r:id="rId28"/>
    <p:sldId id="263" r:id="rId29"/>
    <p:sldId id="290" r:id="rId30"/>
    <p:sldId id="257" r:id="rId31"/>
    <p:sldId id="25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892" autoAdjust="0"/>
    <p:restoredTop sz="94660"/>
  </p:normalViewPr>
  <p:slideViewPr>
    <p:cSldViewPr snapToGrid="0">
      <p:cViewPr varScale="1">
        <p:scale>
          <a:sx n="103" d="100"/>
          <a:sy n="103" d="100"/>
        </p:scale>
        <p:origin x="114"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F7225-30F9-9BBD-98DE-E6BC786CFC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A3D7BA-3D37-CA77-CFA2-0DDE3CCA5B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6063A2-0452-4978-E143-D2D019944DB8}"/>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5" name="Footer Placeholder 4">
            <a:extLst>
              <a:ext uri="{FF2B5EF4-FFF2-40B4-BE49-F238E27FC236}">
                <a16:creationId xmlns:a16="http://schemas.microsoft.com/office/drawing/2014/main" id="{DDB2646F-5CCB-43F4-C01E-AE0636E106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68DF9-7804-9B3A-2BFB-9242EAD751E3}"/>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243276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FCAC4-E58F-23E3-4F17-6F5EBC8D7D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F14ED8-0BEB-8B1A-B5E0-0BE1D73A72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41C483-B508-1B0B-E05B-29FDC30303C0}"/>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5" name="Footer Placeholder 4">
            <a:extLst>
              <a:ext uri="{FF2B5EF4-FFF2-40B4-BE49-F238E27FC236}">
                <a16:creationId xmlns:a16="http://schemas.microsoft.com/office/drawing/2014/main" id="{B37F4DA2-A0EA-0170-700E-07404E8483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C7D7A3-B46A-92DE-D2E6-646D12EBBBE3}"/>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149794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EBF4AD-0A21-6EDB-51AE-4D080CFC9B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69FA5E-8CCB-CBEF-6D2C-61A43CB845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21F5B1-1B33-27B5-5F7C-7057F9F8E3AA}"/>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5" name="Footer Placeholder 4">
            <a:extLst>
              <a:ext uri="{FF2B5EF4-FFF2-40B4-BE49-F238E27FC236}">
                <a16:creationId xmlns:a16="http://schemas.microsoft.com/office/drawing/2014/main" id="{EADC6B81-0E8E-03F5-DEAF-4AA698AE09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B066D-C461-D447-B4B1-D776DEB1D9AE}"/>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3903813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64F3-F188-B8D2-EE18-BADC5489F4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4A35DE-86B7-D76A-2F1F-D7EFCBDA72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5628E5-3A30-590E-11C3-03CD20839E13}"/>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5" name="Footer Placeholder 4">
            <a:extLst>
              <a:ext uri="{FF2B5EF4-FFF2-40B4-BE49-F238E27FC236}">
                <a16:creationId xmlns:a16="http://schemas.microsoft.com/office/drawing/2014/main" id="{5AD3C439-B381-A6EB-C6DD-1D950D59EF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659B3D-13A3-B037-A2ED-796D83D3D67B}"/>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431466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7BBC6-401B-CF54-F482-3C1088A493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622CCC-1D66-230A-2FA0-D637B73DBF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8DCFF6-3EBD-3CBC-59E1-E7FFE1964955}"/>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5" name="Footer Placeholder 4">
            <a:extLst>
              <a:ext uri="{FF2B5EF4-FFF2-40B4-BE49-F238E27FC236}">
                <a16:creationId xmlns:a16="http://schemas.microsoft.com/office/drawing/2014/main" id="{B0903EC1-088E-1C87-D39B-724BBD1D05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B7957-78F1-6B59-7C32-370AA407BCDC}"/>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364436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E8E51-AF9A-5C98-3D1E-4AF8D26B35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5BE6DF-EEEE-1596-C6B0-905C9FC0A7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F19806-986A-0A0F-6C34-2C2C0E5412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83A3DE-38F9-2D95-6C8E-5D7F25063FED}"/>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6" name="Footer Placeholder 5">
            <a:extLst>
              <a:ext uri="{FF2B5EF4-FFF2-40B4-BE49-F238E27FC236}">
                <a16:creationId xmlns:a16="http://schemas.microsoft.com/office/drawing/2014/main" id="{031F2752-DC11-44E3-9886-FB6630C3A4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B2CFF5-F04C-1406-055C-DBCB386F6CD4}"/>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433790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AC692-2CFD-161B-B7B2-11C8C7ED44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E6EBB5-5249-8F5C-23CC-0CFD0C7F03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4C9AD3-414D-D8E2-A0DC-F7219C9D71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0E35B6-4CA6-5FAC-8F02-AA05C122B2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6FF652-A75F-CD04-F2D8-854261B2C6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E6DDCF-A011-801E-D33C-86F3F285DF5A}"/>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8" name="Footer Placeholder 7">
            <a:extLst>
              <a:ext uri="{FF2B5EF4-FFF2-40B4-BE49-F238E27FC236}">
                <a16:creationId xmlns:a16="http://schemas.microsoft.com/office/drawing/2014/main" id="{976848E0-6F35-4E55-E13A-DE55AA56FD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F795E1-2726-713A-6D0C-F82E5963ADB5}"/>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841310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8AC1-FBE4-FDB1-D4C5-77F39EE78C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421B2D-543C-57ED-38C2-84AC204D83C0}"/>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4" name="Footer Placeholder 3">
            <a:extLst>
              <a:ext uri="{FF2B5EF4-FFF2-40B4-BE49-F238E27FC236}">
                <a16:creationId xmlns:a16="http://schemas.microsoft.com/office/drawing/2014/main" id="{3BE81456-264A-6F8F-944F-BAF0F96256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EA4F70-6489-BAAE-A581-515D264AFA1C}"/>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712006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C49A15-36AC-6853-FC25-1DF8F694927F}"/>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3" name="Footer Placeholder 2">
            <a:extLst>
              <a:ext uri="{FF2B5EF4-FFF2-40B4-BE49-F238E27FC236}">
                <a16:creationId xmlns:a16="http://schemas.microsoft.com/office/drawing/2014/main" id="{8E8E583F-E0FD-CC4B-F03F-2FEE100EE4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A14A85-2F0B-FEE8-43E3-53D373ED3A8C}"/>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1716871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5069-EB88-8615-4FB0-FA18BF591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F79327-9D3A-013A-0C8C-E443D3B439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E3B74A-8F30-6CEB-6921-975270705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6B9511-6EFB-979C-C530-D62CBF7C745C}"/>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6" name="Footer Placeholder 5">
            <a:extLst>
              <a:ext uri="{FF2B5EF4-FFF2-40B4-BE49-F238E27FC236}">
                <a16:creationId xmlns:a16="http://schemas.microsoft.com/office/drawing/2014/main" id="{5E7C11ED-BC95-5A40-3E41-5ADB77802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3E7259-0826-020F-CECD-78F1B2ECF84F}"/>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2079567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CAC7-54BF-36C9-4C55-0A3B25F135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84D5D2-66AD-C049-4DC4-3EDBDAB808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5E70F4-CF13-AE92-A41A-2BAB4D4C8E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3EE91D-D3AC-0798-A988-C1E4687B22F0}"/>
              </a:ext>
            </a:extLst>
          </p:cNvPr>
          <p:cNvSpPr>
            <a:spLocks noGrp="1"/>
          </p:cNvSpPr>
          <p:nvPr>
            <p:ph type="dt" sz="half" idx="10"/>
          </p:nvPr>
        </p:nvSpPr>
        <p:spPr/>
        <p:txBody>
          <a:bodyPr/>
          <a:lstStyle/>
          <a:p>
            <a:fld id="{9D2C43C9-7A35-4BC1-9E50-4124FC728E52}" type="datetimeFigureOut">
              <a:rPr lang="en-US" smtClean="0"/>
              <a:t>5/4/2023</a:t>
            </a:fld>
            <a:endParaRPr lang="en-US"/>
          </a:p>
        </p:txBody>
      </p:sp>
      <p:sp>
        <p:nvSpPr>
          <p:cNvPr id="6" name="Footer Placeholder 5">
            <a:extLst>
              <a:ext uri="{FF2B5EF4-FFF2-40B4-BE49-F238E27FC236}">
                <a16:creationId xmlns:a16="http://schemas.microsoft.com/office/drawing/2014/main" id="{8331E0AC-3D10-6675-5556-966C38BADB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FDBA57-3D33-0CF1-1CCC-B0CF3009ED7A}"/>
              </a:ext>
            </a:extLst>
          </p:cNvPr>
          <p:cNvSpPr>
            <a:spLocks noGrp="1"/>
          </p:cNvSpPr>
          <p:nvPr>
            <p:ph type="sldNum" sz="quarter" idx="12"/>
          </p:nvPr>
        </p:nvSpPr>
        <p:spPr/>
        <p:txBody>
          <a:bodyPr/>
          <a:lstStyle/>
          <a:p>
            <a:fld id="{D0C60D2E-2CC7-49BB-AED9-7B299BAD6ABC}" type="slidenum">
              <a:rPr lang="en-US" smtClean="0"/>
              <a:t>‹#›</a:t>
            </a:fld>
            <a:endParaRPr lang="en-US"/>
          </a:p>
        </p:txBody>
      </p:sp>
    </p:spTree>
    <p:extLst>
      <p:ext uri="{BB962C8B-B14F-4D97-AF65-F5344CB8AC3E}">
        <p14:creationId xmlns:p14="http://schemas.microsoft.com/office/powerpoint/2010/main" val="3773241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ECA704-5F10-F9EA-EA10-9C291C9AC1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53219A-3EAD-4529-F202-E307B9C705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0B677B-A42C-D687-6928-0B7A736C2D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C43C9-7A35-4BC1-9E50-4124FC728E52}" type="datetimeFigureOut">
              <a:rPr lang="en-US" smtClean="0"/>
              <a:t>5/4/2023</a:t>
            </a:fld>
            <a:endParaRPr lang="en-US"/>
          </a:p>
        </p:txBody>
      </p:sp>
      <p:sp>
        <p:nvSpPr>
          <p:cNvPr id="5" name="Footer Placeholder 4">
            <a:extLst>
              <a:ext uri="{FF2B5EF4-FFF2-40B4-BE49-F238E27FC236}">
                <a16:creationId xmlns:a16="http://schemas.microsoft.com/office/drawing/2014/main" id="{AD849A3E-511B-E841-4DDC-DC265D3048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77AAAF-1AA9-72E3-2C4F-8A9B193C05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C60D2E-2CC7-49BB-AED9-7B299BAD6ABC}" type="slidenum">
              <a:rPr lang="en-US" smtClean="0"/>
              <a:t>‹#›</a:t>
            </a:fld>
            <a:endParaRPr lang="en-US"/>
          </a:p>
        </p:txBody>
      </p:sp>
    </p:spTree>
    <p:extLst>
      <p:ext uri="{BB962C8B-B14F-4D97-AF65-F5344CB8AC3E}">
        <p14:creationId xmlns:p14="http://schemas.microsoft.com/office/powerpoint/2010/main" val="1902834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AwesomeYuer/gpt3.5-turbo-pgvector" TargetMode="External"/><Relationship Id="rId2" Type="http://schemas.openxmlformats.org/officeDocument/2006/relationships/hyperlink" Target="https://github.com/AwesomeYuer/openai-cookbook-python/tree/dev/examples/vector_databases/redi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learn.microsoft.com/en-us/azure/azure-cache-for-redis/cache-redis-modules#scope-of-redis-module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learn.microsoft.com/en-us/azure/postgresql/flexible-server/concepts-extensio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zilliz.com/blog/vector-index" TargetMode="External"/><Relationship Id="rId2" Type="http://schemas.openxmlformats.org/officeDocument/2006/relationships/hyperlink" Target="https://milvus.io/docs/v1.1.1/index.md"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github.com/erikbern/ann-benchmark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redis.io/docs/stack/search/reference/vectors/" TargetMode="External"/><Relationship Id="rId2" Type="http://schemas.openxmlformats.org/officeDocument/2006/relationships/hyperlink" Target="https://github.com/pgvector/pgvecto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hyperlink" Target="https://github.com/AwesomeYuer/openai-cookbook-python/tree/dev/examples/vector_databases/redis" TargetMode="External"/><Relationship Id="rId7" Type="http://schemas.openxmlformats.org/officeDocument/2006/relationships/image" Target="../media/image2.wmf"/><Relationship Id="rId2" Type="http://schemas.openxmlformats.org/officeDocument/2006/relationships/hyperlink" Target="https://github.com/AwesomeYuer/VectorDataBases.Performance" TargetMode="External"/><Relationship Id="rId1" Type="http://schemas.openxmlformats.org/officeDocument/2006/relationships/slideLayout" Target="../slideLayouts/slideLayout2.xml"/><Relationship Id="rId6" Type="http://schemas.openxmlformats.org/officeDocument/2006/relationships/oleObject" Target="../embeddings/oleObject1.bin"/><Relationship Id="rId5" Type="http://schemas.openxmlformats.org/officeDocument/2006/relationships/hyperlink" Target="https://github.com/beetlex-io/WebBenchmark" TargetMode="External"/><Relationship Id="rId4" Type="http://schemas.openxmlformats.org/officeDocument/2006/relationships/hyperlink" Target="https://github.com/RediSearch/RediSearch/blob/master/docs/docs/vecsim-hybrid_queries_examples.ipynb" TargetMode="External"/><Relationship Id="rId9" Type="http://schemas.openxmlformats.org/officeDocument/2006/relationships/image" Target="../media/image3.wmf"/></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wesomeYuer/VectorDataBases.Performance/blob/master/readme.md" TargetMode="External"/><Relationship Id="rId2" Type="http://schemas.openxmlformats.org/officeDocument/2006/relationships/hyperlink" Target="https://github.com/AwesomeYuer/VectorDataBases.Performance/blob/master/manual.md"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FB08F-4213-6F78-E619-448076FCD6C0}"/>
              </a:ext>
            </a:extLst>
          </p:cNvPr>
          <p:cNvSpPr>
            <a:spLocks noGrp="1"/>
          </p:cNvSpPr>
          <p:nvPr>
            <p:ph type="ctrTitle"/>
          </p:nvPr>
        </p:nvSpPr>
        <p:spPr>
          <a:xfrm>
            <a:off x="1331362" y="2850462"/>
            <a:ext cx="9144000" cy="3118077"/>
          </a:xfrm>
        </p:spPr>
        <p:txBody>
          <a:bodyPr>
            <a:normAutofit fontScale="90000"/>
          </a:bodyPr>
          <a:lstStyle/>
          <a:p>
            <a:r>
              <a:rPr lang="zh-CN" altLang="en-US" sz="7300" b="1" dirty="0"/>
              <a:t>向量数据库性能初探</a:t>
            </a:r>
            <a:br>
              <a:rPr lang="en-US" altLang="zh-CN" sz="7300" b="1" dirty="0"/>
            </a:br>
            <a:r>
              <a:rPr lang="zh-CN" altLang="en-US" sz="1100" b="1" dirty="0"/>
              <a:t> </a:t>
            </a:r>
            <a:br>
              <a:rPr lang="en-US" altLang="zh-CN" sz="7300" b="1" dirty="0"/>
            </a:br>
            <a:r>
              <a:rPr lang="en-US" altLang="zh-CN" sz="4900" b="1" dirty="0"/>
              <a:t>Redis + </a:t>
            </a:r>
            <a:r>
              <a:rPr lang="en-US" altLang="zh-CN" sz="4900" b="1" dirty="0" err="1"/>
              <a:t>RediSearch</a:t>
            </a:r>
            <a:r>
              <a:rPr lang="en-US" altLang="zh-CN" sz="4900" b="1" dirty="0"/>
              <a:t> Module</a:t>
            </a:r>
            <a:br>
              <a:rPr lang="en-US" altLang="zh-CN" sz="4900" b="1" dirty="0"/>
            </a:br>
            <a:r>
              <a:rPr lang="en-US" altLang="zh-CN" sz="4900" b="1" dirty="0"/>
              <a:t>vs</a:t>
            </a:r>
            <a:br>
              <a:rPr lang="en-US" altLang="zh-CN" sz="4900" b="1" dirty="0"/>
            </a:br>
            <a:r>
              <a:rPr lang="en-US" altLang="zh-CN" sz="4900" b="1" dirty="0"/>
              <a:t>PostgreSQL + </a:t>
            </a:r>
            <a:r>
              <a:rPr lang="en-US" altLang="zh-CN" sz="4900" b="1" dirty="0" err="1"/>
              <a:t>PgVector</a:t>
            </a:r>
            <a:r>
              <a:rPr lang="en-US" altLang="zh-CN" sz="4900" b="1" dirty="0"/>
              <a:t> Extension</a:t>
            </a:r>
            <a:br>
              <a:rPr lang="en-US" altLang="zh-CN" sz="4900" b="1" dirty="0"/>
            </a:br>
            <a:r>
              <a:rPr lang="en-US" altLang="zh-CN" sz="4900" b="1" dirty="0"/>
              <a:t>vs</a:t>
            </a:r>
            <a:br>
              <a:rPr lang="en-US" altLang="zh-CN" sz="4900" b="1" dirty="0"/>
            </a:br>
            <a:r>
              <a:rPr lang="en-US" altLang="zh-CN" sz="4900" b="1" dirty="0" err="1"/>
              <a:t>Qdrant</a:t>
            </a:r>
            <a:br>
              <a:rPr lang="en-US" altLang="zh-CN" dirty="0"/>
            </a:br>
            <a:endParaRPr lang="en-US" dirty="0"/>
          </a:p>
        </p:txBody>
      </p:sp>
      <p:sp>
        <p:nvSpPr>
          <p:cNvPr id="3" name="Subtitle 2">
            <a:extLst>
              <a:ext uri="{FF2B5EF4-FFF2-40B4-BE49-F238E27FC236}">
                <a16:creationId xmlns:a16="http://schemas.microsoft.com/office/drawing/2014/main" id="{B181925A-BCAE-DF0A-7DB8-FE58F78F0FDC}"/>
              </a:ext>
            </a:extLst>
          </p:cNvPr>
          <p:cNvSpPr>
            <a:spLocks noGrp="1"/>
          </p:cNvSpPr>
          <p:nvPr>
            <p:ph type="subTitle" idx="1"/>
          </p:nvPr>
        </p:nvSpPr>
        <p:spPr>
          <a:xfrm>
            <a:off x="2037806" y="4810352"/>
            <a:ext cx="9144000" cy="1655762"/>
          </a:xfrm>
        </p:spPr>
        <p:txBody>
          <a:bodyPr anchor="b"/>
          <a:lstStyle/>
          <a:p>
            <a:pPr algn="r"/>
            <a:r>
              <a:rPr lang="zh-CN" altLang="en-US" dirty="0"/>
              <a:t>于斯人也</a:t>
            </a:r>
            <a:endParaRPr lang="en-US" altLang="zh-CN" dirty="0"/>
          </a:p>
          <a:p>
            <a:pPr algn="r"/>
            <a:r>
              <a:rPr lang="en-US" altLang="zh-CN" dirty="0" err="1"/>
              <a:t>AwesomeYuer@Microshaoft</a:t>
            </a:r>
            <a:endParaRPr lang="en-US" dirty="0"/>
          </a:p>
        </p:txBody>
      </p:sp>
    </p:spTree>
    <p:extLst>
      <p:ext uri="{BB962C8B-B14F-4D97-AF65-F5344CB8AC3E}">
        <p14:creationId xmlns:p14="http://schemas.microsoft.com/office/powerpoint/2010/main" val="3174567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5CF2F-6943-D060-6797-3DAEE83F55FD}"/>
              </a:ext>
            </a:extLst>
          </p:cNvPr>
          <p:cNvSpPr>
            <a:spLocks noGrp="1"/>
          </p:cNvSpPr>
          <p:nvPr>
            <p:ph type="title"/>
          </p:nvPr>
        </p:nvSpPr>
        <p:spPr>
          <a:xfrm>
            <a:off x="759823" y="178526"/>
            <a:ext cx="10515600" cy="1325563"/>
          </a:xfrm>
        </p:spPr>
        <p:txBody>
          <a:bodyPr/>
          <a:lstStyle/>
          <a:p>
            <a:r>
              <a:rPr lang="zh-CN" altLang="en-US" dirty="0"/>
              <a:t>测试场景总体设计</a:t>
            </a:r>
            <a:endParaRPr lang="en-US" dirty="0"/>
          </a:p>
        </p:txBody>
      </p:sp>
      <p:sp>
        <p:nvSpPr>
          <p:cNvPr id="3" name="Content Placeholder 2">
            <a:extLst>
              <a:ext uri="{FF2B5EF4-FFF2-40B4-BE49-F238E27FC236}">
                <a16:creationId xmlns:a16="http://schemas.microsoft.com/office/drawing/2014/main" id="{50B2F4EB-4F41-49C7-F735-18477B183E95}"/>
              </a:ext>
            </a:extLst>
          </p:cNvPr>
          <p:cNvSpPr>
            <a:spLocks noGrp="1"/>
          </p:cNvSpPr>
          <p:nvPr>
            <p:ph idx="1"/>
          </p:nvPr>
        </p:nvSpPr>
        <p:spPr>
          <a:xfrm>
            <a:off x="759823" y="1311820"/>
            <a:ext cx="10515600" cy="5367654"/>
          </a:xfrm>
        </p:spPr>
        <p:txBody>
          <a:bodyPr>
            <a:normAutofit fontScale="32500" lnSpcReduction="20000"/>
          </a:bodyPr>
          <a:lstStyle/>
          <a:p>
            <a:r>
              <a:rPr lang="zh-CN" altLang="en-US" sz="8600" dirty="0"/>
              <a:t>数据规模</a:t>
            </a:r>
            <a:endParaRPr lang="en-US" altLang="zh-CN" sz="8600" dirty="0"/>
          </a:p>
          <a:p>
            <a:pPr lvl="1"/>
            <a:r>
              <a:rPr lang="en-US" altLang="zh-CN" sz="5500" dirty="0" err="1"/>
              <a:t>PgSQL</a:t>
            </a:r>
            <a:endParaRPr lang="en-US" altLang="zh-CN" sz="5500" dirty="0"/>
          </a:p>
          <a:p>
            <a:pPr lvl="2"/>
            <a:r>
              <a:rPr lang="zh-CN" altLang="en-US" sz="5500" dirty="0"/>
              <a:t>胡总赞助 </a:t>
            </a:r>
            <a:r>
              <a:rPr lang="en-US" altLang="zh-CN" sz="5500" dirty="0">
                <a:highlight>
                  <a:srgbClr val="FFFF00"/>
                </a:highlight>
              </a:rPr>
              <a:t>11w </a:t>
            </a:r>
            <a:r>
              <a:rPr lang="zh-CN" altLang="en-US" sz="5500" dirty="0"/>
              <a:t>随机向量</a:t>
            </a:r>
            <a:endParaRPr lang="en-US" altLang="zh-CN" sz="5500" dirty="0"/>
          </a:p>
          <a:p>
            <a:pPr lvl="2"/>
            <a:r>
              <a:rPr lang="en-US" altLang="zh-CN" sz="5500" dirty="0" err="1"/>
              <a:t>Openai</a:t>
            </a:r>
            <a:r>
              <a:rPr lang="en-US" altLang="zh-CN" sz="5500" dirty="0"/>
              <a:t>-cookbook Wikipedia </a:t>
            </a:r>
            <a:r>
              <a:rPr lang="en-US" altLang="zh-CN" sz="5500" dirty="0">
                <a:highlight>
                  <a:srgbClr val="FFFF00"/>
                </a:highlight>
              </a:rPr>
              <a:t>25k </a:t>
            </a:r>
            <a:r>
              <a:rPr lang="zh-CN" altLang="en-US" sz="5500" dirty="0"/>
              <a:t>文档向量</a:t>
            </a:r>
            <a:endParaRPr lang="en-US" altLang="zh-CN" sz="5500" dirty="0"/>
          </a:p>
          <a:p>
            <a:pPr lvl="1"/>
            <a:r>
              <a:rPr lang="en-US" altLang="zh-CN" sz="5500" dirty="0" err="1"/>
              <a:t>RediSearch</a:t>
            </a:r>
            <a:endParaRPr lang="en-US" altLang="zh-CN" sz="5500" dirty="0"/>
          </a:p>
          <a:p>
            <a:pPr lvl="2"/>
            <a:r>
              <a:rPr lang="en-US" altLang="zh-CN" sz="5500" dirty="0" err="1"/>
              <a:t>Openai</a:t>
            </a:r>
            <a:r>
              <a:rPr lang="en-US" altLang="zh-CN" sz="5500" dirty="0"/>
              <a:t>-cookbook Wikipedia </a:t>
            </a:r>
            <a:r>
              <a:rPr lang="en-US" altLang="zh-CN" sz="5500" dirty="0">
                <a:highlight>
                  <a:srgbClr val="FFFF00"/>
                </a:highlight>
              </a:rPr>
              <a:t>25k</a:t>
            </a:r>
            <a:r>
              <a:rPr lang="en-US" altLang="zh-CN" sz="5500" dirty="0"/>
              <a:t> </a:t>
            </a:r>
            <a:r>
              <a:rPr lang="zh-CN" altLang="en-US" sz="5500" dirty="0"/>
              <a:t>文档向量</a:t>
            </a:r>
            <a:endParaRPr lang="en-US" altLang="zh-CN" sz="5500" dirty="0"/>
          </a:p>
          <a:p>
            <a:pPr lvl="2"/>
            <a:r>
              <a:rPr lang="en-US" altLang="zh-CN" sz="5500" dirty="0"/>
              <a:t>https://github.com/RediSearch/: </a:t>
            </a:r>
          </a:p>
          <a:p>
            <a:pPr marL="914400" lvl="2" indent="0">
              <a:buNone/>
            </a:pPr>
            <a:r>
              <a:rPr lang="en-US" altLang="zh-CN" sz="5500" dirty="0" err="1"/>
              <a:t>RediSearch</a:t>
            </a:r>
            <a:r>
              <a:rPr lang="en-US" altLang="zh-CN" sz="5500" dirty="0"/>
              <a:t>/docs/docs/</a:t>
            </a:r>
            <a:r>
              <a:rPr lang="en-US" altLang="zh-CN" sz="5500" dirty="0" err="1"/>
              <a:t>vecsim-hybrid_queries_examples.ipynb</a:t>
            </a:r>
            <a:r>
              <a:rPr lang="en-US" altLang="zh-CN" sz="5500" dirty="0"/>
              <a:t> </a:t>
            </a:r>
            <a:r>
              <a:rPr lang="en-US" altLang="zh-CN" sz="5500" dirty="0">
                <a:highlight>
                  <a:srgbClr val="FFFF00"/>
                </a:highlight>
              </a:rPr>
              <a:t>225k</a:t>
            </a:r>
            <a:r>
              <a:rPr lang="en-US" altLang="zh-CN" sz="5500" dirty="0"/>
              <a:t> </a:t>
            </a:r>
            <a:r>
              <a:rPr lang="zh-CN" altLang="en-US" sz="5500" dirty="0"/>
              <a:t>随机向量</a:t>
            </a:r>
            <a:endParaRPr lang="en-US" altLang="zh-CN" sz="5500" dirty="0"/>
          </a:p>
          <a:p>
            <a:r>
              <a:rPr lang="zh-CN" altLang="en-US" sz="8600" dirty="0"/>
              <a:t>基本功能</a:t>
            </a:r>
            <a:endParaRPr lang="en-US" altLang="zh-CN" sz="8600" dirty="0"/>
          </a:p>
          <a:p>
            <a:pPr lvl="1"/>
            <a:r>
              <a:rPr lang="en-US" altLang="zh-CN" sz="5500" dirty="0" err="1"/>
              <a:t>PgSQL</a:t>
            </a:r>
            <a:endParaRPr lang="en-US" altLang="zh-CN" sz="5500" dirty="0"/>
          </a:p>
          <a:p>
            <a:pPr lvl="2"/>
            <a:r>
              <a:rPr lang="zh-CN" altLang="en-US" sz="5500" dirty="0"/>
              <a:t>使用</a:t>
            </a:r>
            <a:r>
              <a:rPr lang="en-US" altLang="zh-CN" sz="5500" dirty="0" err="1"/>
              <a:t>ivfflat</a:t>
            </a:r>
            <a:r>
              <a:rPr lang="en-US" altLang="zh-CN" sz="5500" dirty="0"/>
              <a:t> cosine</a:t>
            </a:r>
            <a:r>
              <a:rPr lang="zh-CN" altLang="en-US" sz="5500" dirty="0"/>
              <a:t>相关优化索引，按与随机查询向量余弦距离正序返回数据表中</a:t>
            </a:r>
            <a:r>
              <a:rPr lang="en-US" altLang="zh-CN" sz="5500" dirty="0"/>
              <a:t>20</a:t>
            </a:r>
            <a:r>
              <a:rPr lang="zh-CN" altLang="en-US" sz="5500" dirty="0"/>
              <a:t>条结果</a:t>
            </a:r>
            <a:endParaRPr lang="en-US" altLang="zh-CN" sz="5500" dirty="0"/>
          </a:p>
          <a:p>
            <a:pPr lvl="1"/>
            <a:r>
              <a:rPr lang="en-US" altLang="zh-CN" sz="5500" dirty="0"/>
              <a:t>Redis</a:t>
            </a:r>
          </a:p>
          <a:p>
            <a:pPr lvl="2"/>
            <a:r>
              <a:rPr lang="zh-CN" altLang="en-US" sz="5500" dirty="0"/>
              <a:t>使用 </a:t>
            </a:r>
            <a:r>
              <a:rPr lang="en-US" altLang="zh-CN" sz="5500" dirty="0">
                <a:highlight>
                  <a:srgbClr val="FFFF00"/>
                </a:highlight>
              </a:rPr>
              <a:t>IVF_FLAT </a:t>
            </a:r>
            <a:r>
              <a:rPr lang="zh-CN" altLang="en-US" sz="5500" dirty="0"/>
              <a:t>索引，按与随机查询向量</a:t>
            </a:r>
            <a:r>
              <a:rPr lang="en-US" altLang="zh-CN" sz="5500" dirty="0"/>
              <a:t>KNN</a:t>
            </a:r>
            <a:r>
              <a:rPr lang="zh-CN" altLang="en-US" sz="5500" dirty="0"/>
              <a:t>余弦距离正序返回数据表中</a:t>
            </a:r>
            <a:r>
              <a:rPr lang="en-US" altLang="zh-CN" sz="5500" dirty="0"/>
              <a:t>20</a:t>
            </a:r>
            <a:r>
              <a:rPr lang="zh-CN" altLang="en-US" sz="5500" dirty="0"/>
              <a:t>条结果</a:t>
            </a:r>
            <a:endParaRPr lang="en-US" altLang="zh-CN" sz="5500" dirty="0"/>
          </a:p>
          <a:p>
            <a:pPr lvl="2"/>
            <a:r>
              <a:rPr lang="zh-CN" altLang="en-US" sz="5500" dirty="0"/>
              <a:t>使用 </a:t>
            </a:r>
            <a:r>
              <a:rPr lang="en-US" altLang="zh-CN" sz="5500" dirty="0">
                <a:highlight>
                  <a:srgbClr val="FFFF00"/>
                </a:highlight>
              </a:rPr>
              <a:t>HNSW</a:t>
            </a:r>
            <a:r>
              <a:rPr lang="en-US" altLang="zh-CN" sz="5500" dirty="0"/>
              <a:t> </a:t>
            </a:r>
            <a:r>
              <a:rPr lang="zh-CN" altLang="en-US" sz="5500" dirty="0"/>
              <a:t>索引，按与随机查询向量</a:t>
            </a:r>
            <a:r>
              <a:rPr lang="en-US" altLang="zh-CN" sz="5500" dirty="0"/>
              <a:t>KNN</a:t>
            </a:r>
            <a:r>
              <a:rPr lang="zh-CN" altLang="en-US" sz="5500" dirty="0"/>
              <a:t>余弦距离正序返回数据表中</a:t>
            </a:r>
            <a:r>
              <a:rPr lang="en-US" altLang="zh-CN" sz="5500" dirty="0"/>
              <a:t>20</a:t>
            </a:r>
            <a:r>
              <a:rPr lang="zh-CN" altLang="en-US" sz="5500" dirty="0"/>
              <a:t>条结果</a:t>
            </a:r>
            <a:endParaRPr lang="en-US" altLang="zh-CN" sz="5500" dirty="0"/>
          </a:p>
          <a:p>
            <a:r>
              <a:rPr lang="zh-CN" altLang="en-US" sz="8600" dirty="0"/>
              <a:t>测试工具</a:t>
            </a:r>
            <a:endParaRPr lang="en-US" altLang="zh-CN" sz="8600" dirty="0"/>
          </a:p>
          <a:p>
            <a:pPr lvl="1"/>
            <a:r>
              <a:rPr lang="en-US" altLang="zh-CN" sz="5500" dirty="0" err="1"/>
              <a:t>WebApi</a:t>
            </a:r>
            <a:r>
              <a:rPr lang="en-US" altLang="zh-CN" sz="5500" dirty="0"/>
              <a:t> </a:t>
            </a:r>
            <a:r>
              <a:rPr lang="zh-CN" altLang="en-US" sz="5500" dirty="0">
                <a:highlight>
                  <a:srgbClr val="FFFF00"/>
                </a:highlight>
              </a:rPr>
              <a:t>压测</a:t>
            </a:r>
            <a:endParaRPr lang="en-US" altLang="zh-CN" sz="5500" dirty="0">
              <a:highlight>
                <a:srgbClr val="FFFF00"/>
              </a:highlight>
            </a:endParaRPr>
          </a:p>
          <a:p>
            <a:pPr lvl="2"/>
            <a:r>
              <a:rPr lang="en-US" altLang="zh-CN" sz="5500" dirty="0" err="1"/>
              <a:t>WebApiBenchmark</a:t>
            </a:r>
            <a:endParaRPr lang="en-US" altLang="zh-CN" sz="5500" dirty="0"/>
          </a:p>
          <a:p>
            <a:pPr lvl="1"/>
            <a:r>
              <a:rPr lang="zh-CN" altLang="en-US" sz="5500" dirty="0"/>
              <a:t>单元性能测试</a:t>
            </a:r>
            <a:endParaRPr lang="en-US" altLang="zh-CN" sz="5500" dirty="0"/>
          </a:p>
          <a:p>
            <a:pPr lvl="2"/>
            <a:r>
              <a:rPr lang="en-US" altLang="zh-CN" sz="5500" dirty="0" err="1"/>
              <a:t>BenchmarkDotNet</a:t>
            </a:r>
            <a:endParaRPr lang="en-US" sz="5500" dirty="0"/>
          </a:p>
          <a:p>
            <a:pPr lvl="1"/>
            <a:endParaRPr lang="en-US" altLang="zh-CN" sz="4900" dirty="0"/>
          </a:p>
          <a:p>
            <a:endParaRPr lang="en-US" altLang="zh-CN" sz="7400" dirty="0"/>
          </a:p>
          <a:p>
            <a:pPr lvl="1"/>
            <a:endParaRPr lang="en-US" altLang="zh-CN" dirty="0"/>
          </a:p>
          <a:p>
            <a:pPr lvl="1"/>
            <a:endParaRPr lang="en-US" altLang="zh-CN" dirty="0"/>
          </a:p>
          <a:p>
            <a:pPr lvl="2"/>
            <a:endParaRPr lang="en-US" altLang="zh-CN" dirty="0"/>
          </a:p>
          <a:p>
            <a:pPr lvl="1"/>
            <a:endParaRPr lang="en-US" dirty="0"/>
          </a:p>
        </p:txBody>
      </p:sp>
    </p:spTree>
    <p:extLst>
      <p:ext uri="{BB962C8B-B14F-4D97-AF65-F5344CB8AC3E}">
        <p14:creationId xmlns:p14="http://schemas.microsoft.com/office/powerpoint/2010/main" val="608785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2B416-DAC8-4332-A55A-8896392A752A}"/>
              </a:ext>
            </a:extLst>
          </p:cNvPr>
          <p:cNvSpPr>
            <a:spLocks noGrp="1"/>
          </p:cNvSpPr>
          <p:nvPr>
            <p:ph type="title"/>
          </p:nvPr>
        </p:nvSpPr>
        <p:spPr/>
        <p:txBody>
          <a:bodyPr>
            <a:normAutofit/>
          </a:bodyPr>
          <a:lstStyle/>
          <a:p>
            <a:r>
              <a:rPr lang="zh-CN" altLang="en-US" sz="2800" b="1" dirty="0"/>
              <a:t>场景</a:t>
            </a:r>
            <a:r>
              <a:rPr lang="en-US" altLang="zh-CN" sz="2800" b="1" dirty="0"/>
              <a:t>1</a:t>
            </a:r>
            <a:r>
              <a:rPr lang="zh-CN" altLang="en-US" sz="2800" b="1" dirty="0"/>
              <a:t>：</a:t>
            </a:r>
            <a:r>
              <a:rPr lang="en-US" altLang="zh-CN" sz="2800" b="1" dirty="0"/>
              <a:t>PostgreSQL/</a:t>
            </a:r>
            <a:r>
              <a:rPr lang="en-US" altLang="zh-CN" sz="2800" b="1" dirty="0" err="1"/>
              <a:t>PgVector</a:t>
            </a:r>
            <a:r>
              <a:rPr lang="en-US" altLang="zh-CN" sz="2800" b="1" dirty="0"/>
              <a:t> </a:t>
            </a:r>
            <a:r>
              <a:rPr lang="zh-CN" altLang="en-US" sz="2800" b="1" dirty="0"/>
              <a:t>向量索引收益</a:t>
            </a:r>
            <a:r>
              <a:rPr lang="zh-CN" altLang="en-US" sz="2800" b="1" dirty="0">
                <a:highlight>
                  <a:srgbClr val="FFFF00"/>
                </a:highlight>
              </a:rPr>
              <a:t>（</a:t>
            </a:r>
            <a:r>
              <a:rPr lang="en-US" altLang="zh-CN" sz="2800" b="1" dirty="0">
                <a:highlight>
                  <a:srgbClr val="FFFF00"/>
                </a:highlight>
              </a:rPr>
              <a:t>8G RAM VM</a:t>
            </a:r>
            <a:r>
              <a:rPr lang="zh-CN" altLang="en-US" sz="2800" b="1" dirty="0">
                <a:highlight>
                  <a:srgbClr val="FFFF00"/>
                </a:highlight>
              </a:rPr>
              <a:t>）</a:t>
            </a:r>
            <a:endParaRPr lang="en-US" sz="2800" b="1" dirty="0">
              <a:highlight>
                <a:srgbClr val="FFFF00"/>
              </a:highlight>
            </a:endParaRPr>
          </a:p>
        </p:txBody>
      </p:sp>
      <p:sp>
        <p:nvSpPr>
          <p:cNvPr id="3" name="Content Placeholder 2">
            <a:extLst>
              <a:ext uri="{FF2B5EF4-FFF2-40B4-BE49-F238E27FC236}">
                <a16:creationId xmlns:a16="http://schemas.microsoft.com/office/drawing/2014/main" id="{D703B6A2-0B39-A12F-E81C-9062E8D37D43}"/>
              </a:ext>
            </a:extLst>
          </p:cNvPr>
          <p:cNvSpPr>
            <a:spLocks noGrp="1"/>
          </p:cNvSpPr>
          <p:nvPr>
            <p:ph idx="1"/>
          </p:nvPr>
        </p:nvSpPr>
        <p:spPr>
          <a:xfrm>
            <a:off x="838200" y="1512115"/>
            <a:ext cx="10515600" cy="5263153"/>
          </a:xfrm>
        </p:spPr>
        <p:txBody>
          <a:bodyPr>
            <a:normAutofit/>
          </a:bodyPr>
          <a:lstStyle/>
          <a:p>
            <a:r>
              <a:rPr lang="zh-CN" altLang="en-US" sz="2000" dirty="0"/>
              <a:t>说明</a:t>
            </a:r>
            <a:endParaRPr lang="en-US" altLang="zh-CN" sz="2000" dirty="0"/>
          </a:p>
          <a:p>
            <a:pPr lvl="1"/>
            <a:r>
              <a:rPr lang="en-US" altLang="zh-CN" sz="1600" dirty="0"/>
              <a:t>PostgreSQL/</a:t>
            </a:r>
            <a:r>
              <a:rPr lang="en-US" altLang="zh-CN" sz="1600" dirty="0" err="1"/>
              <a:t>PgVector</a:t>
            </a:r>
            <a:r>
              <a:rPr lang="en-US" altLang="zh-CN" sz="1600" dirty="0"/>
              <a:t> </a:t>
            </a:r>
          </a:p>
          <a:p>
            <a:pPr marL="457200" lvl="1" indent="0">
              <a:buNone/>
            </a:pPr>
            <a:r>
              <a:rPr lang="zh-CN" altLang="en-US" sz="1600" dirty="0"/>
              <a:t>纵向自身对比有无向量</a:t>
            </a:r>
            <a:r>
              <a:rPr lang="en-US" altLang="zh-CN" sz="1600" dirty="0"/>
              <a:t>(</a:t>
            </a:r>
            <a:r>
              <a:rPr lang="en-US" altLang="zh-CN" sz="1600" dirty="0" err="1"/>
              <a:t>ivfflat</a:t>
            </a:r>
            <a:r>
              <a:rPr lang="en-US" altLang="zh-CN" sz="1600" dirty="0"/>
              <a:t> cosine)</a:t>
            </a:r>
            <a:r>
              <a:rPr lang="zh-CN" altLang="en-US" sz="1600" dirty="0"/>
              <a:t>索引性能差异 </a:t>
            </a:r>
            <a:endParaRPr lang="en-US" altLang="zh-CN" sz="1600" dirty="0"/>
          </a:p>
          <a:p>
            <a:r>
              <a:rPr lang="zh-CN" altLang="en-US" sz="1800" dirty="0"/>
              <a:t>数据规模</a:t>
            </a:r>
            <a:endParaRPr lang="en-US" altLang="zh-CN" sz="1800" dirty="0"/>
          </a:p>
          <a:p>
            <a:pPr lvl="1"/>
            <a:r>
              <a:rPr lang="zh-CN" altLang="en-US" sz="1600" dirty="0"/>
              <a:t>胡总赞助 </a:t>
            </a:r>
            <a:r>
              <a:rPr lang="en-US" altLang="zh-CN" sz="1600" dirty="0"/>
              <a:t>11w </a:t>
            </a:r>
            <a:r>
              <a:rPr lang="zh-CN" altLang="en-US" sz="1600" dirty="0"/>
              <a:t>预存随机向量</a:t>
            </a:r>
            <a:endParaRPr lang="en-US" altLang="zh-CN" sz="1600" dirty="0"/>
          </a:p>
          <a:p>
            <a:r>
              <a:rPr lang="zh-CN" altLang="en-US" sz="1800" dirty="0"/>
              <a:t>功能</a:t>
            </a:r>
            <a:endParaRPr lang="en-US" altLang="zh-CN" sz="1800" dirty="0"/>
          </a:p>
          <a:p>
            <a:pPr lvl="1"/>
            <a:r>
              <a:rPr lang="zh-CN" altLang="en-US" sz="1600" dirty="0"/>
              <a:t>按表中与随机查询向量余弦距离正序前</a:t>
            </a:r>
            <a:r>
              <a:rPr lang="en-US" altLang="zh-CN" sz="1600" dirty="0"/>
              <a:t>20</a:t>
            </a:r>
            <a:r>
              <a:rPr lang="zh-CN" altLang="en-US" sz="1600" dirty="0"/>
              <a:t>条返回结果</a:t>
            </a:r>
            <a:endParaRPr lang="en-US" altLang="zh-CN" sz="1600" dirty="0"/>
          </a:p>
          <a:p>
            <a:r>
              <a:rPr lang="zh-CN" altLang="en-US" sz="1800" dirty="0"/>
              <a:t>测试方法</a:t>
            </a:r>
            <a:endParaRPr lang="en-US" altLang="zh-CN" sz="1800" dirty="0"/>
          </a:p>
          <a:p>
            <a:pPr lvl="1"/>
            <a:r>
              <a:rPr lang="zh-CN" altLang="en-US" sz="1600" dirty="0"/>
              <a:t>删除</a:t>
            </a:r>
            <a:r>
              <a:rPr lang="en-US" altLang="zh-CN" sz="1600" dirty="0"/>
              <a:t>/</a:t>
            </a:r>
            <a:r>
              <a:rPr lang="zh-CN" altLang="en-US" sz="1600" dirty="0"/>
              <a:t>保留 按余弦优化索引各测一轮</a:t>
            </a:r>
            <a:r>
              <a:rPr lang="en-US" altLang="zh-CN" sz="1600" dirty="0"/>
              <a:t>(</a:t>
            </a:r>
            <a:r>
              <a:rPr lang="zh-CN" altLang="en-US" sz="1600" dirty="0"/>
              <a:t>多次迭代调用</a:t>
            </a:r>
            <a:r>
              <a:rPr lang="en-US" altLang="zh-CN" sz="1600" dirty="0"/>
              <a:t>)</a:t>
            </a:r>
            <a:r>
              <a:rPr lang="zh-CN" altLang="en-US" sz="1600" dirty="0"/>
              <a:t>对比 </a:t>
            </a:r>
            <a:r>
              <a:rPr lang="en-US" altLang="zh-CN" sz="1600" dirty="0"/>
              <a:t>[</a:t>
            </a:r>
            <a:r>
              <a:rPr lang="zh-CN" altLang="en-US" sz="1600" dirty="0"/>
              <a:t>秒</a:t>
            </a:r>
            <a:r>
              <a:rPr lang="en-US" altLang="zh-CN" sz="1600" dirty="0"/>
              <a:t>/</a:t>
            </a:r>
            <a:r>
              <a:rPr lang="zh-CN" altLang="en-US" sz="1600" dirty="0"/>
              <a:t>笔</a:t>
            </a:r>
            <a:r>
              <a:rPr lang="en-US" altLang="zh-CN" sz="1600" dirty="0"/>
              <a:t>] </a:t>
            </a:r>
            <a:r>
              <a:rPr lang="zh-CN" altLang="en-US" sz="1600" dirty="0"/>
              <a:t>结果差异、均值、</a:t>
            </a:r>
            <a:r>
              <a:rPr lang="zh-CN" altLang="en-US" sz="1600" dirty="0">
                <a:highlight>
                  <a:srgbClr val="FFFF00"/>
                </a:highlight>
              </a:rPr>
              <a:t>标准差</a:t>
            </a:r>
            <a:endParaRPr lang="en-US" altLang="zh-CN" sz="1600" dirty="0">
              <a:highlight>
                <a:srgbClr val="FFFF00"/>
              </a:highlight>
            </a:endParaRPr>
          </a:p>
          <a:p>
            <a:pPr lvl="2"/>
            <a:r>
              <a:rPr lang="zh-CN" altLang="en-US" sz="1200" dirty="0"/>
              <a:t>标准差其实也是一种距离，与均值的距离，体现分布情况（相似度？）</a:t>
            </a:r>
            <a:endParaRPr lang="en-US" altLang="zh-CN" sz="1200" dirty="0"/>
          </a:p>
          <a:p>
            <a:r>
              <a:rPr lang="zh-CN" altLang="en-US" sz="1800" dirty="0"/>
              <a:t>测试工具</a:t>
            </a:r>
            <a:endParaRPr lang="en-US" altLang="zh-CN" sz="1800" dirty="0"/>
          </a:p>
          <a:p>
            <a:pPr marL="685800" lvl="2">
              <a:spcBef>
                <a:spcPts val="1000"/>
              </a:spcBef>
            </a:pPr>
            <a:r>
              <a:rPr lang="en-US" sz="1600" dirty="0" err="1">
                <a:highlight>
                  <a:srgbClr val="FFFF00"/>
                </a:highlight>
              </a:rPr>
              <a:t>BenchmarkDotNet</a:t>
            </a:r>
            <a:r>
              <a:rPr lang="en-US" sz="1600" dirty="0">
                <a:highlight>
                  <a:srgbClr val="FFFF00"/>
                </a:highlight>
              </a:rPr>
              <a:t> </a:t>
            </a:r>
            <a:r>
              <a:rPr lang="zh-CN" altLang="en-US" sz="1600" dirty="0">
                <a:highlight>
                  <a:srgbClr val="FFFF00"/>
                </a:highlight>
              </a:rPr>
              <a:t>无并发单元性能测试</a:t>
            </a:r>
            <a:endParaRPr lang="en-US" sz="1600" dirty="0">
              <a:highlight>
                <a:srgbClr val="FFFF00"/>
              </a:highlight>
            </a:endParaRPr>
          </a:p>
          <a:p>
            <a:pPr marL="228600" lvl="1">
              <a:spcBef>
                <a:spcPts val="1000"/>
              </a:spcBef>
            </a:pPr>
            <a:r>
              <a:rPr lang="zh-CN" altLang="en-US" sz="2000" dirty="0">
                <a:highlight>
                  <a:srgbClr val="FFFF00"/>
                </a:highlight>
              </a:rPr>
              <a:t>测试结果</a:t>
            </a:r>
            <a:endParaRPr lang="en-US" altLang="zh-CN" sz="2000" dirty="0">
              <a:highlight>
                <a:srgbClr val="FFFF00"/>
              </a:highlight>
            </a:endParaRPr>
          </a:p>
          <a:p>
            <a:pPr marL="685800" lvl="2">
              <a:spcBef>
                <a:spcPts val="1000"/>
              </a:spcBef>
            </a:pPr>
            <a:r>
              <a:rPr lang="zh-CN" altLang="en-US" sz="1600" dirty="0">
                <a:highlight>
                  <a:srgbClr val="FFFF00"/>
                </a:highlight>
              </a:rPr>
              <a:t>相差</a:t>
            </a:r>
            <a:r>
              <a:rPr lang="en-US" altLang="zh-CN" sz="1600" dirty="0">
                <a:highlight>
                  <a:srgbClr val="FFFF00"/>
                </a:highlight>
              </a:rPr>
              <a:t>30</a:t>
            </a:r>
            <a:r>
              <a:rPr lang="zh-CN" altLang="en-US" sz="1600" dirty="0">
                <a:highlight>
                  <a:srgbClr val="FFFF00"/>
                </a:highlight>
              </a:rPr>
              <a:t>倍：</a:t>
            </a:r>
            <a:r>
              <a:rPr lang="en-US" altLang="zh-CN" sz="1600" dirty="0">
                <a:highlight>
                  <a:srgbClr val="FFFF00"/>
                </a:highlight>
              </a:rPr>
              <a:t>30</a:t>
            </a:r>
            <a:r>
              <a:rPr lang="zh-CN" altLang="en-US" sz="1600" dirty="0">
                <a:highlight>
                  <a:srgbClr val="FFFF00"/>
                </a:highlight>
              </a:rPr>
              <a:t>毫秒 </a:t>
            </a:r>
            <a:r>
              <a:rPr lang="en-US" altLang="zh-CN" sz="1600" dirty="0">
                <a:highlight>
                  <a:srgbClr val="FFFF00"/>
                </a:highlight>
              </a:rPr>
              <a:t>vs 950</a:t>
            </a:r>
            <a:r>
              <a:rPr lang="zh-CN" altLang="en-US" sz="1600" dirty="0">
                <a:highlight>
                  <a:srgbClr val="FFFF00"/>
                </a:highlight>
              </a:rPr>
              <a:t>毫秒</a:t>
            </a:r>
            <a:endParaRPr lang="en-US" altLang="zh-CN" sz="1600" dirty="0">
              <a:highlight>
                <a:srgbClr val="FFFF00"/>
              </a:highlight>
            </a:endParaRPr>
          </a:p>
          <a:p>
            <a:pPr marL="228600" lvl="1">
              <a:spcBef>
                <a:spcPts val="1000"/>
              </a:spcBef>
            </a:pPr>
            <a:r>
              <a:rPr lang="zh-CN" altLang="en-US" sz="2000" dirty="0">
                <a:highlight>
                  <a:srgbClr val="FFFF00"/>
                </a:highlight>
              </a:rPr>
              <a:t>此页后都是基于</a:t>
            </a:r>
            <a:r>
              <a:rPr lang="en-US" altLang="zh-CN" sz="2000" dirty="0">
                <a:highlight>
                  <a:srgbClr val="FFFF00"/>
                </a:highlight>
              </a:rPr>
              <a:t>16G RAM VM</a:t>
            </a:r>
            <a:r>
              <a:rPr lang="zh-CN" altLang="en-US" sz="2000" dirty="0">
                <a:highlight>
                  <a:srgbClr val="FFFF00"/>
                </a:highlight>
              </a:rPr>
              <a:t>测试</a:t>
            </a:r>
            <a:endParaRPr lang="en-US" sz="2000" dirty="0">
              <a:highlight>
                <a:srgbClr val="FFFF00"/>
              </a:highlight>
            </a:endParaRPr>
          </a:p>
        </p:txBody>
      </p:sp>
    </p:spTree>
    <p:extLst>
      <p:ext uri="{BB962C8B-B14F-4D97-AF65-F5344CB8AC3E}">
        <p14:creationId xmlns:p14="http://schemas.microsoft.com/office/powerpoint/2010/main" val="3330476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3F3F2-DA74-E7CF-3493-6F968A8319BA}"/>
              </a:ext>
            </a:extLst>
          </p:cNvPr>
          <p:cNvSpPr>
            <a:spLocks noGrp="1"/>
          </p:cNvSpPr>
          <p:nvPr>
            <p:ph type="title"/>
          </p:nvPr>
        </p:nvSpPr>
        <p:spPr/>
        <p:txBody>
          <a:bodyPr/>
          <a:lstStyle/>
          <a:p>
            <a:r>
              <a:rPr lang="zh-CN" altLang="en-US" b="1" dirty="0"/>
              <a:t>场景</a:t>
            </a:r>
            <a:r>
              <a:rPr lang="en-US" altLang="zh-CN" b="1" dirty="0"/>
              <a:t>2:</a:t>
            </a:r>
            <a:r>
              <a:rPr lang="zh-CN" altLang="en-US" b="1" dirty="0"/>
              <a:t> 无并发单元性能交叉对比测试结果</a:t>
            </a:r>
            <a:endParaRPr lang="en-US" dirty="0"/>
          </a:p>
        </p:txBody>
      </p:sp>
      <p:sp>
        <p:nvSpPr>
          <p:cNvPr id="3" name="Content Placeholder 2">
            <a:extLst>
              <a:ext uri="{FF2B5EF4-FFF2-40B4-BE49-F238E27FC236}">
                <a16:creationId xmlns:a16="http://schemas.microsoft.com/office/drawing/2014/main" id="{5819FC0F-86A1-2F38-4FE3-65FAC668400E}"/>
              </a:ext>
            </a:extLst>
          </p:cNvPr>
          <p:cNvSpPr>
            <a:spLocks noGrp="1"/>
          </p:cNvSpPr>
          <p:nvPr>
            <p:ph idx="1"/>
          </p:nvPr>
        </p:nvSpPr>
        <p:spPr/>
        <p:txBody>
          <a:bodyPr>
            <a:normAutofit/>
          </a:bodyPr>
          <a:lstStyle/>
          <a:p>
            <a:r>
              <a:rPr lang="zh-CN" altLang="en-US" sz="3600" dirty="0"/>
              <a:t>说明</a:t>
            </a:r>
            <a:endParaRPr lang="en-US" altLang="zh-CN" sz="3600" dirty="0"/>
          </a:p>
          <a:p>
            <a:pPr lvl="1"/>
            <a:r>
              <a:rPr lang="zh-CN" altLang="en-US" sz="2800" dirty="0"/>
              <a:t>无并发：数据规模、产品、主机性能综合对比</a:t>
            </a:r>
            <a:endParaRPr lang="en-US" altLang="zh-CN" sz="2800" dirty="0"/>
          </a:p>
          <a:p>
            <a:r>
              <a:rPr lang="zh-CN" altLang="en-US" sz="3200" dirty="0"/>
              <a:t>数据规模</a:t>
            </a:r>
            <a:endParaRPr lang="en-US" altLang="zh-CN" sz="3200" dirty="0"/>
          </a:p>
          <a:p>
            <a:pPr lvl="1"/>
            <a:r>
              <a:rPr lang="zh-CN" altLang="en-US" dirty="0"/>
              <a:t>同总体设计</a:t>
            </a:r>
            <a:endParaRPr lang="en-US" altLang="zh-CN" dirty="0"/>
          </a:p>
          <a:p>
            <a:r>
              <a:rPr lang="zh-CN" altLang="en-US" sz="3200" dirty="0"/>
              <a:t>功能</a:t>
            </a:r>
            <a:endParaRPr lang="en-US" altLang="zh-CN" sz="3200" dirty="0"/>
          </a:p>
          <a:p>
            <a:pPr lvl="1"/>
            <a:r>
              <a:rPr lang="zh-CN" altLang="en-US" sz="2800" dirty="0"/>
              <a:t>同总体设计基本功能</a:t>
            </a:r>
            <a:endParaRPr lang="en-US" altLang="zh-CN" sz="2800" dirty="0"/>
          </a:p>
          <a:p>
            <a:r>
              <a:rPr lang="zh-CN" altLang="en-US" sz="3200" dirty="0"/>
              <a:t>测试方法与工具</a:t>
            </a:r>
            <a:endParaRPr lang="en-US" altLang="zh-CN" sz="3200" dirty="0"/>
          </a:p>
          <a:p>
            <a:pPr marL="685800" lvl="2">
              <a:spcBef>
                <a:spcPts val="1000"/>
              </a:spcBef>
            </a:pPr>
            <a:r>
              <a:rPr lang="zh-CN" altLang="en-US" sz="2800" dirty="0">
                <a:highlight>
                  <a:srgbClr val="FFFF00"/>
                </a:highlight>
              </a:rPr>
              <a:t>使用 </a:t>
            </a:r>
            <a:r>
              <a:rPr lang="en-US" sz="2800" dirty="0" err="1">
                <a:highlight>
                  <a:srgbClr val="FFFF00"/>
                </a:highlight>
              </a:rPr>
              <a:t>BenchmarkDotNet</a:t>
            </a:r>
            <a:r>
              <a:rPr lang="en-US" sz="2800" dirty="0">
                <a:highlight>
                  <a:srgbClr val="FFFF00"/>
                </a:highlight>
              </a:rPr>
              <a:t> </a:t>
            </a:r>
            <a:r>
              <a:rPr lang="zh-CN" altLang="en-US" sz="2800" dirty="0">
                <a:highlight>
                  <a:srgbClr val="FFFF00"/>
                </a:highlight>
              </a:rPr>
              <a:t>迭代循环独立调用各小场景</a:t>
            </a:r>
            <a:endParaRPr lang="en-US" sz="2800" dirty="0">
              <a:highlight>
                <a:srgbClr val="FFFF00"/>
              </a:highlight>
            </a:endParaRPr>
          </a:p>
        </p:txBody>
      </p:sp>
    </p:spTree>
    <p:extLst>
      <p:ext uri="{BB962C8B-B14F-4D97-AF65-F5344CB8AC3E}">
        <p14:creationId xmlns:p14="http://schemas.microsoft.com/office/powerpoint/2010/main" val="3031487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F3821-EC72-CB7A-352F-052792243BC6}"/>
              </a:ext>
            </a:extLst>
          </p:cNvPr>
          <p:cNvSpPr>
            <a:spLocks noGrp="1"/>
          </p:cNvSpPr>
          <p:nvPr>
            <p:ph type="title"/>
          </p:nvPr>
        </p:nvSpPr>
        <p:spPr/>
        <p:txBody>
          <a:bodyPr/>
          <a:lstStyle/>
          <a:p>
            <a:r>
              <a:rPr lang="zh-CN" altLang="en-US" b="1" dirty="0"/>
              <a:t>场景</a:t>
            </a:r>
            <a:r>
              <a:rPr lang="en-US" altLang="zh-CN" b="1" dirty="0"/>
              <a:t>2:</a:t>
            </a:r>
            <a:r>
              <a:rPr lang="zh-CN" altLang="en-US" b="1" dirty="0"/>
              <a:t> 无并发单元性能交叉对比测试结果</a:t>
            </a:r>
            <a:endParaRPr lang="en-US" b="1" dirty="0"/>
          </a:p>
        </p:txBody>
      </p:sp>
      <p:sp>
        <p:nvSpPr>
          <p:cNvPr id="3" name="Content Placeholder 2">
            <a:extLst>
              <a:ext uri="{FF2B5EF4-FFF2-40B4-BE49-F238E27FC236}">
                <a16:creationId xmlns:a16="http://schemas.microsoft.com/office/drawing/2014/main" id="{E2AACE74-4D10-CD26-DDD7-33CCE43BEDA5}"/>
              </a:ext>
            </a:extLst>
          </p:cNvPr>
          <p:cNvSpPr>
            <a:spLocks noGrp="1"/>
          </p:cNvSpPr>
          <p:nvPr>
            <p:ph idx="1"/>
          </p:nvPr>
        </p:nvSpPr>
        <p:spPr/>
        <p:txBody>
          <a:bodyPr/>
          <a:lstStyle/>
          <a:p>
            <a:r>
              <a:rPr lang="en-US" dirty="0"/>
              <a:t>8GB Ram</a:t>
            </a:r>
          </a:p>
          <a:p>
            <a:endParaRPr lang="en-US" dirty="0"/>
          </a:p>
          <a:p>
            <a:endParaRPr lang="en-US" dirty="0"/>
          </a:p>
          <a:p>
            <a:endParaRPr lang="en-US" dirty="0"/>
          </a:p>
          <a:p>
            <a:endParaRPr lang="en-US" dirty="0"/>
          </a:p>
          <a:p>
            <a:endParaRPr lang="en-US" dirty="0"/>
          </a:p>
          <a:p>
            <a:r>
              <a:rPr lang="en-US" dirty="0"/>
              <a:t>16 GB Ram</a:t>
            </a:r>
          </a:p>
          <a:p>
            <a:endParaRPr lang="en-US" dirty="0"/>
          </a:p>
          <a:p>
            <a:endParaRPr lang="en-US" dirty="0"/>
          </a:p>
          <a:p>
            <a:pPr marL="0" indent="0">
              <a:buNone/>
            </a:pPr>
            <a:endParaRPr lang="en-US" dirty="0"/>
          </a:p>
        </p:txBody>
      </p:sp>
      <p:pic>
        <p:nvPicPr>
          <p:cNvPr id="4" name="Content Placeholder 9">
            <a:extLst>
              <a:ext uri="{FF2B5EF4-FFF2-40B4-BE49-F238E27FC236}">
                <a16:creationId xmlns:a16="http://schemas.microsoft.com/office/drawing/2014/main" id="{80951ED3-37CE-5EBC-1B16-8F200A4733AB}"/>
              </a:ext>
            </a:extLst>
          </p:cNvPr>
          <p:cNvPicPr>
            <a:picLocks noChangeAspect="1"/>
          </p:cNvPicPr>
          <p:nvPr/>
        </p:nvPicPr>
        <p:blipFill>
          <a:blip r:embed="rId2"/>
          <a:stretch>
            <a:fillRect/>
          </a:stretch>
        </p:blipFill>
        <p:spPr>
          <a:xfrm>
            <a:off x="1388872" y="2328272"/>
            <a:ext cx="6868437" cy="1239790"/>
          </a:xfrm>
          <a:prstGeom prst="rect">
            <a:avLst/>
          </a:prstGeom>
        </p:spPr>
      </p:pic>
      <p:pic>
        <p:nvPicPr>
          <p:cNvPr id="5" name="Picture 4">
            <a:extLst>
              <a:ext uri="{FF2B5EF4-FFF2-40B4-BE49-F238E27FC236}">
                <a16:creationId xmlns:a16="http://schemas.microsoft.com/office/drawing/2014/main" id="{6C66C5C6-C367-D38D-AAD1-0D3E6CB19425}"/>
              </a:ext>
            </a:extLst>
          </p:cNvPr>
          <p:cNvPicPr>
            <a:picLocks noChangeAspect="1"/>
          </p:cNvPicPr>
          <p:nvPr/>
        </p:nvPicPr>
        <p:blipFill>
          <a:blip r:embed="rId3"/>
          <a:stretch>
            <a:fillRect/>
          </a:stretch>
        </p:blipFill>
        <p:spPr>
          <a:xfrm>
            <a:off x="1388872" y="3702999"/>
            <a:ext cx="6293297" cy="1054248"/>
          </a:xfrm>
          <a:prstGeom prst="rect">
            <a:avLst/>
          </a:prstGeom>
        </p:spPr>
      </p:pic>
      <p:pic>
        <p:nvPicPr>
          <p:cNvPr id="6" name="Picture 5">
            <a:extLst>
              <a:ext uri="{FF2B5EF4-FFF2-40B4-BE49-F238E27FC236}">
                <a16:creationId xmlns:a16="http://schemas.microsoft.com/office/drawing/2014/main" id="{599670C8-7F65-4A0D-657E-7F402595ADDB}"/>
              </a:ext>
            </a:extLst>
          </p:cNvPr>
          <p:cNvPicPr>
            <a:picLocks noChangeAspect="1"/>
          </p:cNvPicPr>
          <p:nvPr/>
        </p:nvPicPr>
        <p:blipFill>
          <a:blip r:embed="rId4"/>
          <a:stretch>
            <a:fillRect/>
          </a:stretch>
        </p:blipFill>
        <p:spPr>
          <a:xfrm>
            <a:off x="1388872" y="5337806"/>
            <a:ext cx="7924799" cy="1341804"/>
          </a:xfrm>
          <a:prstGeom prst="rect">
            <a:avLst/>
          </a:prstGeom>
        </p:spPr>
      </p:pic>
    </p:spTree>
    <p:extLst>
      <p:ext uri="{BB962C8B-B14F-4D97-AF65-F5344CB8AC3E}">
        <p14:creationId xmlns:p14="http://schemas.microsoft.com/office/powerpoint/2010/main" val="3275085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F3821-EC72-CB7A-352F-052792243BC6}"/>
              </a:ext>
            </a:extLst>
          </p:cNvPr>
          <p:cNvSpPr>
            <a:spLocks noGrp="1"/>
          </p:cNvSpPr>
          <p:nvPr>
            <p:ph type="title"/>
          </p:nvPr>
        </p:nvSpPr>
        <p:spPr>
          <a:xfrm>
            <a:off x="838200" y="43273"/>
            <a:ext cx="10515600" cy="1325563"/>
          </a:xfrm>
        </p:spPr>
        <p:txBody>
          <a:bodyPr>
            <a:normAutofit/>
          </a:bodyPr>
          <a:lstStyle/>
          <a:p>
            <a:r>
              <a:rPr lang="zh-CN" altLang="en-US" sz="3600" b="1" dirty="0"/>
              <a:t>场景</a:t>
            </a:r>
            <a:r>
              <a:rPr lang="en-US" altLang="zh-CN" sz="3600" b="1" dirty="0"/>
              <a:t>2:</a:t>
            </a:r>
            <a:r>
              <a:rPr lang="zh-CN" altLang="en-US" sz="3600" b="1" dirty="0"/>
              <a:t> 无并发交叉对比测试过程监控</a:t>
            </a:r>
            <a:endParaRPr lang="en-US" sz="3600" b="1" dirty="0"/>
          </a:p>
        </p:txBody>
      </p:sp>
      <p:pic>
        <p:nvPicPr>
          <p:cNvPr id="12" name="Picture 11">
            <a:extLst>
              <a:ext uri="{FF2B5EF4-FFF2-40B4-BE49-F238E27FC236}">
                <a16:creationId xmlns:a16="http://schemas.microsoft.com/office/drawing/2014/main" id="{659BE56F-87F5-0C41-CC18-1D1EBE3A2A26}"/>
              </a:ext>
            </a:extLst>
          </p:cNvPr>
          <p:cNvPicPr>
            <a:picLocks noChangeAspect="1"/>
          </p:cNvPicPr>
          <p:nvPr/>
        </p:nvPicPr>
        <p:blipFill>
          <a:blip r:embed="rId2"/>
          <a:stretch>
            <a:fillRect/>
          </a:stretch>
        </p:blipFill>
        <p:spPr>
          <a:xfrm>
            <a:off x="348343" y="1107962"/>
            <a:ext cx="8971287" cy="5700966"/>
          </a:xfrm>
          <a:prstGeom prst="rect">
            <a:avLst/>
          </a:prstGeom>
        </p:spPr>
      </p:pic>
      <p:pic>
        <p:nvPicPr>
          <p:cNvPr id="14" name="Picture 13">
            <a:extLst>
              <a:ext uri="{FF2B5EF4-FFF2-40B4-BE49-F238E27FC236}">
                <a16:creationId xmlns:a16="http://schemas.microsoft.com/office/drawing/2014/main" id="{E18819BA-93CC-0E7F-1B0B-3796C6F08BAD}"/>
              </a:ext>
            </a:extLst>
          </p:cNvPr>
          <p:cNvPicPr>
            <a:picLocks noChangeAspect="1"/>
          </p:cNvPicPr>
          <p:nvPr/>
        </p:nvPicPr>
        <p:blipFill>
          <a:blip r:embed="rId3"/>
          <a:stretch>
            <a:fillRect/>
          </a:stretch>
        </p:blipFill>
        <p:spPr>
          <a:xfrm>
            <a:off x="1839401" y="923109"/>
            <a:ext cx="9070925" cy="5764282"/>
          </a:xfrm>
          <a:prstGeom prst="rect">
            <a:avLst/>
          </a:prstGeom>
        </p:spPr>
      </p:pic>
      <p:pic>
        <p:nvPicPr>
          <p:cNvPr id="16" name="Picture 15">
            <a:extLst>
              <a:ext uri="{FF2B5EF4-FFF2-40B4-BE49-F238E27FC236}">
                <a16:creationId xmlns:a16="http://schemas.microsoft.com/office/drawing/2014/main" id="{7971CA31-3FE2-6A11-CC6D-2E5A3061D054}"/>
              </a:ext>
            </a:extLst>
          </p:cNvPr>
          <p:cNvPicPr>
            <a:picLocks noChangeAspect="1"/>
          </p:cNvPicPr>
          <p:nvPr/>
        </p:nvPicPr>
        <p:blipFill>
          <a:blip r:embed="rId4"/>
          <a:stretch>
            <a:fillRect/>
          </a:stretch>
        </p:blipFill>
        <p:spPr>
          <a:xfrm>
            <a:off x="2366281" y="2088280"/>
            <a:ext cx="9477375" cy="1600200"/>
          </a:xfrm>
          <a:prstGeom prst="rect">
            <a:avLst/>
          </a:prstGeom>
        </p:spPr>
      </p:pic>
    </p:spTree>
    <p:extLst>
      <p:ext uri="{BB962C8B-B14F-4D97-AF65-F5344CB8AC3E}">
        <p14:creationId xmlns:p14="http://schemas.microsoft.com/office/powerpoint/2010/main" val="338056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CF02-F234-49E6-BD92-89453106A91A}"/>
              </a:ext>
            </a:extLst>
          </p:cNvPr>
          <p:cNvSpPr>
            <a:spLocks noGrp="1"/>
          </p:cNvSpPr>
          <p:nvPr>
            <p:ph type="title"/>
          </p:nvPr>
        </p:nvSpPr>
        <p:spPr>
          <a:xfrm>
            <a:off x="838200" y="80901"/>
            <a:ext cx="10515600" cy="1325563"/>
          </a:xfrm>
        </p:spPr>
        <p:txBody>
          <a:bodyPr>
            <a:normAutofit/>
          </a:bodyPr>
          <a:lstStyle/>
          <a:p>
            <a:r>
              <a:rPr lang="zh-CN" altLang="en-US" sz="3600" b="1" dirty="0"/>
              <a:t>场景</a:t>
            </a:r>
            <a:r>
              <a:rPr lang="en-US" altLang="zh-CN" sz="3600" b="1" dirty="0"/>
              <a:t>3:</a:t>
            </a:r>
            <a:r>
              <a:rPr lang="zh-CN" altLang="en-US" sz="3600" b="1" dirty="0"/>
              <a:t> 无并发</a:t>
            </a:r>
            <a:r>
              <a:rPr lang="en-US" altLang="zh-CN" sz="3600" b="1" dirty="0" err="1"/>
              <a:t>Qdrant</a:t>
            </a:r>
            <a:r>
              <a:rPr lang="en-US" altLang="zh-CN" sz="3600" b="1" dirty="0"/>
              <a:t> HNSW 225K Local: </a:t>
            </a:r>
            <a:r>
              <a:rPr lang="en-US" altLang="zh-CN" sz="3600" b="1" dirty="0" err="1"/>
              <a:t>Grpc</a:t>
            </a:r>
            <a:r>
              <a:rPr lang="en-US" altLang="zh-CN" sz="3600" b="1" dirty="0"/>
              <a:t> vs Http </a:t>
            </a:r>
            <a:r>
              <a:rPr lang="zh-CN" altLang="en-US" sz="3600" b="1" dirty="0"/>
              <a:t> </a:t>
            </a:r>
            <a:endParaRPr lang="en-US" sz="3600" b="1" dirty="0"/>
          </a:p>
        </p:txBody>
      </p:sp>
      <p:sp>
        <p:nvSpPr>
          <p:cNvPr id="3" name="Content Placeholder 2">
            <a:extLst>
              <a:ext uri="{FF2B5EF4-FFF2-40B4-BE49-F238E27FC236}">
                <a16:creationId xmlns:a16="http://schemas.microsoft.com/office/drawing/2014/main" id="{A834F03C-7673-7B8A-69C8-34815F1BE00A}"/>
              </a:ext>
            </a:extLst>
          </p:cNvPr>
          <p:cNvSpPr>
            <a:spLocks noGrp="1"/>
          </p:cNvSpPr>
          <p:nvPr>
            <p:ph idx="1"/>
          </p:nvPr>
        </p:nvSpPr>
        <p:spPr/>
        <p:txBody>
          <a:bodyPr/>
          <a:lstStyle/>
          <a:p>
            <a:r>
              <a:rPr lang="en-US" dirty="0"/>
              <a:t>32 </a:t>
            </a:r>
            <a:r>
              <a:rPr lang="en-US" altLang="zh-CN" dirty="0"/>
              <a:t>GB RAM Server</a:t>
            </a:r>
          </a:p>
          <a:p>
            <a:pPr marL="0" indent="0">
              <a:buNone/>
            </a:pPr>
            <a:endParaRPr lang="en-US" altLang="zh-CN" dirty="0"/>
          </a:p>
          <a:p>
            <a:pPr marL="0" indent="0">
              <a:buNone/>
            </a:pPr>
            <a:endParaRPr lang="en-US" dirty="0"/>
          </a:p>
        </p:txBody>
      </p:sp>
      <p:pic>
        <p:nvPicPr>
          <p:cNvPr id="9" name="Picture 8">
            <a:extLst>
              <a:ext uri="{FF2B5EF4-FFF2-40B4-BE49-F238E27FC236}">
                <a16:creationId xmlns:a16="http://schemas.microsoft.com/office/drawing/2014/main" id="{7E3D1908-963A-2C5E-EEE7-63E519E51BC5}"/>
              </a:ext>
            </a:extLst>
          </p:cNvPr>
          <p:cNvPicPr>
            <a:picLocks noChangeAspect="1"/>
          </p:cNvPicPr>
          <p:nvPr/>
        </p:nvPicPr>
        <p:blipFill>
          <a:blip r:embed="rId2"/>
          <a:stretch>
            <a:fillRect/>
          </a:stretch>
        </p:blipFill>
        <p:spPr>
          <a:xfrm>
            <a:off x="4252510" y="1122614"/>
            <a:ext cx="7749323" cy="3129897"/>
          </a:xfrm>
          <a:prstGeom prst="rect">
            <a:avLst/>
          </a:prstGeom>
        </p:spPr>
      </p:pic>
      <p:pic>
        <p:nvPicPr>
          <p:cNvPr id="11" name="Picture 10">
            <a:extLst>
              <a:ext uri="{FF2B5EF4-FFF2-40B4-BE49-F238E27FC236}">
                <a16:creationId xmlns:a16="http://schemas.microsoft.com/office/drawing/2014/main" id="{9826E66B-756F-81B6-D781-0F19FDC90D3E}"/>
              </a:ext>
            </a:extLst>
          </p:cNvPr>
          <p:cNvPicPr>
            <a:picLocks noChangeAspect="1"/>
          </p:cNvPicPr>
          <p:nvPr/>
        </p:nvPicPr>
        <p:blipFill>
          <a:blip r:embed="rId3"/>
          <a:stretch>
            <a:fillRect/>
          </a:stretch>
        </p:blipFill>
        <p:spPr>
          <a:xfrm>
            <a:off x="1786892" y="4509858"/>
            <a:ext cx="9345329" cy="2086266"/>
          </a:xfrm>
          <a:prstGeom prst="rect">
            <a:avLst/>
          </a:prstGeom>
        </p:spPr>
      </p:pic>
    </p:spTree>
    <p:extLst>
      <p:ext uri="{BB962C8B-B14F-4D97-AF65-F5344CB8AC3E}">
        <p14:creationId xmlns:p14="http://schemas.microsoft.com/office/powerpoint/2010/main" val="3455895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CF02-F234-49E6-BD92-89453106A91A}"/>
              </a:ext>
            </a:extLst>
          </p:cNvPr>
          <p:cNvSpPr>
            <a:spLocks noGrp="1"/>
          </p:cNvSpPr>
          <p:nvPr>
            <p:ph type="title"/>
          </p:nvPr>
        </p:nvSpPr>
        <p:spPr>
          <a:xfrm>
            <a:off x="838200" y="80901"/>
            <a:ext cx="10515600" cy="1325563"/>
          </a:xfrm>
        </p:spPr>
        <p:txBody>
          <a:bodyPr>
            <a:normAutofit/>
          </a:bodyPr>
          <a:lstStyle/>
          <a:p>
            <a:r>
              <a:rPr lang="zh-CN" altLang="en-US" sz="3600" b="1" dirty="0"/>
              <a:t>场景</a:t>
            </a:r>
            <a:r>
              <a:rPr lang="en-US" altLang="zh-CN" sz="3600" b="1" dirty="0"/>
              <a:t>3:</a:t>
            </a:r>
            <a:r>
              <a:rPr lang="zh-CN" altLang="en-US" sz="3600" b="1" dirty="0"/>
              <a:t> 无并发</a:t>
            </a:r>
            <a:r>
              <a:rPr lang="en-US" altLang="zh-CN" sz="3600" b="1" dirty="0" err="1"/>
              <a:t>Qdrant</a:t>
            </a:r>
            <a:r>
              <a:rPr lang="en-US" altLang="zh-CN" sz="3600" b="1" dirty="0"/>
              <a:t> HNSW 225K Remote: </a:t>
            </a:r>
            <a:r>
              <a:rPr lang="en-US" altLang="zh-CN" sz="3600" b="1" dirty="0" err="1"/>
              <a:t>Grpc</a:t>
            </a:r>
            <a:r>
              <a:rPr lang="en-US" altLang="zh-CN" sz="3600" b="1" dirty="0"/>
              <a:t> vs Http </a:t>
            </a:r>
            <a:r>
              <a:rPr lang="zh-CN" altLang="en-US" sz="3600" b="1" dirty="0"/>
              <a:t> </a:t>
            </a:r>
            <a:endParaRPr lang="en-US" sz="3600" b="1" dirty="0"/>
          </a:p>
        </p:txBody>
      </p:sp>
      <p:sp>
        <p:nvSpPr>
          <p:cNvPr id="3" name="Content Placeholder 2">
            <a:extLst>
              <a:ext uri="{FF2B5EF4-FFF2-40B4-BE49-F238E27FC236}">
                <a16:creationId xmlns:a16="http://schemas.microsoft.com/office/drawing/2014/main" id="{A834F03C-7673-7B8A-69C8-34815F1BE00A}"/>
              </a:ext>
            </a:extLst>
          </p:cNvPr>
          <p:cNvSpPr>
            <a:spLocks noGrp="1"/>
          </p:cNvSpPr>
          <p:nvPr>
            <p:ph idx="1"/>
          </p:nvPr>
        </p:nvSpPr>
        <p:spPr/>
        <p:txBody>
          <a:bodyPr>
            <a:normAutofit/>
          </a:bodyPr>
          <a:lstStyle/>
          <a:p>
            <a:r>
              <a:rPr lang="en-US" dirty="0"/>
              <a:t>32 </a:t>
            </a:r>
            <a:r>
              <a:rPr lang="en-US" altLang="zh-CN" dirty="0"/>
              <a:t>GB RAM Server</a:t>
            </a:r>
          </a:p>
          <a:p>
            <a:endParaRPr lang="en-US" altLang="zh-CN" dirty="0"/>
          </a:p>
          <a:p>
            <a:endParaRPr lang="en-US" altLang="zh-CN" dirty="0"/>
          </a:p>
          <a:p>
            <a:endParaRPr lang="en-US" altLang="zh-CN" dirty="0"/>
          </a:p>
          <a:p>
            <a:endParaRPr lang="en-US" altLang="zh-CN" dirty="0"/>
          </a:p>
          <a:p>
            <a:pPr marL="457200" lvl="1" indent="0">
              <a:buNone/>
            </a:pPr>
            <a:endParaRPr lang="en-US" altLang="zh-CN" dirty="0"/>
          </a:p>
          <a:p>
            <a:endParaRPr lang="en-US" altLang="zh-CN" dirty="0"/>
          </a:p>
          <a:p>
            <a:pPr marL="0" indent="0">
              <a:buNone/>
            </a:pPr>
            <a:endParaRPr lang="en-US" dirty="0"/>
          </a:p>
        </p:txBody>
      </p:sp>
      <p:pic>
        <p:nvPicPr>
          <p:cNvPr id="5" name="Picture 4">
            <a:extLst>
              <a:ext uri="{FF2B5EF4-FFF2-40B4-BE49-F238E27FC236}">
                <a16:creationId xmlns:a16="http://schemas.microsoft.com/office/drawing/2014/main" id="{ECEF9599-808B-6823-01CC-0DECBD9C2031}"/>
              </a:ext>
            </a:extLst>
          </p:cNvPr>
          <p:cNvPicPr>
            <a:picLocks noChangeAspect="1"/>
          </p:cNvPicPr>
          <p:nvPr/>
        </p:nvPicPr>
        <p:blipFill>
          <a:blip r:embed="rId2"/>
          <a:stretch>
            <a:fillRect/>
          </a:stretch>
        </p:blipFill>
        <p:spPr>
          <a:xfrm>
            <a:off x="1547177" y="2214522"/>
            <a:ext cx="9097645" cy="1962424"/>
          </a:xfrm>
          <a:prstGeom prst="rect">
            <a:avLst/>
          </a:prstGeom>
        </p:spPr>
      </p:pic>
    </p:spTree>
    <p:extLst>
      <p:ext uri="{BB962C8B-B14F-4D97-AF65-F5344CB8AC3E}">
        <p14:creationId xmlns:p14="http://schemas.microsoft.com/office/powerpoint/2010/main" val="456356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CF02-F234-49E6-BD92-89453106A91A}"/>
              </a:ext>
            </a:extLst>
          </p:cNvPr>
          <p:cNvSpPr>
            <a:spLocks noGrp="1"/>
          </p:cNvSpPr>
          <p:nvPr>
            <p:ph type="title"/>
          </p:nvPr>
        </p:nvSpPr>
        <p:spPr>
          <a:xfrm>
            <a:off x="578843" y="147003"/>
            <a:ext cx="11188547" cy="1325563"/>
          </a:xfrm>
        </p:spPr>
        <p:txBody>
          <a:bodyPr>
            <a:normAutofit/>
          </a:bodyPr>
          <a:lstStyle/>
          <a:p>
            <a:r>
              <a:rPr lang="zh-CN" altLang="en-US" sz="3600" b="1" dirty="0"/>
              <a:t>场景</a:t>
            </a:r>
            <a:r>
              <a:rPr lang="en-US" altLang="zh-CN" sz="3600" b="1" dirty="0"/>
              <a:t>4:</a:t>
            </a:r>
            <a:r>
              <a:rPr lang="zh-CN" altLang="en-US" sz="3600" b="1" dirty="0"/>
              <a:t> 无并发</a:t>
            </a:r>
            <a:r>
              <a:rPr lang="en-US" altLang="zh-CN" sz="3600" b="1" dirty="0" err="1"/>
              <a:t>Qdrant</a:t>
            </a:r>
            <a:r>
              <a:rPr lang="en-US" altLang="zh-CN" sz="3600" b="1" dirty="0"/>
              <a:t> HNSW 50w/100w local: </a:t>
            </a:r>
            <a:r>
              <a:rPr lang="en-US" altLang="zh-CN" sz="3600" b="1" dirty="0" err="1"/>
              <a:t>Grpc</a:t>
            </a:r>
            <a:r>
              <a:rPr lang="en-US" altLang="zh-CN" sz="3600" b="1" dirty="0"/>
              <a:t> vs Http </a:t>
            </a:r>
            <a:r>
              <a:rPr lang="zh-CN" altLang="en-US" sz="3600" b="1" dirty="0"/>
              <a:t> </a:t>
            </a:r>
            <a:endParaRPr lang="en-US" sz="3600" b="1" dirty="0"/>
          </a:p>
        </p:txBody>
      </p:sp>
      <p:sp>
        <p:nvSpPr>
          <p:cNvPr id="3" name="Content Placeholder 2">
            <a:extLst>
              <a:ext uri="{FF2B5EF4-FFF2-40B4-BE49-F238E27FC236}">
                <a16:creationId xmlns:a16="http://schemas.microsoft.com/office/drawing/2014/main" id="{A834F03C-7673-7B8A-69C8-34815F1BE00A}"/>
              </a:ext>
            </a:extLst>
          </p:cNvPr>
          <p:cNvSpPr>
            <a:spLocks noGrp="1"/>
          </p:cNvSpPr>
          <p:nvPr>
            <p:ph idx="1"/>
          </p:nvPr>
        </p:nvSpPr>
        <p:spPr>
          <a:xfrm>
            <a:off x="915316" y="1110112"/>
            <a:ext cx="10515600" cy="4351338"/>
          </a:xfrm>
        </p:spPr>
        <p:txBody>
          <a:bodyPr>
            <a:normAutofit/>
          </a:bodyPr>
          <a:lstStyle/>
          <a:p>
            <a:r>
              <a:rPr lang="en-US" dirty="0"/>
              <a:t>32 </a:t>
            </a:r>
            <a:r>
              <a:rPr lang="en-US" altLang="zh-CN" dirty="0"/>
              <a:t>GB RAM Server</a:t>
            </a:r>
          </a:p>
          <a:p>
            <a:pPr lvl="1"/>
            <a:r>
              <a:rPr lang="en-US" altLang="zh-CN" dirty="0"/>
              <a:t>50w</a:t>
            </a:r>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en-US" altLang="zh-CN" dirty="0"/>
              <a:t>100w</a:t>
            </a:r>
          </a:p>
          <a:p>
            <a:pPr lvl="1"/>
            <a:endParaRPr lang="en-US" altLang="zh-CN" dirty="0"/>
          </a:p>
          <a:p>
            <a:endParaRPr lang="en-US" altLang="zh-CN" dirty="0"/>
          </a:p>
          <a:p>
            <a:endParaRPr lang="en-US" altLang="zh-CN" dirty="0"/>
          </a:p>
          <a:p>
            <a:endParaRPr lang="en-US" altLang="zh-CN" dirty="0"/>
          </a:p>
          <a:p>
            <a:endParaRPr lang="en-US" altLang="zh-CN" dirty="0"/>
          </a:p>
          <a:p>
            <a:pPr marL="457200" lvl="1" indent="0">
              <a:buNone/>
            </a:pPr>
            <a:endParaRPr lang="en-US" altLang="zh-CN" dirty="0"/>
          </a:p>
          <a:p>
            <a:endParaRPr lang="en-US" altLang="zh-CN" dirty="0"/>
          </a:p>
          <a:p>
            <a:pPr marL="0" indent="0">
              <a:buNone/>
            </a:pPr>
            <a:endParaRPr lang="en-US" dirty="0"/>
          </a:p>
        </p:txBody>
      </p:sp>
      <p:pic>
        <p:nvPicPr>
          <p:cNvPr id="6" name="Picture 5">
            <a:extLst>
              <a:ext uri="{FF2B5EF4-FFF2-40B4-BE49-F238E27FC236}">
                <a16:creationId xmlns:a16="http://schemas.microsoft.com/office/drawing/2014/main" id="{72271D15-D42D-A494-FE57-DD10705A2511}"/>
              </a:ext>
            </a:extLst>
          </p:cNvPr>
          <p:cNvPicPr>
            <a:picLocks noChangeAspect="1"/>
          </p:cNvPicPr>
          <p:nvPr/>
        </p:nvPicPr>
        <p:blipFill>
          <a:blip r:embed="rId2"/>
          <a:stretch>
            <a:fillRect/>
          </a:stretch>
        </p:blipFill>
        <p:spPr>
          <a:xfrm>
            <a:off x="1767222" y="1932977"/>
            <a:ext cx="9335803" cy="2000529"/>
          </a:xfrm>
          <a:prstGeom prst="rect">
            <a:avLst/>
          </a:prstGeom>
        </p:spPr>
      </p:pic>
      <p:pic>
        <p:nvPicPr>
          <p:cNvPr id="8" name="Picture 7">
            <a:extLst>
              <a:ext uri="{FF2B5EF4-FFF2-40B4-BE49-F238E27FC236}">
                <a16:creationId xmlns:a16="http://schemas.microsoft.com/office/drawing/2014/main" id="{6F18D28A-4ABE-903F-1FF5-4EF51AE8055E}"/>
              </a:ext>
            </a:extLst>
          </p:cNvPr>
          <p:cNvPicPr>
            <a:picLocks noChangeAspect="1"/>
          </p:cNvPicPr>
          <p:nvPr/>
        </p:nvPicPr>
        <p:blipFill>
          <a:blip r:embed="rId3"/>
          <a:stretch>
            <a:fillRect/>
          </a:stretch>
        </p:blipFill>
        <p:spPr>
          <a:xfrm>
            <a:off x="1852958" y="4691371"/>
            <a:ext cx="9164329" cy="1924319"/>
          </a:xfrm>
          <a:prstGeom prst="rect">
            <a:avLst/>
          </a:prstGeom>
        </p:spPr>
      </p:pic>
      <p:pic>
        <p:nvPicPr>
          <p:cNvPr id="10" name="Picture 9">
            <a:extLst>
              <a:ext uri="{FF2B5EF4-FFF2-40B4-BE49-F238E27FC236}">
                <a16:creationId xmlns:a16="http://schemas.microsoft.com/office/drawing/2014/main" id="{E694BA3E-73A6-9E64-8E74-DA346F3BA08B}"/>
              </a:ext>
            </a:extLst>
          </p:cNvPr>
          <p:cNvPicPr>
            <a:picLocks noChangeAspect="1"/>
          </p:cNvPicPr>
          <p:nvPr/>
        </p:nvPicPr>
        <p:blipFill>
          <a:blip r:embed="rId4"/>
          <a:stretch>
            <a:fillRect/>
          </a:stretch>
        </p:blipFill>
        <p:spPr>
          <a:xfrm>
            <a:off x="2619126" y="1481251"/>
            <a:ext cx="9335803" cy="4738064"/>
          </a:xfrm>
          <a:prstGeom prst="rect">
            <a:avLst/>
          </a:prstGeom>
        </p:spPr>
      </p:pic>
      <p:pic>
        <p:nvPicPr>
          <p:cNvPr id="12" name="Picture 11">
            <a:extLst>
              <a:ext uri="{FF2B5EF4-FFF2-40B4-BE49-F238E27FC236}">
                <a16:creationId xmlns:a16="http://schemas.microsoft.com/office/drawing/2014/main" id="{047AEF82-CBD5-5804-A92D-AD5EC7A18C7D}"/>
              </a:ext>
            </a:extLst>
          </p:cNvPr>
          <p:cNvPicPr>
            <a:picLocks noChangeAspect="1"/>
          </p:cNvPicPr>
          <p:nvPr/>
        </p:nvPicPr>
        <p:blipFill>
          <a:blip r:embed="rId5"/>
          <a:stretch>
            <a:fillRect/>
          </a:stretch>
        </p:blipFill>
        <p:spPr>
          <a:xfrm>
            <a:off x="4181019" y="3021492"/>
            <a:ext cx="7935432" cy="1657581"/>
          </a:xfrm>
          <a:prstGeom prst="rect">
            <a:avLst/>
          </a:prstGeom>
        </p:spPr>
      </p:pic>
    </p:spTree>
    <p:extLst>
      <p:ext uri="{BB962C8B-B14F-4D97-AF65-F5344CB8AC3E}">
        <p14:creationId xmlns:p14="http://schemas.microsoft.com/office/powerpoint/2010/main" val="3180205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lstStyle/>
          <a:p>
            <a:r>
              <a:rPr lang="zh-CN" altLang="en-US" b="1" dirty="0"/>
              <a:t>压测场景</a:t>
            </a:r>
            <a:r>
              <a:rPr lang="en-US" altLang="zh-CN" b="1" dirty="0"/>
              <a:t>1: </a:t>
            </a:r>
            <a:r>
              <a:rPr lang="zh-CN" altLang="en-US" b="1" dirty="0"/>
              <a:t>并发</a:t>
            </a:r>
            <a:r>
              <a:rPr lang="en-US" altLang="zh-CN" b="1" dirty="0"/>
              <a:t>30</a:t>
            </a:r>
            <a:r>
              <a:rPr lang="zh-CN" altLang="en-US" b="1" dirty="0"/>
              <a:t> </a:t>
            </a:r>
            <a:r>
              <a:rPr lang="en-US" altLang="zh-CN" b="1" dirty="0"/>
              <a:t>25K:</a:t>
            </a:r>
            <a:r>
              <a:rPr lang="zh-CN" altLang="en-US" b="1" dirty="0"/>
              <a:t> </a:t>
            </a:r>
            <a:r>
              <a:rPr lang="en-US" altLang="zh-CN" b="1" dirty="0" err="1"/>
              <a:t>PgSQL</a:t>
            </a:r>
            <a:r>
              <a:rPr lang="en-US" altLang="zh-CN" b="1" dirty="0"/>
              <a:t> vs </a:t>
            </a:r>
            <a:r>
              <a:rPr lang="en-US" altLang="zh-CN" b="1" dirty="0" err="1"/>
              <a:t>Redis+Flat</a:t>
            </a:r>
            <a:r>
              <a:rPr lang="en-US" altLang="zh-CN" dirty="0"/>
              <a:t> </a:t>
            </a:r>
            <a:endParaRPr lang="en-US" dirty="0"/>
          </a:p>
        </p:txBody>
      </p:sp>
      <p:pic>
        <p:nvPicPr>
          <p:cNvPr id="5" name="Content Placeholder 4">
            <a:extLst>
              <a:ext uri="{FF2B5EF4-FFF2-40B4-BE49-F238E27FC236}">
                <a16:creationId xmlns:a16="http://schemas.microsoft.com/office/drawing/2014/main" id="{A30EAD5F-64FC-25E5-9869-99539542ADCB}"/>
              </a:ext>
            </a:extLst>
          </p:cNvPr>
          <p:cNvPicPr>
            <a:picLocks noGrp="1" noChangeAspect="1"/>
          </p:cNvPicPr>
          <p:nvPr>
            <p:ph idx="1"/>
          </p:nvPr>
        </p:nvPicPr>
        <p:blipFill>
          <a:blip r:embed="rId2"/>
          <a:stretch>
            <a:fillRect/>
          </a:stretch>
        </p:blipFill>
        <p:spPr>
          <a:xfrm>
            <a:off x="278346" y="1917989"/>
            <a:ext cx="5539307" cy="4351338"/>
          </a:xfrm>
        </p:spPr>
      </p:pic>
      <p:pic>
        <p:nvPicPr>
          <p:cNvPr id="7" name="Picture 6">
            <a:extLst>
              <a:ext uri="{FF2B5EF4-FFF2-40B4-BE49-F238E27FC236}">
                <a16:creationId xmlns:a16="http://schemas.microsoft.com/office/drawing/2014/main" id="{A87ED9EB-A45A-01EB-85D1-83E286DDEBBA}"/>
              </a:ext>
            </a:extLst>
          </p:cNvPr>
          <p:cNvPicPr>
            <a:picLocks noChangeAspect="1"/>
          </p:cNvPicPr>
          <p:nvPr/>
        </p:nvPicPr>
        <p:blipFill>
          <a:blip r:embed="rId3"/>
          <a:stretch>
            <a:fillRect/>
          </a:stretch>
        </p:blipFill>
        <p:spPr>
          <a:xfrm>
            <a:off x="5735782" y="2319818"/>
            <a:ext cx="6430193" cy="3600691"/>
          </a:xfrm>
          <a:prstGeom prst="rect">
            <a:avLst/>
          </a:prstGeom>
        </p:spPr>
      </p:pic>
    </p:spTree>
    <p:extLst>
      <p:ext uri="{BB962C8B-B14F-4D97-AF65-F5344CB8AC3E}">
        <p14:creationId xmlns:p14="http://schemas.microsoft.com/office/powerpoint/2010/main" val="968564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lstStyle/>
          <a:p>
            <a:r>
              <a:rPr lang="zh-CN" altLang="en-US" b="1" dirty="0"/>
              <a:t>压测场景</a:t>
            </a:r>
            <a:r>
              <a:rPr lang="en-US" altLang="zh-CN" b="1" dirty="0"/>
              <a:t>2: </a:t>
            </a:r>
            <a:r>
              <a:rPr lang="zh-CN" altLang="en-US" b="1" dirty="0"/>
              <a:t>并发</a:t>
            </a:r>
            <a:r>
              <a:rPr lang="en-US" altLang="zh-CN" b="1" dirty="0"/>
              <a:t>40</a:t>
            </a:r>
            <a:r>
              <a:rPr lang="zh-CN" altLang="en-US" b="1" dirty="0"/>
              <a:t> </a:t>
            </a:r>
            <a:r>
              <a:rPr lang="en-US" altLang="zh-CN" b="1" dirty="0"/>
              <a:t>25K:</a:t>
            </a:r>
            <a:r>
              <a:rPr lang="zh-CN" altLang="en-US" b="1" dirty="0"/>
              <a:t> </a:t>
            </a:r>
            <a:r>
              <a:rPr lang="en-US" altLang="zh-CN" b="1" dirty="0" err="1"/>
              <a:t>PgSQL</a:t>
            </a:r>
            <a:r>
              <a:rPr lang="en-US" altLang="zh-CN" b="1" dirty="0"/>
              <a:t> vs </a:t>
            </a:r>
            <a:r>
              <a:rPr lang="en-US" altLang="zh-CN" b="1" dirty="0" err="1"/>
              <a:t>Redis+Flat</a:t>
            </a:r>
            <a:r>
              <a:rPr lang="en-US" altLang="zh-CN" dirty="0"/>
              <a:t> </a:t>
            </a:r>
            <a:endParaRPr lang="en-US" dirty="0"/>
          </a:p>
        </p:txBody>
      </p:sp>
      <p:pic>
        <p:nvPicPr>
          <p:cNvPr id="10" name="Picture 9">
            <a:extLst>
              <a:ext uri="{FF2B5EF4-FFF2-40B4-BE49-F238E27FC236}">
                <a16:creationId xmlns:a16="http://schemas.microsoft.com/office/drawing/2014/main" id="{02C8C879-FD80-905A-FC3C-61C7F010AF8D}"/>
              </a:ext>
            </a:extLst>
          </p:cNvPr>
          <p:cNvPicPr>
            <a:picLocks noChangeAspect="1"/>
          </p:cNvPicPr>
          <p:nvPr/>
        </p:nvPicPr>
        <p:blipFill>
          <a:blip r:embed="rId2"/>
          <a:stretch>
            <a:fillRect/>
          </a:stretch>
        </p:blipFill>
        <p:spPr>
          <a:xfrm>
            <a:off x="6286348" y="2900218"/>
            <a:ext cx="5843712" cy="2896609"/>
          </a:xfrm>
          <a:prstGeom prst="rect">
            <a:avLst/>
          </a:prstGeom>
        </p:spPr>
      </p:pic>
      <p:pic>
        <p:nvPicPr>
          <p:cNvPr id="12" name="Picture 11">
            <a:extLst>
              <a:ext uri="{FF2B5EF4-FFF2-40B4-BE49-F238E27FC236}">
                <a16:creationId xmlns:a16="http://schemas.microsoft.com/office/drawing/2014/main" id="{D493C634-4D83-B0E9-E73D-D4C5AAD76A82}"/>
              </a:ext>
            </a:extLst>
          </p:cNvPr>
          <p:cNvPicPr>
            <a:picLocks noChangeAspect="1"/>
          </p:cNvPicPr>
          <p:nvPr/>
        </p:nvPicPr>
        <p:blipFill>
          <a:blip r:embed="rId3"/>
          <a:stretch>
            <a:fillRect/>
          </a:stretch>
        </p:blipFill>
        <p:spPr>
          <a:xfrm>
            <a:off x="0" y="1468582"/>
            <a:ext cx="6213445" cy="5024293"/>
          </a:xfrm>
          <a:prstGeom prst="rect">
            <a:avLst/>
          </a:prstGeom>
        </p:spPr>
      </p:pic>
      <p:sp>
        <p:nvSpPr>
          <p:cNvPr id="13" name="TextBox 12">
            <a:extLst>
              <a:ext uri="{FF2B5EF4-FFF2-40B4-BE49-F238E27FC236}">
                <a16:creationId xmlns:a16="http://schemas.microsoft.com/office/drawing/2014/main" id="{21A7E1C5-1830-BCAE-C7BA-57E70C8F1A70}"/>
              </a:ext>
            </a:extLst>
          </p:cNvPr>
          <p:cNvSpPr txBox="1"/>
          <p:nvPr/>
        </p:nvSpPr>
        <p:spPr>
          <a:xfrm>
            <a:off x="6927273" y="1926121"/>
            <a:ext cx="2844800" cy="369332"/>
          </a:xfrm>
          <a:prstGeom prst="rect">
            <a:avLst/>
          </a:prstGeom>
          <a:noFill/>
        </p:spPr>
        <p:txBody>
          <a:bodyPr wrap="square" rtlCol="0">
            <a:spAutoFit/>
          </a:bodyPr>
          <a:lstStyle/>
          <a:p>
            <a:r>
              <a:rPr lang="en-US" dirty="0">
                <a:solidFill>
                  <a:srgbClr val="FF0000"/>
                </a:solidFill>
              </a:rPr>
              <a:t>RPS </a:t>
            </a:r>
            <a:r>
              <a:rPr lang="zh-CN" altLang="en-US" dirty="0">
                <a:solidFill>
                  <a:srgbClr val="FF0000"/>
                </a:solidFill>
              </a:rPr>
              <a:t>同前</a:t>
            </a:r>
            <a:endParaRPr lang="en-US" dirty="0">
              <a:solidFill>
                <a:srgbClr val="FF0000"/>
              </a:solidFill>
            </a:endParaRPr>
          </a:p>
        </p:txBody>
      </p:sp>
    </p:spTree>
    <p:extLst>
      <p:ext uri="{BB962C8B-B14F-4D97-AF65-F5344CB8AC3E}">
        <p14:creationId xmlns:p14="http://schemas.microsoft.com/office/powerpoint/2010/main" val="1985688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B3AF2-3922-0EF9-E903-E4315B286D64}"/>
              </a:ext>
            </a:extLst>
          </p:cNvPr>
          <p:cNvSpPr>
            <a:spLocks noGrp="1"/>
          </p:cNvSpPr>
          <p:nvPr>
            <p:ph type="title"/>
          </p:nvPr>
        </p:nvSpPr>
        <p:spPr/>
        <p:txBody>
          <a:bodyPr/>
          <a:lstStyle/>
          <a:p>
            <a:r>
              <a:rPr lang="zh-CN" altLang="en-US" dirty="0"/>
              <a:t>向量基本概念</a:t>
            </a:r>
            <a:endParaRPr lang="en-US" dirty="0"/>
          </a:p>
        </p:txBody>
      </p:sp>
      <p:sp>
        <p:nvSpPr>
          <p:cNvPr id="3" name="Content Placeholder 2">
            <a:extLst>
              <a:ext uri="{FF2B5EF4-FFF2-40B4-BE49-F238E27FC236}">
                <a16:creationId xmlns:a16="http://schemas.microsoft.com/office/drawing/2014/main" id="{200F8F38-956C-EC27-75A1-87AEA4AF210A}"/>
              </a:ext>
            </a:extLst>
          </p:cNvPr>
          <p:cNvSpPr>
            <a:spLocks noGrp="1"/>
          </p:cNvSpPr>
          <p:nvPr>
            <p:ph idx="1"/>
          </p:nvPr>
        </p:nvSpPr>
        <p:spPr>
          <a:xfrm>
            <a:off x="838200" y="1477281"/>
            <a:ext cx="10515600" cy="5088981"/>
          </a:xfrm>
        </p:spPr>
        <p:txBody>
          <a:bodyPr>
            <a:normAutofit lnSpcReduction="10000"/>
          </a:bodyPr>
          <a:lstStyle/>
          <a:p>
            <a:r>
              <a:rPr lang="zh-CN" altLang="en-US" dirty="0"/>
              <a:t>两向量关系</a:t>
            </a:r>
            <a:endParaRPr lang="en-US" altLang="zh-CN" dirty="0"/>
          </a:p>
          <a:p>
            <a:pPr lvl="1"/>
            <a:r>
              <a:rPr lang="zh-CN" altLang="en-US" dirty="0"/>
              <a:t>余弦相似度</a:t>
            </a:r>
            <a:endParaRPr lang="en-US" altLang="zh-CN" dirty="0"/>
          </a:p>
          <a:p>
            <a:pPr lvl="2"/>
            <a:r>
              <a:rPr lang="zh-CN" altLang="en-US" dirty="0"/>
              <a:t>夹角余弦值</a:t>
            </a:r>
            <a:endParaRPr lang="en-US" altLang="zh-CN" dirty="0"/>
          </a:p>
          <a:p>
            <a:pPr lvl="2"/>
            <a:r>
              <a:rPr lang="zh-CN" altLang="en-US" dirty="0"/>
              <a:t>区间</a:t>
            </a:r>
            <a:r>
              <a:rPr lang="en-US" altLang="zh-CN" dirty="0"/>
              <a:t>: [-1, 1]</a:t>
            </a:r>
          </a:p>
          <a:p>
            <a:pPr lvl="3"/>
            <a:r>
              <a:rPr lang="zh-CN" altLang="en-US" dirty="0"/>
              <a:t>夹角</a:t>
            </a:r>
            <a:r>
              <a:rPr lang="en-US" altLang="zh-CN" dirty="0"/>
              <a:t>0</a:t>
            </a:r>
            <a:r>
              <a:rPr lang="zh-CN" altLang="en-US" dirty="0"/>
              <a:t>度</a:t>
            </a:r>
            <a:r>
              <a:rPr lang="en-US" altLang="zh-CN" dirty="0"/>
              <a:t>	, </a:t>
            </a:r>
            <a:r>
              <a:rPr lang="zh-CN" altLang="en-US" dirty="0"/>
              <a:t>余弦值为</a:t>
            </a:r>
            <a:r>
              <a:rPr lang="en-US" altLang="zh-CN" dirty="0"/>
              <a:t>: 1,</a:t>
            </a:r>
            <a:r>
              <a:rPr lang="zh-CN" altLang="en-US" dirty="0"/>
              <a:t> 代表语义完全相关</a:t>
            </a:r>
            <a:r>
              <a:rPr lang="en-US" altLang="zh-CN" dirty="0"/>
              <a:t>,</a:t>
            </a:r>
            <a:r>
              <a:rPr lang="zh-CN" altLang="en-US" dirty="0"/>
              <a:t>方向一致</a:t>
            </a:r>
            <a:r>
              <a:rPr lang="en-US" altLang="zh-CN" dirty="0"/>
              <a:t>	</a:t>
            </a:r>
            <a:r>
              <a:rPr lang="zh-CN" altLang="en-US" dirty="0"/>
              <a:t>（性别男 </a:t>
            </a:r>
            <a:r>
              <a:rPr lang="en-US" b="0" i="0" dirty="0">
                <a:solidFill>
                  <a:srgbClr val="111111"/>
                </a:solidFill>
                <a:effectLst/>
                <a:latin typeface="Microsoft YaHei" panose="020B0503020204020204" pitchFamily="34" charset="-122"/>
                <a:ea typeface="Microsoft YaHei" panose="020B0503020204020204" pitchFamily="34" charset="-122"/>
              </a:rPr>
              <a:t>≈ </a:t>
            </a:r>
            <a:r>
              <a:rPr lang="zh-CN" altLang="en-US" dirty="0"/>
              <a:t>爱好女）</a:t>
            </a:r>
            <a:endParaRPr lang="en-US" altLang="zh-CN" dirty="0"/>
          </a:p>
          <a:p>
            <a:pPr lvl="3"/>
            <a:r>
              <a:rPr lang="zh-CN" altLang="en-US" dirty="0"/>
              <a:t>夹角</a:t>
            </a:r>
            <a:r>
              <a:rPr lang="en-US" altLang="zh-CN" dirty="0"/>
              <a:t>90</a:t>
            </a:r>
            <a:r>
              <a:rPr lang="zh-CN" altLang="en-US" dirty="0"/>
              <a:t>度</a:t>
            </a:r>
            <a:r>
              <a:rPr lang="en-US" altLang="zh-CN" dirty="0"/>
              <a:t>	, </a:t>
            </a:r>
            <a:r>
              <a:rPr lang="zh-CN" altLang="en-US" dirty="0"/>
              <a:t>余弦值为</a:t>
            </a:r>
            <a:r>
              <a:rPr lang="en-US" altLang="zh-CN" dirty="0"/>
              <a:t>: 0,</a:t>
            </a:r>
            <a:r>
              <a:rPr lang="zh-CN" altLang="en-US" dirty="0"/>
              <a:t> 代表语义不相关</a:t>
            </a:r>
            <a:r>
              <a:rPr lang="en-US" altLang="zh-CN" dirty="0"/>
              <a:t>, </a:t>
            </a:r>
            <a:r>
              <a:rPr lang="zh-CN" altLang="en-US" dirty="0"/>
              <a:t>方向垂直正交</a:t>
            </a:r>
            <a:r>
              <a:rPr lang="en-US" altLang="zh-CN" dirty="0"/>
              <a:t>	</a:t>
            </a:r>
            <a:r>
              <a:rPr lang="zh-CN" altLang="en-US" dirty="0"/>
              <a:t>（性别女 </a:t>
            </a:r>
            <a:r>
              <a:rPr lang="en-US" b="0" i="0" dirty="0">
                <a:solidFill>
                  <a:srgbClr val="111111"/>
                </a:solidFill>
                <a:effectLst/>
                <a:latin typeface="Microsoft YaHei" panose="020B0503020204020204" pitchFamily="34" charset="-122"/>
                <a:ea typeface="Microsoft YaHei" panose="020B0503020204020204" pitchFamily="34" charset="-122"/>
              </a:rPr>
              <a:t>⊥</a:t>
            </a:r>
            <a:r>
              <a:rPr lang="zh-CN" altLang="en-US" dirty="0"/>
              <a:t>写程序）</a:t>
            </a:r>
            <a:endParaRPr lang="en-US" altLang="zh-CN" dirty="0"/>
          </a:p>
          <a:p>
            <a:pPr lvl="3"/>
            <a:r>
              <a:rPr lang="zh-CN" altLang="en-US" dirty="0"/>
              <a:t>夹角</a:t>
            </a:r>
            <a:r>
              <a:rPr lang="en-US" altLang="zh-CN" dirty="0"/>
              <a:t>180</a:t>
            </a:r>
            <a:r>
              <a:rPr lang="zh-CN" altLang="en-US" dirty="0"/>
              <a:t>度</a:t>
            </a:r>
            <a:r>
              <a:rPr lang="en-US" altLang="zh-CN" dirty="0"/>
              <a:t>	, </a:t>
            </a:r>
            <a:r>
              <a:rPr lang="zh-CN" altLang="en-US" dirty="0"/>
              <a:t>余弦值为</a:t>
            </a:r>
            <a:r>
              <a:rPr lang="en-US" altLang="zh-CN" dirty="0"/>
              <a:t>: -1 ,</a:t>
            </a:r>
            <a:r>
              <a:rPr lang="zh-CN" altLang="en-US" dirty="0"/>
              <a:t>代表语义上完全相反</a:t>
            </a:r>
            <a:r>
              <a:rPr lang="en-US" altLang="zh-CN" dirty="0"/>
              <a:t>, </a:t>
            </a:r>
            <a:r>
              <a:rPr lang="zh-CN" altLang="en-US" dirty="0"/>
              <a:t>方向相反</a:t>
            </a:r>
            <a:r>
              <a:rPr lang="en-US" altLang="zh-CN" dirty="0"/>
              <a:t>	</a:t>
            </a:r>
            <a:r>
              <a:rPr lang="zh-CN" altLang="en-US" dirty="0"/>
              <a:t>（性别男 </a:t>
            </a:r>
            <a:r>
              <a:rPr lang="en-US" altLang="zh-CN" dirty="0">
                <a:solidFill>
                  <a:srgbClr val="111111"/>
                </a:solidFill>
                <a:latin typeface="Microsoft YaHei" panose="020B0503020204020204" pitchFamily="34" charset="-122"/>
                <a:ea typeface="Microsoft YaHei" panose="020B0503020204020204" pitchFamily="34" charset="-122"/>
              </a:rPr>
              <a:t>X</a:t>
            </a:r>
            <a:r>
              <a:rPr lang="en-US" b="0" i="0" dirty="0">
                <a:solidFill>
                  <a:srgbClr val="111111"/>
                </a:solidFill>
                <a:effectLst/>
                <a:latin typeface="Microsoft YaHei" panose="020B0503020204020204" pitchFamily="34" charset="-122"/>
                <a:ea typeface="Microsoft YaHei" panose="020B0503020204020204" pitchFamily="34" charset="-122"/>
              </a:rPr>
              <a:t> </a:t>
            </a:r>
            <a:r>
              <a:rPr lang="zh-CN" altLang="en-US" dirty="0"/>
              <a:t>爱好男）</a:t>
            </a:r>
            <a:endParaRPr lang="en-US" altLang="zh-CN" dirty="0"/>
          </a:p>
          <a:p>
            <a:pPr lvl="1"/>
            <a:r>
              <a:rPr lang="zh-CN" altLang="en-US" dirty="0"/>
              <a:t>余弦距离</a:t>
            </a:r>
            <a:endParaRPr lang="en-US" altLang="zh-CN" dirty="0"/>
          </a:p>
          <a:p>
            <a:pPr lvl="2"/>
            <a:r>
              <a:rPr lang="en-US" altLang="zh-CN" dirty="0"/>
              <a:t>1 - </a:t>
            </a:r>
            <a:r>
              <a:rPr lang="zh-CN" altLang="en-US" dirty="0"/>
              <a:t>余弦相似度</a:t>
            </a:r>
            <a:r>
              <a:rPr lang="en-US" altLang="zh-CN" dirty="0"/>
              <a:t>: y = -x + 1</a:t>
            </a:r>
          </a:p>
          <a:p>
            <a:pPr lvl="2"/>
            <a:r>
              <a:rPr lang="zh-CN" altLang="en-US" dirty="0"/>
              <a:t>区间</a:t>
            </a:r>
            <a:r>
              <a:rPr lang="en-US" altLang="zh-CN" dirty="0"/>
              <a:t>: [0, 2]</a:t>
            </a:r>
          </a:p>
          <a:p>
            <a:pPr lvl="3"/>
            <a:r>
              <a:rPr lang="en-US" altLang="zh-CN" dirty="0"/>
              <a:t>0: </a:t>
            </a:r>
            <a:r>
              <a:rPr lang="zh-CN" altLang="en-US" dirty="0"/>
              <a:t>代表语义上完全相反</a:t>
            </a:r>
            <a:r>
              <a:rPr lang="en-US" altLang="zh-CN" dirty="0"/>
              <a:t>	</a:t>
            </a:r>
            <a:r>
              <a:rPr lang="zh-CN" altLang="en-US" dirty="0"/>
              <a:t>（性别男 </a:t>
            </a:r>
            <a:r>
              <a:rPr lang="en-US" altLang="zh-CN" dirty="0">
                <a:solidFill>
                  <a:srgbClr val="111111"/>
                </a:solidFill>
                <a:latin typeface="Microsoft YaHei" panose="020B0503020204020204" pitchFamily="34" charset="-122"/>
                <a:ea typeface="Microsoft YaHei" panose="020B0503020204020204" pitchFamily="34" charset="-122"/>
              </a:rPr>
              <a:t>X </a:t>
            </a:r>
            <a:r>
              <a:rPr lang="zh-CN" altLang="en-US" dirty="0"/>
              <a:t>爱好男）</a:t>
            </a:r>
            <a:endParaRPr lang="en-US" altLang="zh-CN" dirty="0"/>
          </a:p>
          <a:p>
            <a:pPr lvl="3"/>
            <a:r>
              <a:rPr lang="en-US" altLang="zh-CN" dirty="0"/>
              <a:t>1: </a:t>
            </a:r>
            <a:r>
              <a:rPr lang="zh-CN" altLang="en-US" dirty="0"/>
              <a:t>代表语义不相关</a:t>
            </a:r>
            <a:r>
              <a:rPr lang="en-US" altLang="zh-CN" dirty="0"/>
              <a:t>		</a:t>
            </a:r>
            <a:r>
              <a:rPr lang="zh-CN" altLang="en-US" dirty="0"/>
              <a:t>（性别女 </a:t>
            </a:r>
            <a:r>
              <a:rPr lang="en-US" b="0" i="0" dirty="0">
                <a:solidFill>
                  <a:srgbClr val="111111"/>
                </a:solidFill>
                <a:effectLst/>
                <a:latin typeface="Microsoft YaHei" panose="020B0503020204020204" pitchFamily="34" charset="-122"/>
                <a:ea typeface="Microsoft YaHei" panose="020B0503020204020204" pitchFamily="34" charset="-122"/>
              </a:rPr>
              <a:t>⊥</a:t>
            </a:r>
            <a:r>
              <a:rPr lang="zh-CN" altLang="en-US" dirty="0"/>
              <a:t>写程序）</a:t>
            </a:r>
            <a:endParaRPr lang="en-US" altLang="zh-CN" dirty="0"/>
          </a:p>
          <a:p>
            <a:pPr lvl="3"/>
            <a:r>
              <a:rPr lang="en-US" altLang="zh-CN" dirty="0"/>
              <a:t>2: </a:t>
            </a:r>
            <a:r>
              <a:rPr lang="zh-CN" altLang="en-US" dirty="0"/>
              <a:t>代表语义完全相关</a:t>
            </a:r>
            <a:r>
              <a:rPr lang="en-US" altLang="zh-CN" dirty="0"/>
              <a:t>	</a:t>
            </a:r>
            <a:r>
              <a:rPr lang="zh-CN" altLang="en-US" dirty="0"/>
              <a:t>（性别男 </a:t>
            </a:r>
            <a:r>
              <a:rPr lang="en-US" b="0" i="0" dirty="0">
                <a:solidFill>
                  <a:srgbClr val="111111"/>
                </a:solidFill>
                <a:effectLst/>
                <a:latin typeface="Microsoft YaHei" panose="020B0503020204020204" pitchFamily="34" charset="-122"/>
                <a:ea typeface="Microsoft YaHei" panose="020B0503020204020204" pitchFamily="34" charset="-122"/>
              </a:rPr>
              <a:t>≈ </a:t>
            </a:r>
            <a:r>
              <a:rPr lang="zh-CN" altLang="en-US" dirty="0"/>
              <a:t>爱好女）</a:t>
            </a:r>
            <a:endParaRPr lang="en-US" altLang="zh-CN" dirty="0"/>
          </a:p>
          <a:p>
            <a:pPr lvl="1"/>
            <a:r>
              <a:rPr lang="zh-CN" altLang="en-US" dirty="0"/>
              <a:t>欧氏</a:t>
            </a:r>
            <a:r>
              <a:rPr lang="en-US" altLang="zh-CN" dirty="0"/>
              <a:t>(L 2)</a:t>
            </a:r>
            <a:r>
              <a:rPr lang="zh-CN" altLang="en-US" dirty="0"/>
              <a:t>距离</a:t>
            </a:r>
            <a:endParaRPr lang="en-US" altLang="zh-CN" dirty="0"/>
          </a:p>
          <a:p>
            <a:pPr lvl="2"/>
            <a:r>
              <a:rPr lang="zh-CN" altLang="en-US" dirty="0"/>
              <a:t>绝对最短距离</a:t>
            </a:r>
            <a:endParaRPr lang="en-US" altLang="zh-CN" dirty="0"/>
          </a:p>
          <a:p>
            <a:pPr lvl="2"/>
            <a:r>
              <a:rPr lang="zh-CN" altLang="en-US" dirty="0"/>
              <a:t>未归一化</a:t>
            </a:r>
            <a:r>
              <a:rPr lang="en-US" altLang="zh-CN" dirty="0"/>
              <a:t>, </a:t>
            </a:r>
            <a:r>
              <a:rPr lang="zh-CN" altLang="en-US" dirty="0"/>
              <a:t>范围大</a:t>
            </a:r>
            <a:r>
              <a:rPr lang="en-US" altLang="zh-CN" dirty="0"/>
              <a:t>, </a:t>
            </a:r>
            <a:r>
              <a:rPr lang="zh-CN" altLang="en-US" dirty="0"/>
              <a:t>难以比较</a:t>
            </a:r>
            <a:endParaRPr lang="en-US" dirty="0"/>
          </a:p>
          <a:p>
            <a:pPr lvl="1"/>
            <a:endParaRPr lang="en-US" altLang="zh-CN" dirty="0"/>
          </a:p>
          <a:p>
            <a:pPr lvl="2"/>
            <a:endParaRPr lang="en-US" altLang="zh-CN" dirty="0"/>
          </a:p>
        </p:txBody>
      </p:sp>
    </p:spTree>
    <p:extLst>
      <p:ext uri="{BB962C8B-B14F-4D97-AF65-F5344CB8AC3E}">
        <p14:creationId xmlns:p14="http://schemas.microsoft.com/office/powerpoint/2010/main" val="1427657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normAutofit/>
          </a:bodyPr>
          <a:lstStyle/>
          <a:p>
            <a:r>
              <a:rPr lang="zh-CN" altLang="en-US" sz="3200" b="1" dirty="0"/>
              <a:t>压测场景</a:t>
            </a:r>
            <a:r>
              <a:rPr lang="en-US" altLang="zh-CN" sz="3200" b="1" dirty="0"/>
              <a:t>3: </a:t>
            </a:r>
            <a:r>
              <a:rPr lang="zh-CN" altLang="en-US" sz="3200" b="1" dirty="0"/>
              <a:t>并发</a:t>
            </a:r>
            <a:r>
              <a:rPr lang="en-US" altLang="zh-CN" sz="3200" b="1" dirty="0"/>
              <a:t>60:</a:t>
            </a:r>
            <a:r>
              <a:rPr lang="zh-CN" altLang="en-US" sz="3200" b="1" dirty="0"/>
              <a:t> </a:t>
            </a:r>
            <a:r>
              <a:rPr lang="en-US" altLang="zh-CN" sz="3200" b="1" dirty="0" err="1"/>
              <a:t>Redis+Flat</a:t>
            </a:r>
            <a:r>
              <a:rPr lang="en-US" altLang="zh-CN" sz="3200" dirty="0"/>
              <a:t> +25k vs </a:t>
            </a:r>
            <a:r>
              <a:rPr lang="en-US" altLang="zh-CN" sz="3200" b="1" dirty="0" err="1"/>
              <a:t>Redis+HNSW</a:t>
            </a:r>
            <a:r>
              <a:rPr lang="en-US" altLang="zh-CN" sz="3200" dirty="0"/>
              <a:t> +225k</a:t>
            </a:r>
            <a:endParaRPr lang="en-US" sz="3200" dirty="0"/>
          </a:p>
        </p:txBody>
      </p:sp>
      <p:pic>
        <p:nvPicPr>
          <p:cNvPr id="4" name="Picture 3">
            <a:extLst>
              <a:ext uri="{FF2B5EF4-FFF2-40B4-BE49-F238E27FC236}">
                <a16:creationId xmlns:a16="http://schemas.microsoft.com/office/drawing/2014/main" id="{2D93C8C2-BE3C-3539-A219-2B5BFA78CA27}"/>
              </a:ext>
            </a:extLst>
          </p:cNvPr>
          <p:cNvPicPr>
            <a:picLocks noChangeAspect="1"/>
          </p:cNvPicPr>
          <p:nvPr/>
        </p:nvPicPr>
        <p:blipFill>
          <a:blip r:embed="rId2"/>
          <a:stretch>
            <a:fillRect/>
          </a:stretch>
        </p:blipFill>
        <p:spPr>
          <a:xfrm>
            <a:off x="0" y="1459779"/>
            <a:ext cx="5886222" cy="5273530"/>
          </a:xfrm>
          <a:prstGeom prst="rect">
            <a:avLst/>
          </a:prstGeom>
        </p:spPr>
      </p:pic>
      <p:pic>
        <p:nvPicPr>
          <p:cNvPr id="6" name="Picture 5">
            <a:extLst>
              <a:ext uri="{FF2B5EF4-FFF2-40B4-BE49-F238E27FC236}">
                <a16:creationId xmlns:a16="http://schemas.microsoft.com/office/drawing/2014/main" id="{BACA465B-BDFA-AD08-2A77-73DFAB471E3C}"/>
              </a:ext>
            </a:extLst>
          </p:cNvPr>
          <p:cNvPicPr>
            <a:picLocks noChangeAspect="1"/>
          </p:cNvPicPr>
          <p:nvPr/>
        </p:nvPicPr>
        <p:blipFill>
          <a:blip r:embed="rId3"/>
          <a:stretch>
            <a:fillRect/>
          </a:stretch>
        </p:blipFill>
        <p:spPr>
          <a:xfrm>
            <a:off x="5767412" y="2785341"/>
            <a:ext cx="6424587" cy="3492091"/>
          </a:xfrm>
          <a:prstGeom prst="rect">
            <a:avLst/>
          </a:prstGeom>
        </p:spPr>
      </p:pic>
    </p:spTree>
    <p:extLst>
      <p:ext uri="{BB962C8B-B14F-4D97-AF65-F5344CB8AC3E}">
        <p14:creationId xmlns:p14="http://schemas.microsoft.com/office/powerpoint/2010/main" val="3399976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0522B-BE8D-5E4C-0B0C-FEDB39BE1B8F}"/>
              </a:ext>
            </a:extLst>
          </p:cNvPr>
          <p:cNvSpPr>
            <a:spLocks noGrp="1"/>
          </p:cNvSpPr>
          <p:nvPr>
            <p:ph type="title"/>
          </p:nvPr>
        </p:nvSpPr>
        <p:spPr/>
        <p:txBody>
          <a:bodyPr/>
          <a:lstStyle/>
          <a:p>
            <a:r>
              <a:rPr lang="en-US" altLang="zh-CN" b="1" dirty="0" err="1">
                <a:solidFill>
                  <a:srgbClr val="FF0000"/>
                </a:solidFill>
              </a:rPr>
              <a:t>Qdrant</a:t>
            </a:r>
            <a:r>
              <a:rPr lang="en-US" altLang="zh-CN" b="1" dirty="0">
                <a:solidFill>
                  <a:srgbClr val="FF0000"/>
                </a:solidFill>
              </a:rPr>
              <a:t> </a:t>
            </a:r>
            <a:r>
              <a:rPr lang="zh-CN" altLang="en-US" b="1" dirty="0">
                <a:solidFill>
                  <a:srgbClr val="FF0000"/>
                </a:solidFill>
              </a:rPr>
              <a:t>优势</a:t>
            </a:r>
            <a:endParaRPr lang="en-US" dirty="0"/>
          </a:p>
        </p:txBody>
      </p:sp>
      <p:sp>
        <p:nvSpPr>
          <p:cNvPr id="3" name="Content Placeholder 2">
            <a:extLst>
              <a:ext uri="{FF2B5EF4-FFF2-40B4-BE49-F238E27FC236}">
                <a16:creationId xmlns:a16="http://schemas.microsoft.com/office/drawing/2014/main" id="{2327D866-65D8-B5B1-B39B-05CDFCBB3ABE}"/>
              </a:ext>
            </a:extLst>
          </p:cNvPr>
          <p:cNvSpPr>
            <a:spLocks noGrp="1"/>
          </p:cNvSpPr>
          <p:nvPr>
            <p:ph idx="1"/>
          </p:nvPr>
        </p:nvSpPr>
        <p:spPr/>
        <p:txBody>
          <a:bodyPr/>
          <a:lstStyle/>
          <a:p>
            <a:r>
              <a:rPr lang="en-US" altLang="zh-CN" b="1" dirty="0" err="1">
                <a:solidFill>
                  <a:srgbClr val="FF0000"/>
                </a:solidFill>
              </a:rPr>
              <a:t>Qdrant</a:t>
            </a:r>
            <a:r>
              <a:rPr lang="en-US" altLang="zh-CN" b="1" dirty="0">
                <a:solidFill>
                  <a:srgbClr val="FF0000"/>
                </a:solidFill>
              </a:rPr>
              <a:t> </a:t>
            </a:r>
            <a:r>
              <a:rPr lang="zh-CN" altLang="en-US" b="1" dirty="0">
                <a:solidFill>
                  <a:srgbClr val="FF0000"/>
                </a:solidFill>
              </a:rPr>
              <a:t>优势</a:t>
            </a:r>
            <a:endParaRPr lang="en-US" altLang="zh-CN" b="1" dirty="0">
              <a:solidFill>
                <a:srgbClr val="FF0000"/>
              </a:solidFill>
            </a:endParaRPr>
          </a:p>
          <a:p>
            <a:pPr lvl="1"/>
            <a:r>
              <a:rPr lang="zh-CN" altLang="en-US" b="1" dirty="0">
                <a:solidFill>
                  <a:srgbClr val="FF0000"/>
                </a:solidFill>
              </a:rPr>
              <a:t>支持持久化数据</a:t>
            </a:r>
            <a:endParaRPr lang="en-US" altLang="zh-CN" b="1" dirty="0">
              <a:solidFill>
                <a:srgbClr val="FF0000"/>
              </a:solidFill>
            </a:endParaRPr>
          </a:p>
          <a:p>
            <a:pPr lvl="1"/>
            <a:r>
              <a:rPr lang="zh-CN" altLang="en-US" b="1" dirty="0">
                <a:solidFill>
                  <a:srgbClr val="FF0000"/>
                </a:solidFill>
              </a:rPr>
              <a:t>默认仅支持内存 </a:t>
            </a:r>
            <a:r>
              <a:rPr lang="en-US" altLang="zh-CN" b="1" dirty="0">
                <a:solidFill>
                  <a:srgbClr val="FF0000"/>
                </a:solidFill>
              </a:rPr>
              <a:t>HNSW </a:t>
            </a:r>
            <a:r>
              <a:rPr lang="zh-CN" altLang="en-US" b="1" dirty="0">
                <a:solidFill>
                  <a:srgbClr val="FF0000"/>
                </a:solidFill>
              </a:rPr>
              <a:t>索引</a:t>
            </a:r>
            <a:endParaRPr lang="en-US" altLang="zh-CN" b="1" dirty="0">
              <a:solidFill>
                <a:srgbClr val="FF0000"/>
              </a:solidFill>
            </a:endParaRPr>
          </a:p>
          <a:p>
            <a:pPr lvl="1"/>
            <a:r>
              <a:rPr lang="zh-CN" altLang="en-US" b="1" dirty="0">
                <a:solidFill>
                  <a:srgbClr val="FF0000"/>
                </a:solidFill>
              </a:rPr>
              <a:t>远程调用</a:t>
            </a:r>
            <a:r>
              <a:rPr lang="en-US" altLang="zh-CN" b="1" dirty="0" err="1">
                <a:solidFill>
                  <a:srgbClr val="FF0000"/>
                </a:solidFill>
              </a:rPr>
              <a:t>Qdrant</a:t>
            </a:r>
            <a:r>
              <a:rPr lang="en-US" altLang="zh-CN" b="1" dirty="0">
                <a:solidFill>
                  <a:srgbClr val="FF0000"/>
                </a:solidFill>
              </a:rPr>
              <a:t>,</a:t>
            </a:r>
            <a:r>
              <a:rPr lang="zh-CN" altLang="en-US" b="1" dirty="0">
                <a:solidFill>
                  <a:srgbClr val="FF0000"/>
                </a:solidFill>
              </a:rPr>
              <a:t> </a:t>
            </a:r>
            <a:r>
              <a:rPr lang="en-US" altLang="zh-CN" b="1" dirty="0" err="1">
                <a:solidFill>
                  <a:srgbClr val="FF0000"/>
                </a:solidFill>
              </a:rPr>
              <a:t>Grpc</a:t>
            </a:r>
            <a:r>
              <a:rPr lang="zh-CN" altLang="en-US" b="1" dirty="0">
                <a:solidFill>
                  <a:srgbClr val="FF0000"/>
                </a:solidFill>
              </a:rPr>
              <a:t> 才对 </a:t>
            </a:r>
            <a:r>
              <a:rPr lang="en-US" altLang="zh-CN" b="1" dirty="0">
                <a:solidFill>
                  <a:srgbClr val="FF0000"/>
                </a:solidFill>
              </a:rPr>
              <a:t>Http </a:t>
            </a:r>
            <a:r>
              <a:rPr lang="zh-CN" altLang="en-US" b="1" dirty="0">
                <a:solidFill>
                  <a:srgbClr val="FF0000"/>
                </a:solidFill>
              </a:rPr>
              <a:t>有优势 </a:t>
            </a:r>
            <a:r>
              <a:rPr lang="en-US" altLang="zh-CN" b="1" dirty="0">
                <a:solidFill>
                  <a:srgbClr val="FF0000"/>
                </a:solidFill>
              </a:rPr>
              <a:t>100</a:t>
            </a:r>
            <a:r>
              <a:rPr lang="zh-CN" altLang="en-US" b="1" dirty="0">
                <a:solidFill>
                  <a:srgbClr val="FF0000"/>
                </a:solidFill>
              </a:rPr>
              <a:t>毫秒</a:t>
            </a:r>
            <a:r>
              <a:rPr lang="en-US" altLang="zh-CN" b="1" dirty="0">
                <a:solidFill>
                  <a:srgbClr val="FF0000"/>
                </a:solidFill>
              </a:rPr>
              <a:t>,</a:t>
            </a:r>
            <a:r>
              <a:rPr lang="zh-CN" altLang="en-US" b="1" dirty="0">
                <a:solidFill>
                  <a:srgbClr val="FF0000"/>
                </a:solidFill>
              </a:rPr>
              <a:t> 估计没此远程调用场景</a:t>
            </a:r>
            <a:r>
              <a:rPr lang="en-US" altLang="zh-CN" b="1" dirty="0">
                <a:solidFill>
                  <a:srgbClr val="FF0000"/>
                </a:solidFill>
              </a:rPr>
              <a:t>?</a:t>
            </a:r>
          </a:p>
          <a:p>
            <a:r>
              <a:rPr lang="zh-CN" altLang="en-US" b="1" dirty="0">
                <a:solidFill>
                  <a:srgbClr val="FF0000"/>
                </a:solidFill>
              </a:rPr>
              <a:t>缺省无认证</a:t>
            </a:r>
            <a:endParaRPr lang="en-US" altLang="zh-CN" b="1" dirty="0">
              <a:solidFill>
                <a:srgbClr val="FF0000"/>
              </a:solidFill>
            </a:endParaRPr>
          </a:p>
          <a:p>
            <a:pPr lvl="1"/>
            <a:r>
              <a:rPr lang="zh-CN" altLang="en-US" b="1">
                <a:solidFill>
                  <a:srgbClr val="FF0000"/>
                </a:solidFill>
              </a:rPr>
              <a:t>需</a:t>
            </a:r>
            <a:r>
              <a:rPr lang="zh-CN" altLang="en-US" b="1" dirty="0">
                <a:solidFill>
                  <a:srgbClr val="FF0000"/>
                </a:solidFill>
              </a:rPr>
              <a:t>要同时打开 </a:t>
            </a:r>
            <a:r>
              <a:rPr lang="en-US" altLang="zh-CN" b="1" dirty="0">
                <a:solidFill>
                  <a:srgbClr val="FF0000"/>
                </a:solidFill>
              </a:rPr>
              <a:t>TLS/HTTPS</a:t>
            </a:r>
          </a:p>
          <a:p>
            <a:r>
              <a:rPr lang="zh-CN" altLang="en-US" b="1" dirty="0">
                <a:solidFill>
                  <a:srgbClr val="FF0000"/>
                </a:solidFill>
              </a:rPr>
              <a:t>并发压力测试</a:t>
            </a:r>
            <a:endParaRPr lang="en-US" altLang="zh-CN" b="1" dirty="0">
              <a:solidFill>
                <a:srgbClr val="FF0000"/>
              </a:solidFill>
            </a:endParaRPr>
          </a:p>
          <a:p>
            <a:pPr lvl="1"/>
            <a:r>
              <a:rPr lang="zh-CN" altLang="en-US" b="1" dirty="0">
                <a:solidFill>
                  <a:srgbClr val="FF0000"/>
                </a:solidFill>
              </a:rPr>
              <a:t>未作，条件不具备</a:t>
            </a:r>
            <a:endParaRPr lang="en-US" altLang="zh-CN" b="1" dirty="0">
              <a:solidFill>
                <a:srgbClr val="FF0000"/>
              </a:solidFill>
            </a:endParaRPr>
          </a:p>
          <a:p>
            <a:endParaRPr lang="en-US" dirty="0"/>
          </a:p>
        </p:txBody>
      </p:sp>
    </p:spTree>
    <p:extLst>
      <p:ext uri="{BB962C8B-B14F-4D97-AF65-F5344CB8AC3E}">
        <p14:creationId xmlns:p14="http://schemas.microsoft.com/office/powerpoint/2010/main" val="3353079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normAutofit/>
          </a:bodyPr>
          <a:lstStyle/>
          <a:p>
            <a:r>
              <a:rPr lang="zh-CN" altLang="en-US" sz="3200" b="1" dirty="0"/>
              <a:t>压测场景</a:t>
            </a:r>
            <a:r>
              <a:rPr lang="en-US" altLang="zh-CN" sz="3200" b="1" dirty="0"/>
              <a:t>4: </a:t>
            </a:r>
            <a:r>
              <a:rPr lang="zh-CN" altLang="en-US" sz="3200" b="1" dirty="0"/>
              <a:t>并发</a:t>
            </a:r>
            <a:r>
              <a:rPr lang="en-US" altLang="zh-CN" sz="3200" b="1" dirty="0"/>
              <a:t>25:</a:t>
            </a:r>
            <a:r>
              <a:rPr lang="zh-CN" altLang="en-US" sz="3200" b="1" dirty="0"/>
              <a:t> </a:t>
            </a:r>
            <a:r>
              <a:rPr lang="en-US" altLang="zh-CN" sz="3200" b="1" dirty="0" err="1"/>
              <a:t>Redis+HNSW</a:t>
            </a:r>
            <a:r>
              <a:rPr lang="en-US" altLang="zh-CN" sz="3200" b="1" dirty="0"/>
              <a:t> +225k</a:t>
            </a:r>
            <a:r>
              <a:rPr lang="zh-CN" altLang="en-US" sz="3200" b="1" dirty="0"/>
              <a:t>（冠军产品）</a:t>
            </a:r>
            <a:endParaRPr lang="en-US" sz="3200" b="1" dirty="0"/>
          </a:p>
        </p:txBody>
      </p:sp>
      <p:pic>
        <p:nvPicPr>
          <p:cNvPr id="5" name="Picture 4">
            <a:extLst>
              <a:ext uri="{FF2B5EF4-FFF2-40B4-BE49-F238E27FC236}">
                <a16:creationId xmlns:a16="http://schemas.microsoft.com/office/drawing/2014/main" id="{4FFC9DF8-529D-1CBE-EBFE-102EC9B5706D}"/>
              </a:ext>
            </a:extLst>
          </p:cNvPr>
          <p:cNvPicPr>
            <a:picLocks noChangeAspect="1"/>
          </p:cNvPicPr>
          <p:nvPr/>
        </p:nvPicPr>
        <p:blipFill>
          <a:blip r:embed="rId2"/>
          <a:stretch>
            <a:fillRect/>
          </a:stretch>
        </p:blipFill>
        <p:spPr>
          <a:xfrm>
            <a:off x="0" y="1690688"/>
            <a:ext cx="6409127" cy="4586744"/>
          </a:xfrm>
          <a:prstGeom prst="rect">
            <a:avLst/>
          </a:prstGeom>
        </p:spPr>
      </p:pic>
      <p:pic>
        <p:nvPicPr>
          <p:cNvPr id="8" name="Picture 7">
            <a:extLst>
              <a:ext uri="{FF2B5EF4-FFF2-40B4-BE49-F238E27FC236}">
                <a16:creationId xmlns:a16="http://schemas.microsoft.com/office/drawing/2014/main" id="{008E1EA5-8F84-F4F1-464D-5D74C80F43A4}"/>
              </a:ext>
            </a:extLst>
          </p:cNvPr>
          <p:cNvPicPr>
            <a:picLocks noChangeAspect="1"/>
          </p:cNvPicPr>
          <p:nvPr/>
        </p:nvPicPr>
        <p:blipFill>
          <a:blip r:embed="rId3"/>
          <a:stretch>
            <a:fillRect/>
          </a:stretch>
        </p:blipFill>
        <p:spPr>
          <a:xfrm>
            <a:off x="6409126" y="3092030"/>
            <a:ext cx="5782873" cy="2476305"/>
          </a:xfrm>
          <a:prstGeom prst="rect">
            <a:avLst/>
          </a:prstGeom>
        </p:spPr>
      </p:pic>
    </p:spTree>
    <p:extLst>
      <p:ext uri="{BB962C8B-B14F-4D97-AF65-F5344CB8AC3E}">
        <p14:creationId xmlns:p14="http://schemas.microsoft.com/office/powerpoint/2010/main" val="2527510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B6F8-D750-AEBB-ADBB-85E6841E2ECD}"/>
              </a:ext>
            </a:extLst>
          </p:cNvPr>
          <p:cNvSpPr>
            <a:spLocks noGrp="1"/>
          </p:cNvSpPr>
          <p:nvPr>
            <p:ph type="title"/>
          </p:nvPr>
        </p:nvSpPr>
        <p:spPr/>
        <p:txBody>
          <a:bodyPr>
            <a:normAutofit/>
          </a:bodyPr>
          <a:lstStyle/>
          <a:p>
            <a:r>
              <a:rPr lang="zh-CN" altLang="en-US" sz="3200" b="1" dirty="0"/>
              <a:t>压测场景</a:t>
            </a:r>
            <a:r>
              <a:rPr lang="en-US" altLang="zh-CN" sz="3200" b="1" dirty="0"/>
              <a:t>5: </a:t>
            </a:r>
            <a:r>
              <a:rPr lang="zh-CN" altLang="en-US" sz="3200" b="1" dirty="0"/>
              <a:t>并发</a:t>
            </a:r>
            <a:r>
              <a:rPr lang="en-US" altLang="zh-CN" sz="3200" b="1" dirty="0"/>
              <a:t>25:</a:t>
            </a:r>
            <a:r>
              <a:rPr lang="zh-CN" altLang="en-US" sz="3200" b="1" dirty="0"/>
              <a:t> </a:t>
            </a:r>
            <a:r>
              <a:rPr lang="en-US" altLang="zh-CN" sz="3200" b="1" dirty="0" err="1"/>
              <a:t>PgSQL</a:t>
            </a:r>
            <a:r>
              <a:rPr lang="en-US" altLang="zh-CN" sz="3200" b="1" dirty="0"/>
              <a:t> + </a:t>
            </a:r>
            <a:r>
              <a:rPr lang="en-US" altLang="zh-CN" sz="3200" b="1" dirty="0" err="1"/>
              <a:t>ivfflatCosine</a:t>
            </a:r>
            <a:r>
              <a:rPr lang="en-US" altLang="zh-CN" sz="3200" b="1" dirty="0"/>
              <a:t> +11w</a:t>
            </a:r>
            <a:r>
              <a:rPr lang="zh-CN" altLang="en-US" sz="3200" b="1" dirty="0"/>
              <a:t>（亚军产品）</a:t>
            </a:r>
            <a:endParaRPr lang="en-US" sz="3200" b="1" dirty="0"/>
          </a:p>
        </p:txBody>
      </p:sp>
      <p:pic>
        <p:nvPicPr>
          <p:cNvPr id="8" name="Picture 7">
            <a:extLst>
              <a:ext uri="{FF2B5EF4-FFF2-40B4-BE49-F238E27FC236}">
                <a16:creationId xmlns:a16="http://schemas.microsoft.com/office/drawing/2014/main" id="{008E1EA5-8F84-F4F1-464D-5D74C80F43A4}"/>
              </a:ext>
            </a:extLst>
          </p:cNvPr>
          <p:cNvPicPr>
            <a:picLocks noChangeAspect="1"/>
          </p:cNvPicPr>
          <p:nvPr/>
        </p:nvPicPr>
        <p:blipFill>
          <a:blip r:embed="rId2"/>
          <a:stretch>
            <a:fillRect/>
          </a:stretch>
        </p:blipFill>
        <p:spPr>
          <a:xfrm>
            <a:off x="6409126" y="3092030"/>
            <a:ext cx="5782873" cy="2476305"/>
          </a:xfrm>
          <a:prstGeom prst="rect">
            <a:avLst/>
          </a:prstGeom>
        </p:spPr>
      </p:pic>
      <p:pic>
        <p:nvPicPr>
          <p:cNvPr id="4" name="Picture 3">
            <a:extLst>
              <a:ext uri="{FF2B5EF4-FFF2-40B4-BE49-F238E27FC236}">
                <a16:creationId xmlns:a16="http://schemas.microsoft.com/office/drawing/2014/main" id="{682B0B1C-CFFF-B7BA-66F0-83E659FE27EC}"/>
              </a:ext>
            </a:extLst>
          </p:cNvPr>
          <p:cNvPicPr>
            <a:picLocks noChangeAspect="1"/>
          </p:cNvPicPr>
          <p:nvPr/>
        </p:nvPicPr>
        <p:blipFill>
          <a:blip r:embed="rId3"/>
          <a:stretch>
            <a:fillRect/>
          </a:stretch>
        </p:blipFill>
        <p:spPr>
          <a:xfrm>
            <a:off x="0" y="1808459"/>
            <a:ext cx="6378323" cy="4352195"/>
          </a:xfrm>
          <a:prstGeom prst="rect">
            <a:avLst/>
          </a:prstGeom>
        </p:spPr>
      </p:pic>
    </p:spTree>
    <p:extLst>
      <p:ext uri="{BB962C8B-B14F-4D97-AF65-F5344CB8AC3E}">
        <p14:creationId xmlns:p14="http://schemas.microsoft.com/office/powerpoint/2010/main" val="4153406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3B0E-86E9-879C-4CD0-AACEC742450E}"/>
              </a:ext>
            </a:extLst>
          </p:cNvPr>
          <p:cNvSpPr>
            <a:spLocks noGrp="1"/>
          </p:cNvSpPr>
          <p:nvPr>
            <p:ph type="title"/>
          </p:nvPr>
        </p:nvSpPr>
        <p:spPr/>
        <p:txBody>
          <a:bodyPr/>
          <a:lstStyle/>
          <a:p>
            <a:r>
              <a:rPr lang="zh-CN" altLang="en-US" dirty="0"/>
              <a:t>性能监控 </a:t>
            </a:r>
            <a:r>
              <a:rPr lang="en-US" altLang="zh-CN" dirty="0"/>
              <a:t>APM</a:t>
            </a:r>
            <a:endParaRPr lang="en-US" dirty="0"/>
          </a:p>
        </p:txBody>
      </p:sp>
      <p:sp>
        <p:nvSpPr>
          <p:cNvPr id="3" name="Content Placeholder 2">
            <a:extLst>
              <a:ext uri="{FF2B5EF4-FFF2-40B4-BE49-F238E27FC236}">
                <a16:creationId xmlns:a16="http://schemas.microsoft.com/office/drawing/2014/main" id="{5155C750-496F-B30E-EC47-D011D5A5C0D5}"/>
              </a:ext>
            </a:extLst>
          </p:cNvPr>
          <p:cNvSpPr>
            <a:spLocks noGrp="1"/>
          </p:cNvSpPr>
          <p:nvPr>
            <p:ph idx="1"/>
          </p:nvPr>
        </p:nvSpPr>
        <p:spPr/>
        <p:txBody>
          <a:bodyPr>
            <a:normAutofit fontScale="92500" lnSpcReduction="20000"/>
          </a:bodyPr>
          <a:lstStyle/>
          <a:p>
            <a:r>
              <a:rPr lang="zh-CN" altLang="en-US" dirty="0"/>
              <a:t>三高监控</a:t>
            </a:r>
            <a:endParaRPr lang="en-US" altLang="zh-CN" dirty="0"/>
          </a:p>
          <a:p>
            <a:pPr lvl="1"/>
            <a:r>
              <a:rPr lang="en-US" altLang="zh-CN" dirty="0"/>
              <a:t>CPU</a:t>
            </a:r>
            <a:r>
              <a:rPr lang="zh-CN" altLang="en-US" dirty="0"/>
              <a:t>、</a:t>
            </a:r>
            <a:r>
              <a:rPr lang="en-US" altLang="zh-CN" dirty="0"/>
              <a:t>MEM</a:t>
            </a:r>
            <a:r>
              <a:rPr lang="zh-CN" altLang="en-US" dirty="0"/>
              <a:t>、</a:t>
            </a:r>
            <a:r>
              <a:rPr lang="en-US" altLang="zh-CN" dirty="0"/>
              <a:t>DISK IO</a:t>
            </a:r>
          </a:p>
          <a:p>
            <a:r>
              <a:rPr lang="en-US" altLang="zh-CN" dirty="0"/>
              <a:t>Windows</a:t>
            </a:r>
          </a:p>
          <a:p>
            <a:pPr lvl="1"/>
            <a:r>
              <a:rPr lang="zh-CN" altLang="en-US" dirty="0"/>
              <a:t>性能计数器</a:t>
            </a:r>
            <a:endParaRPr lang="en-US" altLang="zh-CN" dirty="0"/>
          </a:p>
          <a:p>
            <a:pPr lvl="1"/>
            <a:r>
              <a:rPr lang="en-US" altLang="zh-CN" dirty="0" err="1"/>
              <a:t>PerformanceMonitor</a:t>
            </a:r>
            <a:r>
              <a:rPr lang="en-US" altLang="zh-CN" dirty="0"/>
              <a:t> Log</a:t>
            </a:r>
          </a:p>
          <a:p>
            <a:r>
              <a:rPr lang="en-US" altLang="zh-CN" dirty="0"/>
              <a:t>Linux</a:t>
            </a:r>
          </a:p>
          <a:p>
            <a:pPr lvl="1"/>
            <a:r>
              <a:rPr lang="en-US" dirty="0"/>
              <a:t>???</a:t>
            </a:r>
          </a:p>
          <a:p>
            <a:r>
              <a:rPr lang="zh-CN" altLang="en-US" dirty="0"/>
              <a:t>自主研发接口供</a:t>
            </a:r>
            <a:r>
              <a:rPr lang="en-US" altLang="zh-CN" dirty="0"/>
              <a:t>APM</a:t>
            </a:r>
            <a:r>
              <a:rPr lang="zh-CN" altLang="en-US" dirty="0"/>
              <a:t>采集或监控</a:t>
            </a:r>
            <a:endParaRPr lang="en-US" altLang="zh-CN" dirty="0"/>
          </a:p>
          <a:p>
            <a:pPr lvl="1"/>
            <a:r>
              <a:rPr lang="zh-CN" altLang="en-US" dirty="0"/>
              <a:t>进程的内存使用量</a:t>
            </a:r>
            <a:endParaRPr lang="en-US" altLang="zh-CN" dirty="0"/>
          </a:p>
          <a:p>
            <a:pPr lvl="1"/>
            <a:r>
              <a:rPr lang="zh-CN" altLang="en-US" dirty="0"/>
              <a:t>进程的</a:t>
            </a:r>
            <a:r>
              <a:rPr lang="en-US" altLang="zh-CN" dirty="0"/>
              <a:t>CPU</a:t>
            </a:r>
            <a:r>
              <a:rPr lang="zh-CN" altLang="en-US" dirty="0"/>
              <a:t>累计计算时间</a:t>
            </a:r>
            <a:endParaRPr lang="en-US" altLang="zh-CN" dirty="0"/>
          </a:p>
          <a:p>
            <a:pPr lvl="2"/>
            <a:r>
              <a:rPr lang="zh-CN" altLang="en-US" dirty="0"/>
              <a:t>无总体占用率</a:t>
            </a:r>
            <a:endParaRPr lang="en-US" altLang="zh-CN" dirty="0"/>
          </a:p>
          <a:p>
            <a:pPr lvl="1"/>
            <a:r>
              <a:rPr lang="en-US" altLang="zh-CN" dirty="0"/>
              <a:t>Linux Disk IO ???</a:t>
            </a:r>
            <a:endParaRPr lang="en-US" dirty="0"/>
          </a:p>
        </p:txBody>
      </p:sp>
      <p:pic>
        <p:nvPicPr>
          <p:cNvPr id="7" name="Picture 6">
            <a:extLst>
              <a:ext uri="{FF2B5EF4-FFF2-40B4-BE49-F238E27FC236}">
                <a16:creationId xmlns:a16="http://schemas.microsoft.com/office/drawing/2014/main" id="{1E5B30F5-509E-2522-D8DD-3BF032E7FE4D}"/>
              </a:ext>
            </a:extLst>
          </p:cNvPr>
          <p:cNvPicPr>
            <a:picLocks noChangeAspect="1"/>
          </p:cNvPicPr>
          <p:nvPr/>
        </p:nvPicPr>
        <p:blipFill>
          <a:blip r:embed="rId2"/>
          <a:stretch>
            <a:fillRect/>
          </a:stretch>
        </p:blipFill>
        <p:spPr>
          <a:xfrm>
            <a:off x="5893686" y="1825624"/>
            <a:ext cx="6322342" cy="3863975"/>
          </a:xfrm>
          <a:prstGeom prst="rect">
            <a:avLst/>
          </a:prstGeom>
        </p:spPr>
      </p:pic>
    </p:spTree>
    <p:extLst>
      <p:ext uri="{BB962C8B-B14F-4D97-AF65-F5344CB8AC3E}">
        <p14:creationId xmlns:p14="http://schemas.microsoft.com/office/powerpoint/2010/main" val="4258575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91A75-25DB-0A60-5A34-32D396EAD710}"/>
              </a:ext>
            </a:extLst>
          </p:cNvPr>
          <p:cNvSpPr>
            <a:spLocks noGrp="1"/>
          </p:cNvSpPr>
          <p:nvPr>
            <p:ph type="title"/>
          </p:nvPr>
        </p:nvSpPr>
        <p:spPr/>
        <p:txBody>
          <a:bodyPr/>
          <a:lstStyle/>
          <a:p>
            <a:r>
              <a:rPr lang="en-US" altLang="zh-CN" dirty="0" err="1"/>
              <a:t>PgSql</a:t>
            </a:r>
            <a:r>
              <a:rPr lang="zh-CN" altLang="en-US" dirty="0"/>
              <a:t>惜败的一些分析猜想（仅供参考）</a:t>
            </a:r>
            <a:endParaRPr lang="en-US" dirty="0"/>
          </a:p>
        </p:txBody>
      </p:sp>
      <p:sp>
        <p:nvSpPr>
          <p:cNvPr id="3" name="Content Placeholder 2">
            <a:extLst>
              <a:ext uri="{FF2B5EF4-FFF2-40B4-BE49-F238E27FC236}">
                <a16:creationId xmlns:a16="http://schemas.microsoft.com/office/drawing/2014/main" id="{38D421E5-4BAB-3677-0741-FD351C302E73}"/>
              </a:ext>
            </a:extLst>
          </p:cNvPr>
          <p:cNvSpPr>
            <a:spLocks noGrp="1"/>
          </p:cNvSpPr>
          <p:nvPr>
            <p:ph idx="1"/>
          </p:nvPr>
        </p:nvSpPr>
        <p:spPr/>
        <p:txBody>
          <a:bodyPr/>
          <a:lstStyle/>
          <a:p>
            <a:r>
              <a:rPr lang="zh-CN" altLang="en-US" dirty="0"/>
              <a:t>传统关系数据库缓存机制</a:t>
            </a:r>
            <a:endParaRPr lang="en-US" altLang="zh-CN" dirty="0"/>
          </a:p>
          <a:p>
            <a:pPr lvl="1"/>
            <a:r>
              <a:rPr lang="zh-CN" altLang="en-US" dirty="0"/>
              <a:t>类比</a:t>
            </a:r>
            <a:r>
              <a:rPr lang="en-US" altLang="zh-CN" dirty="0"/>
              <a:t>: SQL Server </a:t>
            </a:r>
            <a:r>
              <a:rPr lang="zh-CN" altLang="en-US" dirty="0"/>
              <a:t>缓存</a:t>
            </a:r>
            <a:r>
              <a:rPr lang="en-US" altLang="zh-CN" dirty="0"/>
              <a:t>(</a:t>
            </a:r>
            <a:r>
              <a:rPr lang="zh-CN" altLang="en-US" dirty="0"/>
              <a:t>内存</a:t>
            </a:r>
            <a:r>
              <a:rPr lang="en-US" altLang="zh-CN" dirty="0"/>
              <a:t>)</a:t>
            </a:r>
            <a:r>
              <a:rPr lang="zh-CN" altLang="en-US" dirty="0"/>
              <a:t>的是：</a:t>
            </a:r>
            <a:endParaRPr lang="en-US" altLang="zh-CN" dirty="0"/>
          </a:p>
          <a:p>
            <a:pPr marL="457200" lvl="1" indent="0">
              <a:buNone/>
            </a:pPr>
            <a:r>
              <a:rPr lang="en-US" altLang="zh-CN" dirty="0"/>
              <a:t>	</a:t>
            </a:r>
            <a:r>
              <a:rPr lang="zh-CN" altLang="en-US" dirty="0"/>
              <a:t>所执行参数化或动态</a:t>
            </a:r>
            <a:r>
              <a:rPr lang="en-US" altLang="zh-CN" dirty="0"/>
              <a:t>SQL</a:t>
            </a:r>
            <a:r>
              <a:rPr lang="zh-CN" altLang="en-US" dirty="0"/>
              <a:t>语句为键，执行计划，及数据，也可能发生参</a:t>
            </a:r>
            <a:r>
              <a:rPr lang="en-US" altLang="zh-CN" dirty="0"/>
              <a:t>	</a:t>
            </a:r>
            <a:r>
              <a:rPr lang="zh-CN" altLang="en-US" dirty="0"/>
              <a:t>数嗅探缓存的计划或数据不对</a:t>
            </a:r>
            <a:endParaRPr lang="en-US" altLang="zh-CN" dirty="0"/>
          </a:p>
          <a:p>
            <a:pPr marL="228600" lvl="1">
              <a:spcBef>
                <a:spcPts val="1000"/>
              </a:spcBef>
            </a:pPr>
            <a:r>
              <a:rPr lang="zh-CN" altLang="en-US" sz="2800" dirty="0"/>
              <a:t>本次</a:t>
            </a:r>
            <a:r>
              <a:rPr lang="en-US" altLang="zh-CN" sz="2800" dirty="0" err="1"/>
              <a:t>PgSQL</a:t>
            </a:r>
            <a:r>
              <a:rPr lang="en-US" altLang="zh-CN" sz="2800" dirty="0"/>
              <a:t> </a:t>
            </a:r>
            <a:r>
              <a:rPr lang="zh-CN" altLang="en-US" sz="2800" dirty="0"/>
              <a:t>参数化查询都是随机向量</a:t>
            </a:r>
            <a:endParaRPr lang="en-US" altLang="zh-CN" sz="2800" dirty="0"/>
          </a:p>
          <a:p>
            <a:pPr marL="685800" lvl="2">
              <a:spcBef>
                <a:spcPts val="1000"/>
              </a:spcBef>
            </a:pPr>
            <a:r>
              <a:rPr lang="zh-CN" altLang="en-US" dirty="0"/>
              <a:t>可能每次查询在命中的缓存的数据都是不对的，类似参数嗅探的发生，估计还会去磁盘按索引找</a:t>
            </a:r>
            <a:endParaRPr lang="en-US" altLang="zh-CN" dirty="0"/>
          </a:p>
          <a:p>
            <a:pPr marL="457200" lvl="1" indent="0">
              <a:buNone/>
            </a:pPr>
            <a:r>
              <a:rPr lang="en-US" dirty="0"/>
              <a:t>	</a:t>
            </a:r>
          </a:p>
        </p:txBody>
      </p:sp>
    </p:spTree>
    <p:extLst>
      <p:ext uri="{BB962C8B-B14F-4D97-AF65-F5344CB8AC3E}">
        <p14:creationId xmlns:p14="http://schemas.microsoft.com/office/powerpoint/2010/main" val="2059153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7A6E1-F35B-CE37-3EDC-703E33343EFB}"/>
              </a:ext>
            </a:extLst>
          </p:cNvPr>
          <p:cNvSpPr>
            <a:spLocks noGrp="1"/>
          </p:cNvSpPr>
          <p:nvPr>
            <p:ph type="title"/>
          </p:nvPr>
        </p:nvSpPr>
        <p:spPr/>
        <p:txBody>
          <a:bodyPr/>
          <a:lstStyle/>
          <a:p>
            <a:r>
              <a:rPr lang="zh-CN" altLang="en-US" dirty="0"/>
              <a:t>实操演示</a:t>
            </a:r>
            <a:endParaRPr lang="en-US" dirty="0"/>
          </a:p>
        </p:txBody>
      </p:sp>
      <p:sp>
        <p:nvSpPr>
          <p:cNvPr id="3" name="Content Placeholder 2">
            <a:extLst>
              <a:ext uri="{FF2B5EF4-FFF2-40B4-BE49-F238E27FC236}">
                <a16:creationId xmlns:a16="http://schemas.microsoft.com/office/drawing/2014/main" id="{FEA8F3DD-8795-6B5F-C433-B637C18030B3}"/>
              </a:ext>
            </a:extLst>
          </p:cNvPr>
          <p:cNvSpPr>
            <a:spLocks noGrp="1"/>
          </p:cNvSpPr>
          <p:nvPr>
            <p:ph idx="1"/>
          </p:nvPr>
        </p:nvSpPr>
        <p:spPr/>
        <p:txBody>
          <a:bodyPr>
            <a:normAutofit fontScale="92500" lnSpcReduction="20000"/>
          </a:bodyPr>
          <a:lstStyle/>
          <a:p>
            <a:r>
              <a:rPr lang="en-US" altLang="zh-CN" dirty="0" err="1"/>
              <a:t>VSCode</a:t>
            </a:r>
            <a:r>
              <a:rPr lang="en-US" altLang="zh-CN" dirty="0"/>
              <a:t> + Remote SSH</a:t>
            </a:r>
          </a:p>
          <a:p>
            <a:pPr lvl="1"/>
            <a:r>
              <a:rPr lang="en-US" altLang="zh-CN" dirty="0" err="1"/>
              <a:t>chmod</a:t>
            </a:r>
            <a:r>
              <a:rPr lang="en-US" altLang="zh-CN" dirty="0"/>
              <a:t> 777 </a:t>
            </a:r>
            <a:r>
              <a:rPr lang="zh-CN" altLang="en-US" dirty="0"/>
              <a:t>经常用</a:t>
            </a:r>
            <a:endParaRPr lang="en-US" altLang="zh-CN" dirty="0"/>
          </a:p>
          <a:p>
            <a:pPr lvl="1"/>
            <a:r>
              <a:rPr lang="en-US" altLang="zh-CN" dirty="0"/>
              <a:t>Linux </a:t>
            </a:r>
            <a:r>
              <a:rPr lang="zh-CN" altLang="en-US" dirty="0"/>
              <a:t>报错很不友好</a:t>
            </a:r>
            <a:endParaRPr lang="en-US" altLang="zh-CN" dirty="0"/>
          </a:p>
          <a:p>
            <a:r>
              <a:rPr lang="en-US" altLang="zh-CN" dirty="0"/>
              <a:t>Python/ </a:t>
            </a:r>
            <a:r>
              <a:rPr lang="en-US" altLang="zh-CN" dirty="0" err="1"/>
              <a:t>jupyter</a:t>
            </a:r>
            <a:r>
              <a:rPr lang="en-US" altLang="zh-CN" dirty="0"/>
              <a:t> </a:t>
            </a:r>
            <a:r>
              <a:rPr lang="en-US" altLang="zh-CN" dirty="0" err="1"/>
              <a:t>NoteBook</a:t>
            </a:r>
            <a:endParaRPr lang="en-US" altLang="zh-CN" dirty="0"/>
          </a:p>
          <a:p>
            <a:pPr lvl="1"/>
            <a:r>
              <a:rPr lang="zh-CN" altLang="en-US" dirty="0"/>
              <a:t>研发过程</a:t>
            </a:r>
            <a:r>
              <a:rPr lang="en-US" altLang="zh-CN" dirty="0"/>
              <a:t>/</a:t>
            </a:r>
            <a:r>
              <a:rPr lang="zh-CN" altLang="en-US" dirty="0"/>
              <a:t>执行过程</a:t>
            </a:r>
            <a:r>
              <a:rPr lang="en-US" altLang="zh-CN" dirty="0"/>
              <a:t>/</a:t>
            </a:r>
            <a:r>
              <a:rPr lang="zh-CN" altLang="en-US" dirty="0"/>
              <a:t>导入数据过程</a:t>
            </a:r>
            <a:endParaRPr lang="en-US" altLang="zh-CN" dirty="0"/>
          </a:p>
          <a:p>
            <a:pPr lvl="1"/>
            <a:r>
              <a:rPr lang="en-US" dirty="0" err="1">
                <a:hlinkClick r:id="rId2"/>
              </a:rPr>
              <a:t>openai</a:t>
            </a:r>
            <a:r>
              <a:rPr lang="en-US" dirty="0">
                <a:hlinkClick r:id="rId2"/>
              </a:rPr>
              <a:t>-cookbook-python/examples/</a:t>
            </a:r>
            <a:r>
              <a:rPr lang="en-US" dirty="0" err="1">
                <a:hlinkClick r:id="rId2"/>
              </a:rPr>
              <a:t>vector_databases</a:t>
            </a:r>
            <a:r>
              <a:rPr lang="en-US" dirty="0">
                <a:hlinkClick r:id="rId2"/>
              </a:rPr>
              <a:t>/</a:t>
            </a:r>
            <a:r>
              <a:rPr lang="en-US" dirty="0" err="1">
                <a:hlinkClick r:id="rId2"/>
              </a:rPr>
              <a:t>redis</a:t>
            </a:r>
            <a:r>
              <a:rPr lang="en-US" dirty="0">
                <a:hlinkClick r:id="rId2"/>
              </a:rPr>
              <a:t> at dev · </a:t>
            </a:r>
            <a:r>
              <a:rPr lang="en-US" dirty="0" err="1">
                <a:hlinkClick r:id="rId2"/>
              </a:rPr>
              <a:t>AwesomeYuer</a:t>
            </a:r>
            <a:r>
              <a:rPr lang="en-US" dirty="0">
                <a:hlinkClick r:id="rId2"/>
              </a:rPr>
              <a:t>/</a:t>
            </a:r>
            <a:r>
              <a:rPr lang="en-US" dirty="0" err="1">
                <a:hlinkClick r:id="rId2"/>
              </a:rPr>
              <a:t>openai</a:t>
            </a:r>
            <a:r>
              <a:rPr lang="en-US" dirty="0">
                <a:hlinkClick r:id="rId2"/>
              </a:rPr>
              <a:t>-cookbook-python · GitHub</a:t>
            </a:r>
            <a:endParaRPr lang="en-US" dirty="0"/>
          </a:p>
          <a:p>
            <a:pPr lvl="1"/>
            <a:endParaRPr lang="en-US" altLang="zh-CN" dirty="0"/>
          </a:p>
          <a:p>
            <a:r>
              <a:rPr lang="en-US" altLang="zh-CN" dirty="0"/>
              <a:t>Benchmark </a:t>
            </a:r>
            <a:r>
              <a:rPr lang="en-US" altLang="zh-CN" dirty="0" err="1"/>
              <a:t>dotNet</a:t>
            </a:r>
            <a:r>
              <a:rPr lang="en-US" altLang="zh-CN" dirty="0"/>
              <a:t> </a:t>
            </a:r>
            <a:r>
              <a:rPr lang="zh-CN" altLang="en-US" dirty="0"/>
              <a:t>单元性能测试</a:t>
            </a:r>
            <a:endParaRPr lang="en-US" altLang="zh-CN" dirty="0"/>
          </a:p>
          <a:p>
            <a:r>
              <a:rPr lang="en-US" altLang="zh-CN" dirty="0" err="1"/>
              <a:t>WebApi</a:t>
            </a:r>
            <a:r>
              <a:rPr lang="en-US" altLang="zh-CN" dirty="0"/>
              <a:t> </a:t>
            </a:r>
            <a:r>
              <a:rPr lang="zh-CN" altLang="en-US" dirty="0"/>
              <a:t>压力测试</a:t>
            </a:r>
            <a:endParaRPr lang="en-US" altLang="zh-CN" dirty="0"/>
          </a:p>
          <a:p>
            <a:r>
              <a:rPr lang="en-US" altLang="zh-CN" dirty="0"/>
              <a:t>NODEAPP + </a:t>
            </a:r>
            <a:r>
              <a:rPr lang="en-US" altLang="zh-CN" dirty="0" err="1"/>
              <a:t>PgVector</a:t>
            </a:r>
            <a:endParaRPr lang="en-US" altLang="zh-CN" dirty="0"/>
          </a:p>
          <a:p>
            <a:pPr lvl="1"/>
            <a:r>
              <a:rPr lang="en-US" dirty="0" err="1">
                <a:hlinkClick r:id="rId3"/>
              </a:rPr>
              <a:t>AwesomeYuer</a:t>
            </a:r>
            <a:r>
              <a:rPr lang="en-US" dirty="0">
                <a:hlinkClick r:id="rId3"/>
              </a:rPr>
              <a:t>/gpt3.5-turbo-pgvector: </a:t>
            </a:r>
            <a:r>
              <a:rPr lang="en-US" dirty="0" err="1">
                <a:hlinkClick r:id="rId3"/>
              </a:rPr>
              <a:t>ChatGTP</a:t>
            </a:r>
            <a:r>
              <a:rPr lang="en-US" dirty="0">
                <a:hlinkClick r:id="rId3"/>
              </a:rPr>
              <a:t> (gpt3.5-turbo) starter app (github.com)</a:t>
            </a:r>
            <a:endParaRPr lang="en-US" altLang="zh-CN" dirty="0"/>
          </a:p>
          <a:p>
            <a:endParaRPr lang="en-US" dirty="0"/>
          </a:p>
        </p:txBody>
      </p:sp>
    </p:spTree>
    <p:extLst>
      <p:ext uri="{BB962C8B-B14F-4D97-AF65-F5344CB8AC3E}">
        <p14:creationId xmlns:p14="http://schemas.microsoft.com/office/powerpoint/2010/main" val="4614330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C0F42-79E3-E9A2-B192-EDF8B3230279}"/>
              </a:ext>
            </a:extLst>
          </p:cNvPr>
          <p:cNvSpPr>
            <a:spLocks noGrp="1"/>
          </p:cNvSpPr>
          <p:nvPr>
            <p:ph type="title"/>
          </p:nvPr>
        </p:nvSpPr>
        <p:spPr/>
        <p:txBody>
          <a:bodyPr/>
          <a:lstStyle/>
          <a:p>
            <a:r>
              <a:rPr lang="zh-CN" altLang="en-US" dirty="0"/>
              <a:t>探讨</a:t>
            </a:r>
            <a:r>
              <a:rPr lang="en-US" altLang="zh-CN" dirty="0"/>
              <a:t>SQL Server</a:t>
            </a:r>
            <a:r>
              <a:rPr lang="zh-CN" altLang="en-US" dirty="0"/>
              <a:t>向量存取（仅供参考）</a:t>
            </a:r>
            <a:endParaRPr lang="en-US" dirty="0"/>
          </a:p>
        </p:txBody>
      </p:sp>
      <p:sp>
        <p:nvSpPr>
          <p:cNvPr id="3" name="Content Placeholder 2">
            <a:extLst>
              <a:ext uri="{FF2B5EF4-FFF2-40B4-BE49-F238E27FC236}">
                <a16:creationId xmlns:a16="http://schemas.microsoft.com/office/drawing/2014/main" id="{CA2C954B-DAE1-3F39-AF66-81C07BD1F64D}"/>
              </a:ext>
            </a:extLst>
          </p:cNvPr>
          <p:cNvSpPr>
            <a:spLocks noGrp="1"/>
          </p:cNvSpPr>
          <p:nvPr>
            <p:ph idx="1"/>
          </p:nvPr>
        </p:nvSpPr>
        <p:spPr>
          <a:xfrm>
            <a:off x="269033" y="1398123"/>
            <a:ext cx="10515600" cy="4351338"/>
          </a:xfrm>
        </p:spPr>
        <p:txBody>
          <a:bodyPr/>
          <a:lstStyle/>
          <a:p>
            <a:r>
              <a:rPr lang="zh-CN" altLang="en-US" dirty="0"/>
              <a:t>几乎相当于暴力计算</a:t>
            </a:r>
            <a:endParaRPr lang="en-US" altLang="zh-CN" dirty="0"/>
          </a:p>
          <a:p>
            <a:pPr lvl="1"/>
            <a:r>
              <a:rPr lang="zh-CN" altLang="en-US" dirty="0"/>
              <a:t>机器太强暴露问题太晚</a:t>
            </a:r>
            <a:endParaRPr lang="en-US" altLang="zh-CN" dirty="0"/>
          </a:p>
          <a:p>
            <a:r>
              <a:rPr lang="zh-CN" altLang="en-US" dirty="0"/>
              <a:t>尝试按如下字段顺序建索引</a:t>
            </a:r>
            <a:endParaRPr lang="en-US" altLang="zh-CN" dirty="0"/>
          </a:p>
          <a:p>
            <a:pPr lvl="1"/>
            <a:r>
              <a:rPr lang="en-US" altLang="zh-CN" dirty="0" err="1"/>
              <a:t>Bookid</a:t>
            </a:r>
            <a:r>
              <a:rPr lang="zh-CN" altLang="en-US" dirty="0"/>
              <a:t>、</a:t>
            </a:r>
            <a:r>
              <a:rPr lang="en-US" altLang="zh-CN" dirty="0" err="1"/>
              <a:t>EmbeddingType</a:t>
            </a:r>
            <a:r>
              <a:rPr lang="zh-CN" altLang="en-US" dirty="0"/>
              <a:t>、</a:t>
            </a:r>
            <a:r>
              <a:rPr lang="en-US" altLang="zh-CN" dirty="0" err="1"/>
              <a:t>sort_index</a:t>
            </a:r>
            <a:r>
              <a:rPr lang="en-US" altLang="zh-CN" dirty="0"/>
              <a:t>, value</a:t>
            </a:r>
          </a:p>
          <a:p>
            <a:pPr lvl="1"/>
            <a:r>
              <a:rPr lang="zh-CN" altLang="en-US" dirty="0"/>
              <a:t>效果评估：</a:t>
            </a:r>
            <a:endParaRPr lang="en-US" altLang="zh-CN" dirty="0"/>
          </a:p>
          <a:p>
            <a:pPr lvl="2"/>
            <a:r>
              <a:rPr lang="zh-CN" altLang="en-US" dirty="0"/>
              <a:t>看</a:t>
            </a:r>
            <a:r>
              <a:rPr lang="en-US" altLang="zh-CN" dirty="0"/>
              <a:t>IO</a:t>
            </a:r>
            <a:r>
              <a:rPr lang="zh-CN" altLang="en-US" dirty="0"/>
              <a:t>是否变少了，执行计划等</a:t>
            </a:r>
            <a:endParaRPr lang="en-US" altLang="zh-CN" dirty="0"/>
          </a:p>
          <a:p>
            <a:pPr lvl="2"/>
            <a:r>
              <a:rPr lang="en-US" altLang="zh-CN" dirty="0"/>
              <a:t>Set statistics io on Set statistics time on</a:t>
            </a:r>
          </a:p>
          <a:p>
            <a:pPr lvl="1"/>
            <a:endParaRPr lang="en-US" altLang="zh-CN" dirty="0"/>
          </a:p>
          <a:p>
            <a:endParaRPr lang="en-US" dirty="0"/>
          </a:p>
        </p:txBody>
      </p:sp>
      <p:pic>
        <p:nvPicPr>
          <p:cNvPr id="7" name="Picture 6">
            <a:extLst>
              <a:ext uri="{FF2B5EF4-FFF2-40B4-BE49-F238E27FC236}">
                <a16:creationId xmlns:a16="http://schemas.microsoft.com/office/drawing/2014/main" id="{D63A105E-985A-94CE-7E5A-87BFA62B7EA8}"/>
              </a:ext>
            </a:extLst>
          </p:cNvPr>
          <p:cNvPicPr>
            <a:picLocks noChangeAspect="1"/>
          </p:cNvPicPr>
          <p:nvPr/>
        </p:nvPicPr>
        <p:blipFill>
          <a:blip r:embed="rId2"/>
          <a:stretch>
            <a:fillRect/>
          </a:stretch>
        </p:blipFill>
        <p:spPr>
          <a:xfrm>
            <a:off x="8558830" y="1166452"/>
            <a:ext cx="3633170" cy="3251199"/>
          </a:xfrm>
          <a:prstGeom prst="rect">
            <a:avLst/>
          </a:prstGeom>
        </p:spPr>
      </p:pic>
      <p:pic>
        <p:nvPicPr>
          <p:cNvPr id="9" name="Picture 8">
            <a:extLst>
              <a:ext uri="{FF2B5EF4-FFF2-40B4-BE49-F238E27FC236}">
                <a16:creationId xmlns:a16="http://schemas.microsoft.com/office/drawing/2014/main" id="{1F6C1544-289A-3254-E047-D5FD41521CB8}"/>
              </a:ext>
            </a:extLst>
          </p:cNvPr>
          <p:cNvPicPr>
            <a:picLocks noChangeAspect="1"/>
          </p:cNvPicPr>
          <p:nvPr/>
        </p:nvPicPr>
        <p:blipFill>
          <a:blip r:embed="rId3"/>
          <a:stretch>
            <a:fillRect/>
          </a:stretch>
        </p:blipFill>
        <p:spPr>
          <a:xfrm>
            <a:off x="8683856" y="4562582"/>
            <a:ext cx="2388247" cy="2295418"/>
          </a:xfrm>
          <a:prstGeom prst="rect">
            <a:avLst/>
          </a:prstGeom>
        </p:spPr>
      </p:pic>
      <p:pic>
        <p:nvPicPr>
          <p:cNvPr id="13" name="Picture 12">
            <a:extLst>
              <a:ext uri="{FF2B5EF4-FFF2-40B4-BE49-F238E27FC236}">
                <a16:creationId xmlns:a16="http://schemas.microsoft.com/office/drawing/2014/main" id="{C6E014EA-4606-780A-5733-06ACF3EDA682}"/>
              </a:ext>
            </a:extLst>
          </p:cNvPr>
          <p:cNvPicPr>
            <a:picLocks noChangeAspect="1"/>
          </p:cNvPicPr>
          <p:nvPr/>
        </p:nvPicPr>
        <p:blipFill>
          <a:blip r:embed="rId4"/>
          <a:stretch>
            <a:fillRect/>
          </a:stretch>
        </p:blipFill>
        <p:spPr>
          <a:xfrm>
            <a:off x="838200" y="4495764"/>
            <a:ext cx="5872319" cy="2362236"/>
          </a:xfrm>
          <a:prstGeom prst="rect">
            <a:avLst/>
          </a:prstGeom>
        </p:spPr>
      </p:pic>
    </p:spTree>
    <p:extLst>
      <p:ext uri="{BB962C8B-B14F-4D97-AF65-F5344CB8AC3E}">
        <p14:creationId xmlns:p14="http://schemas.microsoft.com/office/powerpoint/2010/main" val="941838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54A46-1062-32FC-FBBF-B9D27151016B}"/>
              </a:ext>
            </a:extLst>
          </p:cNvPr>
          <p:cNvSpPr>
            <a:spLocks noGrp="1"/>
          </p:cNvSpPr>
          <p:nvPr>
            <p:ph type="title"/>
          </p:nvPr>
        </p:nvSpPr>
        <p:spPr/>
        <p:txBody>
          <a:bodyPr>
            <a:normAutofit/>
          </a:bodyPr>
          <a:lstStyle/>
          <a:p>
            <a:r>
              <a:rPr lang="zh-CN" altLang="en-US" sz="3600" b="1" dirty="0"/>
              <a:t>探讨</a:t>
            </a:r>
            <a:r>
              <a:rPr lang="en-US" altLang="zh-CN" sz="3600" b="1" dirty="0"/>
              <a:t>Azure SQL Dedicated pool</a:t>
            </a:r>
            <a:r>
              <a:rPr lang="zh-CN" altLang="en-US" sz="3600" b="1" dirty="0"/>
              <a:t>向量存取（仅供参考）</a:t>
            </a:r>
            <a:endParaRPr lang="en-US" sz="3600" b="1" dirty="0"/>
          </a:p>
        </p:txBody>
      </p:sp>
      <p:sp>
        <p:nvSpPr>
          <p:cNvPr id="3" name="Content Placeholder 2">
            <a:extLst>
              <a:ext uri="{FF2B5EF4-FFF2-40B4-BE49-F238E27FC236}">
                <a16:creationId xmlns:a16="http://schemas.microsoft.com/office/drawing/2014/main" id="{A0050769-EC12-7289-1D50-F4D3AE5C2B23}"/>
              </a:ext>
            </a:extLst>
          </p:cNvPr>
          <p:cNvSpPr>
            <a:spLocks noGrp="1"/>
          </p:cNvSpPr>
          <p:nvPr>
            <p:ph idx="1"/>
          </p:nvPr>
        </p:nvSpPr>
        <p:spPr/>
        <p:txBody>
          <a:bodyPr>
            <a:normAutofit/>
          </a:bodyPr>
          <a:lstStyle/>
          <a:p>
            <a:r>
              <a:rPr lang="en-US" altLang="zh-CN" dirty="0"/>
              <a:t>SQL Dedicated pool</a:t>
            </a:r>
          </a:p>
          <a:p>
            <a:r>
              <a:rPr lang="zh-CN" altLang="en-US" dirty="0"/>
              <a:t>分区键的选择</a:t>
            </a:r>
            <a:endParaRPr lang="en-US" altLang="zh-CN" dirty="0"/>
          </a:p>
          <a:p>
            <a:pPr lvl="1"/>
            <a:r>
              <a:rPr lang="en-US" altLang="zh-CN" dirty="0"/>
              <a:t>Hash</a:t>
            </a:r>
            <a:r>
              <a:rPr lang="zh-CN" altLang="en-US" dirty="0"/>
              <a:t>字段</a:t>
            </a:r>
            <a:endParaRPr lang="en-US" altLang="zh-CN" dirty="0"/>
          </a:p>
          <a:p>
            <a:pPr lvl="2"/>
            <a:r>
              <a:rPr lang="zh-CN" altLang="en-US" dirty="0"/>
              <a:t>无大小，只能等于</a:t>
            </a:r>
            <a:endParaRPr lang="en-US" altLang="zh-CN" dirty="0"/>
          </a:p>
          <a:p>
            <a:pPr lvl="2"/>
            <a:r>
              <a:rPr lang="zh-CN" altLang="en-US" dirty="0"/>
              <a:t>不跨分区读取数据</a:t>
            </a:r>
            <a:endParaRPr lang="en-US" altLang="zh-CN" dirty="0"/>
          </a:p>
          <a:p>
            <a:pPr lvl="1"/>
            <a:r>
              <a:rPr lang="en-US" altLang="zh-CN" dirty="0"/>
              <a:t>Round robin</a:t>
            </a:r>
          </a:p>
          <a:p>
            <a:pPr lvl="2"/>
            <a:r>
              <a:rPr lang="zh-CN" altLang="en-US" dirty="0"/>
              <a:t>无原则，并行暴力计算</a:t>
            </a:r>
            <a:endParaRPr lang="en-US" altLang="zh-CN" dirty="0"/>
          </a:p>
          <a:p>
            <a:r>
              <a:rPr lang="zh-CN" altLang="en-US" dirty="0"/>
              <a:t>数据倾斜</a:t>
            </a:r>
            <a:endParaRPr lang="en-US" altLang="zh-CN" dirty="0"/>
          </a:p>
          <a:p>
            <a:pPr lvl="1"/>
            <a:r>
              <a:rPr lang="zh-CN" altLang="en-US" dirty="0"/>
              <a:t>没办法</a:t>
            </a:r>
            <a:endParaRPr lang="en-US" altLang="zh-CN" dirty="0"/>
          </a:p>
          <a:p>
            <a:pPr lvl="1"/>
            <a:r>
              <a:rPr lang="zh-CN" altLang="en-US" dirty="0"/>
              <a:t>重选字段，但需求未变：查询时所用的</a:t>
            </a:r>
            <a:r>
              <a:rPr lang="en-US" altLang="zh-CN" dirty="0"/>
              <a:t>Select</a:t>
            </a:r>
            <a:r>
              <a:rPr lang="zh-CN" altLang="en-US" dirty="0"/>
              <a:t>、</a:t>
            </a:r>
            <a:r>
              <a:rPr lang="en-US" altLang="zh-CN" dirty="0"/>
              <a:t>where</a:t>
            </a:r>
            <a:r>
              <a:rPr lang="zh-CN" altLang="en-US" dirty="0"/>
              <a:t>字段</a:t>
            </a:r>
            <a:endParaRPr lang="en-US" altLang="zh-CN" dirty="0"/>
          </a:p>
          <a:p>
            <a:pPr marL="0" indent="0">
              <a:buNone/>
            </a:pPr>
            <a:endParaRPr lang="en-US" dirty="0"/>
          </a:p>
        </p:txBody>
      </p:sp>
    </p:spTree>
    <p:extLst>
      <p:ext uri="{BB962C8B-B14F-4D97-AF65-F5344CB8AC3E}">
        <p14:creationId xmlns:p14="http://schemas.microsoft.com/office/powerpoint/2010/main" val="281098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CF8D-18FB-5E76-F8E3-D39D4CC9F5EB}"/>
              </a:ext>
            </a:extLst>
          </p:cNvPr>
          <p:cNvSpPr>
            <a:spLocks noGrp="1"/>
          </p:cNvSpPr>
          <p:nvPr>
            <p:ph type="title"/>
          </p:nvPr>
        </p:nvSpPr>
        <p:spPr/>
        <p:txBody>
          <a:bodyPr/>
          <a:lstStyle/>
          <a:p>
            <a:r>
              <a:rPr lang="zh-CN" altLang="en-US" dirty="0"/>
              <a:t>探讨分布式数据库分库分表挑战</a:t>
            </a:r>
            <a:endParaRPr lang="en-US" dirty="0"/>
          </a:p>
        </p:txBody>
      </p:sp>
      <p:sp>
        <p:nvSpPr>
          <p:cNvPr id="3" name="Content Placeholder 2">
            <a:extLst>
              <a:ext uri="{FF2B5EF4-FFF2-40B4-BE49-F238E27FC236}">
                <a16:creationId xmlns:a16="http://schemas.microsoft.com/office/drawing/2014/main" id="{2A5153BA-D37F-844F-773E-08E8EDD78739}"/>
              </a:ext>
            </a:extLst>
          </p:cNvPr>
          <p:cNvSpPr>
            <a:spLocks noGrp="1"/>
          </p:cNvSpPr>
          <p:nvPr>
            <p:ph idx="1"/>
          </p:nvPr>
        </p:nvSpPr>
        <p:spPr/>
        <p:txBody>
          <a:bodyPr>
            <a:normAutofit fontScale="85000" lnSpcReduction="20000"/>
          </a:bodyPr>
          <a:lstStyle/>
          <a:p>
            <a:r>
              <a:rPr lang="zh-CN" altLang="en-US" dirty="0"/>
              <a:t>分区键选择</a:t>
            </a:r>
            <a:endParaRPr lang="en-US" altLang="zh-CN" dirty="0"/>
          </a:p>
          <a:p>
            <a:r>
              <a:rPr lang="zh-CN" altLang="en-US" dirty="0"/>
              <a:t>任意查询</a:t>
            </a:r>
            <a:endParaRPr lang="en-US" altLang="zh-CN" dirty="0"/>
          </a:p>
          <a:p>
            <a:pPr lvl="1"/>
            <a:r>
              <a:rPr lang="zh-CN" altLang="en-US" dirty="0"/>
              <a:t>使用任意字段条件</a:t>
            </a:r>
            <a:endParaRPr lang="en-US" altLang="zh-CN" dirty="0"/>
          </a:p>
          <a:p>
            <a:r>
              <a:rPr lang="zh-CN" altLang="en-US" dirty="0"/>
              <a:t>排序分页</a:t>
            </a:r>
            <a:endParaRPr lang="en-US" altLang="zh-CN" dirty="0"/>
          </a:p>
          <a:p>
            <a:pPr lvl="1"/>
            <a:r>
              <a:rPr lang="zh-CN" altLang="en-US" dirty="0"/>
              <a:t>分区内一次排序</a:t>
            </a:r>
            <a:endParaRPr lang="en-US" altLang="zh-CN" dirty="0"/>
          </a:p>
          <a:p>
            <a:pPr lvl="1"/>
            <a:r>
              <a:rPr lang="zh-CN" altLang="en-US" dirty="0"/>
              <a:t>全局二次排序</a:t>
            </a:r>
            <a:endParaRPr lang="en-US" altLang="zh-CN" dirty="0"/>
          </a:p>
          <a:p>
            <a:pPr lvl="1"/>
            <a:r>
              <a:rPr lang="zh-CN" altLang="en-US" dirty="0"/>
              <a:t>各种方法</a:t>
            </a:r>
            <a:endParaRPr lang="en-US" altLang="zh-CN" dirty="0"/>
          </a:p>
          <a:p>
            <a:pPr lvl="2"/>
            <a:r>
              <a:rPr lang="zh-CN" altLang="en-US" dirty="0"/>
              <a:t>全局查询法：需要更多的数据全局在中间件二次分页</a:t>
            </a:r>
            <a:endParaRPr lang="en-US" altLang="zh-CN" dirty="0"/>
          </a:p>
          <a:p>
            <a:pPr lvl="2"/>
            <a:r>
              <a:rPr lang="zh-CN" altLang="en-US" dirty="0"/>
              <a:t>禁止跳页查询法：牺牲功能禁止跳页</a:t>
            </a:r>
            <a:endParaRPr lang="en-US" altLang="zh-CN" dirty="0"/>
          </a:p>
          <a:p>
            <a:pPr lvl="2"/>
            <a:r>
              <a:rPr lang="zh-CN" altLang="en-US" dirty="0"/>
              <a:t>允许数据精度损失查询法</a:t>
            </a:r>
            <a:endParaRPr lang="en-US" altLang="zh-CN" dirty="0"/>
          </a:p>
          <a:p>
            <a:pPr lvl="2"/>
            <a:r>
              <a:rPr lang="zh-CN" altLang="en-US" dirty="0"/>
              <a:t>二次查询法</a:t>
            </a:r>
            <a:endParaRPr lang="en-US" altLang="zh-CN" dirty="0"/>
          </a:p>
          <a:p>
            <a:r>
              <a:rPr lang="zh-CN" altLang="en-US" b="1" i="0" dirty="0">
                <a:solidFill>
                  <a:srgbClr val="595959"/>
                </a:solidFill>
                <a:effectLst/>
                <a:latin typeface="Optima-Regular"/>
              </a:rPr>
              <a:t>部分人偏见：</a:t>
            </a:r>
            <a:endParaRPr lang="en-US" altLang="zh-CN" b="1" i="0" dirty="0">
              <a:solidFill>
                <a:srgbClr val="595959"/>
              </a:solidFill>
              <a:effectLst/>
              <a:latin typeface="Optima-Regular"/>
            </a:endParaRPr>
          </a:p>
          <a:p>
            <a:pPr lvl="1"/>
            <a:r>
              <a:rPr lang="zh-CN" altLang="en-US" b="1" i="0" dirty="0">
                <a:solidFill>
                  <a:srgbClr val="595959"/>
                </a:solidFill>
                <a:effectLst/>
                <a:latin typeface="Optima-Regular"/>
              </a:rPr>
              <a:t>分布式数据库的核心</a:t>
            </a:r>
            <a:r>
              <a:rPr lang="en-US" altLang="zh-CN" b="1" i="0" dirty="0">
                <a:solidFill>
                  <a:srgbClr val="FF0000"/>
                </a:solidFill>
                <a:effectLst/>
                <a:latin typeface="Optima-Regular"/>
              </a:rPr>
              <a:t>Trade Off </a:t>
            </a:r>
            <a:r>
              <a:rPr lang="zh-CN" altLang="en-US" b="1" i="0" dirty="0">
                <a:solidFill>
                  <a:srgbClr val="595959"/>
                </a:solidFill>
                <a:effectLst/>
                <a:latin typeface="Optima-Regular"/>
              </a:rPr>
              <a:t>可以概括为：“以质换量”：牺牲功能、局部性能、复杂度、可靠性，换取更大的数据容量与请求吞吐量。</a:t>
            </a:r>
            <a:endParaRPr lang="en-US" dirty="0"/>
          </a:p>
        </p:txBody>
      </p:sp>
    </p:spTree>
    <p:extLst>
      <p:ext uri="{BB962C8B-B14F-4D97-AF65-F5344CB8AC3E}">
        <p14:creationId xmlns:p14="http://schemas.microsoft.com/office/powerpoint/2010/main" val="105593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3D864-F4A1-2B33-7D62-A3222E63AA60}"/>
              </a:ext>
            </a:extLst>
          </p:cNvPr>
          <p:cNvSpPr>
            <a:spLocks noGrp="1"/>
          </p:cNvSpPr>
          <p:nvPr>
            <p:ph type="title"/>
          </p:nvPr>
        </p:nvSpPr>
        <p:spPr>
          <a:xfrm>
            <a:off x="629195" y="108857"/>
            <a:ext cx="10515600" cy="1325563"/>
          </a:xfrm>
        </p:spPr>
        <p:txBody>
          <a:bodyPr/>
          <a:lstStyle/>
          <a:p>
            <a:r>
              <a:rPr lang="zh-CN" altLang="en-US" dirty="0"/>
              <a:t>传统数据库索引</a:t>
            </a:r>
            <a:endParaRPr lang="en-US" dirty="0"/>
          </a:p>
        </p:txBody>
      </p:sp>
      <p:sp>
        <p:nvSpPr>
          <p:cNvPr id="3" name="Content Placeholder 2">
            <a:extLst>
              <a:ext uri="{FF2B5EF4-FFF2-40B4-BE49-F238E27FC236}">
                <a16:creationId xmlns:a16="http://schemas.microsoft.com/office/drawing/2014/main" id="{1316EE75-8775-A61D-C8DA-E16093B52843}"/>
              </a:ext>
            </a:extLst>
          </p:cNvPr>
          <p:cNvSpPr>
            <a:spLocks noGrp="1"/>
          </p:cNvSpPr>
          <p:nvPr>
            <p:ph idx="1"/>
          </p:nvPr>
        </p:nvSpPr>
        <p:spPr>
          <a:xfrm>
            <a:off x="87086" y="1105990"/>
            <a:ext cx="12017828" cy="5643154"/>
          </a:xfrm>
        </p:spPr>
        <p:txBody>
          <a:bodyPr>
            <a:normAutofit fontScale="85000" lnSpcReduction="20000"/>
          </a:bodyPr>
          <a:lstStyle/>
          <a:p>
            <a:r>
              <a:rPr lang="zh-CN" altLang="en-US" b="1" dirty="0">
                <a:solidFill>
                  <a:srgbClr val="292929"/>
                </a:solidFill>
                <a:latin typeface="source-serif-pro"/>
              </a:rPr>
              <a:t>类比汉语字典查字</a:t>
            </a:r>
            <a:endParaRPr lang="en-US" altLang="zh-CN" b="1" dirty="0">
              <a:solidFill>
                <a:srgbClr val="292929"/>
              </a:solidFill>
              <a:latin typeface="source-serif-pro"/>
            </a:endParaRPr>
          </a:p>
          <a:p>
            <a:pPr lvl="1"/>
            <a:r>
              <a:rPr lang="zh-CN" altLang="en-US" sz="2800" b="1" dirty="0">
                <a:solidFill>
                  <a:srgbClr val="292929"/>
                </a:solidFill>
                <a:latin typeface="source-serif-pro"/>
              </a:rPr>
              <a:t>会念不会写</a:t>
            </a:r>
            <a:r>
              <a:rPr lang="en-US" altLang="zh-CN" sz="2800" b="1" dirty="0">
                <a:solidFill>
                  <a:srgbClr val="292929"/>
                </a:solidFill>
                <a:latin typeface="source-serif-pro"/>
              </a:rPr>
              <a:t>: </a:t>
            </a:r>
            <a:r>
              <a:rPr lang="zh-CN" altLang="en-US" sz="2800" b="1" dirty="0">
                <a:solidFill>
                  <a:srgbClr val="292929"/>
                </a:solidFill>
                <a:latin typeface="source-serif-pro"/>
              </a:rPr>
              <a:t>按拼音字母序索引页可以理解为传统数据库的聚集索引</a:t>
            </a:r>
            <a:endParaRPr lang="en-US" altLang="zh-CN" sz="2800" b="1" dirty="0">
              <a:solidFill>
                <a:srgbClr val="292929"/>
              </a:solidFill>
              <a:latin typeface="source-serif-pro"/>
            </a:endParaRPr>
          </a:p>
          <a:p>
            <a:pPr marL="1143000" lvl="4">
              <a:spcBef>
                <a:spcPts val="1000"/>
              </a:spcBef>
            </a:pPr>
            <a:r>
              <a:rPr lang="zh-CN" altLang="en-US" sz="2400" dirty="0">
                <a:solidFill>
                  <a:srgbClr val="292929"/>
                </a:solidFill>
                <a:latin typeface="source-serif-pro"/>
              </a:rPr>
              <a:t>字典数据页的顺序也实际是按拼音字母排序，查字可以直接按顺序翻页</a:t>
            </a:r>
            <a:r>
              <a:rPr lang="en-US" altLang="zh-CN" sz="2400" dirty="0">
                <a:solidFill>
                  <a:srgbClr val="292929"/>
                </a:solidFill>
                <a:latin typeface="source-serif-pro"/>
              </a:rPr>
              <a:t>a ~ z</a:t>
            </a:r>
            <a:r>
              <a:rPr lang="zh-CN" altLang="en-US" sz="2400" dirty="0">
                <a:solidFill>
                  <a:srgbClr val="292929"/>
                </a:solidFill>
                <a:latin typeface="source-serif-pro"/>
              </a:rPr>
              <a:t>，找字</a:t>
            </a:r>
            <a:endParaRPr lang="en-US" altLang="zh-CN" sz="2400" dirty="0">
              <a:solidFill>
                <a:srgbClr val="292929"/>
              </a:solidFill>
              <a:latin typeface="source-serif-pro"/>
            </a:endParaRPr>
          </a:p>
          <a:p>
            <a:pPr marL="1143000" lvl="4">
              <a:spcBef>
                <a:spcPts val="1000"/>
              </a:spcBef>
            </a:pPr>
            <a:r>
              <a:rPr lang="zh-CN" altLang="en-US" sz="2400" dirty="0">
                <a:solidFill>
                  <a:srgbClr val="292929"/>
                </a:solidFill>
                <a:latin typeface="source-serif-pro"/>
              </a:rPr>
              <a:t>索引页不是必须的，所以数据页就是聚集索引，聚集索引只能有一个</a:t>
            </a:r>
            <a:endParaRPr lang="en-US" altLang="zh-CN" sz="2400" dirty="0">
              <a:solidFill>
                <a:srgbClr val="292929"/>
              </a:solidFill>
              <a:latin typeface="source-serif-pro"/>
            </a:endParaRPr>
          </a:p>
          <a:p>
            <a:pPr lvl="1"/>
            <a:r>
              <a:rPr lang="zh-CN" altLang="en-US" sz="2800" b="1" dirty="0">
                <a:solidFill>
                  <a:srgbClr val="292929"/>
                </a:solidFill>
                <a:latin typeface="source-serif-pro"/>
              </a:rPr>
              <a:t>会写不会念</a:t>
            </a:r>
            <a:r>
              <a:rPr lang="en-US" altLang="zh-CN" sz="2800" b="1" dirty="0">
                <a:solidFill>
                  <a:srgbClr val="292929"/>
                </a:solidFill>
                <a:latin typeface="source-serif-pro"/>
              </a:rPr>
              <a:t>: </a:t>
            </a:r>
            <a:r>
              <a:rPr lang="zh-CN" altLang="en-US" sz="2800" b="1" dirty="0">
                <a:solidFill>
                  <a:srgbClr val="292929"/>
                </a:solidFill>
                <a:latin typeface="source-serif-pro"/>
              </a:rPr>
              <a:t>字典中的按笔画部首导航页可以理解为传统数据库的非聚集索引</a:t>
            </a:r>
            <a:endParaRPr lang="en-US" altLang="zh-CN" sz="2800" b="1" dirty="0">
              <a:solidFill>
                <a:srgbClr val="292929"/>
              </a:solidFill>
              <a:latin typeface="source-serif-pro"/>
            </a:endParaRPr>
          </a:p>
          <a:p>
            <a:pPr marL="1143000" lvl="4">
              <a:spcBef>
                <a:spcPts val="1000"/>
              </a:spcBef>
            </a:pPr>
            <a:r>
              <a:rPr lang="zh-CN" altLang="en-US" sz="2400" dirty="0">
                <a:solidFill>
                  <a:srgbClr val="292929"/>
                </a:solidFill>
                <a:latin typeface="source-serif-pro"/>
              </a:rPr>
              <a:t>必须先在按笔画部首索引页，按笔画顺序，找到部首，根据指示的页码分别找字</a:t>
            </a:r>
            <a:endParaRPr lang="en-US" altLang="zh-CN" sz="2400" dirty="0">
              <a:solidFill>
                <a:srgbClr val="292929"/>
              </a:solidFill>
              <a:latin typeface="source-serif-pro"/>
            </a:endParaRPr>
          </a:p>
          <a:p>
            <a:pPr marL="228600" lvl="2">
              <a:spcBef>
                <a:spcPts val="1000"/>
              </a:spcBef>
            </a:pPr>
            <a:r>
              <a:rPr lang="zh-CN" altLang="en-US" sz="2600" b="1" dirty="0">
                <a:solidFill>
                  <a:srgbClr val="292929"/>
                </a:solidFill>
                <a:latin typeface="source-serif-pro"/>
              </a:rPr>
              <a:t>英文字典</a:t>
            </a:r>
            <a:endParaRPr lang="en-US" altLang="zh-CN" sz="2600" b="1" dirty="0">
              <a:solidFill>
                <a:srgbClr val="292929"/>
              </a:solidFill>
              <a:latin typeface="source-serif-pro"/>
            </a:endParaRPr>
          </a:p>
          <a:p>
            <a:pPr marL="685800" lvl="3">
              <a:spcBef>
                <a:spcPts val="1000"/>
              </a:spcBef>
            </a:pPr>
            <a:r>
              <a:rPr lang="zh-CN" altLang="en-US" sz="2400" b="1" dirty="0">
                <a:solidFill>
                  <a:srgbClr val="292929"/>
                </a:solidFill>
                <a:latin typeface="source-serif-pro"/>
              </a:rPr>
              <a:t>就是聚集索引，索引即数据，直接按拼写字母顺序翻</a:t>
            </a:r>
            <a:endParaRPr lang="en-US" altLang="zh-CN" sz="2400" b="1" dirty="0">
              <a:solidFill>
                <a:srgbClr val="292929"/>
              </a:solidFill>
              <a:latin typeface="source-serif-pro"/>
            </a:endParaRPr>
          </a:p>
          <a:p>
            <a:pPr marL="228600" lvl="2">
              <a:spcBef>
                <a:spcPts val="1000"/>
              </a:spcBef>
            </a:pPr>
            <a:r>
              <a:rPr lang="zh-CN" altLang="en-US" sz="2800" b="1" dirty="0">
                <a:solidFill>
                  <a:srgbClr val="292929"/>
                </a:solidFill>
                <a:latin typeface="source-serif-pro"/>
              </a:rPr>
              <a:t>说明</a:t>
            </a:r>
            <a:endParaRPr lang="en-US" altLang="zh-CN" sz="2800" b="1" dirty="0">
              <a:solidFill>
                <a:srgbClr val="292929"/>
              </a:solidFill>
              <a:latin typeface="source-serif-pro"/>
            </a:endParaRPr>
          </a:p>
          <a:p>
            <a:pPr marL="685800" lvl="3">
              <a:spcBef>
                <a:spcPts val="1000"/>
              </a:spcBef>
            </a:pPr>
            <a:r>
              <a:rPr lang="zh-CN" altLang="en-US" sz="2400" dirty="0">
                <a:solidFill>
                  <a:srgbClr val="292929"/>
                </a:solidFill>
                <a:latin typeface="source-serif-pro"/>
              </a:rPr>
              <a:t>索引键：</a:t>
            </a:r>
            <a:r>
              <a:rPr lang="zh-CN" altLang="en-US" sz="2400" dirty="0">
                <a:solidFill>
                  <a:srgbClr val="292929"/>
                </a:solidFill>
                <a:highlight>
                  <a:srgbClr val="FFFF00"/>
                </a:highlight>
                <a:latin typeface="source-serif-pro"/>
              </a:rPr>
              <a:t>是有序的、有大小的，英文就是全拼、汉语是拼音首字母</a:t>
            </a:r>
            <a:endParaRPr lang="en-US" altLang="zh-CN" sz="2400" dirty="0">
              <a:solidFill>
                <a:srgbClr val="292929"/>
              </a:solidFill>
              <a:highlight>
                <a:srgbClr val="FFFF00"/>
              </a:highlight>
              <a:latin typeface="source-serif-pro"/>
            </a:endParaRPr>
          </a:p>
          <a:p>
            <a:pPr marL="685800" lvl="3">
              <a:spcBef>
                <a:spcPts val="1000"/>
              </a:spcBef>
            </a:pPr>
            <a:r>
              <a:rPr lang="zh-CN" altLang="en-US" sz="2400" dirty="0">
                <a:solidFill>
                  <a:srgbClr val="292929"/>
                </a:solidFill>
                <a:latin typeface="source-serif-pro"/>
              </a:rPr>
              <a:t>被索引的内容：就是数据页的页码，根据其指示就能找到真正的数据页及其内容了</a:t>
            </a:r>
            <a:endParaRPr lang="en-US" altLang="zh-CN" sz="2400" dirty="0">
              <a:solidFill>
                <a:srgbClr val="292929"/>
              </a:solidFill>
              <a:latin typeface="source-serif-pro"/>
            </a:endParaRPr>
          </a:p>
          <a:p>
            <a:pPr marL="685800" lvl="3">
              <a:spcBef>
                <a:spcPts val="1000"/>
              </a:spcBef>
            </a:pPr>
            <a:r>
              <a:rPr lang="zh-CN" altLang="en-US" sz="2400" dirty="0">
                <a:solidFill>
                  <a:srgbClr val="292929"/>
                </a:solidFill>
                <a:latin typeface="source-serif-pro"/>
              </a:rPr>
              <a:t>去除了不必要的数据页扫描</a:t>
            </a:r>
            <a:endParaRPr lang="en-US" altLang="zh-CN" sz="2400" dirty="0">
              <a:solidFill>
                <a:srgbClr val="292929"/>
              </a:solidFill>
              <a:latin typeface="source-serif-pro"/>
            </a:endParaRPr>
          </a:p>
          <a:p>
            <a:pPr marL="228600" lvl="2">
              <a:spcBef>
                <a:spcPts val="1000"/>
              </a:spcBef>
            </a:pPr>
            <a:r>
              <a:rPr lang="zh-CN" altLang="en-US" sz="3200" b="1" dirty="0">
                <a:solidFill>
                  <a:srgbClr val="292929"/>
                </a:solidFill>
                <a:latin typeface="source-serif-pro"/>
              </a:rPr>
              <a:t>总结</a:t>
            </a:r>
            <a:endParaRPr lang="en-US" altLang="zh-CN" sz="3200" b="1" dirty="0">
              <a:solidFill>
                <a:srgbClr val="292929"/>
              </a:solidFill>
              <a:latin typeface="source-serif-pro"/>
            </a:endParaRPr>
          </a:p>
          <a:p>
            <a:pPr marL="685800" lvl="3">
              <a:spcBef>
                <a:spcPts val="1000"/>
              </a:spcBef>
            </a:pPr>
            <a:r>
              <a:rPr lang="zh-CN" altLang="en-US" sz="2400" b="1" dirty="0">
                <a:solidFill>
                  <a:srgbClr val="FF0000"/>
                </a:solidFill>
                <a:highlight>
                  <a:srgbClr val="FFFF00"/>
                </a:highlight>
                <a:latin typeface="source-serif-pro"/>
              </a:rPr>
              <a:t>按索引键划分空间存储数据</a:t>
            </a:r>
            <a:endParaRPr lang="en-US" altLang="zh-CN" sz="2400" b="1" dirty="0">
              <a:solidFill>
                <a:srgbClr val="FF0000"/>
              </a:solidFill>
              <a:highlight>
                <a:srgbClr val="FFFF00"/>
              </a:highlight>
              <a:latin typeface="source-serif-pro"/>
            </a:endParaRPr>
          </a:p>
          <a:p>
            <a:pPr marL="685800" lvl="3">
              <a:spcBef>
                <a:spcPts val="1000"/>
              </a:spcBef>
            </a:pPr>
            <a:r>
              <a:rPr lang="zh-CN" altLang="en-US" sz="2400" b="1" dirty="0">
                <a:solidFill>
                  <a:srgbClr val="FF0000"/>
                </a:solidFill>
                <a:highlight>
                  <a:srgbClr val="FFFF00"/>
                </a:highlight>
                <a:latin typeface="source-serif-pro"/>
              </a:rPr>
              <a:t>查询时，搜索词先命中索引键，根据索引键导航到数据存储空间进行访问获取数据</a:t>
            </a:r>
            <a:endParaRPr lang="en-US" sz="2400" dirty="0">
              <a:solidFill>
                <a:srgbClr val="292929"/>
              </a:solidFill>
              <a:latin typeface="source-serif-pro"/>
            </a:endParaRPr>
          </a:p>
          <a:p>
            <a:pPr marL="685800" lvl="3">
              <a:spcBef>
                <a:spcPts val="1000"/>
              </a:spcBef>
            </a:pPr>
            <a:r>
              <a:rPr lang="zh-CN" altLang="en-US" sz="2400" b="1" dirty="0">
                <a:solidFill>
                  <a:srgbClr val="FF0000"/>
                </a:solidFill>
                <a:highlight>
                  <a:srgbClr val="FFFF00"/>
                </a:highlight>
                <a:latin typeface="source-serif-pro"/>
              </a:rPr>
              <a:t>索引也是数据，冗余的数据，空间换时间，写慢读快</a:t>
            </a:r>
            <a:endParaRPr lang="en-US" sz="2400" b="1" dirty="0">
              <a:solidFill>
                <a:srgbClr val="FF0000"/>
              </a:solidFill>
              <a:highlight>
                <a:srgbClr val="FFFF00"/>
              </a:highlight>
              <a:latin typeface="source-serif-pro"/>
            </a:endParaRPr>
          </a:p>
        </p:txBody>
      </p:sp>
    </p:spTree>
    <p:extLst>
      <p:ext uri="{BB962C8B-B14F-4D97-AF65-F5344CB8AC3E}">
        <p14:creationId xmlns:p14="http://schemas.microsoft.com/office/powerpoint/2010/main" val="1174124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4623E-A8F4-38AF-330E-28E9FD20F6A5}"/>
              </a:ext>
            </a:extLst>
          </p:cNvPr>
          <p:cNvSpPr>
            <a:spLocks noGrp="1"/>
          </p:cNvSpPr>
          <p:nvPr>
            <p:ph type="title"/>
          </p:nvPr>
        </p:nvSpPr>
        <p:spPr/>
        <p:txBody>
          <a:bodyPr>
            <a:normAutofit/>
          </a:bodyPr>
          <a:lstStyle/>
          <a:p>
            <a:r>
              <a:rPr lang="en-US" sz="3600" dirty="0"/>
              <a:t>Azure </a:t>
            </a:r>
            <a:r>
              <a:rPr lang="en-US" altLang="zh-CN" sz="3600" dirty="0"/>
              <a:t>S</a:t>
            </a:r>
            <a:r>
              <a:rPr lang="en-US" sz="3600" dirty="0"/>
              <a:t>aaS: Redis Enterprise + </a:t>
            </a:r>
            <a:r>
              <a:rPr lang="en-US" sz="3600" dirty="0" err="1"/>
              <a:t>Redi</a:t>
            </a:r>
            <a:r>
              <a:rPr lang="en-US" altLang="zh-CN" sz="3600" dirty="0" err="1"/>
              <a:t>Search</a:t>
            </a:r>
            <a:r>
              <a:rPr lang="en-US" altLang="zh-CN" sz="3600" dirty="0"/>
              <a:t> + </a:t>
            </a:r>
            <a:r>
              <a:rPr lang="en-US" altLang="zh-CN" sz="3600" dirty="0">
                <a:highlight>
                  <a:srgbClr val="FFFF00"/>
                </a:highlight>
              </a:rPr>
              <a:t>East US</a:t>
            </a:r>
            <a:endParaRPr lang="en-US" sz="3600" dirty="0">
              <a:highlight>
                <a:srgbClr val="FFFF00"/>
              </a:highlight>
            </a:endParaRPr>
          </a:p>
        </p:txBody>
      </p:sp>
      <p:sp>
        <p:nvSpPr>
          <p:cNvPr id="3" name="Content Placeholder 2">
            <a:extLst>
              <a:ext uri="{FF2B5EF4-FFF2-40B4-BE49-F238E27FC236}">
                <a16:creationId xmlns:a16="http://schemas.microsoft.com/office/drawing/2014/main" id="{FB1510E4-2A16-1B46-6870-590B0B607DAB}"/>
              </a:ext>
            </a:extLst>
          </p:cNvPr>
          <p:cNvSpPr>
            <a:spLocks noGrp="1"/>
          </p:cNvSpPr>
          <p:nvPr>
            <p:ph idx="1"/>
          </p:nvPr>
        </p:nvSpPr>
        <p:spPr/>
        <p:txBody>
          <a:bodyPr/>
          <a:lstStyle/>
          <a:p>
            <a:r>
              <a:rPr lang="en-US" dirty="0">
                <a:hlinkClick r:id="rId2"/>
              </a:rPr>
              <a:t>Using Redis modules with Azure Cache for Redis | Microsoft Learn --- </a:t>
            </a:r>
            <a:r>
              <a:rPr lang="zh-CN" altLang="en-US" dirty="0">
                <a:hlinkClick r:id="rId2"/>
              </a:rPr>
              <a:t>将 </a:t>
            </a:r>
            <a:r>
              <a:rPr lang="en-US" dirty="0">
                <a:hlinkClick r:id="rId2"/>
              </a:rPr>
              <a:t>Redis </a:t>
            </a:r>
            <a:r>
              <a:rPr lang="zh-CN" altLang="en-US" dirty="0">
                <a:hlinkClick r:id="rId2"/>
              </a:rPr>
              <a:t>模块与 </a:t>
            </a:r>
            <a:r>
              <a:rPr lang="en-US" dirty="0">
                <a:hlinkClick r:id="rId2"/>
              </a:rPr>
              <a:t>Azure Cache for Redis </a:t>
            </a:r>
            <a:r>
              <a:rPr lang="zh-CN" altLang="en-US" dirty="0">
                <a:hlinkClick r:id="rId2"/>
              </a:rPr>
              <a:t>结合使用 </a:t>
            </a:r>
            <a:r>
              <a:rPr lang="en-US" altLang="zh-CN" dirty="0">
                <a:hlinkClick r:id="rId2"/>
              </a:rPr>
              <a:t>|</a:t>
            </a:r>
            <a:r>
              <a:rPr lang="zh-CN" altLang="en-US" dirty="0">
                <a:hlinkClick r:id="rId2"/>
              </a:rPr>
              <a:t>微软学习</a:t>
            </a:r>
            <a:endParaRPr lang="en-US" dirty="0"/>
          </a:p>
        </p:txBody>
      </p:sp>
      <p:pic>
        <p:nvPicPr>
          <p:cNvPr id="7" name="Picture 6">
            <a:extLst>
              <a:ext uri="{FF2B5EF4-FFF2-40B4-BE49-F238E27FC236}">
                <a16:creationId xmlns:a16="http://schemas.microsoft.com/office/drawing/2014/main" id="{DD420415-E793-C3AF-A696-8DE690033132}"/>
              </a:ext>
            </a:extLst>
          </p:cNvPr>
          <p:cNvPicPr>
            <a:picLocks noChangeAspect="1"/>
          </p:cNvPicPr>
          <p:nvPr/>
        </p:nvPicPr>
        <p:blipFill>
          <a:blip r:embed="rId3"/>
          <a:stretch>
            <a:fillRect/>
          </a:stretch>
        </p:blipFill>
        <p:spPr>
          <a:xfrm>
            <a:off x="1884219" y="2861345"/>
            <a:ext cx="9144000" cy="3919689"/>
          </a:xfrm>
          <a:prstGeom prst="rect">
            <a:avLst/>
          </a:prstGeom>
        </p:spPr>
      </p:pic>
    </p:spTree>
    <p:extLst>
      <p:ext uri="{BB962C8B-B14F-4D97-AF65-F5344CB8AC3E}">
        <p14:creationId xmlns:p14="http://schemas.microsoft.com/office/powerpoint/2010/main" val="2435940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BD72-5273-32E3-2ED2-32ECF389B1FB}"/>
              </a:ext>
            </a:extLst>
          </p:cNvPr>
          <p:cNvSpPr>
            <a:spLocks noGrp="1"/>
          </p:cNvSpPr>
          <p:nvPr>
            <p:ph type="title"/>
          </p:nvPr>
        </p:nvSpPr>
        <p:spPr/>
        <p:txBody>
          <a:bodyPr/>
          <a:lstStyle/>
          <a:p>
            <a:r>
              <a:rPr lang="en-US" strike="sngStrike" dirty="0"/>
              <a:t>Azure </a:t>
            </a:r>
            <a:r>
              <a:rPr lang="en-US" altLang="zh-CN" strike="sngStrike" dirty="0"/>
              <a:t>S</a:t>
            </a:r>
            <a:r>
              <a:rPr lang="en-US" strike="sngStrike" dirty="0"/>
              <a:t>aaS: PostgreSQL </a:t>
            </a:r>
            <a:r>
              <a:rPr lang="zh-CN" altLang="en-US" strike="sngStrike" dirty="0"/>
              <a:t>放弃</a:t>
            </a:r>
            <a:endParaRPr lang="en-US" strike="sngStrike" dirty="0"/>
          </a:p>
        </p:txBody>
      </p:sp>
      <p:sp>
        <p:nvSpPr>
          <p:cNvPr id="3" name="Content Placeholder 2">
            <a:extLst>
              <a:ext uri="{FF2B5EF4-FFF2-40B4-BE49-F238E27FC236}">
                <a16:creationId xmlns:a16="http://schemas.microsoft.com/office/drawing/2014/main" id="{C989DCB4-F7E1-2184-FA3A-B1A8BBA1DED3}"/>
              </a:ext>
            </a:extLst>
          </p:cNvPr>
          <p:cNvSpPr>
            <a:spLocks noGrp="1"/>
          </p:cNvSpPr>
          <p:nvPr>
            <p:ph idx="1"/>
          </p:nvPr>
        </p:nvSpPr>
        <p:spPr/>
        <p:txBody>
          <a:bodyPr/>
          <a:lstStyle/>
          <a:p>
            <a:r>
              <a:rPr lang="en-US" dirty="0">
                <a:hlinkClick r:id="rId2"/>
              </a:rPr>
              <a:t>Extensions - Azure Database for PostgreSQL - Flexible Server | Microsoft Learn --- </a:t>
            </a:r>
            <a:r>
              <a:rPr lang="zh-CN" altLang="en-US" dirty="0">
                <a:hlinkClick r:id="rId2"/>
              </a:rPr>
              <a:t>扩展 </a:t>
            </a:r>
            <a:r>
              <a:rPr lang="en-US" altLang="zh-CN" dirty="0">
                <a:hlinkClick r:id="rId2"/>
              </a:rPr>
              <a:t>- </a:t>
            </a:r>
            <a:r>
              <a:rPr lang="en-US" dirty="0">
                <a:hlinkClick r:id="rId2"/>
              </a:rPr>
              <a:t>Azure Database for PostgreSQL - </a:t>
            </a:r>
            <a:r>
              <a:rPr lang="zh-CN" altLang="en-US" dirty="0">
                <a:hlinkClick r:id="rId2"/>
              </a:rPr>
              <a:t>灵活的服务器 </a:t>
            </a:r>
            <a:r>
              <a:rPr lang="en-US" altLang="zh-CN" dirty="0">
                <a:hlinkClick r:id="rId2"/>
              </a:rPr>
              <a:t>|</a:t>
            </a:r>
            <a:r>
              <a:rPr lang="zh-CN" altLang="en-US" dirty="0">
                <a:hlinkClick r:id="rId2"/>
              </a:rPr>
              <a:t>微软学习</a:t>
            </a:r>
            <a:endParaRPr lang="en-US" altLang="zh-CN" dirty="0"/>
          </a:p>
          <a:p>
            <a:pPr marL="0" indent="0">
              <a:buNone/>
            </a:pPr>
            <a:endParaRPr lang="en-US" dirty="0"/>
          </a:p>
        </p:txBody>
      </p:sp>
      <p:pic>
        <p:nvPicPr>
          <p:cNvPr id="5" name="Picture 4">
            <a:extLst>
              <a:ext uri="{FF2B5EF4-FFF2-40B4-BE49-F238E27FC236}">
                <a16:creationId xmlns:a16="http://schemas.microsoft.com/office/drawing/2014/main" id="{973FA79D-EA61-E87F-903C-DA939F7FEE76}"/>
              </a:ext>
            </a:extLst>
          </p:cNvPr>
          <p:cNvPicPr>
            <a:picLocks noChangeAspect="1"/>
          </p:cNvPicPr>
          <p:nvPr/>
        </p:nvPicPr>
        <p:blipFill>
          <a:blip r:embed="rId3"/>
          <a:stretch>
            <a:fillRect/>
          </a:stretch>
        </p:blipFill>
        <p:spPr>
          <a:xfrm>
            <a:off x="1274618" y="3245683"/>
            <a:ext cx="10604665" cy="3247192"/>
          </a:xfrm>
          <a:prstGeom prst="rect">
            <a:avLst/>
          </a:prstGeom>
        </p:spPr>
      </p:pic>
    </p:spTree>
    <p:extLst>
      <p:ext uri="{BB962C8B-B14F-4D97-AF65-F5344CB8AC3E}">
        <p14:creationId xmlns:p14="http://schemas.microsoft.com/office/powerpoint/2010/main" val="2821470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E296E-4C2C-0E5A-8264-E1A3A446EFB9}"/>
              </a:ext>
            </a:extLst>
          </p:cNvPr>
          <p:cNvSpPr>
            <a:spLocks noGrp="1"/>
          </p:cNvSpPr>
          <p:nvPr>
            <p:ph type="title"/>
          </p:nvPr>
        </p:nvSpPr>
        <p:spPr>
          <a:xfrm>
            <a:off x="768531" y="0"/>
            <a:ext cx="10515600" cy="783771"/>
          </a:xfrm>
        </p:spPr>
        <p:txBody>
          <a:bodyPr>
            <a:normAutofit/>
          </a:bodyPr>
          <a:lstStyle/>
          <a:p>
            <a:r>
              <a:rPr lang="zh-CN" altLang="en-US" sz="3600" dirty="0"/>
              <a:t>向量</a:t>
            </a:r>
            <a:r>
              <a:rPr lang="en-US" altLang="zh-CN" sz="3600" dirty="0"/>
              <a:t>(</a:t>
            </a:r>
            <a:r>
              <a:rPr lang="zh-CN" altLang="en-US" sz="3600" dirty="0"/>
              <a:t>数据库</a:t>
            </a:r>
            <a:r>
              <a:rPr lang="en-US" altLang="zh-CN" sz="3600" dirty="0"/>
              <a:t>)</a:t>
            </a:r>
            <a:r>
              <a:rPr lang="zh-CN" altLang="en-US" sz="3600" dirty="0"/>
              <a:t>索引</a:t>
            </a:r>
            <a:endParaRPr lang="en-US" sz="3600" dirty="0"/>
          </a:p>
        </p:txBody>
      </p:sp>
      <p:sp>
        <p:nvSpPr>
          <p:cNvPr id="3" name="Content Placeholder 2">
            <a:extLst>
              <a:ext uri="{FF2B5EF4-FFF2-40B4-BE49-F238E27FC236}">
                <a16:creationId xmlns:a16="http://schemas.microsoft.com/office/drawing/2014/main" id="{5C843EC9-2C5F-D533-1BC2-292772A13F64}"/>
              </a:ext>
            </a:extLst>
          </p:cNvPr>
          <p:cNvSpPr>
            <a:spLocks noGrp="1"/>
          </p:cNvSpPr>
          <p:nvPr>
            <p:ph idx="1"/>
          </p:nvPr>
        </p:nvSpPr>
        <p:spPr>
          <a:xfrm>
            <a:off x="191589" y="609600"/>
            <a:ext cx="11739154" cy="6174377"/>
          </a:xfrm>
        </p:spPr>
        <p:txBody>
          <a:bodyPr>
            <a:normAutofit fontScale="77500" lnSpcReduction="20000"/>
          </a:bodyPr>
          <a:lstStyle/>
          <a:p>
            <a:r>
              <a:rPr lang="zh-CN" altLang="en-US" sz="1900" b="1" dirty="0"/>
              <a:t>性能依旧是永恒的目的</a:t>
            </a:r>
          </a:p>
          <a:p>
            <a:r>
              <a:rPr lang="zh-CN" altLang="en-US" sz="2100" b="1" dirty="0"/>
              <a:t>基于平面索引</a:t>
            </a:r>
            <a:r>
              <a:rPr lang="en-US" altLang="zh-CN" sz="2100" b="1" dirty="0"/>
              <a:t>/Flat</a:t>
            </a:r>
            <a:r>
              <a:rPr lang="zh-CN" altLang="en-US" sz="2100" b="1" dirty="0"/>
              <a:t>文件</a:t>
            </a:r>
            <a:r>
              <a:rPr lang="en-US" altLang="zh-CN" sz="2100" b="1" dirty="0"/>
              <a:t>/</a:t>
            </a:r>
            <a:r>
              <a:rPr lang="zh-CN" altLang="en-US" sz="2100" b="1" dirty="0"/>
              <a:t>暴力计算</a:t>
            </a:r>
            <a:endParaRPr lang="en-US" altLang="zh-CN" sz="2100" b="1" dirty="0"/>
          </a:p>
          <a:p>
            <a:pPr lvl="1"/>
            <a:r>
              <a:rPr lang="zh-CN" altLang="en-US" sz="1900" dirty="0"/>
              <a:t>暴力计算是最简单但复杂度最高的一种方式，存储空间未经划分，这是一种通过将</a:t>
            </a:r>
            <a:r>
              <a:rPr lang="zh-CN" altLang="en-US" sz="1900" dirty="0">
                <a:highlight>
                  <a:srgbClr val="FFFF00"/>
                </a:highlight>
              </a:rPr>
              <a:t>每个向量与数据库中的每个其他向量</a:t>
            </a:r>
            <a:r>
              <a:rPr lang="zh-CN" altLang="en-US" sz="1900" dirty="0"/>
              <a:t>进行比较来索引向量的方法</a:t>
            </a:r>
            <a:endParaRPr lang="en-US" altLang="zh-CN" sz="1900" dirty="0"/>
          </a:p>
          <a:p>
            <a:pPr>
              <a:lnSpc>
                <a:spcPct val="100000"/>
              </a:lnSpc>
            </a:pPr>
            <a:r>
              <a:rPr lang="zh-CN" altLang="en-US" sz="2100" b="1" dirty="0"/>
              <a:t>基于</a:t>
            </a:r>
            <a:r>
              <a:rPr lang="en-US" altLang="zh-CN" sz="2100" b="1" dirty="0"/>
              <a:t>IVF_FLAT</a:t>
            </a:r>
            <a:r>
              <a:rPr lang="zh-CN" altLang="en-US" sz="2100" dirty="0"/>
              <a:t>（倒排</a:t>
            </a:r>
            <a:r>
              <a:rPr lang="zh-CN" altLang="en-US" sz="2100" dirty="0">
                <a:highlight>
                  <a:srgbClr val="FFFF00"/>
                </a:highlight>
              </a:rPr>
              <a:t>不是</a:t>
            </a:r>
            <a:r>
              <a:rPr lang="zh-CN" altLang="en-US" sz="2100" dirty="0"/>
              <a:t>从大到小的意思）</a:t>
            </a:r>
            <a:endParaRPr lang="zh-CN" altLang="en-US" sz="2100" b="1" dirty="0"/>
          </a:p>
          <a:p>
            <a:pPr lvl="1">
              <a:lnSpc>
                <a:spcPct val="110000"/>
              </a:lnSpc>
            </a:pPr>
            <a:r>
              <a:rPr lang="zh-CN" altLang="en-US" sz="1900" dirty="0"/>
              <a:t>通过</a:t>
            </a:r>
            <a:r>
              <a:rPr lang="zh-CN" altLang="en-US" sz="1900" dirty="0">
                <a:highlight>
                  <a:srgbClr val="FFFF00"/>
                </a:highlight>
              </a:rPr>
              <a:t>聚类（</a:t>
            </a:r>
            <a:r>
              <a:rPr lang="en-US" altLang="zh-CN" sz="1900" dirty="0">
                <a:highlight>
                  <a:srgbClr val="FFFF00"/>
                </a:highlight>
              </a:rPr>
              <a:t>k-means clustering</a:t>
            </a:r>
            <a:r>
              <a:rPr lang="zh-CN" altLang="en-US" sz="1900" dirty="0">
                <a:highlight>
                  <a:srgbClr val="FFFF00"/>
                </a:highlight>
              </a:rPr>
              <a:t>）</a:t>
            </a:r>
            <a:r>
              <a:rPr lang="zh-CN" altLang="en-US" sz="1900" dirty="0"/>
              <a:t>划分向量存储空间，每个区域找到一个</a:t>
            </a:r>
            <a:r>
              <a:rPr lang="zh-CN" altLang="en-US" sz="1900" dirty="0">
                <a:highlight>
                  <a:srgbClr val="FFFF00"/>
                </a:highlight>
              </a:rPr>
              <a:t>质心</a:t>
            </a:r>
            <a:r>
              <a:rPr lang="en-US" altLang="zh-CN" sz="1900" dirty="0">
                <a:highlight>
                  <a:srgbClr val="FFFF00"/>
                </a:highlight>
              </a:rPr>
              <a:t>(</a:t>
            </a:r>
            <a:r>
              <a:rPr lang="zh-CN" altLang="en-US" sz="1900" dirty="0">
                <a:highlight>
                  <a:srgbClr val="FFFF00"/>
                </a:highlight>
              </a:rPr>
              <a:t>中心点</a:t>
            </a:r>
            <a:r>
              <a:rPr lang="en-US" altLang="zh-CN" sz="1900" dirty="0">
                <a:highlight>
                  <a:srgbClr val="FFFF00"/>
                </a:highlight>
              </a:rPr>
              <a:t>)</a:t>
            </a:r>
            <a:r>
              <a:rPr lang="zh-CN" altLang="en-US" sz="1900" dirty="0"/>
              <a:t>，存储每个向量时和每个空间的质心对比距离，归入到距离自己最近的质心所在空间存储</a:t>
            </a:r>
            <a:endParaRPr lang="en-US" altLang="zh-CN" sz="1900" dirty="0"/>
          </a:p>
          <a:p>
            <a:pPr lvl="1">
              <a:lnSpc>
                <a:spcPct val="110000"/>
              </a:lnSpc>
            </a:pPr>
            <a:r>
              <a:rPr lang="zh-CN" altLang="en-US" sz="1900" dirty="0"/>
              <a:t>索引键就是距离，被索引的目标是存储空间，然后与空间中的所有向量遍历计算得到最终结果</a:t>
            </a:r>
            <a:endParaRPr lang="en-US" altLang="zh-CN" sz="1900" dirty="0"/>
          </a:p>
          <a:p>
            <a:r>
              <a:rPr lang="zh-CN" altLang="en-US" sz="2100" b="1" dirty="0"/>
              <a:t>基于树</a:t>
            </a:r>
            <a:endParaRPr lang="en-US" altLang="zh-CN" sz="2100" b="1" dirty="0"/>
          </a:p>
          <a:p>
            <a:pPr lvl="1"/>
            <a:r>
              <a:rPr lang="zh-CN" altLang="en-US" sz="1900" dirty="0"/>
              <a:t>类比传统的二叉树，建树索引的时候是决定往左还是往右扩展，不同的向量树索引在于按照什么标准去决策，</a:t>
            </a:r>
            <a:endParaRPr lang="en-US" altLang="zh-CN" sz="1900" dirty="0"/>
          </a:p>
          <a:p>
            <a:pPr lvl="2"/>
            <a:r>
              <a:rPr lang="en-US" altLang="zh-CN" sz="1500" dirty="0" err="1">
                <a:highlight>
                  <a:srgbClr val="FFFF00"/>
                </a:highlight>
              </a:rPr>
              <a:t>KDTree</a:t>
            </a:r>
            <a:r>
              <a:rPr lang="en-US" altLang="zh-CN" sz="1500" dirty="0"/>
              <a:t> </a:t>
            </a:r>
            <a:r>
              <a:rPr lang="zh-CN" altLang="en-US" sz="1500" dirty="0"/>
              <a:t>会选取</a:t>
            </a:r>
            <a:r>
              <a:rPr lang="zh-CN" altLang="en-US" sz="1500" dirty="0">
                <a:highlight>
                  <a:srgbClr val="FFFF00"/>
                </a:highlight>
              </a:rPr>
              <a:t>向量中某个方差</a:t>
            </a:r>
            <a:r>
              <a:rPr lang="zh-CN" altLang="en-US" sz="1500" dirty="0"/>
              <a:t>最大的维度取中值作为判定标准，也就是以超平面去划分空间</a:t>
            </a:r>
            <a:endParaRPr lang="en-US" altLang="zh-CN" sz="1500" dirty="0"/>
          </a:p>
          <a:p>
            <a:pPr lvl="2"/>
            <a:r>
              <a:rPr lang="en-US" altLang="zh-CN" sz="1500" dirty="0" err="1">
                <a:highlight>
                  <a:srgbClr val="FFFF00"/>
                </a:highlight>
              </a:rPr>
              <a:t>VPTree</a:t>
            </a:r>
            <a:r>
              <a:rPr lang="zh-CN" altLang="en-US" sz="1500" dirty="0"/>
              <a:t>会先选取一个</a:t>
            </a:r>
            <a:r>
              <a:rPr lang="zh-CN" altLang="en-US" sz="1500" dirty="0">
                <a:highlight>
                  <a:srgbClr val="FFFF00"/>
                </a:highlight>
              </a:rPr>
              <a:t>制高点</a:t>
            </a:r>
            <a:r>
              <a:rPr lang="zh-CN" altLang="en-US" sz="1500" dirty="0"/>
              <a:t>，然后计算每个</a:t>
            </a:r>
            <a:r>
              <a:rPr lang="zh-CN" altLang="en-US" sz="1500" dirty="0">
                <a:highlight>
                  <a:srgbClr val="FFFF00"/>
                </a:highlight>
              </a:rPr>
              <a:t>点和制高点的距离，取距离中值作为判定标准</a:t>
            </a:r>
            <a:endParaRPr lang="en-US" altLang="zh-CN" sz="1500" dirty="0">
              <a:highlight>
                <a:srgbClr val="FFFF00"/>
              </a:highlight>
            </a:endParaRPr>
          </a:p>
          <a:p>
            <a:pPr lvl="2"/>
            <a:r>
              <a:rPr lang="zh-CN" altLang="en-US" sz="1500" dirty="0"/>
              <a:t>通常这些方法在检索的时候都会利用三角形不等式来去除不必要的探索。</a:t>
            </a:r>
          </a:p>
          <a:p>
            <a:pPr lvl="1"/>
            <a:r>
              <a:rPr lang="zh-CN" altLang="en-US" sz="1900" dirty="0"/>
              <a:t>由于需要回溯的，都决定了基于树的方法在性能上要稍逊一筹</a:t>
            </a:r>
            <a:endParaRPr lang="en-US" altLang="zh-CN" sz="1900" dirty="0"/>
          </a:p>
          <a:p>
            <a:r>
              <a:rPr lang="zh-CN" altLang="en-US" sz="2100" b="1" dirty="0"/>
              <a:t>基于局部敏感哈希</a:t>
            </a:r>
            <a:r>
              <a:rPr lang="en-US" altLang="zh-CN" sz="2100" b="1" dirty="0"/>
              <a:t>(</a:t>
            </a:r>
            <a:r>
              <a:rPr lang="en-US" altLang="zh-CN" sz="2100" dirty="0"/>
              <a:t>Locality Sensitive Hashing</a:t>
            </a:r>
            <a:r>
              <a:rPr lang="zh-CN" altLang="en-US" sz="2100" dirty="0"/>
              <a:t>，</a:t>
            </a:r>
            <a:r>
              <a:rPr lang="en-US" altLang="zh-CN" sz="2100" dirty="0"/>
              <a:t>LSH)</a:t>
            </a:r>
            <a:endParaRPr lang="zh-CN" altLang="en-US" sz="2100" b="1" dirty="0"/>
          </a:p>
          <a:p>
            <a:pPr lvl="1">
              <a:lnSpc>
                <a:spcPct val="100000"/>
              </a:lnSpc>
            </a:pPr>
            <a:r>
              <a:rPr lang="zh-CN" altLang="en-US" sz="1900" dirty="0"/>
              <a:t>区别于传统哈希尽量不产生碰撞，局部敏感哈希</a:t>
            </a:r>
            <a:r>
              <a:rPr lang="zh-CN" altLang="en-US" sz="1900" dirty="0">
                <a:highlight>
                  <a:srgbClr val="FFFF00"/>
                </a:highlight>
              </a:rPr>
              <a:t>依赖碰撞</a:t>
            </a:r>
            <a:r>
              <a:rPr lang="zh-CN" altLang="en-US" sz="1900" dirty="0"/>
              <a:t>来查找近邻，如：一致性哈希、空间</a:t>
            </a:r>
            <a:r>
              <a:rPr lang="en-US" altLang="zh-CN" sz="1900" dirty="0"/>
              <a:t>GEO</a:t>
            </a:r>
            <a:r>
              <a:rPr lang="zh-CN" altLang="en-US" sz="1900" dirty="0"/>
              <a:t>哈希、</a:t>
            </a:r>
            <a:r>
              <a:rPr lang="en-US" altLang="zh-CN" sz="1900" dirty="0" err="1"/>
              <a:t>SIMHash</a:t>
            </a:r>
            <a:endParaRPr lang="en-US" altLang="zh-CN" sz="1900" dirty="0"/>
          </a:p>
          <a:p>
            <a:pPr lvl="1">
              <a:lnSpc>
                <a:spcPct val="100000"/>
              </a:lnSpc>
            </a:pPr>
            <a:r>
              <a:rPr lang="zh-CN" altLang="en-US" sz="1900" dirty="0"/>
              <a:t>高维空间的两点若距离很近，则局部敏感哈希值有很大的概率是一样的</a:t>
            </a:r>
            <a:endParaRPr lang="en-US" altLang="zh-CN" sz="1900" dirty="0"/>
          </a:p>
          <a:p>
            <a:pPr lvl="1">
              <a:lnSpc>
                <a:spcPct val="100000"/>
              </a:lnSpc>
            </a:pPr>
            <a:r>
              <a:rPr lang="zh-CN" altLang="en-US" sz="1900" dirty="0"/>
              <a:t>无顺序、无大小</a:t>
            </a:r>
          </a:p>
          <a:p>
            <a:pPr>
              <a:lnSpc>
                <a:spcPct val="100000"/>
              </a:lnSpc>
            </a:pPr>
            <a:r>
              <a:rPr lang="zh-CN" altLang="en-US" sz="2100" b="1" dirty="0"/>
              <a:t>基于图</a:t>
            </a:r>
            <a:endParaRPr lang="en-US" altLang="zh-CN" sz="2100" b="1" dirty="0"/>
          </a:p>
          <a:p>
            <a:pPr lvl="1">
              <a:lnSpc>
                <a:spcPct val="110000"/>
              </a:lnSpc>
            </a:pPr>
            <a:r>
              <a:rPr lang="zh-CN" altLang="en-US" sz="1900" dirty="0"/>
              <a:t>基于度的索引键</a:t>
            </a:r>
            <a:endParaRPr lang="en-US" altLang="zh-CN" sz="1900" dirty="0"/>
          </a:p>
          <a:p>
            <a:pPr lvl="1">
              <a:lnSpc>
                <a:spcPct val="110000"/>
              </a:lnSpc>
            </a:pPr>
            <a:r>
              <a:rPr lang="en-US" sz="1900" dirty="0" err="1"/>
              <a:t>RNSG（Refined</a:t>
            </a:r>
            <a:r>
              <a:rPr lang="en-US" sz="1900" dirty="0"/>
              <a:t> Navigating Spreading-out Graph)</a:t>
            </a:r>
          </a:p>
          <a:p>
            <a:pPr lvl="2"/>
            <a:r>
              <a:rPr lang="zh-CN" altLang="en-US" sz="1500" dirty="0">
                <a:highlight>
                  <a:srgbClr val="FFFF00"/>
                </a:highlight>
              </a:rPr>
              <a:t>以图中心位置设置为导航点，然后使用特定的边缘选择策略来控制每个点的出度（小于或等于 </a:t>
            </a:r>
            <a:r>
              <a:rPr lang="en-US" altLang="zh-CN" sz="1500" dirty="0" err="1">
                <a:highlight>
                  <a:srgbClr val="FFFF00"/>
                </a:highlight>
              </a:rPr>
              <a:t>out_degree</a:t>
            </a:r>
            <a:r>
              <a:rPr lang="en-US" altLang="zh-CN" sz="1500" dirty="0">
                <a:highlight>
                  <a:srgbClr val="FFFF00"/>
                </a:highlight>
              </a:rPr>
              <a:t> </a:t>
            </a:r>
            <a:r>
              <a:rPr lang="zh-CN" altLang="en-US" sz="1500" dirty="0">
                <a:highlight>
                  <a:srgbClr val="FFFF00"/>
                </a:highlight>
              </a:rPr>
              <a:t>）</a:t>
            </a:r>
            <a:endParaRPr lang="en-US" altLang="zh-CN" sz="1500" dirty="0">
              <a:highlight>
                <a:srgbClr val="FFFF00"/>
              </a:highlight>
            </a:endParaRPr>
          </a:p>
          <a:p>
            <a:pPr lvl="1">
              <a:lnSpc>
                <a:spcPct val="120000"/>
              </a:lnSpc>
            </a:pPr>
            <a:r>
              <a:rPr lang="en-US" sz="1900" dirty="0" err="1"/>
              <a:t>HNSW（Hierarchical</a:t>
            </a:r>
            <a:r>
              <a:rPr lang="en-US" sz="1900" dirty="0"/>
              <a:t> Small World Graph）</a:t>
            </a:r>
          </a:p>
          <a:p>
            <a:pPr lvl="2"/>
            <a:r>
              <a:rPr lang="zh-CN" altLang="en-US" sz="1500" dirty="0">
                <a:highlight>
                  <a:srgbClr val="FFFF00"/>
                </a:highlight>
              </a:rPr>
              <a:t>按照一定的规则为图像构建多层导航结构。在这种结构中，上层更稀疏，节点之间的距离更远；下层更密集，节点之间的距离更近。 搜索从最上层开始，在本层找到距离目标最近的节点，然后进入下一层开始下一次搜索。经过多次迭代，可以快速逼近目标位置</a:t>
            </a:r>
          </a:p>
          <a:p>
            <a:pPr lvl="1"/>
            <a:endParaRPr lang="en-US" altLang="zh-CN" sz="2000" dirty="0"/>
          </a:p>
          <a:p>
            <a:pPr lvl="1"/>
            <a:endParaRPr lang="zh-CN" altLang="en-US" sz="2000" dirty="0"/>
          </a:p>
        </p:txBody>
      </p:sp>
    </p:spTree>
    <p:extLst>
      <p:ext uri="{BB962C8B-B14F-4D97-AF65-F5344CB8AC3E}">
        <p14:creationId xmlns:p14="http://schemas.microsoft.com/office/powerpoint/2010/main" val="3592231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6BB0E-BB11-F0A0-65B4-62A202B8B046}"/>
              </a:ext>
            </a:extLst>
          </p:cNvPr>
          <p:cNvSpPr>
            <a:spLocks noGrp="1"/>
          </p:cNvSpPr>
          <p:nvPr>
            <p:ph type="title"/>
          </p:nvPr>
        </p:nvSpPr>
        <p:spPr/>
        <p:txBody>
          <a:bodyPr/>
          <a:lstStyle/>
          <a:p>
            <a:r>
              <a:rPr lang="zh-CN" altLang="en-US" dirty="0"/>
              <a:t>参考文献</a:t>
            </a:r>
            <a:endParaRPr lang="en-US" dirty="0"/>
          </a:p>
        </p:txBody>
      </p:sp>
      <p:sp>
        <p:nvSpPr>
          <p:cNvPr id="3" name="Content Placeholder 2">
            <a:extLst>
              <a:ext uri="{FF2B5EF4-FFF2-40B4-BE49-F238E27FC236}">
                <a16:creationId xmlns:a16="http://schemas.microsoft.com/office/drawing/2014/main" id="{640D2726-3FC4-DE11-AE6D-42D2568556FC}"/>
              </a:ext>
            </a:extLst>
          </p:cNvPr>
          <p:cNvSpPr>
            <a:spLocks noGrp="1"/>
          </p:cNvSpPr>
          <p:nvPr>
            <p:ph idx="1"/>
          </p:nvPr>
        </p:nvSpPr>
        <p:spPr>
          <a:xfrm>
            <a:off x="838200" y="1825625"/>
            <a:ext cx="10515600" cy="4894664"/>
          </a:xfrm>
        </p:spPr>
        <p:txBody>
          <a:bodyPr>
            <a:normAutofit fontScale="77500" lnSpcReduction="20000"/>
          </a:bodyPr>
          <a:lstStyle/>
          <a:p>
            <a:r>
              <a:rPr lang="en-US" dirty="0">
                <a:hlinkClick r:id="rId2"/>
              </a:rPr>
              <a:t>Vector index Milvus v1.1.1 documentation --- </a:t>
            </a:r>
            <a:r>
              <a:rPr lang="zh-CN" altLang="en-US" dirty="0">
                <a:hlinkClick r:id="rId2"/>
              </a:rPr>
              <a:t>向量索引 </a:t>
            </a:r>
            <a:r>
              <a:rPr lang="en-US" dirty="0">
                <a:hlinkClick r:id="rId2"/>
              </a:rPr>
              <a:t>Milvus v1.1.1 </a:t>
            </a:r>
            <a:r>
              <a:rPr lang="zh-CN" altLang="en-US" dirty="0">
                <a:hlinkClick r:id="rId2"/>
              </a:rPr>
              <a:t>文档</a:t>
            </a:r>
            <a:endParaRPr lang="en-US" altLang="zh-CN" dirty="0"/>
          </a:p>
          <a:p>
            <a:pPr lvl="1"/>
            <a:r>
              <a:rPr lang="zh-CN" altLang="en-US" dirty="0"/>
              <a:t>可以看到索引键（创建索引的参数）</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endParaRPr lang="en-US" dirty="0">
              <a:hlinkClick r:id="rId3"/>
            </a:endParaRPr>
          </a:p>
          <a:p>
            <a:endParaRPr lang="en-US" dirty="0">
              <a:hlinkClick r:id="rId3"/>
            </a:endParaRPr>
          </a:p>
          <a:p>
            <a:endParaRPr lang="en-US" dirty="0">
              <a:hlinkClick r:id="rId3"/>
            </a:endParaRPr>
          </a:p>
          <a:p>
            <a:r>
              <a:rPr lang="en-US" dirty="0">
                <a:hlinkClick r:id="rId3"/>
              </a:rPr>
              <a:t>Vector Index Basics and the Inverted File Index - </a:t>
            </a:r>
            <a:r>
              <a:rPr lang="en-US" dirty="0" err="1">
                <a:hlinkClick r:id="rId3"/>
              </a:rPr>
              <a:t>Zilliz</a:t>
            </a:r>
            <a:r>
              <a:rPr lang="en-US" dirty="0">
                <a:hlinkClick r:id="rId3"/>
              </a:rPr>
              <a:t> Vector database blog --- </a:t>
            </a:r>
            <a:r>
              <a:rPr lang="zh-CN" altLang="en-US" dirty="0">
                <a:hlinkClick r:id="rId3"/>
              </a:rPr>
              <a:t>矢量索引基础知识和倒排文件索引 </a:t>
            </a:r>
            <a:r>
              <a:rPr lang="en-US" altLang="zh-CN" dirty="0">
                <a:hlinkClick r:id="rId3"/>
              </a:rPr>
              <a:t>- </a:t>
            </a:r>
            <a:r>
              <a:rPr lang="en-US" dirty="0" err="1">
                <a:hlinkClick r:id="rId3"/>
              </a:rPr>
              <a:t>Zilliz</a:t>
            </a:r>
            <a:r>
              <a:rPr lang="en-US" dirty="0">
                <a:hlinkClick r:id="rId3"/>
              </a:rPr>
              <a:t> </a:t>
            </a:r>
            <a:r>
              <a:rPr lang="zh-CN" altLang="en-US" dirty="0">
                <a:hlinkClick r:id="rId3"/>
              </a:rPr>
              <a:t>矢量数据库博客</a:t>
            </a:r>
            <a:endParaRPr lang="en-US" altLang="zh-CN" dirty="0"/>
          </a:p>
          <a:p>
            <a:r>
              <a:rPr lang="en-US" dirty="0" err="1">
                <a:hlinkClick r:id="rId4"/>
              </a:rPr>
              <a:t>erikbern</a:t>
            </a:r>
            <a:r>
              <a:rPr lang="en-US" dirty="0">
                <a:hlinkClick r:id="rId4"/>
              </a:rPr>
              <a:t>/</a:t>
            </a:r>
            <a:r>
              <a:rPr lang="en-US" dirty="0" err="1">
                <a:hlinkClick r:id="rId4"/>
              </a:rPr>
              <a:t>ann</a:t>
            </a:r>
            <a:r>
              <a:rPr lang="en-US" dirty="0">
                <a:hlinkClick r:id="rId4"/>
              </a:rPr>
              <a:t>-benchmarks: Benchmarks of approximate nearest neighbor libraries in Python --- </a:t>
            </a:r>
            <a:r>
              <a:rPr lang="en-US" dirty="0" err="1">
                <a:hlinkClick r:id="rId4"/>
              </a:rPr>
              <a:t>erikbern</a:t>
            </a:r>
            <a:r>
              <a:rPr lang="en-US" dirty="0">
                <a:hlinkClick r:id="rId4"/>
              </a:rPr>
              <a:t>/</a:t>
            </a:r>
            <a:r>
              <a:rPr lang="en-US" dirty="0" err="1">
                <a:hlinkClick r:id="rId4"/>
              </a:rPr>
              <a:t>ann-benchmarks：Python</a:t>
            </a:r>
            <a:r>
              <a:rPr lang="en-US" dirty="0">
                <a:hlinkClick r:id="rId4"/>
              </a:rPr>
              <a:t> </a:t>
            </a:r>
            <a:r>
              <a:rPr lang="zh-CN" altLang="en-US" dirty="0">
                <a:hlinkClick r:id="rId4"/>
              </a:rPr>
              <a:t>中近似最近邻库的基准测试 </a:t>
            </a:r>
            <a:r>
              <a:rPr lang="en-US" altLang="zh-CN" dirty="0">
                <a:hlinkClick r:id="rId4"/>
              </a:rPr>
              <a:t>(</a:t>
            </a:r>
            <a:r>
              <a:rPr lang="en-US" dirty="0">
                <a:hlinkClick r:id="rId4"/>
              </a:rPr>
              <a:t>github.com)</a:t>
            </a:r>
            <a:endParaRPr lang="en-US" dirty="0"/>
          </a:p>
          <a:p>
            <a:endParaRPr lang="en-US" dirty="0"/>
          </a:p>
        </p:txBody>
      </p:sp>
      <p:pic>
        <p:nvPicPr>
          <p:cNvPr id="5" name="Picture 4">
            <a:extLst>
              <a:ext uri="{FF2B5EF4-FFF2-40B4-BE49-F238E27FC236}">
                <a16:creationId xmlns:a16="http://schemas.microsoft.com/office/drawing/2014/main" id="{882E5F0D-C3D4-C5FF-C373-075308F47627}"/>
              </a:ext>
            </a:extLst>
          </p:cNvPr>
          <p:cNvPicPr>
            <a:picLocks noChangeAspect="1"/>
          </p:cNvPicPr>
          <p:nvPr/>
        </p:nvPicPr>
        <p:blipFill>
          <a:blip r:embed="rId5"/>
          <a:stretch>
            <a:fillRect/>
          </a:stretch>
        </p:blipFill>
        <p:spPr>
          <a:xfrm>
            <a:off x="2236424" y="2377880"/>
            <a:ext cx="5369408" cy="2546660"/>
          </a:xfrm>
          <a:prstGeom prst="rect">
            <a:avLst/>
          </a:prstGeom>
        </p:spPr>
      </p:pic>
    </p:spTree>
    <p:extLst>
      <p:ext uri="{BB962C8B-B14F-4D97-AF65-F5344CB8AC3E}">
        <p14:creationId xmlns:p14="http://schemas.microsoft.com/office/powerpoint/2010/main" val="238575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38624-E528-1704-1D39-D13CCD47C8DF}"/>
              </a:ext>
            </a:extLst>
          </p:cNvPr>
          <p:cNvSpPr>
            <a:spLocks noGrp="1"/>
          </p:cNvSpPr>
          <p:nvPr>
            <p:ph type="title"/>
          </p:nvPr>
        </p:nvSpPr>
        <p:spPr>
          <a:xfrm>
            <a:off x="838200" y="152400"/>
            <a:ext cx="10515600" cy="1325563"/>
          </a:xfrm>
        </p:spPr>
        <p:txBody>
          <a:bodyPr/>
          <a:lstStyle/>
          <a:p>
            <a:r>
              <a:rPr lang="zh-CN" altLang="en-US" dirty="0"/>
              <a:t>本次所用产品向量支持概况</a:t>
            </a:r>
            <a:endParaRPr lang="en-US" dirty="0"/>
          </a:p>
        </p:txBody>
      </p:sp>
      <p:sp>
        <p:nvSpPr>
          <p:cNvPr id="3" name="Content Placeholder 2">
            <a:extLst>
              <a:ext uri="{FF2B5EF4-FFF2-40B4-BE49-F238E27FC236}">
                <a16:creationId xmlns:a16="http://schemas.microsoft.com/office/drawing/2014/main" id="{0042FC20-4163-704A-F233-8388409F75E2}"/>
              </a:ext>
            </a:extLst>
          </p:cNvPr>
          <p:cNvSpPr>
            <a:spLocks noGrp="1"/>
          </p:cNvSpPr>
          <p:nvPr>
            <p:ph idx="1"/>
          </p:nvPr>
        </p:nvSpPr>
        <p:spPr>
          <a:xfrm>
            <a:off x="838200" y="1268963"/>
            <a:ext cx="10515600" cy="5436637"/>
          </a:xfrm>
        </p:spPr>
        <p:txBody>
          <a:bodyPr>
            <a:normAutofit fontScale="70000" lnSpcReduction="20000"/>
          </a:bodyPr>
          <a:lstStyle/>
          <a:p>
            <a:r>
              <a:rPr lang="en-US" altLang="zh-CN" sz="3100" b="1" dirty="0" err="1"/>
              <a:t>PostgresSQL</a:t>
            </a:r>
            <a:endParaRPr lang="en-US" altLang="zh-CN" sz="3100" b="1" dirty="0"/>
          </a:p>
          <a:p>
            <a:pPr lvl="1"/>
            <a:r>
              <a:rPr lang="zh-CN" altLang="en-US" sz="2300" dirty="0"/>
              <a:t>开源传统关系数据库加持 </a:t>
            </a:r>
            <a:r>
              <a:rPr lang="en-US" altLang="zh-CN" sz="2300" dirty="0" err="1"/>
              <a:t>PgVector</a:t>
            </a:r>
            <a:r>
              <a:rPr lang="en-US" altLang="zh-CN" sz="2300" dirty="0"/>
              <a:t> </a:t>
            </a:r>
            <a:r>
              <a:rPr lang="zh-CN" altLang="en-US" sz="2300" dirty="0"/>
              <a:t>扩展</a:t>
            </a:r>
            <a:endParaRPr lang="en-US" altLang="zh-CN" sz="2300" dirty="0"/>
          </a:p>
          <a:p>
            <a:pPr lvl="1"/>
            <a:r>
              <a:rPr lang="zh-CN" altLang="en-US" sz="2300" dirty="0"/>
              <a:t>支持索引</a:t>
            </a:r>
            <a:endParaRPr lang="en-US" altLang="zh-CN" sz="2300" dirty="0"/>
          </a:p>
          <a:p>
            <a:pPr lvl="2"/>
            <a:r>
              <a:rPr lang="en-US" altLang="zh-CN" sz="2100" dirty="0"/>
              <a:t>L2 distance: </a:t>
            </a:r>
            <a:r>
              <a:rPr lang="en-US" altLang="zh-CN" sz="2100" dirty="0" err="1"/>
              <a:t>ivfflat</a:t>
            </a:r>
            <a:r>
              <a:rPr lang="en-US" altLang="zh-CN" sz="2100" dirty="0"/>
              <a:t> vector_l2_ops</a:t>
            </a:r>
          </a:p>
          <a:p>
            <a:pPr lvl="2"/>
            <a:r>
              <a:rPr lang="en-US" altLang="zh-CN" sz="2100" dirty="0"/>
              <a:t>Inner product: </a:t>
            </a:r>
            <a:r>
              <a:rPr lang="en-US" altLang="zh-CN" sz="2100" dirty="0" err="1"/>
              <a:t>ivfflat</a:t>
            </a:r>
            <a:r>
              <a:rPr lang="en-US" altLang="zh-CN" sz="2100" dirty="0"/>
              <a:t> </a:t>
            </a:r>
            <a:r>
              <a:rPr lang="en-US" altLang="zh-CN" sz="2100" dirty="0" err="1"/>
              <a:t>vector_ip_ops</a:t>
            </a:r>
            <a:endParaRPr lang="en-US" altLang="zh-CN" sz="2100" dirty="0"/>
          </a:p>
          <a:p>
            <a:pPr lvl="2"/>
            <a:r>
              <a:rPr lang="en-US" altLang="zh-CN" sz="2100" dirty="0"/>
              <a:t>Cosine distance: </a:t>
            </a:r>
            <a:r>
              <a:rPr lang="en-US" altLang="zh-CN" sz="2100" dirty="0" err="1"/>
              <a:t>ivfflat</a:t>
            </a:r>
            <a:r>
              <a:rPr lang="en-US" altLang="zh-CN" sz="2100" dirty="0"/>
              <a:t> </a:t>
            </a:r>
            <a:r>
              <a:rPr lang="en-US" altLang="zh-CN" sz="2100" dirty="0" err="1"/>
              <a:t>vector_cosine_ops</a:t>
            </a:r>
            <a:endParaRPr lang="en-US" altLang="zh-CN" sz="2100" dirty="0"/>
          </a:p>
          <a:p>
            <a:pPr lvl="1"/>
            <a:r>
              <a:rPr lang="zh-CN" altLang="en-US" sz="2600" dirty="0"/>
              <a:t>支持</a:t>
            </a:r>
            <a:r>
              <a:rPr lang="en-US" altLang="zh-CN" sz="2600" dirty="0"/>
              <a:t>Metric</a:t>
            </a:r>
            <a:r>
              <a:rPr lang="zh-CN" altLang="en-US" sz="2600" dirty="0"/>
              <a:t>函数</a:t>
            </a:r>
            <a:endParaRPr lang="en-US" altLang="zh-CN" sz="2600" dirty="0"/>
          </a:p>
          <a:p>
            <a:pPr lvl="2"/>
            <a:r>
              <a:rPr lang="en-US" altLang="zh-CN" sz="2100" dirty="0" err="1"/>
              <a:t>CosineDistance</a:t>
            </a:r>
            <a:r>
              <a:rPr lang="zh-CN" altLang="en-US" sz="2100" dirty="0"/>
              <a:t>、</a:t>
            </a:r>
            <a:r>
              <a:rPr lang="en-US" altLang="zh-CN" sz="2100" dirty="0" err="1"/>
              <a:t>dotProduct</a:t>
            </a:r>
            <a:r>
              <a:rPr lang="zh-CN" altLang="en-US" sz="2100" dirty="0"/>
              <a:t>、</a:t>
            </a:r>
            <a:r>
              <a:rPr lang="en-US" altLang="zh-CN" sz="2100" dirty="0"/>
              <a:t>L2Distance</a:t>
            </a:r>
          </a:p>
          <a:p>
            <a:pPr lvl="1"/>
            <a:r>
              <a:rPr lang="zh-CN" altLang="en-US" sz="2300" dirty="0"/>
              <a:t>其他相关</a:t>
            </a:r>
            <a:endParaRPr lang="en-US" altLang="zh-CN" sz="2300" dirty="0"/>
          </a:p>
          <a:p>
            <a:pPr lvl="2"/>
            <a:r>
              <a:rPr lang="en-US" sz="2100" dirty="0" err="1">
                <a:hlinkClick r:id="rId2"/>
              </a:rPr>
              <a:t>pgvector</a:t>
            </a:r>
            <a:r>
              <a:rPr lang="en-US" sz="2100" dirty="0">
                <a:hlinkClick r:id="rId2"/>
              </a:rPr>
              <a:t>/</a:t>
            </a:r>
            <a:r>
              <a:rPr lang="en-US" sz="2100" dirty="0" err="1">
                <a:hlinkClick r:id="rId2"/>
              </a:rPr>
              <a:t>pgvector</a:t>
            </a:r>
            <a:r>
              <a:rPr lang="en-US" sz="2100" dirty="0">
                <a:hlinkClick r:id="rId2"/>
              </a:rPr>
              <a:t>: Open-source vector similarity search for Postgres --- </a:t>
            </a:r>
            <a:r>
              <a:rPr lang="en-US" sz="2100" dirty="0" err="1">
                <a:hlinkClick r:id="rId2"/>
              </a:rPr>
              <a:t>pgvector</a:t>
            </a:r>
            <a:r>
              <a:rPr lang="en-US" sz="2100" dirty="0">
                <a:hlinkClick r:id="rId2"/>
              </a:rPr>
              <a:t>/</a:t>
            </a:r>
            <a:r>
              <a:rPr lang="en-US" sz="2100" dirty="0" err="1">
                <a:hlinkClick r:id="rId2"/>
              </a:rPr>
              <a:t>pgvector：Postgres</a:t>
            </a:r>
            <a:r>
              <a:rPr lang="en-US" sz="2100" dirty="0">
                <a:hlinkClick r:id="rId2"/>
              </a:rPr>
              <a:t> </a:t>
            </a:r>
            <a:r>
              <a:rPr lang="zh-CN" altLang="en-US" sz="2100" dirty="0">
                <a:hlinkClick r:id="rId2"/>
              </a:rPr>
              <a:t>的开源向量相似性搜索 </a:t>
            </a:r>
            <a:r>
              <a:rPr lang="en-US" altLang="zh-CN" sz="2100" dirty="0">
                <a:hlinkClick r:id="rId2"/>
              </a:rPr>
              <a:t>(</a:t>
            </a:r>
            <a:r>
              <a:rPr lang="en-US" sz="2100" dirty="0">
                <a:hlinkClick r:id="rId2"/>
              </a:rPr>
              <a:t>github.com)</a:t>
            </a:r>
            <a:endParaRPr lang="en-US" altLang="zh-CN" sz="2100" dirty="0"/>
          </a:p>
          <a:p>
            <a:r>
              <a:rPr lang="en-US" altLang="zh-CN" sz="3100" b="1" dirty="0"/>
              <a:t>Redis</a:t>
            </a:r>
          </a:p>
          <a:p>
            <a:pPr lvl="1"/>
            <a:r>
              <a:rPr lang="zh-CN" altLang="en-US" sz="2300" dirty="0"/>
              <a:t>开源 </a:t>
            </a:r>
            <a:r>
              <a:rPr lang="en-US" altLang="zh-CN" sz="2300" dirty="0"/>
              <a:t>New/No SQL </a:t>
            </a:r>
            <a:r>
              <a:rPr lang="zh-CN" altLang="en-US" sz="2300" dirty="0"/>
              <a:t>加持 </a:t>
            </a:r>
            <a:r>
              <a:rPr lang="en-US" altLang="zh-CN" sz="2300" dirty="0" err="1"/>
              <a:t>RediSeach</a:t>
            </a:r>
            <a:r>
              <a:rPr lang="en-US" altLang="zh-CN" sz="2300" dirty="0"/>
              <a:t> </a:t>
            </a:r>
            <a:r>
              <a:rPr lang="zh-CN" altLang="en-US" sz="2300" dirty="0"/>
              <a:t>模块</a:t>
            </a:r>
            <a:endParaRPr lang="en-US" altLang="zh-CN" sz="2300" dirty="0"/>
          </a:p>
          <a:p>
            <a:pPr lvl="1"/>
            <a:r>
              <a:rPr lang="zh-CN" altLang="en-US" sz="2300" dirty="0"/>
              <a:t>支持索引</a:t>
            </a:r>
            <a:endParaRPr lang="en-US" altLang="zh-CN" sz="2300" dirty="0"/>
          </a:p>
          <a:p>
            <a:pPr lvl="2"/>
            <a:r>
              <a:rPr lang="en-US" altLang="zh-CN" sz="2100" dirty="0"/>
              <a:t>FLAT </a:t>
            </a:r>
            <a:r>
              <a:rPr lang="zh-CN" altLang="en-US" sz="2100" dirty="0"/>
              <a:t>（</a:t>
            </a:r>
            <a:r>
              <a:rPr lang="en-US" altLang="zh-CN" sz="2100" dirty="0"/>
              <a:t>IVF_FLAT</a:t>
            </a:r>
            <a:r>
              <a:rPr lang="zh-CN" altLang="en-US" sz="2100" dirty="0"/>
              <a:t>）</a:t>
            </a:r>
            <a:endParaRPr lang="en-US" altLang="zh-CN" sz="2100" dirty="0"/>
          </a:p>
          <a:p>
            <a:pPr lvl="2"/>
            <a:r>
              <a:rPr lang="en-US" altLang="zh-CN" sz="2100" dirty="0"/>
              <a:t>HNSW (</a:t>
            </a:r>
            <a:r>
              <a:rPr lang="en-US" sz="2100" dirty="0"/>
              <a:t>Hierarchical Small World Graph)</a:t>
            </a:r>
          </a:p>
          <a:p>
            <a:pPr lvl="1"/>
            <a:r>
              <a:rPr lang="zh-CN" altLang="en-US" sz="2600" dirty="0"/>
              <a:t>支持</a:t>
            </a:r>
            <a:r>
              <a:rPr lang="en-US" altLang="zh-CN" sz="2600" dirty="0"/>
              <a:t>Metric</a:t>
            </a:r>
            <a:r>
              <a:rPr lang="zh-CN" altLang="en-US" sz="2600" dirty="0"/>
              <a:t>函数</a:t>
            </a:r>
            <a:endParaRPr lang="en-US" altLang="zh-CN" sz="2600" dirty="0"/>
          </a:p>
          <a:p>
            <a:pPr lvl="2"/>
            <a:r>
              <a:rPr lang="en-US" altLang="zh-CN" sz="2100" dirty="0" err="1"/>
              <a:t>CosineDistance</a:t>
            </a:r>
            <a:r>
              <a:rPr lang="zh-CN" altLang="en-US" sz="2100" dirty="0"/>
              <a:t>、</a:t>
            </a:r>
            <a:r>
              <a:rPr lang="en-US" altLang="zh-CN" sz="2100" dirty="0" err="1"/>
              <a:t>dotProduct</a:t>
            </a:r>
            <a:r>
              <a:rPr lang="zh-CN" altLang="en-US" sz="2100" dirty="0"/>
              <a:t>、</a:t>
            </a:r>
            <a:r>
              <a:rPr lang="en-US" altLang="zh-CN" sz="2100" dirty="0"/>
              <a:t>L2Distance</a:t>
            </a:r>
          </a:p>
          <a:p>
            <a:pPr lvl="1"/>
            <a:r>
              <a:rPr lang="zh-CN" altLang="en-US" sz="2300" dirty="0"/>
              <a:t>其他</a:t>
            </a:r>
            <a:endParaRPr lang="en-US" altLang="zh-CN" sz="2300" dirty="0"/>
          </a:p>
          <a:p>
            <a:pPr lvl="2"/>
            <a:r>
              <a:rPr lang="en-US" sz="1800" dirty="0">
                <a:hlinkClick r:id="rId3"/>
              </a:rPr>
              <a:t>Vector similarity | Redis --- </a:t>
            </a:r>
            <a:r>
              <a:rPr lang="zh-CN" altLang="en-US" sz="1800" dirty="0">
                <a:hlinkClick r:id="rId3"/>
              </a:rPr>
              <a:t>向量相似度 </a:t>
            </a:r>
            <a:r>
              <a:rPr lang="en-US" altLang="zh-CN" sz="1800" dirty="0">
                <a:hlinkClick r:id="rId3"/>
              </a:rPr>
              <a:t>|</a:t>
            </a:r>
            <a:r>
              <a:rPr lang="zh-CN" altLang="en-US" sz="1800" dirty="0">
                <a:hlinkClick r:id="rId3"/>
              </a:rPr>
              <a:t>雷迪斯</a:t>
            </a:r>
            <a:endParaRPr lang="en-US" altLang="zh-CN" sz="1800" dirty="0"/>
          </a:p>
          <a:p>
            <a:pPr lvl="1"/>
            <a:r>
              <a:rPr lang="zh-CN" altLang="en-US" sz="2300" b="1" dirty="0">
                <a:solidFill>
                  <a:srgbClr val="FF0000"/>
                </a:solidFill>
              </a:rPr>
              <a:t>内存数据库</a:t>
            </a:r>
            <a:endParaRPr lang="en-US" altLang="zh-CN" sz="2300" b="1" dirty="0">
              <a:solidFill>
                <a:srgbClr val="FF0000"/>
              </a:solidFill>
            </a:endParaRPr>
          </a:p>
          <a:p>
            <a:pPr lvl="2"/>
            <a:r>
              <a:rPr lang="zh-CN" altLang="en-US" sz="2100" b="1" dirty="0">
                <a:solidFill>
                  <a:srgbClr val="FF0000"/>
                </a:solidFill>
              </a:rPr>
              <a:t>重启后数据消失、密码消失</a:t>
            </a:r>
            <a:endParaRPr lang="en-US" altLang="zh-CN" sz="2100" b="1" dirty="0">
              <a:solidFill>
                <a:srgbClr val="FF0000"/>
              </a:solidFill>
            </a:endParaRPr>
          </a:p>
          <a:p>
            <a:pPr lvl="2"/>
            <a:r>
              <a:rPr lang="zh-CN" altLang="en-US" sz="2100" b="1" dirty="0">
                <a:solidFill>
                  <a:srgbClr val="FF0000"/>
                </a:solidFill>
              </a:rPr>
              <a:t>请自行实现持久化、双写到数据库</a:t>
            </a:r>
            <a:endParaRPr lang="en-US" sz="2100" b="1" dirty="0">
              <a:solidFill>
                <a:srgbClr val="FF0000"/>
              </a:solidFill>
            </a:endParaRPr>
          </a:p>
          <a:p>
            <a:pPr lvl="1"/>
            <a:endParaRPr lang="en-US" altLang="zh-CN" sz="2000" dirty="0"/>
          </a:p>
          <a:p>
            <a:pPr lvl="2"/>
            <a:endParaRPr lang="en-US" altLang="zh-CN" sz="1200" dirty="0"/>
          </a:p>
          <a:p>
            <a:pPr lvl="2"/>
            <a:endParaRPr lang="en-US" altLang="zh-CN" sz="1200" dirty="0"/>
          </a:p>
          <a:p>
            <a:pPr lvl="1"/>
            <a:endParaRPr lang="en-US" altLang="zh-CN" sz="2400" dirty="0"/>
          </a:p>
          <a:p>
            <a:pPr lvl="1"/>
            <a:endParaRPr lang="en-US" altLang="zh-CN" dirty="0"/>
          </a:p>
          <a:p>
            <a:pPr lvl="1"/>
            <a:endParaRPr lang="en-US" dirty="0"/>
          </a:p>
        </p:txBody>
      </p:sp>
    </p:spTree>
    <p:extLst>
      <p:ext uri="{BB962C8B-B14F-4D97-AF65-F5344CB8AC3E}">
        <p14:creationId xmlns:p14="http://schemas.microsoft.com/office/powerpoint/2010/main" val="803184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5122-C259-6AFA-449C-01E9ED2903F1}"/>
              </a:ext>
            </a:extLst>
          </p:cNvPr>
          <p:cNvSpPr>
            <a:spLocks noGrp="1"/>
          </p:cNvSpPr>
          <p:nvPr>
            <p:ph type="title"/>
          </p:nvPr>
        </p:nvSpPr>
        <p:spPr/>
        <p:txBody>
          <a:bodyPr/>
          <a:lstStyle/>
          <a:p>
            <a:r>
              <a:rPr lang="zh-CN" altLang="en-US" dirty="0"/>
              <a:t>演示产品选型</a:t>
            </a:r>
            <a:endParaRPr lang="en-US" dirty="0"/>
          </a:p>
        </p:txBody>
      </p:sp>
      <p:sp>
        <p:nvSpPr>
          <p:cNvPr id="3" name="Content Placeholder 2">
            <a:extLst>
              <a:ext uri="{FF2B5EF4-FFF2-40B4-BE49-F238E27FC236}">
                <a16:creationId xmlns:a16="http://schemas.microsoft.com/office/drawing/2014/main" id="{FE5F1DAD-E2E7-79E8-B752-E21069019629}"/>
              </a:ext>
            </a:extLst>
          </p:cNvPr>
          <p:cNvSpPr>
            <a:spLocks noGrp="1"/>
          </p:cNvSpPr>
          <p:nvPr>
            <p:ph idx="1"/>
          </p:nvPr>
        </p:nvSpPr>
        <p:spPr>
          <a:xfrm>
            <a:off x="838200" y="1402080"/>
            <a:ext cx="10515600" cy="5216434"/>
          </a:xfrm>
        </p:spPr>
        <p:txBody>
          <a:bodyPr>
            <a:normAutofit fontScale="92500" lnSpcReduction="20000"/>
          </a:bodyPr>
          <a:lstStyle/>
          <a:p>
            <a:r>
              <a:rPr lang="zh-CN" altLang="en-US" sz="3000" dirty="0"/>
              <a:t>选型依据</a:t>
            </a:r>
            <a:endParaRPr lang="en-US" altLang="zh-CN" sz="3000" dirty="0"/>
          </a:p>
          <a:p>
            <a:pPr lvl="1"/>
            <a:r>
              <a:rPr lang="en-US" altLang="zh-CN" sz="2600" dirty="0"/>
              <a:t>Azure </a:t>
            </a:r>
            <a:r>
              <a:rPr lang="zh-CN" altLang="en-US" sz="2600" dirty="0"/>
              <a:t>平替</a:t>
            </a:r>
            <a:endParaRPr lang="en-US" altLang="zh-CN" sz="2600" dirty="0"/>
          </a:p>
          <a:p>
            <a:pPr lvl="1"/>
            <a:r>
              <a:rPr lang="zh-CN" altLang="en-US" sz="2600" dirty="0"/>
              <a:t>经典开源产品</a:t>
            </a:r>
            <a:endParaRPr lang="en-US" altLang="zh-CN" sz="2600" dirty="0"/>
          </a:p>
          <a:p>
            <a:pPr lvl="1"/>
            <a:r>
              <a:rPr lang="zh-CN" altLang="en-US" sz="2600" dirty="0"/>
              <a:t>可控可落地非托管</a:t>
            </a:r>
            <a:endParaRPr lang="en-US" altLang="zh-CN" sz="2600" dirty="0"/>
          </a:p>
          <a:p>
            <a:r>
              <a:rPr lang="zh-CN" altLang="en-US" sz="3000" dirty="0"/>
              <a:t>主要选型</a:t>
            </a:r>
            <a:endParaRPr lang="en-US" altLang="zh-CN" sz="3000" dirty="0"/>
          </a:p>
          <a:p>
            <a:pPr lvl="1"/>
            <a:r>
              <a:rPr lang="en-US" altLang="zh-CN" sz="2600" dirty="0"/>
              <a:t>Azure VM + Ubuntu + Docker + PostgreSQL + </a:t>
            </a:r>
            <a:r>
              <a:rPr lang="en-US" altLang="zh-CN" sz="2600" dirty="0" err="1"/>
              <a:t>PgVector</a:t>
            </a:r>
            <a:endParaRPr lang="en-US" altLang="zh-CN" sz="2600" dirty="0"/>
          </a:p>
          <a:p>
            <a:pPr lvl="1"/>
            <a:r>
              <a:rPr lang="en-US" altLang="zh-CN" sz="2600" dirty="0"/>
              <a:t>Azure VM + Ubuntu + Docker + Redis + </a:t>
            </a:r>
            <a:r>
              <a:rPr lang="en-US" altLang="zh-CN" sz="2600" dirty="0" err="1"/>
              <a:t>RediSearch</a:t>
            </a:r>
            <a:endParaRPr lang="en-US" altLang="zh-CN" sz="2600" dirty="0"/>
          </a:p>
          <a:p>
            <a:r>
              <a:rPr lang="zh-CN" altLang="en-US" sz="3000" dirty="0"/>
              <a:t>次要选型</a:t>
            </a:r>
            <a:endParaRPr lang="en-US" altLang="zh-CN" sz="3000" dirty="0"/>
          </a:p>
          <a:p>
            <a:pPr lvl="1"/>
            <a:r>
              <a:rPr lang="en-US" altLang="zh-CN" sz="2600" strike="sngStrike" dirty="0"/>
              <a:t>Azure PostgreSQL SaaS </a:t>
            </a:r>
            <a:r>
              <a:rPr lang="zh-CN" altLang="en-US" sz="2600" strike="sngStrike" dirty="0"/>
              <a:t>目前不支持 </a:t>
            </a:r>
            <a:r>
              <a:rPr lang="en-US" altLang="zh-CN" sz="2600" strike="sngStrike" dirty="0" err="1"/>
              <a:t>PgVector</a:t>
            </a:r>
            <a:r>
              <a:rPr lang="en-US" altLang="zh-CN" sz="2600" strike="sngStrike" dirty="0"/>
              <a:t> </a:t>
            </a:r>
            <a:r>
              <a:rPr lang="zh-CN" altLang="en-US" sz="2600" strike="sngStrike" dirty="0"/>
              <a:t>扩展</a:t>
            </a:r>
            <a:endParaRPr lang="en-US" altLang="zh-CN" sz="2600" strike="sngStrike" dirty="0"/>
          </a:p>
          <a:p>
            <a:pPr lvl="2"/>
            <a:r>
              <a:rPr lang="zh-CN" altLang="en-US" sz="2200" strike="sngStrike" dirty="0">
                <a:highlight>
                  <a:srgbClr val="FFFF00"/>
                </a:highlight>
              </a:rPr>
              <a:t>放弃产品</a:t>
            </a:r>
            <a:endParaRPr lang="en-US" altLang="zh-CN" sz="2200" strike="sngStrike" dirty="0">
              <a:highlight>
                <a:srgbClr val="FFFF00"/>
              </a:highlight>
            </a:endParaRPr>
          </a:p>
          <a:p>
            <a:pPr lvl="1"/>
            <a:r>
              <a:rPr lang="en-US" sz="2600" dirty="0"/>
              <a:t>Azure </a:t>
            </a:r>
            <a:r>
              <a:rPr lang="en-US" altLang="zh-CN" sz="2600" dirty="0"/>
              <a:t>S</a:t>
            </a:r>
            <a:r>
              <a:rPr lang="en-US" sz="2600" dirty="0"/>
              <a:t>aaS: Redis Enterprise + </a:t>
            </a:r>
            <a:r>
              <a:rPr lang="en-US" sz="2600" dirty="0" err="1"/>
              <a:t>Redi</a:t>
            </a:r>
            <a:r>
              <a:rPr lang="en-US" altLang="zh-CN" sz="2600" dirty="0" err="1"/>
              <a:t>Search</a:t>
            </a:r>
            <a:r>
              <a:rPr lang="en-US" altLang="zh-CN" sz="2600" dirty="0"/>
              <a:t> @ </a:t>
            </a:r>
            <a:r>
              <a:rPr lang="en-US" altLang="zh-CN" sz="2600" dirty="0">
                <a:highlight>
                  <a:srgbClr val="FFFF00"/>
                </a:highlight>
              </a:rPr>
              <a:t>East US</a:t>
            </a:r>
          </a:p>
          <a:p>
            <a:pPr lvl="2"/>
            <a:r>
              <a:rPr lang="zh-CN" altLang="en-US" sz="2200" dirty="0"/>
              <a:t>必须至少选到 </a:t>
            </a:r>
            <a:r>
              <a:rPr lang="en-US" altLang="zh-CN" sz="2200" dirty="0"/>
              <a:t>US</a:t>
            </a:r>
          </a:p>
          <a:p>
            <a:pPr lvl="2"/>
            <a:r>
              <a:rPr lang="zh-CN" altLang="en-US" sz="2200" dirty="0"/>
              <a:t>从 </a:t>
            </a:r>
            <a:r>
              <a:rPr lang="en-US" altLang="zh-CN" sz="2200" dirty="0"/>
              <a:t>EA </a:t>
            </a:r>
            <a:r>
              <a:rPr lang="zh-CN" altLang="en-US" sz="2200" dirty="0"/>
              <a:t>到 </a:t>
            </a:r>
            <a:r>
              <a:rPr lang="en-US" altLang="zh-CN" sz="2200" dirty="0"/>
              <a:t>EU </a:t>
            </a:r>
            <a:r>
              <a:rPr lang="zh-CN" altLang="en-US" sz="2200" dirty="0"/>
              <a:t>数据铺底时间很长 </a:t>
            </a:r>
            <a:r>
              <a:rPr lang="en-US" altLang="zh-CN" sz="2200" dirty="0"/>
              <a:t>90</a:t>
            </a:r>
            <a:r>
              <a:rPr lang="zh-CN" altLang="en-US" sz="2200" dirty="0"/>
              <a:t>分钟</a:t>
            </a:r>
            <a:endParaRPr lang="en-US" altLang="zh-CN" sz="2200" dirty="0"/>
          </a:p>
          <a:p>
            <a:pPr lvl="2"/>
            <a:r>
              <a:rPr lang="zh-CN" altLang="en-US" sz="2200" dirty="0"/>
              <a:t>经测试功能就绪支持 </a:t>
            </a:r>
            <a:r>
              <a:rPr lang="en-US" sz="2200" dirty="0" err="1"/>
              <a:t>Redi</a:t>
            </a:r>
            <a:r>
              <a:rPr lang="en-US" altLang="zh-CN" sz="2200" dirty="0" err="1"/>
              <a:t>Search</a:t>
            </a:r>
            <a:r>
              <a:rPr lang="en-US" altLang="zh-CN" sz="2200" dirty="0"/>
              <a:t> </a:t>
            </a:r>
            <a:r>
              <a:rPr lang="zh-CN" altLang="en-US" sz="2200" dirty="0"/>
              <a:t>向量检索</a:t>
            </a:r>
            <a:endParaRPr lang="en-US" altLang="zh-CN" sz="2200" dirty="0"/>
          </a:p>
          <a:p>
            <a:pPr lvl="2"/>
            <a:r>
              <a:rPr lang="zh-CN" altLang="en-US" sz="2200" dirty="0"/>
              <a:t>从 </a:t>
            </a:r>
            <a:r>
              <a:rPr lang="en-US" altLang="zh-CN" sz="2200" dirty="0"/>
              <a:t>EA </a:t>
            </a:r>
            <a:r>
              <a:rPr lang="zh-CN" altLang="en-US" sz="2200" dirty="0"/>
              <a:t>调用 </a:t>
            </a:r>
            <a:r>
              <a:rPr lang="en-US" altLang="zh-CN" sz="2200" dirty="0"/>
              <a:t>EU </a:t>
            </a:r>
            <a:r>
              <a:rPr lang="zh-CN" altLang="en-US" sz="2200" dirty="0"/>
              <a:t>平均时长 </a:t>
            </a:r>
            <a:r>
              <a:rPr lang="en-US" altLang="zh-CN" sz="2200" dirty="0"/>
              <a:t>1</a:t>
            </a:r>
            <a:r>
              <a:rPr lang="zh-CN" altLang="en-US" sz="2200" dirty="0"/>
              <a:t>秒</a:t>
            </a:r>
            <a:r>
              <a:rPr lang="en-US" altLang="zh-CN" sz="2200" dirty="0"/>
              <a:t>/</a:t>
            </a:r>
            <a:r>
              <a:rPr lang="zh-CN" altLang="en-US" sz="2200" dirty="0"/>
              <a:t>笔</a:t>
            </a:r>
            <a:endParaRPr lang="en-US" altLang="zh-CN" sz="2200" dirty="0"/>
          </a:p>
          <a:p>
            <a:pPr lvl="2"/>
            <a:r>
              <a:rPr lang="zh-CN" altLang="en-US" sz="2200" dirty="0">
                <a:highlight>
                  <a:srgbClr val="FFFF00"/>
                </a:highlight>
              </a:rPr>
              <a:t>放弃性能测试</a:t>
            </a:r>
            <a:endParaRPr lang="en-US" altLang="zh-CN" sz="2200" dirty="0">
              <a:highlight>
                <a:srgbClr val="FFFF00"/>
              </a:highlight>
            </a:endParaRPr>
          </a:p>
          <a:p>
            <a:endParaRPr lang="en-US" dirty="0"/>
          </a:p>
        </p:txBody>
      </p:sp>
    </p:spTree>
    <p:extLst>
      <p:ext uri="{BB962C8B-B14F-4D97-AF65-F5344CB8AC3E}">
        <p14:creationId xmlns:p14="http://schemas.microsoft.com/office/powerpoint/2010/main" val="1646620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EA9D-FE43-0401-CC55-5EE96919C0A6}"/>
              </a:ext>
            </a:extLst>
          </p:cNvPr>
          <p:cNvSpPr>
            <a:spLocks noGrp="1"/>
          </p:cNvSpPr>
          <p:nvPr>
            <p:ph type="title"/>
          </p:nvPr>
        </p:nvSpPr>
        <p:spPr>
          <a:xfrm>
            <a:off x="777240" y="112576"/>
            <a:ext cx="10515600" cy="1325563"/>
          </a:xfrm>
        </p:spPr>
        <p:txBody>
          <a:bodyPr/>
          <a:lstStyle/>
          <a:p>
            <a:r>
              <a:rPr lang="zh-CN" altLang="en-US" dirty="0"/>
              <a:t>研发工具</a:t>
            </a:r>
            <a:endParaRPr lang="en-US" dirty="0"/>
          </a:p>
        </p:txBody>
      </p:sp>
      <p:sp>
        <p:nvSpPr>
          <p:cNvPr id="3" name="Content Placeholder 2">
            <a:extLst>
              <a:ext uri="{FF2B5EF4-FFF2-40B4-BE49-F238E27FC236}">
                <a16:creationId xmlns:a16="http://schemas.microsoft.com/office/drawing/2014/main" id="{549C7560-6863-F9F4-F781-6D12D9F467A8}"/>
              </a:ext>
            </a:extLst>
          </p:cNvPr>
          <p:cNvSpPr>
            <a:spLocks noGrp="1"/>
          </p:cNvSpPr>
          <p:nvPr>
            <p:ph idx="1"/>
          </p:nvPr>
        </p:nvSpPr>
        <p:spPr>
          <a:xfrm>
            <a:off x="165463" y="1123406"/>
            <a:ext cx="11913326" cy="5622018"/>
          </a:xfrm>
        </p:spPr>
        <p:txBody>
          <a:bodyPr>
            <a:normAutofit fontScale="47500" lnSpcReduction="20000"/>
          </a:bodyPr>
          <a:lstStyle/>
          <a:p>
            <a:r>
              <a:rPr lang="en-US" altLang="zh-CN" sz="3800" b="1" dirty="0"/>
              <a:t>.</a:t>
            </a:r>
            <a:r>
              <a:rPr lang="en-US" altLang="zh-CN" sz="2900" b="1" dirty="0"/>
              <a:t>NET </a:t>
            </a:r>
            <a:r>
              <a:rPr lang="zh-CN" altLang="en-US" sz="2900" b="1" dirty="0"/>
              <a:t>技术栈 </a:t>
            </a:r>
            <a:r>
              <a:rPr lang="en-US" altLang="zh-CN" sz="2900" b="1" dirty="0"/>
              <a:t>+ VS 2022 + Local + Windows </a:t>
            </a:r>
            <a:r>
              <a:rPr lang="zh-CN" altLang="en-US" sz="2900" b="1" dirty="0"/>
              <a:t>（运行时：</a:t>
            </a:r>
            <a:r>
              <a:rPr lang="en-US" altLang="zh-CN" sz="2900" b="1" dirty="0"/>
              <a:t>Linux</a:t>
            </a:r>
            <a:r>
              <a:rPr lang="zh-CN" altLang="en-US" sz="2900" b="1" dirty="0"/>
              <a:t>）</a:t>
            </a:r>
            <a:endParaRPr lang="en-US" altLang="zh-CN" sz="2900" b="1" dirty="0"/>
          </a:p>
          <a:p>
            <a:pPr lvl="1"/>
            <a:r>
              <a:rPr lang="zh-CN" altLang="en-US" sz="2500" dirty="0">
                <a:highlight>
                  <a:srgbClr val="FFFF00"/>
                </a:highlight>
              </a:rPr>
              <a:t>用于封装 </a:t>
            </a:r>
            <a:r>
              <a:rPr lang="en-US" altLang="zh-CN" sz="2500" dirty="0" err="1">
                <a:highlight>
                  <a:srgbClr val="FFFF00"/>
                </a:highlight>
              </a:rPr>
              <a:t>WebApi</a:t>
            </a:r>
            <a:r>
              <a:rPr lang="en-US" altLang="zh-CN" sz="2500" dirty="0">
                <a:highlight>
                  <a:srgbClr val="FFFF00"/>
                </a:highlight>
              </a:rPr>
              <a:t> </a:t>
            </a:r>
            <a:r>
              <a:rPr lang="zh-CN" altLang="en-US" sz="2500" dirty="0">
                <a:highlight>
                  <a:srgbClr val="FFFF00"/>
                </a:highlight>
              </a:rPr>
              <a:t>压测、</a:t>
            </a:r>
            <a:r>
              <a:rPr lang="en-US" sz="2500" dirty="0" err="1">
                <a:highlight>
                  <a:srgbClr val="FFFF00"/>
                </a:highlight>
              </a:rPr>
              <a:t>BenchmarkDotNet</a:t>
            </a:r>
            <a:r>
              <a:rPr lang="en-US" sz="2500" dirty="0">
                <a:highlight>
                  <a:srgbClr val="FFFF00"/>
                </a:highlight>
              </a:rPr>
              <a:t> </a:t>
            </a:r>
            <a:r>
              <a:rPr lang="zh-CN" altLang="en-US" sz="2500" dirty="0">
                <a:highlight>
                  <a:srgbClr val="FFFF00"/>
                </a:highlight>
              </a:rPr>
              <a:t>单元性能测试</a:t>
            </a:r>
            <a:endParaRPr lang="en-US" altLang="zh-CN" sz="2500" dirty="0">
              <a:highlight>
                <a:srgbClr val="FFFF00"/>
              </a:highlight>
            </a:endParaRPr>
          </a:p>
          <a:p>
            <a:pPr lvl="1"/>
            <a:r>
              <a:rPr lang="en-US" altLang="zh-CN" sz="2500" dirty="0" err="1"/>
              <a:t>PgSQL</a:t>
            </a:r>
            <a:r>
              <a:rPr lang="en-US" altLang="zh-CN" sz="2500" dirty="0"/>
              <a:t> </a:t>
            </a:r>
            <a:r>
              <a:rPr lang="zh-CN" altLang="en-US" sz="2500" dirty="0"/>
              <a:t>向量数据库访问 </a:t>
            </a:r>
            <a:r>
              <a:rPr lang="en-US" altLang="zh-CN" sz="2500" dirty="0" err="1"/>
              <a:t>Nuget</a:t>
            </a:r>
            <a:endParaRPr lang="en-US" altLang="zh-CN" sz="2500" dirty="0"/>
          </a:p>
          <a:p>
            <a:pPr marL="1143000" lvl="3">
              <a:spcBef>
                <a:spcPts val="1000"/>
              </a:spcBef>
            </a:pPr>
            <a:r>
              <a:rPr lang="en-US" sz="2500" dirty="0" err="1"/>
              <a:t>Npgsql</a:t>
            </a:r>
            <a:endParaRPr lang="en-US" sz="2500" dirty="0"/>
          </a:p>
          <a:p>
            <a:pPr marL="1143000" lvl="3">
              <a:spcBef>
                <a:spcPts val="1000"/>
              </a:spcBef>
            </a:pPr>
            <a:r>
              <a:rPr lang="en-US" altLang="zh-CN" sz="2500" dirty="0" err="1"/>
              <a:t>PgVector</a:t>
            </a:r>
            <a:endParaRPr lang="en-US" altLang="zh-CN" sz="2500" dirty="0"/>
          </a:p>
          <a:p>
            <a:pPr marL="685800" lvl="2">
              <a:spcBef>
                <a:spcPts val="1000"/>
              </a:spcBef>
            </a:pPr>
            <a:r>
              <a:rPr lang="en-US" altLang="zh-CN" sz="2500" dirty="0" err="1"/>
              <a:t>RediSearch</a:t>
            </a:r>
            <a:r>
              <a:rPr lang="en-US" altLang="zh-CN" sz="2500" dirty="0"/>
              <a:t> </a:t>
            </a:r>
            <a:r>
              <a:rPr lang="zh-CN" altLang="en-US" sz="2500" dirty="0"/>
              <a:t>向量数据索引访问 </a:t>
            </a:r>
            <a:r>
              <a:rPr lang="en-US" altLang="zh-CN" sz="2500" dirty="0" err="1"/>
              <a:t>Nuget</a:t>
            </a:r>
            <a:endParaRPr lang="en-US" altLang="zh-CN" sz="2500" dirty="0"/>
          </a:p>
          <a:p>
            <a:pPr marL="1143000" lvl="3">
              <a:spcBef>
                <a:spcPts val="1000"/>
              </a:spcBef>
            </a:pPr>
            <a:r>
              <a:rPr lang="en-US" sz="2500" dirty="0" err="1">
                <a:highlight>
                  <a:srgbClr val="FFFF00"/>
                </a:highlight>
              </a:rPr>
              <a:t>NRedisStack</a:t>
            </a:r>
            <a:endParaRPr lang="en-US" sz="2500" dirty="0">
              <a:highlight>
                <a:srgbClr val="FFFF00"/>
              </a:highlight>
            </a:endParaRPr>
          </a:p>
          <a:p>
            <a:pPr marL="1143000" lvl="3">
              <a:spcBef>
                <a:spcPts val="1000"/>
              </a:spcBef>
            </a:pPr>
            <a:r>
              <a:rPr lang="en-US" sz="2500" dirty="0" err="1"/>
              <a:t>StackExchange.Redis</a:t>
            </a:r>
            <a:r>
              <a:rPr lang="en-US" sz="2500" dirty="0"/>
              <a:t> </a:t>
            </a:r>
            <a:r>
              <a:rPr lang="zh-CN" altLang="en-US" sz="2500" dirty="0"/>
              <a:t>（报错相当不友好明明是密码错误报错没有命令、动态查询语句命令长度不得超过 </a:t>
            </a:r>
            <a:r>
              <a:rPr lang="en-US" altLang="zh-CN" sz="2500" dirty="0"/>
              <a:t>31</a:t>
            </a:r>
            <a:r>
              <a:rPr lang="zh-CN" altLang="en-US" sz="2500" dirty="0"/>
              <a:t>字节</a:t>
            </a:r>
            <a:r>
              <a:rPr lang="en-US" altLang="zh-CN" sz="2500" dirty="0"/>
              <a:t>?</a:t>
            </a:r>
            <a:r>
              <a:rPr lang="zh-CN" altLang="en-US" sz="2500" dirty="0"/>
              <a:t>）</a:t>
            </a:r>
            <a:endParaRPr lang="en-US" sz="2500" dirty="0"/>
          </a:p>
          <a:p>
            <a:pPr marL="685800" lvl="2">
              <a:spcBef>
                <a:spcPts val="1000"/>
              </a:spcBef>
            </a:pPr>
            <a:r>
              <a:rPr lang="zh-CN" altLang="en-US" sz="2900" dirty="0"/>
              <a:t>源码</a:t>
            </a:r>
            <a:endParaRPr lang="en-US" altLang="zh-CN" sz="2900" dirty="0"/>
          </a:p>
          <a:p>
            <a:pPr marL="1143000" lvl="3">
              <a:spcBef>
                <a:spcPts val="1000"/>
              </a:spcBef>
            </a:pPr>
            <a:r>
              <a:rPr lang="en-US" sz="2500" dirty="0" err="1">
                <a:hlinkClick r:id="rId2"/>
              </a:rPr>
              <a:t>AwesomeYuer</a:t>
            </a:r>
            <a:r>
              <a:rPr lang="en-US" sz="2500" dirty="0">
                <a:hlinkClick r:id="rId2"/>
              </a:rPr>
              <a:t>/</a:t>
            </a:r>
            <a:r>
              <a:rPr lang="en-US" sz="2500" dirty="0" err="1">
                <a:hlinkClick r:id="rId2"/>
              </a:rPr>
              <a:t>VectorDataBases.Performance</a:t>
            </a:r>
            <a:r>
              <a:rPr lang="en-US" sz="2500" dirty="0">
                <a:hlinkClick r:id="rId2"/>
              </a:rPr>
              <a:t> (github.com) </a:t>
            </a:r>
            <a:r>
              <a:rPr lang="en-US" altLang="zh-CN" sz="2500" dirty="0"/>
              <a:t>	</a:t>
            </a:r>
            <a:endParaRPr lang="en-US" sz="2500" dirty="0"/>
          </a:p>
          <a:p>
            <a:r>
              <a:rPr lang="en-US" altLang="zh-CN" sz="2900" b="1" dirty="0"/>
              <a:t>Python</a:t>
            </a:r>
            <a:r>
              <a:rPr lang="zh-CN" altLang="en-US" sz="2900" b="1" dirty="0"/>
              <a:t>技术栈 </a:t>
            </a:r>
            <a:r>
              <a:rPr lang="en-US" altLang="zh-CN" sz="2900" b="1" dirty="0"/>
              <a:t>+ </a:t>
            </a:r>
            <a:r>
              <a:rPr lang="en-US" altLang="zh-CN" sz="2900" b="1" dirty="0" err="1"/>
              <a:t>VSCode</a:t>
            </a:r>
            <a:r>
              <a:rPr lang="en-US" altLang="zh-CN" sz="2900" b="1" dirty="0"/>
              <a:t> + Remote SSH + </a:t>
            </a:r>
            <a:r>
              <a:rPr lang="en-US" altLang="zh-CN" sz="2900" b="1" dirty="0" err="1"/>
              <a:t>Liunx</a:t>
            </a:r>
            <a:endParaRPr lang="en-US" altLang="zh-CN" sz="2900" b="1" dirty="0"/>
          </a:p>
          <a:p>
            <a:pPr lvl="1"/>
            <a:r>
              <a:rPr lang="zh-CN" altLang="en-US" sz="2900" dirty="0">
                <a:highlight>
                  <a:srgbClr val="FFFF00"/>
                </a:highlight>
              </a:rPr>
              <a:t>用于运行 </a:t>
            </a:r>
            <a:r>
              <a:rPr lang="en-US" altLang="zh-CN" sz="2900" dirty="0" err="1">
                <a:highlight>
                  <a:srgbClr val="FFFF00"/>
                </a:highlight>
              </a:rPr>
              <a:t>jupyter</a:t>
            </a:r>
            <a:r>
              <a:rPr lang="en-US" altLang="zh-CN" sz="2900" dirty="0">
                <a:highlight>
                  <a:srgbClr val="FFFF00"/>
                </a:highlight>
              </a:rPr>
              <a:t> notebook </a:t>
            </a:r>
            <a:r>
              <a:rPr lang="zh-CN" altLang="en-US" sz="2900" dirty="0">
                <a:highlight>
                  <a:srgbClr val="FFFF00"/>
                </a:highlight>
              </a:rPr>
              <a:t>导入数据到 </a:t>
            </a:r>
            <a:r>
              <a:rPr lang="en-US" altLang="zh-CN" sz="2900" dirty="0" err="1">
                <a:highlight>
                  <a:srgbClr val="FFFF00"/>
                </a:highlight>
              </a:rPr>
              <a:t>RediSeach</a:t>
            </a:r>
            <a:r>
              <a:rPr lang="en-US" altLang="zh-CN" sz="2900" dirty="0">
                <a:highlight>
                  <a:srgbClr val="FFFF00"/>
                </a:highlight>
              </a:rPr>
              <a:t> </a:t>
            </a:r>
            <a:r>
              <a:rPr lang="zh-CN" altLang="en-US" sz="2900" dirty="0">
                <a:highlight>
                  <a:srgbClr val="FFFF00"/>
                </a:highlight>
              </a:rPr>
              <a:t>向量索引，</a:t>
            </a:r>
            <a:r>
              <a:rPr lang="en-US" altLang="zh-CN" sz="2900" strike="sngStrike" dirty="0" err="1"/>
              <a:t>WebApplication</a:t>
            </a:r>
            <a:r>
              <a:rPr lang="en-US" altLang="zh-CN" sz="2900" strike="sngStrike" dirty="0"/>
              <a:t> </a:t>
            </a:r>
            <a:r>
              <a:rPr lang="zh-CN" altLang="en-US" sz="2900" strike="sngStrike" dirty="0"/>
              <a:t>封装 </a:t>
            </a:r>
            <a:r>
              <a:rPr lang="en-US" altLang="zh-CN" sz="2900" strike="sngStrike" dirty="0"/>
              <a:t>Flask/WSGI</a:t>
            </a:r>
          </a:p>
          <a:p>
            <a:pPr marL="1143000" lvl="3">
              <a:spcBef>
                <a:spcPts val="1000"/>
              </a:spcBef>
            </a:pPr>
            <a:r>
              <a:rPr lang="zh-CN" altLang="en-US" sz="2900" dirty="0"/>
              <a:t>逐个执行 </a:t>
            </a:r>
            <a:r>
              <a:rPr lang="en-US" altLang="zh-CN" sz="2900" dirty="0"/>
              <a:t>cell</a:t>
            </a:r>
          </a:p>
          <a:p>
            <a:pPr marL="685800" lvl="2">
              <a:spcBef>
                <a:spcPts val="1000"/>
              </a:spcBef>
            </a:pPr>
            <a:r>
              <a:rPr lang="zh-CN" altLang="en-US" sz="2900" dirty="0"/>
              <a:t>源码</a:t>
            </a:r>
            <a:endParaRPr lang="en-US" altLang="zh-CN" sz="2900" dirty="0"/>
          </a:p>
          <a:p>
            <a:pPr lvl="2"/>
            <a:r>
              <a:rPr lang="en-US" sz="2500" dirty="0" err="1">
                <a:hlinkClick r:id="rId3"/>
              </a:rPr>
              <a:t>openai</a:t>
            </a:r>
            <a:r>
              <a:rPr lang="en-US" sz="2500" dirty="0">
                <a:hlinkClick r:id="rId3"/>
              </a:rPr>
              <a:t>-cookbook-python/examples/</a:t>
            </a:r>
            <a:r>
              <a:rPr lang="en-US" sz="2500" dirty="0" err="1">
                <a:hlinkClick r:id="rId3"/>
              </a:rPr>
              <a:t>vector_databases</a:t>
            </a:r>
            <a:r>
              <a:rPr lang="en-US" sz="2500" dirty="0">
                <a:hlinkClick r:id="rId3"/>
              </a:rPr>
              <a:t>/</a:t>
            </a:r>
            <a:r>
              <a:rPr lang="en-US" sz="2500" dirty="0" err="1">
                <a:hlinkClick r:id="rId3"/>
              </a:rPr>
              <a:t>redis</a:t>
            </a:r>
            <a:r>
              <a:rPr lang="en-US" sz="2500" dirty="0">
                <a:hlinkClick r:id="rId3"/>
              </a:rPr>
              <a:t> at dev · </a:t>
            </a:r>
            <a:r>
              <a:rPr lang="en-US" sz="2500" dirty="0" err="1">
                <a:hlinkClick r:id="rId3"/>
              </a:rPr>
              <a:t>AwesomeYuer</a:t>
            </a:r>
            <a:r>
              <a:rPr lang="en-US" sz="2500" dirty="0">
                <a:hlinkClick r:id="rId3"/>
              </a:rPr>
              <a:t>/</a:t>
            </a:r>
            <a:r>
              <a:rPr lang="en-US" sz="2500" dirty="0" err="1">
                <a:hlinkClick r:id="rId3"/>
              </a:rPr>
              <a:t>openai</a:t>
            </a:r>
            <a:r>
              <a:rPr lang="en-US" sz="2500" dirty="0">
                <a:hlinkClick r:id="rId3"/>
              </a:rPr>
              <a:t>-cookbook-python · GitHub</a:t>
            </a:r>
            <a:endParaRPr lang="en-US" sz="2500" dirty="0"/>
          </a:p>
          <a:p>
            <a:pPr lvl="2"/>
            <a:r>
              <a:rPr lang="en-US" sz="2400" dirty="0" err="1">
                <a:hlinkClick r:id="rId4"/>
              </a:rPr>
              <a:t>RediSearch</a:t>
            </a:r>
            <a:r>
              <a:rPr lang="en-US" sz="2400" dirty="0">
                <a:hlinkClick r:id="rId4"/>
              </a:rPr>
              <a:t>/</a:t>
            </a:r>
            <a:r>
              <a:rPr lang="en-US" sz="2400" dirty="0" err="1">
                <a:hlinkClick r:id="rId4"/>
              </a:rPr>
              <a:t>vecsim-hybrid_queries_examples.ipynb</a:t>
            </a:r>
            <a:r>
              <a:rPr lang="en-US" sz="2400" dirty="0">
                <a:hlinkClick r:id="rId4"/>
              </a:rPr>
              <a:t> at master · </a:t>
            </a:r>
            <a:r>
              <a:rPr lang="en-US" sz="2400" dirty="0" err="1">
                <a:hlinkClick r:id="rId4"/>
              </a:rPr>
              <a:t>RediSearch</a:t>
            </a:r>
            <a:r>
              <a:rPr lang="en-US" sz="2400" dirty="0">
                <a:hlinkClick r:id="rId4"/>
              </a:rPr>
              <a:t>/</a:t>
            </a:r>
            <a:r>
              <a:rPr lang="en-US" sz="2400" dirty="0" err="1">
                <a:hlinkClick r:id="rId4"/>
              </a:rPr>
              <a:t>RediSearch</a:t>
            </a:r>
            <a:r>
              <a:rPr lang="en-US" sz="2400" dirty="0">
                <a:hlinkClick r:id="rId4"/>
              </a:rPr>
              <a:t> · GitHub</a:t>
            </a:r>
            <a:endParaRPr lang="en-US" sz="2500" dirty="0"/>
          </a:p>
          <a:p>
            <a:r>
              <a:rPr lang="en-US" altLang="zh-CN" sz="2900" b="1" dirty="0"/>
              <a:t>PgAdmin4</a:t>
            </a:r>
          </a:p>
          <a:p>
            <a:pPr lvl="1"/>
            <a:r>
              <a:rPr lang="en-US" altLang="zh-CN" sz="2500" dirty="0" err="1"/>
              <a:t>PgSQL</a:t>
            </a:r>
            <a:r>
              <a:rPr lang="en-US" altLang="zh-CN" sz="2500" dirty="0"/>
              <a:t> </a:t>
            </a:r>
            <a:r>
              <a:rPr lang="zh-CN" altLang="en-US" sz="2500" dirty="0"/>
              <a:t>客户端管理工具</a:t>
            </a:r>
            <a:endParaRPr lang="en-US" altLang="zh-CN" sz="2500" dirty="0"/>
          </a:p>
          <a:p>
            <a:r>
              <a:rPr lang="en-US" altLang="zh-CN" sz="2900" b="1" dirty="0"/>
              <a:t>Another Redis Desktop Manager</a:t>
            </a:r>
          </a:p>
          <a:p>
            <a:pPr lvl="1"/>
            <a:r>
              <a:rPr lang="en-US" altLang="zh-CN" sz="2500" dirty="0"/>
              <a:t>Redis </a:t>
            </a:r>
            <a:r>
              <a:rPr lang="zh-CN" altLang="en-US" sz="2500" dirty="0"/>
              <a:t>客户端管理工具</a:t>
            </a:r>
            <a:endParaRPr lang="en-US" altLang="zh-CN" sz="2500" dirty="0"/>
          </a:p>
          <a:p>
            <a:r>
              <a:rPr lang="en-US" altLang="zh-CN" sz="2900" b="1" dirty="0" err="1"/>
              <a:t>WebApi</a:t>
            </a:r>
            <a:r>
              <a:rPr lang="en-US" altLang="zh-CN" sz="2900" b="1" dirty="0"/>
              <a:t> </a:t>
            </a:r>
            <a:r>
              <a:rPr lang="en-US" altLang="zh-CN" sz="2900" b="1" dirty="0" err="1"/>
              <a:t>Bechmark</a:t>
            </a:r>
            <a:r>
              <a:rPr lang="en-US" altLang="zh-CN" sz="2900" b="1" dirty="0"/>
              <a:t> </a:t>
            </a:r>
          </a:p>
          <a:p>
            <a:pPr lvl="1"/>
            <a:r>
              <a:rPr lang="zh-CN" altLang="en-US" sz="2500" dirty="0"/>
              <a:t>压力控制台</a:t>
            </a:r>
            <a:endParaRPr lang="en-US" altLang="zh-CN" sz="2500" dirty="0"/>
          </a:p>
          <a:p>
            <a:pPr lvl="1"/>
            <a:r>
              <a:rPr lang="en-US" sz="2500" dirty="0" err="1">
                <a:hlinkClick r:id="rId5"/>
              </a:rPr>
              <a:t>beetlex</a:t>
            </a:r>
            <a:r>
              <a:rPr lang="en-US" sz="2500" dirty="0">
                <a:hlinkClick r:id="rId5"/>
              </a:rPr>
              <a:t>-io/</a:t>
            </a:r>
            <a:r>
              <a:rPr lang="en-US" sz="2500" dirty="0" err="1">
                <a:hlinkClick r:id="rId5"/>
              </a:rPr>
              <a:t>WebBenchmark</a:t>
            </a:r>
            <a:r>
              <a:rPr lang="en-US" sz="2500" dirty="0">
                <a:hlinkClick r:id="rId5"/>
              </a:rPr>
              <a:t>: </a:t>
            </a:r>
            <a:r>
              <a:rPr lang="en-US" sz="2500" dirty="0" err="1">
                <a:hlinkClick r:id="rId5"/>
              </a:rPr>
              <a:t>webapi</a:t>
            </a:r>
            <a:r>
              <a:rPr lang="en-US" sz="2500" dirty="0">
                <a:hlinkClick r:id="rId5"/>
              </a:rPr>
              <a:t> </a:t>
            </a:r>
            <a:r>
              <a:rPr lang="zh-CN" altLang="en-US" sz="2500" dirty="0">
                <a:hlinkClick r:id="rId5"/>
              </a:rPr>
              <a:t>管理和性能测试工具 </a:t>
            </a:r>
            <a:r>
              <a:rPr lang="en-US" altLang="zh-CN" sz="2500" dirty="0">
                <a:hlinkClick r:id="rId5"/>
              </a:rPr>
              <a:t>(</a:t>
            </a:r>
            <a:r>
              <a:rPr lang="en-US" sz="2500" dirty="0">
                <a:hlinkClick r:id="rId5"/>
              </a:rPr>
              <a:t>github.com)</a:t>
            </a:r>
            <a:r>
              <a:rPr lang="en-US" dirty="0"/>
              <a:t>	</a:t>
            </a:r>
            <a:endParaRPr lang="en-US" altLang="zh-CN" dirty="0"/>
          </a:p>
          <a:p>
            <a:pPr lvl="1"/>
            <a:endParaRPr lang="en-US" altLang="zh-CN" dirty="0"/>
          </a:p>
          <a:p>
            <a:pPr lvl="1"/>
            <a:endParaRPr lang="en-US" dirty="0"/>
          </a:p>
        </p:txBody>
      </p:sp>
      <p:graphicFrame>
        <p:nvGraphicFramePr>
          <p:cNvPr id="7" name="Object 6">
            <a:extLst>
              <a:ext uri="{FF2B5EF4-FFF2-40B4-BE49-F238E27FC236}">
                <a16:creationId xmlns:a16="http://schemas.microsoft.com/office/drawing/2014/main" id="{CDF4DB32-FDDA-70BE-2CAE-E318748C5273}"/>
              </a:ext>
            </a:extLst>
          </p:cNvPr>
          <p:cNvGraphicFramePr>
            <a:graphicFrameLocks noChangeAspect="1"/>
          </p:cNvGraphicFramePr>
          <p:nvPr>
            <p:extLst>
              <p:ext uri="{D42A27DB-BD31-4B8C-83A1-F6EECF244321}">
                <p14:modId xmlns:p14="http://schemas.microsoft.com/office/powerpoint/2010/main" val="3424688398"/>
              </p:ext>
            </p:extLst>
          </p:nvPr>
        </p:nvGraphicFramePr>
        <p:xfrm>
          <a:off x="287383" y="1486304"/>
          <a:ext cx="4739771" cy="4248289"/>
        </p:xfrm>
        <a:graphic>
          <a:graphicData uri="http://schemas.openxmlformats.org/presentationml/2006/ole">
            <mc:AlternateContent xmlns:mc="http://schemas.openxmlformats.org/markup-compatibility/2006">
              <mc:Choice xmlns:v="urn:schemas-microsoft-com:vml" Requires="v">
                <p:oleObj r:id="rId6" imgW="6705720" imgH="6010200" progId="">
                  <p:embed/>
                </p:oleObj>
              </mc:Choice>
              <mc:Fallback>
                <p:oleObj r:id="rId6" imgW="6705720" imgH="6010200" progId="">
                  <p:embed/>
                  <p:pic>
                    <p:nvPicPr>
                      <p:cNvPr id="0" name=""/>
                      <p:cNvPicPr/>
                      <p:nvPr/>
                    </p:nvPicPr>
                    <p:blipFill>
                      <a:blip r:embed="rId7"/>
                      <a:stretch>
                        <a:fillRect/>
                      </a:stretch>
                    </p:blipFill>
                    <p:spPr>
                      <a:xfrm>
                        <a:off x="287383" y="1486304"/>
                        <a:ext cx="4739771" cy="4248289"/>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30F0AEE0-E1B8-BD20-801B-AF6E89EC721D}"/>
              </a:ext>
            </a:extLst>
          </p:cNvPr>
          <p:cNvGraphicFramePr>
            <a:graphicFrameLocks noChangeAspect="1"/>
          </p:cNvGraphicFramePr>
          <p:nvPr>
            <p:extLst>
              <p:ext uri="{D42A27DB-BD31-4B8C-83A1-F6EECF244321}">
                <p14:modId xmlns:p14="http://schemas.microsoft.com/office/powerpoint/2010/main" val="3661113555"/>
              </p:ext>
            </p:extLst>
          </p:nvPr>
        </p:nvGraphicFramePr>
        <p:xfrm>
          <a:off x="5495731" y="1486304"/>
          <a:ext cx="6275278" cy="4252667"/>
        </p:xfrm>
        <a:graphic>
          <a:graphicData uri="http://schemas.openxmlformats.org/presentationml/2006/ole">
            <mc:AlternateContent xmlns:mc="http://schemas.openxmlformats.org/markup-compatibility/2006">
              <mc:Choice xmlns:v="urn:schemas-microsoft-com:vml" Requires="v">
                <p:oleObj r:id="rId8" imgW="8067600" imgH="5467320" progId="">
                  <p:embed/>
                </p:oleObj>
              </mc:Choice>
              <mc:Fallback>
                <p:oleObj r:id="rId8" imgW="8067600" imgH="5467320" progId="">
                  <p:embed/>
                  <p:pic>
                    <p:nvPicPr>
                      <p:cNvPr id="0" name=""/>
                      <p:cNvPicPr/>
                      <p:nvPr/>
                    </p:nvPicPr>
                    <p:blipFill>
                      <a:blip r:embed="rId9"/>
                      <a:stretch>
                        <a:fillRect/>
                      </a:stretch>
                    </p:blipFill>
                    <p:spPr>
                      <a:xfrm>
                        <a:off x="5495731" y="1486304"/>
                        <a:ext cx="6275278" cy="4252667"/>
                      </a:xfrm>
                      <a:prstGeom prst="rect">
                        <a:avLst/>
                      </a:prstGeom>
                    </p:spPr>
                  </p:pic>
                </p:oleObj>
              </mc:Fallback>
            </mc:AlternateContent>
          </a:graphicData>
        </a:graphic>
      </p:graphicFrame>
    </p:spTree>
    <p:extLst>
      <p:ext uri="{BB962C8B-B14F-4D97-AF65-F5344CB8AC3E}">
        <p14:creationId xmlns:p14="http://schemas.microsoft.com/office/powerpoint/2010/main" val="2875654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0A2F0-81DB-3C68-01EB-9EFF19F61EEE}"/>
              </a:ext>
            </a:extLst>
          </p:cNvPr>
          <p:cNvSpPr>
            <a:spLocks noGrp="1"/>
          </p:cNvSpPr>
          <p:nvPr>
            <p:ph type="title"/>
          </p:nvPr>
        </p:nvSpPr>
        <p:spPr>
          <a:xfrm>
            <a:off x="439954" y="196759"/>
            <a:ext cx="10515600" cy="1325563"/>
          </a:xfrm>
        </p:spPr>
        <p:txBody>
          <a:bodyPr/>
          <a:lstStyle/>
          <a:p>
            <a:r>
              <a:rPr lang="zh-CN" altLang="en-US" dirty="0"/>
              <a:t>测试环境基础设施</a:t>
            </a:r>
            <a:endParaRPr lang="en-US" dirty="0"/>
          </a:p>
        </p:txBody>
      </p:sp>
      <p:sp>
        <p:nvSpPr>
          <p:cNvPr id="3" name="Content Placeholder 2">
            <a:extLst>
              <a:ext uri="{FF2B5EF4-FFF2-40B4-BE49-F238E27FC236}">
                <a16:creationId xmlns:a16="http://schemas.microsoft.com/office/drawing/2014/main" id="{761A17C5-5CF5-4A20-79D9-856A06EEBB8D}"/>
              </a:ext>
            </a:extLst>
          </p:cNvPr>
          <p:cNvSpPr>
            <a:spLocks noGrp="1"/>
          </p:cNvSpPr>
          <p:nvPr>
            <p:ph idx="1"/>
          </p:nvPr>
        </p:nvSpPr>
        <p:spPr>
          <a:xfrm>
            <a:off x="130629" y="1409610"/>
            <a:ext cx="11765280" cy="5243739"/>
          </a:xfrm>
        </p:spPr>
        <p:txBody>
          <a:bodyPr>
            <a:normAutofit fontScale="92500" lnSpcReduction="20000"/>
          </a:bodyPr>
          <a:lstStyle/>
          <a:p>
            <a:r>
              <a:rPr lang="en-US" altLang="zh-CN" dirty="0"/>
              <a:t>Azure VM Usage:</a:t>
            </a:r>
            <a:r>
              <a:rPr lang="zh-CN" altLang="en-US" dirty="0"/>
              <a:t> </a:t>
            </a:r>
            <a:r>
              <a:rPr lang="en-US" altLang="zh-CN" dirty="0"/>
              <a:t>ALL-IN-ONE</a:t>
            </a:r>
          </a:p>
          <a:p>
            <a:r>
              <a:rPr lang="en-US" altLang="zh-CN" dirty="0"/>
              <a:t>OS: Ubuntu</a:t>
            </a:r>
            <a:endParaRPr lang="en-US" dirty="0"/>
          </a:p>
          <a:p>
            <a:r>
              <a:rPr lang="en-US" dirty="0"/>
              <a:t>PostgreSQL + </a:t>
            </a:r>
            <a:r>
              <a:rPr lang="en-US" dirty="0" err="1"/>
              <a:t>PgVector</a:t>
            </a:r>
            <a:r>
              <a:rPr lang="en-US" dirty="0"/>
              <a:t> Extension + </a:t>
            </a:r>
            <a:r>
              <a:rPr lang="en-US" altLang="zh-CN" dirty="0"/>
              <a:t>Docker</a:t>
            </a:r>
            <a:endParaRPr lang="en-US" dirty="0"/>
          </a:p>
          <a:p>
            <a:r>
              <a:rPr lang="en-US" dirty="0"/>
              <a:t>Redis + </a:t>
            </a:r>
            <a:r>
              <a:rPr lang="en-US" dirty="0" err="1"/>
              <a:t>RediSearch</a:t>
            </a:r>
            <a:r>
              <a:rPr lang="en-US" dirty="0"/>
              <a:t> Module + Docker</a:t>
            </a:r>
          </a:p>
          <a:p>
            <a:r>
              <a:rPr lang="en-US" altLang="zh-CN" dirty="0" err="1"/>
              <a:t>WebApi</a:t>
            </a:r>
            <a:r>
              <a:rPr lang="en-US" altLang="zh-CN" dirty="0"/>
              <a:t> Server:</a:t>
            </a:r>
          </a:p>
          <a:p>
            <a:pPr lvl="1"/>
            <a:r>
              <a:rPr lang="en-US" altLang="zh-CN" dirty="0"/>
              <a:t>ASP.NET Core 6.0 Minimal API kestrel self-host web server run on host + screen</a:t>
            </a:r>
          </a:p>
          <a:p>
            <a:pPr lvl="1"/>
            <a:r>
              <a:rPr lang="en-US" altLang="zh-CN" strike="sngStrike" dirty="0"/>
              <a:t>Python3 Flask/</a:t>
            </a:r>
            <a:r>
              <a:rPr lang="en-US" altLang="zh-CN" strike="sngStrike" dirty="0" err="1"/>
              <a:t>http.server</a:t>
            </a:r>
            <a:r>
              <a:rPr lang="en-US" altLang="zh-CN" strike="sngStrike" dirty="0"/>
              <a:t>/</a:t>
            </a:r>
            <a:r>
              <a:rPr lang="en-US" altLang="zh-CN" strike="sngStrike" dirty="0" err="1"/>
              <a:t>wsgi</a:t>
            </a:r>
            <a:r>
              <a:rPr lang="en-US" altLang="zh-CN" strike="sngStrike" dirty="0"/>
              <a:t> run on host + screen </a:t>
            </a:r>
            <a:r>
              <a:rPr lang="zh-CN" altLang="en-US" strike="sngStrike" dirty="0"/>
              <a:t>性能太差放弃</a:t>
            </a:r>
            <a:endParaRPr lang="en-US" altLang="zh-CN" strike="sngStrike" dirty="0"/>
          </a:p>
          <a:p>
            <a:r>
              <a:rPr lang="zh-CN" altLang="en-US" dirty="0"/>
              <a:t>简易 </a:t>
            </a:r>
            <a:r>
              <a:rPr lang="en-US" altLang="zh-CN" dirty="0" err="1"/>
              <a:t>WebApi</a:t>
            </a:r>
            <a:r>
              <a:rPr lang="en-US" altLang="zh-CN" dirty="0"/>
              <a:t> </a:t>
            </a:r>
            <a:r>
              <a:rPr lang="zh-CN" altLang="en-US" dirty="0">
                <a:highlight>
                  <a:srgbClr val="FFFF00"/>
                </a:highlight>
              </a:rPr>
              <a:t>压测</a:t>
            </a:r>
            <a:r>
              <a:rPr lang="zh-CN" altLang="en-US" dirty="0"/>
              <a:t>加压控制台 </a:t>
            </a:r>
            <a:r>
              <a:rPr lang="en-US" altLang="zh-CN" dirty="0"/>
              <a:t>+ Docker</a:t>
            </a:r>
          </a:p>
          <a:p>
            <a:r>
              <a:rPr lang="en-US" altLang="zh-CN" dirty="0" err="1"/>
              <a:t>BenchmarkDotNet</a:t>
            </a:r>
            <a:r>
              <a:rPr lang="en-US" altLang="zh-CN" dirty="0"/>
              <a:t> </a:t>
            </a:r>
            <a:r>
              <a:rPr lang="zh-CN" altLang="en-US" dirty="0">
                <a:highlight>
                  <a:srgbClr val="FFFF00"/>
                </a:highlight>
              </a:rPr>
              <a:t>无压力</a:t>
            </a:r>
            <a:r>
              <a:rPr lang="zh-CN" altLang="en-US" dirty="0"/>
              <a:t>单元性能测试</a:t>
            </a:r>
            <a:endParaRPr lang="en-US" altLang="zh-CN" dirty="0"/>
          </a:p>
          <a:p>
            <a:r>
              <a:rPr lang="zh-CN" altLang="en-US" dirty="0"/>
              <a:t>手册</a:t>
            </a:r>
            <a:endParaRPr lang="en-US" altLang="zh-CN" dirty="0"/>
          </a:p>
          <a:p>
            <a:pPr lvl="1"/>
            <a:r>
              <a:rPr lang="en-US" dirty="0">
                <a:hlinkClick r:id="rId2"/>
              </a:rPr>
              <a:t>VectorDataBases.Performance/manual.md at master · </a:t>
            </a:r>
            <a:r>
              <a:rPr lang="en-US" dirty="0" err="1">
                <a:hlinkClick r:id="rId2"/>
              </a:rPr>
              <a:t>AwesomeYuer</a:t>
            </a:r>
            <a:r>
              <a:rPr lang="en-US" dirty="0">
                <a:hlinkClick r:id="rId2"/>
              </a:rPr>
              <a:t>/</a:t>
            </a:r>
            <a:r>
              <a:rPr lang="en-US" dirty="0" err="1">
                <a:hlinkClick r:id="rId2"/>
              </a:rPr>
              <a:t>VectorDataBases.Performance</a:t>
            </a:r>
            <a:r>
              <a:rPr lang="en-US" dirty="0">
                <a:hlinkClick r:id="rId2"/>
              </a:rPr>
              <a:t> (github.com)</a:t>
            </a:r>
            <a:endParaRPr lang="en-US" dirty="0"/>
          </a:p>
          <a:p>
            <a:pPr lvl="1"/>
            <a:r>
              <a:rPr lang="en-US" dirty="0">
                <a:hlinkClick r:id="rId3"/>
              </a:rPr>
              <a:t>VectorDataBases.Performance/readme.md at master · </a:t>
            </a:r>
            <a:r>
              <a:rPr lang="en-US" dirty="0" err="1">
                <a:hlinkClick r:id="rId3"/>
              </a:rPr>
              <a:t>AwesomeYuer</a:t>
            </a:r>
            <a:r>
              <a:rPr lang="en-US" dirty="0">
                <a:hlinkClick r:id="rId3"/>
              </a:rPr>
              <a:t>/</a:t>
            </a:r>
            <a:r>
              <a:rPr lang="en-US" dirty="0" err="1">
                <a:hlinkClick r:id="rId3"/>
              </a:rPr>
              <a:t>VectorDataBases.Performance</a:t>
            </a:r>
            <a:r>
              <a:rPr lang="en-US" dirty="0">
                <a:hlinkClick r:id="rId3"/>
              </a:rPr>
              <a:t> (github.com)</a:t>
            </a:r>
            <a:endParaRPr lang="en-US" dirty="0"/>
          </a:p>
          <a:p>
            <a:endParaRPr lang="en-US" dirty="0"/>
          </a:p>
          <a:p>
            <a:pPr lvl="1"/>
            <a:endParaRPr lang="en-US" dirty="0"/>
          </a:p>
          <a:p>
            <a:pPr lvl="1"/>
            <a:endParaRPr lang="en-US" dirty="0"/>
          </a:p>
        </p:txBody>
      </p:sp>
      <p:pic>
        <p:nvPicPr>
          <p:cNvPr id="5" name="Picture 4">
            <a:extLst>
              <a:ext uri="{FF2B5EF4-FFF2-40B4-BE49-F238E27FC236}">
                <a16:creationId xmlns:a16="http://schemas.microsoft.com/office/drawing/2014/main" id="{1722BE0E-16D5-C61F-4917-0718F3964601}"/>
              </a:ext>
            </a:extLst>
          </p:cNvPr>
          <p:cNvPicPr>
            <a:picLocks noChangeAspect="1"/>
          </p:cNvPicPr>
          <p:nvPr/>
        </p:nvPicPr>
        <p:blipFill>
          <a:blip r:embed="rId4"/>
          <a:stretch>
            <a:fillRect/>
          </a:stretch>
        </p:blipFill>
        <p:spPr>
          <a:xfrm>
            <a:off x="6379196" y="1042897"/>
            <a:ext cx="5372850" cy="1295581"/>
          </a:xfrm>
          <a:prstGeom prst="rect">
            <a:avLst/>
          </a:prstGeom>
        </p:spPr>
      </p:pic>
    </p:spTree>
    <p:extLst>
      <p:ext uri="{BB962C8B-B14F-4D97-AF65-F5344CB8AC3E}">
        <p14:creationId xmlns:p14="http://schemas.microsoft.com/office/powerpoint/2010/main" val="3979417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5629</TotalTime>
  <Words>3604</Words>
  <Application>Microsoft Office PowerPoint</Application>
  <PresentationFormat>Widescreen</PresentationFormat>
  <Paragraphs>324</Paragraphs>
  <Slides>31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31</vt:i4>
      </vt:variant>
    </vt:vector>
  </HeadingPairs>
  <TitlesOfParts>
    <vt:vector size="38" baseType="lpstr">
      <vt:lpstr>Optima-Regular</vt:lpstr>
      <vt:lpstr>source-serif-pro</vt:lpstr>
      <vt:lpstr>Microsoft YaHei</vt:lpstr>
      <vt:lpstr>Arial</vt:lpstr>
      <vt:lpstr>Calibri</vt:lpstr>
      <vt:lpstr>Calibri Light</vt:lpstr>
      <vt:lpstr>Office Theme</vt:lpstr>
      <vt:lpstr>向量数据库性能初探   Redis + RediSearch Module vs PostgreSQL + PgVector Extension vs Qdrant </vt:lpstr>
      <vt:lpstr>向量基本概念</vt:lpstr>
      <vt:lpstr>传统数据库索引</vt:lpstr>
      <vt:lpstr>向量(数据库)索引</vt:lpstr>
      <vt:lpstr>参考文献</vt:lpstr>
      <vt:lpstr>本次所用产品向量支持概况</vt:lpstr>
      <vt:lpstr>演示产品选型</vt:lpstr>
      <vt:lpstr>研发工具</vt:lpstr>
      <vt:lpstr>测试环境基础设施</vt:lpstr>
      <vt:lpstr>测试场景总体设计</vt:lpstr>
      <vt:lpstr>场景1：PostgreSQL/PgVector 向量索引收益（8G RAM VM）</vt:lpstr>
      <vt:lpstr>场景2: 无并发单元性能交叉对比测试结果</vt:lpstr>
      <vt:lpstr>场景2: 无并发单元性能交叉对比测试结果</vt:lpstr>
      <vt:lpstr>场景2: 无并发交叉对比测试过程监控</vt:lpstr>
      <vt:lpstr>场景3: 无并发Qdrant HNSW 225K Local: Grpc vs Http  </vt:lpstr>
      <vt:lpstr>场景3: 无并发Qdrant HNSW 225K Remote: Grpc vs Http  </vt:lpstr>
      <vt:lpstr>场景4: 无并发Qdrant HNSW 50w/100w local: Grpc vs Http  </vt:lpstr>
      <vt:lpstr>压测场景1: 并发30 25K: PgSQL vs Redis+Flat </vt:lpstr>
      <vt:lpstr>压测场景2: 并发40 25K: PgSQL vs Redis+Flat </vt:lpstr>
      <vt:lpstr>压测场景3: 并发60: Redis+Flat +25k vs Redis+HNSW +225k</vt:lpstr>
      <vt:lpstr>Qdrant 优势</vt:lpstr>
      <vt:lpstr>压测场景4: 并发25: Redis+HNSW +225k（冠军产品）</vt:lpstr>
      <vt:lpstr>压测场景5: 并发25: PgSQL + ivfflatCosine +11w（亚军产品）</vt:lpstr>
      <vt:lpstr>性能监控 APM</vt:lpstr>
      <vt:lpstr>PgSql惜败的一些分析猜想（仅供参考）</vt:lpstr>
      <vt:lpstr>实操演示</vt:lpstr>
      <vt:lpstr>探讨SQL Server向量存取（仅供参考）</vt:lpstr>
      <vt:lpstr>探讨Azure SQL Dedicated pool向量存取（仅供参考）</vt:lpstr>
      <vt:lpstr>探讨分布式数据库分库分表挑战</vt:lpstr>
      <vt:lpstr>Azure SaaS: Redis Enterprise + RediSearch + East US</vt:lpstr>
      <vt:lpstr>Azure SaaS: PostgreSQL 放弃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Xiyue Yu</dc:creator>
  <cp:lastModifiedBy>Xiyue Yu</cp:lastModifiedBy>
  <cp:revision>455</cp:revision>
  <dcterms:created xsi:type="dcterms:W3CDTF">2023-04-24T08:38:56Z</dcterms:created>
  <dcterms:modified xsi:type="dcterms:W3CDTF">2023-05-04T12:16:00Z</dcterms:modified>
</cp:coreProperties>
</file>