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92" r:id="rId16"/>
    <p:sldId id="293" r:id="rId17"/>
    <p:sldId id="294" r:id="rId18"/>
    <p:sldId id="280" r:id="rId19"/>
    <p:sldId id="282" r:id="rId20"/>
    <p:sldId id="283" r:id="rId21"/>
    <p:sldId id="285" r:id="rId22"/>
    <p:sldId id="286" r:id="rId23"/>
    <p:sldId id="289" r:id="rId24"/>
    <p:sldId id="287" r:id="rId25"/>
    <p:sldId id="291" r:id="rId26"/>
    <p:sldId id="284" r:id="rId27"/>
    <p:sldId id="263" r:id="rId28"/>
    <p:sldId id="290" r:id="rId29"/>
    <p:sldId id="257"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87" d="100"/>
          <a:sy n="87" d="100"/>
        </p:scale>
        <p:origin x="9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331362" y="2850462"/>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sz="4900" b="1" dirty="0"/>
            </a:br>
            <a:r>
              <a:rPr lang="en-US" altLang="zh-CN" sz="4900" b="1" dirty="0"/>
              <a:t>vs</a:t>
            </a:r>
            <a:br>
              <a:rPr lang="en-US" altLang="zh-CN" sz="4900" b="1" dirty="0"/>
            </a:br>
            <a:r>
              <a:rPr lang="en-US" altLang="zh-CN" sz="4900" b="1" dirty="0" err="1"/>
              <a:t>Qdrant</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lstStyle/>
          <a:p>
            <a:r>
              <a:rPr lang="en-US" dirty="0"/>
              <a:t>32 </a:t>
            </a:r>
            <a:r>
              <a:rPr lang="en-US" altLang="zh-CN" dirty="0"/>
              <a:t>GB RAM Server</a:t>
            </a:r>
          </a:p>
          <a:p>
            <a:pPr marL="0" indent="0">
              <a:buNone/>
            </a:pPr>
            <a:endParaRPr lang="en-US" altLang="zh-CN" dirty="0"/>
          </a:p>
          <a:p>
            <a:pPr marL="0" indent="0">
              <a:buNone/>
            </a:pPr>
            <a:endParaRPr lang="en-US" dirty="0"/>
          </a:p>
        </p:txBody>
      </p:sp>
      <p:pic>
        <p:nvPicPr>
          <p:cNvPr id="9" name="Picture 8">
            <a:extLst>
              <a:ext uri="{FF2B5EF4-FFF2-40B4-BE49-F238E27FC236}">
                <a16:creationId xmlns:a16="http://schemas.microsoft.com/office/drawing/2014/main" id="{7E3D1908-963A-2C5E-EEE7-63E519E51BC5}"/>
              </a:ext>
            </a:extLst>
          </p:cNvPr>
          <p:cNvPicPr>
            <a:picLocks noChangeAspect="1"/>
          </p:cNvPicPr>
          <p:nvPr/>
        </p:nvPicPr>
        <p:blipFill>
          <a:blip r:embed="rId2"/>
          <a:stretch>
            <a:fillRect/>
          </a:stretch>
        </p:blipFill>
        <p:spPr>
          <a:xfrm>
            <a:off x="4252510" y="1122614"/>
            <a:ext cx="7749323" cy="3129897"/>
          </a:xfrm>
          <a:prstGeom prst="rect">
            <a:avLst/>
          </a:prstGeom>
        </p:spPr>
      </p:pic>
      <p:pic>
        <p:nvPicPr>
          <p:cNvPr id="11" name="Picture 10">
            <a:extLst>
              <a:ext uri="{FF2B5EF4-FFF2-40B4-BE49-F238E27FC236}">
                <a16:creationId xmlns:a16="http://schemas.microsoft.com/office/drawing/2014/main" id="{9826E66B-756F-81B6-D781-0F19FDC90D3E}"/>
              </a:ext>
            </a:extLst>
          </p:cNvPr>
          <p:cNvPicPr>
            <a:picLocks noChangeAspect="1"/>
          </p:cNvPicPr>
          <p:nvPr/>
        </p:nvPicPr>
        <p:blipFill>
          <a:blip r:embed="rId3"/>
          <a:stretch>
            <a:fillRect/>
          </a:stretch>
        </p:blipFill>
        <p:spPr>
          <a:xfrm>
            <a:off x="1786892" y="4509858"/>
            <a:ext cx="9345329" cy="2086266"/>
          </a:xfrm>
          <a:prstGeom prst="rect">
            <a:avLst/>
          </a:prstGeom>
        </p:spPr>
      </p:pic>
    </p:spTree>
    <p:extLst>
      <p:ext uri="{BB962C8B-B14F-4D97-AF65-F5344CB8AC3E}">
        <p14:creationId xmlns:p14="http://schemas.microsoft.com/office/powerpoint/2010/main" val="34558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Remote: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normAutofit fontScale="85000" lnSpcReduction="20000"/>
          </a:bodyPr>
          <a:lstStyle/>
          <a:p>
            <a:r>
              <a:rPr lang="en-US" dirty="0"/>
              <a:t>32 </a:t>
            </a:r>
            <a:r>
              <a:rPr lang="en-US" altLang="zh-CN" dirty="0"/>
              <a:t>GB RAM Server</a:t>
            </a:r>
          </a:p>
          <a:p>
            <a:endParaRPr lang="en-US" altLang="zh-CN" dirty="0"/>
          </a:p>
          <a:p>
            <a:endParaRPr lang="en-US" altLang="zh-CN" dirty="0"/>
          </a:p>
          <a:p>
            <a:endParaRPr lang="en-US" altLang="zh-CN" dirty="0"/>
          </a:p>
          <a:p>
            <a:endParaRPr lang="en-US" altLang="zh-CN" dirty="0"/>
          </a:p>
          <a:p>
            <a:endParaRPr lang="en-US" altLang="zh-CN" dirty="0"/>
          </a:p>
          <a:p>
            <a:endParaRPr lang="en-US" altLang="zh-CN" b="1" dirty="0">
              <a:solidFill>
                <a:srgbClr val="FF0000"/>
              </a:solidFill>
            </a:endParaRPr>
          </a:p>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altLang="zh-CN" b="1" dirty="0">
              <a:solidFill>
                <a:srgbClr val="FF0000"/>
              </a:solidFill>
            </a:endParaRPr>
          </a:p>
          <a:p>
            <a:pPr lvl="1"/>
            <a:r>
              <a:rPr lang="zh-CN" altLang="en-US" b="1" dirty="0">
                <a:solidFill>
                  <a:srgbClr val="FF0000"/>
                </a:solidFill>
              </a:rPr>
              <a:t>支持持久化数据</a:t>
            </a:r>
            <a:endParaRPr lang="en-US" altLang="zh-CN" b="1" dirty="0">
              <a:solidFill>
                <a:srgbClr val="FF0000"/>
              </a:solidFill>
            </a:endParaRPr>
          </a:p>
          <a:p>
            <a:pPr lvl="1"/>
            <a:r>
              <a:rPr lang="zh-CN" altLang="en-US" b="1" dirty="0">
                <a:solidFill>
                  <a:srgbClr val="FF0000"/>
                </a:solidFill>
              </a:rPr>
              <a:t>默认仅支持内存 </a:t>
            </a:r>
            <a:r>
              <a:rPr lang="en-US" altLang="zh-CN" b="1" dirty="0">
                <a:solidFill>
                  <a:srgbClr val="FF0000"/>
                </a:solidFill>
              </a:rPr>
              <a:t>HNSW </a:t>
            </a:r>
            <a:r>
              <a:rPr lang="zh-CN" altLang="en-US" b="1" dirty="0">
                <a:solidFill>
                  <a:srgbClr val="FF0000"/>
                </a:solidFill>
              </a:rPr>
              <a:t>索引</a:t>
            </a:r>
            <a:endParaRPr lang="en-US" altLang="zh-CN" b="1" dirty="0">
              <a:solidFill>
                <a:srgbClr val="FF0000"/>
              </a:solidFill>
            </a:endParaRPr>
          </a:p>
          <a:p>
            <a:pPr lvl="1"/>
            <a:r>
              <a:rPr lang="zh-CN" altLang="en-US" b="1" dirty="0">
                <a:solidFill>
                  <a:srgbClr val="FF0000"/>
                </a:solidFill>
              </a:rPr>
              <a:t>远程调用</a:t>
            </a:r>
            <a:r>
              <a:rPr lang="en-US" altLang="zh-CN" b="1" dirty="0" err="1">
                <a:solidFill>
                  <a:srgbClr val="FF0000"/>
                </a:solidFill>
              </a:rPr>
              <a:t>Qdrant</a:t>
            </a:r>
            <a:r>
              <a:rPr lang="en-US" altLang="zh-CN" b="1" dirty="0">
                <a:solidFill>
                  <a:srgbClr val="FF0000"/>
                </a:solidFill>
              </a:rPr>
              <a:t>,</a:t>
            </a:r>
            <a:r>
              <a:rPr lang="zh-CN" altLang="en-US" b="1" dirty="0">
                <a:solidFill>
                  <a:srgbClr val="FF0000"/>
                </a:solidFill>
              </a:rPr>
              <a:t> </a:t>
            </a:r>
            <a:r>
              <a:rPr lang="en-US" altLang="zh-CN" b="1" dirty="0" err="1">
                <a:solidFill>
                  <a:srgbClr val="FF0000"/>
                </a:solidFill>
              </a:rPr>
              <a:t>Grpc</a:t>
            </a:r>
            <a:r>
              <a:rPr lang="zh-CN" altLang="en-US" b="1" dirty="0">
                <a:solidFill>
                  <a:srgbClr val="FF0000"/>
                </a:solidFill>
              </a:rPr>
              <a:t> 才有优势 </a:t>
            </a:r>
            <a:r>
              <a:rPr lang="en-US" altLang="zh-CN" b="1" dirty="0">
                <a:solidFill>
                  <a:srgbClr val="FF0000"/>
                </a:solidFill>
              </a:rPr>
              <a:t>100,</a:t>
            </a:r>
            <a:r>
              <a:rPr lang="zh-CN" altLang="en-US" b="1" dirty="0">
                <a:solidFill>
                  <a:srgbClr val="FF0000"/>
                </a:solidFill>
              </a:rPr>
              <a:t> 估计没此远程调用场景</a:t>
            </a:r>
            <a:r>
              <a:rPr lang="en-US" altLang="zh-CN" b="1" dirty="0">
                <a:solidFill>
                  <a:srgbClr val="FF0000"/>
                </a:solidFill>
              </a:rPr>
              <a:t>?</a:t>
            </a:r>
          </a:p>
          <a:p>
            <a:pPr lvl="1"/>
            <a:r>
              <a:rPr lang="zh-CN" altLang="en-US" b="1" dirty="0">
                <a:solidFill>
                  <a:srgbClr val="FF0000"/>
                </a:solidFill>
              </a:rPr>
              <a:t>缺省无认证，需要同时打开 </a:t>
            </a:r>
            <a:r>
              <a:rPr lang="en-US" altLang="zh-CN" b="1" dirty="0">
                <a:solidFill>
                  <a:srgbClr val="FF0000"/>
                </a:solidFill>
              </a:rPr>
              <a:t>TLS/HTTPS</a:t>
            </a:r>
          </a:p>
          <a:p>
            <a:pPr lvl="1"/>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ECEF9599-808B-6823-01CC-0DECBD9C2031}"/>
              </a:ext>
            </a:extLst>
          </p:cNvPr>
          <p:cNvPicPr>
            <a:picLocks noChangeAspect="1"/>
          </p:cNvPicPr>
          <p:nvPr/>
        </p:nvPicPr>
        <p:blipFill>
          <a:blip r:embed="rId2"/>
          <a:stretch>
            <a:fillRect/>
          </a:stretch>
        </p:blipFill>
        <p:spPr>
          <a:xfrm>
            <a:off x="1547177" y="2214522"/>
            <a:ext cx="9097645" cy="1962424"/>
          </a:xfrm>
          <a:prstGeom prst="rect">
            <a:avLst/>
          </a:prstGeom>
        </p:spPr>
      </p:pic>
    </p:spTree>
    <p:extLst>
      <p:ext uri="{BB962C8B-B14F-4D97-AF65-F5344CB8AC3E}">
        <p14:creationId xmlns:p14="http://schemas.microsoft.com/office/powerpoint/2010/main" val="45635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a:t>4:</a:t>
            </a:r>
            <a:r>
              <a:rPr lang="zh-CN" altLang="en-US" sz="3600" b="1" dirty="0"/>
              <a:t> 无并发</a:t>
            </a:r>
            <a:r>
              <a:rPr lang="en-US" altLang="zh-CN" sz="3600" b="1" dirty="0" err="1"/>
              <a:t>Qdrant</a:t>
            </a:r>
            <a:r>
              <a:rPr lang="en-US" altLang="zh-CN" sz="3600" b="1" dirty="0"/>
              <a:t> HNSW 50w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normAutofit/>
          </a:bodyPr>
          <a:lstStyle/>
          <a:p>
            <a:r>
              <a:rPr lang="en-US" dirty="0"/>
              <a:t>32 </a:t>
            </a:r>
            <a:r>
              <a:rPr lang="en-US" altLang="zh-CN" dirty="0"/>
              <a:t>GB RAM Server</a:t>
            </a:r>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endParaRPr lang="en-US" altLang="zh-CN" dirty="0"/>
          </a:p>
          <a:p>
            <a:pPr marL="0" indent="0">
              <a:buNone/>
            </a:pPr>
            <a:endParaRPr lang="en-US" dirty="0"/>
          </a:p>
        </p:txBody>
      </p:sp>
      <p:pic>
        <p:nvPicPr>
          <p:cNvPr id="6" name="Picture 5">
            <a:extLst>
              <a:ext uri="{FF2B5EF4-FFF2-40B4-BE49-F238E27FC236}">
                <a16:creationId xmlns:a16="http://schemas.microsoft.com/office/drawing/2014/main" id="{72271D15-D42D-A494-FE57-DD10705A2511}"/>
              </a:ext>
            </a:extLst>
          </p:cNvPr>
          <p:cNvPicPr>
            <a:picLocks noChangeAspect="1"/>
          </p:cNvPicPr>
          <p:nvPr/>
        </p:nvPicPr>
        <p:blipFill>
          <a:blip r:embed="rId2"/>
          <a:stretch>
            <a:fillRect/>
          </a:stretch>
        </p:blipFill>
        <p:spPr>
          <a:xfrm>
            <a:off x="1428098" y="2428735"/>
            <a:ext cx="9335803" cy="2000529"/>
          </a:xfrm>
          <a:prstGeom prst="rect">
            <a:avLst/>
          </a:prstGeom>
        </p:spPr>
      </p:pic>
    </p:spTree>
    <p:extLst>
      <p:ext uri="{BB962C8B-B14F-4D97-AF65-F5344CB8AC3E}">
        <p14:creationId xmlns:p14="http://schemas.microsoft.com/office/powerpoint/2010/main" val="318020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0F0AEE0-E1B8-BD20-801B-AF6E89EC721D}"/>
              </a:ext>
            </a:extLst>
          </p:cNvPr>
          <p:cNvGraphicFramePr>
            <a:graphicFrameLocks noChangeAspect="1"/>
          </p:cNvGraphicFramePr>
          <p:nvPr>
            <p:extLst>
              <p:ext uri="{D42A27DB-BD31-4B8C-83A1-F6EECF244321}">
                <p14:modId xmlns:p14="http://schemas.microsoft.com/office/powerpoint/2010/main" val="3661113555"/>
              </p:ext>
            </p:extLst>
          </p:nvPr>
        </p:nvGraphicFramePr>
        <p:xfrm>
          <a:off x="5495731" y="1486304"/>
          <a:ext cx="6275278" cy="4252667"/>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495731" y="1486304"/>
                        <a:ext cx="6275278" cy="4252667"/>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5550</TotalTime>
  <Words>3580</Words>
  <Application>Microsoft Office PowerPoint</Application>
  <PresentationFormat>Widescreen</PresentationFormat>
  <Paragraphs>313</Paragraphs>
  <Slides>30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30</vt:i4>
      </vt:variant>
    </vt:vector>
  </HeadingPairs>
  <TitlesOfParts>
    <vt:vector size="37"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vs Qdrant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场景3: 无并发Qdrant HNSW 225K Local: Grpc vs Http  </vt:lpstr>
      <vt:lpstr>场景3: 无并发Qdrant HNSW 225K Remote: Grpc vs Http  </vt:lpstr>
      <vt:lpstr>场景4: 无并发Qdrant HNSW 50w local: Grpc vs Http  </vt:lpstr>
      <vt:lpstr>压测场景1: 并发30 25K: PgSQL vs Redis+Flat </vt:lpstr>
      <vt:lpstr>压测场景2: 并发40 25K: PgSQL vs Redis+Flat </vt:lpstr>
      <vt:lpstr>压测场景3: 并发60: Redis+Flat +25k vs Redis+HNSW +225k</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444</cp:revision>
  <dcterms:created xsi:type="dcterms:W3CDTF">2023-04-24T08:38:56Z</dcterms:created>
  <dcterms:modified xsi:type="dcterms:W3CDTF">2023-05-04T10:57:11Z</dcterms:modified>
</cp:coreProperties>
</file>