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46e3fed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46e3fed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74552d03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74552d03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f017a67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2f017a67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f017a67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f017a67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f017a67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2f017a67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2f017a67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2f017a67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b14377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6b14377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6b14377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6b14377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2f017a67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2f017a67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ognyte.com/blog/ransomware_2021/" TargetMode="External"/><Relationship Id="rId4" Type="http://schemas.openxmlformats.org/officeDocument/2006/relationships/hyperlink" Target="https://www.picussecurity.com/resource/blog/blackmatter-ransomware-analysis-ttps-and-io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hyperlink" Target="https://www.cognyte.com/blog/ransomware_2021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End-User Guide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276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Tao Zimmerman, Colton Hulce, Louis Najdek, William Atwood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297500" y="954150"/>
            <a:ext cx="7038900" cy="3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“Ransomware Attack Statistics 2021 - Growth &amp; Analysis”.  </a:t>
            </a:r>
            <a:r>
              <a:rPr lang="en"/>
              <a:t>Cognyte.</a:t>
            </a:r>
            <a:r>
              <a:rPr lang="en"/>
              <a:t> </a:t>
            </a:r>
            <a:r>
              <a:rPr lang="en"/>
              <a:t>Cognyte. 08 Aug 2021.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https://www.cognyte.com/blog/ransomware_2021</a:t>
            </a:r>
            <a:r>
              <a:rPr lang="en" u="sng">
                <a:solidFill>
                  <a:schemeClr val="hlink"/>
                </a:solidFill>
              </a:rPr>
              <a:t>/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Indicators of Compromise -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Ozarslan, Suleyman. “BlackMatter Ransomware Analysis, TTPs and IOCs”. Picus Labs. Picus Security. 21 Oct 2021.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https://www.picussecurity.com/resource/blog/blackmatter-ransomware-analysis-ttps-and-iocs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Information Disclaimer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testing performed was done in a safe environment, with no connection to any network. We are not responsible for any damages caused by attempting the content depicted in this presentation.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“In 2020, 1,112 organizations were hit by ransomware attacks.  In comparison, 1,097 organizations were hit by ransomware attacks in the first </a:t>
            </a:r>
            <a:r>
              <a:rPr b="1" lang="en"/>
              <a:t>half </a:t>
            </a:r>
            <a:r>
              <a:rPr lang="en"/>
              <a:t>of 2021.” </a:t>
            </a: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2447700" y="2221950"/>
            <a:ext cx="4248600" cy="2729983"/>
            <a:chOff x="2846650" y="2221925"/>
            <a:chExt cx="4248600" cy="2729983"/>
          </a:xfrm>
        </p:grpSpPr>
        <p:pic>
          <p:nvPicPr>
            <p:cNvPr id="149" name="Google Shape;14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46726" y="3586925"/>
              <a:ext cx="4248451" cy="13649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5"/>
            <p:cNvSpPr/>
            <p:nvPr/>
          </p:nvSpPr>
          <p:spPr>
            <a:xfrm>
              <a:off x="2846650" y="2221925"/>
              <a:ext cx="4248600" cy="1365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1" name="Google Shape;15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6724" y="2221938"/>
              <a:ext cx="4248451" cy="136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15"/>
          <p:cNvSpPr txBox="1"/>
          <p:nvPr/>
        </p:nvSpPr>
        <p:spPr>
          <a:xfrm>
            <a:off x="201300" y="4106825"/>
            <a:ext cx="2246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https://www.cognyte.com/blog/ransomware_2021/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Vectors - Phishing Emails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88" y="513275"/>
            <a:ext cx="8812019" cy="463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>
            <a:off x="3007800" y="818325"/>
            <a:ext cx="4088700" cy="1789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084575" y="353325"/>
            <a:ext cx="37572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Vectors - Downloads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415025" y="1559625"/>
            <a:ext cx="3268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unofficial URL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suggestion to download ‘data shield’ for chrome.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a single word is said otherwise, it just wants you to download data shield. Which is most likely bad for you.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fake “download” and “start” buttons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197" y="5625"/>
            <a:ext cx="53738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097100" y="89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Attacks</a:t>
            </a:r>
            <a:endParaRPr/>
          </a:p>
        </p:txBody>
      </p:sp>
      <p:grpSp>
        <p:nvGrpSpPr>
          <p:cNvPr id="172" name="Google Shape;172;p18"/>
          <p:cNvGrpSpPr/>
          <p:nvPr/>
        </p:nvGrpSpPr>
        <p:grpSpPr>
          <a:xfrm>
            <a:off x="334749" y="1481867"/>
            <a:ext cx="8563598" cy="2629035"/>
            <a:chOff x="2497800" y="608025"/>
            <a:chExt cx="6433475" cy="1963725"/>
          </a:xfrm>
        </p:grpSpPr>
        <p:pic>
          <p:nvPicPr>
            <p:cNvPr id="173" name="Google Shape;173;p18"/>
            <p:cNvPicPr preferRelativeResize="0"/>
            <p:nvPr/>
          </p:nvPicPr>
          <p:blipFill rotWithShape="1">
            <a:blip r:embed="rId3">
              <a:alphaModFix/>
            </a:blip>
            <a:srcRect b="17031" l="3377" r="3330" t="9336"/>
            <a:stretch/>
          </p:blipFill>
          <p:spPr>
            <a:xfrm>
              <a:off x="2497800" y="608025"/>
              <a:ext cx="6433475" cy="196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18"/>
            <p:cNvSpPr/>
            <p:nvPr/>
          </p:nvSpPr>
          <p:spPr>
            <a:xfrm>
              <a:off x="2563525" y="2226650"/>
              <a:ext cx="328800" cy="279300"/>
            </a:xfrm>
            <a:prstGeom prst="roundRect">
              <a:avLst>
                <a:gd fmla="val 16667" name="adj"/>
              </a:avLst>
            </a:prstGeom>
            <a:solidFill>
              <a:srgbClr val="EECE1A">
                <a:alpha val="508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3258200" y="2226650"/>
              <a:ext cx="328800" cy="279300"/>
            </a:xfrm>
            <a:prstGeom prst="roundRect">
              <a:avLst>
                <a:gd fmla="val 16667" name="adj"/>
              </a:avLst>
            </a:prstGeom>
            <a:solidFill>
              <a:srgbClr val="EECE1A">
                <a:alpha val="508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6804025" y="1348275"/>
              <a:ext cx="278700" cy="279300"/>
            </a:xfrm>
            <a:prstGeom prst="roundRect">
              <a:avLst>
                <a:gd fmla="val 16667" name="adj"/>
              </a:avLst>
            </a:prstGeom>
            <a:solidFill>
              <a:srgbClr val="EECE1A">
                <a:alpha val="508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9"/>
          <p:cNvGrpSpPr/>
          <p:nvPr/>
        </p:nvGrpSpPr>
        <p:grpSpPr>
          <a:xfrm>
            <a:off x="1164819" y="277919"/>
            <a:ext cx="7384480" cy="4627503"/>
            <a:chOff x="1740749" y="953100"/>
            <a:chExt cx="5751601" cy="3852400"/>
          </a:xfrm>
        </p:grpSpPr>
        <p:pic>
          <p:nvPicPr>
            <p:cNvPr id="182" name="Google Shape;18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40749" y="953100"/>
              <a:ext cx="5751601" cy="38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9"/>
            <p:cNvSpPr/>
            <p:nvPr/>
          </p:nvSpPr>
          <p:spPr>
            <a:xfrm>
              <a:off x="1793975" y="3656075"/>
              <a:ext cx="772200" cy="318000"/>
            </a:xfrm>
            <a:prstGeom prst="roundRect">
              <a:avLst>
                <a:gd fmla="val 16667" name="adj"/>
              </a:avLst>
            </a:prstGeom>
            <a:solidFill>
              <a:srgbClr val="EECE1A">
                <a:alpha val="508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0"/>
          <p:cNvGrpSpPr/>
          <p:nvPr/>
        </p:nvGrpSpPr>
        <p:grpSpPr>
          <a:xfrm>
            <a:off x="1194657" y="267976"/>
            <a:ext cx="7285375" cy="4498335"/>
            <a:chOff x="201700" y="953100"/>
            <a:chExt cx="5919701" cy="3980475"/>
          </a:xfrm>
        </p:grpSpPr>
        <p:pic>
          <p:nvPicPr>
            <p:cNvPr id="189" name="Google Shape;18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1700" y="953100"/>
              <a:ext cx="5919701" cy="3980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0"/>
            <p:cNvSpPr/>
            <p:nvPr/>
          </p:nvSpPr>
          <p:spPr>
            <a:xfrm>
              <a:off x="238450" y="1646375"/>
              <a:ext cx="772200" cy="318000"/>
            </a:xfrm>
            <a:prstGeom prst="roundRect">
              <a:avLst>
                <a:gd fmla="val 16667" name="adj"/>
              </a:avLst>
            </a:prstGeom>
            <a:solidFill>
              <a:srgbClr val="EECE1A">
                <a:alpha val="5084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96500" y="73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 of Compromise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15333" l="3298" r="6072" t="0"/>
          <a:stretch/>
        </p:blipFill>
        <p:spPr>
          <a:xfrm>
            <a:off x="443700" y="671475"/>
            <a:ext cx="8011024" cy="21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13" y="2851100"/>
            <a:ext cx="7571808" cy="19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