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Thin"/>
      <p:regular r:id="rId33"/>
      <p:bold r:id="rId34"/>
      <p:italic r:id="rId35"/>
      <p:boldItalic r:id="rId36"/>
    </p:embeddedFont>
    <p:embeddedFont>
      <p:font typeface="Roboto"/>
      <p:regular r:id="rId37"/>
      <p:bold r:id="rId38"/>
      <p:italic r:id="rId39"/>
      <p:boldItalic r:id="rId40"/>
    </p:embeddedFont>
    <p:embeddedFont>
      <p:font typeface="Nunito"/>
      <p:regular r:id="rId41"/>
      <p:bold r:id="rId42"/>
      <p:italic r:id="rId43"/>
      <p:boldItalic r:id="rId44"/>
    </p:embeddedFont>
    <p:embeddedFont>
      <p:font typeface="Lato"/>
      <p:regular r:id="rId45"/>
      <p:bold r:id="rId46"/>
      <p:italic r:id="rId47"/>
      <p:boldItalic r:id="rId48"/>
    </p:embeddedFont>
    <p:embeddedFont>
      <p:font typeface="Source Sans Pr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8BD44F-00F3-4D36-9A3B-7A951E00DA8F}">
  <a:tblStyle styleId="{D18BD44F-00F3-4D36-9A3B-7A951E00DA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SourceSans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33" Type="http://schemas.openxmlformats.org/officeDocument/2006/relationships/font" Target="fonts/RobotoThin-regular.fntdata"/><Relationship Id="rId32" Type="http://schemas.openxmlformats.org/officeDocument/2006/relationships/font" Target="fonts/RobotoSlab-bold.fntdata"/><Relationship Id="rId35" Type="http://schemas.openxmlformats.org/officeDocument/2006/relationships/font" Target="fonts/RobotoThin-italic.fntdata"/><Relationship Id="rId34" Type="http://schemas.openxmlformats.org/officeDocument/2006/relationships/font" Target="fonts/RobotoThin-bold.fntdata"/><Relationship Id="rId37" Type="http://schemas.openxmlformats.org/officeDocument/2006/relationships/font" Target="fonts/Roboto-regular.fntdata"/><Relationship Id="rId36" Type="http://schemas.openxmlformats.org/officeDocument/2006/relationships/font" Target="fonts/RobotoThin-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SansPro-italic.fntdata"/><Relationship Id="rId50" Type="http://schemas.openxmlformats.org/officeDocument/2006/relationships/font" Target="fonts/SourceSansPro-bold.fntdata"/><Relationship Id="rId52"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92f711d8d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992f711d8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Slab"/>
                <a:ea typeface="Roboto Slab"/>
                <a:cs typeface="Roboto Slab"/>
                <a:sym typeface="Roboto Slab"/>
              </a:rPr>
              <a:t>This is a visual of the concept of the operations. The user askes cortana a question, cortana sends the question to microsoft servers. The server sends a response back to cortana. Before cortana sends it back to the user, we implement the man in the middle attack and inject our own webpage which is then sent to the user. </a:t>
            </a:r>
            <a:endParaRPr sz="1800">
              <a:solidFill>
                <a:schemeClr val="dk1"/>
              </a:solidFill>
              <a:latin typeface="Roboto Slab"/>
              <a:ea typeface="Roboto Slab"/>
              <a:cs typeface="Roboto Slab"/>
              <a:sym typeface="Roboto Slab"/>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92f711d8d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92f711d8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92f711d8d_0_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92f711d8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f92fdb281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f92fdb28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92f711d8d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92f711d8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92f711d8d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92f711d8d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 expect to discover methods to build on what previous years students have completed, along with their future goals. We also expect to improve on the process of implementing browser exploits and decrypting and analyzing saved audio messages. We also plan on masking our exploit by redirecting the user to the real gmu login page, after we store the credentials. </a:t>
            </a:r>
            <a:endParaRPr sz="2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92f711d8d_0_4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92f711d8d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92f711d8d_0_4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92f711d8d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92f711d8d_0_4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92f711d8d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EMILY DO THIS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br>
              <a:rPr lang="en" sz="2000">
                <a:solidFill>
                  <a:srgbClr val="263238"/>
                </a:solidFill>
                <a:latin typeface="Source Sans Pro"/>
                <a:ea typeface="Source Sans Pro"/>
                <a:cs typeface="Source Sans Pro"/>
                <a:sym typeface="Source Sans Pro"/>
              </a:rPr>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992f711d8d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992f711d8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92f711d8d_0_4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92f711d8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992f711d8d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992f711d8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263238"/>
                </a:solidFill>
                <a:latin typeface="Source Sans Pro"/>
                <a:ea typeface="Source Sans Pro"/>
                <a:cs typeface="Source Sans Pro"/>
                <a:sym typeface="Source Sans Pro"/>
              </a:rPr>
              <a:t>LHM thru chase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EMILY DO THIS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br>
              <a:rPr lang="en" sz="2000">
                <a:solidFill>
                  <a:srgbClr val="263238"/>
                </a:solidFill>
                <a:latin typeface="Source Sans Pro"/>
                <a:ea typeface="Source Sans Pro"/>
                <a:cs typeface="Source Sans Pro"/>
                <a:sym typeface="Source Sans Pro"/>
              </a:rPr>
            </a:b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92f711d8d_0_3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992f711d8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92f711d8d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92f711d8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92f711d8d_0_3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92f711d8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EMILY DO THIS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92f711d8d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92f711d8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for next steps, we will implement the research we found </a:t>
            </a:r>
            <a:r>
              <a:rPr lang="en" sz="1800"/>
              <a:t>individually on vulnerabilities along with recreate and test them. We will also host the fake GMU landing page so it can be accessed remotely rather than only locally. Next we will store keylogged information online rather than on the local affected machine as we would like to repurpose those credentials. And lastly, we eventually would like to find publicly accessible program database files to further understand what Cortana’s executable files really do. </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75da2a2028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75da2a202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92f711d8d_0_4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92f711d8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f92fdb281_4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f92fdb281_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is </a:t>
            </a:r>
            <a:r>
              <a:rPr lang="en"/>
              <a:t>continuous</a:t>
            </a:r>
            <a:r>
              <a:rPr lang="en"/>
              <a:t> not completed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92f711d8d_0_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92f711d8d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92f711d8d_0_4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92f711d8d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Say fake landing page</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As for the requirements, we shall: </a:t>
            </a:r>
            <a:endParaRPr sz="1700"/>
          </a:p>
          <a:p>
            <a:pPr indent="-355600" lvl="0" marL="457200" rtl="0" algn="l">
              <a:spcBef>
                <a:spcPts val="0"/>
              </a:spcBef>
              <a:spcAft>
                <a:spcPts val="0"/>
              </a:spcAft>
              <a:buSzPts val="2000"/>
              <a:buAutoNum type="arabicPeriod"/>
            </a:pPr>
            <a:r>
              <a:rPr lang="en" sz="1700"/>
              <a:t>verify the findings of the previous group</a:t>
            </a:r>
            <a:endParaRPr sz="1700"/>
          </a:p>
          <a:p>
            <a:pPr indent="-355600" lvl="0" marL="457200" rtl="0" algn="l">
              <a:spcBef>
                <a:spcPts val="0"/>
              </a:spcBef>
              <a:spcAft>
                <a:spcPts val="0"/>
              </a:spcAft>
              <a:buSzPts val="2000"/>
              <a:buAutoNum type="arabicPeriod"/>
            </a:pPr>
            <a:r>
              <a:rPr lang="en" sz="1700"/>
              <a:t>Research</a:t>
            </a:r>
            <a:r>
              <a:rPr lang="en" sz="1700"/>
              <a:t> vulnerabilities and how they are exploited using </a:t>
            </a:r>
            <a:r>
              <a:rPr lang="en" sz="1700"/>
              <a:t>microsoft's</a:t>
            </a:r>
            <a:r>
              <a:rPr lang="en" sz="1700"/>
              <a:t> documentation, open source tools for static and dynamic testing, along with prior conducted research</a:t>
            </a:r>
            <a:endParaRPr sz="1700"/>
          </a:p>
          <a:p>
            <a:pPr indent="-355600" lvl="0" marL="457200" rtl="0" algn="l">
              <a:spcBef>
                <a:spcPts val="0"/>
              </a:spcBef>
              <a:spcAft>
                <a:spcPts val="0"/>
              </a:spcAft>
              <a:buSzPts val="2000"/>
              <a:buAutoNum type="arabicPeriod"/>
            </a:pPr>
            <a:r>
              <a:rPr lang="en" sz="1700"/>
              <a:t>We shall also determine what attack vectors are more likely to occur</a:t>
            </a:r>
            <a:endParaRPr sz="1700"/>
          </a:p>
          <a:p>
            <a:pPr indent="-355600" lvl="0" marL="457200" rtl="0" algn="l">
              <a:spcBef>
                <a:spcPts val="0"/>
              </a:spcBef>
              <a:spcAft>
                <a:spcPts val="0"/>
              </a:spcAft>
              <a:buSzPts val="2000"/>
              <a:buAutoNum type="arabicPeriod"/>
            </a:pPr>
            <a:r>
              <a:rPr lang="en" sz="1700"/>
              <a:t>We will execute a </a:t>
            </a:r>
            <a:r>
              <a:rPr lang="en" sz="1700"/>
              <a:t>browser</a:t>
            </a:r>
            <a:r>
              <a:rPr lang="en" sz="1700"/>
              <a:t> exploit</a:t>
            </a:r>
            <a:endParaRPr sz="1700"/>
          </a:p>
          <a:p>
            <a:pPr indent="-355600" lvl="0" marL="457200" rtl="0" algn="l">
              <a:spcBef>
                <a:spcPts val="0"/>
              </a:spcBef>
              <a:spcAft>
                <a:spcPts val="0"/>
              </a:spcAft>
              <a:buSzPts val="2000"/>
              <a:buAutoNum type="arabicPeriod"/>
            </a:pPr>
            <a:r>
              <a:rPr lang="en" sz="1700"/>
              <a:t>And finally, we will combine a man in the middle attack with the browser exploit to steal login credentials. </a:t>
            </a:r>
            <a:endParaRPr sz="1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92f711d8d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92f711d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2 charts </a:t>
            </a:r>
            <a:r>
              <a:rPr lang="en" sz="2000">
                <a:solidFill>
                  <a:srgbClr val="263238"/>
                </a:solidFill>
                <a:latin typeface="Source Sans Pro"/>
                <a:ea typeface="Source Sans Pro"/>
                <a:cs typeface="Source Sans Pro"/>
                <a:sym typeface="Source Sans Pro"/>
              </a:rPr>
              <a:t>don't</a:t>
            </a:r>
            <a:r>
              <a:rPr lang="en" sz="2000">
                <a:solidFill>
                  <a:srgbClr val="263238"/>
                </a:solidFill>
                <a:latin typeface="Source Sans Pro"/>
                <a:ea typeface="Source Sans Pro"/>
                <a:cs typeface="Source Sans Pro"/>
                <a:sym typeface="Source Sans Pro"/>
              </a:rPr>
              <a:t> relate</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EMILY DO THIS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br>
              <a:rPr lang="en" sz="2000">
                <a:solidFill>
                  <a:srgbClr val="263238"/>
                </a:solidFill>
                <a:latin typeface="Source Sans Pro"/>
                <a:ea typeface="Source Sans Pro"/>
                <a:cs typeface="Source Sans Pro"/>
                <a:sym typeface="Source Sans Pro"/>
              </a:rPr>
            </a:br>
            <a:r>
              <a:rPr lang="en" sz="2000">
                <a:solidFill>
                  <a:srgbClr val="263238"/>
                </a:solidFill>
                <a:latin typeface="Source Sans Pro"/>
                <a:ea typeface="Source Sans Pro"/>
                <a:cs typeface="Source Sans Pro"/>
                <a:sym typeface="Source Sans Pro"/>
              </a:rPr>
              <a:t>Risks to us simulating the attack:</a:t>
            </a:r>
            <a:endParaRPr sz="2000">
              <a:solidFill>
                <a:srgbClr val="263238"/>
              </a:solidFill>
              <a:latin typeface="Source Sans Pro"/>
              <a:ea typeface="Source Sans Pro"/>
              <a:cs typeface="Source Sans Pro"/>
              <a:sym typeface="Source Sans Pro"/>
            </a:endParaRPr>
          </a:p>
          <a:p>
            <a:pPr indent="-355600" lvl="0" marL="457200" rtl="0" algn="l">
              <a:spcBef>
                <a:spcPts val="600"/>
              </a:spcBef>
              <a:spcAft>
                <a:spcPts val="0"/>
              </a:spcAft>
              <a:buClr>
                <a:srgbClr val="CFD8DC"/>
              </a:buClr>
              <a:buSzPts val="2000"/>
              <a:buFont typeface="Source Sans Pro"/>
              <a:buChar char="◎"/>
            </a:pPr>
            <a:r>
              <a:rPr lang="en" sz="2000">
                <a:solidFill>
                  <a:srgbClr val="263238"/>
                </a:solidFill>
                <a:latin typeface="Source Sans Pro"/>
                <a:ea typeface="Source Sans Pro"/>
                <a:cs typeface="Source Sans Pro"/>
                <a:sym typeface="Source Sans Pro"/>
              </a:rPr>
              <a:t>If a virtual environment is not being used or set up properly, then the host systems could be at risk</a:t>
            </a:r>
            <a:endParaRPr sz="2000">
              <a:solidFill>
                <a:srgbClr val="263238"/>
              </a:solidFill>
              <a:latin typeface="Source Sans Pro"/>
              <a:ea typeface="Source Sans Pro"/>
              <a:cs typeface="Source Sans Pro"/>
              <a:sym typeface="Source Sans Pro"/>
            </a:endParaRPr>
          </a:p>
          <a:p>
            <a:pPr indent="-355600" lvl="0" marL="457200" rtl="0" algn="l">
              <a:spcBef>
                <a:spcPts val="0"/>
              </a:spcBef>
              <a:spcAft>
                <a:spcPts val="0"/>
              </a:spcAft>
              <a:buClr>
                <a:srgbClr val="CFD8DC"/>
              </a:buClr>
              <a:buSzPts val="2000"/>
              <a:buFont typeface="Source Sans Pro"/>
              <a:buChar char="◎"/>
            </a:pPr>
            <a:r>
              <a:rPr lang="en" sz="2000">
                <a:solidFill>
                  <a:srgbClr val="263238"/>
                </a:solidFill>
                <a:latin typeface="Source Sans Pro"/>
                <a:ea typeface="Source Sans Pro"/>
                <a:cs typeface="Source Sans Pro"/>
                <a:sym typeface="Source Sans Pro"/>
              </a:rPr>
              <a:t>If files are edited outside of the virtual machine, then the system could be at risk</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Risks to the user using Cortana right now:</a:t>
            </a:r>
            <a:endParaRPr sz="2000">
              <a:solidFill>
                <a:srgbClr val="263238"/>
              </a:solidFill>
              <a:latin typeface="Source Sans Pro"/>
              <a:ea typeface="Source Sans Pro"/>
              <a:cs typeface="Source Sans Pro"/>
              <a:sym typeface="Source Sans Pro"/>
            </a:endParaRPr>
          </a:p>
          <a:p>
            <a:pPr indent="-355600" lvl="0" marL="457200" rtl="0" algn="l">
              <a:spcBef>
                <a:spcPts val="600"/>
              </a:spcBef>
              <a:spcAft>
                <a:spcPts val="0"/>
              </a:spcAft>
              <a:buClr>
                <a:srgbClr val="CFD8DC"/>
              </a:buClr>
              <a:buSzPts val="2000"/>
              <a:buFont typeface="Source Sans Pro"/>
              <a:buChar char="◎"/>
            </a:pPr>
            <a:r>
              <a:rPr lang="en" sz="2000">
                <a:solidFill>
                  <a:srgbClr val="263238"/>
                </a:solidFill>
                <a:latin typeface="Source Sans Pro"/>
                <a:ea typeface="Source Sans Pro"/>
                <a:cs typeface="Source Sans Pro"/>
                <a:sym typeface="Source Sans Pro"/>
              </a:rPr>
              <a:t>Subject to Man-in-the-Middle (MITM)</a:t>
            </a:r>
            <a:endParaRPr sz="2000">
              <a:solidFill>
                <a:srgbClr val="263238"/>
              </a:solidFill>
              <a:latin typeface="Source Sans Pro"/>
              <a:ea typeface="Source Sans Pro"/>
              <a:cs typeface="Source Sans Pro"/>
              <a:sym typeface="Source Sans Pro"/>
            </a:endParaRPr>
          </a:p>
          <a:p>
            <a:pPr indent="-355600" lvl="0" marL="457200" rtl="0" algn="l">
              <a:spcBef>
                <a:spcPts val="0"/>
              </a:spcBef>
              <a:spcAft>
                <a:spcPts val="0"/>
              </a:spcAft>
              <a:buClr>
                <a:srgbClr val="CFD8DC"/>
              </a:buClr>
              <a:buSzPts val="2000"/>
              <a:buFont typeface="Source Sans Pro"/>
              <a:buChar char="◎"/>
            </a:pPr>
            <a:r>
              <a:rPr lang="en" sz="2000">
                <a:solidFill>
                  <a:srgbClr val="263238"/>
                </a:solidFill>
                <a:latin typeface="Source Sans Pro"/>
                <a:ea typeface="Source Sans Pro"/>
                <a:cs typeface="Source Sans Pro"/>
                <a:sym typeface="Source Sans Pro"/>
              </a:rPr>
              <a:t>Possible phishing / website redirection</a:t>
            </a:r>
            <a:endParaRPr sz="2000">
              <a:solidFill>
                <a:srgbClr val="263238"/>
              </a:solidFill>
              <a:latin typeface="Source Sans Pro"/>
              <a:ea typeface="Source Sans Pro"/>
              <a:cs typeface="Source Sans Pro"/>
              <a:sym typeface="Source Sans Pro"/>
            </a:endParaRPr>
          </a:p>
          <a:p>
            <a:pPr indent="-355600" lvl="0" marL="457200" rtl="0" algn="l">
              <a:spcBef>
                <a:spcPts val="0"/>
              </a:spcBef>
              <a:spcAft>
                <a:spcPts val="0"/>
              </a:spcAft>
              <a:buClr>
                <a:srgbClr val="CFD8DC"/>
              </a:buClr>
              <a:buSzPts val="2000"/>
              <a:buFont typeface="Source Sans Pro"/>
              <a:buChar char="◎"/>
            </a:pPr>
            <a:r>
              <a:rPr lang="en" sz="2000">
                <a:solidFill>
                  <a:srgbClr val="263238"/>
                </a:solidFill>
                <a:latin typeface="Source Sans Pro"/>
                <a:ea typeface="Source Sans Pro"/>
                <a:cs typeface="Source Sans Pro"/>
                <a:sym typeface="Source Sans Pro"/>
              </a:rPr>
              <a:t>Exposed sensitive information</a:t>
            </a:r>
            <a:endParaRPr sz="20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992f711d8d_0_4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992f711d8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263238"/>
                </a:solidFill>
                <a:latin typeface="Source Sans Pro"/>
                <a:ea typeface="Source Sans Pro"/>
                <a:cs typeface="Source Sans Pro"/>
                <a:sym typeface="Source Sans Pro"/>
              </a:rPr>
              <a:t>EMILY DO THIS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br>
              <a:rPr lang="en" sz="2000">
                <a:solidFill>
                  <a:srgbClr val="263238"/>
                </a:solidFill>
                <a:latin typeface="Source Sans Pro"/>
                <a:ea typeface="Source Sans Pro"/>
                <a:cs typeface="Source Sans Pro"/>
                <a:sym typeface="Source Sans Pro"/>
              </a:rPr>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f38d017c1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f38d017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500">
                <a:solidFill>
                  <a:schemeClr val="dk1"/>
                </a:solidFill>
                <a:latin typeface="Roboto Slab"/>
                <a:ea typeface="Roboto Slab"/>
                <a:cs typeface="Roboto Slab"/>
                <a:sym typeface="Roboto Slab"/>
              </a:rPr>
              <a:t>As for out concept of operations we are planning on executing a MITM attack on the Windows machine Using Burp Suite, Wireshark, and ettercap. We are also planning to inject a malicious web page within Cortana’s response to a user inputted question. Lastly, we are going to leverage the MITM attack to execute a browser vulnerability which will allow us to record user inputted credentials.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grpSp>
        <p:nvGrpSpPr>
          <p:cNvPr id="67" name="Google Shape;67;p12"/>
          <p:cNvGrpSpPr/>
          <p:nvPr/>
        </p:nvGrpSpPr>
        <p:grpSpPr>
          <a:xfrm>
            <a:off x="4406400" y="0"/>
            <a:ext cx="4737600" cy="5143065"/>
            <a:chOff x="4406400" y="0"/>
            <a:chExt cx="4737600" cy="5143065"/>
          </a:xfrm>
        </p:grpSpPr>
        <p:sp>
          <p:nvSpPr>
            <p:cNvPr id="68" name="Google Shape;68;p12"/>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1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7" name="Google Shape;8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gif"/><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1450550" y="817300"/>
            <a:ext cx="6971400" cy="196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Cortana Vulnerability </a:t>
            </a:r>
            <a:r>
              <a:rPr lang="en" sz="4200"/>
              <a:t>Research</a:t>
            </a:r>
            <a:r>
              <a:rPr lang="en" sz="4200"/>
              <a:t> and Exploitation</a:t>
            </a:r>
            <a:endParaRPr sz="4200"/>
          </a:p>
          <a:p>
            <a:pPr indent="0" lvl="0" marL="0" rtl="0" algn="l">
              <a:spcBef>
                <a:spcPts val="0"/>
              </a:spcBef>
              <a:spcAft>
                <a:spcPts val="0"/>
              </a:spcAft>
              <a:buNone/>
            </a:pPr>
            <a:r>
              <a:rPr lang="en" sz="1000"/>
              <a:t>Version 3.2</a:t>
            </a:r>
            <a:endParaRPr sz="1000"/>
          </a:p>
          <a:p>
            <a:pPr indent="0" lvl="0" marL="0" rtl="0" algn="l">
              <a:spcBef>
                <a:spcPts val="0"/>
              </a:spcBef>
              <a:spcAft>
                <a:spcPts val="0"/>
              </a:spcAft>
              <a:buNone/>
            </a:pPr>
            <a:r>
              <a:rPr lang="en" sz="1000"/>
              <a:t>12/5/22</a:t>
            </a:r>
            <a:endParaRPr sz="4000"/>
          </a:p>
        </p:txBody>
      </p:sp>
      <p:sp>
        <p:nvSpPr>
          <p:cNvPr id="93" name="Google Shape;93;p13"/>
          <p:cNvSpPr txBox="1"/>
          <p:nvPr>
            <p:ph type="ctrTitle"/>
          </p:nvPr>
        </p:nvSpPr>
        <p:spPr>
          <a:xfrm>
            <a:off x="1298150" y="3408350"/>
            <a:ext cx="6971400" cy="14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Noble Team</a:t>
            </a:r>
            <a:r>
              <a:rPr lang="en" sz="1300"/>
              <a:t> - </a:t>
            </a:r>
            <a:r>
              <a:rPr b="0" lang="en" sz="1300"/>
              <a:t>Melanie Brown, Marwan Elashry, Viren Kumar, Tanya Malik, Emily Nolan, and Lucas Scharf</a:t>
            </a:r>
            <a:endParaRPr b="0" sz="1300"/>
          </a:p>
          <a:p>
            <a:pPr indent="0" lvl="0" marL="0" rtl="0" algn="l">
              <a:spcBef>
                <a:spcPts val="0"/>
              </a:spcBef>
              <a:spcAft>
                <a:spcPts val="0"/>
              </a:spcAft>
              <a:buNone/>
            </a:pPr>
            <a:r>
              <a:rPr lang="en" sz="1300"/>
              <a:t>Sponsor - </a:t>
            </a:r>
            <a:r>
              <a:rPr b="0" lang="en" sz="1300"/>
              <a:t>Chase Whitt</a:t>
            </a:r>
            <a:endParaRPr b="0" sz="1300"/>
          </a:p>
          <a:p>
            <a:pPr indent="0" lvl="0" marL="0" rtl="0" algn="l">
              <a:spcBef>
                <a:spcPts val="0"/>
              </a:spcBef>
              <a:spcAft>
                <a:spcPts val="0"/>
              </a:spcAft>
              <a:buNone/>
            </a:pPr>
            <a:r>
              <a:rPr lang="en" sz="1300"/>
              <a:t>Mentor - </a:t>
            </a:r>
            <a:r>
              <a:rPr b="0" lang="en" sz="1300"/>
              <a:t>Dr. Coffman</a:t>
            </a:r>
            <a:endParaRPr b="0" sz="5600"/>
          </a:p>
        </p:txBody>
      </p:sp>
      <p:pic>
        <p:nvPicPr>
          <p:cNvPr id="94" name="Google Shape;94;p13"/>
          <p:cNvPicPr preferRelativeResize="0"/>
          <p:nvPr/>
        </p:nvPicPr>
        <p:blipFill rotWithShape="1">
          <a:blip r:embed="rId3">
            <a:alphaModFix/>
          </a:blip>
          <a:srcRect b="0" l="0" r="0" t="0"/>
          <a:stretch/>
        </p:blipFill>
        <p:spPr>
          <a:xfrm>
            <a:off x="3088400" y="2449525"/>
            <a:ext cx="5181148" cy="95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4.4 (Cont.): CONOPS</a:t>
            </a:r>
            <a:endParaRPr sz="2400"/>
          </a:p>
        </p:txBody>
      </p:sp>
      <p:sp>
        <p:nvSpPr>
          <p:cNvPr id="163" name="Google Shape;163;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2"/>
          <p:cNvPicPr preferRelativeResize="0"/>
          <p:nvPr/>
        </p:nvPicPr>
        <p:blipFill rotWithShape="1">
          <a:blip r:embed="rId3">
            <a:alphaModFix/>
          </a:blip>
          <a:srcRect b="24708" l="15004" r="9059" t="23041"/>
          <a:stretch/>
        </p:blipFill>
        <p:spPr>
          <a:xfrm>
            <a:off x="1005000" y="1010725"/>
            <a:ext cx="7133990" cy="3739124"/>
          </a:xfrm>
          <a:prstGeom prst="rect">
            <a:avLst/>
          </a:prstGeom>
          <a:noFill/>
          <a:ln>
            <a:noFill/>
          </a:ln>
        </p:spPr>
      </p:pic>
      <p:sp>
        <p:nvSpPr>
          <p:cNvPr id="165" name="Google Shape;165;p22"/>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Viren Kumar &amp; Emily Nolan</a:t>
            </a:r>
            <a:endParaRPr sz="914">
              <a:solidFill>
                <a:srgbClr val="424242"/>
              </a:solidFill>
              <a:latin typeface="Source Sans Pro"/>
              <a:ea typeface="Source Sans Pro"/>
              <a:cs typeface="Source Sans Pro"/>
              <a:sym typeface="Source Sans Pro"/>
            </a:endParaRPr>
          </a:p>
        </p:txBody>
      </p:sp>
      <p:sp>
        <p:nvSpPr>
          <p:cNvPr id="166" name="Google Shape;166;p22"/>
          <p:cNvSpPr txBox="1"/>
          <p:nvPr/>
        </p:nvSpPr>
        <p:spPr>
          <a:xfrm>
            <a:off x="3880375" y="1672825"/>
            <a:ext cx="967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Source Sans Pro"/>
                <a:ea typeface="Source Sans Pro"/>
                <a:cs typeface="Source Sans Pro"/>
                <a:sym typeface="Source Sans Pro"/>
              </a:rPr>
              <a:t>SEND REQUEST</a:t>
            </a:r>
            <a:endParaRPr sz="800">
              <a:latin typeface="Source Sans Pro"/>
              <a:ea typeface="Source Sans Pro"/>
              <a:cs typeface="Source Sans Pro"/>
              <a:sym typeface="Source Sans Pro"/>
            </a:endParaRPr>
          </a:p>
        </p:txBody>
      </p:sp>
      <p:sp>
        <p:nvSpPr>
          <p:cNvPr id="167" name="Google Shape;167;p22"/>
          <p:cNvSpPr txBox="1"/>
          <p:nvPr/>
        </p:nvSpPr>
        <p:spPr>
          <a:xfrm>
            <a:off x="5982113" y="1672825"/>
            <a:ext cx="967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Source Sans Pro"/>
                <a:ea typeface="Source Sans Pro"/>
                <a:cs typeface="Source Sans Pro"/>
                <a:sym typeface="Source Sans Pro"/>
              </a:rPr>
              <a:t>SEND REQUEST</a:t>
            </a:r>
            <a:endParaRPr sz="800">
              <a:latin typeface="Source Sans Pro"/>
              <a:ea typeface="Source Sans Pro"/>
              <a:cs typeface="Source Sans Pro"/>
              <a:sym typeface="Source Sans Pro"/>
            </a:endParaRPr>
          </a:p>
        </p:txBody>
      </p:sp>
      <p:sp>
        <p:nvSpPr>
          <p:cNvPr id="168" name="Google Shape;168;p22"/>
          <p:cNvSpPr txBox="1"/>
          <p:nvPr/>
        </p:nvSpPr>
        <p:spPr>
          <a:xfrm>
            <a:off x="6024175" y="2223525"/>
            <a:ext cx="967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Source Sans Pro"/>
                <a:ea typeface="Source Sans Pro"/>
                <a:cs typeface="Source Sans Pro"/>
                <a:sym typeface="Source Sans Pro"/>
              </a:rPr>
              <a:t>SEND RESPONSE</a:t>
            </a:r>
            <a:endParaRPr sz="800">
              <a:latin typeface="Source Sans Pro"/>
              <a:ea typeface="Source Sans Pro"/>
              <a:cs typeface="Source Sans Pro"/>
              <a:sym typeface="Source Sans Pro"/>
            </a:endParaRPr>
          </a:p>
        </p:txBody>
      </p:sp>
      <p:sp>
        <p:nvSpPr>
          <p:cNvPr id="169" name="Google Shape;169;p22"/>
          <p:cNvSpPr txBox="1"/>
          <p:nvPr/>
        </p:nvSpPr>
        <p:spPr>
          <a:xfrm rot="-2945996">
            <a:off x="4230758" y="2802378"/>
            <a:ext cx="967252" cy="30795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Source Sans Pro"/>
                <a:ea typeface="Source Sans Pro"/>
                <a:cs typeface="Source Sans Pro"/>
                <a:sym typeface="Source Sans Pro"/>
              </a:rPr>
              <a:t>SEND RESPONSE</a:t>
            </a:r>
            <a:endParaRPr sz="800">
              <a:latin typeface="Source Sans Pro"/>
              <a:ea typeface="Source Sans Pro"/>
              <a:cs typeface="Source Sans Pro"/>
              <a:sym typeface="Source Sans Pro"/>
            </a:endParaRPr>
          </a:p>
        </p:txBody>
      </p:sp>
      <p:sp>
        <p:nvSpPr>
          <p:cNvPr id="170" name="Google Shape;170;p22"/>
          <p:cNvSpPr txBox="1"/>
          <p:nvPr/>
        </p:nvSpPr>
        <p:spPr>
          <a:xfrm>
            <a:off x="3880375" y="4579025"/>
            <a:ext cx="1035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Source Sans Pro"/>
                <a:ea typeface="Source Sans Pro"/>
                <a:cs typeface="Source Sans Pro"/>
                <a:sym typeface="Source Sans Pro"/>
              </a:rPr>
              <a:t>MODIFY RESPONSE</a:t>
            </a:r>
            <a:endParaRPr sz="800">
              <a:latin typeface="Source Sans Pro"/>
              <a:ea typeface="Source Sans Pro"/>
              <a:cs typeface="Source Sans Pro"/>
              <a:sym typeface="Source Sans Pro"/>
            </a:endParaRPr>
          </a:p>
        </p:txBody>
      </p:sp>
      <p:sp>
        <p:nvSpPr>
          <p:cNvPr id="171" name="Google Shape;171;p22"/>
          <p:cNvSpPr txBox="1"/>
          <p:nvPr/>
        </p:nvSpPr>
        <p:spPr>
          <a:xfrm rot="2870478">
            <a:off x="3004106" y="3064258"/>
            <a:ext cx="1035629" cy="43115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Source Sans Pro"/>
                <a:ea typeface="Source Sans Pro"/>
                <a:cs typeface="Source Sans Pro"/>
                <a:sym typeface="Source Sans Pro"/>
              </a:rPr>
              <a:t>SEND </a:t>
            </a:r>
            <a:r>
              <a:rPr lang="en" sz="800">
                <a:latin typeface="Source Sans Pro"/>
                <a:ea typeface="Source Sans Pro"/>
                <a:cs typeface="Source Sans Pro"/>
                <a:sym typeface="Source Sans Pro"/>
              </a:rPr>
              <a:t> MODIFIED RESPONSE</a:t>
            </a:r>
            <a:endParaRPr sz="800">
              <a:latin typeface="Source Sans Pro"/>
              <a:ea typeface="Source Sans Pro"/>
              <a:cs typeface="Source Sans Pro"/>
              <a:sym typeface="Source Sans Pro"/>
            </a:endParaRPr>
          </a:p>
        </p:txBody>
      </p:sp>
      <p:sp>
        <p:nvSpPr>
          <p:cNvPr id="172" name="Google Shape;172;p22"/>
          <p:cNvSpPr txBox="1"/>
          <p:nvPr/>
        </p:nvSpPr>
        <p:spPr>
          <a:xfrm>
            <a:off x="1404125" y="934525"/>
            <a:ext cx="96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USER</a:t>
            </a:r>
            <a:endParaRPr>
              <a:latin typeface="Source Sans Pro"/>
              <a:ea typeface="Source Sans Pro"/>
              <a:cs typeface="Source Sans Pro"/>
              <a:sym typeface="Source Sans Pro"/>
            </a:endParaRPr>
          </a:p>
        </p:txBody>
      </p:sp>
      <p:sp>
        <p:nvSpPr>
          <p:cNvPr id="173" name="Google Shape;173;p22"/>
          <p:cNvSpPr txBox="1"/>
          <p:nvPr/>
        </p:nvSpPr>
        <p:spPr>
          <a:xfrm>
            <a:off x="4893093" y="1010725"/>
            <a:ext cx="96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CORTANA</a:t>
            </a:r>
            <a:endParaRPr>
              <a:latin typeface="Source Sans Pro"/>
              <a:ea typeface="Source Sans Pro"/>
              <a:cs typeface="Source Sans Pro"/>
              <a:sym typeface="Source Sans Pro"/>
            </a:endParaRPr>
          </a:p>
        </p:txBody>
      </p:sp>
      <p:sp>
        <p:nvSpPr>
          <p:cNvPr id="174" name="Google Shape;174;p22"/>
          <p:cNvSpPr txBox="1"/>
          <p:nvPr/>
        </p:nvSpPr>
        <p:spPr>
          <a:xfrm>
            <a:off x="3880368" y="4746550"/>
            <a:ext cx="96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MitM</a:t>
            </a:r>
            <a:endParaRPr>
              <a:latin typeface="Source Sans Pro"/>
              <a:ea typeface="Source Sans Pro"/>
              <a:cs typeface="Source Sans Pro"/>
              <a:sym typeface="Source Sans Pro"/>
            </a:endParaRPr>
          </a:p>
        </p:txBody>
      </p:sp>
      <p:sp>
        <p:nvSpPr>
          <p:cNvPr id="175" name="Google Shape;175;p22"/>
          <p:cNvSpPr txBox="1"/>
          <p:nvPr/>
        </p:nvSpPr>
        <p:spPr>
          <a:xfrm>
            <a:off x="6748050" y="965207"/>
            <a:ext cx="16098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MICROSOFT SERVER</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4.5: Architecture - Standard Cortana Configuration</a:t>
            </a:r>
            <a:endParaRPr sz="2400"/>
          </a:p>
        </p:txBody>
      </p:sp>
      <p:sp>
        <p:nvSpPr>
          <p:cNvPr id="181" name="Google Shape;181;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3"/>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a:t>
            </a:r>
            <a:r>
              <a:rPr lang="en" sz="1000">
                <a:latin typeface="Source Sans Pro"/>
                <a:ea typeface="Source Sans Pro"/>
                <a:cs typeface="Source Sans Pro"/>
                <a:sym typeface="Source Sans Pro"/>
              </a:rPr>
              <a:t>Lucas Scharf</a:t>
            </a:r>
            <a:endParaRPr sz="914">
              <a:solidFill>
                <a:srgbClr val="424242"/>
              </a:solidFill>
              <a:latin typeface="Source Sans Pro"/>
              <a:ea typeface="Source Sans Pro"/>
              <a:cs typeface="Source Sans Pro"/>
              <a:sym typeface="Source Sans Pro"/>
            </a:endParaRPr>
          </a:p>
        </p:txBody>
      </p:sp>
      <p:pic>
        <p:nvPicPr>
          <p:cNvPr id="183" name="Google Shape;183;p23"/>
          <p:cNvPicPr preferRelativeResize="0"/>
          <p:nvPr/>
        </p:nvPicPr>
        <p:blipFill>
          <a:blip r:embed="rId3">
            <a:alphaModFix/>
          </a:blip>
          <a:stretch>
            <a:fillRect/>
          </a:stretch>
        </p:blipFill>
        <p:spPr>
          <a:xfrm>
            <a:off x="721238" y="1010719"/>
            <a:ext cx="7701524" cy="3513843"/>
          </a:xfrm>
          <a:prstGeom prst="rect">
            <a:avLst/>
          </a:prstGeom>
          <a:noFill/>
          <a:ln>
            <a:noFill/>
          </a:ln>
        </p:spPr>
      </p:pic>
      <p:sp>
        <p:nvSpPr>
          <p:cNvPr id="184" name="Google Shape;184;p23"/>
          <p:cNvSpPr txBox="1"/>
          <p:nvPr/>
        </p:nvSpPr>
        <p:spPr>
          <a:xfrm>
            <a:off x="5508175" y="47952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https://social.technet.microsoft.com/wiki/contents/articles/36688.introduction-to-cortana-intelligence-suite.aspx</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4.5: Architecture - Man-in-the-Middle</a:t>
            </a:r>
            <a:endParaRPr sz="2400"/>
          </a:p>
        </p:txBody>
      </p:sp>
      <p:sp>
        <p:nvSpPr>
          <p:cNvPr id="190" name="Google Shape;190;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4"/>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Lucas Scharf</a:t>
            </a:r>
            <a:endParaRPr sz="914">
              <a:solidFill>
                <a:srgbClr val="424242"/>
              </a:solidFill>
              <a:latin typeface="Source Sans Pro"/>
              <a:ea typeface="Source Sans Pro"/>
              <a:cs typeface="Source Sans Pro"/>
              <a:sym typeface="Source Sans Pro"/>
            </a:endParaRPr>
          </a:p>
        </p:txBody>
      </p:sp>
      <p:pic>
        <p:nvPicPr>
          <p:cNvPr id="192" name="Google Shape;192;p24"/>
          <p:cNvPicPr preferRelativeResize="0"/>
          <p:nvPr/>
        </p:nvPicPr>
        <p:blipFill>
          <a:blip r:embed="rId3">
            <a:alphaModFix/>
          </a:blip>
          <a:stretch>
            <a:fillRect/>
          </a:stretch>
        </p:blipFill>
        <p:spPr>
          <a:xfrm>
            <a:off x="655749" y="1010725"/>
            <a:ext cx="7832514" cy="3573600"/>
          </a:xfrm>
          <a:prstGeom prst="rect">
            <a:avLst/>
          </a:prstGeom>
          <a:noFill/>
          <a:ln>
            <a:noFill/>
          </a:ln>
        </p:spPr>
      </p:pic>
      <p:sp>
        <p:nvSpPr>
          <p:cNvPr id="193" name="Google Shape;193;p24"/>
          <p:cNvSpPr/>
          <p:nvPr/>
        </p:nvSpPr>
        <p:spPr>
          <a:xfrm>
            <a:off x="7830153" y="2110549"/>
            <a:ext cx="457200" cy="603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8357838" y="2198611"/>
            <a:ext cx="855900" cy="427800"/>
          </a:xfrm>
          <a:prstGeom prst="leftArrow">
            <a:avLst>
              <a:gd fmla="val 50000" name="adj1"/>
              <a:gd fmla="val 50000" name="adj2"/>
            </a:avLst>
          </a:prstGeom>
          <a:solidFill>
            <a:srgbClr val="FF0000"/>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5551875" y="4823075"/>
            <a:ext cx="285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https://social.technet.microsoft.com/wiki/contents/articles/36688.introduction-to-cortana-intelligence-suite.aspx</a:t>
            </a:r>
            <a:endParaRPr sz="8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786150" y="4743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4.6: Data Model</a:t>
            </a:r>
            <a:endParaRPr sz="2400"/>
          </a:p>
          <a:p>
            <a:pPr indent="0" lvl="0" marL="0" rtl="0" algn="l">
              <a:spcBef>
                <a:spcPts val="0"/>
              </a:spcBef>
              <a:spcAft>
                <a:spcPts val="0"/>
              </a:spcAft>
              <a:buNone/>
            </a:pPr>
            <a:r>
              <a:t/>
            </a:r>
            <a:endParaRPr sz="2400"/>
          </a:p>
        </p:txBody>
      </p:sp>
      <p:sp>
        <p:nvSpPr>
          <p:cNvPr id="201" name="Google Shape;201;p25"/>
          <p:cNvSpPr txBox="1"/>
          <p:nvPr>
            <p:ph idx="1" type="body"/>
          </p:nvPr>
        </p:nvSpPr>
        <p:spPr>
          <a:xfrm>
            <a:off x="786150" y="11093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chemeClr val="lt1"/>
                </a:solidFill>
              </a:rPr>
              <a:t>.</a:t>
            </a:r>
            <a:endParaRPr b="1" sz="2000">
              <a:solidFill>
                <a:schemeClr val="lt1"/>
              </a:solidFill>
            </a:endParaRPr>
          </a:p>
        </p:txBody>
      </p:sp>
      <p:sp>
        <p:nvSpPr>
          <p:cNvPr id="202" name="Google Shape;202;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25"/>
          <p:cNvSpPr txBox="1"/>
          <p:nvPr/>
        </p:nvSpPr>
        <p:spPr>
          <a:xfrm>
            <a:off x="163625" y="4705275"/>
            <a:ext cx="341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a:ea typeface="Source Sans Pro"/>
                <a:cs typeface="Source Sans Pro"/>
                <a:sym typeface="Source Sans Pro"/>
              </a:rPr>
              <a:t>Authored by: Marwan Elashry</a:t>
            </a:r>
            <a:endParaRPr sz="1000">
              <a:latin typeface="Source Sans Pro"/>
              <a:ea typeface="Source Sans Pro"/>
              <a:cs typeface="Source Sans Pro"/>
              <a:sym typeface="Source Sans Pro"/>
            </a:endParaRPr>
          </a:p>
        </p:txBody>
      </p:sp>
      <p:pic>
        <p:nvPicPr>
          <p:cNvPr id="204" name="Google Shape;204;p25"/>
          <p:cNvPicPr preferRelativeResize="0"/>
          <p:nvPr/>
        </p:nvPicPr>
        <p:blipFill>
          <a:blip r:embed="rId3">
            <a:alphaModFix/>
          </a:blip>
          <a:stretch>
            <a:fillRect/>
          </a:stretch>
        </p:blipFill>
        <p:spPr>
          <a:xfrm flipH="1">
            <a:off x="899051" y="1775925"/>
            <a:ext cx="1111334" cy="1008901"/>
          </a:xfrm>
          <a:prstGeom prst="rect">
            <a:avLst/>
          </a:prstGeom>
          <a:noFill/>
          <a:ln>
            <a:noFill/>
          </a:ln>
          <a:effectLst>
            <a:outerShdw blurRad="57150" rotWithShape="0" algn="bl" dir="5400000" dist="19050">
              <a:srgbClr val="000000">
                <a:alpha val="50000"/>
              </a:srgbClr>
            </a:outerShdw>
          </a:effectLst>
        </p:spPr>
      </p:pic>
      <p:sp>
        <p:nvSpPr>
          <p:cNvPr id="205" name="Google Shape;205;p25"/>
          <p:cNvSpPr/>
          <p:nvPr/>
        </p:nvSpPr>
        <p:spPr>
          <a:xfrm flipH="1">
            <a:off x="1761625" y="1126275"/>
            <a:ext cx="1378500" cy="1008900"/>
          </a:xfrm>
          <a:prstGeom prst="flowChartMagneticTape">
            <a:avLst/>
          </a:prstGeom>
          <a:solidFill>
            <a:schemeClr val="lt1"/>
          </a:solidFill>
          <a:ln cap="flat" cmpd="sng" w="9525">
            <a:solidFill>
              <a:schemeClr val="dk2"/>
            </a:solidFill>
            <a:prstDash val="solid"/>
            <a:round/>
            <a:headEnd len="sm" w="sm" type="none"/>
            <a:tailEnd len="sm" w="sm" type="none"/>
          </a:ln>
          <a:effectLst>
            <a:outerShdw rotWithShape="0" algn="bl">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Hello, Cortana.</a:t>
            </a:r>
            <a:endParaRPr/>
          </a:p>
        </p:txBody>
      </p:sp>
      <p:sp>
        <p:nvSpPr>
          <p:cNvPr id="206" name="Google Shape;206;p25"/>
          <p:cNvSpPr/>
          <p:nvPr/>
        </p:nvSpPr>
        <p:spPr>
          <a:xfrm>
            <a:off x="2306275" y="2280388"/>
            <a:ext cx="289200" cy="7761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1178275" y="3201725"/>
            <a:ext cx="2226000" cy="126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Say/type Hello Cortana then input whatever is on their mind </a:t>
            </a:r>
            <a:r>
              <a:rPr lang="en">
                <a:latin typeface="Roboto Slab"/>
                <a:ea typeface="Roboto Slab"/>
                <a:cs typeface="Roboto Slab"/>
                <a:sym typeface="Roboto Slab"/>
              </a:rPr>
              <a:t>(either text or audio).</a:t>
            </a:r>
            <a:endParaRPr/>
          </a:p>
        </p:txBody>
      </p:sp>
      <p:sp>
        <p:nvSpPr>
          <p:cNvPr id="208" name="Google Shape;208;p25"/>
          <p:cNvSpPr/>
          <p:nvPr/>
        </p:nvSpPr>
        <p:spPr>
          <a:xfrm>
            <a:off x="3839175" y="3135275"/>
            <a:ext cx="2433600" cy="1328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Cortana says hello back then immediately starts to transmits the data the user inputted to their servers for processing.</a:t>
            </a:r>
            <a:endParaRPr/>
          </a:p>
        </p:txBody>
      </p:sp>
      <p:sp>
        <p:nvSpPr>
          <p:cNvPr id="209" name="Google Shape;209;p25"/>
          <p:cNvSpPr/>
          <p:nvPr/>
        </p:nvSpPr>
        <p:spPr>
          <a:xfrm>
            <a:off x="6615375" y="3167825"/>
            <a:ext cx="2401200" cy="126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The servers at Microsoft analyzes the data then sends back a response to the user.</a:t>
            </a:r>
            <a:endParaRPr/>
          </a:p>
        </p:txBody>
      </p:sp>
      <p:pic>
        <p:nvPicPr>
          <p:cNvPr id="210" name="Google Shape;210;p25"/>
          <p:cNvPicPr preferRelativeResize="0"/>
          <p:nvPr/>
        </p:nvPicPr>
        <p:blipFill rotWithShape="1">
          <a:blip r:embed="rId4">
            <a:alphaModFix/>
          </a:blip>
          <a:srcRect b="21222" l="32681" r="32570" t="19497"/>
          <a:stretch/>
        </p:blipFill>
        <p:spPr>
          <a:xfrm>
            <a:off x="3630000" y="1432125"/>
            <a:ext cx="1111325" cy="1093775"/>
          </a:xfrm>
          <a:prstGeom prst="rect">
            <a:avLst/>
          </a:prstGeom>
          <a:noFill/>
          <a:ln>
            <a:noFill/>
          </a:ln>
        </p:spPr>
      </p:pic>
      <p:sp>
        <p:nvSpPr>
          <p:cNvPr id="211" name="Google Shape;211;p25"/>
          <p:cNvSpPr/>
          <p:nvPr/>
        </p:nvSpPr>
        <p:spPr>
          <a:xfrm flipH="1">
            <a:off x="4668100" y="1109300"/>
            <a:ext cx="1378500" cy="1008900"/>
          </a:xfrm>
          <a:prstGeom prst="flowChartMagneticTape">
            <a:avLst/>
          </a:prstGeom>
          <a:solidFill>
            <a:schemeClr val="lt1"/>
          </a:solidFill>
          <a:ln cap="flat" cmpd="sng" w="9525">
            <a:solidFill>
              <a:schemeClr val="dk2"/>
            </a:solidFill>
            <a:prstDash val="solid"/>
            <a:round/>
            <a:headEnd len="sm" w="sm" type="none"/>
            <a:tailEnd len="sm" w="sm" type="none"/>
          </a:ln>
          <a:effectLst>
            <a:outerShdw rotWithShape="0" algn="bl">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How can I help you, user?</a:t>
            </a:r>
            <a:endParaRPr/>
          </a:p>
        </p:txBody>
      </p:sp>
      <p:sp>
        <p:nvSpPr>
          <p:cNvPr id="212" name="Google Shape;212;p25"/>
          <p:cNvSpPr/>
          <p:nvPr/>
        </p:nvSpPr>
        <p:spPr>
          <a:xfrm>
            <a:off x="5034850" y="2183700"/>
            <a:ext cx="289200" cy="7761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5"/>
          <p:cNvPicPr preferRelativeResize="0"/>
          <p:nvPr/>
        </p:nvPicPr>
        <p:blipFill>
          <a:blip r:embed="rId5">
            <a:alphaModFix/>
          </a:blip>
          <a:stretch>
            <a:fillRect/>
          </a:stretch>
        </p:blipFill>
        <p:spPr>
          <a:xfrm>
            <a:off x="6332350" y="1513350"/>
            <a:ext cx="1058325" cy="1058325"/>
          </a:xfrm>
          <a:prstGeom prst="rect">
            <a:avLst/>
          </a:prstGeom>
          <a:noFill/>
          <a:ln>
            <a:noFill/>
          </a:ln>
        </p:spPr>
      </p:pic>
      <p:sp>
        <p:nvSpPr>
          <p:cNvPr id="214" name="Google Shape;214;p25"/>
          <p:cNvSpPr/>
          <p:nvPr/>
        </p:nvSpPr>
        <p:spPr>
          <a:xfrm flipH="1">
            <a:off x="7320575" y="749675"/>
            <a:ext cx="1541100" cy="1282200"/>
          </a:xfrm>
          <a:prstGeom prst="flowChartMagneticTape">
            <a:avLst/>
          </a:prstGeom>
          <a:solidFill>
            <a:schemeClr val="lt1"/>
          </a:solidFill>
          <a:ln cap="flat" cmpd="sng" w="9525">
            <a:solidFill>
              <a:schemeClr val="dk2"/>
            </a:solidFill>
            <a:prstDash val="solid"/>
            <a:round/>
            <a:headEnd len="sm" w="sm" type="none"/>
            <a:tailEnd len="sm" w="sm" type="none"/>
          </a:ln>
          <a:effectLst>
            <a:outerShdw rotWithShape="0" algn="bl">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Give me a second to come up with a response.</a:t>
            </a:r>
            <a:endParaRPr/>
          </a:p>
        </p:txBody>
      </p:sp>
      <p:sp>
        <p:nvSpPr>
          <p:cNvPr id="215" name="Google Shape;215;p25"/>
          <p:cNvSpPr/>
          <p:nvPr/>
        </p:nvSpPr>
        <p:spPr>
          <a:xfrm>
            <a:off x="7804875" y="2211800"/>
            <a:ext cx="289200" cy="7761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flipH="1">
            <a:off x="5794175" y="168100"/>
            <a:ext cx="1378500" cy="1008900"/>
          </a:xfrm>
          <a:prstGeom prst="flowChartMagneticTape">
            <a:avLst/>
          </a:prstGeom>
          <a:solidFill>
            <a:schemeClr val="lt1"/>
          </a:solidFill>
          <a:ln cap="flat" cmpd="sng" w="9525">
            <a:solidFill>
              <a:schemeClr val="dk2"/>
            </a:solidFill>
            <a:prstDash val="solid"/>
            <a:round/>
            <a:headEnd len="sm" w="sm" type="none"/>
            <a:tailEnd len="sm" w="sm" type="none"/>
          </a:ln>
          <a:effectLst>
            <a:outerShdw rotWithShape="0" algn="bl">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Microsoft, Check this.</a:t>
            </a:r>
            <a:endParaRPr/>
          </a:p>
        </p:txBody>
      </p:sp>
      <p:cxnSp>
        <p:nvCxnSpPr>
          <p:cNvPr id="217" name="Google Shape;217;p25"/>
          <p:cNvCxnSpPr/>
          <p:nvPr/>
        </p:nvCxnSpPr>
        <p:spPr>
          <a:xfrm>
            <a:off x="7161400" y="853725"/>
            <a:ext cx="303300" cy="1269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5"/>
          <p:cNvCxnSpPr/>
          <p:nvPr/>
        </p:nvCxnSpPr>
        <p:spPr>
          <a:xfrm>
            <a:off x="3463325" y="3832175"/>
            <a:ext cx="316800" cy="21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5"/>
          <p:cNvCxnSpPr/>
          <p:nvPr/>
        </p:nvCxnSpPr>
        <p:spPr>
          <a:xfrm>
            <a:off x="6285675" y="3832175"/>
            <a:ext cx="316800" cy="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4.7: Verification Method</a:t>
            </a:r>
            <a:endParaRPr sz="2400"/>
          </a:p>
        </p:txBody>
      </p:sp>
      <p:sp>
        <p:nvSpPr>
          <p:cNvPr id="225" name="Google Shape;225;p26"/>
          <p:cNvSpPr txBox="1"/>
          <p:nvPr>
            <p:ph idx="1" type="body"/>
          </p:nvPr>
        </p:nvSpPr>
        <p:spPr>
          <a:xfrm>
            <a:off x="786150" y="1033100"/>
            <a:ext cx="7571700" cy="3336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Put into practice and test in Windows VM af</a:t>
            </a:r>
            <a:r>
              <a:rPr lang="en" sz="2000"/>
              <a:t>ter combining MITM attack with browser exploit</a:t>
            </a:r>
            <a:endParaRPr sz="2000"/>
          </a:p>
          <a:p>
            <a:pPr indent="-355600" lvl="0" marL="457200" rtl="0" algn="l">
              <a:spcBef>
                <a:spcPts val="0"/>
              </a:spcBef>
              <a:spcAft>
                <a:spcPts val="0"/>
              </a:spcAft>
              <a:buSzPts val="2000"/>
              <a:buChar char="◎"/>
            </a:pPr>
            <a:r>
              <a:rPr lang="en" sz="2000"/>
              <a:t>Monitor Cortana's response to asked questions and effectiveness in bringing up fake landing page to the user</a:t>
            </a:r>
            <a:endParaRPr sz="2000"/>
          </a:p>
          <a:p>
            <a:pPr indent="-355600" lvl="0" marL="457200" rtl="0" algn="l">
              <a:spcBef>
                <a:spcPts val="0"/>
              </a:spcBef>
              <a:spcAft>
                <a:spcPts val="0"/>
              </a:spcAft>
              <a:buSzPts val="2000"/>
              <a:buChar char="◎"/>
            </a:pPr>
            <a:r>
              <a:rPr lang="en" sz="2000"/>
              <a:t>Attack achieved goal i</a:t>
            </a:r>
            <a:r>
              <a:rPr lang="en" sz="2000"/>
              <a:t>f login is </a:t>
            </a:r>
            <a:r>
              <a:rPr lang="en" sz="2000"/>
              <a:t>successful</a:t>
            </a:r>
            <a:r>
              <a:rPr lang="en" sz="2000"/>
              <a:t> </a:t>
            </a:r>
            <a:endParaRPr sz="2000"/>
          </a:p>
          <a:p>
            <a:pPr indent="-355600" lvl="0" marL="457200" rtl="0" algn="l">
              <a:spcBef>
                <a:spcPts val="0"/>
              </a:spcBef>
              <a:spcAft>
                <a:spcPts val="0"/>
              </a:spcAft>
              <a:buSzPts val="2000"/>
              <a:buChar char="◎"/>
            </a:pPr>
            <a:r>
              <a:rPr lang="en" sz="2000"/>
              <a:t>Attack was unsuccessful </a:t>
            </a:r>
            <a:r>
              <a:rPr lang="en" sz="2000"/>
              <a:t>if login to real website fails </a:t>
            </a:r>
            <a:endParaRPr sz="2000"/>
          </a:p>
          <a:p>
            <a:pPr indent="-355600" lvl="0" marL="457200" rtl="0" algn="l">
              <a:spcBef>
                <a:spcPts val="0"/>
              </a:spcBef>
              <a:spcAft>
                <a:spcPts val="0"/>
              </a:spcAft>
              <a:buSzPts val="2000"/>
              <a:buChar char="◎"/>
            </a:pPr>
            <a:r>
              <a:rPr lang="en" sz="2000"/>
              <a:t>We will modify attack and retest as needed</a:t>
            </a:r>
            <a:endParaRPr sz="2000"/>
          </a:p>
          <a:p>
            <a:pPr indent="0" lvl="0" marL="0" rtl="0" algn="l">
              <a:spcBef>
                <a:spcPts val="600"/>
              </a:spcBef>
              <a:spcAft>
                <a:spcPts val="0"/>
              </a:spcAft>
              <a:buNone/>
            </a:pPr>
            <a:r>
              <a:t/>
            </a:r>
            <a:endParaRPr sz="2000"/>
          </a:p>
        </p:txBody>
      </p:sp>
      <p:sp>
        <p:nvSpPr>
          <p:cNvPr id="226" name="Google Shape;226;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6"/>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Emily Nolan &amp; Tanya Malik</a:t>
            </a:r>
            <a:endParaRPr sz="914">
              <a:solidFill>
                <a:srgbClr val="424242"/>
              </a:solidFill>
              <a:latin typeface="Source Sans Pro"/>
              <a:ea typeface="Source Sans Pro"/>
              <a:cs typeface="Source Sans Pro"/>
              <a:sym typeface="Source Sans Pro"/>
            </a:endParaRPr>
          </a:p>
        </p:txBody>
      </p:sp>
      <p:pic>
        <p:nvPicPr>
          <p:cNvPr id="228" name="Google Shape;228;p26"/>
          <p:cNvPicPr preferRelativeResize="0"/>
          <p:nvPr/>
        </p:nvPicPr>
        <p:blipFill>
          <a:blip r:embed="rId3">
            <a:alphaModFix/>
          </a:blip>
          <a:stretch>
            <a:fillRect/>
          </a:stretch>
        </p:blipFill>
        <p:spPr>
          <a:xfrm>
            <a:off x="6691472" y="3349322"/>
            <a:ext cx="1666375" cy="166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4.8: Expected Results</a:t>
            </a:r>
            <a:endParaRPr sz="2400"/>
          </a:p>
        </p:txBody>
      </p:sp>
      <p:sp>
        <p:nvSpPr>
          <p:cNvPr id="234" name="Google Shape;234;p27"/>
          <p:cNvSpPr txBox="1"/>
          <p:nvPr>
            <p:ph idx="1" type="body"/>
          </p:nvPr>
        </p:nvSpPr>
        <p:spPr>
          <a:xfrm>
            <a:off x="786150" y="1033100"/>
            <a:ext cx="7571700" cy="3573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Discover methods to building on what previous years students have already completed, including their future goals. </a:t>
            </a:r>
            <a:endParaRPr sz="2000"/>
          </a:p>
          <a:p>
            <a:pPr indent="-355600" lvl="0" marL="457200" rtl="0" algn="l">
              <a:spcBef>
                <a:spcPts val="0"/>
              </a:spcBef>
              <a:spcAft>
                <a:spcPts val="0"/>
              </a:spcAft>
              <a:buSzPts val="2000"/>
              <a:buChar char="◎"/>
            </a:pPr>
            <a:r>
              <a:rPr lang="en" sz="2000"/>
              <a:t>Improve process of implementing browser exploits.</a:t>
            </a:r>
            <a:endParaRPr sz="2000"/>
          </a:p>
          <a:p>
            <a:pPr indent="-355600" lvl="0" marL="457200" rtl="0" algn="l">
              <a:spcBef>
                <a:spcPts val="0"/>
              </a:spcBef>
              <a:spcAft>
                <a:spcPts val="0"/>
              </a:spcAft>
              <a:buSzPts val="2000"/>
              <a:buChar char="◎"/>
            </a:pPr>
            <a:r>
              <a:rPr lang="en" sz="2000"/>
              <a:t>Improve process to decrypt and analyze saved audio messages.</a:t>
            </a:r>
            <a:endParaRPr sz="2000"/>
          </a:p>
          <a:p>
            <a:pPr indent="-355600" lvl="0" marL="457200" rtl="0" algn="l">
              <a:spcBef>
                <a:spcPts val="0"/>
              </a:spcBef>
              <a:spcAft>
                <a:spcPts val="0"/>
              </a:spcAft>
              <a:buSzPts val="2000"/>
              <a:buChar char="◎"/>
            </a:pPr>
            <a:r>
              <a:rPr lang="en" sz="2000"/>
              <a:t>Possibly use credentials to bring user back to real webpage to “cover tracks” - once the keys are logged and user selects the login button, our version of the website will have the login button hyperlink to an actual GMU login page where they are forced to re-enter their credentials.</a:t>
            </a:r>
            <a:endParaRPr sz="2000"/>
          </a:p>
        </p:txBody>
      </p:sp>
      <p:sp>
        <p:nvSpPr>
          <p:cNvPr id="235" name="Google Shape;235;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7"/>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Viren Kumar</a:t>
            </a:r>
            <a:endParaRPr sz="914">
              <a:solidFill>
                <a:srgbClr val="424242"/>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4.9: Major Tasks</a:t>
            </a:r>
            <a:endParaRPr sz="2400"/>
          </a:p>
        </p:txBody>
      </p:sp>
      <p:sp>
        <p:nvSpPr>
          <p:cNvPr id="242" name="Google Shape;242;p28"/>
          <p:cNvSpPr txBox="1"/>
          <p:nvPr>
            <p:ph idx="1" type="body"/>
          </p:nvPr>
        </p:nvSpPr>
        <p:spPr>
          <a:xfrm>
            <a:off x="786150" y="880700"/>
            <a:ext cx="7571700" cy="3573600"/>
          </a:xfrm>
          <a:prstGeom prst="rect">
            <a:avLst/>
          </a:prstGeom>
        </p:spPr>
        <p:txBody>
          <a:bodyPr anchorCtr="0" anchor="t" bIns="91425" lIns="91425" spcFirstLastPara="1" rIns="91425" wrap="square" tIns="91425">
            <a:noAutofit/>
          </a:bodyPr>
          <a:lstStyle/>
          <a:p>
            <a:pPr indent="-323850" lvl="0" marL="457200" rtl="0" algn="l">
              <a:spcBef>
                <a:spcPts val="1000"/>
              </a:spcBef>
              <a:spcAft>
                <a:spcPts val="0"/>
              </a:spcAft>
              <a:buSzPts val="1500"/>
              <a:buChar char="◎"/>
            </a:pPr>
            <a:r>
              <a:rPr lang="en" sz="1500"/>
              <a:t>Recreate last year’s demo</a:t>
            </a:r>
            <a:endParaRPr sz="1500"/>
          </a:p>
          <a:p>
            <a:pPr indent="-323850" lvl="1" marL="914400" rtl="0" algn="l">
              <a:spcBef>
                <a:spcPts val="1000"/>
              </a:spcBef>
              <a:spcAft>
                <a:spcPts val="0"/>
              </a:spcAft>
              <a:buSzPts val="1500"/>
              <a:buChar char="○"/>
            </a:pPr>
            <a:r>
              <a:rPr lang="en" sz="1500"/>
              <a:t>Reproduce the set up from last year</a:t>
            </a:r>
            <a:endParaRPr sz="1500"/>
          </a:p>
          <a:p>
            <a:pPr indent="-323850" lvl="1" marL="914400" rtl="0" algn="l">
              <a:spcBef>
                <a:spcPts val="1000"/>
              </a:spcBef>
              <a:spcAft>
                <a:spcPts val="0"/>
              </a:spcAft>
              <a:buSzPts val="1500"/>
              <a:buChar char="○"/>
            </a:pPr>
            <a:r>
              <a:rPr lang="en" sz="1500"/>
              <a:t>Transport Layer Security (TLS) handshake capture and decryption</a:t>
            </a:r>
            <a:endParaRPr sz="1500"/>
          </a:p>
          <a:p>
            <a:pPr indent="-323850" lvl="0" marL="457200" rtl="0" algn="l">
              <a:spcBef>
                <a:spcPts val="1000"/>
              </a:spcBef>
              <a:spcAft>
                <a:spcPts val="0"/>
              </a:spcAft>
              <a:buSzPts val="1500"/>
              <a:buChar char="◎"/>
            </a:pPr>
            <a:r>
              <a:rPr lang="en" sz="1500"/>
              <a:t>Recreate browser exploit with working landing page </a:t>
            </a:r>
            <a:endParaRPr sz="1500"/>
          </a:p>
          <a:p>
            <a:pPr indent="-323850" lvl="0" marL="457200" rtl="0" algn="l">
              <a:spcBef>
                <a:spcPts val="1000"/>
              </a:spcBef>
              <a:spcAft>
                <a:spcPts val="0"/>
              </a:spcAft>
              <a:buSzPts val="1500"/>
              <a:buChar char="◎"/>
            </a:pPr>
            <a:r>
              <a:rPr lang="en" sz="1500"/>
              <a:t>Combine last year’s exploit with browser exploit</a:t>
            </a:r>
            <a:endParaRPr sz="1500"/>
          </a:p>
          <a:p>
            <a:pPr indent="-323850" lvl="0" marL="457200" rtl="0" algn="l">
              <a:spcBef>
                <a:spcPts val="1000"/>
              </a:spcBef>
              <a:spcAft>
                <a:spcPts val="0"/>
              </a:spcAft>
              <a:buSzPts val="1500"/>
              <a:buChar char="◎"/>
            </a:pPr>
            <a:r>
              <a:rPr lang="en" sz="1500"/>
              <a:t>Testing our research environment</a:t>
            </a:r>
            <a:endParaRPr sz="1500"/>
          </a:p>
          <a:p>
            <a:pPr indent="-323850" lvl="1" marL="914400" rtl="0" algn="l">
              <a:spcBef>
                <a:spcPts val="1000"/>
              </a:spcBef>
              <a:spcAft>
                <a:spcPts val="0"/>
              </a:spcAft>
              <a:buSzPts val="1500"/>
              <a:buChar char="○"/>
            </a:pPr>
            <a:r>
              <a:rPr lang="en" sz="1500"/>
              <a:t>Analyse packets of data from Cortana</a:t>
            </a:r>
            <a:endParaRPr sz="1500"/>
          </a:p>
          <a:p>
            <a:pPr indent="-323850" lvl="1" marL="914400" rtl="0" algn="l">
              <a:spcBef>
                <a:spcPts val="1000"/>
              </a:spcBef>
              <a:spcAft>
                <a:spcPts val="0"/>
              </a:spcAft>
              <a:buSzPts val="1500"/>
              <a:buChar char="○"/>
            </a:pPr>
            <a:r>
              <a:rPr lang="en" sz="1500"/>
              <a:t>Inject browser exploit to responses</a:t>
            </a:r>
            <a:endParaRPr sz="1500"/>
          </a:p>
          <a:p>
            <a:pPr indent="-323850" lvl="0" marL="457200" rtl="0" algn="l">
              <a:spcBef>
                <a:spcPts val="1000"/>
              </a:spcBef>
              <a:spcAft>
                <a:spcPts val="0"/>
              </a:spcAft>
              <a:buSzPts val="1500"/>
              <a:buChar char="◎"/>
            </a:pPr>
            <a:r>
              <a:rPr lang="en" sz="1500"/>
              <a:t>Design architecture</a:t>
            </a:r>
            <a:endParaRPr sz="1500"/>
          </a:p>
          <a:p>
            <a:pPr indent="-323850" lvl="1" marL="914400" rtl="0" algn="l">
              <a:spcBef>
                <a:spcPts val="1000"/>
              </a:spcBef>
              <a:spcAft>
                <a:spcPts val="0"/>
              </a:spcAft>
              <a:buSzPts val="1500"/>
              <a:buChar char="○"/>
            </a:pPr>
            <a:r>
              <a:rPr lang="en" sz="1500"/>
              <a:t>Design and create demo</a:t>
            </a:r>
            <a:endParaRPr sz="1500"/>
          </a:p>
        </p:txBody>
      </p:sp>
      <p:sp>
        <p:nvSpPr>
          <p:cNvPr id="243" name="Google Shape;243;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8"/>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Melanie Brown &amp;  Tanya Malik</a:t>
            </a:r>
            <a:endParaRPr sz="914">
              <a:solidFill>
                <a:srgbClr val="424242"/>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5: Equipment and Facilities</a:t>
            </a:r>
            <a:endParaRPr sz="2400"/>
          </a:p>
        </p:txBody>
      </p:sp>
      <p:sp>
        <p:nvSpPr>
          <p:cNvPr id="250" name="Google Shape;250;p29"/>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Cyber Tools (open-source)</a:t>
            </a:r>
            <a:endParaRPr sz="2000"/>
          </a:p>
          <a:p>
            <a:pPr indent="-355600" lvl="1" marL="914400" rtl="0" algn="l">
              <a:spcBef>
                <a:spcPts val="1000"/>
              </a:spcBef>
              <a:spcAft>
                <a:spcPts val="0"/>
              </a:spcAft>
              <a:buSzPts val="2000"/>
              <a:buChar char="○"/>
            </a:pPr>
            <a:r>
              <a:rPr lang="en" sz="2000"/>
              <a:t>Burp Suite &amp; Certificate</a:t>
            </a:r>
            <a:endParaRPr sz="2000"/>
          </a:p>
          <a:p>
            <a:pPr indent="-355600" lvl="1" marL="914400" rtl="0" algn="l">
              <a:spcBef>
                <a:spcPts val="1000"/>
              </a:spcBef>
              <a:spcAft>
                <a:spcPts val="0"/>
              </a:spcAft>
              <a:buSzPts val="2000"/>
              <a:buChar char="○"/>
            </a:pPr>
            <a:r>
              <a:rPr lang="en" sz="2000"/>
              <a:t>Wireshark</a:t>
            </a:r>
            <a:endParaRPr sz="2000"/>
          </a:p>
          <a:p>
            <a:pPr indent="-355600" lvl="1" marL="914400" rtl="0" algn="l">
              <a:spcBef>
                <a:spcPts val="1000"/>
              </a:spcBef>
              <a:spcAft>
                <a:spcPts val="0"/>
              </a:spcAft>
              <a:buSzPts val="2000"/>
              <a:buChar char="○"/>
            </a:pPr>
            <a:r>
              <a:rPr lang="en" sz="2000"/>
              <a:t>Ettercap Graphical</a:t>
            </a:r>
            <a:endParaRPr sz="2000"/>
          </a:p>
          <a:p>
            <a:pPr indent="-355600" lvl="1" marL="914400" rtl="0" algn="l">
              <a:spcBef>
                <a:spcPts val="1000"/>
              </a:spcBef>
              <a:spcAft>
                <a:spcPts val="0"/>
              </a:spcAft>
              <a:buSzPts val="2000"/>
              <a:buChar char="○"/>
            </a:pPr>
            <a:r>
              <a:rPr lang="en" sz="2000"/>
              <a:t>Fiddler</a:t>
            </a:r>
            <a:endParaRPr sz="2000"/>
          </a:p>
          <a:p>
            <a:pPr indent="-355600" lvl="1" marL="914400" rtl="0" algn="l">
              <a:spcBef>
                <a:spcPts val="1000"/>
              </a:spcBef>
              <a:spcAft>
                <a:spcPts val="0"/>
              </a:spcAft>
              <a:buSzPts val="2000"/>
              <a:buChar char="○"/>
            </a:pPr>
            <a:r>
              <a:rPr lang="en" sz="2000"/>
              <a:t>Ghidra</a:t>
            </a:r>
            <a:endParaRPr sz="2000"/>
          </a:p>
          <a:p>
            <a:pPr indent="0" lvl="0" marL="0" rtl="0" algn="l">
              <a:spcBef>
                <a:spcPts val="600"/>
              </a:spcBef>
              <a:spcAft>
                <a:spcPts val="0"/>
              </a:spcAft>
              <a:buNone/>
            </a:pPr>
            <a:r>
              <a:t/>
            </a:r>
            <a:endParaRPr sz="2000"/>
          </a:p>
        </p:txBody>
      </p:sp>
      <p:sp>
        <p:nvSpPr>
          <p:cNvPr id="251" name="Google Shape;251;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9"/>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Melanie Brown</a:t>
            </a:r>
            <a:endParaRPr sz="914">
              <a:solidFill>
                <a:srgbClr val="424242"/>
              </a:solidFill>
              <a:latin typeface="Source Sans Pro"/>
              <a:ea typeface="Source Sans Pro"/>
              <a:cs typeface="Source Sans Pro"/>
              <a:sym typeface="Source Sans Pro"/>
            </a:endParaRPr>
          </a:p>
        </p:txBody>
      </p:sp>
      <p:sp>
        <p:nvSpPr>
          <p:cNvPr id="253" name="Google Shape;253;p29"/>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a:t>Virtual Machines (free)</a:t>
            </a:r>
            <a:endParaRPr/>
          </a:p>
          <a:p>
            <a:pPr indent="-355600" lvl="1" marL="914400" rtl="0" algn="l">
              <a:spcBef>
                <a:spcPts val="1000"/>
              </a:spcBef>
              <a:spcAft>
                <a:spcPts val="0"/>
              </a:spcAft>
              <a:buSzPts val="2000"/>
              <a:buChar char="○"/>
            </a:pPr>
            <a:r>
              <a:rPr lang="en"/>
              <a:t>VirtualBox</a:t>
            </a:r>
            <a:endParaRPr/>
          </a:p>
          <a:p>
            <a:pPr indent="-355600" lvl="1" marL="914400" rtl="0" algn="l">
              <a:spcBef>
                <a:spcPts val="1000"/>
              </a:spcBef>
              <a:spcAft>
                <a:spcPts val="0"/>
              </a:spcAft>
              <a:buSzPts val="2000"/>
              <a:buChar char="○"/>
            </a:pPr>
            <a:r>
              <a:rPr lang="en"/>
              <a:t>Kali Linux</a:t>
            </a:r>
            <a:endParaRPr/>
          </a:p>
          <a:p>
            <a:pPr indent="-355600" lvl="1" marL="914400" rtl="0" algn="l">
              <a:spcBef>
                <a:spcPts val="1000"/>
              </a:spcBef>
              <a:spcAft>
                <a:spcPts val="0"/>
              </a:spcAft>
              <a:buSzPts val="2000"/>
              <a:buChar char="○"/>
            </a:pPr>
            <a:r>
              <a:rPr lang="en"/>
              <a:t>Windows 10</a:t>
            </a:r>
            <a:endParaRPr/>
          </a:p>
          <a:p>
            <a:pPr indent="-355600" lvl="1" marL="914400" rtl="0" algn="l">
              <a:spcBef>
                <a:spcPts val="1000"/>
              </a:spcBef>
              <a:spcAft>
                <a:spcPts val="0"/>
              </a:spcAft>
              <a:buSzPts val="2000"/>
              <a:buChar char="○"/>
            </a:pPr>
            <a:r>
              <a:rPr lang="en"/>
              <a:t>Windows 11</a:t>
            </a:r>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6: Deliverables</a:t>
            </a:r>
            <a:endParaRPr sz="2400"/>
          </a:p>
        </p:txBody>
      </p:sp>
      <p:sp>
        <p:nvSpPr>
          <p:cNvPr id="259" name="Google Shape;259;p30"/>
          <p:cNvSpPr txBox="1"/>
          <p:nvPr>
            <p:ph idx="1" type="body"/>
          </p:nvPr>
        </p:nvSpPr>
        <p:spPr>
          <a:xfrm>
            <a:off x="786112" y="971550"/>
            <a:ext cx="7408500" cy="372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Weekly activity reports</a:t>
            </a:r>
            <a:endParaRPr/>
          </a:p>
          <a:p>
            <a:pPr indent="-355600" lvl="0" marL="457200" rtl="0" algn="l">
              <a:spcBef>
                <a:spcPts val="0"/>
              </a:spcBef>
              <a:spcAft>
                <a:spcPts val="0"/>
              </a:spcAft>
              <a:buSzPts val="2000"/>
              <a:buChar char="◎"/>
            </a:pPr>
            <a:r>
              <a:rPr lang="en"/>
              <a:t>Weekly customer reporting (LMH)</a:t>
            </a:r>
            <a:endParaRPr/>
          </a:p>
          <a:p>
            <a:pPr indent="-355600" lvl="0" marL="457200" rtl="0" algn="l">
              <a:spcBef>
                <a:spcPts val="0"/>
              </a:spcBef>
              <a:spcAft>
                <a:spcPts val="0"/>
              </a:spcAft>
              <a:buSzPts val="2000"/>
              <a:buChar char="◎"/>
            </a:pPr>
            <a:r>
              <a:rPr lang="en"/>
              <a:t>Reversing Process for Used Systems and Report</a:t>
            </a:r>
            <a:endParaRPr/>
          </a:p>
          <a:p>
            <a:pPr indent="-355600" lvl="0" marL="457200" rtl="0" algn="l">
              <a:spcBef>
                <a:spcPts val="0"/>
              </a:spcBef>
              <a:spcAft>
                <a:spcPts val="0"/>
              </a:spcAft>
              <a:buSzPts val="2000"/>
              <a:buChar char="◎"/>
            </a:pPr>
            <a:r>
              <a:rPr lang="en"/>
              <a:t>Design Review Briefing</a:t>
            </a:r>
            <a:endParaRPr/>
          </a:p>
          <a:p>
            <a:pPr indent="-355600" lvl="0" marL="457200" rtl="0" algn="l">
              <a:spcBef>
                <a:spcPts val="0"/>
              </a:spcBef>
              <a:spcAft>
                <a:spcPts val="0"/>
              </a:spcAft>
              <a:buSzPts val="2000"/>
              <a:buChar char="◎"/>
            </a:pPr>
            <a:r>
              <a:rPr lang="en"/>
              <a:t>Final Proposal</a:t>
            </a:r>
            <a:endParaRPr/>
          </a:p>
          <a:p>
            <a:pPr indent="-355600" lvl="0" marL="457200" rtl="0" algn="l">
              <a:spcBef>
                <a:spcPts val="0"/>
              </a:spcBef>
              <a:spcAft>
                <a:spcPts val="0"/>
              </a:spcAft>
              <a:buSzPts val="2000"/>
              <a:buChar char="◎"/>
            </a:pPr>
            <a:r>
              <a:rPr lang="en"/>
              <a:t>Draft Design Review</a:t>
            </a:r>
            <a:endParaRPr/>
          </a:p>
          <a:p>
            <a:pPr indent="-355600" lvl="0" marL="457200" rtl="0" algn="l">
              <a:spcBef>
                <a:spcPts val="0"/>
              </a:spcBef>
              <a:spcAft>
                <a:spcPts val="0"/>
              </a:spcAft>
              <a:buSzPts val="2000"/>
              <a:buChar char="◎"/>
            </a:pPr>
            <a:r>
              <a:rPr lang="en"/>
              <a:t>Design Review</a:t>
            </a:r>
            <a:endParaRPr/>
          </a:p>
          <a:p>
            <a:pPr indent="-355600" lvl="0" marL="457200" rtl="0" algn="l">
              <a:spcBef>
                <a:spcPts val="0"/>
              </a:spcBef>
              <a:spcAft>
                <a:spcPts val="0"/>
              </a:spcAft>
              <a:buSzPts val="2000"/>
              <a:buChar char="◎"/>
            </a:pPr>
            <a:r>
              <a:rPr lang="en"/>
              <a:t>Final Presentation and Report</a:t>
            </a:r>
            <a:endParaRPr/>
          </a:p>
          <a:p>
            <a:pPr indent="-355600" lvl="0" marL="457200" rtl="0" algn="l">
              <a:spcBef>
                <a:spcPts val="0"/>
              </a:spcBef>
              <a:spcAft>
                <a:spcPts val="0"/>
              </a:spcAft>
              <a:buSzPts val="2000"/>
              <a:buChar char="◎"/>
            </a:pPr>
            <a:r>
              <a:rPr lang="en"/>
              <a:t>Final Product Specifications</a:t>
            </a:r>
            <a:endParaRPr/>
          </a:p>
          <a:p>
            <a:pPr indent="-355600" lvl="0" marL="457200" rtl="0" algn="l">
              <a:spcBef>
                <a:spcPts val="0"/>
              </a:spcBef>
              <a:spcAft>
                <a:spcPts val="0"/>
              </a:spcAft>
              <a:buSzPts val="2000"/>
              <a:buChar char="◎"/>
            </a:pPr>
            <a:r>
              <a:rPr lang="en"/>
              <a:t>Final Sponsor Presentation and Sage Presentation</a:t>
            </a:r>
            <a:endParaRPr/>
          </a:p>
        </p:txBody>
      </p:sp>
      <p:sp>
        <p:nvSpPr>
          <p:cNvPr id="260" name="Google Shape;260;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0"/>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Emily Nolan</a:t>
            </a:r>
            <a:endParaRPr sz="914">
              <a:solidFill>
                <a:srgbClr val="424242"/>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ctrTitle"/>
          </p:nvPr>
        </p:nvSpPr>
        <p:spPr>
          <a:xfrm>
            <a:off x="1546025" y="1841628"/>
            <a:ext cx="5832600" cy="168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 7: Cost and </a:t>
            </a:r>
            <a:r>
              <a:rPr lang="en"/>
              <a:t>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1: Executive Summary</a:t>
            </a:r>
            <a:endParaRPr sz="2400"/>
          </a:p>
        </p:txBody>
      </p:sp>
      <p:sp>
        <p:nvSpPr>
          <p:cNvPr id="100" name="Google Shape;100;p14"/>
          <p:cNvSpPr txBox="1"/>
          <p:nvPr>
            <p:ph idx="1" type="body"/>
          </p:nvPr>
        </p:nvSpPr>
        <p:spPr>
          <a:xfrm>
            <a:off x="786150" y="1033100"/>
            <a:ext cx="7571700" cy="338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Cortana is a text and voice enabled virtual assistant that was developed by Microsoft to </a:t>
            </a:r>
            <a:r>
              <a:rPr lang="en" sz="1500"/>
              <a:t>perform</a:t>
            </a:r>
            <a:r>
              <a:rPr lang="en" sz="1500"/>
              <a:t> tasks like setting reminders and answering questions by using the Bing search engine. Recent studies have shown that Cortana is recording and transmitting sounds and conversations that are occurring nearby. Lockheed Martin wants to know the possible security consequences of this problem, as well as the size of the attack surface and vulnerabilities.</a:t>
            </a:r>
            <a:endParaRPr sz="1500"/>
          </a:p>
          <a:p>
            <a:pPr indent="0" lvl="0" marL="0" rtl="0" algn="l">
              <a:spcBef>
                <a:spcPts val="600"/>
              </a:spcBef>
              <a:spcAft>
                <a:spcPts val="0"/>
              </a:spcAft>
              <a:buNone/>
            </a:pPr>
            <a:r>
              <a:t/>
            </a:r>
            <a:endParaRPr sz="2000"/>
          </a:p>
          <a:p>
            <a:pPr indent="0" lvl="0" marL="0" rtl="0" algn="l">
              <a:spcBef>
                <a:spcPts val="600"/>
              </a:spcBef>
              <a:spcAft>
                <a:spcPts val="0"/>
              </a:spcAft>
              <a:buNone/>
            </a:pPr>
            <a:r>
              <a:rPr lang="en" sz="1500"/>
              <a:t>The Noble’s team goal is to investigate this privacy issue with Cortana by using penetration testing and reverse engineering. During the 8 months given we should be done with the 3 phases of this project, research, </a:t>
            </a:r>
            <a:r>
              <a:rPr lang="en" sz="1500"/>
              <a:t>execution</a:t>
            </a:r>
            <a:r>
              <a:rPr lang="en" sz="1500"/>
              <a:t> and exploitation. </a:t>
            </a:r>
            <a:endParaRPr sz="1500"/>
          </a:p>
        </p:txBody>
      </p:sp>
      <p:sp>
        <p:nvSpPr>
          <p:cNvPr id="101" name="Google Shape;101;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4"/>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Marwan Elashry</a:t>
            </a:r>
            <a:endParaRPr sz="914">
              <a:solidFill>
                <a:srgbClr val="42424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7.1: Organization Chart</a:t>
            </a:r>
            <a:endParaRPr sz="2400"/>
          </a:p>
        </p:txBody>
      </p:sp>
      <p:sp>
        <p:nvSpPr>
          <p:cNvPr id="272" name="Google Shape;272;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32"/>
          <p:cNvPicPr preferRelativeResize="0"/>
          <p:nvPr/>
        </p:nvPicPr>
        <p:blipFill>
          <a:blip r:embed="rId3">
            <a:alphaModFix/>
          </a:blip>
          <a:stretch>
            <a:fillRect/>
          </a:stretch>
        </p:blipFill>
        <p:spPr>
          <a:xfrm>
            <a:off x="591358" y="1208926"/>
            <a:ext cx="7961280" cy="3169363"/>
          </a:xfrm>
          <a:prstGeom prst="rect">
            <a:avLst/>
          </a:prstGeom>
          <a:noFill/>
          <a:ln>
            <a:noFill/>
          </a:ln>
        </p:spPr>
      </p:pic>
      <p:sp>
        <p:nvSpPr>
          <p:cNvPr id="274" name="Google Shape;274;p32"/>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Emily Nolan</a:t>
            </a:r>
            <a:endParaRPr sz="914">
              <a:solidFill>
                <a:srgbClr val="424242"/>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7.2: Work Breakdown Structure</a:t>
            </a:r>
            <a:endParaRPr sz="2400"/>
          </a:p>
        </p:txBody>
      </p:sp>
      <p:sp>
        <p:nvSpPr>
          <p:cNvPr id="280" name="Google Shape;280;p33"/>
          <p:cNvSpPr txBox="1"/>
          <p:nvPr>
            <p:ph idx="1" type="body"/>
          </p:nvPr>
        </p:nvSpPr>
        <p:spPr>
          <a:xfrm>
            <a:off x="786150" y="10331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p>
        </p:txBody>
      </p:sp>
      <p:sp>
        <p:nvSpPr>
          <p:cNvPr id="281" name="Google Shape;281;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3"/>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Melanie Brown</a:t>
            </a:r>
            <a:endParaRPr sz="914">
              <a:solidFill>
                <a:srgbClr val="424242"/>
              </a:solidFill>
              <a:latin typeface="Source Sans Pro"/>
              <a:ea typeface="Source Sans Pro"/>
              <a:cs typeface="Source Sans Pro"/>
              <a:sym typeface="Source Sans Pro"/>
            </a:endParaRPr>
          </a:p>
        </p:txBody>
      </p:sp>
      <p:grpSp>
        <p:nvGrpSpPr>
          <p:cNvPr id="283" name="Google Shape;283;p33"/>
          <p:cNvGrpSpPr/>
          <p:nvPr/>
        </p:nvGrpSpPr>
        <p:grpSpPr>
          <a:xfrm>
            <a:off x="786303" y="3184767"/>
            <a:ext cx="7571990" cy="704761"/>
            <a:chOff x="1593000" y="2322568"/>
            <a:chExt cx="5957975" cy="643500"/>
          </a:xfrm>
        </p:grpSpPr>
        <p:sp>
          <p:nvSpPr>
            <p:cNvPr id="284" name="Google Shape;284;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flipH="1">
              <a:off x="2283025" y="2322575"/>
              <a:ext cx="18444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rot="-5400000">
              <a:off x="3501574" y="1934671"/>
              <a:ext cx="643356" cy="1419149"/>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1593000" y="2322575"/>
              <a:ext cx="6900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89" name="Google Shape;289;p3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D</a:t>
              </a:r>
              <a:r>
                <a:rPr lang="en" sz="1000">
                  <a:solidFill>
                    <a:srgbClr val="0C58D3"/>
                  </a:solidFill>
                  <a:latin typeface="Roboto"/>
                  <a:ea typeface="Roboto"/>
                  <a:cs typeface="Roboto"/>
                  <a:sym typeface="Roboto"/>
                </a:rPr>
                <a:t>isassemble the Cortana dynamic link library (DLL)</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Decrypt TLS traffic and audio packets</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Improve decryption processes</a:t>
              </a:r>
              <a:endParaRPr sz="1000">
                <a:solidFill>
                  <a:srgbClr val="0C58D3"/>
                </a:solidFill>
                <a:latin typeface="Roboto"/>
                <a:ea typeface="Roboto"/>
                <a:cs typeface="Roboto"/>
                <a:sym typeface="Roboto"/>
              </a:endParaRPr>
            </a:p>
          </p:txBody>
        </p:sp>
      </p:grpSp>
      <p:grpSp>
        <p:nvGrpSpPr>
          <p:cNvPr id="290" name="Google Shape;290;p33"/>
          <p:cNvGrpSpPr/>
          <p:nvPr/>
        </p:nvGrpSpPr>
        <p:grpSpPr>
          <a:xfrm>
            <a:off x="786303" y="2467528"/>
            <a:ext cx="7571990" cy="704761"/>
            <a:chOff x="1593000" y="2322568"/>
            <a:chExt cx="5957975" cy="643500"/>
          </a:xfrm>
        </p:grpSpPr>
        <p:sp>
          <p:nvSpPr>
            <p:cNvPr id="291" name="Google Shape;291;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flipH="1">
              <a:off x="2283025" y="2322575"/>
              <a:ext cx="18444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rot="-5400000">
              <a:off x="3501574" y="1934671"/>
              <a:ext cx="643356" cy="1419149"/>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1593000" y="2322575"/>
              <a:ext cx="6900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96" name="Google Shape;296;p3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R</a:t>
              </a:r>
              <a:r>
                <a:rPr lang="en" sz="1000">
                  <a:solidFill>
                    <a:srgbClr val="0C58D3"/>
                  </a:solidFill>
                  <a:latin typeface="Roboto"/>
                  <a:ea typeface="Roboto"/>
                  <a:cs typeface="Roboto"/>
                  <a:sym typeface="Roboto"/>
                </a:rPr>
                <a:t>ecreate browser exploit from CVE</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Combine last year’s exploit with browser exploit</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H</a:t>
              </a:r>
              <a:r>
                <a:rPr lang="en" sz="1000">
                  <a:solidFill>
                    <a:srgbClr val="0C58D3"/>
                  </a:solidFill>
                  <a:latin typeface="Roboto"/>
                  <a:ea typeface="Roboto"/>
                  <a:cs typeface="Roboto"/>
                  <a:sym typeface="Roboto"/>
                </a:rPr>
                <a:t>ost fake landing page with keylogger</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T</a:t>
              </a:r>
              <a:r>
                <a:rPr lang="en" sz="1000">
                  <a:solidFill>
                    <a:srgbClr val="0C58D3"/>
                  </a:solidFill>
                  <a:latin typeface="Roboto"/>
                  <a:ea typeface="Roboto"/>
                  <a:cs typeface="Roboto"/>
                  <a:sym typeface="Roboto"/>
                </a:rPr>
                <a:t>est and modify</a:t>
              </a:r>
              <a:endParaRPr sz="1000">
                <a:solidFill>
                  <a:srgbClr val="0C58D3"/>
                </a:solidFill>
                <a:latin typeface="Roboto"/>
                <a:ea typeface="Roboto"/>
                <a:cs typeface="Roboto"/>
                <a:sym typeface="Roboto"/>
              </a:endParaRPr>
            </a:p>
          </p:txBody>
        </p:sp>
      </p:grpSp>
      <p:grpSp>
        <p:nvGrpSpPr>
          <p:cNvPr id="297" name="Google Shape;297;p33"/>
          <p:cNvGrpSpPr/>
          <p:nvPr/>
        </p:nvGrpSpPr>
        <p:grpSpPr>
          <a:xfrm>
            <a:off x="786303" y="1750327"/>
            <a:ext cx="7571990" cy="704761"/>
            <a:chOff x="1593000" y="2322568"/>
            <a:chExt cx="5957975" cy="643500"/>
          </a:xfrm>
        </p:grpSpPr>
        <p:sp>
          <p:nvSpPr>
            <p:cNvPr id="298" name="Google Shape;298;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flipH="1">
              <a:off x="2283025" y="2322575"/>
              <a:ext cx="18444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rot="-5400000">
              <a:off x="3501574" y="1934671"/>
              <a:ext cx="643356" cy="1419149"/>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1593000" y="2322575"/>
              <a:ext cx="6900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03" name="Google Shape;303;p3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R</a:t>
              </a:r>
              <a:r>
                <a:rPr lang="en" sz="1000">
                  <a:solidFill>
                    <a:srgbClr val="0C58D3"/>
                  </a:solidFill>
                  <a:latin typeface="Roboto"/>
                  <a:ea typeface="Roboto"/>
                  <a:cs typeface="Roboto"/>
                  <a:sym typeface="Roboto"/>
                </a:rPr>
                <a:t>esearch Windows 10 CVEs</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R</a:t>
              </a:r>
              <a:r>
                <a:rPr lang="en" sz="1000">
                  <a:solidFill>
                    <a:srgbClr val="0C58D3"/>
                  </a:solidFill>
                  <a:latin typeface="Roboto"/>
                  <a:ea typeface="Roboto"/>
                  <a:cs typeface="Roboto"/>
                  <a:sym typeface="Roboto"/>
                </a:rPr>
                <a:t>esearch Windows 11 CVEs</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R</a:t>
              </a:r>
              <a:r>
                <a:rPr lang="en" sz="1000">
                  <a:solidFill>
                    <a:srgbClr val="0C58D3"/>
                  </a:solidFill>
                  <a:latin typeface="Roboto"/>
                  <a:ea typeface="Roboto"/>
                  <a:cs typeface="Roboto"/>
                  <a:sym typeface="Roboto"/>
                </a:rPr>
                <a:t>esearch browser CVEs</a:t>
              </a:r>
              <a:endParaRPr sz="1000">
                <a:solidFill>
                  <a:srgbClr val="0C58D3"/>
                </a:solidFill>
                <a:latin typeface="Roboto"/>
                <a:ea typeface="Roboto"/>
                <a:cs typeface="Roboto"/>
                <a:sym typeface="Roboto"/>
              </a:endParaRPr>
            </a:p>
          </p:txBody>
        </p:sp>
      </p:grpSp>
      <p:grpSp>
        <p:nvGrpSpPr>
          <p:cNvPr id="304" name="Google Shape;304;p33"/>
          <p:cNvGrpSpPr/>
          <p:nvPr/>
        </p:nvGrpSpPr>
        <p:grpSpPr>
          <a:xfrm>
            <a:off x="786303" y="3901977"/>
            <a:ext cx="7571990" cy="704761"/>
            <a:chOff x="1593000" y="2322568"/>
            <a:chExt cx="5957975" cy="643500"/>
          </a:xfrm>
        </p:grpSpPr>
        <p:sp>
          <p:nvSpPr>
            <p:cNvPr id="305" name="Google Shape;305;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flipH="1">
              <a:off x="2283025" y="2322575"/>
              <a:ext cx="18444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rot="-5400000">
              <a:off x="3501574" y="1934671"/>
              <a:ext cx="643356" cy="1419149"/>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1593000" y="2322575"/>
              <a:ext cx="6900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310" name="Google Shape;310;p3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C</a:t>
              </a:r>
              <a:r>
                <a:rPr lang="en" sz="1000">
                  <a:solidFill>
                    <a:srgbClr val="0C58D3"/>
                  </a:solidFill>
                  <a:latin typeface="Roboto"/>
                  <a:ea typeface="Roboto"/>
                  <a:cs typeface="Roboto"/>
                  <a:sym typeface="Roboto"/>
                </a:rPr>
                <a:t>onduct the demonstration</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S</a:t>
              </a:r>
              <a:r>
                <a:rPr lang="en" sz="1000">
                  <a:solidFill>
                    <a:srgbClr val="0C58D3"/>
                  </a:solidFill>
                  <a:latin typeface="Roboto"/>
                  <a:ea typeface="Roboto"/>
                  <a:cs typeface="Roboto"/>
                  <a:sym typeface="Roboto"/>
                </a:rPr>
                <a:t>age competition</a:t>
              </a:r>
              <a:endParaRPr sz="1000">
                <a:solidFill>
                  <a:srgbClr val="0C58D3"/>
                </a:solidFill>
                <a:latin typeface="Roboto"/>
                <a:ea typeface="Roboto"/>
                <a:cs typeface="Roboto"/>
                <a:sym typeface="Roboto"/>
              </a:endParaRPr>
            </a:p>
          </p:txBody>
        </p:sp>
      </p:grpSp>
      <p:grpSp>
        <p:nvGrpSpPr>
          <p:cNvPr id="311" name="Google Shape;311;p33"/>
          <p:cNvGrpSpPr/>
          <p:nvPr/>
        </p:nvGrpSpPr>
        <p:grpSpPr>
          <a:xfrm>
            <a:off x="786303" y="1033108"/>
            <a:ext cx="7571990" cy="704761"/>
            <a:chOff x="1593000" y="2322568"/>
            <a:chExt cx="5957975" cy="643500"/>
          </a:xfrm>
        </p:grpSpPr>
        <p:sp>
          <p:nvSpPr>
            <p:cNvPr id="312" name="Google Shape;312;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rot="-5400000">
              <a:off x="3501574" y="1934671"/>
              <a:ext cx="643356" cy="1419149"/>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1593000" y="2322575"/>
              <a:ext cx="6900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16" name="Google Shape;316;p3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C</a:t>
              </a:r>
              <a:r>
                <a:rPr lang="en" sz="1000">
                  <a:solidFill>
                    <a:srgbClr val="0C58D3"/>
                  </a:solidFill>
                  <a:latin typeface="Roboto"/>
                  <a:ea typeface="Roboto"/>
                  <a:cs typeface="Roboto"/>
                  <a:sym typeface="Roboto"/>
                </a:rPr>
                <a:t>onfirm previous research findings</a:t>
              </a:r>
              <a:endParaRPr sz="1000">
                <a:solidFill>
                  <a:srgbClr val="0C58D3"/>
                </a:solidFill>
                <a:latin typeface="Roboto"/>
                <a:ea typeface="Roboto"/>
                <a:cs typeface="Roboto"/>
                <a:sym typeface="Roboto"/>
              </a:endParaRPr>
            </a:p>
            <a:p>
              <a:pPr indent="-292100" lvl="0" marL="457200" rtl="0" algn="l">
                <a:lnSpc>
                  <a:spcPct val="115000"/>
                </a:lnSpc>
                <a:spcBef>
                  <a:spcPts val="0"/>
                </a:spcBef>
                <a:spcAft>
                  <a:spcPts val="0"/>
                </a:spcAft>
                <a:buClr>
                  <a:srgbClr val="0C58D3"/>
                </a:buClr>
                <a:buSzPts val="1000"/>
                <a:buFont typeface="Roboto"/>
                <a:buAutoNum type="arabicPeriod"/>
              </a:pPr>
              <a:r>
                <a:rPr lang="en" sz="1000">
                  <a:solidFill>
                    <a:srgbClr val="0C58D3"/>
                  </a:solidFill>
                  <a:latin typeface="Roboto"/>
                  <a:ea typeface="Roboto"/>
                  <a:cs typeface="Roboto"/>
                  <a:sym typeface="Roboto"/>
                </a:rPr>
                <a:t>R</a:t>
              </a:r>
              <a:r>
                <a:rPr lang="en" sz="1000">
                  <a:solidFill>
                    <a:srgbClr val="0C58D3"/>
                  </a:solidFill>
                  <a:latin typeface="Roboto"/>
                  <a:ea typeface="Roboto"/>
                  <a:cs typeface="Roboto"/>
                  <a:sym typeface="Roboto"/>
                </a:rPr>
                <a:t>eproduce the demo</a:t>
              </a:r>
              <a:endParaRPr sz="1000">
                <a:solidFill>
                  <a:srgbClr val="0C58D3"/>
                </a:solidFill>
                <a:latin typeface="Roboto"/>
                <a:ea typeface="Roboto"/>
                <a:cs typeface="Roboto"/>
                <a:sym typeface="Roboto"/>
              </a:endParaRPr>
            </a:p>
          </p:txBody>
        </p:sp>
        <p:sp>
          <p:nvSpPr>
            <p:cNvPr id="317" name="Google Shape;317;p33"/>
            <p:cNvSpPr/>
            <p:nvPr/>
          </p:nvSpPr>
          <p:spPr>
            <a:xfrm flipH="1">
              <a:off x="2283025" y="2322575"/>
              <a:ext cx="18444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33"/>
          <p:cNvSpPr/>
          <p:nvPr/>
        </p:nvSpPr>
        <p:spPr>
          <a:xfrm>
            <a:off x="1739001" y="1117858"/>
            <a:ext cx="2466300" cy="543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Verify Last Year’s Results</a:t>
            </a:r>
            <a:endParaRPr b="1" sz="1200">
              <a:solidFill>
                <a:srgbClr val="FFFFFF"/>
              </a:solidFill>
              <a:latin typeface="Roboto"/>
              <a:ea typeface="Roboto"/>
              <a:cs typeface="Roboto"/>
              <a:sym typeface="Roboto"/>
            </a:endParaRPr>
          </a:p>
        </p:txBody>
      </p:sp>
      <p:sp>
        <p:nvSpPr>
          <p:cNvPr id="319" name="Google Shape;319;p33"/>
          <p:cNvSpPr/>
          <p:nvPr/>
        </p:nvSpPr>
        <p:spPr>
          <a:xfrm>
            <a:off x="1739001" y="1835077"/>
            <a:ext cx="2466300" cy="543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Research Common Vulnerabilities and Exposures (CVE)</a:t>
            </a:r>
            <a:endParaRPr b="1" sz="1200">
              <a:solidFill>
                <a:srgbClr val="FFFFFF"/>
              </a:solidFill>
              <a:latin typeface="Roboto"/>
              <a:ea typeface="Roboto"/>
              <a:cs typeface="Roboto"/>
              <a:sym typeface="Roboto"/>
            </a:endParaRPr>
          </a:p>
        </p:txBody>
      </p:sp>
      <p:sp>
        <p:nvSpPr>
          <p:cNvPr id="320" name="Google Shape;320;p33"/>
          <p:cNvSpPr/>
          <p:nvPr/>
        </p:nvSpPr>
        <p:spPr>
          <a:xfrm>
            <a:off x="1739001" y="2552278"/>
            <a:ext cx="2466300" cy="543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Exploit CVE Through Cortana</a:t>
            </a:r>
            <a:endParaRPr b="1" sz="1200">
              <a:solidFill>
                <a:srgbClr val="FFFFFF"/>
              </a:solidFill>
              <a:latin typeface="Roboto"/>
              <a:ea typeface="Roboto"/>
              <a:cs typeface="Roboto"/>
              <a:sym typeface="Roboto"/>
            </a:endParaRPr>
          </a:p>
        </p:txBody>
      </p:sp>
      <p:sp>
        <p:nvSpPr>
          <p:cNvPr id="321" name="Google Shape;321;p33"/>
          <p:cNvSpPr/>
          <p:nvPr/>
        </p:nvSpPr>
        <p:spPr>
          <a:xfrm>
            <a:off x="1739001" y="3269517"/>
            <a:ext cx="2466300" cy="543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Further Research of Cortana</a:t>
            </a:r>
            <a:endParaRPr b="1" sz="1200">
              <a:solidFill>
                <a:srgbClr val="FFFFFF"/>
              </a:solidFill>
              <a:latin typeface="Roboto"/>
              <a:ea typeface="Roboto"/>
              <a:cs typeface="Roboto"/>
              <a:sym typeface="Roboto"/>
            </a:endParaRPr>
          </a:p>
        </p:txBody>
      </p:sp>
      <p:sp>
        <p:nvSpPr>
          <p:cNvPr id="322" name="Google Shape;322;p33"/>
          <p:cNvSpPr/>
          <p:nvPr/>
        </p:nvSpPr>
        <p:spPr>
          <a:xfrm>
            <a:off x="1739001" y="3986727"/>
            <a:ext cx="2466300" cy="543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Presentation And Demo</a:t>
            </a:r>
            <a:endParaRPr b="1" sz="12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7.3: Project Schedule</a:t>
            </a:r>
            <a:endParaRPr sz="2400"/>
          </a:p>
        </p:txBody>
      </p:sp>
      <p:sp>
        <p:nvSpPr>
          <p:cNvPr id="328" name="Google Shape;328;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34"/>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Melanie Brown</a:t>
            </a:r>
            <a:endParaRPr sz="914">
              <a:solidFill>
                <a:srgbClr val="424242"/>
              </a:solidFill>
              <a:latin typeface="Source Sans Pro"/>
              <a:ea typeface="Source Sans Pro"/>
              <a:cs typeface="Source Sans Pro"/>
              <a:sym typeface="Source Sans Pro"/>
            </a:endParaRPr>
          </a:p>
        </p:txBody>
      </p:sp>
      <p:pic>
        <p:nvPicPr>
          <p:cNvPr id="330" name="Google Shape;330;p34"/>
          <p:cNvPicPr preferRelativeResize="0"/>
          <p:nvPr/>
        </p:nvPicPr>
        <p:blipFill>
          <a:blip r:embed="rId3">
            <a:alphaModFix/>
          </a:blip>
          <a:stretch>
            <a:fillRect/>
          </a:stretch>
        </p:blipFill>
        <p:spPr>
          <a:xfrm>
            <a:off x="74825" y="1438075"/>
            <a:ext cx="8994349" cy="226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667"/>
              <a:buFont typeface="Arial"/>
              <a:buNone/>
            </a:pPr>
            <a:r>
              <a:rPr lang="en" sz="2400"/>
              <a:t>Section 7.4: Cost and Management Summary</a:t>
            </a:r>
            <a:endParaRPr sz="2400"/>
          </a:p>
        </p:txBody>
      </p:sp>
      <p:sp>
        <p:nvSpPr>
          <p:cNvPr id="336" name="Google Shape;336;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35" title="Chart"/>
          <p:cNvPicPr preferRelativeResize="0"/>
          <p:nvPr/>
        </p:nvPicPr>
        <p:blipFill>
          <a:blip r:embed="rId3">
            <a:alphaModFix/>
          </a:blip>
          <a:stretch>
            <a:fillRect/>
          </a:stretch>
        </p:blipFill>
        <p:spPr>
          <a:xfrm>
            <a:off x="3594751" y="1397237"/>
            <a:ext cx="4763100" cy="2945174"/>
          </a:xfrm>
          <a:prstGeom prst="rect">
            <a:avLst/>
          </a:prstGeom>
          <a:noFill/>
          <a:ln>
            <a:noFill/>
          </a:ln>
        </p:spPr>
      </p:pic>
      <p:sp>
        <p:nvSpPr>
          <p:cNvPr id="338" name="Google Shape;338;p35"/>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Emily Nolan</a:t>
            </a:r>
            <a:endParaRPr sz="914">
              <a:solidFill>
                <a:srgbClr val="424242"/>
              </a:solidFill>
              <a:latin typeface="Source Sans Pro"/>
              <a:ea typeface="Source Sans Pro"/>
              <a:cs typeface="Source Sans Pro"/>
              <a:sym typeface="Source Sans Pro"/>
            </a:endParaRPr>
          </a:p>
        </p:txBody>
      </p:sp>
      <p:sp>
        <p:nvSpPr>
          <p:cNvPr id="339" name="Google Shape;339;p35"/>
          <p:cNvSpPr txBox="1"/>
          <p:nvPr/>
        </p:nvSpPr>
        <p:spPr>
          <a:xfrm>
            <a:off x="599350" y="1416650"/>
            <a:ext cx="2691600" cy="17238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accent4"/>
              </a:buClr>
              <a:buSzPts val="1500"/>
              <a:buFont typeface="Source Sans Pro"/>
              <a:buChar char="◎"/>
            </a:pPr>
            <a:r>
              <a:rPr lang="en" sz="1500">
                <a:solidFill>
                  <a:schemeClr val="dk1"/>
                </a:solidFill>
                <a:latin typeface="Source Sans Pro"/>
                <a:ea typeface="Source Sans Pro"/>
                <a:cs typeface="Source Sans Pro"/>
                <a:sym typeface="Source Sans Pro"/>
              </a:rPr>
              <a:t>Averaging 5-9 hours per week for each team member</a:t>
            </a:r>
            <a:endParaRPr sz="15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sz="1500">
              <a:solidFill>
                <a:schemeClr val="dk1"/>
              </a:solidFill>
              <a:latin typeface="Source Sans Pro"/>
              <a:ea typeface="Source Sans Pro"/>
              <a:cs typeface="Source Sans Pro"/>
              <a:sym typeface="Source Sans Pro"/>
            </a:endParaRPr>
          </a:p>
          <a:p>
            <a:pPr indent="-323850" lvl="0" marL="457200" rtl="0" algn="l">
              <a:spcBef>
                <a:spcPts val="600"/>
              </a:spcBef>
              <a:spcAft>
                <a:spcPts val="0"/>
              </a:spcAft>
              <a:buClr>
                <a:schemeClr val="accent4"/>
              </a:buClr>
              <a:buSzPts val="1500"/>
              <a:buFont typeface="Source Sans Pro"/>
              <a:buChar char="◎"/>
            </a:pPr>
            <a:r>
              <a:rPr lang="en" sz="1500">
                <a:solidFill>
                  <a:schemeClr val="dk1"/>
                </a:solidFill>
                <a:latin typeface="Source Sans Pro"/>
                <a:ea typeface="Source Sans Pro"/>
                <a:cs typeface="Source Sans Pro"/>
                <a:sym typeface="Source Sans Pro"/>
              </a:rPr>
              <a:t>1,134 hours in total (~550 each semester)</a:t>
            </a:r>
            <a:endParaRPr>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8: Next Steps</a:t>
            </a:r>
            <a:endParaRPr sz="2400"/>
          </a:p>
        </p:txBody>
      </p:sp>
      <p:sp>
        <p:nvSpPr>
          <p:cNvPr id="345" name="Google Shape;345;p36"/>
          <p:cNvSpPr txBox="1"/>
          <p:nvPr>
            <p:ph idx="1" type="body"/>
          </p:nvPr>
        </p:nvSpPr>
        <p:spPr>
          <a:xfrm>
            <a:off x="786150" y="1033100"/>
            <a:ext cx="7571700" cy="357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Further develop research found on vulnerabilities and recreate/test them ourselves in a sandbox.</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Host a fake GMU landing page for the browser exploit.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Keylog credentials from custom made GMU login page and plug them into the real GMU login page, or other services that possibly utilize the same credentials (Gmail, Instagram, etc).</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Continue self learning of Cortana’s files:</a:t>
            </a:r>
            <a:endParaRPr sz="1800"/>
          </a:p>
          <a:p>
            <a:pPr indent="-342900" lvl="1" marL="914400" rtl="0" algn="l">
              <a:spcBef>
                <a:spcPts val="0"/>
              </a:spcBef>
              <a:spcAft>
                <a:spcPts val="0"/>
              </a:spcAft>
              <a:buSzPts val="1800"/>
              <a:buChar char="○"/>
            </a:pPr>
            <a:r>
              <a:rPr lang="en" sz="1800"/>
              <a:t>Find publicly accessible program database (PDB) files to further investigate the exe files in Cortana using Ghidra.</a:t>
            </a:r>
            <a:endParaRPr sz="1800"/>
          </a:p>
          <a:p>
            <a:pPr indent="-342900" lvl="1" marL="914400" rtl="0" algn="l">
              <a:spcBef>
                <a:spcPts val="0"/>
              </a:spcBef>
              <a:spcAft>
                <a:spcPts val="0"/>
              </a:spcAft>
              <a:buSzPts val="1800"/>
              <a:buChar char="○"/>
            </a:pPr>
            <a:r>
              <a:rPr lang="en" sz="1800"/>
              <a:t>Audio Packet Decryption in Wireshark.</a:t>
            </a:r>
            <a:endParaRPr sz="2000"/>
          </a:p>
        </p:txBody>
      </p:sp>
      <p:sp>
        <p:nvSpPr>
          <p:cNvPr id="346" name="Google Shape;346;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36"/>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Viren Kumar</a:t>
            </a:r>
            <a:endParaRPr sz="914">
              <a:solidFill>
                <a:srgbClr val="424242"/>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353" name="Google Shape;353;p37"/>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2: Description of the Problem</a:t>
            </a:r>
            <a:endParaRPr sz="2400"/>
          </a:p>
        </p:txBody>
      </p:sp>
      <p:sp>
        <p:nvSpPr>
          <p:cNvPr id="108" name="Google Shape;108;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5"/>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Lucas Scharf</a:t>
            </a:r>
            <a:endParaRPr sz="914">
              <a:solidFill>
                <a:srgbClr val="424242"/>
              </a:solidFill>
              <a:latin typeface="Source Sans Pro"/>
              <a:ea typeface="Source Sans Pro"/>
              <a:cs typeface="Source Sans Pro"/>
              <a:sym typeface="Source Sans Pro"/>
            </a:endParaRPr>
          </a:p>
        </p:txBody>
      </p:sp>
      <p:sp>
        <p:nvSpPr>
          <p:cNvPr id="110" name="Google Shape;110;p15"/>
          <p:cNvSpPr txBox="1"/>
          <p:nvPr/>
        </p:nvSpPr>
        <p:spPr>
          <a:xfrm>
            <a:off x="786150" y="1010717"/>
            <a:ext cx="7571700" cy="35736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600"/>
              </a:spcBef>
              <a:spcAft>
                <a:spcPts val="0"/>
              </a:spcAft>
              <a:buNone/>
            </a:pPr>
            <a:r>
              <a:rPr lang="en" sz="2000">
                <a:solidFill>
                  <a:srgbClr val="263238"/>
                </a:solidFill>
                <a:latin typeface="Source Sans Pro"/>
                <a:ea typeface="Source Sans Pro"/>
                <a:cs typeface="Source Sans Pro"/>
                <a:sym typeface="Source Sans Pro"/>
              </a:rPr>
              <a:t>Cortana has been proven to be vulnerable to packet modification from the previous group with a low percentage success rate. They used a pre installed CA certificate to modify these packets. Cortana can also activate randomly to record audio and send it to the server. Lockheed Martin is asking us to research vulnerabilities in Cortana that may allow it to be exploited. Lockheed has also asked us to look at the vulnerabilities of transmitting voice data with Cortana’s current packet structure.</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sz="2000">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rPr lang="en" sz="2000">
                <a:solidFill>
                  <a:srgbClr val="263238"/>
                </a:solidFill>
                <a:latin typeface="Source Sans Pro"/>
                <a:ea typeface="Source Sans Pro"/>
                <a:cs typeface="Source Sans Pro"/>
                <a:sym typeface="Source Sans Pro"/>
              </a:rPr>
              <a:t>Microsoft is trying to expand Cortana to productivity tasks. Using voice data that can be captured could potentially put companies at unnecessary risk. </a:t>
            </a:r>
            <a:endParaRPr sz="2000">
              <a:solidFill>
                <a:srgbClr val="263238"/>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Objectives</a:t>
            </a:r>
            <a:endParaRPr sz="2400"/>
          </a:p>
        </p:txBody>
      </p:sp>
      <p:sp>
        <p:nvSpPr>
          <p:cNvPr id="116" name="Google Shape;116;p16"/>
          <p:cNvSpPr txBox="1"/>
          <p:nvPr>
            <p:ph idx="1" type="body"/>
          </p:nvPr>
        </p:nvSpPr>
        <p:spPr>
          <a:xfrm>
            <a:off x="786150" y="1109300"/>
            <a:ext cx="7571700" cy="35736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SzPts val="1500"/>
              <a:buChar char="◎"/>
            </a:pPr>
            <a:r>
              <a:rPr lang="en" sz="1500">
                <a:solidFill>
                  <a:srgbClr val="424242"/>
                </a:solidFill>
              </a:rPr>
              <a:t>Reproduce and Verify Past Results - </a:t>
            </a:r>
            <a:r>
              <a:rPr lang="en" sz="1300">
                <a:solidFill>
                  <a:srgbClr val="424242"/>
                </a:solidFill>
              </a:rPr>
              <a:t>We will be using past teams deliverables to reproduce and verify their results to gain a better understanding of our starting point and what we can expand upon (End of September)</a:t>
            </a:r>
            <a:endParaRPr sz="1300">
              <a:solidFill>
                <a:srgbClr val="424242"/>
              </a:solidFill>
            </a:endParaRPr>
          </a:p>
          <a:p>
            <a:pPr indent="-323850" lvl="0" marL="457200" rtl="0" algn="l">
              <a:lnSpc>
                <a:spcPct val="115000"/>
              </a:lnSpc>
              <a:spcBef>
                <a:spcPts val="1200"/>
              </a:spcBef>
              <a:spcAft>
                <a:spcPts val="0"/>
              </a:spcAft>
              <a:buSzPts val="1500"/>
              <a:buChar char="◎"/>
            </a:pPr>
            <a:r>
              <a:rPr lang="en" sz="1500">
                <a:solidFill>
                  <a:srgbClr val="424242"/>
                </a:solidFill>
              </a:rPr>
              <a:t>Research - </a:t>
            </a:r>
            <a:r>
              <a:rPr lang="en" sz="1300">
                <a:solidFill>
                  <a:srgbClr val="424242"/>
                </a:solidFill>
              </a:rPr>
              <a:t>Further research known vulnerabilities and faults using Microsoft documents and updates for Windows 11 (Early / Late Fall)</a:t>
            </a:r>
            <a:endParaRPr sz="1300">
              <a:solidFill>
                <a:srgbClr val="424242"/>
              </a:solidFill>
            </a:endParaRPr>
          </a:p>
          <a:p>
            <a:pPr indent="-323850" lvl="0" marL="457200" rtl="0" algn="l">
              <a:lnSpc>
                <a:spcPct val="115000"/>
              </a:lnSpc>
              <a:spcBef>
                <a:spcPts val="1000"/>
              </a:spcBef>
              <a:spcAft>
                <a:spcPts val="0"/>
              </a:spcAft>
              <a:buSzPts val="1500"/>
              <a:buChar char="◎"/>
            </a:pPr>
            <a:r>
              <a:rPr lang="en" sz="1500">
                <a:solidFill>
                  <a:srgbClr val="424242"/>
                </a:solidFill>
              </a:rPr>
              <a:t>Testing - </a:t>
            </a:r>
            <a:r>
              <a:rPr lang="en" sz="1300">
                <a:solidFill>
                  <a:srgbClr val="424242"/>
                </a:solidFill>
              </a:rPr>
              <a:t>Using Wireshark/Burpsuite to dynamically test the code to find and verify the vulnerabilities (Late Fall / Early Spring)</a:t>
            </a:r>
            <a:endParaRPr sz="1300">
              <a:solidFill>
                <a:srgbClr val="424242"/>
              </a:solidFill>
            </a:endParaRPr>
          </a:p>
          <a:p>
            <a:pPr indent="-323850" lvl="0" marL="457200" rtl="0" algn="l">
              <a:lnSpc>
                <a:spcPct val="115000"/>
              </a:lnSpc>
              <a:spcBef>
                <a:spcPts val="1000"/>
              </a:spcBef>
              <a:spcAft>
                <a:spcPts val="0"/>
              </a:spcAft>
              <a:buSzPts val="1500"/>
              <a:buChar char="◎"/>
            </a:pPr>
            <a:r>
              <a:rPr lang="en" sz="1500">
                <a:solidFill>
                  <a:srgbClr val="424242"/>
                </a:solidFill>
              </a:rPr>
              <a:t>Architecture Design-</a:t>
            </a:r>
            <a:r>
              <a:rPr lang="en" sz="1300">
                <a:solidFill>
                  <a:srgbClr val="424242"/>
                </a:solidFill>
              </a:rPr>
              <a:t> Developing a demo and reverse engineering report (Late Fall / Early Spring)</a:t>
            </a:r>
            <a:endParaRPr sz="1300">
              <a:solidFill>
                <a:srgbClr val="424242"/>
              </a:solidFill>
            </a:endParaRPr>
          </a:p>
          <a:p>
            <a:pPr indent="-323850" lvl="0" marL="457200" rtl="0" algn="l">
              <a:lnSpc>
                <a:spcPct val="115000"/>
              </a:lnSpc>
              <a:spcBef>
                <a:spcPts val="1000"/>
              </a:spcBef>
              <a:spcAft>
                <a:spcPts val="0"/>
              </a:spcAft>
              <a:buSzPts val="1500"/>
              <a:buChar char="◎"/>
            </a:pPr>
            <a:r>
              <a:rPr lang="en" sz="1500">
                <a:solidFill>
                  <a:srgbClr val="424242"/>
                </a:solidFill>
              </a:rPr>
              <a:t>Verify Effectiveness-</a:t>
            </a:r>
            <a:r>
              <a:rPr lang="en" sz="1300">
                <a:solidFill>
                  <a:srgbClr val="424242"/>
                </a:solidFill>
              </a:rPr>
              <a:t> Test solution in a working environment and modify as needed (Spring)</a:t>
            </a:r>
            <a:endParaRPr sz="1300">
              <a:solidFill>
                <a:srgbClr val="424242"/>
              </a:solidFill>
            </a:endParaRPr>
          </a:p>
        </p:txBody>
      </p:sp>
      <p:sp>
        <p:nvSpPr>
          <p:cNvPr id="117" name="Google Shape;117;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6"/>
          <p:cNvSpPr txBox="1"/>
          <p:nvPr/>
        </p:nvSpPr>
        <p:spPr>
          <a:xfrm>
            <a:off x="163625" y="4705275"/>
            <a:ext cx="341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a:ea typeface="Source Sans Pro"/>
                <a:cs typeface="Source Sans Pro"/>
                <a:sym typeface="Source Sans Pro"/>
              </a:rPr>
              <a:t>Authored by: Emily Nolan</a:t>
            </a:r>
            <a:endParaRPr sz="10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ctrTitle"/>
          </p:nvPr>
        </p:nvSpPr>
        <p:spPr>
          <a:xfrm>
            <a:off x="1546025" y="23643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 4: Technical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4.1: </a:t>
            </a:r>
            <a:r>
              <a:rPr lang="en" sz="2400"/>
              <a:t>Requirements</a:t>
            </a:r>
            <a:r>
              <a:rPr lang="en" sz="2400"/>
              <a:t> </a:t>
            </a:r>
            <a:endParaRPr sz="2400"/>
          </a:p>
        </p:txBody>
      </p:sp>
      <p:sp>
        <p:nvSpPr>
          <p:cNvPr id="129" name="Google Shape;129;p18"/>
          <p:cNvSpPr txBox="1"/>
          <p:nvPr>
            <p:ph idx="1" type="body"/>
          </p:nvPr>
        </p:nvSpPr>
        <p:spPr>
          <a:xfrm>
            <a:off x="786150" y="1033100"/>
            <a:ext cx="7571700" cy="3573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We shall verify the results of the previous group.</a:t>
            </a:r>
            <a:endParaRPr sz="2000"/>
          </a:p>
          <a:p>
            <a:pPr indent="-355600" lvl="0" marL="457200" rtl="0" algn="l">
              <a:spcBef>
                <a:spcPts val="0"/>
              </a:spcBef>
              <a:spcAft>
                <a:spcPts val="0"/>
              </a:spcAft>
              <a:buSzPts val="2000"/>
              <a:buChar char="◎"/>
            </a:pPr>
            <a:r>
              <a:rPr lang="en" sz="2000"/>
              <a:t>We shall </a:t>
            </a:r>
            <a:r>
              <a:rPr lang="en" sz="2000"/>
              <a:t>research</a:t>
            </a:r>
            <a:r>
              <a:rPr lang="en" sz="2000"/>
              <a:t> vulnerabilities and how they were exploited using: </a:t>
            </a:r>
            <a:endParaRPr sz="2000"/>
          </a:p>
          <a:p>
            <a:pPr indent="-355600" lvl="1" marL="914400" rtl="0" algn="l">
              <a:spcBef>
                <a:spcPts val="0"/>
              </a:spcBef>
              <a:spcAft>
                <a:spcPts val="0"/>
              </a:spcAft>
              <a:buSzPts val="2000"/>
              <a:buChar char="○"/>
            </a:pPr>
            <a:r>
              <a:rPr lang="en" sz="2000"/>
              <a:t>Microsoft documentation, open source tools, static testing, and prior conducted research.</a:t>
            </a:r>
            <a:endParaRPr sz="2000"/>
          </a:p>
          <a:p>
            <a:pPr indent="-355600" lvl="0" marL="457200" rtl="0" algn="l">
              <a:spcBef>
                <a:spcPts val="0"/>
              </a:spcBef>
              <a:spcAft>
                <a:spcPts val="0"/>
              </a:spcAft>
              <a:buSzPts val="2000"/>
              <a:buChar char="◎"/>
            </a:pPr>
            <a:r>
              <a:rPr lang="en" sz="2000"/>
              <a:t>We shall determine what attack vectors are more likely to occur.</a:t>
            </a:r>
            <a:endParaRPr sz="2000"/>
          </a:p>
          <a:p>
            <a:pPr indent="-355600" lvl="0" marL="457200" rtl="0" algn="l">
              <a:spcBef>
                <a:spcPts val="0"/>
              </a:spcBef>
              <a:spcAft>
                <a:spcPts val="0"/>
              </a:spcAft>
              <a:buSzPts val="2000"/>
              <a:buChar char="◎"/>
            </a:pPr>
            <a:r>
              <a:rPr lang="en" sz="2000"/>
              <a:t>We shall execute a browser exploit.</a:t>
            </a:r>
            <a:endParaRPr sz="2000"/>
          </a:p>
          <a:p>
            <a:pPr indent="-355600" lvl="0" marL="457200" rtl="0" algn="l">
              <a:spcBef>
                <a:spcPts val="0"/>
              </a:spcBef>
              <a:spcAft>
                <a:spcPts val="0"/>
              </a:spcAft>
              <a:buSzPts val="2000"/>
              <a:buChar char="◎"/>
            </a:pPr>
            <a:r>
              <a:rPr lang="en" sz="2000"/>
              <a:t>We shall combine the Man-in-the-Middle (MITM) attack with the browser exploit to “steal” login credentials.</a:t>
            </a:r>
            <a:endParaRPr sz="2000"/>
          </a:p>
          <a:p>
            <a:pPr indent="0" lvl="0" marL="0" rtl="0" algn="l">
              <a:spcBef>
                <a:spcPts val="600"/>
              </a:spcBef>
              <a:spcAft>
                <a:spcPts val="0"/>
              </a:spcAft>
              <a:buNone/>
            </a:pPr>
            <a:r>
              <a:t/>
            </a:r>
            <a:endParaRPr sz="2000"/>
          </a:p>
        </p:txBody>
      </p:sp>
      <p:sp>
        <p:nvSpPr>
          <p:cNvPr id="130" name="Google Shape;130;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8"/>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Melanie Brown &amp; Viren Kumar</a:t>
            </a:r>
            <a:endParaRPr sz="914">
              <a:solidFill>
                <a:srgbClr val="424242"/>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4.2: Risks</a:t>
            </a:r>
            <a:endParaRPr sz="2400"/>
          </a:p>
        </p:txBody>
      </p:sp>
      <p:sp>
        <p:nvSpPr>
          <p:cNvPr id="137" name="Google Shape;137;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9"/>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Emily Nolan &amp; Melanie Brown</a:t>
            </a:r>
            <a:endParaRPr sz="914">
              <a:solidFill>
                <a:srgbClr val="424242"/>
              </a:solidFill>
              <a:latin typeface="Source Sans Pro"/>
              <a:ea typeface="Source Sans Pro"/>
              <a:cs typeface="Source Sans Pro"/>
              <a:sym typeface="Source Sans Pro"/>
            </a:endParaRPr>
          </a:p>
        </p:txBody>
      </p:sp>
      <p:graphicFrame>
        <p:nvGraphicFramePr>
          <p:cNvPr id="139" name="Google Shape;139;p19"/>
          <p:cNvGraphicFramePr/>
          <p:nvPr/>
        </p:nvGraphicFramePr>
        <p:xfrm>
          <a:off x="234625" y="1188100"/>
          <a:ext cx="3000000" cy="3000000"/>
        </p:xfrm>
        <a:graphic>
          <a:graphicData uri="http://schemas.openxmlformats.org/drawingml/2006/table">
            <a:tbl>
              <a:tblPr>
                <a:noFill/>
                <a:tableStyleId>{D18BD44F-00F3-4D36-9A3B-7A951E00DA8F}</a:tableStyleId>
              </a:tblPr>
              <a:tblGrid>
                <a:gridCol w="2029400"/>
                <a:gridCol w="1313600"/>
                <a:gridCol w="1904925"/>
              </a:tblGrid>
              <a:tr h="345325">
                <a:tc>
                  <a:txBody>
                    <a:bodyPr/>
                    <a:lstStyle/>
                    <a:p>
                      <a:pPr indent="0" lvl="0" marL="0" rtl="0" algn="l">
                        <a:lnSpc>
                          <a:spcPct val="115000"/>
                        </a:lnSpc>
                        <a:spcBef>
                          <a:spcPts val="0"/>
                        </a:spcBef>
                        <a:spcAft>
                          <a:spcPts val="1200"/>
                        </a:spcAft>
                        <a:buNone/>
                      </a:pPr>
                      <a:r>
                        <a:rPr lang="en" sz="1200">
                          <a:solidFill>
                            <a:srgbClr val="424242"/>
                          </a:solidFill>
                          <a:latin typeface="Nunito"/>
                          <a:ea typeface="Nunito"/>
                          <a:cs typeface="Nunito"/>
                          <a:sym typeface="Nunito"/>
                        </a:rPr>
                        <a:t>Risks </a:t>
                      </a:r>
                      <a:endParaRPr sz="1200"/>
                    </a:p>
                  </a:txBody>
                  <a:tcPr marT="91425" marB="91425" marR="91425" marL="91425"/>
                </a:tc>
                <a:tc>
                  <a:txBody>
                    <a:bodyPr/>
                    <a:lstStyle/>
                    <a:p>
                      <a:pPr indent="0" lvl="0" marL="0" rtl="0" algn="l">
                        <a:lnSpc>
                          <a:spcPct val="115000"/>
                        </a:lnSpc>
                        <a:spcBef>
                          <a:spcPts val="0"/>
                        </a:spcBef>
                        <a:spcAft>
                          <a:spcPts val="1200"/>
                        </a:spcAft>
                        <a:buNone/>
                      </a:pPr>
                      <a:r>
                        <a:rPr lang="en" sz="1200">
                          <a:solidFill>
                            <a:srgbClr val="424242"/>
                          </a:solidFill>
                          <a:latin typeface="Nunito"/>
                          <a:ea typeface="Nunito"/>
                          <a:cs typeface="Nunito"/>
                          <a:sym typeface="Nunito"/>
                        </a:rPr>
                        <a:t>Likelihood</a:t>
                      </a:r>
                      <a:endParaRPr sz="1200"/>
                    </a:p>
                  </a:txBody>
                  <a:tcPr marT="91425" marB="91425" marR="91425" marL="91425"/>
                </a:tc>
                <a:tc>
                  <a:txBody>
                    <a:bodyPr/>
                    <a:lstStyle/>
                    <a:p>
                      <a:pPr indent="0" lvl="0" marL="0" rtl="0" algn="l">
                        <a:lnSpc>
                          <a:spcPct val="115000"/>
                        </a:lnSpc>
                        <a:spcBef>
                          <a:spcPts val="0"/>
                        </a:spcBef>
                        <a:spcAft>
                          <a:spcPts val="1200"/>
                        </a:spcAft>
                        <a:buNone/>
                      </a:pPr>
                      <a:r>
                        <a:rPr lang="en" sz="1200">
                          <a:solidFill>
                            <a:srgbClr val="424242"/>
                          </a:solidFill>
                          <a:latin typeface="Nunito"/>
                          <a:ea typeface="Nunito"/>
                          <a:cs typeface="Nunito"/>
                          <a:sym typeface="Nunito"/>
                        </a:rPr>
                        <a:t>Impact</a:t>
                      </a:r>
                      <a:endParaRPr sz="1200"/>
                    </a:p>
                  </a:txBody>
                  <a:tcPr marT="91425" marB="91425" marR="91425" marL="91425"/>
                </a:tc>
              </a:tr>
              <a:tr h="552550">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If a virtual environment is not being used or set up properly, then the host systems could be at risk</a:t>
                      </a:r>
                      <a:endParaRPr sz="800">
                        <a:solidFill>
                          <a:srgbClr val="42424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Unlikely</a:t>
                      </a:r>
                      <a:endParaRPr sz="800"/>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Significant</a:t>
                      </a:r>
                      <a:endParaRPr sz="800"/>
                    </a:p>
                  </a:txBody>
                  <a:tcPr marT="91425" marB="91425" marR="91425" marL="91425"/>
                </a:tc>
              </a:tr>
              <a:tr h="552550">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If files are edited outside of the virtual machine, then the system could be at risk</a:t>
                      </a:r>
                      <a:endParaRPr sz="800"/>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Unlikely</a:t>
                      </a:r>
                      <a:endParaRPr sz="800"/>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Significant</a:t>
                      </a:r>
                      <a:endParaRPr sz="800">
                        <a:solidFill>
                          <a:srgbClr val="424242"/>
                        </a:solidFill>
                        <a:latin typeface="Nunito"/>
                        <a:ea typeface="Nunito"/>
                        <a:cs typeface="Nunito"/>
                        <a:sym typeface="Nunito"/>
                      </a:endParaRPr>
                    </a:p>
                  </a:txBody>
                  <a:tcPr marT="91425" marB="91425" marR="91425" marL="91425"/>
                </a:tc>
              </a:tr>
              <a:tr h="584225">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Subject to Man-in-the-Middle (MITM)</a:t>
                      </a:r>
                      <a:endParaRPr sz="800"/>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Possible</a:t>
                      </a:r>
                      <a:endParaRPr sz="800"/>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Moderate</a:t>
                      </a:r>
                      <a:endParaRPr sz="800"/>
                    </a:p>
                  </a:txBody>
                  <a:tcPr marT="91425" marB="91425" marR="91425" marL="91425"/>
                </a:tc>
              </a:tr>
              <a:tr h="358375">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Possible phishing / website redirection</a:t>
                      </a:r>
                      <a:endParaRPr sz="800">
                        <a:solidFill>
                          <a:srgbClr val="42424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Possible</a:t>
                      </a:r>
                      <a:endParaRPr sz="800">
                        <a:solidFill>
                          <a:srgbClr val="42424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Significant</a:t>
                      </a:r>
                      <a:endParaRPr sz="800">
                        <a:solidFill>
                          <a:srgbClr val="424242"/>
                        </a:solidFill>
                        <a:latin typeface="Nunito"/>
                        <a:ea typeface="Nunito"/>
                        <a:cs typeface="Nunito"/>
                        <a:sym typeface="Nunito"/>
                      </a:endParaRPr>
                    </a:p>
                  </a:txBody>
                  <a:tcPr marT="91425" marB="91425" marR="91425" marL="91425"/>
                </a:tc>
              </a:tr>
              <a:tr h="716750">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Exposed sensitive information</a:t>
                      </a:r>
                      <a:endParaRPr sz="800">
                        <a:solidFill>
                          <a:srgbClr val="42424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Likely</a:t>
                      </a:r>
                      <a:endParaRPr sz="800">
                        <a:solidFill>
                          <a:srgbClr val="42424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Moderate - Significant</a:t>
                      </a:r>
                      <a:endParaRPr sz="800">
                        <a:solidFill>
                          <a:srgbClr val="424242"/>
                        </a:solidFill>
                        <a:latin typeface="Nunito"/>
                        <a:ea typeface="Nunito"/>
                        <a:cs typeface="Nunito"/>
                        <a:sym typeface="Nunito"/>
                      </a:endParaRPr>
                    </a:p>
                  </a:txBody>
                  <a:tcPr marT="91425" marB="91425" marR="91425" marL="91425"/>
                </a:tc>
              </a:tr>
            </a:tbl>
          </a:graphicData>
        </a:graphic>
      </p:graphicFrame>
      <p:pic>
        <p:nvPicPr>
          <p:cNvPr id="140" name="Google Shape;140;p19"/>
          <p:cNvPicPr preferRelativeResize="0"/>
          <p:nvPr/>
        </p:nvPicPr>
        <p:blipFill>
          <a:blip r:embed="rId3">
            <a:alphaModFix/>
          </a:blip>
          <a:stretch>
            <a:fillRect/>
          </a:stretch>
        </p:blipFill>
        <p:spPr>
          <a:xfrm>
            <a:off x="5558750" y="1829045"/>
            <a:ext cx="3412826" cy="18330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4.3 Design Constraints</a:t>
            </a:r>
            <a:endParaRPr sz="2400"/>
          </a:p>
        </p:txBody>
      </p:sp>
      <p:sp>
        <p:nvSpPr>
          <p:cNvPr id="146" name="Google Shape;146;p20"/>
          <p:cNvSpPr txBox="1"/>
          <p:nvPr>
            <p:ph idx="1" type="body"/>
          </p:nvPr>
        </p:nvSpPr>
        <p:spPr>
          <a:xfrm>
            <a:off x="786150" y="1033100"/>
            <a:ext cx="3529200" cy="35736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Char char="◎"/>
            </a:pPr>
            <a:r>
              <a:rPr lang="en" sz="1300"/>
              <a:t>Virtual Machines (VM)</a:t>
            </a:r>
            <a:endParaRPr sz="1300"/>
          </a:p>
          <a:p>
            <a:pPr indent="-311150" lvl="1" marL="914400" rtl="0" algn="l">
              <a:spcBef>
                <a:spcPts val="0"/>
              </a:spcBef>
              <a:spcAft>
                <a:spcPts val="0"/>
              </a:spcAft>
              <a:buSzPts val="1300"/>
              <a:buChar char="○"/>
            </a:pPr>
            <a:r>
              <a:rPr lang="en" sz="1300"/>
              <a:t>Using a Virtual machine to conduct our exploit does not give us a </a:t>
            </a:r>
            <a:r>
              <a:rPr lang="en" sz="1300"/>
              <a:t>accurate</a:t>
            </a:r>
            <a:r>
              <a:rPr lang="en" sz="1300"/>
              <a:t> user testing environment</a:t>
            </a:r>
            <a:endParaRPr sz="1300"/>
          </a:p>
          <a:p>
            <a:pPr indent="-311150" lvl="0" marL="457200" rtl="0" algn="l">
              <a:spcBef>
                <a:spcPts val="0"/>
              </a:spcBef>
              <a:spcAft>
                <a:spcPts val="0"/>
              </a:spcAft>
              <a:buSzPts val="1300"/>
              <a:buChar char="◎"/>
            </a:pPr>
            <a:r>
              <a:rPr lang="en" sz="1300"/>
              <a:t>Open Source Tools</a:t>
            </a:r>
            <a:endParaRPr sz="1300"/>
          </a:p>
          <a:p>
            <a:pPr indent="-311150" lvl="1" marL="914400" rtl="0" algn="l">
              <a:spcBef>
                <a:spcPts val="0"/>
              </a:spcBef>
              <a:spcAft>
                <a:spcPts val="0"/>
              </a:spcAft>
              <a:buSzPts val="1300"/>
              <a:buChar char="○"/>
            </a:pPr>
            <a:r>
              <a:rPr lang="en" sz="1300"/>
              <a:t>We are limited to the free version of many open source tools which slightly limits our abilities when testing</a:t>
            </a:r>
            <a:endParaRPr sz="1300"/>
          </a:p>
          <a:p>
            <a:pPr indent="-311150" lvl="0" marL="457200" rtl="0" algn="l">
              <a:spcBef>
                <a:spcPts val="0"/>
              </a:spcBef>
              <a:spcAft>
                <a:spcPts val="0"/>
              </a:spcAft>
              <a:buSzPts val="1300"/>
              <a:buChar char="◎"/>
            </a:pPr>
            <a:r>
              <a:rPr lang="en" sz="1300"/>
              <a:t>Windows Updates</a:t>
            </a:r>
            <a:endParaRPr sz="1300"/>
          </a:p>
          <a:p>
            <a:pPr indent="-311150" lvl="1" marL="914400" rtl="0" algn="l">
              <a:spcBef>
                <a:spcPts val="0"/>
              </a:spcBef>
              <a:spcAft>
                <a:spcPts val="0"/>
              </a:spcAft>
              <a:buSzPts val="1300"/>
              <a:buChar char="○"/>
            </a:pPr>
            <a:r>
              <a:rPr lang="en" sz="1300"/>
              <a:t>Both Windows 10 and 11 get updated regularly which could put our </a:t>
            </a:r>
            <a:r>
              <a:rPr lang="en" sz="1300"/>
              <a:t>findings and the chances of a real world successful attack out of date quickly</a:t>
            </a:r>
            <a:endParaRPr sz="1300"/>
          </a:p>
        </p:txBody>
      </p:sp>
      <p:sp>
        <p:nvSpPr>
          <p:cNvPr id="147" name="Google Shape;147;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0"/>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Emily Nolan</a:t>
            </a:r>
            <a:endParaRPr sz="914">
              <a:solidFill>
                <a:srgbClr val="424242"/>
              </a:solidFill>
              <a:latin typeface="Source Sans Pro"/>
              <a:ea typeface="Source Sans Pro"/>
              <a:cs typeface="Source Sans Pro"/>
              <a:sym typeface="Source Sans Pro"/>
            </a:endParaRPr>
          </a:p>
        </p:txBody>
      </p:sp>
      <p:sp>
        <p:nvSpPr>
          <p:cNvPr id="149" name="Google Shape;149;p20"/>
          <p:cNvSpPr txBox="1"/>
          <p:nvPr/>
        </p:nvSpPr>
        <p:spPr>
          <a:xfrm>
            <a:off x="5148275" y="1033100"/>
            <a:ext cx="3529200" cy="3573600"/>
          </a:xfrm>
          <a:prstGeom prst="rect">
            <a:avLst/>
          </a:prstGeom>
          <a:noFill/>
          <a:ln>
            <a:noFill/>
          </a:ln>
        </p:spPr>
        <p:txBody>
          <a:bodyPr anchorCtr="0" anchor="t" bIns="91425" lIns="91425" spcFirstLastPara="1" rIns="91425" wrap="square" tIns="91425">
            <a:normAutofit/>
          </a:bodyPr>
          <a:lstStyle/>
          <a:p>
            <a:pPr indent="-317500" lvl="0" marL="457200" rtl="0" algn="l">
              <a:spcBef>
                <a:spcPts val="6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Inability</a:t>
            </a:r>
            <a:r>
              <a:rPr lang="en">
                <a:solidFill>
                  <a:schemeClr val="dk1"/>
                </a:solidFill>
                <a:latin typeface="Source Sans Pro"/>
                <a:ea typeface="Source Sans Pro"/>
                <a:cs typeface="Source Sans Pro"/>
                <a:sym typeface="Source Sans Pro"/>
              </a:rPr>
              <a:t> to duplicate settings in demo </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the team will need to research and rebuild the environment</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Cortana updates</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Require to rebaseline</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Damaged system or files</a:t>
            </a:r>
            <a:endParaRPr>
              <a:solidFill>
                <a:schemeClr val="dk1"/>
              </a:solidFill>
              <a:latin typeface="Source Sans Pro"/>
              <a:ea typeface="Source Sans Pro"/>
              <a:cs typeface="Source Sans Pro"/>
              <a:sym typeface="Source Sans Pro"/>
            </a:endParaRPr>
          </a:p>
          <a:p>
            <a:pPr indent="-317500" lvl="1" marL="914400" rtl="0" algn="l">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The timeline for the project could be delayed or requirements may not be met</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chemeClr val="dk1"/>
              </a:solidFill>
              <a:latin typeface="Source Sans Pro"/>
              <a:ea typeface="Source Sans Pro"/>
              <a:cs typeface="Source Sans Pro"/>
              <a:sym typeface="Source Sans Pro"/>
            </a:endParaRPr>
          </a:p>
          <a:p>
            <a:pPr indent="-317500" lvl="0" marL="457200" rtl="0" algn="l">
              <a:spcBef>
                <a:spcPts val="6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If duplicating settings takes too long to rebuild, then the team will need to find a different way to attack Cortana</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Section 4.4: Concept of Operations (CONOPS)</a:t>
            </a:r>
            <a:endParaRPr sz="2400"/>
          </a:p>
        </p:txBody>
      </p:sp>
      <p:sp>
        <p:nvSpPr>
          <p:cNvPr id="155" name="Google Shape;155;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1"/>
          <p:cNvSpPr txBox="1"/>
          <p:nvPr/>
        </p:nvSpPr>
        <p:spPr>
          <a:xfrm>
            <a:off x="108775" y="4728900"/>
            <a:ext cx="7030500" cy="2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914">
                <a:solidFill>
                  <a:srgbClr val="424242"/>
                </a:solidFill>
                <a:latin typeface="Source Sans Pro"/>
                <a:ea typeface="Source Sans Pro"/>
                <a:cs typeface="Source Sans Pro"/>
                <a:sym typeface="Source Sans Pro"/>
              </a:rPr>
              <a:t>Authored By: Emily Nolan</a:t>
            </a:r>
            <a:endParaRPr sz="914">
              <a:solidFill>
                <a:srgbClr val="424242"/>
              </a:solidFill>
              <a:latin typeface="Source Sans Pro"/>
              <a:ea typeface="Source Sans Pro"/>
              <a:cs typeface="Source Sans Pro"/>
              <a:sym typeface="Source Sans Pro"/>
            </a:endParaRPr>
          </a:p>
        </p:txBody>
      </p:sp>
      <p:sp>
        <p:nvSpPr>
          <p:cNvPr id="157" name="Google Shape;157;p21"/>
          <p:cNvSpPr txBox="1"/>
          <p:nvPr/>
        </p:nvSpPr>
        <p:spPr>
          <a:xfrm>
            <a:off x="425550" y="1094100"/>
            <a:ext cx="8292900" cy="3549900"/>
          </a:xfrm>
          <a:prstGeom prst="rect">
            <a:avLst/>
          </a:prstGeom>
          <a:noFill/>
          <a:ln>
            <a:noFill/>
          </a:ln>
        </p:spPr>
        <p:txBody>
          <a:bodyPr anchorCtr="0" anchor="t" bIns="91425" lIns="91425" spcFirstLastPara="1" rIns="91425" wrap="square" tIns="91425">
            <a:normAutofit/>
          </a:bodyPr>
          <a:lstStyle/>
          <a:p>
            <a:pPr indent="-355600" lvl="0" marL="457200" rtl="0" algn="l">
              <a:spcBef>
                <a:spcPts val="60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Execute MITM attack on Windows machine</a:t>
            </a:r>
            <a:endParaRPr sz="2000">
              <a:solidFill>
                <a:schemeClr val="dk1"/>
              </a:solidFill>
              <a:latin typeface="Source Sans Pro"/>
              <a:ea typeface="Source Sans Pro"/>
              <a:cs typeface="Source Sans Pro"/>
              <a:sym typeface="Source Sans Pro"/>
            </a:endParaRPr>
          </a:p>
          <a:p>
            <a:pPr indent="-355600" lvl="1" marL="9144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Using Burp Suite, Wireshark, and Ettercap </a:t>
            </a:r>
            <a:endParaRPr sz="2000">
              <a:solidFill>
                <a:schemeClr val="dk1"/>
              </a:solidFill>
              <a:latin typeface="Source Sans Pro"/>
              <a:ea typeface="Source Sans Pro"/>
              <a:cs typeface="Source Sans Pro"/>
              <a:sym typeface="Source Sans Pro"/>
            </a:endParaRPr>
          </a:p>
          <a:p>
            <a:pPr indent="-355600" lvl="1" marL="9144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Monitor and send through HTTP requests</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Execute browser exploit</a:t>
            </a:r>
            <a:endParaRPr sz="2000">
              <a:solidFill>
                <a:schemeClr val="dk1"/>
              </a:solidFill>
              <a:latin typeface="Source Sans Pro"/>
              <a:ea typeface="Source Sans Pro"/>
              <a:cs typeface="Source Sans Pro"/>
              <a:sym typeface="Source Sans Pro"/>
            </a:endParaRPr>
          </a:p>
          <a:p>
            <a:pPr indent="-355600" lvl="1" marL="9144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Inject “malicious” web page</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Combining</a:t>
            </a:r>
            <a:endParaRPr sz="2000">
              <a:solidFill>
                <a:schemeClr val="dk1"/>
              </a:solidFill>
              <a:latin typeface="Source Sans Pro"/>
              <a:ea typeface="Source Sans Pro"/>
              <a:cs typeface="Source Sans Pro"/>
              <a:sym typeface="Source Sans Pro"/>
            </a:endParaRPr>
          </a:p>
          <a:p>
            <a:pPr indent="-355600" lvl="1" marL="9144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Leverage MITM to execute browser vulnerability and take user to new web page</a:t>
            </a:r>
            <a:endParaRPr sz="2000">
              <a:solidFill>
                <a:schemeClr val="dk1"/>
              </a:solidFill>
              <a:latin typeface="Source Sans Pro"/>
              <a:ea typeface="Source Sans Pro"/>
              <a:cs typeface="Source Sans Pro"/>
              <a:sym typeface="Source Sans Pro"/>
            </a:endParaRPr>
          </a:p>
          <a:p>
            <a:pPr indent="-355600" lvl="1" marL="9144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Record their credentials</a:t>
            </a:r>
            <a:endParaRPr sz="2000">
              <a:solidFill>
                <a:schemeClr val="dk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